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 id="2147483689" r:id="rId3"/>
  </p:sldMasterIdLst>
  <p:notesMasterIdLst>
    <p:notesMasterId r:id="rId195"/>
  </p:notesMasterIdLst>
  <p:sldIdLst>
    <p:sldId id="530" r:id="rId4"/>
    <p:sldId id="737" r:id="rId5"/>
    <p:sldId id="964" r:id="rId6"/>
    <p:sldId id="965" r:id="rId7"/>
    <p:sldId id="966" r:id="rId8"/>
    <p:sldId id="967" r:id="rId9"/>
    <p:sldId id="968" r:id="rId10"/>
    <p:sldId id="969" r:id="rId11"/>
    <p:sldId id="970" r:id="rId12"/>
    <p:sldId id="971" r:id="rId13"/>
    <p:sldId id="972" r:id="rId14"/>
    <p:sldId id="973" r:id="rId15"/>
    <p:sldId id="974" r:id="rId16"/>
    <p:sldId id="975" r:id="rId17"/>
    <p:sldId id="976" r:id="rId18"/>
    <p:sldId id="977" r:id="rId19"/>
    <p:sldId id="978" r:id="rId20"/>
    <p:sldId id="979" r:id="rId21"/>
    <p:sldId id="980" r:id="rId22"/>
    <p:sldId id="981" r:id="rId23"/>
    <p:sldId id="982" r:id="rId24"/>
    <p:sldId id="983" r:id="rId25"/>
    <p:sldId id="984" r:id="rId26"/>
    <p:sldId id="985" r:id="rId27"/>
    <p:sldId id="986" r:id="rId28"/>
    <p:sldId id="987" r:id="rId29"/>
    <p:sldId id="988" r:id="rId30"/>
    <p:sldId id="989" r:id="rId31"/>
    <p:sldId id="990" r:id="rId32"/>
    <p:sldId id="991" r:id="rId33"/>
    <p:sldId id="992" r:id="rId34"/>
    <p:sldId id="993" r:id="rId35"/>
    <p:sldId id="994" r:id="rId36"/>
    <p:sldId id="995" r:id="rId37"/>
    <p:sldId id="996" r:id="rId38"/>
    <p:sldId id="997" r:id="rId39"/>
    <p:sldId id="998" r:id="rId40"/>
    <p:sldId id="999" r:id="rId41"/>
    <p:sldId id="1000" r:id="rId42"/>
    <p:sldId id="1001" r:id="rId43"/>
    <p:sldId id="1002" r:id="rId44"/>
    <p:sldId id="1003" r:id="rId45"/>
    <p:sldId id="1004" r:id="rId46"/>
    <p:sldId id="1005" r:id="rId47"/>
    <p:sldId id="1006" r:id="rId48"/>
    <p:sldId id="1007" r:id="rId49"/>
    <p:sldId id="1008" r:id="rId50"/>
    <p:sldId id="1009" r:id="rId51"/>
    <p:sldId id="1010" r:id="rId52"/>
    <p:sldId id="1011" r:id="rId53"/>
    <p:sldId id="1012" r:id="rId54"/>
    <p:sldId id="1013" r:id="rId55"/>
    <p:sldId id="1014" r:id="rId56"/>
    <p:sldId id="1015" r:id="rId57"/>
    <p:sldId id="1016" r:id="rId58"/>
    <p:sldId id="1017" r:id="rId59"/>
    <p:sldId id="1018" r:id="rId60"/>
    <p:sldId id="1019" r:id="rId61"/>
    <p:sldId id="1020" r:id="rId62"/>
    <p:sldId id="1021" r:id="rId63"/>
    <p:sldId id="1022" r:id="rId64"/>
    <p:sldId id="1023" r:id="rId65"/>
    <p:sldId id="1024" r:id="rId66"/>
    <p:sldId id="1025" r:id="rId67"/>
    <p:sldId id="1026" r:id="rId68"/>
    <p:sldId id="1027" r:id="rId69"/>
    <p:sldId id="1028" r:id="rId70"/>
    <p:sldId id="1029" r:id="rId71"/>
    <p:sldId id="1030" r:id="rId72"/>
    <p:sldId id="1031" r:id="rId73"/>
    <p:sldId id="1032" r:id="rId74"/>
    <p:sldId id="1033" r:id="rId75"/>
    <p:sldId id="1034" r:id="rId76"/>
    <p:sldId id="1035" r:id="rId77"/>
    <p:sldId id="1036" r:id="rId78"/>
    <p:sldId id="1037" r:id="rId79"/>
    <p:sldId id="1038" r:id="rId80"/>
    <p:sldId id="1039" r:id="rId81"/>
    <p:sldId id="1040" r:id="rId82"/>
    <p:sldId id="1041" r:id="rId83"/>
    <p:sldId id="1042" r:id="rId84"/>
    <p:sldId id="1043" r:id="rId85"/>
    <p:sldId id="1044" r:id="rId86"/>
    <p:sldId id="1045" r:id="rId87"/>
    <p:sldId id="1046" r:id="rId88"/>
    <p:sldId id="1047" r:id="rId89"/>
    <p:sldId id="1048" r:id="rId90"/>
    <p:sldId id="1049" r:id="rId91"/>
    <p:sldId id="1050" r:id="rId92"/>
    <p:sldId id="1051" r:id="rId93"/>
    <p:sldId id="1052" r:id="rId94"/>
    <p:sldId id="1053" r:id="rId95"/>
    <p:sldId id="1054" r:id="rId96"/>
    <p:sldId id="1055" r:id="rId97"/>
    <p:sldId id="1056" r:id="rId98"/>
    <p:sldId id="1057" r:id="rId99"/>
    <p:sldId id="1058" r:id="rId100"/>
    <p:sldId id="1059" r:id="rId101"/>
    <p:sldId id="1060" r:id="rId102"/>
    <p:sldId id="1061" r:id="rId103"/>
    <p:sldId id="1062" r:id="rId104"/>
    <p:sldId id="1063" r:id="rId105"/>
    <p:sldId id="1064" r:id="rId106"/>
    <p:sldId id="1065" r:id="rId107"/>
    <p:sldId id="1066" r:id="rId108"/>
    <p:sldId id="1067" r:id="rId109"/>
    <p:sldId id="1068" r:id="rId110"/>
    <p:sldId id="1069" r:id="rId111"/>
    <p:sldId id="1070" r:id="rId112"/>
    <p:sldId id="1071" r:id="rId113"/>
    <p:sldId id="1072" r:id="rId114"/>
    <p:sldId id="1073" r:id="rId115"/>
    <p:sldId id="1074" r:id="rId116"/>
    <p:sldId id="1075" r:id="rId117"/>
    <p:sldId id="1076" r:id="rId118"/>
    <p:sldId id="1077" r:id="rId119"/>
    <p:sldId id="1078" r:id="rId120"/>
    <p:sldId id="1079" r:id="rId121"/>
    <p:sldId id="1080" r:id="rId122"/>
    <p:sldId id="1081" r:id="rId123"/>
    <p:sldId id="1082" r:id="rId124"/>
    <p:sldId id="1083" r:id="rId125"/>
    <p:sldId id="1084" r:id="rId126"/>
    <p:sldId id="1085" r:id="rId127"/>
    <p:sldId id="1086" r:id="rId128"/>
    <p:sldId id="1087" r:id="rId129"/>
    <p:sldId id="1088" r:id="rId130"/>
    <p:sldId id="1089" r:id="rId131"/>
    <p:sldId id="1090" r:id="rId132"/>
    <p:sldId id="1091" r:id="rId133"/>
    <p:sldId id="1092" r:id="rId134"/>
    <p:sldId id="1093" r:id="rId135"/>
    <p:sldId id="1094" r:id="rId136"/>
    <p:sldId id="1095" r:id="rId137"/>
    <p:sldId id="1096" r:id="rId138"/>
    <p:sldId id="1097" r:id="rId139"/>
    <p:sldId id="1098" r:id="rId140"/>
    <p:sldId id="1099" r:id="rId141"/>
    <p:sldId id="1100" r:id="rId142"/>
    <p:sldId id="1101" r:id="rId143"/>
    <p:sldId id="1102" r:id="rId144"/>
    <p:sldId id="1103" r:id="rId145"/>
    <p:sldId id="1104" r:id="rId146"/>
    <p:sldId id="1105" r:id="rId147"/>
    <p:sldId id="1106" r:id="rId148"/>
    <p:sldId id="1107" r:id="rId149"/>
    <p:sldId id="1108" r:id="rId150"/>
    <p:sldId id="1109" r:id="rId151"/>
    <p:sldId id="1110" r:id="rId152"/>
    <p:sldId id="1111" r:id="rId153"/>
    <p:sldId id="1112" r:id="rId154"/>
    <p:sldId id="1113" r:id="rId155"/>
    <p:sldId id="1114" r:id="rId156"/>
    <p:sldId id="1115" r:id="rId157"/>
    <p:sldId id="1116" r:id="rId158"/>
    <p:sldId id="1117" r:id="rId159"/>
    <p:sldId id="1118" r:id="rId160"/>
    <p:sldId id="1119" r:id="rId161"/>
    <p:sldId id="1120" r:id="rId162"/>
    <p:sldId id="1121" r:id="rId163"/>
    <p:sldId id="1122" r:id="rId164"/>
    <p:sldId id="1123" r:id="rId165"/>
    <p:sldId id="1124" r:id="rId166"/>
    <p:sldId id="1125" r:id="rId167"/>
    <p:sldId id="1126" r:id="rId168"/>
    <p:sldId id="1127" r:id="rId169"/>
    <p:sldId id="1128" r:id="rId170"/>
    <p:sldId id="1129" r:id="rId171"/>
    <p:sldId id="1130" r:id="rId172"/>
    <p:sldId id="1131" r:id="rId173"/>
    <p:sldId id="1132" r:id="rId174"/>
    <p:sldId id="1133" r:id="rId175"/>
    <p:sldId id="1134" r:id="rId176"/>
    <p:sldId id="1135" r:id="rId177"/>
    <p:sldId id="1136" r:id="rId178"/>
    <p:sldId id="1137" r:id="rId179"/>
    <p:sldId id="1138" r:id="rId180"/>
    <p:sldId id="1139" r:id="rId181"/>
    <p:sldId id="1140" r:id="rId182"/>
    <p:sldId id="1141" r:id="rId183"/>
    <p:sldId id="1142" r:id="rId184"/>
    <p:sldId id="1143" r:id="rId185"/>
    <p:sldId id="1144" r:id="rId186"/>
    <p:sldId id="1145" r:id="rId187"/>
    <p:sldId id="1146" r:id="rId188"/>
    <p:sldId id="1147" r:id="rId189"/>
    <p:sldId id="1148" r:id="rId190"/>
    <p:sldId id="1149" r:id="rId191"/>
    <p:sldId id="1150" r:id="rId192"/>
    <p:sldId id="963" r:id="rId193"/>
    <p:sldId id="362" r:id="rId194"/>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117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91" Type="http://schemas.openxmlformats.org/officeDocument/2006/relationships/slide" Target="slides/slide188.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6" Type="http://schemas.openxmlformats.org/officeDocument/2006/relationships/slide" Target="slides/slide3.xml"/><Relationship Id="rId23" Type="http://schemas.openxmlformats.org/officeDocument/2006/relationships/slide" Target="slides/slide20.xml"/><Relationship Id="rId119" Type="http://schemas.openxmlformats.org/officeDocument/2006/relationships/slide" Target="slides/slide116.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13" Type="http://schemas.openxmlformats.org/officeDocument/2006/relationships/slide" Target="slides/slide10.xml"/><Relationship Id="rId109" Type="http://schemas.openxmlformats.org/officeDocument/2006/relationships/slide" Target="slides/slide106.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183"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199"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189" Type="http://schemas.openxmlformats.org/officeDocument/2006/relationships/slide" Target="slides/slide186.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notesMaster" Target="notesMasters/notesMaster1.xml"/><Relationship Id="rId190" Type="http://schemas.openxmlformats.org/officeDocument/2006/relationships/slide" Target="slides/slide187.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196" Type="http://schemas.openxmlformats.org/officeDocument/2006/relationships/presProps" Target="presProps.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viewProps" Target="viewProps.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1" Type="http://schemas.openxmlformats.org/officeDocument/2006/relationships/slideMaster" Target="slideMasters/slideMaster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theme" Target="theme/theme1.xml"/><Relationship Id="rId18" Type="http://schemas.openxmlformats.org/officeDocument/2006/relationships/slide" Target="slides/slide15.xml"/><Relationship Id="rId39" Type="http://schemas.openxmlformats.org/officeDocument/2006/relationships/slide" Target="slides/slide36.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4/5/2017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50179" name="Rectangle 2"/>
          <p:cNvSpPr>
            <a:spLocks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de-DE" altLang="de-DE" smtClean="0"/>
          </a:p>
        </p:txBody>
      </p:sp>
    </p:spTree>
    <p:extLst>
      <p:ext uri="{BB962C8B-B14F-4D97-AF65-F5344CB8AC3E}">
        <p14:creationId xmlns:p14="http://schemas.microsoft.com/office/powerpoint/2010/main" val="278030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190</a:t>
            </a:fld>
            <a:endParaRPr lang="en-US" dirty="0">
              <a:solidFill>
                <a:prstClr val="black"/>
              </a:solidFill>
            </a:endParaRPr>
          </a:p>
        </p:txBody>
      </p:sp>
    </p:spTree>
    <p:extLst>
      <p:ext uri="{BB962C8B-B14F-4D97-AF65-F5344CB8AC3E}">
        <p14:creationId xmlns:p14="http://schemas.microsoft.com/office/powerpoint/2010/main" val="248744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6" name="Group 4"/>
            <p:cNvGrpSpPr>
              <a:grpSpLocks/>
            </p:cNvGrpSpPr>
            <p:nvPr/>
          </p:nvGrpSpPr>
          <p:grpSpPr bwMode="auto">
            <a:xfrm>
              <a:off x="1776" y="3024"/>
              <a:ext cx="3929" cy="1290"/>
              <a:chOff x="1776" y="3024"/>
              <a:chExt cx="3929" cy="1290"/>
            </a:xfrm>
          </p:grpSpPr>
          <p:grpSp>
            <p:nvGrpSpPr>
              <p:cNvPr id="7" name="Group 5"/>
              <p:cNvGrpSpPr>
                <a:grpSpLocks/>
              </p:cNvGrpSpPr>
              <p:nvPr/>
            </p:nvGrpSpPr>
            <p:grpSpPr bwMode="auto">
              <a:xfrm>
                <a:off x="2268" y="3934"/>
                <a:ext cx="638" cy="377"/>
                <a:chOff x="2268" y="3934"/>
                <a:chExt cx="638" cy="377"/>
              </a:xfrm>
            </p:grpSpPr>
            <p:sp>
              <p:nvSpPr>
                <p:cNvPr id="60"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1"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62"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3"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4"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5"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6"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67"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8"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9"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0"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1"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2"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3"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14"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15"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16"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17"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18"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19"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0"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1"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3"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4"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5"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6"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7"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8"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9"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0"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1"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2"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3"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4"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5"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6"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37"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38"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9"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40"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1"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2"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3"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4"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5"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6"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7"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48" name="Group 54"/>
              <p:cNvGrpSpPr>
                <a:grpSpLocks/>
              </p:cNvGrpSpPr>
              <p:nvPr/>
            </p:nvGrpSpPr>
            <p:grpSpPr bwMode="auto">
              <a:xfrm>
                <a:off x="4546" y="3608"/>
                <a:ext cx="518" cy="319"/>
                <a:chOff x="4546" y="3608"/>
                <a:chExt cx="518" cy="319"/>
              </a:xfrm>
            </p:grpSpPr>
            <p:sp>
              <p:nvSpPr>
                <p:cNvPr id="54"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55"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6"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7"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8"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9"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49" name="Group 61"/>
              <p:cNvGrpSpPr>
                <a:grpSpLocks/>
              </p:cNvGrpSpPr>
              <p:nvPr/>
            </p:nvGrpSpPr>
            <p:grpSpPr bwMode="auto">
              <a:xfrm>
                <a:off x="5381" y="3085"/>
                <a:ext cx="227" cy="132"/>
                <a:chOff x="5381" y="3085"/>
                <a:chExt cx="227" cy="132"/>
              </a:xfrm>
            </p:grpSpPr>
            <p:sp>
              <p:nvSpPr>
                <p:cNvPr id="5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5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3618" name="Rectangle 66"/>
          <p:cNvSpPr>
            <a:spLocks noGrp="1" noChangeArrowheads="1"/>
          </p:cNvSpPr>
          <p:nvPr>
            <p:ph type="ctrTitle" sz="quarter"/>
          </p:nvPr>
        </p:nvSpPr>
        <p:spPr>
          <a:xfrm>
            <a:off x="685800" y="533400"/>
            <a:ext cx="7696200" cy="2514600"/>
          </a:xfrm>
        </p:spPr>
        <p:txBody>
          <a:bodyPr anchor="b"/>
          <a:lstStyle>
            <a:lvl1pPr>
              <a:defRPr sz="5400"/>
            </a:lvl1pPr>
          </a:lstStyle>
          <a:p>
            <a:r>
              <a:rPr lang="en-US"/>
              <a:t>Click to edit Master title style</a:t>
            </a:r>
          </a:p>
        </p:txBody>
      </p:sp>
      <p:sp>
        <p:nvSpPr>
          <p:cNvPr id="23619" name="Rectangle 67"/>
          <p:cNvSpPr>
            <a:spLocks noGrp="1" noChangeArrowheads="1"/>
          </p:cNvSpPr>
          <p:nvPr>
            <p:ph type="subTitle" sz="quarter" idx="1"/>
          </p:nvPr>
        </p:nvSpPr>
        <p:spPr>
          <a:xfrm>
            <a:off x="685800" y="3352800"/>
            <a:ext cx="7772400" cy="2286000"/>
          </a:xfrm>
        </p:spPr>
        <p:txBody>
          <a:bodyPr/>
          <a:lstStyle>
            <a:lvl1pPr marL="0" indent="0" algn="ctr">
              <a:buFont typeface="Symbol" charset="2"/>
              <a:buNone/>
              <a:defRPr/>
            </a:lvl1pPr>
          </a:lstStyle>
          <a:p>
            <a:r>
              <a:rPr lang="en-US"/>
              <a:t>Click to edit Master subtitle style</a:t>
            </a:r>
          </a:p>
        </p:txBody>
      </p:sp>
      <p:sp>
        <p:nvSpPr>
          <p:cNvPr id="68" name="Rectangle 68"/>
          <p:cNvSpPr>
            <a:spLocks noGrp="1" noChangeArrowheads="1"/>
          </p:cNvSpPr>
          <p:nvPr>
            <p:ph type="dt" sz="quarter" idx="10"/>
          </p:nvPr>
        </p:nvSpPr>
        <p:spPr/>
        <p:txBody>
          <a:bodyPr/>
          <a:lstStyle>
            <a:lvl1pPr>
              <a:defRPr/>
            </a:lvl1pPr>
          </a:lstStyle>
          <a:p>
            <a:pPr>
              <a:defRPr/>
            </a:pPr>
            <a:endParaRPr lang="en-US"/>
          </a:p>
        </p:txBody>
      </p:sp>
      <p:sp>
        <p:nvSpPr>
          <p:cNvPr id="69" name="Rectangle 69"/>
          <p:cNvSpPr>
            <a:spLocks noGrp="1" noChangeArrowheads="1"/>
          </p:cNvSpPr>
          <p:nvPr>
            <p:ph type="ftr" sz="quarter" idx="11"/>
          </p:nvPr>
        </p:nvSpPr>
        <p:spPr/>
        <p:txBody>
          <a:bodyPr/>
          <a:lstStyle>
            <a:lvl1pPr>
              <a:defRPr/>
            </a:lvl1pPr>
          </a:lstStyle>
          <a:p>
            <a:pPr>
              <a:defRPr/>
            </a:pPr>
            <a:endParaRPr lang="en-US"/>
          </a:p>
        </p:txBody>
      </p:sp>
      <p:sp>
        <p:nvSpPr>
          <p:cNvPr id="70" name="Rectangle 70"/>
          <p:cNvSpPr>
            <a:spLocks noGrp="1" noChangeArrowheads="1"/>
          </p:cNvSpPr>
          <p:nvPr>
            <p:ph type="sldNum" sz="quarter" idx="12"/>
          </p:nvPr>
        </p:nvSpPr>
        <p:spPr/>
        <p:txBody>
          <a:bodyPr/>
          <a:lstStyle>
            <a:lvl1pPr>
              <a:defRPr/>
            </a:lvl1pPr>
          </a:lstStyle>
          <a:p>
            <a:fld id="{94C5506E-09DB-43D7-A92D-341321CC2C88}" type="slidenum">
              <a:rPr lang="en-US" altLang="de-DE"/>
              <a:pPr/>
              <a:t>‹Nr.›</a:t>
            </a:fld>
            <a:endParaRPr lang="en-US" altLang="de-DE"/>
          </a:p>
        </p:txBody>
      </p:sp>
    </p:spTree>
    <p:extLst>
      <p:ext uri="{BB962C8B-B14F-4D97-AF65-F5344CB8AC3E}">
        <p14:creationId xmlns:p14="http://schemas.microsoft.com/office/powerpoint/2010/main" val="2993697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2AD20B74-68B8-428A-97F1-17B47491A3C6}" type="slidenum">
              <a:rPr lang="en-US" altLang="de-DE"/>
              <a:pPr/>
              <a:t>‹Nr.›</a:t>
            </a:fld>
            <a:endParaRPr lang="en-US" altLang="de-DE"/>
          </a:p>
        </p:txBody>
      </p:sp>
    </p:spTree>
    <p:extLst>
      <p:ext uri="{BB962C8B-B14F-4D97-AF65-F5344CB8AC3E}">
        <p14:creationId xmlns:p14="http://schemas.microsoft.com/office/powerpoint/2010/main" val="2153226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9C8B689C-909A-4CC9-A497-BAA5A697AC24}" type="slidenum">
              <a:rPr lang="en-US" altLang="de-DE"/>
              <a:pPr/>
              <a:t>‹Nr.›</a:t>
            </a:fld>
            <a:endParaRPr lang="en-US" altLang="de-DE"/>
          </a:p>
        </p:txBody>
      </p:sp>
    </p:spTree>
    <p:extLst>
      <p:ext uri="{BB962C8B-B14F-4D97-AF65-F5344CB8AC3E}">
        <p14:creationId xmlns:p14="http://schemas.microsoft.com/office/powerpoint/2010/main" val="4153336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CB701D9C-19B2-49C4-8F7B-98FD46EA63AD}" type="slidenum">
              <a:rPr lang="en-US" altLang="de-DE"/>
              <a:pPr/>
              <a:t>‹Nr.›</a:t>
            </a:fld>
            <a:endParaRPr lang="en-US" altLang="de-DE"/>
          </a:p>
        </p:txBody>
      </p:sp>
    </p:spTree>
    <p:extLst>
      <p:ext uri="{BB962C8B-B14F-4D97-AF65-F5344CB8AC3E}">
        <p14:creationId xmlns:p14="http://schemas.microsoft.com/office/powerpoint/2010/main" val="2434875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7-</a:t>
            </a:r>
            <a:fld id="{0F4FE6E7-F9F0-4225-84C1-166890C0D8CB}" type="slidenum">
              <a:rPr lang="en-US" altLang="de-DE"/>
              <a:pPr/>
              <a:t>‹Nr.›</a:t>
            </a:fld>
            <a:endParaRPr lang="en-US" altLang="de-DE"/>
          </a:p>
        </p:txBody>
      </p:sp>
    </p:spTree>
    <p:extLst>
      <p:ext uri="{BB962C8B-B14F-4D97-AF65-F5344CB8AC3E}">
        <p14:creationId xmlns:p14="http://schemas.microsoft.com/office/powerpoint/2010/main" val="1441671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7"/>
          <p:cNvSpPr>
            <a:spLocks noGrp="1" noChangeArrowheads="1"/>
          </p:cNvSpPr>
          <p:nvPr>
            <p:ph type="dt" sz="half" idx="10"/>
          </p:nvPr>
        </p:nvSpPr>
        <p:spPr>
          <a:ln/>
        </p:spPr>
        <p:txBody>
          <a:bodyPr/>
          <a:lstStyle>
            <a:lvl1pPr>
              <a:defRPr/>
            </a:lvl1pPr>
          </a:lstStyle>
          <a:p>
            <a:pPr>
              <a:defRPr/>
            </a:pPr>
            <a:endParaRPr lang="en-US"/>
          </a:p>
        </p:txBody>
      </p:sp>
      <p:sp>
        <p:nvSpPr>
          <p:cNvPr id="4" name="Rectangle 68"/>
          <p:cNvSpPr>
            <a:spLocks noGrp="1" noChangeArrowheads="1"/>
          </p:cNvSpPr>
          <p:nvPr>
            <p:ph type="ftr" sz="quarter" idx="11"/>
          </p:nvPr>
        </p:nvSpPr>
        <p:spPr>
          <a:ln/>
        </p:spPr>
        <p:txBody>
          <a:bodyPr/>
          <a:lstStyle>
            <a:lvl1pPr>
              <a:defRPr/>
            </a:lvl1pPr>
          </a:lstStyle>
          <a:p>
            <a:pPr>
              <a:defRPr/>
            </a:pPr>
            <a:endParaRPr lang="en-US"/>
          </a:p>
        </p:txBody>
      </p:sp>
      <p:sp>
        <p:nvSpPr>
          <p:cNvPr id="5" name="Rectangle 69"/>
          <p:cNvSpPr>
            <a:spLocks noGrp="1" noChangeArrowheads="1"/>
          </p:cNvSpPr>
          <p:nvPr>
            <p:ph type="sldNum" sz="quarter" idx="12"/>
          </p:nvPr>
        </p:nvSpPr>
        <p:spPr>
          <a:ln/>
        </p:spPr>
        <p:txBody>
          <a:bodyPr/>
          <a:lstStyle>
            <a:lvl1pPr>
              <a:defRPr/>
            </a:lvl1pPr>
          </a:lstStyle>
          <a:p>
            <a:r>
              <a:rPr lang="en-US" altLang="de-DE"/>
              <a:t>7-</a:t>
            </a:r>
            <a:fld id="{98C57AAE-0D7D-47BA-AC62-EC929214F7BE}" type="slidenum">
              <a:rPr lang="en-US" altLang="de-DE"/>
              <a:pPr/>
              <a:t>‹Nr.›</a:t>
            </a:fld>
            <a:endParaRPr lang="en-US" altLang="de-DE"/>
          </a:p>
        </p:txBody>
      </p:sp>
    </p:spTree>
    <p:extLst>
      <p:ext uri="{BB962C8B-B14F-4D97-AF65-F5344CB8AC3E}">
        <p14:creationId xmlns:p14="http://schemas.microsoft.com/office/powerpoint/2010/main" val="308603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7"/>
          <p:cNvSpPr>
            <a:spLocks noGrp="1" noChangeArrowheads="1"/>
          </p:cNvSpPr>
          <p:nvPr>
            <p:ph type="dt" sz="half" idx="10"/>
          </p:nvPr>
        </p:nvSpPr>
        <p:spPr>
          <a:ln/>
        </p:spPr>
        <p:txBody>
          <a:bodyPr/>
          <a:lstStyle>
            <a:lvl1pPr>
              <a:defRPr/>
            </a:lvl1pPr>
          </a:lstStyle>
          <a:p>
            <a:pPr>
              <a:defRPr/>
            </a:pPr>
            <a:endParaRPr lang="en-US"/>
          </a:p>
        </p:txBody>
      </p:sp>
      <p:sp>
        <p:nvSpPr>
          <p:cNvPr id="3" name="Rectangle 68"/>
          <p:cNvSpPr>
            <a:spLocks noGrp="1" noChangeArrowheads="1"/>
          </p:cNvSpPr>
          <p:nvPr>
            <p:ph type="ftr" sz="quarter" idx="11"/>
          </p:nvPr>
        </p:nvSpPr>
        <p:spPr>
          <a:ln/>
        </p:spPr>
        <p:txBody>
          <a:bodyPr/>
          <a:lstStyle>
            <a:lvl1pPr>
              <a:defRPr/>
            </a:lvl1pPr>
          </a:lstStyle>
          <a:p>
            <a:pPr>
              <a:defRPr/>
            </a:pPr>
            <a:endParaRPr lang="en-US"/>
          </a:p>
        </p:txBody>
      </p:sp>
      <p:sp>
        <p:nvSpPr>
          <p:cNvPr id="4" name="Rectangle 69"/>
          <p:cNvSpPr>
            <a:spLocks noGrp="1" noChangeArrowheads="1"/>
          </p:cNvSpPr>
          <p:nvPr>
            <p:ph type="sldNum" sz="quarter" idx="12"/>
          </p:nvPr>
        </p:nvSpPr>
        <p:spPr>
          <a:ln/>
        </p:spPr>
        <p:txBody>
          <a:bodyPr/>
          <a:lstStyle>
            <a:lvl1pPr>
              <a:defRPr/>
            </a:lvl1pPr>
          </a:lstStyle>
          <a:p>
            <a:r>
              <a:rPr lang="en-US" altLang="de-DE"/>
              <a:t>7-</a:t>
            </a:r>
            <a:fld id="{FE3466BE-5D6D-41A2-A032-458D089E8F44}" type="slidenum">
              <a:rPr lang="en-US" altLang="de-DE"/>
              <a:pPr/>
              <a:t>‹Nr.›</a:t>
            </a:fld>
            <a:endParaRPr lang="en-US" altLang="de-DE"/>
          </a:p>
        </p:txBody>
      </p:sp>
    </p:spTree>
    <p:extLst>
      <p:ext uri="{BB962C8B-B14F-4D97-AF65-F5344CB8AC3E}">
        <p14:creationId xmlns:p14="http://schemas.microsoft.com/office/powerpoint/2010/main" val="3816467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6BFBBC9F-8900-4FB2-B506-4FEF634CAF49}" type="slidenum">
              <a:rPr lang="en-US" altLang="de-DE"/>
              <a:pPr/>
              <a:t>‹Nr.›</a:t>
            </a:fld>
            <a:endParaRPr lang="en-US" altLang="de-DE"/>
          </a:p>
        </p:txBody>
      </p:sp>
    </p:spTree>
    <p:extLst>
      <p:ext uri="{BB962C8B-B14F-4D97-AF65-F5344CB8AC3E}">
        <p14:creationId xmlns:p14="http://schemas.microsoft.com/office/powerpoint/2010/main" val="2494811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40E1E2F0-9FEC-4A7A-A2C2-439C00EAC377}" type="slidenum">
              <a:rPr lang="en-US" altLang="de-DE"/>
              <a:pPr/>
              <a:t>‹Nr.›</a:t>
            </a:fld>
            <a:endParaRPr lang="en-US" altLang="de-DE"/>
          </a:p>
        </p:txBody>
      </p:sp>
    </p:spTree>
    <p:extLst>
      <p:ext uri="{BB962C8B-B14F-4D97-AF65-F5344CB8AC3E}">
        <p14:creationId xmlns:p14="http://schemas.microsoft.com/office/powerpoint/2010/main" val="3230786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3DCA5415-FDAF-4C19-9A57-3B6CCB987BDA}" type="slidenum">
              <a:rPr lang="en-US" altLang="de-DE"/>
              <a:pPr/>
              <a:t>‹Nr.›</a:t>
            </a:fld>
            <a:endParaRPr lang="en-US" altLang="de-DE"/>
          </a:p>
        </p:txBody>
      </p:sp>
    </p:spTree>
    <p:extLst>
      <p:ext uri="{BB962C8B-B14F-4D97-AF65-F5344CB8AC3E}">
        <p14:creationId xmlns:p14="http://schemas.microsoft.com/office/powerpoint/2010/main" val="3056666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3AB032C0-BCCC-40FD-8669-1D315C1E7A28}" type="slidenum">
              <a:rPr lang="en-US" altLang="de-DE"/>
              <a:pPr/>
              <a:t>‹Nr.›</a:t>
            </a:fld>
            <a:endParaRPr lang="en-US" altLang="de-DE"/>
          </a:p>
        </p:txBody>
      </p:sp>
    </p:spTree>
    <p:extLst>
      <p:ext uri="{BB962C8B-B14F-4D97-AF65-F5344CB8AC3E}">
        <p14:creationId xmlns:p14="http://schemas.microsoft.com/office/powerpoint/2010/main" val="2942095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7"/>
          <p:cNvSpPr>
            <a:spLocks noGrp="1" noChangeArrowheads="1"/>
          </p:cNvSpPr>
          <p:nvPr>
            <p:ph type="dt" sz="half" idx="10"/>
          </p:nvPr>
        </p:nvSpPr>
        <p:spPr>
          <a:ln/>
        </p:spPr>
        <p:txBody>
          <a:bodyPr/>
          <a:lstStyle>
            <a:lvl1pPr>
              <a:defRPr/>
            </a:lvl1pPr>
          </a:lstStyle>
          <a:p>
            <a:pPr>
              <a:defRPr/>
            </a:pPr>
            <a:endParaRPr lang="en-US"/>
          </a:p>
        </p:txBody>
      </p:sp>
      <p:sp>
        <p:nvSpPr>
          <p:cNvPr id="7" name="Rectangle 68"/>
          <p:cNvSpPr>
            <a:spLocks noGrp="1" noChangeArrowheads="1"/>
          </p:cNvSpPr>
          <p:nvPr>
            <p:ph type="ftr" sz="quarter" idx="11"/>
          </p:nvPr>
        </p:nvSpPr>
        <p:spPr>
          <a:ln/>
        </p:spPr>
        <p:txBody>
          <a:bodyPr/>
          <a:lstStyle>
            <a:lvl1pPr>
              <a:defRPr/>
            </a:lvl1pPr>
          </a:lstStyle>
          <a:p>
            <a:pPr>
              <a:defRPr/>
            </a:pPr>
            <a:endParaRPr lang="en-US"/>
          </a:p>
        </p:txBody>
      </p:sp>
      <p:sp>
        <p:nvSpPr>
          <p:cNvPr id="8" name="Rectangle 69"/>
          <p:cNvSpPr>
            <a:spLocks noGrp="1" noChangeArrowheads="1"/>
          </p:cNvSpPr>
          <p:nvPr>
            <p:ph type="sldNum" sz="quarter" idx="12"/>
          </p:nvPr>
        </p:nvSpPr>
        <p:spPr>
          <a:ln/>
        </p:spPr>
        <p:txBody>
          <a:bodyPr/>
          <a:lstStyle>
            <a:lvl1pPr>
              <a:defRPr/>
            </a:lvl1pPr>
          </a:lstStyle>
          <a:p>
            <a:r>
              <a:rPr lang="en-US" altLang="de-DE"/>
              <a:t>7-</a:t>
            </a:r>
            <a:fld id="{8A6ABC49-8E75-440C-BF6C-6A95E8DD6C6A}" type="slidenum">
              <a:rPr lang="en-US" altLang="de-DE"/>
              <a:pPr/>
              <a:t>‹Nr.›</a:t>
            </a:fld>
            <a:endParaRPr lang="en-US" altLang="de-DE"/>
          </a:p>
        </p:txBody>
      </p:sp>
    </p:spTree>
    <p:extLst>
      <p:ext uri="{BB962C8B-B14F-4D97-AF65-F5344CB8AC3E}">
        <p14:creationId xmlns:p14="http://schemas.microsoft.com/office/powerpoint/2010/main" val="1718414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7A246B07-EE81-4DCA-90C2-3182A882A9C8}" type="slidenum">
              <a:rPr lang="en-US" altLang="de-DE"/>
              <a:pPr/>
              <a:t>‹Nr.›</a:t>
            </a:fld>
            <a:endParaRPr lang="en-US" altLang="de-DE"/>
          </a:p>
        </p:txBody>
      </p:sp>
    </p:spTree>
    <p:extLst>
      <p:ext uri="{BB962C8B-B14F-4D97-AF65-F5344CB8AC3E}">
        <p14:creationId xmlns:p14="http://schemas.microsoft.com/office/powerpoint/2010/main" val="2613681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7-</a:t>
            </a:r>
            <a:fld id="{A5F5BF5C-C77D-4637-82E9-C1C34D03EEC4}" type="slidenum">
              <a:rPr lang="en-US" altLang="de-DE"/>
              <a:pPr/>
              <a:t>‹Nr.›</a:t>
            </a:fld>
            <a:endParaRPr lang="en-US" altLang="de-DE"/>
          </a:p>
        </p:txBody>
      </p:sp>
    </p:spTree>
    <p:extLst>
      <p:ext uri="{BB962C8B-B14F-4D97-AF65-F5344CB8AC3E}">
        <p14:creationId xmlns:p14="http://schemas.microsoft.com/office/powerpoint/2010/main" val="977743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83AC5F5B-2060-44E6-9CFA-ECE7487EBCA4}" type="slidenum">
              <a:rPr lang="en-US" altLang="de-DE"/>
              <a:pPr/>
              <a:t>‹Nr.›</a:t>
            </a:fld>
            <a:endParaRPr lang="en-US" altLang="de-DE"/>
          </a:p>
        </p:txBody>
      </p:sp>
    </p:spTree>
    <p:extLst>
      <p:ext uri="{BB962C8B-B14F-4D97-AF65-F5344CB8AC3E}">
        <p14:creationId xmlns:p14="http://schemas.microsoft.com/office/powerpoint/2010/main" val="47204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711D2A65-F58F-490B-A4DF-6A17BD8D8444}" type="slidenum">
              <a:rPr lang="en-US" altLang="de-DE"/>
              <a:pPr/>
              <a:t>‹Nr.›</a:t>
            </a:fld>
            <a:endParaRPr lang="en-US" altLang="de-DE"/>
          </a:p>
        </p:txBody>
      </p:sp>
    </p:spTree>
    <p:extLst>
      <p:ext uri="{BB962C8B-B14F-4D97-AF65-F5344CB8AC3E}">
        <p14:creationId xmlns:p14="http://schemas.microsoft.com/office/powerpoint/2010/main" val="1804750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6" name="Group 4"/>
            <p:cNvGrpSpPr>
              <a:grpSpLocks/>
            </p:cNvGrpSpPr>
            <p:nvPr/>
          </p:nvGrpSpPr>
          <p:grpSpPr bwMode="auto">
            <a:xfrm>
              <a:off x="1776" y="3024"/>
              <a:ext cx="3929" cy="1290"/>
              <a:chOff x="1776" y="3024"/>
              <a:chExt cx="3929" cy="1290"/>
            </a:xfrm>
          </p:grpSpPr>
          <p:grpSp>
            <p:nvGrpSpPr>
              <p:cNvPr id="7" name="Group 5"/>
              <p:cNvGrpSpPr>
                <a:grpSpLocks/>
              </p:cNvGrpSpPr>
              <p:nvPr/>
            </p:nvGrpSpPr>
            <p:grpSpPr bwMode="auto">
              <a:xfrm>
                <a:off x="2268" y="3934"/>
                <a:ext cx="638" cy="377"/>
                <a:chOff x="2268" y="3934"/>
                <a:chExt cx="638" cy="377"/>
              </a:xfrm>
            </p:grpSpPr>
            <p:sp>
              <p:nvSpPr>
                <p:cNvPr id="60"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1"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62"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3"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4"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5"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6"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67"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8"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9"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0"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1"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2"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3"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14"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15"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16"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17"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18"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19"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0"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1"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3"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4"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5"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6"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7"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8"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9"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0"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1"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2"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3"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4"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5"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6"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37"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38"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9"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40"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1"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2"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3"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4"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5"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6"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7"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48" name="Group 54"/>
              <p:cNvGrpSpPr>
                <a:grpSpLocks/>
              </p:cNvGrpSpPr>
              <p:nvPr/>
            </p:nvGrpSpPr>
            <p:grpSpPr bwMode="auto">
              <a:xfrm>
                <a:off x="4546" y="3608"/>
                <a:ext cx="518" cy="319"/>
                <a:chOff x="4546" y="3608"/>
                <a:chExt cx="518" cy="319"/>
              </a:xfrm>
            </p:grpSpPr>
            <p:sp>
              <p:nvSpPr>
                <p:cNvPr id="54"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55"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6"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7"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8"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9"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49" name="Group 61"/>
              <p:cNvGrpSpPr>
                <a:grpSpLocks/>
              </p:cNvGrpSpPr>
              <p:nvPr/>
            </p:nvGrpSpPr>
            <p:grpSpPr bwMode="auto">
              <a:xfrm>
                <a:off x="5381" y="3085"/>
                <a:ext cx="227" cy="132"/>
                <a:chOff x="5381" y="3085"/>
                <a:chExt cx="227" cy="132"/>
              </a:xfrm>
            </p:grpSpPr>
            <p:sp>
              <p:nvSpPr>
                <p:cNvPr id="5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5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3618" name="Rectangle 66"/>
          <p:cNvSpPr>
            <a:spLocks noGrp="1" noChangeArrowheads="1"/>
          </p:cNvSpPr>
          <p:nvPr>
            <p:ph type="ctrTitle" sz="quarter"/>
          </p:nvPr>
        </p:nvSpPr>
        <p:spPr>
          <a:xfrm>
            <a:off x="685800" y="533400"/>
            <a:ext cx="7696200" cy="2514600"/>
          </a:xfrm>
        </p:spPr>
        <p:txBody>
          <a:bodyPr anchor="b"/>
          <a:lstStyle>
            <a:lvl1pPr>
              <a:defRPr sz="5400"/>
            </a:lvl1pPr>
          </a:lstStyle>
          <a:p>
            <a:r>
              <a:rPr lang="en-US"/>
              <a:t>Click to edit Master title style</a:t>
            </a:r>
          </a:p>
        </p:txBody>
      </p:sp>
      <p:sp>
        <p:nvSpPr>
          <p:cNvPr id="23619" name="Rectangle 67"/>
          <p:cNvSpPr>
            <a:spLocks noGrp="1" noChangeArrowheads="1"/>
          </p:cNvSpPr>
          <p:nvPr>
            <p:ph type="subTitle" sz="quarter" idx="1"/>
          </p:nvPr>
        </p:nvSpPr>
        <p:spPr>
          <a:xfrm>
            <a:off x="685800" y="3352800"/>
            <a:ext cx="7772400" cy="2286000"/>
          </a:xfrm>
        </p:spPr>
        <p:txBody>
          <a:bodyPr/>
          <a:lstStyle>
            <a:lvl1pPr marL="0" indent="0" algn="ctr">
              <a:buFont typeface="Symbol" charset="2"/>
              <a:buNone/>
              <a:defRPr/>
            </a:lvl1pPr>
          </a:lstStyle>
          <a:p>
            <a:r>
              <a:rPr lang="en-US"/>
              <a:t>Click to edit Master subtitle style</a:t>
            </a:r>
          </a:p>
        </p:txBody>
      </p:sp>
      <p:sp>
        <p:nvSpPr>
          <p:cNvPr id="68" name="Rectangle 68"/>
          <p:cNvSpPr>
            <a:spLocks noGrp="1" noChangeArrowheads="1"/>
          </p:cNvSpPr>
          <p:nvPr>
            <p:ph type="dt" sz="quarter" idx="10"/>
          </p:nvPr>
        </p:nvSpPr>
        <p:spPr/>
        <p:txBody>
          <a:bodyPr/>
          <a:lstStyle>
            <a:lvl1pPr>
              <a:defRPr/>
            </a:lvl1pPr>
          </a:lstStyle>
          <a:p>
            <a:pPr>
              <a:defRPr/>
            </a:pPr>
            <a:endParaRPr lang="en-US"/>
          </a:p>
        </p:txBody>
      </p:sp>
      <p:sp>
        <p:nvSpPr>
          <p:cNvPr id="69" name="Rectangle 69"/>
          <p:cNvSpPr>
            <a:spLocks noGrp="1" noChangeArrowheads="1"/>
          </p:cNvSpPr>
          <p:nvPr>
            <p:ph type="ftr" sz="quarter" idx="11"/>
          </p:nvPr>
        </p:nvSpPr>
        <p:spPr/>
        <p:txBody>
          <a:bodyPr/>
          <a:lstStyle>
            <a:lvl1pPr>
              <a:defRPr/>
            </a:lvl1pPr>
          </a:lstStyle>
          <a:p>
            <a:pPr>
              <a:defRPr/>
            </a:pPr>
            <a:endParaRPr lang="en-US"/>
          </a:p>
        </p:txBody>
      </p:sp>
      <p:sp>
        <p:nvSpPr>
          <p:cNvPr id="70" name="Rectangle 70"/>
          <p:cNvSpPr>
            <a:spLocks noGrp="1" noChangeArrowheads="1"/>
          </p:cNvSpPr>
          <p:nvPr>
            <p:ph type="sldNum" sz="quarter" idx="12"/>
          </p:nvPr>
        </p:nvSpPr>
        <p:spPr/>
        <p:txBody>
          <a:bodyPr/>
          <a:lstStyle>
            <a:lvl1pPr>
              <a:defRPr/>
            </a:lvl1pPr>
          </a:lstStyle>
          <a:p>
            <a:fld id="{817E8E7D-2965-4827-95B4-15FEE535EB54}" type="slidenum">
              <a:rPr lang="en-US" altLang="de-DE"/>
              <a:pPr/>
              <a:t>‹Nr.›</a:t>
            </a:fld>
            <a:endParaRPr lang="en-US" altLang="de-DE"/>
          </a:p>
        </p:txBody>
      </p:sp>
    </p:spTree>
    <p:extLst>
      <p:ext uri="{BB962C8B-B14F-4D97-AF65-F5344CB8AC3E}">
        <p14:creationId xmlns:p14="http://schemas.microsoft.com/office/powerpoint/2010/main" val="2218216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8-</a:t>
            </a:r>
            <a:fld id="{AFF4EEE5-891B-4922-ABD9-9AF187D28308}" type="slidenum">
              <a:rPr lang="en-US" altLang="de-DE"/>
              <a:pPr/>
              <a:t>‹Nr.›</a:t>
            </a:fld>
            <a:endParaRPr lang="en-US" altLang="de-DE"/>
          </a:p>
        </p:txBody>
      </p:sp>
    </p:spTree>
    <p:extLst>
      <p:ext uri="{BB962C8B-B14F-4D97-AF65-F5344CB8AC3E}">
        <p14:creationId xmlns:p14="http://schemas.microsoft.com/office/powerpoint/2010/main" val="39605167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8-</a:t>
            </a:r>
            <a:fld id="{33DD7EB6-E860-4F73-B542-B2451F6C8A97}" type="slidenum">
              <a:rPr lang="en-US" altLang="de-DE"/>
              <a:pPr/>
              <a:t>‹Nr.›</a:t>
            </a:fld>
            <a:endParaRPr lang="en-US" altLang="de-DE"/>
          </a:p>
        </p:txBody>
      </p:sp>
    </p:spTree>
    <p:extLst>
      <p:ext uri="{BB962C8B-B14F-4D97-AF65-F5344CB8AC3E}">
        <p14:creationId xmlns:p14="http://schemas.microsoft.com/office/powerpoint/2010/main" val="1003463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8-</a:t>
            </a:r>
            <a:fld id="{4E7FEACE-0473-4188-A682-181EFEE7F9D1}" type="slidenum">
              <a:rPr lang="en-US" altLang="de-DE"/>
              <a:pPr/>
              <a:t>‹Nr.›</a:t>
            </a:fld>
            <a:endParaRPr lang="en-US" altLang="de-DE"/>
          </a:p>
        </p:txBody>
      </p:sp>
    </p:spTree>
    <p:extLst>
      <p:ext uri="{BB962C8B-B14F-4D97-AF65-F5344CB8AC3E}">
        <p14:creationId xmlns:p14="http://schemas.microsoft.com/office/powerpoint/2010/main" val="34284799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8-</a:t>
            </a:r>
            <a:fld id="{250BF08A-CA9B-412F-85C3-C04F66337EB4}" type="slidenum">
              <a:rPr lang="en-US" altLang="de-DE"/>
              <a:pPr/>
              <a:t>‹Nr.›</a:t>
            </a:fld>
            <a:endParaRPr lang="en-US" altLang="de-DE"/>
          </a:p>
        </p:txBody>
      </p:sp>
    </p:spTree>
    <p:extLst>
      <p:ext uri="{BB962C8B-B14F-4D97-AF65-F5344CB8AC3E}">
        <p14:creationId xmlns:p14="http://schemas.microsoft.com/office/powerpoint/2010/main" val="35660780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7"/>
          <p:cNvSpPr>
            <a:spLocks noGrp="1" noChangeArrowheads="1"/>
          </p:cNvSpPr>
          <p:nvPr>
            <p:ph type="dt" sz="half" idx="10"/>
          </p:nvPr>
        </p:nvSpPr>
        <p:spPr>
          <a:ln/>
        </p:spPr>
        <p:txBody>
          <a:bodyPr/>
          <a:lstStyle>
            <a:lvl1pPr>
              <a:defRPr/>
            </a:lvl1pPr>
          </a:lstStyle>
          <a:p>
            <a:pPr>
              <a:defRPr/>
            </a:pPr>
            <a:endParaRPr lang="en-US"/>
          </a:p>
        </p:txBody>
      </p:sp>
      <p:sp>
        <p:nvSpPr>
          <p:cNvPr id="4" name="Rectangle 68"/>
          <p:cNvSpPr>
            <a:spLocks noGrp="1" noChangeArrowheads="1"/>
          </p:cNvSpPr>
          <p:nvPr>
            <p:ph type="ftr" sz="quarter" idx="11"/>
          </p:nvPr>
        </p:nvSpPr>
        <p:spPr>
          <a:ln/>
        </p:spPr>
        <p:txBody>
          <a:bodyPr/>
          <a:lstStyle>
            <a:lvl1pPr>
              <a:defRPr/>
            </a:lvl1pPr>
          </a:lstStyle>
          <a:p>
            <a:pPr>
              <a:defRPr/>
            </a:pPr>
            <a:endParaRPr lang="en-US"/>
          </a:p>
        </p:txBody>
      </p:sp>
      <p:sp>
        <p:nvSpPr>
          <p:cNvPr id="5" name="Rectangle 69"/>
          <p:cNvSpPr>
            <a:spLocks noGrp="1" noChangeArrowheads="1"/>
          </p:cNvSpPr>
          <p:nvPr>
            <p:ph type="sldNum" sz="quarter" idx="12"/>
          </p:nvPr>
        </p:nvSpPr>
        <p:spPr>
          <a:ln/>
        </p:spPr>
        <p:txBody>
          <a:bodyPr/>
          <a:lstStyle>
            <a:lvl1pPr>
              <a:defRPr/>
            </a:lvl1pPr>
          </a:lstStyle>
          <a:p>
            <a:r>
              <a:rPr lang="en-US" altLang="de-DE"/>
              <a:t>8-</a:t>
            </a:r>
            <a:fld id="{9E6EE5D5-4079-4D74-BA6F-E48DC1ECF088}" type="slidenum">
              <a:rPr lang="en-US" altLang="de-DE"/>
              <a:pPr/>
              <a:t>‹Nr.›</a:t>
            </a:fld>
            <a:endParaRPr lang="en-US" altLang="de-DE"/>
          </a:p>
        </p:txBody>
      </p:sp>
    </p:spTree>
    <p:extLst>
      <p:ext uri="{BB962C8B-B14F-4D97-AF65-F5344CB8AC3E}">
        <p14:creationId xmlns:p14="http://schemas.microsoft.com/office/powerpoint/2010/main" val="3538145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7"/>
          <p:cNvSpPr>
            <a:spLocks noGrp="1" noChangeArrowheads="1"/>
          </p:cNvSpPr>
          <p:nvPr>
            <p:ph type="dt" sz="half" idx="10"/>
          </p:nvPr>
        </p:nvSpPr>
        <p:spPr>
          <a:ln/>
        </p:spPr>
        <p:txBody>
          <a:bodyPr/>
          <a:lstStyle>
            <a:lvl1pPr>
              <a:defRPr/>
            </a:lvl1pPr>
          </a:lstStyle>
          <a:p>
            <a:pPr>
              <a:defRPr/>
            </a:pPr>
            <a:endParaRPr lang="en-US"/>
          </a:p>
        </p:txBody>
      </p:sp>
      <p:sp>
        <p:nvSpPr>
          <p:cNvPr id="3" name="Rectangle 68"/>
          <p:cNvSpPr>
            <a:spLocks noGrp="1" noChangeArrowheads="1"/>
          </p:cNvSpPr>
          <p:nvPr>
            <p:ph type="ftr" sz="quarter" idx="11"/>
          </p:nvPr>
        </p:nvSpPr>
        <p:spPr>
          <a:ln/>
        </p:spPr>
        <p:txBody>
          <a:bodyPr/>
          <a:lstStyle>
            <a:lvl1pPr>
              <a:defRPr/>
            </a:lvl1pPr>
          </a:lstStyle>
          <a:p>
            <a:pPr>
              <a:defRPr/>
            </a:pPr>
            <a:endParaRPr lang="en-US"/>
          </a:p>
        </p:txBody>
      </p:sp>
      <p:sp>
        <p:nvSpPr>
          <p:cNvPr id="4" name="Rectangle 69"/>
          <p:cNvSpPr>
            <a:spLocks noGrp="1" noChangeArrowheads="1"/>
          </p:cNvSpPr>
          <p:nvPr>
            <p:ph type="sldNum" sz="quarter" idx="12"/>
          </p:nvPr>
        </p:nvSpPr>
        <p:spPr>
          <a:ln/>
        </p:spPr>
        <p:txBody>
          <a:bodyPr/>
          <a:lstStyle>
            <a:lvl1pPr>
              <a:defRPr/>
            </a:lvl1pPr>
          </a:lstStyle>
          <a:p>
            <a:r>
              <a:rPr lang="en-US" altLang="de-DE"/>
              <a:t>8-</a:t>
            </a:r>
            <a:fld id="{6097864B-7D9C-4496-BE2C-A7FB07F3A4C6}" type="slidenum">
              <a:rPr lang="en-US" altLang="de-DE"/>
              <a:pPr/>
              <a:t>‹Nr.›</a:t>
            </a:fld>
            <a:endParaRPr lang="en-US" altLang="de-DE"/>
          </a:p>
        </p:txBody>
      </p:sp>
    </p:spTree>
    <p:extLst>
      <p:ext uri="{BB962C8B-B14F-4D97-AF65-F5344CB8AC3E}">
        <p14:creationId xmlns:p14="http://schemas.microsoft.com/office/powerpoint/2010/main" val="5914789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8-</a:t>
            </a:r>
            <a:fld id="{7F859F99-BA6A-4510-B033-513BE06AE14C}" type="slidenum">
              <a:rPr lang="en-US" altLang="de-DE"/>
              <a:pPr/>
              <a:t>‹Nr.›</a:t>
            </a:fld>
            <a:endParaRPr lang="en-US" altLang="de-DE"/>
          </a:p>
        </p:txBody>
      </p:sp>
    </p:spTree>
    <p:extLst>
      <p:ext uri="{BB962C8B-B14F-4D97-AF65-F5344CB8AC3E}">
        <p14:creationId xmlns:p14="http://schemas.microsoft.com/office/powerpoint/2010/main" val="4172137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8-</a:t>
            </a:r>
            <a:fld id="{21F690CF-39E5-4D02-A73E-2DBFC2EAAFE9}" type="slidenum">
              <a:rPr lang="en-US" altLang="de-DE"/>
              <a:pPr/>
              <a:t>‹Nr.›</a:t>
            </a:fld>
            <a:endParaRPr lang="en-US" altLang="de-DE"/>
          </a:p>
        </p:txBody>
      </p:sp>
    </p:spTree>
    <p:extLst>
      <p:ext uri="{BB962C8B-B14F-4D97-AF65-F5344CB8AC3E}">
        <p14:creationId xmlns:p14="http://schemas.microsoft.com/office/powerpoint/2010/main" val="27654611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8-</a:t>
            </a:r>
            <a:fld id="{AAF5F6C1-AA24-4401-985B-C4143D3EC3F8}" type="slidenum">
              <a:rPr lang="en-US" altLang="de-DE"/>
              <a:pPr/>
              <a:t>‹Nr.›</a:t>
            </a:fld>
            <a:endParaRPr lang="en-US" altLang="de-DE"/>
          </a:p>
        </p:txBody>
      </p:sp>
    </p:spTree>
    <p:extLst>
      <p:ext uri="{BB962C8B-B14F-4D97-AF65-F5344CB8AC3E}">
        <p14:creationId xmlns:p14="http://schemas.microsoft.com/office/powerpoint/2010/main" val="8722199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8-</a:t>
            </a:r>
            <a:fld id="{8FA005AB-B31D-4BCA-AD3D-FEEBE1890A8D}" type="slidenum">
              <a:rPr lang="en-US" altLang="de-DE"/>
              <a:pPr/>
              <a:t>‹Nr.›</a:t>
            </a:fld>
            <a:endParaRPr lang="en-US" altLang="de-DE"/>
          </a:p>
        </p:txBody>
      </p:sp>
    </p:spTree>
    <p:extLst>
      <p:ext uri="{BB962C8B-B14F-4D97-AF65-F5344CB8AC3E}">
        <p14:creationId xmlns:p14="http://schemas.microsoft.com/office/powerpoint/2010/main" val="2670933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8-</a:t>
            </a:r>
            <a:fld id="{7B7CD248-FF00-4822-9B77-DA30C00BC7FF}" type="slidenum">
              <a:rPr lang="en-US" altLang="de-DE"/>
              <a:pPr/>
              <a:t>‹Nr.›</a:t>
            </a:fld>
            <a:endParaRPr lang="en-US" altLang="de-DE"/>
          </a:p>
        </p:txBody>
      </p:sp>
    </p:spTree>
    <p:extLst>
      <p:ext uri="{BB962C8B-B14F-4D97-AF65-F5344CB8AC3E}">
        <p14:creationId xmlns:p14="http://schemas.microsoft.com/office/powerpoint/2010/main" val="3010564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p:txBody>
          <a:bodyPr/>
          <a:lstStyle>
            <a:lvl1pPr>
              <a:defRPr/>
            </a:lvl1pPr>
          </a:lstStyle>
          <a:p>
            <a:pPr>
              <a:defRPr/>
            </a:pPr>
            <a:endParaRPr lang="en-US"/>
          </a:p>
        </p:txBody>
      </p:sp>
      <p:sp>
        <p:nvSpPr>
          <p:cNvPr id="6" name="Rectangle 68"/>
          <p:cNvSpPr>
            <a:spLocks noGrp="1" noChangeArrowheads="1"/>
          </p:cNvSpPr>
          <p:nvPr>
            <p:ph type="ftr" sz="quarter" idx="11"/>
          </p:nvPr>
        </p:nvSpPr>
        <p:spPr/>
        <p:txBody>
          <a:bodyPr/>
          <a:lstStyle>
            <a:lvl1pPr>
              <a:defRPr/>
            </a:lvl1pPr>
          </a:lstStyle>
          <a:p>
            <a:pPr>
              <a:defRPr/>
            </a:pPr>
            <a:endParaRPr lang="en-US"/>
          </a:p>
        </p:txBody>
      </p:sp>
      <p:sp>
        <p:nvSpPr>
          <p:cNvPr id="7" name="Rectangle 69"/>
          <p:cNvSpPr>
            <a:spLocks noGrp="1" noChangeArrowheads="1"/>
          </p:cNvSpPr>
          <p:nvPr>
            <p:ph type="sldNum" sz="quarter" idx="12"/>
          </p:nvPr>
        </p:nvSpPr>
        <p:spPr/>
        <p:txBody>
          <a:bodyPr/>
          <a:lstStyle>
            <a:lvl1pPr>
              <a:defRPr/>
            </a:lvl1pPr>
          </a:lstStyle>
          <a:p>
            <a:r>
              <a:rPr lang="en-US" altLang="de-DE"/>
              <a:t>2-</a:t>
            </a:r>
            <a:fld id="{926F5A24-BA60-49F8-BD90-23DE0565D26E}" type="slidenum">
              <a:rPr lang="en-US" altLang="de-DE"/>
              <a:pPr/>
              <a:t>‹Nr.›</a:t>
            </a:fld>
            <a:endParaRPr lang="en-US" altLang="de-DE"/>
          </a:p>
        </p:txBody>
      </p:sp>
    </p:spTree>
    <p:extLst>
      <p:ext uri="{BB962C8B-B14F-4D97-AF65-F5344CB8AC3E}">
        <p14:creationId xmlns:p14="http://schemas.microsoft.com/office/powerpoint/2010/main" val="1228593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75" y="4267200"/>
            <a:ext cx="9140825" cy="2590800"/>
            <a:chOff x="2" y="2688"/>
            <a:chExt cx="5758" cy="1632"/>
          </a:xfrm>
        </p:grpSpPr>
        <p:sp>
          <p:nvSpPr>
            <p:cNvPr id="22531"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1033" name="Group 4"/>
            <p:cNvGrpSpPr>
              <a:grpSpLocks/>
            </p:cNvGrpSpPr>
            <p:nvPr/>
          </p:nvGrpSpPr>
          <p:grpSpPr bwMode="auto">
            <a:xfrm>
              <a:off x="1776" y="3024"/>
              <a:ext cx="3929" cy="1290"/>
              <a:chOff x="1776" y="3024"/>
              <a:chExt cx="3929" cy="1290"/>
            </a:xfrm>
          </p:grpSpPr>
          <p:grpSp>
            <p:nvGrpSpPr>
              <p:cNvPr id="1034" name="Group 5"/>
              <p:cNvGrpSpPr>
                <a:grpSpLocks/>
              </p:cNvGrpSpPr>
              <p:nvPr userDrawn="1"/>
            </p:nvGrpSpPr>
            <p:grpSpPr bwMode="auto">
              <a:xfrm>
                <a:off x="2268" y="3934"/>
                <a:ext cx="638" cy="377"/>
                <a:chOff x="2268" y="3934"/>
                <a:chExt cx="638" cy="377"/>
              </a:xfrm>
            </p:grpSpPr>
            <p:sp>
              <p:nvSpPr>
                <p:cNvPr id="22534"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5"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22536"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7"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8"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9"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0"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22541"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22542"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22543"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4"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5"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6"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7"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48"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22549"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50"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22551"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22552"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22553"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54"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2555"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556"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2557"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2558"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2559"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0"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1"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2"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2563"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4"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5"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6"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7"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8"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9"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70"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22571"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22572"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3"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4"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5"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6"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7"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8"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9"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80"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81"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1075" name="Group 54"/>
              <p:cNvGrpSpPr>
                <a:grpSpLocks/>
              </p:cNvGrpSpPr>
              <p:nvPr userDrawn="1"/>
            </p:nvGrpSpPr>
            <p:grpSpPr bwMode="auto">
              <a:xfrm>
                <a:off x="4546" y="3608"/>
                <a:ext cx="518" cy="319"/>
                <a:chOff x="4546" y="3608"/>
                <a:chExt cx="518" cy="319"/>
              </a:xfrm>
            </p:grpSpPr>
            <p:sp>
              <p:nvSpPr>
                <p:cNvPr id="22583"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22584"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5"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6"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7"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8"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1076" name="Group 61"/>
              <p:cNvGrpSpPr>
                <a:grpSpLocks/>
              </p:cNvGrpSpPr>
              <p:nvPr userDrawn="1"/>
            </p:nvGrpSpPr>
            <p:grpSpPr bwMode="auto">
              <a:xfrm>
                <a:off x="5381" y="3085"/>
                <a:ext cx="227" cy="132"/>
                <a:chOff x="5381" y="3085"/>
                <a:chExt cx="227" cy="132"/>
              </a:xfrm>
            </p:grpSpPr>
            <p:sp>
              <p:nvSpPr>
                <p:cNvPr id="2259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2259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2594" name="Rectangle 66"/>
          <p:cNvSpPr>
            <a:spLocks noGrp="1" noChangeArrowheads="1"/>
          </p:cNvSpPr>
          <p:nvPr>
            <p:ph type="title"/>
          </p:nvPr>
        </p:nvSpPr>
        <p:spPr bwMode="black">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2595" name="Rectangle 67"/>
          <p:cNvSpPr>
            <a:spLocks noGrp="1" noChangeArrowheads="1"/>
          </p:cNvSpPr>
          <p:nvPr>
            <p:ph type="dt" sz="half" idx="2"/>
          </p:nvPr>
        </p:nvSpPr>
        <p:spPr bwMode="black">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pPr>
              <a:defRPr/>
            </a:pPr>
            <a:endParaRPr lang="en-US"/>
          </a:p>
        </p:txBody>
      </p:sp>
      <p:sp>
        <p:nvSpPr>
          <p:cNvPr id="22596" name="Rectangle 68"/>
          <p:cNvSpPr>
            <a:spLocks noGrp="1" noChangeArrowheads="1"/>
          </p:cNvSpPr>
          <p:nvPr>
            <p:ph type="ftr" sz="quarter" idx="3"/>
          </p:nvPr>
        </p:nvSpPr>
        <p:spPr bwMode="black">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pPr>
              <a:defRPr/>
            </a:pPr>
            <a:endParaRPr lang="en-US"/>
          </a:p>
        </p:txBody>
      </p:sp>
      <p:sp>
        <p:nvSpPr>
          <p:cNvPr id="22597" name="Rectangle 69"/>
          <p:cNvSpPr>
            <a:spLocks noGrp="1" noChangeArrowheads="1"/>
          </p:cNvSpPr>
          <p:nvPr>
            <p:ph type="sldNum" sz="quarter" idx="4"/>
          </p:nvPr>
        </p:nvSpPr>
        <p:spPr bwMode="black">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Arial" panose="020B0604020202020204" pitchFamily="34" charset="0"/>
              </a:defRPr>
            </a:lvl1pPr>
          </a:lstStyle>
          <a:p>
            <a:r>
              <a:rPr lang="en-US" altLang="de-DE"/>
              <a:t>7-</a:t>
            </a:r>
            <a:fld id="{27CDFBA1-F951-4919-AD5A-C219A7250EBC}" type="slidenum">
              <a:rPr lang="en-US" altLang="de-DE"/>
              <a:pPr/>
              <a:t>‹Nr.›</a:t>
            </a:fld>
            <a:endParaRPr lang="en-US" altLang="de-DE"/>
          </a:p>
        </p:txBody>
      </p:sp>
      <p:sp>
        <p:nvSpPr>
          <p:cNvPr id="22598" name="Rectangle 70"/>
          <p:cNvSpPr>
            <a:spLocks noGrp="1" noChangeArrowheads="1"/>
          </p:cNvSpPr>
          <p:nvPr>
            <p:ph type="body" idx="1"/>
          </p:nvPr>
        </p:nvSpPr>
        <p:spPr bwMode="black">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490415126"/>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iming>
    <p:tnLst>
      <p:par>
        <p:cTn id="1" dur="indefinite" restart="never" nodeType="tmRoot"/>
      </p:par>
    </p:tnLst>
  </p:timing>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ECFF2B"/>
        </a:buClr>
        <a:buSzPct val="80000"/>
        <a:buFont typeface="Symbol" panose="05050102010706020507" pitchFamily="18"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381A"/>
        </a:buClr>
        <a:buSzPct val="80000"/>
        <a:buFont typeface="Symbol" panose="05050102010706020507" pitchFamily="18" charset="2"/>
        <a:buChar char="ª"/>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75" y="4267200"/>
            <a:ext cx="9140825" cy="2590800"/>
            <a:chOff x="2" y="2688"/>
            <a:chExt cx="5758" cy="1632"/>
          </a:xfrm>
        </p:grpSpPr>
        <p:sp>
          <p:nvSpPr>
            <p:cNvPr id="22531"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1033" name="Group 4"/>
            <p:cNvGrpSpPr>
              <a:grpSpLocks/>
            </p:cNvGrpSpPr>
            <p:nvPr/>
          </p:nvGrpSpPr>
          <p:grpSpPr bwMode="auto">
            <a:xfrm>
              <a:off x="1776" y="3024"/>
              <a:ext cx="3929" cy="1290"/>
              <a:chOff x="1776" y="3024"/>
              <a:chExt cx="3929" cy="1290"/>
            </a:xfrm>
          </p:grpSpPr>
          <p:grpSp>
            <p:nvGrpSpPr>
              <p:cNvPr id="1034" name="Group 5"/>
              <p:cNvGrpSpPr>
                <a:grpSpLocks/>
              </p:cNvGrpSpPr>
              <p:nvPr userDrawn="1"/>
            </p:nvGrpSpPr>
            <p:grpSpPr bwMode="auto">
              <a:xfrm>
                <a:off x="2268" y="3934"/>
                <a:ext cx="638" cy="377"/>
                <a:chOff x="2268" y="3934"/>
                <a:chExt cx="638" cy="377"/>
              </a:xfrm>
            </p:grpSpPr>
            <p:sp>
              <p:nvSpPr>
                <p:cNvPr id="22534"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5"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22536"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7"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8"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9"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0"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22541"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22542"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22543"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4"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5"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6"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7"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48"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22549"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50"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22551"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22552"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22553"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54"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2555"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556"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2557"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2558"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2559"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0"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1"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2"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2563"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4"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5"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6"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7"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8"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9"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70"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22571"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22572"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3"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4"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5"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6"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7"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8"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9"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80"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81"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1075" name="Group 54"/>
              <p:cNvGrpSpPr>
                <a:grpSpLocks/>
              </p:cNvGrpSpPr>
              <p:nvPr userDrawn="1"/>
            </p:nvGrpSpPr>
            <p:grpSpPr bwMode="auto">
              <a:xfrm>
                <a:off x="4546" y="3608"/>
                <a:ext cx="518" cy="319"/>
                <a:chOff x="4546" y="3608"/>
                <a:chExt cx="518" cy="319"/>
              </a:xfrm>
            </p:grpSpPr>
            <p:sp>
              <p:nvSpPr>
                <p:cNvPr id="22583"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22584"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5"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6"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7"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8"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1076" name="Group 61"/>
              <p:cNvGrpSpPr>
                <a:grpSpLocks/>
              </p:cNvGrpSpPr>
              <p:nvPr userDrawn="1"/>
            </p:nvGrpSpPr>
            <p:grpSpPr bwMode="auto">
              <a:xfrm>
                <a:off x="5381" y="3085"/>
                <a:ext cx="227" cy="132"/>
                <a:chOff x="5381" y="3085"/>
                <a:chExt cx="227" cy="132"/>
              </a:xfrm>
            </p:grpSpPr>
            <p:sp>
              <p:nvSpPr>
                <p:cNvPr id="2259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2259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2594" name="Rectangle 66"/>
          <p:cNvSpPr>
            <a:spLocks noGrp="1" noChangeArrowheads="1"/>
          </p:cNvSpPr>
          <p:nvPr>
            <p:ph type="title"/>
          </p:nvPr>
        </p:nvSpPr>
        <p:spPr bwMode="black">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2595" name="Rectangle 67"/>
          <p:cNvSpPr>
            <a:spLocks noGrp="1" noChangeArrowheads="1"/>
          </p:cNvSpPr>
          <p:nvPr>
            <p:ph type="dt" sz="half" idx="2"/>
          </p:nvPr>
        </p:nvSpPr>
        <p:spPr bwMode="black">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pPr>
              <a:defRPr/>
            </a:pPr>
            <a:endParaRPr lang="en-US"/>
          </a:p>
        </p:txBody>
      </p:sp>
      <p:sp>
        <p:nvSpPr>
          <p:cNvPr id="22596" name="Rectangle 68"/>
          <p:cNvSpPr>
            <a:spLocks noGrp="1" noChangeArrowheads="1"/>
          </p:cNvSpPr>
          <p:nvPr>
            <p:ph type="ftr" sz="quarter" idx="3"/>
          </p:nvPr>
        </p:nvSpPr>
        <p:spPr bwMode="black">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pPr>
              <a:defRPr/>
            </a:pPr>
            <a:endParaRPr lang="en-US"/>
          </a:p>
        </p:txBody>
      </p:sp>
      <p:sp>
        <p:nvSpPr>
          <p:cNvPr id="22597" name="Rectangle 69"/>
          <p:cNvSpPr>
            <a:spLocks noGrp="1" noChangeArrowheads="1"/>
          </p:cNvSpPr>
          <p:nvPr>
            <p:ph type="sldNum" sz="quarter" idx="4"/>
          </p:nvPr>
        </p:nvSpPr>
        <p:spPr bwMode="black">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Arial" panose="020B0604020202020204" pitchFamily="34" charset="0"/>
              </a:defRPr>
            </a:lvl1pPr>
          </a:lstStyle>
          <a:p>
            <a:r>
              <a:rPr lang="en-US" altLang="de-DE"/>
              <a:t>8-</a:t>
            </a:r>
            <a:fld id="{7BC25CA7-DF2B-405A-8ED7-AEE14D8C286C}" type="slidenum">
              <a:rPr lang="en-US" altLang="de-DE"/>
              <a:pPr/>
              <a:t>‹Nr.›</a:t>
            </a:fld>
            <a:endParaRPr lang="en-US" altLang="de-DE"/>
          </a:p>
        </p:txBody>
      </p:sp>
      <p:sp>
        <p:nvSpPr>
          <p:cNvPr id="22598" name="Rectangle 70"/>
          <p:cNvSpPr>
            <a:spLocks noGrp="1" noChangeArrowheads="1"/>
          </p:cNvSpPr>
          <p:nvPr>
            <p:ph type="body" idx="1"/>
          </p:nvPr>
        </p:nvSpPr>
        <p:spPr bwMode="black">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952086383"/>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iming>
    <p:tnLst>
      <p:par>
        <p:cTn id="1" dur="indefinite" restart="never" nodeType="tmRoot"/>
      </p:par>
    </p:tnLst>
  </p:timing>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ECFF2B"/>
        </a:buClr>
        <a:buSzPct val="80000"/>
        <a:buFont typeface="Symbol" panose="05050102010706020507" pitchFamily="18"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381A"/>
        </a:buClr>
        <a:buSzPct val="80000"/>
        <a:buFont typeface="Symbol" panose="05050102010706020507" pitchFamily="18" charset="2"/>
        <a:buChar char="ª"/>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3.xml"/><Relationship Id="rId4" Type="http://schemas.openxmlformats.org/officeDocument/2006/relationships/image" Target="../media/image15.jpe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3.xml"/><Relationship Id="rId4" Type="http://schemas.openxmlformats.org/officeDocument/2006/relationships/image" Target="../media/image15.jpeg"/></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5.xml"/><Relationship Id="rId4" Type="http://schemas.openxmlformats.org/officeDocument/2006/relationships/image" Target="../media/image23.jpeg"/></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3.xml"/><Relationship Id="rId5" Type="http://schemas.openxmlformats.org/officeDocument/2006/relationships/image" Target="../media/image28.jpeg"/><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3.xml"/><Relationship Id="rId4" Type="http://schemas.openxmlformats.org/officeDocument/2006/relationships/image" Target="../media/image35.jpe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3.xml"/><Relationship Id="rId4" Type="http://schemas.openxmlformats.org/officeDocument/2006/relationships/image" Target="../media/image36.jpeg"/></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3.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27.png"/><Relationship Id="rId1" Type="http://schemas.openxmlformats.org/officeDocument/2006/relationships/slideLayout" Target="../slideLayouts/slideLayout2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jpeg"/><Relationship Id="rId2" Type="http://schemas.openxmlformats.org/officeDocument/2006/relationships/image" Target="../media/image61.png"/><Relationship Id="rId1" Type="http://schemas.openxmlformats.org/officeDocument/2006/relationships/slideLayout" Target="../slideLayouts/slideLayout2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3.xml"/><Relationship Id="rId4" Type="http://schemas.openxmlformats.org/officeDocument/2006/relationships/image" Target="../media/image74.png"/></Relationships>
</file>

<file path=ppt/slides/_rels/slide8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5.xml"/><Relationship Id="rId4" Type="http://schemas.openxmlformats.org/officeDocument/2006/relationships/image" Target="../media/image7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5.xml"/><Relationship Id="rId5" Type="http://schemas.openxmlformats.org/officeDocument/2006/relationships/image" Target="../media/image81.png"/><Relationship Id="rId4" Type="http://schemas.openxmlformats.org/officeDocument/2006/relationships/image" Target="../media/image80.png"/></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5.xml"/><Relationship Id="rId5" Type="http://schemas.openxmlformats.org/officeDocument/2006/relationships/image" Target="../media/image77.png"/><Relationship Id="rId4" Type="http://schemas.openxmlformats.org/officeDocument/2006/relationships/image" Target="../media/image8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7.xml"/></Relationships>
</file>

<file path=ppt/slides/_rels/slide8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5.xml"/><Relationship Id="rId4" Type="http://schemas.openxmlformats.org/officeDocument/2006/relationships/image" Target="../media/image88.png"/></Relationships>
</file>

<file path=ppt/slides/_rels/slide9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3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39.xml"/></Relationships>
</file>

<file path=ppt/slides/_rels/slide11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39.xml"/></Relationships>
</file>

<file path=ppt/slides/_rels/slide11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39.xml"/></Relationships>
</file>

<file path=ppt/slides/_rels/slide11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39.xml"/></Relationships>
</file>

<file path=ppt/slides/_rels/slide11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3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9.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9.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9.xml"/></Relationships>
</file>

<file path=ppt/slides/_rels/slide12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0.xml"/></Relationships>
</file>

<file path=ppt/slides/_rels/slide12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0.xml"/></Relationships>
</file>

<file path=ppt/slides/_rels/slide13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0.xml"/></Relationships>
</file>

<file path=ppt/slides/_rels/slide13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39.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9.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9.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9.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7.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9.xml"/></Relationships>
</file>

<file path=ppt/slides/_rels/slide17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9.xml"/><Relationship Id="rId4" Type="http://schemas.openxmlformats.org/officeDocument/2006/relationships/image" Target="../media/image119.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9.xml"/></Relationships>
</file>

<file path=ppt/slides/_rels/slide18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9.xml"/></Relationships>
</file>

<file path=ppt/slides/_rels/slide18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9.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9.xml"/></Relationships>
</file>

<file path=ppt/slides/_rels/slide18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5</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95400"/>
            <a:ext cx="9144000" cy="4114800"/>
          </a:xfrm>
        </p:spPr>
        <p:txBody>
          <a:bodyPr anchor="ctr" anchorCtr="0">
            <a:normAutofit/>
          </a:bodyPr>
          <a:lstStyle/>
          <a:p>
            <a:pPr algn="just">
              <a:lnSpc>
                <a:spcPct val="90000"/>
              </a:lnSpc>
              <a:defRPr/>
            </a:pPr>
            <a:r>
              <a:rPr lang="en-US" dirty="0" smtClean="0"/>
              <a:t>Understand the </a:t>
            </a:r>
            <a:r>
              <a:rPr lang="en-US" dirty="0"/>
              <a:t>role of information systems in organizations</a:t>
            </a:r>
          </a:p>
          <a:p>
            <a:pPr algn="just">
              <a:lnSpc>
                <a:spcPct val="90000"/>
              </a:lnSpc>
              <a:defRPr/>
            </a:pPr>
            <a:r>
              <a:rPr lang="en-US" dirty="0" smtClean="0"/>
              <a:t>Recognize the </a:t>
            </a:r>
            <a:r>
              <a:rPr lang="en-US" dirty="0"/>
              <a:t>DB design and implementation process</a:t>
            </a:r>
          </a:p>
          <a:p>
            <a:pPr algn="just">
              <a:lnSpc>
                <a:spcPct val="90000"/>
              </a:lnSpc>
              <a:defRPr/>
            </a:pPr>
            <a:r>
              <a:rPr lang="en-US" dirty="0" smtClean="0"/>
              <a:t>Using UML </a:t>
            </a:r>
            <a:r>
              <a:rPr lang="en-US" dirty="0"/>
              <a:t>diagrams as an aid to DB design specification</a:t>
            </a:r>
          </a:p>
          <a:p>
            <a:pPr algn="just">
              <a:lnSpc>
                <a:spcPct val="90000"/>
              </a:lnSpc>
              <a:defRPr/>
            </a:pPr>
            <a:r>
              <a:rPr lang="en-US" dirty="0" smtClean="0"/>
              <a:t>Example for a UML-based design tool</a:t>
            </a:r>
          </a:p>
          <a:p>
            <a:pPr lvl="1" algn="just">
              <a:lnSpc>
                <a:spcPct val="90000"/>
              </a:lnSpc>
              <a:defRPr/>
            </a:pPr>
            <a:r>
              <a:rPr lang="en-US" sz="2600" dirty="0" smtClean="0"/>
              <a:t>Rational </a:t>
            </a:r>
            <a:r>
              <a:rPr lang="en-US" sz="2600" dirty="0"/>
              <a:t>Rose: A UML-based design tool</a:t>
            </a:r>
          </a:p>
          <a:p>
            <a:pPr algn="just">
              <a:lnSpc>
                <a:spcPct val="90000"/>
              </a:lnSpc>
              <a:defRPr/>
            </a:pPr>
            <a:r>
              <a:rPr lang="en-US" dirty="0" smtClean="0"/>
              <a:t>Differentiate and apply automated </a:t>
            </a:r>
            <a:r>
              <a:rPr lang="en-US" dirty="0"/>
              <a:t>DB design </a:t>
            </a:r>
            <a:r>
              <a:rPr lang="en-US" dirty="0" smtClean="0"/>
              <a:t>tools</a:t>
            </a:r>
          </a:p>
          <a:p>
            <a:pPr algn="just">
              <a:lnSpc>
                <a:spcPct val="90000"/>
              </a:lnSpc>
              <a:defRPr/>
            </a:pPr>
            <a:endParaRPr lang="en-US" sz="2000" dirty="0"/>
          </a:p>
          <a:p>
            <a:pPr marL="0" indent="0" algn="just">
              <a:lnSpc>
                <a:spcPct val="90000"/>
              </a:lnSpc>
              <a:buNone/>
              <a:defRPr/>
            </a:pPr>
            <a:endParaRPr lang="en-US" sz="2000" dirty="0"/>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59718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p:txBody>
          <a:bodyPr/>
          <a:lstStyle/>
          <a:p>
            <a:r>
              <a:rPr lang="en-US" altLang="de-DE" dirty="0" smtClean="0"/>
              <a:t>Outline</a:t>
            </a:r>
            <a:endParaRPr lang="en-US" altLang="de-DE" dirty="0" smtClean="0"/>
          </a:p>
        </p:txBody>
      </p:sp>
      <p:sp>
        <p:nvSpPr>
          <p:cNvPr id="6147" name="Rectangle 2"/>
          <p:cNvSpPr>
            <a:spLocks noGrp="1" noChangeArrowheads="1"/>
          </p:cNvSpPr>
          <p:nvPr>
            <p:ph idx="1"/>
          </p:nvPr>
        </p:nvSpPr>
        <p:spPr/>
        <p:txBody>
          <a:bodyPr/>
          <a:lstStyle/>
          <a:p>
            <a:r>
              <a:rPr lang="en-US" altLang="de-DE" dirty="0" smtClean="0"/>
              <a:t>The role of information systems in organizations</a:t>
            </a:r>
          </a:p>
          <a:p>
            <a:r>
              <a:rPr lang="en-US" altLang="de-DE" dirty="0" smtClean="0"/>
              <a:t>The DB design and implementation process</a:t>
            </a:r>
          </a:p>
          <a:p>
            <a:r>
              <a:rPr lang="en-US" altLang="de-DE" dirty="0" smtClean="0"/>
              <a:t>Use of UML diagrams as an aid to DB design specification</a:t>
            </a:r>
          </a:p>
          <a:p>
            <a:r>
              <a:rPr lang="en-US" altLang="de-DE" dirty="0" smtClean="0"/>
              <a:t>Rational Rose: A UML-based design tool</a:t>
            </a:r>
          </a:p>
          <a:p>
            <a:r>
              <a:rPr lang="en-US" altLang="de-DE" dirty="0" smtClean="0"/>
              <a:t>Automated DB design tools</a:t>
            </a:r>
            <a:endParaRPr lang="en-US" altLang="de-DE" dirty="0" smtClean="0"/>
          </a:p>
        </p:txBody>
      </p:sp>
    </p:spTree>
    <p:extLst>
      <p:ext uri="{BB962C8B-B14F-4D97-AF65-F5344CB8AC3E}">
        <p14:creationId xmlns:p14="http://schemas.microsoft.com/office/powerpoint/2010/main" val="1572415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457200"/>
            <a:ext cx="8228013" cy="1143000"/>
          </a:xfrm>
        </p:spPr>
        <p:txBody>
          <a:bodyPr/>
          <a:lstStyle/>
          <a:p>
            <a:r>
              <a:rPr lang="en-US" altLang="de-DE" smtClean="0"/>
              <a:t>Practical Database Design</a:t>
            </a:r>
            <a:br>
              <a:rPr lang="en-US" altLang="de-DE" smtClean="0"/>
            </a:br>
            <a:r>
              <a:rPr lang="en-US" altLang="de-DE" smtClean="0"/>
              <a:t>Methodology and Use of UML Diagrams</a:t>
            </a:r>
          </a:p>
        </p:txBody>
      </p:sp>
      <p:sp>
        <p:nvSpPr>
          <p:cNvPr id="7171" name="Content Placeholder 2"/>
          <p:cNvSpPr>
            <a:spLocks noGrp="1"/>
          </p:cNvSpPr>
          <p:nvPr>
            <p:ph idx="1"/>
          </p:nvPr>
        </p:nvSpPr>
        <p:spPr>
          <a:xfrm>
            <a:off x="457200" y="2209800"/>
            <a:ext cx="8228013" cy="3919538"/>
          </a:xfrm>
        </p:spPr>
        <p:txBody>
          <a:bodyPr/>
          <a:lstStyle/>
          <a:p>
            <a:r>
              <a:rPr lang="en-US" altLang="de-DE" smtClean="0"/>
              <a:t>Design methodology</a:t>
            </a:r>
          </a:p>
          <a:p>
            <a:pPr lvl="1"/>
            <a:r>
              <a:rPr lang="en-US" altLang="de-DE" smtClean="0"/>
              <a:t>Target database managed by some type of database management system</a:t>
            </a:r>
          </a:p>
          <a:p>
            <a:r>
              <a:rPr lang="en-US" altLang="de-DE" smtClean="0"/>
              <a:t>Various design methodologies</a:t>
            </a:r>
          </a:p>
          <a:p>
            <a:r>
              <a:rPr lang="en-US" altLang="de-DE" b="1" smtClean="0"/>
              <a:t>Large database </a:t>
            </a:r>
          </a:p>
          <a:p>
            <a:pPr lvl="1"/>
            <a:r>
              <a:rPr lang="en-US" altLang="de-DE" smtClean="0"/>
              <a:t>Several dozen gigabytes of data and a schema with more than 30 or 40 distinct entity types</a:t>
            </a:r>
          </a:p>
          <a:p>
            <a:endParaRPr lang="en-US" altLang="de-DE" smtClean="0"/>
          </a:p>
          <a:p>
            <a:endParaRPr lang="en-US" altLang="de-DE" smtClean="0"/>
          </a:p>
        </p:txBody>
      </p:sp>
    </p:spTree>
    <p:extLst>
      <p:ext uri="{BB962C8B-B14F-4D97-AF65-F5344CB8AC3E}">
        <p14:creationId xmlns:p14="http://schemas.microsoft.com/office/powerpoint/2010/main" val="237241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altLang="de-DE" smtClean="0"/>
              <a:t>The Role of Information Systems in Organizations</a:t>
            </a:r>
          </a:p>
        </p:txBody>
      </p:sp>
      <p:sp>
        <p:nvSpPr>
          <p:cNvPr id="8195" name="Content Placeholder 2"/>
          <p:cNvSpPr>
            <a:spLocks noGrp="1"/>
          </p:cNvSpPr>
          <p:nvPr>
            <p:ph idx="1"/>
          </p:nvPr>
        </p:nvSpPr>
        <p:spPr/>
        <p:txBody>
          <a:bodyPr/>
          <a:lstStyle/>
          <a:p>
            <a:r>
              <a:rPr lang="en-US" altLang="de-DE" smtClean="0"/>
              <a:t>Organizational context for using database systems</a:t>
            </a:r>
          </a:p>
          <a:p>
            <a:pPr lvl="1"/>
            <a:r>
              <a:rPr lang="en-US" altLang="de-DE" smtClean="0"/>
              <a:t>Organizations have created the position of database administrator (DBA) and database administration departments</a:t>
            </a:r>
          </a:p>
          <a:p>
            <a:pPr lvl="1"/>
            <a:r>
              <a:rPr lang="en-US" altLang="de-DE" smtClean="0"/>
              <a:t>Information technology (IT) and information resource management (IRM) departments </a:t>
            </a:r>
          </a:p>
          <a:p>
            <a:pPr lvl="2"/>
            <a:r>
              <a:rPr lang="en-US" altLang="de-DE" smtClean="0"/>
              <a:t>Key to successful business management</a:t>
            </a:r>
          </a:p>
        </p:txBody>
      </p:sp>
    </p:spTree>
    <p:extLst>
      <p:ext uri="{BB962C8B-B14F-4D97-AF65-F5344CB8AC3E}">
        <p14:creationId xmlns:p14="http://schemas.microsoft.com/office/powerpoint/2010/main" val="3293928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a:xfrm>
            <a:off x="76200" y="457200"/>
            <a:ext cx="9067800" cy="838200"/>
          </a:xfrm>
        </p:spPr>
        <p:txBody>
          <a:bodyPr anchor="ctr">
            <a:normAutofit fontScale="90000"/>
          </a:bodyPr>
          <a:lstStyle/>
          <a:p>
            <a:r>
              <a:rPr lang="en-US" altLang="de-DE" dirty="0" smtClean="0"/>
              <a:t>The Role of Information Systems in Organizations (</a:t>
            </a:r>
            <a:r>
              <a:rPr lang="en-US" altLang="de-DE" dirty="0" smtClean="0"/>
              <a:t>cont.)</a:t>
            </a:r>
            <a:endParaRPr lang="en-US" altLang="de-DE" dirty="0" smtClean="0"/>
          </a:p>
        </p:txBody>
      </p:sp>
      <p:sp>
        <p:nvSpPr>
          <p:cNvPr id="9219" name="Content Placeholder 2"/>
          <p:cNvSpPr>
            <a:spLocks noGrp="1"/>
          </p:cNvSpPr>
          <p:nvPr>
            <p:ph idx="1"/>
          </p:nvPr>
        </p:nvSpPr>
        <p:spPr/>
        <p:txBody>
          <a:bodyPr/>
          <a:lstStyle/>
          <a:p>
            <a:pPr lvl="1"/>
            <a:r>
              <a:rPr lang="en-US" altLang="de-DE" smtClean="0"/>
              <a:t>Database systems are integral components in computer-based information systems</a:t>
            </a:r>
          </a:p>
          <a:p>
            <a:pPr lvl="1"/>
            <a:r>
              <a:rPr lang="en-US" altLang="de-DE" smtClean="0"/>
              <a:t>Personal computers and database system-like software products </a:t>
            </a:r>
          </a:p>
          <a:p>
            <a:pPr lvl="2"/>
            <a:r>
              <a:rPr lang="en-US" altLang="de-DE" smtClean="0"/>
              <a:t>Utilized by users who previously belonged to the category of casual and occasional database users</a:t>
            </a:r>
          </a:p>
          <a:p>
            <a:pPr lvl="1"/>
            <a:r>
              <a:rPr lang="en-US" altLang="de-DE" b="1" smtClean="0"/>
              <a:t>Personal databases </a:t>
            </a:r>
            <a:r>
              <a:rPr lang="en-US" altLang="de-DE" smtClean="0"/>
              <a:t>gaining popularity</a:t>
            </a:r>
          </a:p>
          <a:p>
            <a:pPr lvl="1"/>
            <a:r>
              <a:rPr lang="en-US" altLang="de-DE" smtClean="0"/>
              <a:t>Databases are distributed over multiple computer systems</a:t>
            </a:r>
          </a:p>
          <a:p>
            <a:pPr lvl="2"/>
            <a:r>
              <a:rPr lang="en-US" altLang="de-DE" smtClean="0"/>
              <a:t>Better local control and faster local processing</a:t>
            </a:r>
          </a:p>
          <a:p>
            <a:pPr lvl="1"/>
            <a:endParaRPr lang="en-US" altLang="de-DE" smtClean="0"/>
          </a:p>
        </p:txBody>
      </p:sp>
    </p:spTree>
    <p:extLst>
      <p:ext uri="{BB962C8B-B14F-4D97-AF65-F5344CB8AC3E}">
        <p14:creationId xmlns:p14="http://schemas.microsoft.com/office/powerpoint/2010/main" val="2588772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pPr lvl="1"/>
            <a:r>
              <a:rPr lang="en-US" altLang="de-DE" b="1" smtClean="0"/>
              <a:t>Data dictionary systems </a:t>
            </a:r>
            <a:r>
              <a:rPr lang="en-US" altLang="de-DE" smtClean="0"/>
              <a:t>or </a:t>
            </a:r>
            <a:r>
              <a:rPr lang="en-US" altLang="de-DE" b="1" smtClean="0"/>
              <a:t>information repositories</a:t>
            </a:r>
          </a:p>
          <a:p>
            <a:pPr lvl="2"/>
            <a:r>
              <a:rPr lang="en-US" altLang="de-DE" smtClean="0"/>
              <a:t>Mini DBMSs </a:t>
            </a:r>
          </a:p>
          <a:p>
            <a:pPr lvl="2"/>
            <a:r>
              <a:rPr lang="en-US" altLang="de-DE" smtClean="0"/>
              <a:t>Manage </a:t>
            </a:r>
            <a:r>
              <a:rPr lang="en-US" altLang="de-DE" b="1" smtClean="0"/>
              <a:t>meta-data</a:t>
            </a:r>
          </a:p>
          <a:p>
            <a:pPr lvl="1"/>
            <a:r>
              <a:rPr lang="en-US" altLang="de-DE" smtClean="0"/>
              <a:t>High-performance transaction processing systems require around-the-clock nonstop operation</a:t>
            </a:r>
          </a:p>
          <a:p>
            <a:pPr lvl="2"/>
            <a:r>
              <a:rPr lang="en-US" altLang="de-DE" smtClean="0"/>
              <a:t>Performance is critical</a:t>
            </a:r>
          </a:p>
        </p:txBody>
      </p:sp>
      <p:sp>
        <p:nvSpPr>
          <p:cNvPr id="5" name="Title 4"/>
          <p:cNvSpPr>
            <a:spLocks noGrp="1"/>
          </p:cNvSpPr>
          <p:nvPr>
            <p:ph type="title"/>
          </p:nvPr>
        </p:nvSpPr>
        <p:spPr>
          <a:xfrm>
            <a:off x="76200" y="457200"/>
            <a:ext cx="9067800" cy="838200"/>
          </a:xfrm>
        </p:spPr>
        <p:txBody>
          <a:bodyPr anchor="ctr">
            <a:normAutofit fontScale="90000"/>
          </a:bodyPr>
          <a:lstStyle/>
          <a:p>
            <a:r>
              <a:rPr lang="en-US" altLang="de-DE" dirty="0" smtClean="0"/>
              <a:t>The Role of Information Systems in Organizations (</a:t>
            </a:r>
            <a:r>
              <a:rPr lang="en-US" altLang="de-DE" dirty="0" smtClean="0"/>
              <a:t>cont.)</a:t>
            </a:r>
            <a:endParaRPr lang="en-US" altLang="de-DE" dirty="0" smtClean="0"/>
          </a:p>
        </p:txBody>
      </p:sp>
    </p:spTree>
    <p:extLst>
      <p:ext uri="{BB962C8B-B14F-4D97-AF65-F5344CB8AC3E}">
        <p14:creationId xmlns:p14="http://schemas.microsoft.com/office/powerpoint/2010/main" val="419606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de-DE" smtClean="0"/>
              <a:t>The Information System Life Cycle</a:t>
            </a:r>
          </a:p>
        </p:txBody>
      </p:sp>
      <p:sp>
        <p:nvSpPr>
          <p:cNvPr id="11267" name="Content Placeholder 2"/>
          <p:cNvSpPr>
            <a:spLocks noGrp="1"/>
          </p:cNvSpPr>
          <p:nvPr>
            <p:ph idx="1"/>
          </p:nvPr>
        </p:nvSpPr>
        <p:spPr/>
        <p:txBody>
          <a:bodyPr/>
          <a:lstStyle/>
          <a:p>
            <a:r>
              <a:rPr lang="en-US" altLang="de-DE" b="1" smtClean="0"/>
              <a:t>Information system (IS)</a:t>
            </a:r>
          </a:p>
          <a:p>
            <a:pPr lvl="1"/>
            <a:r>
              <a:rPr lang="en-US" altLang="de-DE" smtClean="0"/>
              <a:t>Resources involved in collection, management, use, and dissemination of information resources of organization</a:t>
            </a:r>
          </a:p>
          <a:p>
            <a:endParaRPr lang="en-US" altLang="de-DE" smtClean="0"/>
          </a:p>
        </p:txBody>
      </p:sp>
    </p:spTree>
    <p:extLst>
      <p:ext uri="{BB962C8B-B14F-4D97-AF65-F5344CB8AC3E}">
        <p14:creationId xmlns:p14="http://schemas.microsoft.com/office/powerpoint/2010/main" val="156035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de-DE" smtClean="0"/>
              <a:t>The Information System Life Cycle</a:t>
            </a:r>
          </a:p>
        </p:txBody>
      </p:sp>
      <p:sp>
        <p:nvSpPr>
          <p:cNvPr id="12291" name="Content Placeholder 2"/>
          <p:cNvSpPr>
            <a:spLocks noGrp="1"/>
          </p:cNvSpPr>
          <p:nvPr>
            <p:ph idx="1"/>
          </p:nvPr>
        </p:nvSpPr>
        <p:spPr/>
        <p:txBody>
          <a:bodyPr/>
          <a:lstStyle/>
          <a:p>
            <a:r>
              <a:rPr lang="en-US" altLang="de-DE" b="1" smtClean="0"/>
              <a:t>Macro life cycle</a:t>
            </a:r>
          </a:p>
          <a:p>
            <a:pPr lvl="1"/>
            <a:r>
              <a:rPr lang="en-US" altLang="de-DE" b="1" smtClean="0"/>
              <a:t>Feasibility analysis</a:t>
            </a:r>
          </a:p>
          <a:p>
            <a:pPr lvl="1"/>
            <a:r>
              <a:rPr lang="en-US" altLang="de-DE" b="1" smtClean="0"/>
              <a:t>Requirements collection and analysis</a:t>
            </a:r>
          </a:p>
          <a:p>
            <a:pPr lvl="1"/>
            <a:r>
              <a:rPr lang="en-US" altLang="de-DE" b="1" smtClean="0"/>
              <a:t>Design</a:t>
            </a:r>
          </a:p>
          <a:p>
            <a:pPr lvl="1"/>
            <a:r>
              <a:rPr lang="en-US" altLang="de-DE" b="1" smtClean="0"/>
              <a:t>Implementation</a:t>
            </a:r>
          </a:p>
          <a:p>
            <a:pPr lvl="1"/>
            <a:r>
              <a:rPr lang="en-US" altLang="de-DE" b="1" smtClean="0"/>
              <a:t>Validation and acceptance testing</a:t>
            </a:r>
          </a:p>
          <a:p>
            <a:pPr lvl="1"/>
            <a:r>
              <a:rPr lang="en-US" altLang="de-DE" b="1" smtClean="0"/>
              <a:t>Requirements collection and analysis</a:t>
            </a:r>
          </a:p>
          <a:p>
            <a:pPr lvl="1"/>
            <a:endParaRPr lang="en-US" altLang="de-DE" b="1" smtClean="0"/>
          </a:p>
          <a:p>
            <a:endParaRPr lang="en-US" altLang="de-DE" smtClean="0"/>
          </a:p>
        </p:txBody>
      </p:sp>
    </p:spTree>
    <p:extLst>
      <p:ext uri="{BB962C8B-B14F-4D97-AF65-F5344CB8AC3E}">
        <p14:creationId xmlns:p14="http://schemas.microsoft.com/office/powerpoint/2010/main" val="310073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4"/>
          <p:cNvSpPr>
            <a:spLocks noGrp="1"/>
          </p:cNvSpPr>
          <p:nvPr>
            <p:ph type="title"/>
          </p:nvPr>
        </p:nvSpPr>
        <p:spPr/>
        <p:txBody>
          <a:bodyPr/>
          <a:lstStyle/>
          <a:p>
            <a:r>
              <a:rPr lang="en-US" altLang="de-DE" dirty="0" smtClean="0"/>
              <a:t>The Information System Life Cycle (</a:t>
            </a:r>
            <a:r>
              <a:rPr lang="en-US" altLang="de-DE" dirty="0" smtClean="0"/>
              <a:t>cont.)</a:t>
            </a:r>
            <a:endParaRPr lang="en-US" altLang="de-DE" dirty="0" smtClean="0"/>
          </a:p>
        </p:txBody>
      </p:sp>
      <p:sp>
        <p:nvSpPr>
          <p:cNvPr id="13315" name="Content Placeholder 2"/>
          <p:cNvSpPr>
            <a:spLocks noGrp="1"/>
          </p:cNvSpPr>
          <p:nvPr>
            <p:ph idx="1"/>
          </p:nvPr>
        </p:nvSpPr>
        <p:spPr/>
        <p:txBody>
          <a:bodyPr/>
          <a:lstStyle/>
          <a:p>
            <a:r>
              <a:rPr lang="en-US" altLang="de-DE" smtClean="0"/>
              <a:t>The database application system life cycle: </a:t>
            </a:r>
            <a:r>
              <a:rPr lang="en-US" altLang="de-DE" b="1" smtClean="0"/>
              <a:t>micro life cycle</a:t>
            </a:r>
          </a:p>
          <a:p>
            <a:pPr lvl="1"/>
            <a:r>
              <a:rPr lang="en-US" altLang="de-DE" smtClean="0"/>
              <a:t>System definition</a:t>
            </a:r>
          </a:p>
          <a:p>
            <a:pPr lvl="1"/>
            <a:r>
              <a:rPr lang="en-US" altLang="de-DE" smtClean="0"/>
              <a:t>Database design</a:t>
            </a:r>
          </a:p>
          <a:p>
            <a:pPr lvl="1"/>
            <a:r>
              <a:rPr lang="en-US" altLang="de-DE" smtClean="0"/>
              <a:t>Database implementation</a:t>
            </a:r>
          </a:p>
          <a:p>
            <a:pPr lvl="1"/>
            <a:r>
              <a:rPr lang="en-US" altLang="de-DE" smtClean="0"/>
              <a:t>Loading or data conversion</a:t>
            </a:r>
          </a:p>
        </p:txBody>
      </p:sp>
    </p:spTree>
    <p:extLst>
      <p:ext uri="{BB962C8B-B14F-4D97-AF65-F5344CB8AC3E}">
        <p14:creationId xmlns:p14="http://schemas.microsoft.com/office/powerpoint/2010/main" val="3777171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lstStyle/>
          <a:p>
            <a:r>
              <a:rPr lang="en-US" altLang="de-DE" dirty="0" smtClean="0"/>
              <a:t>The Information System Life Cycle (</a:t>
            </a:r>
            <a:r>
              <a:rPr lang="en-US" altLang="de-DE" dirty="0" smtClean="0"/>
              <a:t>cont.)</a:t>
            </a:r>
            <a:endParaRPr lang="en-US" altLang="de-DE" dirty="0" smtClean="0"/>
          </a:p>
        </p:txBody>
      </p:sp>
      <p:sp>
        <p:nvSpPr>
          <p:cNvPr id="14339" name="Content Placeholder 2"/>
          <p:cNvSpPr>
            <a:spLocks noGrp="1"/>
          </p:cNvSpPr>
          <p:nvPr>
            <p:ph idx="1"/>
          </p:nvPr>
        </p:nvSpPr>
        <p:spPr/>
        <p:txBody>
          <a:bodyPr/>
          <a:lstStyle/>
          <a:p>
            <a:pPr lvl="1"/>
            <a:r>
              <a:rPr lang="en-US" altLang="de-DE" smtClean="0"/>
              <a:t>Application conversion</a:t>
            </a:r>
          </a:p>
          <a:p>
            <a:pPr lvl="1"/>
            <a:r>
              <a:rPr lang="en-US" altLang="de-DE" smtClean="0"/>
              <a:t>Testing and validation</a:t>
            </a:r>
          </a:p>
          <a:p>
            <a:pPr lvl="1"/>
            <a:r>
              <a:rPr lang="en-US" altLang="de-DE" smtClean="0"/>
              <a:t>Operation</a:t>
            </a:r>
          </a:p>
          <a:p>
            <a:pPr lvl="1"/>
            <a:r>
              <a:rPr lang="en-US" altLang="de-DE" smtClean="0"/>
              <a:t>Monitoring and maintenance</a:t>
            </a:r>
          </a:p>
        </p:txBody>
      </p:sp>
    </p:spTree>
    <p:extLst>
      <p:ext uri="{BB962C8B-B14F-4D97-AF65-F5344CB8AC3E}">
        <p14:creationId xmlns:p14="http://schemas.microsoft.com/office/powerpoint/2010/main" val="408305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de-DE" smtClean="0"/>
              <a:t>The Database Design and Implementation Process</a:t>
            </a:r>
          </a:p>
        </p:txBody>
      </p:sp>
      <p:sp>
        <p:nvSpPr>
          <p:cNvPr id="15363" name="Content Placeholder 2"/>
          <p:cNvSpPr>
            <a:spLocks noGrp="1"/>
          </p:cNvSpPr>
          <p:nvPr>
            <p:ph idx="1"/>
          </p:nvPr>
        </p:nvSpPr>
        <p:spPr/>
        <p:txBody>
          <a:bodyPr/>
          <a:lstStyle/>
          <a:p>
            <a:r>
              <a:rPr lang="en-US" altLang="de-DE" smtClean="0"/>
              <a:t>Design logical and physical structure of one or more databases </a:t>
            </a:r>
          </a:p>
          <a:p>
            <a:pPr lvl="1"/>
            <a:r>
              <a:rPr lang="en-US" altLang="de-DE" smtClean="0"/>
              <a:t>Accommodate the information needs of the users in an organization for a defined set of applications</a:t>
            </a:r>
          </a:p>
          <a:p>
            <a:r>
              <a:rPr lang="en-US" altLang="de-DE" smtClean="0"/>
              <a:t>Goals of database design</a:t>
            </a:r>
          </a:p>
          <a:p>
            <a:pPr lvl="1"/>
            <a:r>
              <a:rPr lang="en-US" altLang="de-DE" smtClean="0"/>
              <a:t>Very hard to accomplish and measure</a:t>
            </a:r>
          </a:p>
          <a:p>
            <a:r>
              <a:rPr lang="en-US" altLang="de-DE" smtClean="0"/>
              <a:t>Often begins with informal and incomplete requirements</a:t>
            </a:r>
          </a:p>
        </p:txBody>
      </p:sp>
    </p:spTree>
    <p:extLst>
      <p:ext uri="{BB962C8B-B14F-4D97-AF65-F5344CB8AC3E}">
        <p14:creationId xmlns:p14="http://schemas.microsoft.com/office/powerpoint/2010/main" val="219619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4"/>
          <p:cNvSpPr>
            <a:spLocks noGrp="1"/>
          </p:cNvSpPr>
          <p:nvPr>
            <p:ph type="title"/>
          </p:nvPr>
        </p:nvSpPr>
        <p:spPr>
          <a:xfrm>
            <a:off x="76200" y="457200"/>
            <a:ext cx="8915400" cy="838200"/>
          </a:xfrm>
        </p:spPr>
        <p:txBody>
          <a:bodyPr>
            <a:normAutofit fontScale="90000"/>
          </a:bodyPr>
          <a:lstStyle/>
          <a:p>
            <a:r>
              <a:rPr lang="en-US" altLang="de-DE" dirty="0" smtClean="0"/>
              <a:t>The Database Design and Implementation Process (</a:t>
            </a:r>
            <a:r>
              <a:rPr lang="en-US" altLang="de-DE" dirty="0" smtClean="0"/>
              <a:t>cont.)</a:t>
            </a:r>
            <a:endParaRPr lang="en-US" altLang="de-DE" dirty="0" smtClean="0"/>
          </a:p>
        </p:txBody>
      </p:sp>
      <p:sp>
        <p:nvSpPr>
          <p:cNvPr id="16387" name="Content Placeholder 2"/>
          <p:cNvSpPr>
            <a:spLocks noGrp="1"/>
          </p:cNvSpPr>
          <p:nvPr>
            <p:ph idx="1"/>
          </p:nvPr>
        </p:nvSpPr>
        <p:spPr/>
        <p:txBody>
          <a:bodyPr/>
          <a:lstStyle/>
          <a:p>
            <a:r>
              <a:rPr lang="en-US" altLang="de-DE" smtClean="0"/>
              <a:t>Main phases of the overall database design and implementation process:</a:t>
            </a:r>
          </a:p>
          <a:p>
            <a:pPr lvl="1"/>
            <a:r>
              <a:rPr lang="en-US" altLang="de-DE" smtClean="0"/>
              <a:t>1. Requirements collection and analysis</a:t>
            </a:r>
          </a:p>
          <a:p>
            <a:pPr lvl="1"/>
            <a:r>
              <a:rPr lang="en-US" altLang="de-DE" smtClean="0"/>
              <a:t>2. Conceptual database design</a:t>
            </a:r>
          </a:p>
          <a:p>
            <a:pPr lvl="1"/>
            <a:r>
              <a:rPr lang="en-US" altLang="de-DE" smtClean="0"/>
              <a:t>3. Choice of a DBMS</a:t>
            </a:r>
          </a:p>
          <a:p>
            <a:pPr lvl="1"/>
            <a:r>
              <a:rPr lang="en-US" altLang="de-DE" smtClean="0"/>
              <a:t>4. Data model mapping (also called logical database design)</a:t>
            </a:r>
          </a:p>
          <a:p>
            <a:pPr lvl="1"/>
            <a:r>
              <a:rPr lang="en-US" altLang="de-DE" smtClean="0"/>
              <a:t>5. Physical database design</a:t>
            </a:r>
          </a:p>
          <a:p>
            <a:pPr lvl="1"/>
            <a:r>
              <a:rPr lang="en-US" altLang="de-DE" smtClean="0"/>
              <a:t>6. Database system implementation and tuning</a:t>
            </a:r>
          </a:p>
        </p:txBody>
      </p:sp>
    </p:spTree>
    <p:extLst>
      <p:ext uri="{BB962C8B-B14F-4D97-AF65-F5344CB8AC3E}">
        <p14:creationId xmlns:p14="http://schemas.microsoft.com/office/powerpoint/2010/main" val="3291182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838200" y="457200"/>
            <a:ext cx="6875463" cy="5715000"/>
          </a:xfrm>
          <a:noFill/>
        </p:spPr>
      </p:pic>
    </p:spTree>
    <p:extLst>
      <p:ext uri="{BB962C8B-B14F-4D97-AF65-F5344CB8AC3E}">
        <p14:creationId xmlns:p14="http://schemas.microsoft.com/office/powerpoint/2010/main" val="393668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a:xfrm>
            <a:off x="76200" y="381000"/>
            <a:ext cx="8991600" cy="838200"/>
          </a:xfrm>
        </p:spPr>
        <p:txBody>
          <a:bodyPr>
            <a:normAutofit fontScale="90000"/>
          </a:bodyPr>
          <a:lstStyle/>
          <a:p>
            <a:r>
              <a:rPr lang="en-US" altLang="de-DE" dirty="0" smtClean="0"/>
              <a:t>The Database Design and Implementation Process (</a:t>
            </a:r>
            <a:r>
              <a:rPr lang="en-US" altLang="de-DE" dirty="0" smtClean="0"/>
              <a:t>cont.)</a:t>
            </a:r>
            <a:endParaRPr lang="en-US" altLang="de-DE" dirty="0" smtClean="0"/>
          </a:p>
        </p:txBody>
      </p:sp>
      <p:sp>
        <p:nvSpPr>
          <p:cNvPr id="18435" name="Content Placeholder 2"/>
          <p:cNvSpPr>
            <a:spLocks noGrp="1"/>
          </p:cNvSpPr>
          <p:nvPr>
            <p:ph idx="1"/>
          </p:nvPr>
        </p:nvSpPr>
        <p:spPr/>
        <p:txBody>
          <a:bodyPr/>
          <a:lstStyle/>
          <a:p>
            <a:r>
              <a:rPr lang="en-US" altLang="de-DE" smtClean="0"/>
              <a:t>Parallel activities</a:t>
            </a:r>
          </a:p>
          <a:p>
            <a:pPr lvl="1"/>
            <a:r>
              <a:rPr lang="en-US" altLang="de-DE" b="1" smtClean="0"/>
              <a:t>Data content</a:t>
            </a:r>
            <a:r>
              <a:rPr lang="en-US" altLang="de-DE" smtClean="0"/>
              <a:t>, </a:t>
            </a:r>
            <a:r>
              <a:rPr lang="en-US" altLang="de-DE" b="1" smtClean="0"/>
              <a:t>structure</a:t>
            </a:r>
            <a:r>
              <a:rPr lang="en-US" altLang="de-DE" smtClean="0"/>
              <a:t>, and </a:t>
            </a:r>
            <a:r>
              <a:rPr lang="en-US" altLang="de-DE" b="1" smtClean="0"/>
              <a:t>constraints</a:t>
            </a:r>
            <a:r>
              <a:rPr lang="en-US" altLang="de-DE" smtClean="0"/>
              <a:t> of the database</a:t>
            </a:r>
          </a:p>
          <a:p>
            <a:pPr lvl="1"/>
            <a:r>
              <a:rPr lang="en-US" altLang="de-DE" smtClean="0"/>
              <a:t>Design of database applications</a:t>
            </a:r>
          </a:p>
          <a:p>
            <a:r>
              <a:rPr lang="en-US" altLang="de-DE" b="1" smtClean="0"/>
              <a:t>Data-driven </a:t>
            </a:r>
            <a:r>
              <a:rPr lang="en-US" altLang="de-DE" smtClean="0"/>
              <a:t>versus</a:t>
            </a:r>
            <a:r>
              <a:rPr lang="en-US" altLang="de-DE" b="1" smtClean="0"/>
              <a:t> process-driven </a:t>
            </a:r>
            <a:r>
              <a:rPr lang="en-US" altLang="de-DE" smtClean="0"/>
              <a:t>design</a:t>
            </a:r>
          </a:p>
          <a:p>
            <a:r>
              <a:rPr lang="en-US" altLang="de-DE" b="1" smtClean="0"/>
              <a:t>Feedback loops </a:t>
            </a:r>
            <a:r>
              <a:rPr lang="en-US" altLang="de-DE" smtClean="0"/>
              <a:t>among phases and within phases are common</a:t>
            </a:r>
          </a:p>
        </p:txBody>
      </p:sp>
    </p:spTree>
    <p:extLst>
      <p:ext uri="{BB962C8B-B14F-4D97-AF65-F5344CB8AC3E}">
        <p14:creationId xmlns:p14="http://schemas.microsoft.com/office/powerpoint/2010/main" val="2870710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p:txBody>
          <a:bodyPr/>
          <a:lstStyle/>
          <a:p>
            <a:r>
              <a:rPr lang="en-US" altLang="de-DE" smtClean="0"/>
              <a:t>Heart of the database design process</a:t>
            </a:r>
          </a:p>
          <a:p>
            <a:pPr lvl="1"/>
            <a:r>
              <a:rPr lang="en-US" altLang="de-DE" b="1" smtClean="0"/>
              <a:t>Conceptual database design (Phase 2)</a:t>
            </a:r>
          </a:p>
          <a:p>
            <a:pPr lvl="1"/>
            <a:r>
              <a:rPr lang="en-US" altLang="de-DE" b="1" smtClean="0"/>
              <a:t>Data model mapping (Phase 4)</a:t>
            </a:r>
          </a:p>
          <a:p>
            <a:pPr lvl="1"/>
            <a:r>
              <a:rPr lang="en-US" altLang="de-DE" b="1" smtClean="0"/>
              <a:t>Physical database design (Phase 5)</a:t>
            </a:r>
          </a:p>
          <a:p>
            <a:pPr lvl="1"/>
            <a:r>
              <a:rPr lang="en-US" altLang="de-DE" b="1" smtClean="0"/>
              <a:t>Database system implementation and tuning (Phase 6)</a:t>
            </a:r>
          </a:p>
        </p:txBody>
      </p:sp>
      <p:sp>
        <p:nvSpPr>
          <p:cNvPr id="5" name="Title 4"/>
          <p:cNvSpPr>
            <a:spLocks noGrp="1"/>
          </p:cNvSpPr>
          <p:nvPr>
            <p:ph type="title"/>
          </p:nvPr>
        </p:nvSpPr>
        <p:spPr>
          <a:xfrm>
            <a:off x="76200" y="381000"/>
            <a:ext cx="8991600" cy="838200"/>
          </a:xfrm>
        </p:spPr>
        <p:txBody>
          <a:bodyPr>
            <a:normAutofit fontScale="90000"/>
          </a:bodyPr>
          <a:lstStyle/>
          <a:p>
            <a:r>
              <a:rPr lang="en-US" altLang="de-DE" dirty="0" smtClean="0"/>
              <a:t>The Database Design and Implementation Process (</a:t>
            </a:r>
            <a:r>
              <a:rPr lang="en-US" altLang="de-DE" dirty="0" smtClean="0"/>
              <a:t>cont.)</a:t>
            </a:r>
            <a:endParaRPr lang="en-US" altLang="de-DE" dirty="0" smtClean="0"/>
          </a:p>
        </p:txBody>
      </p:sp>
    </p:spTree>
    <p:extLst>
      <p:ext uri="{BB962C8B-B14F-4D97-AF65-F5344CB8AC3E}">
        <p14:creationId xmlns:p14="http://schemas.microsoft.com/office/powerpoint/2010/main" val="1886238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de-DE" smtClean="0"/>
              <a:t>Phase 1: Requirements Collection and Analysis</a:t>
            </a:r>
          </a:p>
        </p:txBody>
      </p:sp>
      <p:sp>
        <p:nvSpPr>
          <p:cNvPr id="20483" name="Content Placeholder 2"/>
          <p:cNvSpPr>
            <a:spLocks noGrp="1"/>
          </p:cNvSpPr>
          <p:nvPr>
            <p:ph idx="1"/>
          </p:nvPr>
        </p:nvSpPr>
        <p:spPr/>
        <p:txBody>
          <a:bodyPr/>
          <a:lstStyle/>
          <a:p>
            <a:r>
              <a:rPr lang="en-US" altLang="de-DE" smtClean="0"/>
              <a:t>Activities</a:t>
            </a:r>
          </a:p>
          <a:p>
            <a:pPr lvl="1"/>
            <a:r>
              <a:rPr lang="en-US" altLang="de-DE" smtClean="0"/>
              <a:t>Identify application areas and user groups</a:t>
            </a:r>
          </a:p>
          <a:p>
            <a:pPr lvl="1"/>
            <a:r>
              <a:rPr lang="en-US" altLang="de-DE" smtClean="0"/>
              <a:t>Study and analyze documentation</a:t>
            </a:r>
          </a:p>
          <a:p>
            <a:pPr lvl="1"/>
            <a:r>
              <a:rPr lang="en-US" altLang="de-DE" smtClean="0"/>
              <a:t>Study current operating environment</a:t>
            </a:r>
          </a:p>
          <a:p>
            <a:pPr lvl="1"/>
            <a:r>
              <a:rPr lang="en-US" altLang="de-DE" smtClean="0"/>
              <a:t>Collect written responses from users</a:t>
            </a:r>
          </a:p>
        </p:txBody>
      </p:sp>
    </p:spTree>
    <p:extLst>
      <p:ext uri="{BB962C8B-B14F-4D97-AF65-F5344CB8AC3E}">
        <p14:creationId xmlns:p14="http://schemas.microsoft.com/office/powerpoint/2010/main" val="3493468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de-DE" dirty="0" smtClean="0"/>
              <a:t>Phase 1 (</a:t>
            </a:r>
            <a:r>
              <a:rPr lang="en-US" altLang="de-DE" dirty="0" smtClean="0"/>
              <a:t>cont.)</a:t>
            </a:r>
            <a:endParaRPr lang="en-US" altLang="de-DE" dirty="0" smtClean="0"/>
          </a:p>
        </p:txBody>
      </p:sp>
      <p:sp>
        <p:nvSpPr>
          <p:cNvPr id="21507" name="Content Placeholder 2"/>
          <p:cNvSpPr>
            <a:spLocks noGrp="1"/>
          </p:cNvSpPr>
          <p:nvPr>
            <p:ph idx="1"/>
          </p:nvPr>
        </p:nvSpPr>
        <p:spPr/>
        <p:txBody>
          <a:bodyPr/>
          <a:lstStyle/>
          <a:p>
            <a:r>
              <a:rPr lang="en-US" altLang="de-DE" b="1" smtClean="0"/>
              <a:t>Requirements specification techniques</a:t>
            </a:r>
          </a:p>
          <a:p>
            <a:pPr lvl="1"/>
            <a:r>
              <a:rPr lang="en-US" altLang="de-DE" smtClean="0"/>
              <a:t>Oriented analysis (OOA)</a:t>
            </a:r>
          </a:p>
          <a:p>
            <a:pPr lvl="1"/>
            <a:r>
              <a:rPr lang="en-US" altLang="de-DE" smtClean="0"/>
              <a:t>Data flow diagrams (DFDs</a:t>
            </a:r>
          </a:p>
          <a:p>
            <a:pPr lvl="1"/>
            <a:r>
              <a:rPr lang="en-US" altLang="de-DE" smtClean="0"/>
              <a:t>Refinement of application goals</a:t>
            </a:r>
          </a:p>
          <a:p>
            <a:pPr lvl="1"/>
            <a:r>
              <a:rPr lang="en-US" altLang="de-DE" smtClean="0"/>
              <a:t>Computer-aided</a:t>
            </a:r>
          </a:p>
        </p:txBody>
      </p:sp>
    </p:spTree>
    <p:extLst>
      <p:ext uri="{BB962C8B-B14F-4D97-AF65-F5344CB8AC3E}">
        <p14:creationId xmlns:p14="http://schemas.microsoft.com/office/powerpoint/2010/main" val="3398233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de-DE" smtClean="0"/>
              <a:t>Phase 2: Conceptual Database Design</a:t>
            </a:r>
          </a:p>
        </p:txBody>
      </p:sp>
      <p:sp>
        <p:nvSpPr>
          <p:cNvPr id="22531" name="Content Placeholder 2"/>
          <p:cNvSpPr>
            <a:spLocks noGrp="1"/>
          </p:cNvSpPr>
          <p:nvPr>
            <p:ph idx="1"/>
          </p:nvPr>
        </p:nvSpPr>
        <p:spPr/>
        <p:txBody>
          <a:bodyPr/>
          <a:lstStyle/>
          <a:p>
            <a:r>
              <a:rPr lang="en-US" altLang="de-DE" smtClean="0"/>
              <a:t>Phase 2a: Conceptual Schema Design</a:t>
            </a:r>
          </a:p>
          <a:p>
            <a:pPr lvl="1"/>
            <a:r>
              <a:rPr lang="en-US" altLang="de-DE" smtClean="0"/>
              <a:t>Important to use a conceptual high-level data model</a:t>
            </a:r>
          </a:p>
          <a:p>
            <a:pPr lvl="1"/>
            <a:r>
              <a:rPr lang="en-US" altLang="de-DE" smtClean="0"/>
              <a:t>Approaches to conceptual schema design</a:t>
            </a:r>
          </a:p>
          <a:p>
            <a:pPr lvl="2"/>
            <a:r>
              <a:rPr lang="en-US" altLang="de-DE" b="1" smtClean="0"/>
              <a:t>Centralized (or one shot) schema design approach</a:t>
            </a:r>
          </a:p>
          <a:p>
            <a:pPr lvl="2"/>
            <a:r>
              <a:rPr lang="en-US" altLang="de-DE" b="1" smtClean="0"/>
              <a:t>View integration approach</a:t>
            </a:r>
          </a:p>
          <a:p>
            <a:pPr lvl="1"/>
            <a:endParaRPr lang="en-US" altLang="de-DE" b="1" smtClean="0"/>
          </a:p>
          <a:p>
            <a:pPr lvl="2"/>
            <a:endParaRPr lang="en-US" altLang="de-DE" smtClean="0"/>
          </a:p>
        </p:txBody>
      </p:sp>
    </p:spTree>
    <p:extLst>
      <p:ext uri="{BB962C8B-B14F-4D97-AF65-F5344CB8AC3E}">
        <p14:creationId xmlns:p14="http://schemas.microsoft.com/office/powerpoint/2010/main" val="18834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4"/>
          <p:cNvSpPr>
            <a:spLocks noGrp="1"/>
          </p:cNvSpPr>
          <p:nvPr>
            <p:ph type="title"/>
          </p:nvPr>
        </p:nvSpPr>
        <p:spPr/>
        <p:txBody>
          <a:bodyPr/>
          <a:lstStyle/>
          <a:p>
            <a:r>
              <a:rPr lang="en-US" altLang="de-DE" dirty="0" smtClean="0"/>
              <a:t>Phase 2: (</a:t>
            </a:r>
            <a:r>
              <a:rPr lang="en-US" altLang="de-DE" dirty="0" smtClean="0"/>
              <a:t>cont.)</a:t>
            </a:r>
            <a:endParaRPr lang="en-US" altLang="de-DE" dirty="0" smtClean="0"/>
          </a:p>
        </p:txBody>
      </p:sp>
      <p:sp>
        <p:nvSpPr>
          <p:cNvPr id="23555" name="Content Placeholder 2"/>
          <p:cNvSpPr>
            <a:spLocks noGrp="1"/>
          </p:cNvSpPr>
          <p:nvPr>
            <p:ph idx="1"/>
          </p:nvPr>
        </p:nvSpPr>
        <p:spPr/>
        <p:txBody>
          <a:bodyPr/>
          <a:lstStyle/>
          <a:p>
            <a:pPr lvl="1"/>
            <a:r>
              <a:rPr lang="en-US" altLang="de-DE" smtClean="0"/>
              <a:t>Strategies for schema design</a:t>
            </a:r>
          </a:p>
          <a:p>
            <a:pPr lvl="2"/>
            <a:r>
              <a:rPr lang="en-US" altLang="de-DE" b="1" smtClean="0"/>
              <a:t>Top-down strategy</a:t>
            </a:r>
          </a:p>
          <a:p>
            <a:pPr lvl="2"/>
            <a:r>
              <a:rPr lang="en-US" altLang="de-DE" b="1" smtClean="0"/>
              <a:t>Bottom-up strategy</a:t>
            </a:r>
          </a:p>
          <a:p>
            <a:pPr lvl="2"/>
            <a:r>
              <a:rPr lang="en-US" altLang="de-DE" b="1" smtClean="0"/>
              <a:t>Inside-out strategy</a:t>
            </a:r>
          </a:p>
          <a:p>
            <a:pPr lvl="2"/>
            <a:r>
              <a:rPr lang="en-US" altLang="de-DE" b="1" smtClean="0"/>
              <a:t>Mixed strategy</a:t>
            </a:r>
          </a:p>
          <a:p>
            <a:pPr lvl="1"/>
            <a:r>
              <a:rPr lang="en-US" altLang="de-DE" smtClean="0"/>
              <a:t>Schema (view) integration</a:t>
            </a:r>
          </a:p>
          <a:p>
            <a:pPr lvl="2"/>
            <a:r>
              <a:rPr lang="en-US" altLang="de-DE" smtClean="0"/>
              <a:t>Identify correspondences/conflicts among schemas: </a:t>
            </a:r>
          </a:p>
          <a:p>
            <a:pPr lvl="3"/>
            <a:r>
              <a:rPr lang="en-US" altLang="de-DE" b="1" smtClean="0"/>
              <a:t>Naming conflicts, type conflicts, domain (value set) conflicts, conflicts among constraints</a:t>
            </a:r>
          </a:p>
          <a:p>
            <a:pPr lvl="2"/>
            <a:r>
              <a:rPr lang="en-US" altLang="de-DE" smtClean="0"/>
              <a:t>Modify views to conform to one another</a:t>
            </a:r>
          </a:p>
          <a:p>
            <a:pPr lvl="2"/>
            <a:r>
              <a:rPr lang="en-US" altLang="de-DE" smtClean="0"/>
              <a:t>Merge of views and restructure</a:t>
            </a:r>
          </a:p>
        </p:txBody>
      </p:sp>
    </p:spTree>
    <p:extLst>
      <p:ext uri="{BB962C8B-B14F-4D97-AF65-F5344CB8AC3E}">
        <p14:creationId xmlns:p14="http://schemas.microsoft.com/office/powerpoint/2010/main" val="3340962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6"/>
          <p:cNvSpPr>
            <a:spLocks noGrp="1"/>
          </p:cNvSpPr>
          <p:nvPr>
            <p:ph type="title"/>
          </p:nvPr>
        </p:nvSpPr>
        <p:spPr/>
        <p:txBody>
          <a:bodyPr/>
          <a:lstStyle/>
          <a:p>
            <a:r>
              <a:rPr lang="en-US" altLang="de-DE" dirty="0" smtClean="0"/>
              <a:t>Phase 2: (</a:t>
            </a:r>
            <a:r>
              <a:rPr lang="en-US" altLang="de-DE" dirty="0" smtClean="0"/>
              <a:t>cont.)</a:t>
            </a:r>
            <a:endParaRPr lang="en-US" altLang="de-DE" dirty="0" smtClean="0"/>
          </a:p>
        </p:txBody>
      </p:sp>
      <p:sp>
        <p:nvSpPr>
          <p:cNvPr id="24579" name="Content Placeholder 2"/>
          <p:cNvSpPr>
            <a:spLocks noGrp="1"/>
          </p:cNvSpPr>
          <p:nvPr>
            <p:ph idx="1"/>
          </p:nvPr>
        </p:nvSpPr>
        <p:spPr/>
        <p:txBody>
          <a:bodyPr/>
          <a:lstStyle/>
          <a:p>
            <a:pPr lvl="1"/>
            <a:r>
              <a:rPr lang="en-US" altLang="de-DE" smtClean="0"/>
              <a:t>Strategies for the view integration process</a:t>
            </a:r>
          </a:p>
          <a:p>
            <a:pPr lvl="2"/>
            <a:r>
              <a:rPr lang="en-US" altLang="de-DE" b="1" smtClean="0"/>
              <a:t>Binary ladder integration</a:t>
            </a:r>
          </a:p>
          <a:p>
            <a:pPr lvl="2"/>
            <a:r>
              <a:rPr lang="en-US" altLang="de-DE" b="1" smtClean="0"/>
              <a:t>N-ary integration</a:t>
            </a:r>
          </a:p>
          <a:p>
            <a:pPr lvl="2"/>
            <a:r>
              <a:rPr lang="en-US" altLang="de-DE" b="1" smtClean="0"/>
              <a:t>Binary balanced strategy</a:t>
            </a:r>
          </a:p>
          <a:p>
            <a:pPr lvl="2"/>
            <a:r>
              <a:rPr lang="en-US" altLang="de-DE" b="1" smtClean="0"/>
              <a:t>Mixed strategy</a:t>
            </a:r>
          </a:p>
          <a:p>
            <a:r>
              <a:rPr lang="en-US" altLang="de-DE" smtClean="0"/>
              <a:t>Phase 2b: Transaction Design</a:t>
            </a:r>
          </a:p>
          <a:p>
            <a:pPr lvl="1"/>
            <a:r>
              <a:rPr lang="en-US" altLang="de-DE" smtClean="0"/>
              <a:t>In parallel with Phase 2a</a:t>
            </a:r>
          </a:p>
          <a:p>
            <a:pPr lvl="1"/>
            <a:r>
              <a:rPr lang="en-US" altLang="de-DE" smtClean="0"/>
              <a:t>Specify transactions at a conceptual level </a:t>
            </a:r>
          </a:p>
          <a:p>
            <a:pPr lvl="1"/>
            <a:r>
              <a:rPr lang="en-US" altLang="de-DE" smtClean="0"/>
              <a:t>Identify i</a:t>
            </a:r>
            <a:r>
              <a:rPr lang="en-US" altLang="de-DE" b="1" smtClean="0"/>
              <a:t>nput/output</a:t>
            </a:r>
            <a:r>
              <a:rPr lang="en-US" altLang="de-DE" smtClean="0"/>
              <a:t> and </a:t>
            </a:r>
            <a:r>
              <a:rPr lang="en-US" altLang="de-DE" b="1" smtClean="0"/>
              <a:t>functional behavior</a:t>
            </a:r>
          </a:p>
          <a:p>
            <a:pPr lvl="1"/>
            <a:r>
              <a:rPr lang="en-US" altLang="de-DE" smtClean="0"/>
              <a:t>Notation for specifying processes</a:t>
            </a:r>
          </a:p>
        </p:txBody>
      </p:sp>
    </p:spTree>
    <p:extLst>
      <p:ext uri="{BB962C8B-B14F-4D97-AF65-F5344CB8AC3E}">
        <p14:creationId xmlns:p14="http://schemas.microsoft.com/office/powerpoint/2010/main" val="1127805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de-DE" smtClean="0"/>
              <a:t>Phase 3: Choice of a DBMS</a:t>
            </a:r>
          </a:p>
        </p:txBody>
      </p:sp>
      <p:sp>
        <p:nvSpPr>
          <p:cNvPr id="25603" name="Content Placeholder 2"/>
          <p:cNvSpPr>
            <a:spLocks noGrp="1"/>
          </p:cNvSpPr>
          <p:nvPr>
            <p:ph idx="1"/>
          </p:nvPr>
        </p:nvSpPr>
        <p:spPr>
          <a:xfrm>
            <a:off x="457200" y="1447800"/>
            <a:ext cx="8228013" cy="4524375"/>
          </a:xfrm>
        </p:spPr>
        <p:txBody>
          <a:bodyPr/>
          <a:lstStyle/>
          <a:p>
            <a:r>
              <a:rPr lang="en-US" altLang="de-DE" smtClean="0"/>
              <a:t>Costs to consider</a:t>
            </a:r>
          </a:p>
          <a:p>
            <a:pPr lvl="1"/>
            <a:r>
              <a:rPr lang="en-US" altLang="de-DE" smtClean="0"/>
              <a:t>Software acquisition cost</a:t>
            </a:r>
          </a:p>
          <a:p>
            <a:pPr lvl="1"/>
            <a:r>
              <a:rPr lang="en-US" altLang="de-DE" smtClean="0"/>
              <a:t>Maintenance cost</a:t>
            </a:r>
          </a:p>
          <a:p>
            <a:pPr lvl="1"/>
            <a:r>
              <a:rPr lang="en-US" altLang="de-DE" smtClean="0"/>
              <a:t>Hardware acquisition cost</a:t>
            </a:r>
          </a:p>
          <a:p>
            <a:pPr lvl="1"/>
            <a:r>
              <a:rPr lang="en-US" altLang="de-DE" smtClean="0"/>
              <a:t>Database creation and conversion cost</a:t>
            </a:r>
          </a:p>
          <a:p>
            <a:pPr lvl="1"/>
            <a:r>
              <a:rPr lang="en-US" altLang="de-DE" smtClean="0"/>
              <a:t>Personnel cost</a:t>
            </a:r>
          </a:p>
          <a:p>
            <a:pPr lvl="1"/>
            <a:r>
              <a:rPr lang="en-US" altLang="de-DE" smtClean="0"/>
              <a:t>Training cost</a:t>
            </a:r>
          </a:p>
          <a:p>
            <a:pPr lvl="1"/>
            <a:r>
              <a:rPr lang="en-US" altLang="de-DE" smtClean="0"/>
              <a:t>Operating cost</a:t>
            </a:r>
          </a:p>
          <a:p>
            <a:r>
              <a:rPr lang="en-US" altLang="de-DE" smtClean="0"/>
              <a:t>Consider DBMS portability among different types of hardware</a:t>
            </a:r>
          </a:p>
        </p:txBody>
      </p:sp>
    </p:spTree>
    <p:extLst>
      <p:ext uri="{BB962C8B-B14F-4D97-AF65-F5344CB8AC3E}">
        <p14:creationId xmlns:p14="http://schemas.microsoft.com/office/powerpoint/2010/main" val="311941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76200" y="304800"/>
            <a:ext cx="8229600" cy="838200"/>
          </a:xfrm>
        </p:spPr>
        <p:txBody>
          <a:bodyPr>
            <a:normAutofit fontScale="90000"/>
          </a:bodyPr>
          <a:lstStyle/>
          <a:p>
            <a:r>
              <a:rPr lang="it-IT" altLang="de-DE" smtClean="0"/>
              <a:t>Phase 4: Data Model Mapping</a:t>
            </a:r>
            <a:br>
              <a:rPr lang="it-IT" altLang="de-DE" smtClean="0"/>
            </a:br>
            <a:r>
              <a:rPr lang="en-US" altLang="de-DE" smtClean="0"/>
              <a:t>(Logical Database Design)</a:t>
            </a:r>
          </a:p>
        </p:txBody>
      </p:sp>
      <p:sp>
        <p:nvSpPr>
          <p:cNvPr id="26627" name="Content Placeholder 2"/>
          <p:cNvSpPr>
            <a:spLocks noGrp="1"/>
          </p:cNvSpPr>
          <p:nvPr>
            <p:ph idx="1"/>
          </p:nvPr>
        </p:nvSpPr>
        <p:spPr/>
        <p:txBody>
          <a:bodyPr/>
          <a:lstStyle/>
          <a:p>
            <a:r>
              <a:rPr lang="en-US" altLang="de-DE" smtClean="0"/>
              <a:t>Create a conceptual schema and external schemas </a:t>
            </a:r>
          </a:p>
          <a:p>
            <a:pPr lvl="1"/>
            <a:r>
              <a:rPr lang="en-US" altLang="de-DE" smtClean="0"/>
              <a:t>In data model of selected DBMS</a:t>
            </a:r>
          </a:p>
          <a:p>
            <a:r>
              <a:rPr lang="en-US" altLang="de-DE" smtClean="0"/>
              <a:t>Stages</a:t>
            </a:r>
          </a:p>
          <a:p>
            <a:pPr lvl="1"/>
            <a:r>
              <a:rPr lang="en-US" altLang="de-DE" smtClean="0"/>
              <a:t>System-independent mapping</a:t>
            </a:r>
          </a:p>
          <a:p>
            <a:pPr lvl="1"/>
            <a:r>
              <a:rPr lang="en-US" altLang="de-DE" smtClean="0"/>
              <a:t>Tailoring schemas to a specific DBMS</a:t>
            </a:r>
          </a:p>
        </p:txBody>
      </p:sp>
    </p:spTree>
    <p:extLst>
      <p:ext uri="{BB962C8B-B14F-4D97-AF65-F5344CB8AC3E}">
        <p14:creationId xmlns:p14="http://schemas.microsoft.com/office/powerpoint/2010/main" val="3459079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de-DE" smtClean="0"/>
              <a:t>Phase 5: Physical Database Design</a:t>
            </a:r>
          </a:p>
        </p:txBody>
      </p:sp>
      <p:sp>
        <p:nvSpPr>
          <p:cNvPr id="27651" name="Content Placeholder 2"/>
          <p:cNvSpPr>
            <a:spLocks noGrp="1"/>
          </p:cNvSpPr>
          <p:nvPr>
            <p:ph idx="1"/>
          </p:nvPr>
        </p:nvSpPr>
        <p:spPr/>
        <p:txBody>
          <a:bodyPr/>
          <a:lstStyle/>
          <a:p>
            <a:r>
              <a:rPr lang="en-US" altLang="de-DE" smtClean="0"/>
              <a:t>Choose specific file storage structures and access paths for the database files </a:t>
            </a:r>
          </a:p>
          <a:p>
            <a:pPr lvl="1"/>
            <a:r>
              <a:rPr lang="en-US" altLang="de-DE" smtClean="0"/>
              <a:t>Achieve good performance</a:t>
            </a:r>
          </a:p>
          <a:p>
            <a:r>
              <a:rPr lang="en-US" altLang="de-DE" smtClean="0"/>
              <a:t>Criteria used to guide choice of physical database design options:</a:t>
            </a:r>
          </a:p>
          <a:p>
            <a:pPr lvl="1"/>
            <a:r>
              <a:rPr lang="en-US" altLang="de-DE" smtClean="0"/>
              <a:t>Response time</a:t>
            </a:r>
          </a:p>
          <a:p>
            <a:pPr lvl="1"/>
            <a:r>
              <a:rPr lang="en-US" altLang="de-DE" smtClean="0"/>
              <a:t>Space utilization</a:t>
            </a:r>
          </a:p>
          <a:p>
            <a:pPr lvl="1"/>
            <a:r>
              <a:rPr lang="en-US" altLang="de-DE" smtClean="0"/>
              <a:t>Transaction throughput</a:t>
            </a:r>
          </a:p>
        </p:txBody>
      </p:sp>
    </p:spTree>
    <p:extLst>
      <p:ext uri="{BB962C8B-B14F-4D97-AF65-F5344CB8AC3E}">
        <p14:creationId xmlns:p14="http://schemas.microsoft.com/office/powerpoint/2010/main" val="192562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ltLang="de-DE" smtClean="0"/>
              <a:t>Phase 6: Database System Implementation and Tuning</a:t>
            </a:r>
          </a:p>
        </p:txBody>
      </p:sp>
      <p:sp>
        <p:nvSpPr>
          <p:cNvPr id="28675" name="Content Placeholder 2"/>
          <p:cNvSpPr>
            <a:spLocks noGrp="1"/>
          </p:cNvSpPr>
          <p:nvPr>
            <p:ph idx="1"/>
          </p:nvPr>
        </p:nvSpPr>
        <p:spPr/>
        <p:txBody>
          <a:bodyPr/>
          <a:lstStyle/>
          <a:p>
            <a:r>
              <a:rPr lang="en-US" altLang="de-DE" smtClean="0"/>
              <a:t>Typically responsibility of the DBA</a:t>
            </a:r>
          </a:p>
          <a:p>
            <a:pPr lvl="1"/>
            <a:r>
              <a:rPr lang="en-US" altLang="de-DE" smtClean="0"/>
              <a:t>Compose DDL</a:t>
            </a:r>
          </a:p>
          <a:p>
            <a:pPr lvl="1"/>
            <a:r>
              <a:rPr lang="en-US" altLang="de-DE" smtClean="0"/>
              <a:t>Load database</a:t>
            </a:r>
          </a:p>
          <a:p>
            <a:pPr lvl="1"/>
            <a:r>
              <a:rPr lang="en-US" altLang="de-DE" smtClean="0"/>
              <a:t>Convert data from earlier systems</a:t>
            </a:r>
          </a:p>
          <a:p>
            <a:r>
              <a:rPr lang="en-US" altLang="de-DE" smtClean="0"/>
              <a:t>Database programs implemented by application programmers</a:t>
            </a:r>
          </a:p>
          <a:p>
            <a:r>
              <a:rPr lang="en-US" altLang="de-DE" smtClean="0"/>
              <a:t>Most systems include monitoring utility to collect performance statistics</a:t>
            </a:r>
          </a:p>
        </p:txBody>
      </p:sp>
    </p:spTree>
    <p:extLst>
      <p:ext uri="{BB962C8B-B14F-4D97-AF65-F5344CB8AC3E}">
        <p14:creationId xmlns:p14="http://schemas.microsoft.com/office/powerpoint/2010/main" val="2556977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04800" y="273050"/>
            <a:ext cx="8380413" cy="1143000"/>
          </a:xfrm>
        </p:spPr>
        <p:txBody>
          <a:bodyPr/>
          <a:lstStyle/>
          <a:p>
            <a:r>
              <a:rPr lang="en-US" altLang="de-DE" smtClean="0"/>
              <a:t>Use of UML Diagrams as an Aid to Database Design Specification</a:t>
            </a:r>
          </a:p>
        </p:txBody>
      </p:sp>
      <p:sp>
        <p:nvSpPr>
          <p:cNvPr id="29699" name="Content Placeholder 2"/>
          <p:cNvSpPr>
            <a:spLocks noGrp="1"/>
          </p:cNvSpPr>
          <p:nvPr>
            <p:ph idx="1"/>
          </p:nvPr>
        </p:nvSpPr>
        <p:spPr/>
        <p:txBody>
          <a:bodyPr/>
          <a:lstStyle/>
          <a:p>
            <a:r>
              <a:rPr lang="en-US" altLang="de-DE" smtClean="0"/>
              <a:t>Use UML as a design specification standard</a:t>
            </a:r>
          </a:p>
          <a:p>
            <a:r>
              <a:rPr lang="en-US" altLang="de-DE" smtClean="0"/>
              <a:t>Unified Modeling Language (UML) approach</a:t>
            </a:r>
          </a:p>
          <a:p>
            <a:pPr lvl="1"/>
            <a:r>
              <a:rPr lang="en-US" altLang="de-DE" smtClean="0"/>
              <a:t>Combines commonly accepted concepts from many object-oriented (O-O) methods and methodologies</a:t>
            </a:r>
          </a:p>
          <a:p>
            <a:pPr lvl="1"/>
            <a:r>
              <a:rPr lang="en-US" altLang="de-DE" smtClean="0"/>
              <a:t>Includes </a:t>
            </a:r>
            <a:r>
              <a:rPr lang="en-US" altLang="de-DE" b="1" smtClean="0"/>
              <a:t>use case diagrams</a:t>
            </a:r>
            <a:r>
              <a:rPr lang="en-US" altLang="de-DE" smtClean="0"/>
              <a:t>, </a:t>
            </a:r>
            <a:r>
              <a:rPr lang="en-US" altLang="de-DE" b="1" smtClean="0"/>
              <a:t>sequence diagrams</a:t>
            </a:r>
            <a:r>
              <a:rPr lang="en-US" altLang="de-DE" smtClean="0"/>
              <a:t>, and </a:t>
            </a:r>
            <a:r>
              <a:rPr lang="en-US" altLang="de-DE" b="1" smtClean="0"/>
              <a:t>statechart diagrams</a:t>
            </a:r>
          </a:p>
        </p:txBody>
      </p:sp>
    </p:spTree>
    <p:extLst>
      <p:ext uri="{BB962C8B-B14F-4D97-AF65-F5344CB8AC3E}">
        <p14:creationId xmlns:p14="http://schemas.microsoft.com/office/powerpoint/2010/main" val="4127566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de-DE" smtClean="0"/>
              <a:t>UML for Database Application Design</a:t>
            </a:r>
          </a:p>
        </p:txBody>
      </p:sp>
      <p:sp>
        <p:nvSpPr>
          <p:cNvPr id="30723" name="Content Placeholder 2"/>
          <p:cNvSpPr>
            <a:spLocks noGrp="1"/>
          </p:cNvSpPr>
          <p:nvPr>
            <p:ph idx="1"/>
          </p:nvPr>
        </p:nvSpPr>
        <p:spPr/>
        <p:txBody>
          <a:bodyPr/>
          <a:lstStyle/>
          <a:p>
            <a:r>
              <a:rPr lang="en-US" altLang="de-DE" smtClean="0"/>
              <a:t>Advantages of UML </a:t>
            </a:r>
          </a:p>
          <a:p>
            <a:pPr lvl="1"/>
            <a:r>
              <a:rPr lang="en-US" altLang="de-DE" smtClean="0"/>
              <a:t>Resulting models can be used to design relational, object-oriented, or object-relational databases</a:t>
            </a:r>
          </a:p>
          <a:p>
            <a:pPr lvl="1"/>
            <a:r>
              <a:rPr lang="en-US" altLang="de-DE" smtClean="0"/>
              <a:t>Brings traditional database modelers, analysts, and designers together with software  application developers</a:t>
            </a:r>
          </a:p>
        </p:txBody>
      </p:sp>
    </p:spTree>
    <p:extLst>
      <p:ext uri="{BB962C8B-B14F-4D97-AF65-F5344CB8AC3E}">
        <p14:creationId xmlns:p14="http://schemas.microsoft.com/office/powerpoint/2010/main" val="3995694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04800" y="273050"/>
            <a:ext cx="8380413" cy="1143000"/>
          </a:xfrm>
        </p:spPr>
        <p:txBody>
          <a:bodyPr/>
          <a:lstStyle/>
          <a:p>
            <a:r>
              <a:rPr lang="en-US" altLang="de-DE" smtClean="0"/>
              <a:t>Different Types of Diagrams in UML</a:t>
            </a:r>
          </a:p>
        </p:txBody>
      </p:sp>
      <p:sp>
        <p:nvSpPr>
          <p:cNvPr id="31747" name="Content Placeholder 2"/>
          <p:cNvSpPr>
            <a:spLocks noGrp="1"/>
          </p:cNvSpPr>
          <p:nvPr>
            <p:ph idx="1"/>
          </p:nvPr>
        </p:nvSpPr>
        <p:spPr/>
        <p:txBody>
          <a:bodyPr/>
          <a:lstStyle/>
          <a:p>
            <a:r>
              <a:rPr lang="en-US" altLang="de-DE" smtClean="0"/>
              <a:t>Structural diagrams</a:t>
            </a:r>
          </a:p>
          <a:p>
            <a:pPr lvl="1"/>
            <a:r>
              <a:rPr lang="en-US" altLang="de-DE" b="1" smtClean="0"/>
              <a:t>Class diagrams and package diagrams</a:t>
            </a:r>
          </a:p>
          <a:p>
            <a:pPr lvl="1"/>
            <a:r>
              <a:rPr lang="en-US" altLang="de-DE" b="1" smtClean="0"/>
              <a:t>Object diagrams</a:t>
            </a:r>
          </a:p>
          <a:p>
            <a:pPr lvl="1"/>
            <a:r>
              <a:rPr lang="en-US" altLang="de-DE" b="1" smtClean="0"/>
              <a:t>Component diagrams</a:t>
            </a:r>
          </a:p>
          <a:p>
            <a:pPr lvl="1"/>
            <a:r>
              <a:rPr lang="en-US" altLang="de-DE" b="1" smtClean="0"/>
              <a:t>Deployment diagrams</a:t>
            </a:r>
          </a:p>
          <a:p>
            <a:endParaRPr lang="en-US" altLang="de-DE" smtClean="0"/>
          </a:p>
        </p:txBody>
      </p:sp>
    </p:spTree>
    <p:extLst>
      <p:ext uri="{BB962C8B-B14F-4D97-AF65-F5344CB8AC3E}">
        <p14:creationId xmlns:p14="http://schemas.microsoft.com/office/powerpoint/2010/main" val="205300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04800" y="273050"/>
            <a:ext cx="8380413" cy="1143000"/>
          </a:xfrm>
        </p:spPr>
        <p:txBody>
          <a:bodyPr/>
          <a:lstStyle/>
          <a:p>
            <a:r>
              <a:rPr lang="en-US" altLang="de-DE" dirty="0" smtClean="0"/>
              <a:t>Different Types of Diagrams in UML (</a:t>
            </a:r>
            <a:r>
              <a:rPr lang="en-US" altLang="de-DE" dirty="0" smtClean="0"/>
              <a:t>cont.)</a:t>
            </a:r>
            <a:endParaRPr lang="en-US" altLang="de-DE" dirty="0" smtClean="0"/>
          </a:p>
        </p:txBody>
      </p:sp>
      <p:sp>
        <p:nvSpPr>
          <p:cNvPr id="32771" name="Content Placeholder 2"/>
          <p:cNvSpPr>
            <a:spLocks noGrp="1"/>
          </p:cNvSpPr>
          <p:nvPr>
            <p:ph idx="1"/>
          </p:nvPr>
        </p:nvSpPr>
        <p:spPr/>
        <p:txBody>
          <a:bodyPr/>
          <a:lstStyle/>
          <a:p>
            <a:r>
              <a:rPr lang="en-US" altLang="de-DE" smtClean="0"/>
              <a:t>Behavioral diagrams</a:t>
            </a:r>
          </a:p>
          <a:p>
            <a:pPr lvl="1"/>
            <a:r>
              <a:rPr lang="en-US" altLang="de-DE" b="1" smtClean="0"/>
              <a:t>Use case diagrams</a:t>
            </a:r>
          </a:p>
          <a:p>
            <a:pPr lvl="1"/>
            <a:r>
              <a:rPr lang="en-US" altLang="de-DE" b="1" smtClean="0"/>
              <a:t>Sequence diagrams</a:t>
            </a:r>
          </a:p>
          <a:p>
            <a:pPr lvl="1"/>
            <a:r>
              <a:rPr lang="en-US" altLang="de-DE" b="1" smtClean="0"/>
              <a:t>Collaboration diagrams</a:t>
            </a:r>
          </a:p>
          <a:p>
            <a:pPr lvl="1"/>
            <a:r>
              <a:rPr lang="en-US" altLang="de-DE" b="1" smtClean="0"/>
              <a:t>Statechart diagrams</a:t>
            </a:r>
          </a:p>
          <a:p>
            <a:pPr lvl="1"/>
            <a:r>
              <a:rPr lang="en-US" altLang="de-DE" b="1" smtClean="0"/>
              <a:t>Activity diagrams</a:t>
            </a:r>
          </a:p>
        </p:txBody>
      </p:sp>
    </p:spTree>
    <p:extLst>
      <p:ext uri="{BB962C8B-B14F-4D97-AF65-F5344CB8AC3E}">
        <p14:creationId xmlns:p14="http://schemas.microsoft.com/office/powerpoint/2010/main" val="1866273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9600"/>
            <a:ext cx="8096250"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15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811530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304800" y="273050"/>
            <a:ext cx="8380413" cy="1143000"/>
          </a:xfrm>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Different Types of Diagrams in UML (cont.)</a:t>
            </a:r>
          </a:p>
        </p:txBody>
      </p:sp>
    </p:spTree>
    <p:extLst>
      <p:ext uri="{BB962C8B-B14F-4D97-AF65-F5344CB8AC3E}">
        <p14:creationId xmlns:p14="http://schemas.microsoft.com/office/powerpoint/2010/main" val="3863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4"/>
          <p:cNvSpPr>
            <a:spLocks noGrp="1"/>
          </p:cNvSpPr>
          <p:nvPr>
            <p:ph type="title"/>
          </p:nvPr>
        </p:nvSpPr>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Different Types of Diagrams in UML (cont’d.)</a:t>
            </a:r>
          </a:p>
        </p:txBody>
      </p:sp>
      <p:pic>
        <p:nvPicPr>
          <p:cNvPr id="358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02005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452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Modeling and Design Example: </a:t>
            </a:r>
            <a:r>
              <a:rPr lang="en-US" altLang="de-DE" sz="3200" dirty="0" smtClean="0">
                <a:solidFill>
                  <a:schemeClr val="tx1"/>
                </a:solidFill>
                <a:latin typeface="Times New Roman" panose="02020603050405020304" pitchFamily="18" charset="0"/>
                <a:cs typeface="Times New Roman" panose="02020603050405020304" pitchFamily="18" charset="0"/>
              </a:rPr>
              <a:t/>
            </a:r>
            <a:br>
              <a:rPr lang="en-US" altLang="de-DE" sz="3200" dirty="0" smtClean="0">
                <a:solidFill>
                  <a:schemeClr val="tx1"/>
                </a:solidFill>
                <a:latin typeface="Times New Roman" panose="02020603050405020304" pitchFamily="18" charset="0"/>
                <a:cs typeface="Times New Roman" panose="02020603050405020304" pitchFamily="18" charset="0"/>
              </a:rPr>
            </a:br>
            <a:r>
              <a:rPr lang="en-US" altLang="de-DE" sz="3200" dirty="0" smtClean="0">
                <a:solidFill>
                  <a:schemeClr val="tx1"/>
                </a:solidFill>
                <a:latin typeface="Times New Roman" panose="02020603050405020304" pitchFamily="18" charset="0"/>
                <a:cs typeface="Times New Roman" panose="02020603050405020304" pitchFamily="18" charset="0"/>
              </a:rPr>
              <a:t>UNIVERSITY </a:t>
            </a:r>
            <a:r>
              <a:rPr lang="en-US" altLang="de-DE" sz="3200" dirty="0">
                <a:solidFill>
                  <a:schemeClr val="tx1"/>
                </a:solidFill>
                <a:latin typeface="Times New Roman" panose="02020603050405020304" pitchFamily="18" charset="0"/>
                <a:cs typeface="Times New Roman" panose="02020603050405020304" pitchFamily="18" charset="0"/>
              </a:rPr>
              <a:t>Database</a:t>
            </a:r>
          </a:p>
        </p:txBody>
      </p:sp>
      <p:pic>
        <p:nvPicPr>
          <p:cNvPr id="368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16292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576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85800"/>
            <a:ext cx="838200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258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28600"/>
            <a:ext cx="7177088" cy="607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63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de-DE" smtClean="0"/>
              <a:t>Rational Rose: A UML-Based Design Tool</a:t>
            </a:r>
          </a:p>
        </p:txBody>
      </p:sp>
      <p:sp>
        <p:nvSpPr>
          <p:cNvPr id="39939" name="Content Placeholder 2"/>
          <p:cNvSpPr>
            <a:spLocks noGrp="1"/>
          </p:cNvSpPr>
          <p:nvPr>
            <p:ph idx="1"/>
          </p:nvPr>
        </p:nvSpPr>
        <p:spPr/>
        <p:txBody>
          <a:bodyPr/>
          <a:lstStyle/>
          <a:p>
            <a:r>
              <a:rPr lang="en-US" altLang="de-DE" smtClean="0"/>
              <a:t>Rational Rose for database design</a:t>
            </a:r>
          </a:p>
          <a:p>
            <a:pPr lvl="1"/>
            <a:r>
              <a:rPr lang="en-US" altLang="de-DE" smtClean="0"/>
              <a:t>Modeling tool used in the industry to develop information systems</a:t>
            </a:r>
          </a:p>
          <a:p>
            <a:r>
              <a:rPr lang="en-US" altLang="de-DE" smtClean="0"/>
              <a:t>Rational Rose data modeler</a:t>
            </a:r>
          </a:p>
          <a:p>
            <a:pPr lvl="1"/>
            <a:r>
              <a:rPr lang="en-US" altLang="de-DE" smtClean="0"/>
              <a:t>Visual modeling tool for designing databases</a:t>
            </a:r>
          </a:p>
          <a:p>
            <a:pPr lvl="1"/>
            <a:r>
              <a:rPr lang="en-US" altLang="de-DE" smtClean="0"/>
              <a:t>Provides capability to:</a:t>
            </a:r>
          </a:p>
          <a:p>
            <a:pPr lvl="2"/>
            <a:r>
              <a:rPr lang="en-US" altLang="de-DE" b="1" smtClean="0"/>
              <a:t>Forward engineer </a:t>
            </a:r>
            <a:r>
              <a:rPr lang="en-US" altLang="de-DE" smtClean="0"/>
              <a:t>a database</a:t>
            </a:r>
          </a:p>
          <a:p>
            <a:pPr lvl="2"/>
            <a:r>
              <a:rPr lang="en-US" altLang="de-DE" b="1" smtClean="0"/>
              <a:t>Reverse engineer </a:t>
            </a:r>
            <a:r>
              <a:rPr lang="en-US" altLang="de-DE" smtClean="0"/>
              <a:t>an existing implemented database into conceptual design</a:t>
            </a:r>
          </a:p>
        </p:txBody>
      </p:sp>
    </p:spTree>
    <p:extLst>
      <p:ext uri="{BB962C8B-B14F-4D97-AF65-F5344CB8AC3E}">
        <p14:creationId xmlns:p14="http://schemas.microsoft.com/office/powerpoint/2010/main" val="266241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r>
              <a:rPr lang="en-US" altLang="de-DE" smtClean="0"/>
              <a:t>Data Modeling Using Rational Rose Data Modeler</a:t>
            </a:r>
          </a:p>
        </p:txBody>
      </p:sp>
      <p:sp>
        <p:nvSpPr>
          <p:cNvPr id="40963" name="Content Placeholder 2"/>
          <p:cNvSpPr>
            <a:spLocks noGrp="1"/>
          </p:cNvSpPr>
          <p:nvPr>
            <p:ph idx="1"/>
          </p:nvPr>
        </p:nvSpPr>
        <p:spPr/>
        <p:txBody>
          <a:bodyPr/>
          <a:lstStyle/>
          <a:p>
            <a:r>
              <a:rPr lang="en-US" altLang="de-DE" smtClean="0"/>
              <a:t>Reverse engineering</a:t>
            </a:r>
          </a:p>
          <a:p>
            <a:pPr lvl="1"/>
            <a:r>
              <a:rPr lang="en-US" altLang="de-DE" smtClean="0"/>
              <a:t>Allows the user to create a conceptual data model based on an existing database schema specified in a DDL file</a:t>
            </a:r>
          </a:p>
          <a:p>
            <a:r>
              <a:rPr lang="en-US" altLang="de-DE" smtClean="0"/>
              <a:t>Forward engineering and DDL generation</a:t>
            </a:r>
          </a:p>
          <a:p>
            <a:pPr lvl="1"/>
            <a:r>
              <a:rPr lang="en-US" altLang="de-DE" smtClean="0"/>
              <a:t>Create a data model directly from scratch in Rose</a:t>
            </a:r>
          </a:p>
          <a:p>
            <a:pPr lvl="1"/>
            <a:r>
              <a:rPr lang="en-US" altLang="de-DE" smtClean="0"/>
              <a:t>Generate DDL for a specific DBMS</a:t>
            </a:r>
          </a:p>
        </p:txBody>
      </p:sp>
    </p:spTree>
    <p:extLst>
      <p:ext uri="{BB962C8B-B14F-4D97-AF65-F5344CB8AC3E}">
        <p14:creationId xmlns:p14="http://schemas.microsoft.com/office/powerpoint/2010/main" val="138429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4"/>
          <p:cNvSpPr>
            <a:spLocks noGrp="1"/>
          </p:cNvSpPr>
          <p:nvPr>
            <p:ph type="title"/>
          </p:nvPr>
        </p:nvSpPr>
        <p:spPr>
          <a:xfrm>
            <a:off x="76200" y="381000"/>
            <a:ext cx="8839200" cy="838200"/>
          </a:xfrm>
        </p:spPr>
        <p:txBody>
          <a:bodyPr>
            <a:normAutofit fontScale="90000"/>
          </a:bodyPr>
          <a:lstStyle/>
          <a:p>
            <a:r>
              <a:rPr lang="en-US" altLang="de-DE" dirty="0" smtClean="0"/>
              <a:t>Data Modeling Using Rational Rose Data Modeler (</a:t>
            </a:r>
            <a:r>
              <a:rPr lang="en-US" altLang="de-DE" dirty="0" smtClean="0"/>
              <a:t>cont.)</a:t>
            </a:r>
            <a:endParaRPr lang="en-US" altLang="de-DE" dirty="0" smtClean="0"/>
          </a:p>
        </p:txBody>
      </p:sp>
      <p:sp>
        <p:nvSpPr>
          <p:cNvPr id="41987" name="Content Placeholder 2"/>
          <p:cNvSpPr>
            <a:spLocks noGrp="1"/>
          </p:cNvSpPr>
          <p:nvPr>
            <p:ph idx="1"/>
          </p:nvPr>
        </p:nvSpPr>
        <p:spPr/>
        <p:txBody>
          <a:bodyPr/>
          <a:lstStyle/>
          <a:p>
            <a:r>
              <a:rPr lang="en-US" altLang="de-DE" smtClean="0"/>
              <a:t>Conceptual design in UML notation</a:t>
            </a:r>
          </a:p>
          <a:p>
            <a:pPr lvl="1"/>
            <a:r>
              <a:rPr lang="en-US" altLang="de-DE" smtClean="0"/>
              <a:t>Build ER diagrams using class diagrams in Rational Rose</a:t>
            </a:r>
          </a:p>
          <a:p>
            <a:pPr lvl="1"/>
            <a:r>
              <a:rPr lang="en-US" altLang="de-DE" b="1" smtClean="0"/>
              <a:t>Identifying relationships	</a:t>
            </a:r>
          </a:p>
          <a:p>
            <a:pPr lvl="2"/>
            <a:r>
              <a:rPr lang="en-US" altLang="de-DE" smtClean="0"/>
              <a:t>Object in a child class cannot exist without a corresponding parent object</a:t>
            </a:r>
          </a:p>
          <a:p>
            <a:pPr lvl="1"/>
            <a:r>
              <a:rPr lang="en-US" altLang="de-DE" b="1" smtClean="0"/>
              <a:t>Non-identifying relationships </a:t>
            </a:r>
          </a:p>
          <a:p>
            <a:pPr lvl="2"/>
            <a:r>
              <a:rPr lang="en-US" altLang="de-DE" smtClean="0"/>
              <a:t>Specify a regular association (relationship) between two independent classes</a:t>
            </a:r>
          </a:p>
        </p:txBody>
      </p:sp>
    </p:spTree>
    <p:extLst>
      <p:ext uri="{BB962C8B-B14F-4D97-AF65-F5344CB8AC3E}">
        <p14:creationId xmlns:p14="http://schemas.microsoft.com/office/powerpoint/2010/main" val="1002734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p:txBody>
          <a:bodyPr/>
          <a:lstStyle/>
          <a:p>
            <a:r>
              <a:rPr lang="en-US" altLang="de-DE" smtClean="0"/>
              <a:t>Converting logical data model to object model and vice versa</a:t>
            </a:r>
          </a:p>
          <a:p>
            <a:pPr lvl="1"/>
            <a:r>
              <a:rPr lang="en-US" altLang="de-DE" smtClean="0"/>
              <a:t>Logical data model can be converted to an object model</a:t>
            </a:r>
          </a:p>
          <a:p>
            <a:pPr lvl="1"/>
            <a:r>
              <a:rPr lang="en-US" altLang="de-DE" smtClean="0"/>
              <a:t>Allows a deep understanding of relationships between conceptual and implementation models</a:t>
            </a:r>
          </a:p>
        </p:txBody>
      </p:sp>
      <p:sp>
        <p:nvSpPr>
          <p:cNvPr id="5" name="Title 4"/>
          <p:cNvSpPr>
            <a:spLocks noGrp="1"/>
          </p:cNvSpPr>
          <p:nvPr>
            <p:ph type="title"/>
          </p:nvPr>
        </p:nvSpPr>
        <p:spPr>
          <a:xfrm>
            <a:off x="76200" y="381000"/>
            <a:ext cx="8839200" cy="838200"/>
          </a:xfrm>
        </p:spPr>
        <p:txBody>
          <a:bodyPr>
            <a:normAutofit fontScale="90000"/>
          </a:bodyPr>
          <a:lstStyle/>
          <a:p>
            <a:r>
              <a:rPr lang="en-US" altLang="de-DE" dirty="0" smtClean="0"/>
              <a:t>Data Modeling Using Rational Rose Data Modeler (</a:t>
            </a:r>
            <a:r>
              <a:rPr lang="en-US" altLang="de-DE" dirty="0" smtClean="0"/>
              <a:t>cont.)</a:t>
            </a:r>
            <a:endParaRPr lang="en-US" altLang="de-DE" dirty="0" smtClean="0"/>
          </a:p>
        </p:txBody>
      </p:sp>
    </p:spTree>
    <p:extLst>
      <p:ext uri="{BB962C8B-B14F-4D97-AF65-F5344CB8AC3E}">
        <p14:creationId xmlns:p14="http://schemas.microsoft.com/office/powerpoint/2010/main" val="2980515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p:txBody>
          <a:bodyPr/>
          <a:lstStyle/>
          <a:p>
            <a:r>
              <a:rPr lang="en-US" altLang="de-DE" smtClean="0"/>
              <a:t>Synchronization between the conceptual design and the actual database</a:t>
            </a:r>
          </a:p>
          <a:p>
            <a:r>
              <a:rPr lang="en-US" altLang="de-DE" smtClean="0"/>
              <a:t>Extensive domain support</a:t>
            </a:r>
          </a:p>
          <a:p>
            <a:pPr lvl="1"/>
            <a:r>
              <a:rPr lang="en-US" altLang="de-DE" smtClean="0"/>
              <a:t>Create a standard set of user-defined data types</a:t>
            </a:r>
          </a:p>
          <a:p>
            <a:r>
              <a:rPr lang="en-US" altLang="de-DE" smtClean="0"/>
              <a:t>Easy communication among design teams</a:t>
            </a:r>
          </a:p>
          <a:p>
            <a:pPr lvl="1"/>
            <a:r>
              <a:rPr lang="en-US" altLang="de-DE" smtClean="0"/>
              <a:t>Application developer can access both the object and data models</a:t>
            </a:r>
          </a:p>
        </p:txBody>
      </p:sp>
      <p:sp>
        <p:nvSpPr>
          <p:cNvPr id="5" name="Title 4"/>
          <p:cNvSpPr>
            <a:spLocks noGrp="1"/>
          </p:cNvSpPr>
          <p:nvPr>
            <p:ph type="title"/>
          </p:nvPr>
        </p:nvSpPr>
        <p:spPr>
          <a:xfrm>
            <a:off x="76200" y="381000"/>
            <a:ext cx="8839200" cy="838200"/>
          </a:xfrm>
        </p:spPr>
        <p:txBody>
          <a:bodyPr>
            <a:normAutofit fontScale="90000"/>
          </a:bodyPr>
          <a:lstStyle/>
          <a:p>
            <a:r>
              <a:rPr lang="en-US" altLang="de-DE" dirty="0" smtClean="0"/>
              <a:t>Data Modeling Using Rational Rose Data Modeler (</a:t>
            </a:r>
            <a:r>
              <a:rPr lang="en-US" altLang="de-DE" dirty="0" smtClean="0"/>
              <a:t>cont.)</a:t>
            </a:r>
            <a:endParaRPr lang="en-US" altLang="de-DE" dirty="0" smtClean="0"/>
          </a:p>
        </p:txBody>
      </p:sp>
    </p:spTree>
    <p:extLst>
      <p:ext uri="{BB962C8B-B14F-4D97-AF65-F5344CB8AC3E}">
        <p14:creationId xmlns:p14="http://schemas.microsoft.com/office/powerpoint/2010/main" val="2556144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de-DE" smtClean="0"/>
              <a:t>Automated Database Design Tools</a:t>
            </a:r>
          </a:p>
        </p:txBody>
      </p:sp>
      <p:sp>
        <p:nvSpPr>
          <p:cNvPr id="45059" name="Content Placeholder 2"/>
          <p:cNvSpPr>
            <a:spLocks noGrp="1"/>
          </p:cNvSpPr>
          <p:nvPr>
            <p:ph idx="1"/>
          </p:nvPr>
        </p:nvSpPr>
        <p:spPr/>
        <p:txBody>
          <a:bodyPr/>
          <a:lstStyle/>
          <a:p>
            <a:r>
              <a:rPr lang="en-US" altLang="de-DE" smtClean="0"/>
              <a:t>Many CASE (computer-aided software engineering) tools for database design</a:t>
            </a:r>
          </a:p>
          <a:p>
            <a:r>
              <a:rPr lang="en-US" altLang="de-DE" smtClean="0"/>
              <a:t>Combination of the following facilities</a:t>
            </a:r>
          </a:p>
          <a:p>
            <a:pPr lvl="1"/>
            <a:r>
              <a:rPr lang="en-US" altLang="de-DE" smtClean="0"/>
              <a:t>Diagramming</a:t>
            </a:r>
          </a:p>
          <a:p>
            <a:pPr lvl="1"/>
            <a:r>
              <a:rPr lang="en-US" altLang="de-DE" smtClean="0"/>
              <a:t>Model mapping</a:t>
            </a:r>
          </a:p>
          <a:p>
            <a:pPr lvl="1"/>
            <a:r>
              <a:rPr lang="en-US" altLang="de-DE" smtClean="0"/>
              <a:t>Design normalization</a:t>
            </a:r>
          </a:p>
        </p:txBody>
      </p:sp>
    </p:spTree>
    <p:extLst>
      <p:ext uri="{BB962C8B-B14F-4D97-AF65-F5344CB8AC3E}">
        <p14:creationId xmlns:p14="http://schemas.microsoft.com/office/powerpoint/2010/main" val="793711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4"/>
          <p:cNvSpPr>
            <a:spLocks noGrp="1"/>
          </p:cNvSpPr>
          <p:nvPr>
            <p:ph type="title"/>
          </p:nvPr>
        </p:nvSpPr>
        <p:spPr/>
        <p:txBody>
          <a:bodyPr/>
          <a:lstStyle/>
          <a:p>
            <a:r>
              <a:rPr lang="en-US" altLang="de-DE" dirty="0" smtClean="0"/>
              <a:t>Automated Database Design Tools (</a:t>
            </a:r>
            <a:r>
              <a:rPr lang="en-US" altLang="de-DE" dirty="0" smtClean="0"/>
              <a:t>cont.)</a:t>
            </a:r>
            <a:endParaRPr lang="en-US" altLang="de-DE" dirty="0" smtClean="0"/>
          </a:p>
        </p:txBody>
      </p:sp>
      <p:sp>
        <p:nvSpPr>
          <p:cNvPr id="46083" name="Content Placeholder 2"/>
          <p:cNvSpPr>
            <a:spLocks noGrp="1"/>
          </p:cNvSpPr>
          <p:nvPr>
            <p:ph idx="1"/>
          </p:nvPr>
        </p:nvSpPr>
        <p:spPr/>
        <p:txBody>
          <a:bodyPr/>
          <a:lstStyle/>
          <a:p>
            <a:r>
              <a:rPr lang="en-US" altLang="de-DE" smtClean="0"/>
              <a:t>Characteristics that a good design tool should possess:</a:t>
            </a:r>
          </a:p>
          <a:p>
            <a:pPr lvl="1"/>
            <a:r>
              <a:rPr lang="en-US" altLang="de-DE" smtClean="0"/>
              <a:t>Easy-to-use interface</a:t>
            </a:r>
          </a:p>
          <a:p>
            <a:pPr lvl="1"/>
            <a:r>
              <a:rPr lang="en-US" altLang="de-DE" smtClean="0"/>
              <a:t>Analytical components</a:t>
            </a:r>
          </a:p>
          <a:p>
            <a:pPr lvl="1"/>
            <a:r>
              <a:rPr lang="en-US" altLang="de-DE" smtClean="0"/>
              <a:t>Heuristic components</a:t>
            </a:r>
          </a:p>
          <a:p>
            <a:pPr lvl="1"/>
            <a:r>
              <a:rPr lang="en-US" altLang="de-DE" smtClean="0"/>
              <a:t>Trade-off analysis</a:t>
            </a:r>
          </a:p>
          <a:p>
            <a:pPr lvl="1"/>
            <a:r>
              <a:rPr lang="en-US" altLang="de-DE" smtClean="0"/>
              <a:t>Display of design results</a:t>
            </a:r>
          </a:p>
          <a:p>
            <a:pPr lvl="1"/>
            <a:r>
              <a:rPr lang="en-US" altLang="de-DE" smtClean="0"/>
              <a:t>Design verification</a:t>
            </a:r>
          </a:p>
        </p:txBody>
      </p:sp>
    </p:spTree>
    <p:extLst>
      <p:ext uri="{BB962C8B-B14F-4D97-AF65-F5344CB8AC3E}">
        <p14:creationId xmlns:p14="http://schemas.microsoft.com/office/powerpoint/2010/main" val="1840576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de-DE" dirty="0" smtClean="0"/>
              <a:t>Automated Database Design Tools (</a:t>
            </a:r>
            <a:r>
              <a:rPr lang="en-US" altLang="de-DE" dirty="0" smtClean="0"/>
              <a:t>cont.)</a:t>
            </a:r>
            <a:endParaRPr lang="en-US" altLang="de-DE" dirty="0" smtClean="0"/>
          </a:p>
        </p:txBody>
      </p:sp>
      <p:sp>
        <p:nvSpPr>
          <p:cNvPr id="47107" name="Content Placeholder 2"/>
          <p:cNvSpPr>
            <a:spLocks noGrp="1"/>
          </p:cNvSpPr>
          <p:nvPr>
            <p:ph idx="1"/>
          </p:nvPr>
        </p:nvSpPr>
        <p:spPr>
          <a:xfrm>
            <a:off x="457200" y="1604963"/>
            <a:ext cx="8228013" cy="1062037"/>
          </a:xfrm>
        </p:spPr>
        <p:txBody>
          <a:bodyPr/>
          <a:lstStyle/>
          <a:p>
            <a:r>
              <a:rPr lang="en-US" altLang="de-DE" smtClean="0"/>
              <a:t>Variety of products available</a:t>
            </a:r>
          </a:p>
          <a:p>
            <a:pPr lvl="1"/>
            <a:r>
              <a:rPr lang="en-US" altLang="de-DE" smtClean="0"/>
              <a:t>Some use expert system technology</a:t>
            </a:r>
          </a:p>
        </p:txBody>
      </p:sp>
      <p:pic>
        <p:nvPicPr>
          <p:cNvPr id="4710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667000"/>
            <a:ext cx="6272213"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64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Additional </a:t>
            </a:r>
            <a:r>
              <a:rPr lang="de-DE" sz="4000" dirty="0" smtClean="0"/>
              <a:t>Material: Part 1</a:t>
            </a:r>
            <a:r>
              <a:rPr lang="de-DE" sz="4000" dirty="0"/>
              <a:t/>
            </a:r>
            <a:br>
              <a:rPr lang="de-DE" sz="4000" dirty="0"/>
            </a:br>
            <a:r>
              <a:rPr lang="de-DE" sz="4000" dirty="0" smtClean="0"/>
              <a:t>Logical DB Design</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1879635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228600"/>
            <a:ext cx="7924800" cy="2590800"/>
          </a:xfrm>
        </p:spPr>
        <p:txBody>
          <a:bodyPr/>
          <a:lstStyle/>
          <a:p>
            <a:pPr eaLnBrk="1" hangingPunct="1">
              <a:defRPr/>
            </a:pPr>
            <a:r>
              <a:rPr lang="en-US" smtClean="0"/>
              <a:t>Chapter 7</a:t>
            </a:r>
            <a:br>
              <a:rPr lang="en-US" smtClean="0"/>
            </a:br>
            <a:r>
              <a:rPr lang="en-US" smtClean="0"/>
              <a:t>Logical Database Design</a:t>
            </a:r>
          </a:p>
        </p:txBody>
      </p:sp>
      <p:sp>
        <p:nvSpPr>
          <p:cNvPr id="3075" name="Rectangle 3"/>
          <p:cNvSpPr>
            <a:spLocks noGrp="1" noChangeArrowheads="1"/>
          </p:cNvSpPr>
          <p:nvPr>
            <p:ph type="subTitle" idx="1"/>
          </p:nvPr>
        </p:nvSpPr>
        <p:spPr>
          <a:xfrm>
            <a:off x="1371600" y="3276600"/>
            <a:ext cx="6400800" cy="3124200"/>
          </a:xfrm>
        </p:spPr>
        <p:txBody>
          <a:bodyPr/>
          <a:lstStyle/>
          <a:p>
            <a:pPr eaLnBrk="1" hangingPunct="1">
              <a:buFont typeface="Symbol" panose="05050102010706020507" pitchFamily="18" charset="2"/>
              <a:buNone/>
            </a:pPr>
            <a:r>
              <a:rPr lang="en-US" altLang="de-DE" sz="2400" i="1" smtClean="0">
                <a:effectLst/>
                <a:latin typeface="Times New Roman" panose="02020603050405020304" pitchFamily="18" charset="0"/>
              </a:rPr>
              <a:t>Fundamentals of Database Management Systems, 2</a:t>
            </a:r>
            <a:r>
              <a:rPr lang="en-US" altLang="de-DE" sz="2400" i="1" baseline="30000" smtClean="0">
                <a:effectLst/>
                <a:latin typeface="Times New Roman" panose="02020603050405020304" pitchFamily="18" charset="0"/>
              </a:rPr>
              <a:t>nd</a:t>
            </a:r>
            <a:r>
              <a:rPr lang="en-US" altLang="de-DE" sz="2400" i="1" smtClean="0">
                <a:effectLst/>
                <a:latin typeface="Times New Roman" panose="02020603050405020304" pitchFamily="18" charset="0"/>
              </a:rPr>
              <a:t> ed.</a:t>
            </a:r>
          </a:p>
          <a:p>
            <a:pPr eaLnBrk="1" hangingPunct="1">
              <a:buFont typeface="Symbol" panose="05050102010706020507" pitchFamily="18" charset="2"/>
              <a:buNone/>
            </a:pPr>
            <a:r>
              <a:rPr lang="en-US" altLang="de-DE" sz="1800" smtClean="0">
                <a:effectLst/>
                <a:latin typeface="Times New Roman" panose="02020603050405020304" pitchFamily="18" charset="0"/>
              </a:rPr>
              <a:t>by</a:t>
            </a:r>
          </a:p>
          <a:p>
            <a:pPr eaLnBrk="1" hangingPunct="1">
              <a:buFont typeface="Symbol" panose="05050102010706020507" pitchFamily="18" charset="2"/>
              <a:buNone/>
            </a:pPr>
            <a:r>
              <a:rPr lang="en-US" altLang="de-DE" sz="1800" smtClean="0">
                <a:effectLst/>
                <a:latin typeface="Times New Roman" panose="02020603050405020304" pitchFamily="18" charset="0"/>
              </a:rPr>
              <a:t>Mark L. Gillenson, Ph.D.</a:t>
            </a:r>
          </a:p>
          <a:p>
            <a:pPr eaLnBrk="1" hangingPunct="1">
              <a:buFont typeface="Symbol" panose="05050102010706020507" pitchFamily="18" charset="2"/>
              <a:buNone/>
            </a:pPr>
            <a:r>
              <a:rPr lang="en-US" altLang="de-DE" sz="1800" smtClean="0">
                <a:effectLst/>
                <a:latin typeface="Times New Roman" panose="02020603050405020304" pitchFamily="18" charset="0"/>
              </a:rPr>
              <a:t>University of Memphis</a:t>
            </a: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r>
              <a:rPr lang="en-US" altLang="de-DE" sz="1800" smtClean="0">
                <a:effectLst/>
                <a:latin typeface="Times New Roman" panose="02020603050405020304" pitchFamily="18" charset="0"/>
              </a:rPr>
              <a:t>John Wiley &amp; Sons, Inc.</a:t>
            </a:r>
          </a:p>
        </p:txBody>
      </p:sp>
    </p:spTree>
    <p:extLst>
      <p:ext uri="{BB962C8B-B14F-4D97-AF65-F5344CB8AC3E}">
        <p14:creationId xmlns:p14="http://schemas.microsoft.com/office/powerpoint/2010/main" val="812126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62272B8-DA68-46FD-8357-71BB537DF5CC}"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8130" name="Rectangle 2"/>
          <p:cNvSpPr>
            <a:spLocks noGrp="1" noChangeArrowheads="1"/>
          </p:cNvSpPr>
          <p:nvPr>
            <p:ph type="title"/>
          </p:nvPr>
        </p:nvSpPr>
        <p:spPr/>
        <p:txBody>
          <a:bodyPr/>
          <a:lstStyle/>
          <a:p>
            <a:pPr eaLnBrk="1" hangingPunct="1">
              <a:defRPr/>
            </a:pPr>
            <a:r>
              <a:rPr lang="en-US" smtClean="0"/>
              <a:t>Chapter Objectives</a:t>
            </a:r>
          </a:p>
        </p:txBody>
      </p:sp>
      <p:sp>
        <p:nvSpPr>
          <p:cNvPr id="48131" name="Rectangle 3"/>
          <p:cNvSpPr>
            <a:spLocks noGrp="1" noChangeArrowheads="1"/>
          </p:cNvSpPr>
          <p:nvPr>
            <p:ph type="body" idx="1"/>
          </p:nvPr>
        </p:nvSpPr>
        <p:spPr/>
        <p:txBody>
          <a:bodyPr/>
          <a:lstStyle/>
          <a:p>
            <a:pPr eaLnBrk="1" hangingPunct="1">
              <a:buFont typeface="Symbol" charset="2"/>
              <a:buChar char="¨"/>
              <a:defRPr/>
            </a:pPr>
            <a:r>
              <a:rPr lang="en-US" smtClean="0"/>
              <a:t>Describe the concept of logical database design. </a:t>
            </a:r>
          </a:p>
          <a:p>
            <a:pPr eaLnBrk="1" hangingPunct="1">
              <a:buFont typeface="Symbol" charset="2"/>
              <a:buChar char="¨"/>
              <a:defRPr/>
            </a:pPr>
            <a:endParaRPr lang="en-US" smtClean="0"/>
          </a:p>
          <a:p>
            <a:pPr eaLnBrk="1" hangingPunct="1">
              <a:buFont typeface="Symbol" charset="2"/>
              <a:buChar char="¨"/>
              <a:defRPr/>
            </a:pPr>
            <a:r>
              <a:rPr lang="en-US" smtClean="0"/>
              <a:t>Design relational databases by converting entity-relationship diagrams into relational tables. </a:t>
            </a:r>
          </a:p>
          <a:p>
            <a:pPr eaLnBrk="1" hangingPunct="1">
              <a:buFont typeface="Symbol" charset="2"/>
              <a:buChar char="¨"/>
              <a:defRPr/>
            </a:pPr>
            <a:endParaRPr lang="en-US" smtClean="0"/>
          </a:p>
          <a:p>
            <a:pPr eaLnBrk="1" hangingPunct="1">
              <a:buFont typeface="Symbol" charset="2"/>
              <a:buChar char="¨"/>
              <a:defRPr/>
            </a:pPr>
            <a:r>
              <a:rPr lang="en-US" smtClean="0"/>
              <a:t>Describe the data normalization process.</a:t>
            </a:r>
          </a:p>
        </p:txBody>
      </p:sp>
    </p:spTree>
    <p:extLst>
      <p:ext uri="{BB962C8B-B14F-4D97-AF65-F5344CB8AC3E}">
        <p14:creationId xmlns:p14="http://schemas.microsoft.com/office/powerpoint/2010/main" val="40779884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8905CAE-8B2B-4C82-A159-B6B1E8B7FED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9154" name="Rectangle 2"/>
          <p:cNvSpPr>
            <a:spLocks noGrp="1" noChangeArrowheads="1"/>
          </p:cNvSpPr>
          <p:nvPr>
            <p:ph type="title"/>
          </p:nvPr>
        </p:nvSpPr>
        <p:spPr/>
        <p:txBody>
          <a:bodyPr/>
          <a:lstStyle/>
          <a:p>
            <a:pPr eaLnBrk="1" hangingPunct="1">
              <a:defRPr/>
            </a:pPr>
            <a:r>
              <a:rPr lang="en-US" smtClean="0"/>
              <a:t>Chapter Objectives</a:t>
            </a:r>
          </a:p>
        </p:txBody>
      </p:sp>
      <p:sp>
        <p:nvSpPr>
          <p:cNvPr id="49155" name="Rectangle 3"/>
          <p:cNvSpPr>
            <a:spLocks noGrp="1" noChangeArrowheads="1"/>
          </p:cNvSpPr>
          <p:nvPr>
            <p:ph type="body" idx="1"/>
          </p:nvPr>
        </p:nvSpPr>
        <p:spPr/>
        <p:txBody>
          <a:bodyPr/>
          <a:lstStyle/>
          <a:p>
            <a:pPr eaLnBrk="1" hangingPunct="1">
              <a:buFont typeface="Symbol" charset="2"/>
              <a:buChar char="¨"/>
              <a:defRPr/>
            </a:pPr>
            <a:r>
              <a:rPr lang="en-US" smtClean="0"/>
              <a:t>Perform the data normalization process. </a:t>
            </a:r>
          </a:p>
          <a:p>
            <a:pPr eaLnBrk="1" hangingPunct="1">
              <a:buFont typeface="Symbol" charset="2"/>
              <a:buChar char="¨"/>
              <a:defRPr/>
            </a:pPr>
            <a:endParaRPr lang="en-US" smtClean="0"/>
          </a:p>
          <a:p>
            <a:pPr eaLnBrk="1" hangingPunct="1">
              <a:buFont typeface="Symbol" charset="2"/>
              <a:buChar char="¨"/>
              <a:defRPr/>
            </a:pPr>
            <a:r>
              <a:rPr lang="en-US" smtClean="0"/>
              <a:t>Test tables for irregularities using the data normalization process. </a:t>
            </a:r>
          </a:p>
        </p:txBody>
      </p:sp>
    </p:spTree>
    <p:extLst>
      <p:ext uri="{BB962C8B-B14F-4D97-AF65-F5344CB8AC3E}">
        <p14:creationId xmlns:p14="http://schemas.microsoft.com/office/powerpoint/2010/main" val="6160223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4B57B731-EB70-4C4A-A14A-1C2D57A56AA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0178" name="Rectangle 2"/>
          <p:cNvSpPr>
            <a:spLocks noGrp="1" noChangeArrowheads="1"/>
          </p:cNvSpPr>
          <p:nvPr>
            <p:ph type="title"/>
          </p:nvPr>
        </p:nvSpPr>
        <p:spPr/>
        <p:txBody>
          <a:bodyPr/>
          <a:lstStyle/>
          <a:p>
            <a:pPr eaLnBrk="1" hangingPunct="1">
              <a:defRPr/>
            </a:pPr>
            <a:r>
              <a:rPr lang="en-US" smtClean="0"/>
              <a:t>Logical Database Design</a:t>
            </a:r>
          </a:p>
        </p:txBody>
      </p:sp>
      <p:sp>
        <p:nvSpPr>
          <p:cNvPr id="5017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The process of deciding how to arrange the attributes of the entities in the business environment into database structures, such as the tables of a relational database.</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The goal is to create well structured tables that properly reflect the company’s business environment.</a:t>
            </a:r>
          </a:p>
        </p:txBody>
      </p:sp>
    </p:spTree>
    <p:extLst>
      <p:ext uri="{BB962C8B-B14F-4D97-AF65-F5344CB8AC3E}">
        <p14:creationId xmlns:p14="http://schemas.microsoft.com/office/powerpoint/2010/main" val="1506581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A61FA9BD-E433-4D43-8BAD-F2E8B7655B7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1202" name="Rectangle 2"/>
          <p:cNvSpPr>
            <a:spLocks noGrp="1" noChangeArrowheads="1"/>
          </p:cNvSpPr>
          <p:nvPr>
            <p:ph type="title"/>
          </p:nvPr>
        </p:nvSpPr>
        <p:spPr/>
        <p:txBody>
          <a:bodyPr/>
          <a:lstStyle/>
          <a:p>
            <a:pPr eaLnBrk="1" hangingPunct="1">
              <a:defRPr/>
            </a:pPr>
            <a:r>
              <a:rPr lang="en-US" smtClean="0"/>
              <a:t>Logical Design of Relational Database Systems</a:t>
            </a:r>
          </a:p>
        </p:txBody>
      </p:sp>
      <p:sp>
        <p:nvSpPr>
          <p:cNvPr id="51203" name="Rectangle 3"/>
          <p:cNvSpPr>
            <a:spLocks noGrp="1" noChangeArrowheads="1"/>
          </p:cNvSpPr>
          <p:nvPr>
            <p:ph type="body" idx="1"/>
          </p:nvPr>
        </p:nvSpPr>
        <p:spPr/>
        <p:txBody>
          <a:bodyPr/>
          <a:lstStyle/>
          <a:p>
            <a:pPr eaLnBrk="1" hangingPunct="1">
              <a:buFont typeface="Symbol" charset="2"/>
              <a:buChar char="¨"/>
              <a:defRPr/>
            </a:pPr>
            <a:r>
              <a:rPr lang="en-US" smtClean="0"/>
              <a:t>(1) The conversion of E-R diagrams into relational tables.</a:t>
            </a:r>
          </a:p>
          <a:p>
            <a:pPr eaLnBrk="1" hangingPunct="1">
              <a:buFont typeface="Symbol" charset="2"/>
              <a:buChar char="¨"/>
              <a:defRPr/>
            </a:pPr>
            <a:endParaRPr lang="en-US" smtClean="0"/>
          </a:p>
          <a:p>
            <a:pPr eaLnBrk="1" hangingPunct="1">
              <a:buFont typeface="Symbol" charset="2"/>
              <a:buChar char="¨"/>
              <a:defRPr/>
            </a:pPr>
            <a:r>
              <a:rPr lang="en-US" smtClean="0"/>
              <a:t>(2) The data normalization technique.</a:t>
            </a:r>
          </a:p>
          <a:p>
            <a:pPr eaLnBrk="1" hangingPunct="1">
              <a:buFont typeface="Symbol" charset="2"/>
              <a:buChar char="¨"/>
              <a:defRPr/>
            </a:pPr>
            <a:endParaRPr lang="en-US" smtClean="0"/>
          </a:p>
          <a:p>
            <a:pPr eaLnBrk="1" hangingPunct="1">
              <a:buFont typeface="Symbol" charset="2"/>
              <a:buChar char="¨"/>
              <a:defRPr/>
            </a:pPr>
            <a:r>
              <a:rPr lang="en-US" smtClean="0"/>
              <a:t>(3) The use of the data normalization technique to test the tables resulting from the E-R diagram conversions. </a:t>
            </a:r>
          </a:p>
        </p:txBody>
      </p:sp>
    </p:spTree>
    <p:extLst>
      <p:ext uri="{BB962C8B-B14F-4D97-AF65-F5344CB8AC3E}">
        <p14:creationId xmlns:p14="http://schemas.microsoft.com/office/powerpoint/2010/main" val="962194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5E4D2DE5-F7D5-45FA-B7F2-767E93C4CBAF}"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2226" name="Rectangle 2"/>
          <p:cNvSpPr>
            <a:spLocks noGrp="1" noChangeArrowheads="1"/>
          </p:cNvSpPr>
          <p:nvPr>
            <p:ph type="title"/>
          </p:nvPr>
        </p:nvSpPr>
        <p:spPr/>
        <p:txBody>
          <a:bodyPr/>
          <a:lstStyle/>
          <a:p>
            <a:pPr eaLnBrk="1" hangingPunct="1">
              <a:defRPr/>
            </a:pPr>
            <a:r>
              <a:rPr lang="en-US" smtClean="0"/>
              <a:t>Converting E-R Diagrams into Relational Tables</a:t>
            </a:r>
          </a:p>
        </p:txBody>
      </p:sp>
      <p:sp>
        <p:nvSpPr>
          <p:cNvPr id="52227" name="Rectangle 3"/>
          <p:cNvSpPr>
            <a:spLocks noGrp="1" noChangeArrowheads="1"/>
          </p:cNvSpPr>
          <p:nvPr>
            <p:ph type="body" idx="1"/>
          </p:nvPr>
        </p:nvSpPr>
        <p:spPr/>
        <p:txBody>
          <a:bodyPr/>
          <a:lstStyle/>
          <a:p>
            <a:pPr eaLnBrk="1" hangingPunct="1">
              <a:buFont typeface="Symbol" charset="2"/>
              <a:buChar char="¨"/>
              <a:defRPr/>
            </a:pPr>
            <a:r>
              <a:rPr lang="en-US" smtClean="0"/>
              <a:t>Each entity will convert to a table.</a:t>
            </a:r>
          </a:p>
          <a:p>
            <a:pPr eaLnBrk="1" hangingPunct="1">
              <a:buFont typeface="Symbol" charset="2"/>
              <a:buChar char="¨"/>
              <a:defRPr/>
            </a:pPr>
            <a:endParaRPr lang="en-US" smtClean="0"/>
          </a:p>
          <a:p>
            <a:pPr eaLnBrk="1" hangingPunct="1">
              <a:buFont typeface="Symbol" charset="2"/>
              <a:buChar char="¨"/>
              <a:defRPr/>
            </a:pPr>
            <a:r>
              <a:rPr lang="en-US" smtClean="0"/>
              <a:t>Each many-to-many relationship or associative entity will convert to a table.</a:t>
            </a:r>
          </a:p>
          <a:p>
            <a:pPr eaLnBrk="1" hangingPunct="1">
              <a:buFont typeface="Symbol" charset="2"/>
              <a:buChar char="¨"/>
              <a:defRPr/>
            </a:pPr>
            <a:endParaRPr lang="en-US" smtClean="0"/>
          </a:p>
          <a:p>
            <a:pPr eaLnBrk="1" hangingPunct="1">
              <a:buFont typeface="Symbol" charset="2"/>
              <a:buChar char="¨"/>
              <a:defRPr/>
            </a:pPr>
            <a:r>
              <a:rPr lang="en-US" smtClean="0"/>
              <a:t>During the conversion, certain rules must be followed to ensure that foreign keys appear in their proper places in the tables.</a:t>
            </a:r>
          </a:p>
        </p:txBody>
      </p:sp>
    </p:spTree>
    <p:extLst>
      <p:ext uri="{BB962C8B-B14F-4D97-AF65-F5344CB8AC3E}">
        <p14:creationId xmlns:p14="http://schemas.microsoft.com/office/powerpoint/2010/main" val="36426036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6F61FC87-CA41-479E-9E3A-526D73A6A227}"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3250" name="Rectangle 2"/>
          <p:cNvSpPr>
            <a:spLocks noGrp="1" noChangeArrowheads="1"/>
          </p:cNvSpPr>
          <p:nvPr>
            <p:ph type="title"/>
          </p:nvPr>
        </p:nvSpPr>
        <p:spPr/>
        <p:txBody>
          <a:bodyPr/>
          <a:lstStyle/>
          <a:p>
            <a:pPr eaLnBrk="1" hangingPunct="1">
              <a:defRPr/>
            </a:pPr>
            <a:r>
              <a:rPr lang="en-US" smtClean="0"/>
              <a:t>Converting a Simple Entity</a:t>
            </a:r>
          </a:p>
        </p:txBody>
      </p:sp>
      <p:sp>
        <p:nvSpPr>
          <p:cNvPr id="53253" name="Rectangle 5"/>
          <p:cNvSpPr>
            <a:spLocks noGrp="1" noChangeArrowheads="1"/>
          </p:cNvSpPr>
          <p:nvPr>
            <p:ph type="body" sz="half" idx="3"/>
          </p:nvPr>
        </p:nvSpPr>
        <p:spPr/>
        <p:txBody>
          <a:bodyPr/>
          <a:lstStyle/>
          <a:p>
            <a:pPr eaLnBrk="1" hangingPunct="1">
              <a:lnSpc>
                <a:spcPct val="90000"/>
              </a:lnSpc>
              <a:buFont typeface="Symbol" charset="2"/>
              <a:buChar char="¨"/>
              <a:defRPr/>
            </a:pPr>
            <a:r>
              <a:rPr lang="en-US" sz="2400" smtClean="0"/>
              <a:t>The table simply contains the attributes that were specified in the entity box.</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Salesperson Number is underlined to indicate that it is the unique identifier of the entity and the primary key of the table.</a:t>
            </a:r>
          </a:p>
        </p:txBody>
      </p:sp>
      <p:pic>
        <p:nvPicPr>
          <p:cNvPr id="9221"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24000"/>
            <a:ext cx="6629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w0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1993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550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BB97C307-AC1B-4C59-A2C8-86CE2DE8474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4274" name="Rectangle 2"/>
          <p:cNvSpPr>
            <a:spLocks noGrp="1" noChangeArrowheads="1"/>
          </p:cNvSpPr>
          <p:nvPr>
            <p:ph type="title"/>
          </p:nvPr>
        </p:nvSpPr>
        <p:spPr/>
        <p:txBody>
          <a:bodyPr/>
          <a:lstStyle/>
          <a:p>
            <a:pPr eaLnBrk="1" hangingPunct="1">
              <a:defRPr/>
            </a:pPr>
            <a:r>
              <a:rPr lang="en-US" smtClean="0"/>
              <a:t>Converting Entities in Binary Relationships: One-to-One</a:t>
            </a:r>
          </a:p>
        </p:txBody>
      </p:sp>
      <p:sp>
        <p:nvSpPr>
          <p:cNvPr id="54276" name="Rectangle 4"/>
          <p:cNvSpPr>
            <a:spLocks noGrp="1" noChangeArrowheads="1"/>
          </p:cNvSpPr>
          <p:nvPr>
            <p:ph type="body" sz="half" idx="2"/>
          </p:nvPr>
        </p:nvSpPr>
        <p:spPr>
          <a:xfrm>
            <a:off x="457200" y="4038600"/>
            <a:ext cx="8229600" cy="1163638"/>
          </a:xfrm>
        </p:spPr>
        <p:txBody>
          <a:bodyPr/>
          <a:lstStyle/>
          <a:p>
            <a:pPr eaLnBrk="1" hangingPunct="1">
              <a:buFont typeface="Symbol" charset="2"/>
              <a:buChar char="¨"/>
              <a:defRPr/>
            </a:pPr>
            <a:r>
              <a:rPr lang="en-US" sz="2800" dirty="0" smtClean="0"/>
              <a:t>There are three options for designing tables to represent this data.</a:t>
            </a:r>
          </a:p>
        </p:txBody>
      </p:sp>
      <p:pic>
        <p:nvPicPr>
          <p:cNvPr id="10245" name="Picture 6" descr="w00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828800"/>
            <a:ext cx="45720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816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49E88725-62B7-4031-A9D4-CD4195074E36}"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6322" name="Rectangle 2"/>
          <p:cNvSpPr>
            <a:spLocks noGrp="1" noChangeArrowheads="1"/>
          </p:cNvSpPr>
          <p:nvPr>
            <p:ph type="title"/>
          </p:nvPr>
        </p:nvSpPr>
        <p:spPr/>
        <p:txBody>
          <a:bodyPr/>
          <a:lstStyle/>
          <a:p>
            <a:pPr eaLnBrk="1" hangingPunct="1">
              <a:defRPr/>
            </a:pPr>
            <a:r>
              <a:rPr lang="en-US" smtClean="0"/>
              <a:t>One-to-One: Option #1</a:t>
            </a:r>
          </a:p>
        </p:txBody>
      </p:sp>
      <p:sp>
        <p:nvSpPr>
          <p:cNvPr id="56325" name="Rectangle 5"/>
          <p:cNvSpPr>
            <a:spLocks noGrp="1" noChangeArrowheads="1"/>
          </p:cNvSpPr>
          <p:nvPr>
            <p:ph type="body" sz="half" idx="3"/>
          </p:nvPr>
        </p:nvSpPr>
        <p:spPr>
          <a:xfrm>
            <a:off x="4800600" y="1828800"/>
            <a:ext cx="3657600" cy="1676400"/>
          </a:xfrm>
        </p:spPr>
        <p:txBody>
          <a:bodyPr/>
          <a:lstStyle/>
          <a:p>
            <a:pPr eaLnBrk="1" hangingPunct="1">
              <a:buFont typeface="Symbol" charset="2"/>
              <a:buChar char="¨"/>
              <a:defRPr/>
            </a:pPr>
            <a:r>
              <a:rPr lang="en-US" sz="2800" smtClean="0"/>
              <a:t>The two entities are combined into one relational table.</a:t>
            </a:r>
          </a:p>
        </p:txBody>
      </p:sp>
      <p:pic>
        <p:nvPicPr>
          <p:cNvPr id="1126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8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w0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836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A5DD9FBA-C19E-4A51-AFB6-7554BB7E229F}"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7346" name="Rectangle 2"/>
          <p:cNvSpPr>
            <a:spLocks noGrp="1" noChangeArrowheads="1"/>
          </p:cNvSpPr>
          <p:nvPr>
            <p:ph type="title"/>
          </p:nvPr>
        </p:nvSpPr>
        <p:spPr/>
        <p:txBody>
          <a:bodyPr/>
          <a:lstStyle/>
          <a:p>
            <a:pPr eaLnBrk="1" hangingPunct="1">
              <a:defRPr/>
            </a:pPr>
            <a:r>
              <a:rPr lang="en-US" dirty="0" smtClean="0"/>
              <a:t>One-to-One: Option #2</a:t>
            </a:r>
          </a:p>
        </p:txBody>
      </p:sp>
      <p:sp>
        <p:nvSpPr>
          <p:cNvPr id="57348" name="Rectangle 4"/>
          <p:cNvSpPr>
            <a:spLocks noGrp="1" noChangeArrowheads="1"/>
          </p:cNvSpPr>
          <p:nvPr>
            <p:ph type="body" sz="half" idx="3"/>
          </p:nvPr>
        </p:nvSpPr>
        <p:spPr>
          <a:xfrm>
            <a:off x="4800600" y="1752600"/>
            <a:ext cx="4038600" cy="1981200"/>
          </a:xfrm>
        </p:spPr>
        <p:txBody>
          <a:bodyPr/>
          <a:lstStyle/>
          <a:p>
            <a:pPr eaLnBrk="1" hangingPunct="1">
              <a:lnSpc>
                <a:spcPct val="90000"/>
              </a:lnSpc>
              <a:buFont typeface="Symbol" charset="2"/>
              <a:buChar char="¨"/>
              <a:defRPr/>
            </a:pPr>
            <a:r>
              <a:rPr lang="en-US" sz="2400" smtClean="0"/>
              <a:t>Separate tables for the SALESPERSON and OFFICE entities, with Office Number as a foreign key in the SALESPERSON table. </a:t>
            </a:r>
          </a:p>
        </p:txBody>
      </p:sp>
      <p:pic>
        <p:nvPicPr>
          <p:cNvPr id="122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962400"/>
            <a:ext cx="66548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410200"/>
            <a:ext cx="34385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descr="w0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799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9F9D5B4-6F12-472E-94A9-CDE874C2EFE0}"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8370" name="Rectangle 2"/>
          <p:cNvSpPr>
            <a:spLocks noGrp="1" noChangeArrowheads="1"/>
          </p:cNvSpPr>
          <p:nvPr>
            <p:ph type="title"/>
          </p:nvPr>
        </p:nvSpPr>
        <p:spPr/>
        <p:txBody>
          <a:bodyPr/>
          <a:lstStyle/>
          <a:p>
            <a:pPr eaLnBrk="1" hangingPunct="1">
              <a:defRPr/>
            </a:pPr>
            <a:r>
              <a:rPr lang="en-US" smtClean="0"/>
              <a:t>One-to-One: Option #3</a:t>
            </a:r>
          </a:p>
        </p:txBody>
      </p:sp>
      <p:sp>
        <p:nvSpPr>
          <p:cNvPr id="58371" name="Rectangle 3"/>
          <p:cNvSpPr>
            <a:spLocks noGrp="1" noChangeArrowheads="1"/>
          </p:cNvSpPr>
          <p:nvPr>
            <p:ph type="body" sz="half" idx="3"/>
          </p:nvPr>
        </p:nvSpPr>
        <p:spPr>
          <a:xfrm>
            <a:off x="4800600" y="1752600"/>
            <a:ext cx="4038600" cy="1981200"/>
          </a:xfrm>
        </p:spPr>
        <p:txBody>
          <a:bodyPr/>
          <a:lstStyle/>
          <a:p>
            <a:pPr eaLnBrk="1" hangingPunct="1">
              <a:lnSpc>
                <a:spcPct val="90000"/>
              </a:lnSpc>
              <a:buFont typeface="Symbol" charset="2"/>
              <a:buChar char="¨"/>
              <a:defRPr/>
            </a:pPr>
            <a:r>
              <a:rPr lang="en-US" sz="2400" smtClean="0"/>
              <a:t>Separate tables for the SALESPERSON and OFFICE entities, with Salesperson Number as a foreign key in the OFFICE table. </a:t>
            </a:r>
          </a:p>
        </p:txBody>
      </p:sp>
      <p:pic>
        <p:nvPicPr>
          <p:cNvPr id="13317"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86200"/>
            <a:ext cx="6096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334000"/>
            <a:ext cx="4338638"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8" descr="w0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240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82466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F3CD2A9-A828-4465-B98D-04F01F597C80}"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9394" name="Rectangle 2"/>
          <p:cNvSpPr>
            <a:spLocks noGrp="1" noChangeArrowheads="1"/>
          </p:cNvSpPr>
          <p:nvPr>
            <p:ph type="title"/>
          </p:nvPr>
        </p:nvSpPr>
        <p:spPr/>
        <p:txBody>
          <a:bodyPr/>
          <a:lstStyle/>
          <a:p>
            <a:pPr eaLnBrk="1" hangingPunct="1">
              <a:defRPr/>
            </a:pPr>
            <a:r>
              <a:rPr lang="en-US" smtClean="0"/>
              <a:t>Converting Entities in Binary Relationships: One-to-Many</a:t>
            </a:r>
          </a:p>
        </p:txBody>
      </p:sp>
      <p:sp>
        <p:nvSpPr>
          <p:cNvPr id="59396" name="Rectangle 4"/>
          <p:cNvSpPr>
            <a:spLocks noGrp="1" noChangeArrowheads="1"/>
          </p:cNvSpPr>
          <p:nvPr>
            <p:ph type="body" sz="half" idx="2"/>
          </p:nvPr>
        </p:nvSpPr>
        <p:spPr/>
        <p:txBody>
          <a:bodyPr/>
          <a:lstStyle/>
          <a:p>
            <a:pPr eaLnBrk="1" hangingPunct="1">
              <a:lnSpc>
                <a:spcPct val="90000"/>
              </a:lnSpc>
              <a:buFont typeface="Symbol" charset="2"/>
              <a:buChar char="¨"/>
              <a:defRPr/>
            </a:pPr>
            <a:r>
              <a:rPr lang="en-US" sz="2400" smtClean="0"/>
              <a:t>The unique identifier of the entity on the “one side” of the one-to-many relationship is placed as a foreign key in the table representing the entity on the “many side.”</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So, the Salesperson Number attribute is placed in the CUSTOMER table as a foreign key.</a:t>
            </a:r>
          </a:p>
        </p:txBody>
      </p:sp>
      <p:pic>
        <p:nvPicPr>
          <p:cNvPr id="14341" name="Picture 6" descr="w00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3900" y="1676400"/>
            <a:ext cx="49672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172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8"/>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01A54CDE-3F27-4652-B4B5-550D3652C0EC}"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0418" name="Rectangle 2"/>
          <p:cNvSpPr>
            <a:spLocks noGrp="1" noChangeArrowheads="1"/>
          </p:cNvSpPr>
          <p:nvPr>
            <p:ph type="title" sz="quarter"/>
          </p:nvPr>
        </p:nvSpPr>
        <p:spPr/>
        <p:txBody>
          <a:bodyPr/>
          <a:lstStyle/>
          <a:p>
            <a:pPr eaLnBrk="1" hangingPunct="1">
              <a:defRPr/>
            </a:pPr>
            <a:r>
              <a:rPr lang="en-US" smtClean="0"/>
              <a:t>Converting Entities in Binary Relationships: One-to-Many</a:t>
            </a:r>
          </a:p>
        </p:txBody>
      </p:sp>
      <p:pic>
        <p:nvPicPr>
          <p:cNvPr id="1536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0"/>
            <a:ext cx="64770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410200"/>
            <a:ext cx="541020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7" descr="w00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45989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4093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0DEB9FD5-BE0E-437F-85C5-766BA20DA5BF}"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1442"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1445" name="Rectangle 5"/>
          <p:cNvSpPr>
            <a:spLocks noGrp="1" noChangeArrowheads="1"/>
          </p:cNvSpPr>
          <p:nvPr>
            <p:ph type="body" sz="half" idx="3"/>
          </p:nvPr>
        </p:nvSpPr>
        <p:spPr>
          <a:xfrm>
            <a:off x="457200" y="4114800"/>
            <a:ext cx="8229600" cy="1544638"/>
          </a:xfrm>
        </p:spPr>
        <p:txBody>
          <a:bodyPr/>
          <a:lstStyle/>
          <a:p>
            <a:pPr eaLnBrk="1" hangingPunct="1">
              <a:buFont typeface="Symbol" charset="2"/>
              <a:buChar char="¨"/>
              <a:defRPr/>
            </a:pPr>
            <a:r>
              <a:rPr lang="en-US" sz="2800" dirty="0" smtClean="0"/>
              <a:t>E-R diagram with the many-to-many binary relationship and the equivalent diagram using an associative entity.</a:t>
            </a:r>
          </a:p>
        </p:txBody>
      </p:sp>
      <p:pic>
        <p:nvPicPr>
          <p:cNvPr id="16389" name="Picture 8" descr="w0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37766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9" descr="w0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981200"/>
            <a:ext cx="48371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8691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C909D5C-2FF0-43E1-997B-62CFD8C1EF3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2466"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246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An E-R diagram with two entities in a many-to-many relationship converts to three relational tables.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Each of the two entities converts to a table with its own attributes but with no foreign keys (regarding this relationship).</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In addition, there must be a third “many-to-many” table for the many-to-many relationship.</a:t>
            </a:r>
          </a:p>
        </p:txBody>
      </p:sp>
    </p:spTree>
    <p:extLst>
      <p:ext uri="{BB962C8B-B14F-4D97-AF65-F5344CB8AC3E}">
        <p14:creationId xmlns:p14="http://schemas.microsoft.com/office/powerpoint/2010/main" val="318145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893733D0-51FE-4983-9A98-5A550733D28D}"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3490"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3499" name="Rectangle 11"/>
          <p:cNvSpPr>
            <a:spLocks noGrp="1" noChangeArrowheads="1"/>
          </p:cNvSpPr>
          <p:nvPr>
            <p:ph type="body" sz="half" idx="3"/>
          </p:nvPr>
        </p:nvSpPr>
        <p:spPr>
          <a:xfrm>
            <a:off x="4953000" y="1828800"/>
            <a:ext cx="3962400" cy="2209800"/>
          </a:xfrm>
        </p:spPr>
        <p:txBody>
          <a:bodyPr/>
          <a:lstStyle/>
          <a:p>
            <a:pPr eaLnBrk="1" hangingPunct="1">
              <a:lnSpc>
                <a:spcPct val="90000"/>
              </a:lnSpc>
              <a:buFont typeface="Symbol" charset="2"/>
              <a:buChar char="¨"/>
              <a:defRPr/>
            </a:pPr>
            <a:r>
              <a:rPr lang="en-US" sz="2400" smtClean="0"/>
              <a:t>The primary key of SALE is the combination of the unique identifiers of the two entities in the many-to-many relationship. Additional attributes are the intersection data.</a:t>
            </a:r>
          </a:p>
        </p:txBody>
      </p:sp>
      <p:pic>
        <p:nvPicPr>
          <p:cNvPr id="1843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486400"/>
            <a:ext cx="586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3814763"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267200"/>
            <a:ext cx="32623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0" descr="w000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752600"/>
            <a:ext cx="45688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0840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6D242A3D-FC34-4288-ABF5-4A7F37089597}"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6562" name="Rectangle 2"/>
          <p:cNvSpPr>
            <a:spLocks noGrp="1" noChangeArrowheads="1"/>
          </p:cNvSpPr>
          <p:nvPr>
            <p:ph type="title"/>
          </p:nvPr>
        </p:nvSpPr>
        <p:spPr/>
        <p:txBody>
          <a:bodyPr/>
          <a:lstStyle/>
          <a:p>
            <a:pPr eaLnBrk="1" hangingPunct="1">
              <a:defRPr/>
            </a:pPr>
            <a:r>
              <a:rPr lang="en-US" smtClean="0"/>
              <a:t>Converting Entities in Unary Relationships: One-to-One</a:t>
            </a:r>
          </a:p>
        </p:txBody>
      </p:sp>
      <p:sp>
        <p:nvSpPr>
          <p:cNvPr id="66565" name="Rectangle 5"/>
          <p:cNvSpPr>
            <a:spLocks noGrp="1" noChangeArrowheads="1"/>
          </p:cNvSpPr>
          <p:nvPr>
            <p:ph type="body" sz="half" idx="3"/>
          </p:nvPr>
        </p:nvSpPr>
        <p:spPr>
          <a:xfrm>
            <a:off x="4191000" y="1600200"/>
            <a:ext cx="4343400" cy="1697038"/>
          </a:xfrm>
        </p:spPr>
        <p:txBody>
          <a:bodyPr/>
          <a:lstStyle/>
          <a:p>
            <a:pPr eaLnBrk="1" hangingPunct="1">
              <a:lnSpc>
                <a:spcPct val="90000"/>
              </a:lnSpc>
              <a:buFont typeface="Symbol" charset="2"/>
              <a:buChar char="¨"/>
              <a:defRPr/>
            </a:pPr>
            <a:r>
              <a:rPr lang="en-US" sz="2400" smtClean="0"/>
              <a:t>With only one entity type involved and with a one-to-one relationship, the conversion requires only one table.</a:t>
            </a:r>
          </a:p>
        </p:txBody>
      </p:sp>
      <p:pic>
        <p:nvPicPr>
          <p:cNvPr id="19461" name="Picture 1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95800"/>
            <a:ext cx="815340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7" descr="w0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2667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1507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8C43FCC-EEAD-4CA1-BE4F-E021B0372746}"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7586" name="Rectangle 2"/>
          <p:cNvSpPr>
            <a:spLocks noGrp="1" noChangeArrowheads="1"/>
          </p:cNvSpPr>
          <p:nvPr>
            <p:ph type="title"/>
          </p:nvPr>
        </p:nvSpPr>
        <p:spPr/>
        <p:txBody>
          <a:bodyPr/>
          <a:lstStyle/>
          <a:p>
            <a:pPr eaLnBrk="1" hangingPunct="1">
              <a:defRPr/>
            </a:pPr>
            <a:r>
              <a:rPr lang="en-US" smtClean="0"/>
              <a:t>Converting Entities in Unary Relationships: One-to-Many</a:t>
            </a:r>
          </a:p>
        </p:txBody>
      </p:sp>
      <p:sp>
        <p:nvSpPr>
          <p:cNvPr id="67588" name="Rectangle 4"/>
          <p:cNvSpPr>
            <a:spLocks noGrp="1" noChangeArrowheads="1"/>
          </p:cNvSpPr>
          <p:nvPr>
            <p:ph type="body" sz="half" idx="3"/>
          </p:nvPr>
        </p:nvSpPr>
        <p:spPr>
          <a:xfrm>
            <a:off x="4191000" y="1849438"/>
            <a:ext cx="4343400" cy="1697037"/>
          </a:xfrm>
        </p:spPr>
        <p:txBody>
          <a:bodyPr/>
          <a:lstStyle/>
          <a:p>
            <a:pPr eaLnBrk="1" hangingPunct="1">
              <a:lnSpc>
                <a:spcPct val="90000"/>
              </a:lnSpc>
              <a:buFont typeface="Symbol" charset="2"/>
              <a:buChar char="¨"/>
              <a:defRPr/>
            </a:pPr>
            <a:r>
              <a:rPr lang="en-US" sz="2800" dirty="0" smtClean="0"/>
              <a:t>Very similar to the one-to-one unary case.</a:t>
            </a:r>
          </a:p>
        </p:txBody>
      </p:sp>
      <p:pic>
        <p:nvPicPr>
          <p:cNvPr id="20485" name="Picture 1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724400"/>
            <a:ext cx="6926263"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descr="w0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76400"/>
            <a:ext cx="28543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2580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6CBD3B32-F485-4199-9457-23B8DA509EE5}"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8610" name="Rectangle 2"/>
          <p:cNvSpPr>
            <a:spLocks noGrp="1" noChangeArrowheads="1"/>
          </p:cNvSpPr>
          <p:nvPr>
            <p:ph type="title"/>
          </p:nvPr>
        </p:nvSpPr>
        <p:spPr/>
        <p:txBody>
          <a:bodyPr/>
          <a:lstStyle/>
          <a:p>
            <a:pPr eaLnBrk="1" hangingPunct="1">
              <a:defRPr/>
            </a:pPr>
            <a:r>
              <a:rPr lang="en-US" smtClean="0"/>
              <a:t>Converting Entities in Unary Relationships: Many-to-Many</a:t>
            </a:r>
          </a:p>
        </p:txBody>
      </p:sp>
      <p:sp>
        <p:nvSpPr>
          <p:cNvPr id="68613" name="Rectangle 5"/>
          <p:cNvSpPr>
            <a:spLocks noGrp="1" noChangeArrowheads="1"/>
          </p:cNvSpPr>
          <p:nvPr>
            <p:ph type="body" sz="half" idx="3"/>
          </p:nvPr>
        </p:nvSpPr>
        <p:spPr>
          <a:xfrm>
            <a:off x="457200" y="4800600"/>
            <a:ext cx="8686800" cy="1731963"/>
          </a:xfrm>
        </p:spPr>
        <p:txBody>
          <a:bodyPr/>
          <a:lstStyle/>
          <a:p>
            <a:pPr eaLnBrk="1" hangingPunct="1">
              <a:buFont typeface="Symbol" charset="2"/>
              <a:buChar char="¨"/>
              <a:defRPr/>
            </a:pPr>
            <a:r>
              <a:rPr lang="en-US" sz="2600" dirty="0" smtClean="0"/>
              <a:t>This relationship requires two tables in the conversion.</a:t>
            </a:r>
          </a:p>
          <a:p>
            <a:pPr eaLnBrk="1" hangingPunct="1">
              <a:buFont typeface="Symbol" charset="2"/>
              <a:buChar char="¨"/>
              <a:defRPr/>
            </a:pPr>
            <a:endParaRPr lang="en-US" sz="2600" dirty="0" smtClean="0"/>
          </a:p>
          <a:p>
            <a:pPr eaLnBrk="1" hangingPunct="1">
              <a:buFont typeface="Symbol" charset="2"/>
              <a:buChar char="¨"/>
              <a:defRPr/>
            </a:pPr>
            <a:r>
              <a:rPr lang="en-US" sz="2600" dirty="0" smtClean="0"/>
              <a:t>The PRODUCT table has no foreign keys.</a:t>
            </a:r>
          </a:p>
        </p:txBody>
      </p:sp>
      <p:pic>
        <p:nvPicPr>
          <p:cNvPr id="2150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39338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71800"/>
            <a:ext cx="4343400"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8" descr="w00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524000"/>
            <a:ext cx="30638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6970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54F25F42-A46D-4FD7-97B1-EB776B8B2287}"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9634" name="Rectangle 2"/>
          <p:cNvSpPr>
            <a:spLocks noGrp="1" noChangeArrowheads="1"/>
          </p:cNvSpPr>
          <p:nvPr>
            <p:ph type="title"/>
          </p:nvPr>
        </p:nvSpPr>
        <p:spPr/>
        <p:txBody>
          <a:bodyPr/>
          <a:lstStyle/>
          <a:p>
            <a:pPr eaLnBrk="1" hangingPunct="1">
              <a:defRPr/>
            </a:pPr>
            <a:r>
              <a:rPr lang="en-US" dirty="0" smtClean="0"/>
              <a:t>Converting Entities in Unary Relationships: Many-to-Many</a:t>
            </a:r>
          </a:p>
        </p:txBody>
      </p:sp>
      <p:sp>
        <p:nvSpPr>
          <p:cNvPr id="69636" name="Rectangle 4"/>
          <p:cNvSpPr>
            <a:spLocks noGrp="1" noChangeArrowheads="1"/>
          </p:cNvSpPr>
          <p:nvPr>
            <p:ph type="body" sz="half" idx="3"/>
          </p:nvPr>
        </p:nvSpPr>
        <p:spPr>
          <a:xfrm>
            <a:off x="457200" y="4419600"/>
            <a:ext cx="8229600" cy="2016125"/>
          </a:xfrm>
        </p:spPr>
        <p:txBody>
          <a:bodyPr/>
          <a:lstStyle/>
          <a:p>
            <a:pPr eaLnBrk="1" hangingPunct="1">
              <a:lnSpc>
                <a:spcPct val="90000"/>
              </a:lnSpc>
              <a:buFont typeface="Symbol" charset="2"/>
              <a:buChar char="¨"/>
              <a:defRPr/>
            </a:pPr>
            <a:r>
              <a:rPr lang="en-US" sz="2400" dirty="0" smtClean="0"/>
              <a:t>A second table is created since in the conversion of a many-to-many relationship of any degree — unary, binary, or ternary — the number of tables will be equal to the number of entity types (one, two, or three, respectively) plus one more table for the many-to-many relationship.</a:t>
            </a:r>
          </a:p>
        </p:txBody>
      </p:sp>
      <p:pic>
        <p:nvPicPr>
          <p:cNvPr id="225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39338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71800"/>
            <a:ext cx="4343400"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8" descr="w00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00200"/>
            <a:ext cx="2819400"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7079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B44C5468-7E75-41F7-8775-427BDD25CECE}"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0658" name="Rectangle 2"/>
          <p:cNvSpPr>
            <a:spLocks noGrp="1" noChangeArrowheads="1"/>
          </p:cNvSpPr>
          <p:nvPr>
            <p:ph type="title"/>
          </p:nvPr>
        </p:nvSpPr>
        <p:spPr/>
        <p:txBody>
          <a:bodyPr/>
          <a:lstStyle/>
          <a:p>
            <a:pPr eaLnBrk="1" hangingPunct="1">
              <a:defRPr/>
            </a:pPr>
            <a:r>
              <a:rPr lang="en-US" smtClean="0"/>
              <a:t>Converting Entities in </a:t>
            </a:r>
            <a:br>
              <a:rPr lang="en-US" smtClean="0"/>
            </a:br>
            <a:r>
              <a:rPr lang="en-US" smtClean="0"/>
              <a:t>Ternary Relationships</a:t>
            </a:r>
          </a:p>
        </p:txBody>
      </p:sp>
      <p:sp>
        <p:nvSpPr>
          <p:cNvPr id="70661" name="Rectangle 5"/>
          <p:cNvSpPr>
            <a:spLocks noGrp="1" noChangeArrowheads="1"/>
          </p:cNvSpPr>
          <p:nvPr>
            <p:ph type="body" sz="half" idx="3"/>
          </p:nvPr>
        </p:nvSpPr>
        <p:spPr>
          <a:xfrm>
            <a:off x="381000" y="4724400"/>
            <a:ext cx="4572000" cy="1828800"/>
          </a:xfrm>
        </p:spPr>
        <p:txBody>
          <a:bodyPr/>
          <a:lstStyle/>
          <a:p>
            <a:pPr eaLnBrk="1" hangingPunct="1">
              <a:lnSpc>
                <a:spcPct val="90000"/>
              </a:lnSpc>
              <a:buFont typeface="Symbol" charset="2"/>
              <a:buChar char="¨"/>
              <a:defRPr/>
            </a:pPr>
            <a:r>
              <a:rPr lang="en-US" sz="2400" dirty="0" smtClean="0"/>
              <a:t>The primary key of the SALE table is the combination of the unique identifiers of the three entities involved, plus the Date attribute.</a:t>
            </a:r>
          </a:p>
        </p:txBody>
      </p:sp>
      <p:pic>
        <p:nvPicPr>
          <p:cNvPr id="2355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876675"/>
            <a:ext cx="32766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5029200"/>
            <a:ext cx="35052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743200"/>
            <a:ext cx="472440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1570038"/>
            <a:ext cx="472440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1" descr="w001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0"/>
            <a:ext cx="40386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686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a:xfrm>
            <a:off x="6553200" y="6477000"/>
            <a:ext cx="2133600" cy="381000"/>
          </a:xfrm>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EC811A87-2EB0-4C1E-8F7F-71E789A1A15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1682" name="Rectangle 2"/>
          <p:cNvSpPr>
            <a:spLocks noGrp="1" noChangeArrowheads="1"/>
          </p:cNvSpPr>
          <p:nvPr>
            <p:ph type="title"/>
          </p:nvPr>
        </p:nvSpPr>
        <p:spPr/>
        <p:txBody>
          <a:bodyPr/>
          <a:lstStyle/>
          <a:p>
            <a:pPr eaLnBrk="1" hangingPunct="1">
              <a:defRPr/>
            </a:pPr>
            <a:r>
              <a:rPr lang="en-US" smtClean="0"/>
              <a:t>Designing the General Hardware Company Database</a:t>
            </a:r>
          </a:p>
        </p:txBody>
      </p:sp>
      <p:pic>
        <p:nvPicPr>
          <p:cNvPr id="24580"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5486400"/>
            <a:ext cx="28194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5486400"/>
            <a:ext cx="2474913"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281940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590800"/>
            <a:ext cx="435451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581400"/>
            <a:ext cx="432435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1524000"/>
            <a:ext cx="52292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1" descr="w0018.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524000"/>
            <a:ext cx="24384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58847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3922A5C-8505-4499-A689-CA074E7138B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3730" name="Rectangle 2"/>
          <p:cNvSpPr>
            <a:spLocks noGrp="1" noChangeArrowheads="1"/>
          </p:cNvSpPr>
          <p:nvPr>
            <p:ph type="title"/>
          </p:nvPr>
        </p:nvSpPr>
        <p:spPr/>
        <p:txBody>
          <a:bodyPr/>
          <a:lstStyle/>
          <a:p>
            <a:pPr eaLnBrk="1" hangingPunct="1">
              <a:defRPr/>
            </a:pPr>
            <a:r>
              <a:rPr lang="en-US" smtClean="0"/>
              <a:t>Designing the Good Reading Bookstores Database</a:t>
            </a: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76400"/>
            <a:ext cx="421481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413" y="2590800"/>
            <a:ext cx="331946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175" y="3581400"/>
            <a:ext cx="426243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572000"/>
            <a:ext cx="5419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562600"/>
            <a:ext cx="48863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4648200"/>
            <a:ext cx="20494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0" descr="w0020.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600200"/>
            <a:ext cx="42672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4709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5190EC3E-BEAC-4EC7-883A-E127E77A2D6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6802" name="Rectangle 2"/>
          <p:cNvSpPr>
            <a:spLocks noGrp="1" noChangeArrowheads="1"/>
          </p:cNvSpPr>
          <p:nvPr>
            <p:ph type="title"/>
          </p:nvPr>
        </p:nvSpPr>
        <p:spPr>
          <a:xfrm>
            <a:off x="457200" y="152400"/>
            <a:ext cx="8229600" cy="1139825"/>
          </a:xfrm>
        </p:spPr>
        <p:txBody>
          <a:bodyPr/>
          <a:lstStyle/>
          <a:p>
            <a:pPr eaLnBrk="1" hangingPunct="1">
              <a:defRPr/>
            </a:pPr>
            <a:r>
              <a:rPr lang="en-US" sz="4200" dirty="0" smtClean="0"/>
              <a:t>Designing the World Music Association Database</a:t>
            </a:r>
          </a:p>
        </p:txBody>
      </p:sp>
      <p:pic>
        <p:nvPicPr>
          <p:cNvPr id="2662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097338"/>
            <a:ext cx="37433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011738"/>
            <a:ext cx="48196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114800"/>
            <a:ext cx="320040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991100"/>
            <a:ext cx="2514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5942013"/>
            <a:ext cx="2824163"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5942013"/>
            <a:ext cx="441007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1" descr="w002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1371600"/>
            <a:ext cx="42672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04701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6"/>
          <p:cNvSpPr>
            <a:spLocks noGrp="1"/>
          </p:cNvSpPr>
          <p:nvPr>
            <p:ph type="sldNum" sz="quarter" idx="12"/>
          </p:nvPr>
        </p:nvSpPr>
        <p:spPr>
          <a:xfrm>
            <a:off x="6553200" y="6400800"/>
            <a:ext cx="2133600" cy="457200"/>
          </a:xfrm>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1558BDA-2976-4C2A-8CFD-50D5C0D0E39E}"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8850" name="Rectangle 1026"/>
          <p:cNvSpPr>
            <a:spLocks noGrp="1" noChangeArrowheads="1"/>
          </p:cNvSpPr>
          <p:nvPr>
            <p:ph type="title"/>
          </p:nvPr>
        </p:nvSpPr>
        <p:spPr/>
        <p:txBody>
          <a:bodyPr/>
          <a:lstStyle/>
          <a:p>
            <a:pPr eaLnBrk="1" hangingPunct="1">
              <a:defRPr/>
            </a:pPr>
            <a:r>
              <a:rPr lang="en-US" smtClean="0"/>
              <a:t>Designing the Lucky </a:t>
            </a:r>
            <a:br>
              <a:rPr lang="en-US" smtClean="0"/>
            </a:br>
            <a:r>
              <a:rPr lang="en-US" smtClean="0"/>
              <a:t>Rent-A-Car Database</a:t>
            </a:r>
          </a:p>
        </p:txBody>
      </p:sp>
      <p:pic>
        <p:nvPicPr>
          <p:cNvPr id="27652" name="Picture 1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524000"/>
            <a:ext cx="48529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0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90800"/>
            <a:ext cx="4310063"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0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584575"/>
            <a:ext cx="487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0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575175"/>
            <a:ext cx="4176713"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0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5641975"/>
            <a:ext cx="42957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0" descr="w0024.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 y="1524000"/>
            <a:ext cx="2971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0763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F263C079-1430-4FB9-8991-9DD54914D054}"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9874" name="Rectangle 2"/>
          <p:cNvSpPr>
            <a:spLocks noGrp="1" noChangeArrowheads="1"/>
          </p:cNvSpPr>
          <p:nvPr>
            <p:ph type="title"/>
          </p:nvPr>
        </p:nvSpPr>
        <p:spPr/>
        <p:txBody>
          <a:bodyPr/>
          <a:lstStyle/>
          <a:p>
            <a:pPr eaLnBrk="1" hangingPunct="1">
              <a:defRPr/>
            </a:pPr>
            <a:r>
              <a:rPr lang="en-US" smtClean="0"/>
              <a:t>The Data Normalization Process</a:t>
            </a:r>
          </a:p>
        </p:txBody>
      </p:sp>
      <p:sp>
        <p:nvSpPr>
          <p:cNvPr id="79875" name="Rectangle 3"/>
          <p:cNvSpPr>
            <a:spLocks noGrp="1" noChangeArrowheads="1"/>
          </p:cNvSpPr>
          <p:nvPr>
            <p:ph type="body" idx="1"/>
          </p:nvPr>
        </p:nvSpPr>
        <p:spPr/>
        <p:txBody>
          <a:bodyPr/>
          <a:lstStyle/>
          <a:p>
            <a:pPr eaLnBrk="1" hangingPunct="1">
              <a:buFont typeface="Symbol" charset="2"/>
              <a:buChar char="¨"/>
              <a:defRPr/>
            </a:pPr>
            <a:r>
              <a:rPr lang="en-US" smtClean="0"/>
              <a:t>A methodology for organizing attributes into tables so that redundancy among the nonkey attributes is eliminated.</a:t>
            </a:r>
          </a:p>
          <a:p>
            <a:pPr eaLnBrk="1" hangingPunct="1">
              <a:buFont typeface="Symbol" charset="2"/>
              <a:buChar char="¨"/>
              <a:defRPr/>
            </a:pPr>
            <a:endParaRPr lang="en-US" smtClean="0"/>
          </a:p>
          <a:p>
            <a:pPr eaLnBrk="1" hangingPunct="1">
              <a:buFont typeface="Symbol" charset="2"/>
              <a:buChar char="¨"/>
              <a:defRPr/>
            </a:pPr>
            <a:r>
              <a:rPr lang="en-US" smtClean="0"/>
              <a:t>The output of the data normalization process is a properly structured relational database.</a:t>
            </a:r>
          </a:p>
        </p:txBody>
      </p:sp>
    </p:spTree>
    <p:extLst>
      <p:ext uri="{BB962C8B-B14F-4D97-AF65-F5344CB8AC3E}">
        <p14:creationId xmlns:p14="http://schemas.microsoft.com/office/powerpoint/2010/main" val="1983558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23BE78A-B9E8-4743-B526-103CA2600EE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0898" name="Rectangle 2"/>
          <p:cNvSpPr>
            <a:spLocks noGrp="1" noChangeArrowheads="1"/>
          </p:cNvSpPr>
          <p:nvPr>
            <p:ph type="title"/>
          </p:nvPr>
        </p:nvSpPr>
        <p:spPr/>
        <p:txBody>
          <a:bodyPr/>
          <a:lstStyle/>
          <a:p>
            <a:pPr eaLnBrk="1" hangingPunct="1">
              <a:defRPr/>
            </a:pPr>
            <a:r>
              <a:rPr lang="en-US" smtClean="0"/>
              <a:t>The Data Normalization Technique</a:t>
            </a:r>
          </a:p>
        </p:txBody>
      </p:sp>
      <p:sp>
        <p:nvSpPr>
          <p:cNvPr id="8089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Input:</a:t>
            </a:r>
          </a:p>
          <a:p>
            <a:pPr lvl="1" eaLnBrk="1" hangingPunct="1">
              <a:lnSpc>
                <a:spcPct val="90000"/>
              </a:lnSpc>
              <a:buFont typeface="Symbol" charset="2"/>
              <a:buChar char="ª"/>
              <a:defRPr/>
            </a:pPr>
            <a:r>
              <a:rPr lang="en-US" sz="2400" smtClean="0"/>
              <a:t>all the attributes that must be incorporated into the database</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 list of all the defining associations between the attributes (i.e., the </a:t>
            </a:r>
            <a:r>
              <a:rPr lang="en-US" sz="2400" b="1" smtClean="0"/>
              <a:t>functional dependencies</a:t>
            </a:r>
            <a:r>
              <a:rPr lang="en-US" sz="2400" smtClean="0"/>
              <a:t>).</a:t>
            </a:r>
          </a:p>
          <a:p>
            <a:pPr lvl="2" eaLnBrk="1" hangingPunct="1">
              <a:lnSpc>
                <a:spcPct val="90000"/>
              </a:lnSpc>
              <a:defRPr/>
            </a:pPr>
            <a:r>
              <a:rPr lang="en-US" sz="2000" smtClean="0"/>
              <a:t>a means of expressing that the value of one particular attribute is associated with a single, specific value of another attribute.</a:t>
            </a:r>
          </a:p>
          <a:p>
            <a:pPr lvl="2" eaLnBrk="1" hangingPunct="1">
              <a:lnSpc>
                <a:spcPct val="90000"/>
              </a:lnSpc>
              <a:defRPr/>
            </a:pPr>
            <a:endParaRPr lang="en-US" sz="2000" smtClean="0"/>
          </a:p>
          <a:p>
            <a:pPr lvl="2" eaLnBrk="1" hangingPunct="1">
              <a:lnSpc>
                <a:spcPct val="90000"/>
              </a:lnSpc>
              <a:defRPr/>
            </a:pPr>
            <a:r>
              <a:rPr lang="en-US" sz="2000" smtClean="0"/>
              <a:t>If we know that one of these attributes has a particular value, then the other attribute must have some other value.</a:t>
            </a:r>
          </a:p>
        </p:txBody>
      </p:sp>
    </p:spTree>
    <p:extLst>
      <p:ext uri="{BB962C8B-B14F-4D97-AF65-F5344CB8AC3E}">
        <p14:creationId xmlns:p14="http://schemas.microsoft.com/office/powerpoint/2010/main" val="3763650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2F63421C-29B0-4914-B513-8E72284C971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1922" name="Rectangle 2"/>
          <p:cNvSpPr>
            <a:spLocks noGrp="1" noChangeArrowheads="1"/>
          </p:cNvSpPr>
          <p:nvPr>
            <p:ph type="title"/>
          </p:nvPr>
        </p:nvSpPr>
        <p:spPr/>
        <p:txBody>
          <a:bodyPr/>
          <a:lstStyle/>
          <a:p>
            <a:pPr eaLnBrk="1" hangingPunct="1">
              <a:defRPr/>
            </a:pPr>
            <a:r>
              <a:rPr lang="en-US" smtClean="0"/>
              <a:t>Functional Dependence</a:t>
            </a:r>
          </a:p>
        </p:txBody>
      </p:sp>
      <p:sp>
        <p:nvSpPr>
          <p:cNvPr id="81923" name="Rectangle 3"/>
          <p:cNvSpPr>
            <a:spLocks noGrp="1" noChangeArrowheads="1"/>
          </p:cNvSpPr>
          <p:nvPr>
            <p:ph type="body" idx="1"/>
          </p:nvPr>
        </p:nvSpPr>
        <p:spPr>
          <a:xfrm>
            <a:off x="381000" y="2971800"/>
            <a:ext cx="8305800" cy="3276600"/>
          </a:xfrm>
        </p:spPr>
        <p:txBody>
          <a:bodyPr/>
          <a:lstStyle/>
          <a:p>
            <a:pPr eaLnBrk="1" hangingPunct="1">
              <a:lnSpc>
                <a:spcPct val="90000"/>
              </a:lnSpc>
              <a:buFont typeface="Symbol" charset="2"/>
              <a:buChar char="¨"/>
              <a:defRPr/>
            </a:pPr>
            <a:r>
              <a:rPr lang="en-US" sz="2800" smtClean="0"/>
              <a:t>Salesperson Number is the </a:t>
            </a:r>
            <a:r>
              <a:rPr lang="en-US" sz="2800" b="1" smtClean="0"/>
              <a:t>determinant</a:t>
            </a:r>
            <a:r>
              <a:rPr lang="en-US" sz="2800" smtClean="0"/>
              <a:t>.</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value of Salesperson Number </a:t>
            </a:r>
            <a:r>
              <a:rPr lang="en-US" sz="2800" i="1" smtClean="0"/>
              <a:t>determines</a:t>
            </a:r>
            <a:r>
              <a:rPr lang="en-US" sz="2800" smtClean="0"/>
              <a:t> the value of Salesperson Name.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Salesperson Name is </a:t>
            </a:r>
            <a:r>
              <a:rPr lang="en-US" sz="2800" b="1" smtClean="0"/>
              <a:t>functionally dependent</a:t>
            </a:r>
            <a:r>
              <a:rPr lang="en-US" sz="2800" smtClean="0"/>
              <a:t> on Salesperson Number.</a:t>
            </a:r>
          </a:p>
        </p:txBody>
      </p:sp>
      <p:sp>
        <p:nvSpPr>
          <p:cNvPr id="30725" name="Text Box 4"/>
          <p:cNvSpPr txBox="1">
            <a:spLocks noChangeArrowheads="1"/>
          </p:cNvSpPr>
          <p:nvPr/>
        </p:nvSpPr>
        <p:spPr bwMode="auto">
          <a:xfrm>
            <a:off x="5105400" y="2057400"/>
            <a:ext cx="2443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Salesperson Name</a:t>
            </a:r>
          </a:p>
        </p:txBody>
      </p:sp>
      <p:sp>
        <p:nvSpPr>
          <p:cNvPr id="30726" name="Text Box 5"/>
          <p:cNvSpPr txBox="1">
            <a:spLocks noChangeArrowheads="1"/>
          </p:cNvSpPr>
          <p:nvPr/>
        </p:nvSpPr>
        <p:spPr bwMode="auto">
          <a:xfrm>
            <a:off x="1066800" y="2057400"/>
            <a:ext cx="2714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Salesperson Number</a:t>
            </a:r>
          </a:p>
        </p:txBody>
      </p:sp>
      <p:sp>
        <p:nvSpPr>
          <p:cNvPr id="30727" name="Line 6"/>
          <p:cNvSpPr>
            <a:spLocks noChangeShapeType="1"/>
          </p:cNvSpPr>
          <p:nvPr/>
        </p:nvSpPr>
        <p:spPr bwMode="auto">
          <a:xfrm>
            <a:off x="3810000" y="2286000"/>
            <a:ext cx="1219200" cy="0"/>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7835768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A8F67053-34BD-4BE7-A49F-BBB583305D31}"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2946" name="Rectangle 2"/>
          <p:cNvSpPr>
            <a:spLocks noGrp="1" noChangeArrowheads="1"/>
          </p:cNvSpPr>
          <p:nvPr>
            <p:ph type="title"/>
          </p:nvPr>
        </p:nvSpPr>
        <p:spPr>
          <a:xfrm>
            <a:off x="0" y="277813"/>
            <a:ext cx="8915400" cy="1474787"/>
          </a:xfrm>
        </p:spPr>
        <p:txBody>
          <a:bodyPr/>
          <a:lstStyle/>
          <a:p>
            <a:pPr eaLnBrk="1" hangingPunct="1">
              <a:defRPr/>
            </a:pPr>
            <a:r>
              <a:rPr lang="en-US" smtClean="0"/>
              <a:t>General Hardware Environment: SALESPERSON and PRODUCT</a:t>
            </a:r>
          </a:p>
        </p:txBody>
      </p:sp>
      <p:pic>
        <p:nvPicPr>
          <p:cNvPr id="3174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438400"/>
            <a:ext cx="244951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438400"/>
            <a:ext cx="6248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3585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7D15B2C2-D1C5-4344-ACD4-3FA6BB83B10D}"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4994" name="Rectangle 2"/>
          <p:cNvSpPr>
            <a:spLocks noGrp="1" noChangeArrowheads="1"/>
          </p:cNvSpPr>
          <p:nvPr>
            <p:ph type="title"/>
          </p:nvPr>
        </p:nvSpPr>
        <p:spPr/>
        <p:txBody>
          <a:bodyPr/>
          <a:lstStyle/>
          <a:p>
            <a:pPr eaLnBrk="1" hangingPunct="1">
              <a:defRPr/>
            </a:pPr>
            <a:r>
              <a:rPr lang="en-US" smtClean="0"/>
              <a:t>Steps in the Data Normalization Process</a:t>
            </a:r>
          </a:p>
        </p:txBody>
      </p:sp>
      <p:sp>
        <p:nvSpPr>
          <p:cNvPr id="84995" name="Rectangle 3"/>
          <p:cNvSpPr>
            <a:spLocks noGrp="1" noChangeArrowheads="1"/>
          </p:cNvSpPr>
          <p:nvPr>
            <p:ph type="body" idx="1"/>
          </p:nvPr>
        </p:nvSpPr>
        <p:spPr/>
        <p:txBody>
          <a:bodyPr/>
          <a:lstStyle/>
          <a:p>
            <a:pPr eaLnBrk="1" hangingPunct="1">
              <a:buFont typeface="Symbol" charset="2"/>
              <a:buChar char="¨"/>
              <a:defRPr/>
            </a:pPr>
            <a:r>
              <a:rPr lang="en-US" smtClean="0"/>
              <a:t>First Normal Form</a:t>
            </a:r>
          </a:p>
          <a:p>
            <a:pPr eaLnBrk="1" hangingPunct="1">
              <a:buFont typeface="Symbol" charset="2"/>
              <a:buChar char="¨"/>
              <a:defRPr/>
            </a:pPr>
            <a:endParaRPr lang="en-US" smtClean="0"/>
          </a:p>
          <a:p>
            <a:pPr eaLnBrk="1" hangingPunct="1">
              <a:buFont typeface="Symbol" charset="2"/>
              <a:buChar char="¨"/>
              <a:defRPr/>
            </a:pPr>
            <a:r>
              <a:rPr lang="en-US" smtClean="0"/>
              <a:t>Second Normal Form</a:t>
            </a:r>
          </a:p>
          <a:p>
            <a:pPr eaLnBrk="1" hangingPunct="1">
              <a:buFont typeface="Symbol" charset="2"/>
              <a:buChar char="¨"/>
              <a:defRPr/>
            </a:pPr>
            <a:endParaRPr lang="en-US" smtClean="0"/>
          </a:p>
          <a:p>
            <a:pPr eaLnBrk="1" hangingPunct="1">
              <a:buFont typeface="Symbol" charset="2"/>
              <a:buChar char="¨"/>
              <a:defRPr/>
            </a:pPr>
            <a:r>
              <a:rPr lang="en-US" smtClean="0"/>
              <a:t>Third Normal Form </a:t>
            </a:r>
          </a:p>
        </p:txBody>
      </p:sp>
    </p:spTree>
    <p:extLst>
      <p:ext uri="{BB962C8B-B14F-4D97-AF65-F5344CB8AC3E}">
        <p14:creationId xmlns:p14="http://schemas.microsoft.com/office/powerpoint/2010/main" val="30571681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4E197742-14B1-465A-B669-A3A827149B7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8546" name="Rectangle 2"/>
          <p:cNvSpPr>
            <a:spLocks noGrp="1" noChangeArrowheads="1"/>
          </p:cNvSpPr>
          <p:nvPr>
            <p:ph type="title"/>
          </p:nvPr>
        </p:nvSpPr>
        <p:spPr/>
        <p:txBody>
          <a:bodyPr/>
          <a:lstStyle/>
          <a:p>
            <a:pPr eaLnBrk="1" hangingPunct="1">
              <a:defRPr/>
            </a:pPr>
            <a:r>
              <a:rPr lang="en-US" smtClean="0"/>
              <a:t>The Data Normalization Process</a:t>
            </a:r>
          </a:p>
        </p:txBody>
      </p:sp>
      <p:sp>
        <p:nvSpPr>
          <p:cNvPr id="10854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400" smtClean="0"/>
              <a:t>Once the attributes are arranged in third normal form, the group of tables that they comprise is a well-structured relational database with no data redundancy. </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A group of tables is said to be in a particular normal form if every table in the group is in that normal form.</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The data normalization process is progressive.</a:t>
            </a:r>
          </a:p>
          <a:p>
            <a:pPr lvl="1" eaLnBrk="1" hangingPunct="1">
              <a:lnSpc>
                <a:spcPct val="90000"/>
              </a:lnSpc>
              <a:buFont typeface="Symbol" charset="2"/>
              <a:buChar char="ª"/>
              <a:defRPr/>
            </a:pPr>
            <a:r>
              <a:rPr lang="en-US" sz="2000" smtClean="0"/>
              <a:t>For example, if a group of tables is in second normal form, it is also in first normal form.</a:t>
            </a:r>
          </a:p>
        </p:txBody>
      </p:sp>
    </p:spTree>
    <p:extLst>
      <p:ext uri="{BB962C8B-B14F-4D97-AF65-F5344CB8AC3E}">
        <p14:creationId xmlns:p14="http://schemas.microsoft.com/office/powerpoint/2010/main" val="42717751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D6B6ECC3-C077-43C2-8E1C-6B4909E07877}"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4754" name="Rectangle 2"/>
          <p:cNvSpPr>
            <a:spLocks noGrp="1" noChangeArrowheads="1"/>
          </p:cNvSpPr>
          <p:nvPr>
            <p:ph type="title"/>
          </p:nvPr>
        </p:nvSpPr>
        <p:spPr/>
        <p:txBody>
          <a:bodyPr/>
          <a:lstStyle/>
          <a:p>
            <a:pPr eaLnBrk="1" hangingPunct="1">
              <a:defRPr/>
            </a:pPr>
            <a:r>
              <a:rPr lang="en-US" dirty="0" smtClean="0"/>
              <a:t>General Hardware Company: </a:t>
            </a:r>
            <a:r>
              <a:rPr lang="en-US" dirty="0" err="1" smtClean="0"/>
              <a:t>Unnormalized</a:t>
            </a:r>
            <a:r>
              <a:rPr lang="en-US" dirty="0" smtClean="0"/>
              <a:t> Data</a:t>
            </a:r>
          </a:p>
        </p:txBody>
      </p:sp>
      <p:sp>
        <p:nvSpPr>
          <p:cNvPr id="74758" name="Rectangle 6"/>
          <p:cNvSpPr>
            <a:spLocks noChangeArrowheads="1"/>
          </p:cNvSpPr>
          <p:nvPr/>
        </p:nvSpPr>
        <p:spPr bwMode="black">
          <a:xfrm>
            <a:off x="533400" y="5791200"/>
            <a:ext cx="8229600" cy="720725"/>
          </a:xfrm>
          <a:prstGeom prst="rect">
            <a:avLst/>
          </a:prstGeom>
          <a:noFill/>
          <a:ln w="9525">
            <a:noFill/>
            <a:miter lim="800000"/>
            <a:headEnd/>
            <a:tailEnd/>
          </a:ln>
          <a:effectLst/>
        </p:spPr>
        <p:txBody>
          <a:bodyPr/>
          <a:lstStyle/>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Records contain </a:t>
            </a:r>
            <a:r>
              <a:rPr kumimoji="0" lang="en-US" sz="32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charset="0"/>
                <a:ea typeface="+mn-ea"/>
                <a:cs typeface="+mn-cs"/>
              </a:rPr>
              <a:t>multivalued</a:t>
            </a:r>
            <a:r>
              <a:rPr kumimoji="0" lang="en-US" sz="32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 attributes.</a:t>
            </a:r>
          </a:p>
        </p:txBody>
      </p:sp>
      <p:pic>
        <p:nvPicPr>
          <p:cNvPr id="34821"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7597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315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76876EB7-8E4D-418A-A42D-E0507E6C842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5778" name="Rectangle 2"/>
          <p:cNvSpPr>
            <a:spLocks noGrp="1" noChangeArrowheads="1"/>
          </p:cNvSpPr>
          <p:nvPr>
            <p:ph type="title"/>
          </p:nvPr>
        </p:nvSpPr>
        <p:spPr/>
        <p:txBody>
          <a:bodyPr/>
          <a:lstStyle/>
          <a:p>
            <a:pPr eaLnBrk="1" hangingPunct="1">
              <a:defRPr/>
            </a:pPr>
            <a:r>
              <a:rPr lang="en-US" smtClean="0"/>
              <a:t>General Hardware Company: First Normal Form</a:t>
            </a:r>
          </a:p>
        </p:txBody>
      </p:sp>
      <p:sp>
        <p:nvSpPr>
          <p:cNvPr id="75783" name="Rectangle 7"/>
          <p:cNvSpPr>
            <a:spLocks noGrp="1" noChangeArrowheads="1"/>
          </p:cNvSpPr>
          <p:nvPr>
            <p:ph type="body" sz="half" idx="2"/>
          </p:nvPr>
        </p:nvSpPr>
        <p:spPr>
          <a:xfrm>
            <a:off x="457200" y="2895600"/>
            <a:ext cx="8229600" cy="3124200"/>
          </a:xfrm>
        </p:spPr>
        <p:txBody>
          <a:bodyPr/>
          <a:lstStyle/>
          <a:p>
            <a:pPr eaLnBrk="1" hangingPunct="1">
              <a:buFont typeface="Symbol" charset="2"/>
              <a:buChar char="¨"/>
              <a:defRPr/>
            </a:pPr>
            <a:r>
              <a:rPr lang="en-US" sz="2400" smtClean="0"/>
              <a:t>The attributes under consideration have been listed in one table, and a primary key has been established.</a:t>
            </a:r>
          </a:p>
          <a:p>
            <a:pPr eaLnBrk="1" hangingPunct="1">
              <a:buFont typeface="Symbol" charset="2"/>
              <a:buChar char="¨"/>
              <a:defRPr/>
            </a:pPr>
            <a:endParaRPr lang="en-US" sz="2400" smtClean="0"/>
          </a:p>
          <a:p>
            <a:pPr eaLnBrk="1" hangingPunct="1">
              <a:buFont typeface="Symbol" charset="2"/>
              <a:buChar char="¨"/>
              <a:defRPr/>
            </a:pPr>
            <a:r>
              <a:rPr lang="en-US" sz="2400" smtClean="0"/>
              <a:t>The number of records has been increased so that every attribute of every record has just one value.</a:t>
            </a:r>
          </a:p>
          <a:p>
            <a:pPr eaLnBrk="1" hangingPunct="1">
              <a:buFont typeface="Symbol" charset="2"/>
              <a:buChar char="¨"/>
              <a:defRPr/>
            </a:pPr>
            <a:endParaRPr lang="en-US" sz="2400" smtClean="0"/>
          </a:p>
          <a:p>
            <a:pPr eaLnBrk="1" hangingPunct="1">
              <a:buFont typeface="Symbol" charset="2"/>
              <a:buChar char="¨"/>
              <a:defRPr/>
            </a:pPr>
            <a:r>
              <a:rPr lang="en-US" sz="2400" smtClean="0"/>
              <a:t>The multivalued attributes have been eliminated.</a:t>
            </a:r>
          </a:p>
        </p:txBody>
      </p:sp>
      <p:pic>
        <p:nvPicPr>
          <p:cNvPr id="3584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84296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637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A48A3280-01A5-49C1-A94E-D2D972594A2E}"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0114" name="Rectangle 2"/>
          <p:cNvSpPr>
            <a:spLocks noGrp="1" noChangeArrowheads="1"/>
          </p:cNvSpPr>
          <p:nvPr>
            <p:ph type="title"/>
          </p:nvPr>
        </p:nvSpPr>
        <p:spPr/>
        <p:txBody>
          <a:bodyPr/>
          <a:lstStyle/>
          <a:p>
            <a:pPr eaLnBrk="1" hangingPunct="1">
              <a:defRPr/>
            </a:pPr>
            <a:r>
              <a:rPr lang="en-US" smtClean="0"/>
              <a:t>General Hardware Company: First Normal Form</a:t>
            </a:r>
          </a:p>
        </p:txBody>
      </p:sp>
      <p:pic>
        <p:nvPicPr>
          <p:cNvPr id="3686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1714500"/>
            <a:ext cx="84486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4568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EEB8184-B0CD-431F-BB23-2E670A0C0824}"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1138" name="Rectangle 2"/>
          <p:cNvSpPr>
            <a:spLocks noGrp="1" noChangeArrowheads="1"/>
          </p:cNvSpPr>
          <p:nvPr>
            <p:ph type="title"/>
          </p:nvPr>
        </p:nvSpPr>
        <p:spPr/>
        <p:txBody>
          <a:bodyPr/>
          <a:lstStyle/>
          <a:p>
            <a:pPr eaLnBrk="1" hangingPunct="1">
              <a:defRPr/>
            </a:pPr>
            <a:r>
              <a:rPr lang="en-US" smtClean="0"/>
              <a:t>General Hardware Company: First Normal Form</a:t>
            </a:r>
          </a:p>
        </p:txBody>
      </p:sp>
      <p:sp>
        <p:nvSpPr>
          <p:cNvPr id="9113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First normal form is merely a starting point in the normalization process.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First normal form contains a great deal of data redundancy.</a:t>
            </a:r>
          </a:p>
          <a:p>
            <a:pPr lvl="1" eaLnBrk="1" hangingPunct="1">
              <a:lnSpc>
                <a:spcPct val="90000"/>
              </a:lnSpc>
              <a:buFont typeface="Symbol" charset="2"/>
              <a:buChar char="ª"/>
              <a:defRPr/>
            </a:pPr>
            <a:r>
              <a:rPr lang="en-US" sz="2400" smtClean="0"/>
              <a:t>Three records involve salesperson 137, so there are three places in which his name is listed as Baker, his commission percentage is listed as 10, and so on.</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Two records involve product 19440 and this product’s name is listed twice as Hammer and its unit price is listed twice as 17.50. </a:t>
            </a:r>
          </a:p>
        </p:txBody>
      </p:sp>
    </p:spTree>
    <p:extLst>
      <p:ext uri="{BB962C8B-B14F-4D97-AF65-F5344CB8AC3E}">
        <p14:creationId xmlns:p14="http://schemas.microsoft.com/office/powerpoint/2010/main" val="2845266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FAB8C03-6CD6-474E-82DF-B0595D68DF30}"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2162" name="Rectangle 2"/>
          <p:cNvSpPr>
            <a:spLocks noGrp="1" noChangeArrowheads="1"/>
          </p:cNvSpPr>
          <p:nvPr>
            <p:ph type="title"/>
          </p:nvPr>
        </p:nvSpPr>
        <p:spPr/>
        <p:txBody>
          <a:bodyPr/>
          <a:lstStyle/>
          <a:p>
            <a:pPr eaLnBrk="1" hangingPunct="1">
              <a:defRPr/>
            </a:pPr>
            <a:r>
              <a:rPr lang="en-US" smtClean="0"/>
              <a:t>General Hardware Company: Second Normal Form</a:t>
            </a:r>
          </a:p>
        </p:txBody>
      </p:sp>
      <p:sp>
        <p:nvSpPr>
          <p:cNvPr id="92163" name="Rectangle 3"/>
          <p:cNvSpPr>
            <a:spLocks noGrp="1" noChangeArrowheads="1"/>
          </p:cNvSpPr>
          <p:nvPr>
            <p:ph type="body" idx="1"/>
          </p:nvPr>
        </p:nvSpPr>
        <p:spPr/>
        <p:txBody>
          <a:bodyPr/>
          <a:lstStyle/>
          <a:p>
            <a:pPr eaLnBrk="1" hangingPunct="1">
              <a:buFont typeface="Symbol" charset="2"/>
              <a:buChar char="¨"/>
              <a:defRPr/>
            </a:pPr>
            <a:r>
              <a:rPr lang="en-US" smtClean="0"/>
              <a:t>No Partial Functional Dependencies</a:t>
            </a:r>
          </a:p>
          <a:p>
            <a:pPr lvl="1" eaLnBrk="1" hangingPunct="1">
              <a:buFont typeface="Symbol" charset="2"/>
              <a:buChar char="ª"/>
              <a:defRPr/>
            </a:pPr>
            <a:r>
              <a:rPr lang="en-US" smtClean="0"/>
              <a:t>Every nonkey attribute must be fully functionally dependent on the entire key of that table.</a:t>
            </a:r>
          </a:p>
          <a:p>
            <a:pPr lvl="1" eaLnBrk="1" hangingPunct="1">
              <a:buFont typeface="Symbol" charset="2"/>
              <a:buChar char="ª"/>
              <a:defRPr/>
            </a:pPr>
            <a:endParaRPr lang="en-US" smtClean="0"/>
          </a:p>
          <a:p>
            <a:pPr lvl="1" eaLnBrk="1" hangingPunct="1">
              <a:buFont typeface="Symbol" charset="2"/>
              <a:buChar char="ª"/>
              <a:defRPr/>
            </a:pPr>
            <a:r>
              <a:rPr lang="en-US" smtClean="0"/>
              <a:t>A nonkey attribute cannot depend on only part of the key.</a:t>
            </a:r>
          </a:p>
        </p:txBody>
      </p:sp>
    </p:spTree>
    <p:extLst>
      <p:ext uri="{BB962C8B-B14F-4D97-AF65-F5344CB8AC3E}">
        <p14:creationId xmlns:p14="http://schemas.microsoft.com/office/powerpoint/2010/main" val="3945013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462D8554-CDF4-4C6A-BF85-1DA6B24B22BD}"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3186" name="Rectangle 2"/>
          <p:cNvSpPr>
            <a:spLocks noGrp="1" noChangeArrowheads="1"/>
          </p:cNvSpPr>
          <p:nvPr>
            <p:ph type="title"/>
          </p:nvPr>
        </p:nvSpPr>
        <p:spPr/>
        <p:txBody>
          <a:bodyPr/>
          <a:lstStyle/>
          <a:p>
            <a:pPr eaLnBrk="1" hangingPunct="1">
              <a:defRPr/>
            </a:pPr>
            <a:r>
              <a:rPr lang="en-US" smtClean="0"/>
              <a:t>General Hardware Company: Second Normal Form</a:t>
            </a:r>
          </a:p>
        </p:txBody>
      </p:sp>
      <p:sp>
        <p:nvSpPr>
          <p:cNvPr id="93189" name="Rectangle 5"/>
          <p:cNvSpPr>
            <a:spLocks noGrp="1" noChangeArrowheads="1"/>
          </p:cNvSpPr>
          <p:nvPr>
            <p:ph type="body" sz="half" idx="3"/>
          </p:nvPr>
        </p:nvSpPr>
        <p:spPr>
          <a:xfrm>
            <a:off x="457200" y="4191000"/>
            <a:ext cx="8229600" cy="1939925"/>
          </a:xfrm>
        </p:spPr>
        <p:txBody>
          <a:bodyPr/>
          <a:lstStyle/>
          <a:p>
            <a:pPr eaLnBrk="1" hangingPunct="1">
              <a:lnSpc>
                <a:spcPct val="90000"/>
              </a:lnSpc>
              <a:buFont typeface="Symbol" charset="2"/>
              <a:buChar char="¨"/>
              <a:defRPr/>
            </a:pPr>
            <a:r>
              <a:rPr lang="en-US" sz="2400" dirty="0" smtClean="0"/>
              <a:t>In SALESPERSON, Salesperson Number is the sole primary key attribute. Every </a:t>
            </a:r>
            <a:r>
              <a:rPr lang="en-US" sz="2400" dirty="0" err="1" smtClean="0"/>
              <a:t>nonkey</a:t>
            </a:r>
            <a:r>
              <a:rPr lang="en-US" sz="2400" dirty="0" smtClean="0"/>
              <a:t> attribute of the table is fully defined just by Salesperson Number.</a:t>
            </a:r>
          </a:p>
          <a:p>
            <a:pPr eaLnBrk="1" hangingPunct="1">
              <a:lnSpc>
                <a:spcPct val="90000"/>
              </a:lnSpc>
              <a:buFont typeface="Symbol" charset="2"/>
              <a:buChar char="¨"/>
              <a:defRPr/>
            </a:pPr>
            <a:endParaRPr lang="en-US" sz="2400" dirty="0" smtClean="0"/>
          </a:p>
          <a:p>
            <a:pPr eaLnBrk="1" hangingPunct="1">
              <a:lnSpc>
                <a:spcPct val="90000"/>
              </a:lnSpc>
              <a:buFont typeface="Symbol" charset="2"/>
              <a:buChar char="¨"/>
              <a:defRPr/>
            </a:pPr>
            <a:r>
              <a:rPr lang="en-US" sz="2400" dirty="0" smtClean="0"/>
              <a:t>Similar logic for PRODUCT and QUANTITY tables.</a:t>
            </a:r>
          </a:p>
        </p:txBody>
      </p:sp>
      <p:pic>
        <p:nvPicPr>
          <p:cNvPr id="39941"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3580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19400"/>
            <a:ext cx="3533775"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819400"/>
            <a:ext cx="37719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1031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8"/>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5F941CB4-945B-43E6-B7D9-C88BEDC3CD31}"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4210" name="Rectangle 2"/>
          <p:cNvSpPr>
            <a:spLocks noGrp="1" noChangeArrowheads="1"/>
          </p:cNvSpPr>
          <p:nvPr>
            <p:ph type="title" sz="quarter"/>
          </p:nvPr>
        </p:nvSpPr>
        <p:spPr/>
        <p:txBody>
          <a:bodyPr/>
          <a:lstStyle/>
          <a:p>
            <a:pPr eaLnBrk="1" hangingPunct="1">
              <a:defRPr/>
            </a:pPr>
            <a:r>
              <a:rPr lang="en-US" smtClean="0"/>
              <a:t>General Hardware Company: Second Normal Form</a:t>
            </a:r>
          </a:p>
        </p:txBody>
      </p:sp>
      <p:pic>
        <p:nvPicPr>
          <p:cNvPr id="4096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600200"/>
            <a:ext cx="57515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657600"/>
            <a:ext cx="3662363"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 y="1600200"/>
            <a:ext cx="30194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8037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F06D16C-F2C5-4AB3-8D24-C40F6AC80C0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5234" name="Rectangle 2"/>
          <p:cNvSpPr>
            <a:spLocks noGrp="1" noChangeArrowheads="1"/>
          </p:cNvSpPr>
          <p:nvPr>
            <p:ph type="title"/>
          </p:nvPr>
        </p:nvSpPr>
        <p:spPr/>
        <p:txBody>
          <a:bodyPr/>
          <a:lstStyle/>
          <a:p>
            <a:pPr eaLnBrk="1" hangingPunct="1">
              <a:defRPr/>
            </a:pPr>
            <a:r>
              <a:rPr lang="en-US" smtClean="0"/>
              <a:t>General Hardware Company: Third Normal Form</a:t>
            </a:r>
          </a:p>
        </p:txBody>
      </p:sp>
      <p:sp>
        <p:nvSpPr>
          <p:cNvPr id="95235" name="Rectangle 3"/>
          <p:cNvSpPr>
            <a:spLocks noGrp="1" noChangeArrowheads="1"/>
          </p:cNvSpPr>
          <p:nvPr>
            <p:ph type="body" idx="1"/>
          </p:nvPr>
        </p:nvSpPr>
        <p:spPr/>
        <p:txBody>
          <a:bodyPr/>
          <a:lstStyle/>
          <a:p>
            <a:pPr eaLnBrk="1" hangingPunct="1">
              <a:buFont typeface="Symbol" charset="2"/>
              <a:buChar char="¨"/>
              <a:defRPr/>
            </a:pPr>
            <a:r>
              <a:rPr lang="en-US" smtClean="0"/>
              <a:t>Does not allow transitive dependencies in which one nonkey attribute is functionally dependent on another.</a:t>
            </a:r>
          </a:p>
          <a:p>
            <a:pPr eaLnBrk="1" hangingPunct="1">
              <a:buFont typeface="Symbol" charset="2"/>
              <a:buChar char="¨"/>
              <a:defRPr/>
            </a:pPr>
            <a:endParaRPr lang="en-US" smtClean="0"/>
          </a:p>
          <a:p>
            <a:pPr eaLnBrk="1" hangingPunct="1">
              <a:buFont typeface="Symbol" charset="2"/>
              <a:buChar char="¨"/>
              <a:defRPr/>
            </a:pPr>
            <a:r>
              <a:rPr lang="en-US" smtClean="0"/>
              <a:t>Nonkey attributes are not allowed to define other nonkey attributes.</a:t>
            </a:r>
          </a:p>
        </p:txBody>
      </p:sp>
    </p:spTree>
    <p:extLst>
      <p:ext uri="{BB962C8B-B14F-4D97-AF65-F5344CB8AC3E}">
        <p14:creationId xmlns:p14="http://schemas.microsoft.com/office/powerpoint/2010/main" val="3715668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8"/>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2AD1DA5-C121-4052-8817-83DA65459D47}"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6258" name="Rectangle 1026"/>
          <p:cNvSpPr>
            <a:spLocks noGrp="1" noChangeArrowheads="1"/>
          </p:cNvSpPr>
          <p:nvPr>
            <p:ph type="title" sz="quarter"/>
          </p:nvPr>
        </p:nvSpPr>
        <p:spPr/>
        <p:txBody>
          <a:bodyPr/>
          <a:lstStyle/>
          <a:p>
            <a:pPr eaLnBrk="1" hangingPunct="1">
              <a:defRPr/>
            </a:pPr>
            <a:r>
              <a:rPr lang="en-US" smtClean="0"/>
              <a:t>General Hardware Company: Third Normal Form</a:t>
            </a:r>
          </a:p>
        </p:txBody>
      </p:sp>
      <p:pic>
        <p:nvPicPr>
          <p:cNvPr id="43012" name="Picture 1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73628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0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971800"/>
            <a:ext cx="37719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0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95800"/>
            <a:ext cx="41433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0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971800"/>
            <a:ext cx="2952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904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8"/>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0B8A5C57-263B-4232-BE6F-38A9BD00C5E1}"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8306" name="Rectangle 2"/>
          <p:cNvSpPr>
            <a:spLocks noGrp="1" noChangeArrowheads="1"/>
          </p:cNvSpPr>
          <p:nvPr>
            <p:ph type="title" sz="quarter"/>
          </p:nvPr>
        </p:nvSpPr>
        <p:spPr/>
        <p:txBody>
          <a:bodyPr/>
          <a:lstStyle/>
          <a:p>
            <a:pPr eaLnBrk="1" hangingPunct="1">
              <a:defRPr/>
            </a:pPr>
            <a:r>
              <a:rPr lang="en-US" smtClean="0"/>
              <a:t>General Hardware Company: Third Normal Form</a:t>
            </a:r>
          </a:p>
        </p:txBody>
      </p:sp>
      <p:pic>
        <p:nvPicPr>
          <p:cNvPr id="4403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54371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27432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733800"/>
            <a:ext cx="22479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1752600"/>
            <a:ext cx="30194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986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8EEC5FDA-D0A1-454B-A229-DEC32C0E4D4C}"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9330" name="Rectangle 2"/>
          <p:cNvSpPr>
            <a:spLocks noGrp="1" noChangeArrowheads="1"/>
          </p:cNvSpPr>
          <p:nvPr>
            <p:ph type="title"/>
          </p:nvPr>
        </p:nvSpPr>
        <p:spPr/>
        <p:txBody>
          <a:bodyPr/>
          <a:lstStyle/>
          <a:p>
            <a:pPr eaLnBrk="1" hangingPunct="1">
              <a:defRPr/>
            </a:pPr>
            <a:r>
              <a:rPr lang="en-US" smtClean="0"/>
              <a:t>General Hardware Company: Third Normal Form</a:t>
            </a:r>
          </a:p>
        </p:txBody>
      </p:sp>
      <p:sp>
        <p:nvSpPr>
          <p:cNvPr id="99331"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Important points about the third normal form structure are:</a:t>
            </a:r>
          </a:p>
          <a:p>
            <a:pPr eaLnBrk="1" hangingPunct="1">
              <a:lnSpc>
                <a:spcPct val="90000"/>
              </a:lnSpc>
              <a:buFont typeface="Symbol" charset="2"/>
              <a:buChar char="¨"/>
              <a:defRPr/>
            </a:pPr>
            <a:endParaRPr lang="en-US" sz="2800" smtClean="0"/>
          </a:p>
          <a:p>
            <a:pPr lvl="1" eaLnBrk="1" hangingPunct="1">
              <a:lnSpc>
                <a:spcPct val="90000"/>
              </a:lnSpc>
              <a:buFont typeface="Symbol" charset="2"/>
              <a:buChar char="ª"/>
              <a:defRPr/>
            </a:pPr>
            <a:r>
              <a:rPr lang="en-US" sz="2400" smtClean="0"/>
              <a:t> It is completely free of data redundancy.</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All foreign keys appear where needed to logically tie together related tables.</a:t>
            </a:r>
            <a:br>
              <a:rPr lang="en-US" sz="2400" smtClean="0"/>
            </a:br>
            <a:endParaRPr lang="en-US" sz="2400" smtClean="0"/>
          </a:p>
          <a:p>
            <a:pPr lvl="1" eaLnBrk="1" hangingPunct="1">
              <a:lnSpc>
                <a:spcPct val="90000"/>
              </a:lnSpc>
              <a:buFont typeface="Symbol" charset="2"/>
              <a:buChar char="ª"/>
              <a:defRPr/>
            </a:pPr>
            <a:r>
              <a:rPr lang="en-US" sz="2400" smtClean="0"/>
              <a:t>It is the same structure that would have been derived from a properly drawn entity-relationship diagram of the same business environment.</a:t>
            </a:r>
          </a:p>
        </p:txBody>
      </p:sp>
    </p:spTree>
    <p:extLst>
      <p:ext uri="{BB962C8B-B14F-4D97-AF65-F5344CB8AC3E}">
        <p14:creationId xmlns:p14="http://schemas.microsoft.com/office/powerpoint/2010/main" val="11787127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DD30D664-1B8A-4212-889A-0270CCE2D9E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0354" name="Rectangle 2"/>
          <p:cNvSpPr>
            <a:spLocks noGrp="1" noChangeArrowheads="1"/>
          </p:cNvSpPr>
          <p:nvPr>
            <p:ph type="title"/>
          </p:nvPr>
        </p:nvSpPr>
        <p:spPr/>
        <p:txBody>
          <a:bodyPr/>
          <a:lstStyle/>
          <a:p>
            <a:pPr eaLnBrk="1" hangingPunct="1">
              <a:defRPr/>
            </a:pPr>
            <a:r>
              <a:rPr lang="en-US" smtClean="0"/>
              <a:t>Candidate Keys as Determinants</a:t>
            </a:r>
          </a:p>
        </p:txBody>
      </p:sp>
      <p:sp>
        <p:nvSpPr>
          <p:cNvPr id="100356" name="Rectangle 4"/>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There is one exception to the rule that in third normal form, nonkey attributes are not allowed to define other nonkey attributes.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rule does not hold if the defining nonkey attribute is a candidate key of the table.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Candidate keys in a relation may define other nonkey attributes without violating third normal form.</a:t>
            </a:r>
          </a:p>
        </p:txBody>
      </p:sp>
    </p:spTree>
    <p:extLst>
      <p:ext uri="{BB962C8B-B14F-4D97-AF65-F5344CB8AC3E}">
        <p14:creationId xmlns:p14="http://schemas.microsoft.com/office/powerpoint/2010/main" val="32286039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DAE66E9-58E0-45A9-B9AC-369BD05142F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1378" name="Rectangle 2"/>
          <p:cNvSpPr>
            <a:spLocks noGrp="1" noChangeArrowheads="1"/>
          </p:cNvSpPr>
          <p:nvPr>
            <p:ph type="title"/>
          </p:nvPr>
        </p:nvSpPr>
        <p:spPr/>
        <p:txBody>
          <a:bodyPr/>
          <a:lstStyle/>
          <a:p>
            <a:pPr eaLnBrk="1" hangingPunct="1">
              <a:defRPr/>
            </a:pPr>
            <a:r>
              <a:rPr lang="en-US" smtClean="0"/>
              <a:t>General Hardware Company: Functional Dependencies</a:t>
            </a:r>
          </a:p>
        </p:txBody>
      </p:sp>
      <p:pic>
        <p:nvPicPr>
          <p:cNvPr id="4710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69738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8307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8"/>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BC6A91D-564F-41FC-BE09-61395AC7F12A}"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3426" name="Rectangle 2"/>
          <p:cNvSpPr>
            <a:spLocks noGrp="1" noChangeArrowheads="1"/>
          </p:cNvSpPr>
          <p:nvPr>
            <p:ph type="title" sz="quarter"/>
          </p:nvPr>
        </p:nvSpPr>
        <p:spPr/>
        <p:txBody>
          <a:bodyPr/>
          <a:lstStyle/>
          <a:p>
            <a:pPr eaLnBrk="1" hangingPunct="1">
              <a:defRPr/>
            </a:pPr>
            <a:r>
              <a:rPr lang="en-US" smtClean="0"/>
              <a:t>General Hardware Company: First Normal Form</a:t>
            </a:r>
          </a:p>
        </p:txBody>
      </p:sp>
      <p:pic>
        <p:nvPicPr>
          <p:cNvPr id="4813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124200"/>
            <a:ext cx="84439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191000"/>
            <a:ext cx="44196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2038350"/>
            <a:ext cx="89058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466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CE2486A-FAB2-4FAD-86F1-81E197B29108}"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4450" name="Rectangle 2"/>
          <p:cNvSpPr>
            <a:spLocks noGrp="1" noChangeArrowheads="1"/>
          </p:cNvSpPr>
          <p:nvPr>
            <p:ph type="title"/>
          </p:nvPr>
        </p:nvSpPr>
        <p:spPr/>
        <p:txBody>
          <a:bodyPr/>
          <a:lstStyle/>
          <a:p>
            <a:pPr eaLnBrk="1" hangingPunct="1">
              <a:defRPr/>
            </a:pPr>
            <a:r>
              <a:rPr lang="en-US" smtClean="0"/>
              <a:t>Good Reading Bookstores: Functional Dependencies</a:t>
            </a:r>
          </a:p>
        </p:txBody>
      </p:sp>
      <p:pic>
        <p:nvPicPr>
          <p:cNvPr id="491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0"/>
            <a:ext cx="53244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2004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C7C46D4A-8577-483A-ADB7-F7370E153723}"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5474" name="Rectangle 2"/>
          <p:cNvSpPr>
            <a:spLocks noGrp="1" noChangeArrowheads="1"/>
          </p:cNvSpPr>
          <p:nvPr>
            <p:ph type="title"/>
          </p:nvPr>
        </p:nvSpPr>
        <p:spPr/>
        <p:txBody>
          <a:bodyPr/>
          <a:lstStyle/>
          <a:p>
            <a:pPr eaLnBrk="1" hangingPunct="1">
              <a:defRPr/>
            </a:pPr>
            <a:r>
              <a:rPr lang="en-US" smtClean="0"/>
              <a:t>World Music Association: Functional Dependencies</a:t>
            </a:r>
          </a:p>
        </p:txBody>
      </p:sp>
      <p:pic>
        <p:nvPicPr>
          <p:cNvPr id="5018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76400"/>
            <a:ext cx="73914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35768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781409BA-48A1-4C63-90BE-1EC869558F0A}"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6498" name="Rectangle 2"/>
          <p:cNvSpPr>
            <a:spLocks noGrp="1" noChangeArrowheads="1"/>
          </p:cNvSpPr>
          <p:nvPr>
            <p:ph type="title"/>
          </p:nvPr>
        </p:nvSpPr>
        <p:spPr/>
        <p:txBody>
          <a:bodyPr/>
          <a:lstStyle/>
          <a:p>
            <a:pPr eaLnBrk="1" hangingPunct="1">
              <a:defRPr/>
            </a:pPr>
            <a:r>
              <a:rPr lang="en-US" smtClean="0"/>
              <a:t>Lucky Rent-A-Car:</a:t>
            </a:r>
            <a:br>
              <a:rPr lang="en-US" smtClean="0"/>
            </a:br>
            <a:r>
              <a:rPr lang="en-US" smtClean="0"/>
              <a:t>Functional Dependencies</a:t>
            </a:r>
          </a:p>
        </p:txBody>
      </p:sp>
      <p:pic>
        <p:nvPicPr>
          <p:cNvPr id="5120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00200"/>
            <a:ext cx="708660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0575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9C1593B1-3682-4A68-B0F5-17DCB8C6ED01}"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7522" name="Rectangle 2"/>
          <p:cNvSpPr>
            <a:spLocks noGrp="1" noChangeArrowheads="1"/>
          </p:cNvSpPr>
          <p:nvPr>
            <p:ph type="title"/>
          </p:nvPr>
        </p:nvSpPr>
        <p:spPr/>
        <p:txBody>
          <a:bodyPr/>
          <a:lstStyle/>
          <a:p>
            <a:pPr eaLnBrk="1" hangingPunct="1">
              <a:defRPr/>
            </a:pPr>
            <a:r>
              <a:rPr lang="en-US" smtClean="0"/>
              <a:t>Data Normalization Check</a:t>
            </a:r>
          </a:p>
        </p:txBody>
      </p:sp>
      <p:sp>
        <p:nvSpPr>
          <p:cNvPr id="107523" name="Rectangle 3"/>
          <p:cNvSpPr>
            <a:spLocks noGrp="1" noChangeArrowheads="1"/>
          </p:cNvSpPr>
          <p:nvPr>
            <p:ph type="body" idx="1"/>
          </p:nvPr>
        </p:nvSpPr>
        <p:spPr/>
        <p:txBody>
          <a:bodyPr/>
          <a:lstStyle/>
          <a:p>
            <a:pPr eaLnBrk="1" hangingPunct="1">
              <a:buFont typeface="Symbol" charset="2"/>
              <a:buChar char="¨"/>
              <a:defRPr/>
            </a:pPr>
            <a:r>
              <a:rPr lang="en-US" dirty="0" smtClean="0"/>
              <a:t>The basic idea in checking the structural worthiness of relational tables, created through E-R diagram conversion, with the data normalization rules is to:</a:t>
            </a:r>
          </a:p>
          <a:p>
            <a:pPr lvl="1" eaLnBrk="1" hangingPunct="1">
              <a:buFont typeface="Symbol" charset="2"/>
              <a:buChar char="ª"/>
              <a:defRPr/>
            </a:pPr>
            <a:r>
              <a:rPr lang="en-US" dirty="0" smtClean="0"/>
              <a:t>Check to see if there are any partial functional dependencies. </a:t>
            </a:r>
          </a:p>
          <a:p>
            <a:pPr lvl="1" eaLnBrk="1" hangingPunct="1">
              <a:buFont typeface="Symbol" charset="2"/>
              <a:buChar char="ª"/>
              <a:defRPr/>
            </a:pPr>
            <a:endParaRPr lang="en-US" dirty="0" smtClean="0"/>
          </a:p>
          <a:p>
            <a:pPr lvl="1" eaLnBrk="1" hangingPunct="1">
              <a:buFont typeface="Symbol" charset="2"/>
              <a:buChar char="ª"/>
              <a:defRPr/>
            </a:pPr>
            <a:r>
              <a:rPr lang="en-US" dirty="0" smtClean="0"/>
              <a:t>Check to see if there are any transitive dependencies.</a:t>
            </a:r>
          </a:p>
        </p:txBody>
      </p:sp>
    </p:spTree>
    <p:extLst>
      <p:ext uri="{BB962C8B-B14F-4D97-AF65-F5344CB8AC3E}">
        <p14:creationId xmlns:p14="http://schemas.microsoft.com/office/powerpoint/2010/main" val="7503633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68B0081C-A0B8-4794-8A65-45A8B202FBA9}"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3251" name="Rectangle 5"/>
          <p:cNvSpPr>
            <a:spLocks noChangeArrowheads="1"/>
          </p:cNvSpPr>
          <p:nvPr/>
        </p:nvSpPr>
        <p:spPr bwMode="auto">
          <a:xfrm>
            <a:off x="609600" y="1600200"/>
            <a:ext cx="8001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CREATE   TABLE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(SPNUM		CHAR(3)  PRIMARY  KEY,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SPNAME		CHAR(12)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COMMPERCT	DECIMAL(3,0)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YEARHIRE		CHAR(4)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OFFNUM		CHAR(3) );</a:t>
            </a:r>
          </a:p>
        </p:txBody>
      </p:sp>
      <p:sp>
        <p:nvSpPr>
          <p:cNvPr id="7" name="Rectangle 2"/>
          <p:cNvSpPr txBox="1">
            <a:spLocks noChangeArrowheads="1"/>
          </p:cNvSpPr>
          <p:nvPr/>
        </p:nvSpPr>
        <p:spPr bwMode="black">
          <a:xfrm>
            <a:off x="685800" y="4191000"/>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Dropping a Table with SQL</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Creating a Table with SQL</a:t>
            </a:r>
          </a:p>
        </p:txBody>
      </p:sp>
      <p:sp>
        <p:nvSpPr>
          <p:cNvPr id="53254" name="Rectangle 9"/>
          <p:cNvSpPr>
            <a:spLocks noChangeArrowheads="1"/>
          </p:cNvSpPr>
          <p:nvPr/>
        </p:nvSpPr>
        <p:spPr bwMode="auto">
          <a:xfrm>
            <a:off x="990600" y="5257800"/>
            <a:ext cx="556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DROP  TABLE  SALESPERSON;</a:t>
            </a:r>
          </a:p>
        </p:txBody>
      </p:sp>
    </p:spTree>
    <p:extLst>
      <p:ext uri="{BB962C8B-B14F-4D97-AF65-F5344CB8AC3E}">
        <p14:creationId xmlns:p14="http://schemas.microsoft.com/office/powerpoint/2010/main" val="978262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71E4B230-FDF3-4223-97AB-1B36505D89DB}"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4275" name="Rectangle 5"/>
          <p:cNvSpPr>
            <a:spLocks noChangeArrowheads="1"/>
          </p:cNvSpPr>
          <p:nvPr/>
        </p:nvSpPr>
        <p:spPr bwMode="auto">
          <a:xfrm>
            <a:off x="609600" y="16002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CREATE   VIEW  EMPLOYEE AS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SELECT SPNUM, SPNAME, YEARHIRE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FROM SLAESPERSON;</a:t>
            </a:r>
          </a:p>
        </p:txBody>
      </p:sp>
      <p:sp>
        <p:nvSpPr>
          <p:cNvPr id="7" name="Rectangle 2"/>
          <p:cNvSpPr txBox="1">
            <a:spLocks noChangeArrowheads="1"/>
          </p:cNvSpPr>
          <p:nvPr/>
        </p:nvSpPr>
        <p:spPr bwMode="black">
          <a:xfrm>
            <a:off x="685800" y="4191000"/>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Dropping a View with SQL</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Creating a View with SQL</a:t>
            </a:r>
          </a:p>
        </p:txBody>
      </p:sp>
      <p:sp>
        <p:nvSpPr>
          <p:cNvPr id="54278" name="Rectangle 9"/>
          <p:cNvSpPr>
            <a:spLocks noChangeArrowheads="1"/>
          </p:cNvSpPr>
          <p:nvPr/>
        </p:nvSpPr>
        <p:spPr bwMode="auto">
          <a:xfrm>
            <a:off x="990600" y="5257800"/>
            <a:ext cx="556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DROP VIEW  EMPLOYEE ;</a:t>
            </a:r>
          </a:p>
        </p:txBody>
      </p:sp>
    </p:spTree>
    <p:extLst>
      <p:ext uri="{BB962C8B-B14F-4D97-AF65-F5344CB8AC3E}">
        <p14:creationId xmlns:p14="http://schemas.microsoft.com/office/powerpoint/2010/main" val="35730708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F507C575-2157-4250-89CE-E481EFBC21B6}"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5299" name="Rectangle 5"/>
          <p:cNvSpPr>
            <a:spLocks noChangeArrowheads="1"/>
          </p:cNvSpPr>
          <p:nvPr/>
        </p:nvSpPr>
        <p:spPr bwMode="auto">
          <a:xfrm>
            <a:off x="533400" y="1905000"/>
            <a:ext cx="441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UPDATE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SET  COMMPERCT = 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WHERE  SPNUM = ‘204’;</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The SQL Update, Insert, and Delete Commands</a:t>
            </a:r>
          </a:p>
        </p:txBody>
      </p:sp>
      <p:sp>
        <p:nvSpPr>
          <p:cNvPr id="55301" name="Rectangle 7"/>
          <p:cNvSpPr>
            <a:spLocks noChangeArrowheads="1"/>
          </p:cNvSpPr>
          <p:nvPr/>
        </p:nvSpPr>
        <p:spPr bwMode="auto">
          <a:xfrm>
            <a:off x="533400" y="3505200"/>
            <a:ext cx="518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INSERT  INTO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VALUES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(‘489’, ‘Quinlan’, 15, ‘2011’, ‘59’);</a:t>
            </a:r>
          </a:p>
        </p:txBody>
      </p:sp>
      <p:sp>
        <p:nvSpPr>
          <p:cNvPr id="55302" name="Rectangle 10"/>
          <p:cNvSpPr>
            <a:spLocks noChangeArrowheads="1"/>
          </p:cNvSpPr>
          <p:nvPr/>
        </p:nvSpPr>
        <p:spPr bwMode="auto">
          <a:xfrm>
            <a:off x="533400" y="5334000"/>
            <a:ext cx="495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DELETE  FROM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WHERE  SPNUM = ‘186’;</a:t>
            </a:r>
          </a:p>
        </p:txBody>
      </p:sp>
    </p:spTree>
    <p:extLst>
      <p:ext uri="{BB962C8B-B14F-4D97-AF65-F5344CB8AC3E}">
        <p14:creationId xmlns:p14="http://schemas.microsoft.com/office/powerpoint/2010/main" val="444807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Additional </a:t>
            </a:r>
            <a:r>
              <a:rPr lang="de-DE" sz="4000" dirty="0" smtClean="0"/>
              <a:t>Material: Part 2</a:t>
            </a:r>
            <a:r>
              <a:rPr lang="de-DE" sz="4000" dirty="0"/>
              <a:t/>
            </a:r>
            <a:br>
              <a:rPr lang="de-DE" sz="4000" dirty="0"/>
            </a:br>
            <a:r>
              <a:rPr lang="de-DE" sz="4000" dirty="0" err="1" smtClean="0"/>
              <a:t>Physical</a:t>
            </a:r>
            <a:r>
              <a:rPr lang="de-DE" sz="4000" dirty="0" smtClean="0"/>
              <a:t> DB Design</a:t>
            </a:r>
            <a:endParaRPr lang="tr-TR" sz="4000" dirty="0"/>
          </a:p>
        </p:txBody>
      </p:sp>
      <p:sp>
        <p:nvSpPr>
          <p:cNvPr id="4" name="Foliennummernplatzhalt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4617B">
                    <a:shade val="90000"/>
                  </a:srgb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srgbClr val="04617B">
                  <a:shade val="90000"/>
                </a:srgb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411721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228600"/>
            <a:ext cx="7924800" cy="2590800"/>
          </a:xfrm>
        </p:spPr>
        <p:txBody>
          <a:bodyPr/>
          <a:lstStyle/>
          <a:p>
            <a:pPr eaLnBrk="1" hangingPunct="1">
              <a:defRPr/>
            </a:pPr>
            <a:r>
              <a:rPr lang="en-US" smtClean="0"/>
              <a:t>Chapter 8</a:t>
            </a:r>
            <a:br>
              <a:rPr lang="en-US" smtClean="0"/>
            </a:br>
            <a:r>
              <a:rPr lang="en-US" smtClean="0"/>
              <a:t>Physical Database Design</a:t>
            </a:r>
          </a:p>
        </p:txBody>
      </p:sp>
      <p:sp>
        <p:nvSpPr>
          <p:cNvPr id="4099" name="Rectangle 3"/>
          <p:cNvSpPr>
            <a:spLocks noGrp="1" noChangeArrowheads="1"/>
          </p:cNvSpPr>
          <p:nvPr>
            <p:ph type="subTitle" idx="1"/>
          </p:nvPr>
        </p:nvSpPr>
        <p:spPr>
          <a:xfrm>
            <a:off x="1371600" y="3276600"/>
            <a:ext cx="6400800" cy="3124200"/>
          </a:xfrm>
        </p:spPr>
        <p:txBody>
          <a:bodyPr/>
          <a:lstStyle/>
          <a:p>
            <a:pPr eaLnBrk="1" hangingPunct="1">
              <a:buFont typeface="Symbol" panose="05050102010706020507" pitchFamily="18" charset="2"/>
              <a:buNone/>
            </a:pPr>
            <a:r>
              <a:rPr lang="en-US" altLang="de-DE" sz="2400" i="1" smtClean="0">
                <a:effectLst/>
                <a:latin typeface="Times New Roman" panose="02020603050405020304" pitchFamily="18" charset="0"/>
              </a:rPr>
              <a:t>Fundamentals of Database Management Systems, 2</a:t>
            </a:r>
            <a:r>
              <a:rPr lang="en-US" altLang="de-DE" sz="2400" i="1" baseline="30000" smtClean="0">
                <a:effectLst/>
                <a:latin typeface="Times New Roman" panose="02020603050405020304" pitchFamily="18" charset="0"/>
              </a:rPr>
              <a:t>nd</a:t>
            </a:r>
            <a:r>
              <a:rPr lang="en-US" altLang="de-DE" sz="2400" i="1" smtClean="0">
                <a:effectLst/>
                <a:latin typeface="Times New Roman" panose="02020603050405020304" pitchFamily="18" charset="0"/>
              </a:rPr>
              <a:t> ed.</a:t>
            </a:r>
          </a:p>
          <a:p>
            <a:pPr eaLnBrk="1" hangingPunct="1">
              <a:buFont typeface="Symbol" panose="05050102010706020507" pitchFamily="18" charset="2"/>
              <a:buNone/>
            </a:pPr>
            <a:r>
              <a:rPr lang="en-US" altLang="de-DE" sz="1800" smtClean="0">
                <a:effectLst/>
                <a:latin typeface="Times New Roman" panose="02020603050405020304" pitchFamily="18" charset="0"/>
              </a:rPr>
              <a:t>by</a:t>
            </a:r>
          </a:p>
          <a:p>
            <a:pPr eaLnBrk="1" hangingPunct="1">
              <a:buFont typeface="Symbol" panose="05050102010706020507" pitchFamily="18" charset="2"/>
              <a:buNone/>
            </a:pPr>
            <a:r>
              <a:rPr lang="en-US" altLang="de-DE" sz="1800" smtClean="0">
                <a:effectLst/>
                <a:latin typeface="Times New Roman" panose="02020603050405020304" pitchFamily="18" charset="0"/>
              </a:rPr>
              <a:t>Mark L. Gillenson, Ph.D.</a:t>
            </a:r>
          </a:p>
          <a:p>
            <a:pPr eaLnBrk="1" hangingPunct="1">
              <a:buFont typeface="Symbol" panose="05050102010706020507" pitchFamily="18" charset="2"/>
              <a:buNone/>
            </a:pPr>
            <a:r>
              <a:rPr lang="en-US" altLang="de-DE" sz="1800" smtClean="0">
                <a:effectLst/>
                <a:latin typeface="Times New Roman" panose="02020603050405020304" pitchFamily="18" charset="0"/>
              </a:rPr>
              <a:t>University of Memphis</a:t>
            </a: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r>
              <a:rPr lang="en-US" altLang="de-DE" sz="1800" smtClean="0">
                <a:effectLst/>
                <a:latin typeface="Times New Roman" panose="02020603050405020304" pitchFamily="18" charset="0"/>
              </a:rPr>
              <a:t>John Wiley &amp; Sons, Inc.</a:t>
            </a:r>
          </a:p>
        </p:txBody>
      </p:sp>
    </p:spTree>
    <p:extLst>
      <p:ext uri="{BB962C8B-B14F-4D97-AF65-F5344CB8AC3E}">
        <p14:creationId xmlns:p14="http://schemas.microsoft.com/office/powerpoint/2010/main" val="3864393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Chapter Objectives</a:t>
            </a:r>
            <a:endParaRPr lang="en-US" dirty="0"/>
          </a:p>
        </p:txBody>
      </p:sp>
      <p:sp>
        <p:nvSpPr>
          <p:cNvPr id="4" name="Slide Number Placeholder 3"/>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2E96BFB-6183-4AAF-9887-FE52B8535D7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 name="Rectangle 3"/>
          <p:cNvSpPr txBox="1">
            <a:spLocks noChangeArrowheads="1"/>
          </p:cNvSpPr>
          <p:nvPr/>
        </p:nvSpPr>
        <p:spPr bwMode="black">
          <a:xfrm>
            <a:off x="457200" y="1524000"/>
            <a:ext cx="8229600" cy="4724400"/>
          </a:xfrm>
          <a:prstGeom prst="rect">
            <a:avLst/>
          </a:prstGeom>
          <a:noFill/>
          <a:ln w="9525">
            <a:noFill/>
            <a:miter lim="800000"/>
            <a:headEnd/>
            <a:tailEnd/>
          </a:ln>
          <a:effectLst/>
        </p:spPr>
        <p:txBody>
          <a:bodyPr/>
          <a:lstStyle/>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rPr>
              <a:t>Describe the concept of physical database design. </a:t>
            </a:r>
          </a:p>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rPr>
              <a:t>Describe how a disk device works.</a:t>
            </a:r>
          </a:p>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endPar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r>
              <a:rPr kumimoji="0" lang="en-US"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rPr>
              <a:t>Describe the principles of file organizations and access methods.</a:t>
            </a:r>
          </a:p>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endParaRPr kumimoji="0" lang="en-US" sz="2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Arial"/>
              <a:ea typeface="+mn-ea"/>
              <a:cs typeface="+mn-cs"/>
            </a:endParaRPr>
          </a:p>
        </p:txBody>
      </p:sp>
    </p:spTree>
    <p:extLst>
      <p:ext uri="{BB962C8B-B14F-4D97-AF65-F5344CB8AC3E}">
        <p14:creationId xmlns:p14="http://schemas.microsoft.com/office/powerpoint/2010/main" val="36484270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1823219-B992-4C64-BC34-B46BF5E5C5A9}"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0178" name="Rectangle 2"/>
          <p:cNvSpPr>
            <a:spLocks noGrp="1" noChangeArrowheads="1"/>
          </p:cNvSpPr>
          <p:nvPr>
            <p:ph type="title"/>
          </p:nvPr>
        </p:nvSpPr>
        <p:spPr/>
        <p:txBody>
          <a:bodyPr/>
          <a:lstStyle/>
          <a:p>
            <a:pPr eaLnBrk="1" hangingPunct="1">
              <a:defRPr/>
            </a:pPr>
            <a:r>
              <a:rPr lang="en-US" dirty="0" smtClean="0"/>
              <a:t>Chapter Objectives</a:t>
            </a:r>
          </a:p>
        </p:txBody>
      </p:sp>
      <p:sp>
        <p:nvSpPr>
          <p:cNvPr id="50179" name="Rectangle 3"/>
          <p:cNvSpPr>
            <a:spLocks noGrp="1" noChangeArrowheads="1"/>
          </p:cNvSpPr>
          <p:nvPr>
            <p:ph type="body" idx="1"/>
          </p:nvPr>
        </p:nvSpPr>
        <p:spPr>
          <a:xfrm>
            <a:off x="457200" y="1524000"/>
            <a:ext cx="8229600" cy="4343400"/>
          </a:xfrm>
        </p:spPr>
        <p:txBody>
          <a:bodyPr/>
          <a:lstStyle/>
          <a:p>
            <a:pPr eaLnBrk="1" hangingPunct="1">
              <a:buFont typeface="Symbol" charset="2"/>
              <a:buChar char="¨"/>
              <a:defRPr/>
            </a:pPr>
            <a:r>
              <a:rPr lang="en-US" dirty="0" smtClean="0"/>
              <a:t>Describe how simple linear indexes and B+-tree indexes work.</a:t>
            </a:r>
          </a:p>
          <a:p>
            <a:pPr eaLnBrk="1" hangingPunct="1">
              <a:buFont typeface="Symbol" charset="2"/>
              <a:buChar char="¨"/>
              <a:defRPr/>
            </a:pPr>
            <a:endParaRPr lang="en-US" dirty="0" smtClean="0"/>
          </a:p>
          <a:p>
            <a:pPr eaLnBrk="1" hangingPunct="1">
              <a:buFont typeface="Symbol" charset="2"/>
              <a:buChar char="¨"/>
              <a:defRPr/>
            </a:pPr>
            <a:r>
              <a:rPr lang="en-US" dirty="0" smtClean="0"/>
              <a:t>Describe how hashed files work.</a:t>
            </a:r>
          </a:p>
          <a:p>
            <a:pPr eaLnBrk="1" hangingPunct="1">
              <a:buFont typeface="Symbol" charset="2"/>
              <a:buChar char="¨"/>
              <a:defRPr/>
            </a:pPr>
            <a:endParaRPr lang="en-US" dirty="0" smtClean="0"/>
          </a:p>
          <a:p>
            <a:pPr eaLnBrk="1" hangingPunct="1">
              <a:buFont typeface="Symbol" charset="2"/>
              <a:buChar char="¨"/>
              <a:defRPr/>
            </a:pPr>
            <a:r>
              <a:rPr lang="en-US" dirty="0" smtClean="0"/>
              <a:t>List and describe the inputs to the physical database design process. </a:t>
            </a:r>
          </a:p>
          <a:p>
            <a:pPr eaLnBrk="1" hangingPunct="1">
              <a:buFont typeface="Symbol" charset="2"/>
              <a:buChar char="¨"/>
              <a:defRPr/>
            </a:pPr>
            <a:endParaRPr lang="en-US" dirty="0" smtClean="0"/>
          </a:p>
        </p:txBody>
      </p:sp>
    </p:spTree>
    <p:extLst>
      <p:ext uri="{BB962C8B-B14F-4D97-AF65-F5344CB8AC3E}">
        <p14:creationId xmlns:p14="http://schemas.microsoft.com/office/powerpoint/2010/main" val="87773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7700ED1-8048-4DDD-9E6B-8C33116D699D}"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8130" name="Rectangle 2"/>
          <p:cNvSpPr>
            <a:spLocks noGrp="1" noChangeArrowheads="1"/>
          </p:cNvSpPr>
          <p:nvPr>
            <p:ph type="title"/>
          </p:nvPr>
        </p:nvSpPr>
        <p:spPr/>
        <p:txBody>
          <a:bodyPr/>
          <a:lstStyle/>
          <a:p>
            <a:pPr eaLnBrk="1" hangingPunct="1">
              <a:defRPr/>
            </a:pPr>
            <a:r>
              <a:rPr lang="en-US" dirty="0" smtClean="0"/>
              <a:t>Chapter Objectives</a:t>
            </a:r>
          </a:p>
        </p:txBody>
      </p:sp>
      <p:sp>
        <p:nvSpPr>
          <p:cNvPr id="48131" name="Rectangle 3"/>
          <p:cNvSpPr>
            <a:spLocks noGrp="1" noChangeArrowheads="1"/>
          </p:cNvSpPr>
          <p:nvPr>
            <p:ph type="body" idx="1"/>
          </p:nvPr>
        </p:nvSpPr>
        <p:spPr>
          <a:xfrm>
            <a:off x="457200" y="1447800"/>
            <a:ext cx="8229600" cy="3768725"/>
          </a:xfrm>
        </p:spPr>
        <p:txBody>
          <a:bodyPr/>
          <a:lstStyle/>
          <a:p>
            <a:pPr eaLnBrk="1" hangingPunct="1">
              <a:lnSpc>
                <a:spcPct val="90000"/>
              </a:lnSpc>
              <a:buFont typeface="Symbol" charset="2"/>
              <a:buChar char="¨"/>
              <a:defRPr/>
            </a:pPr>
            <a:endParaRPr lang="en-US" dirty="0" smtClean="0"/>
          </a:p>
          <a:p>
            <a:pPr eaLnBrk="1" hangingPunct="1">
              <a:lnSpc>
                <a:spcPct val="150000"/>
              </a:lnSpc>
              <a:buFont typeface="Symbol" charset="2"/>
              <a:buChar char="¨"/>
              <a:defRPr/>
            </a:pPr>
            <a:r>
              <a:rPr lang="en-US" dirty="0" smtClean="0"/>
              <a:t>Perform physical database design and improve database performance using a variety of techniques ranging from adding indexes to </a:t>
            </a:r>
            <a:r>
              <a:rPr lang="en-US" dirty="0" err="1" smtClean="0"/>
              <a:t>denormalization</a:t>
            </a:r>
            <a:r>
              <a:rPr lang="en-US" sz="2800" dirty="0" smtClean="0"/>
              <a:t>. </a:t>
            </a:r>
          </a:p>
        </p:txBody>
      </p:sp>
    </p:spTree>
    <p:extLst>
      <p:ext uri="{BB962C8B-B14F-4D97-AF65-F5344CB8AC3E}">
        <p14:creationId xmlns:p14="http://schemas.microsoft.com/office/powerpoint/2010/main" val="13562527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2A095B0-4410-4E50-975A-D40A779F195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0178" name="Rectangle 2"/>
          <p:cNvSpPr>
            <a:spLocks noGrp="1" noChangeArrowheads="1"/>
          </p:cNvSpPr>
          <p:nvPr>
            <p:ph type="title"/>
          </p:nvPr>
        </p:nvSpPr>
        <p:spPr/>
        <p:txBody>
          <a:bodyPr/>
          <a:lstStyle/>
          <a:p>
            <a:pPr eaLnBrk="1" hangingPunct="1">
              <a:defRPr/>
            </a:pPr>
            <a:r>
              <a:rPr lang="en-US" smtClean="0"/>
              <a:t>Database Performance</a:t>
            </a:r>
          </a:p>
        </p:txBody>
      </p:sp>
      <p:sp>
        <p:nvSpPr>
          <p:cNvPr id="50185" name="Rectangle 9"/>
          <p:cNvSpPr>
            <a:spLocks noGrp="1" noChangeArrowheads="1"/>
          </p:cNvSpPr>
          <p:nvPr>
            <p:ph type="body" idx="1"/>
          </p:nvPr>
        </p:nvSpPr>
        <p:spPr/>
        <p:txBody>
          <a:bodyPr/>
          <a:lstStyle/>
          <a:p>
            <a:pPr eaLnBrk="1" hangingPunct="1">
              <a:buFont typeface="Symbol" charset="2"/>
              <a:buNone/>
              <a:defRPr/>
            </a:pPr>
            <a:r>
              <a:rPr lang="en-US" sz="1600" u="sng" smtClean="0"/>
              <a:t>Factors Affecting Application and Database Performance</a:t>
            </a:r>
            <a:endParaRPr lang="en-US" sz="1600" smtClean="0"/>
          </a:p>
          <a:p>
            <a:pPr eaLnBrk="1" hangingPunct="1">
              <a:buFont typeface="Symbol" charset="2"/>
              <a:buChar char="¨"/>
              <a:defRPr/>
            </a:pPr>
            <a:r>
              <a:rPr lang="en-US" sz="1600" smtClean="0"/>
              <a:t>Application Factors</a:t>
            </a:r>
          </a:p>
          <a:p>
            <a:pPr lvl="1" eaLnBrk="1" hangingPunct="1">
              <a:buFont typeface="Symbol" charset="2"/>
              <a:buChar char="ª"/>
              <a:defRPr/>
            </a:pPr>
            <a:r>
              <a:rPr lang="en-US" sz="1600" smtClean="0"/>
              <a:t>Need for Joins</a:t>
            </a:r>
          </a:p>
          <a:p>
            <a:pPr lvl="1" eaLnBrk="1" hangingPunct="1">
              <a:buFont typeface="Symbol" charset="2"/>
              <a:buChar char="ª"/>
              <a:defRPr/>
            </a:pPr>
            <a:r>
              <a:rPr lang="en-US" sz="1600" smtClean="0"/>
              <a:t>Need to Calculate Totals</a:t>
            </a:r>
          </a:p>
          <a:p>
            <a:pPr eaLnBrk="1" hangingPunct="1">
              <a:buFont typeface="Symbol" charset="2"/>
              <a:buChar char="¨"/>
              <a:defRPr/>
            </a:pPr>
            <a:r>
              <a:rPr lang="en-US" sz="1600" smtClean="0"/>
              <a:t>Data Factors</a:t>
            </a:r>
          </a:p>
          <a:p>
            <a:pPr lvl="1" eaLnBrk="1" hangingPunct="1">
              <a:buFont typeface="Symbol" charset="2"/>
              <a:buChar char="ª"/>
              <a:defRPr/>
            </a:pPr>
            <a:r>
              <a:rPr lang="en-US" sz="1600" smtClean="0"/>
              <a:t>Large Data Volumes</a:t>
            </a:r>
          </a:p>
          <a:p>
            <a:pPr eaLnBrk="1" hangingPunct="1">
              <a:buFont typeface="Symbol" charset="2"/>
              <a:buChar char="¨"/>
              <a:defRPr/>
            </a:pPr>
            <a:r>
              <a:rPr lang="en-US" sz="1600" smtClean="0"/>
              <a:t>Database Structure Factors</a:t>
            </a:r>
          </a:p>
          <a:p>
            <a:pPr lvl="1" eaLnBrk="1" hangingPunct="1">
              <a:buFont typeface="Symbol" charset="2"/>
              <a:buChar char="ª"/>
              <a:defRPr/>
            </a:pPr>
            <a:r>
              <a:rPr lang="en-US" sz="1600" smtClean="0"/>
              <a:t>Lack of Direct Access</a:t>
            </a:r>
          </a:p>
          <a:p>
            <a:pPr lvl="1" eaLnBrk="1" hangingPunct="1">
              <a:buFont typeface="Symbol" charset="2"/>
              <a:buChar char="ª"/>
              <a:defRPr/>
            </a:pPr>
            <a:r>
              <a:rPr lang="en-US" sz="1600" smtClean="0"/>
              <a:t>Clumsy Primary Keys</a:t>
            </a:r>
          </a:p>
          <a:p>
            <a:pPr eaLnBrk="1" hangingPunct="1">
              <a:buFont typeface="Symbol" charset="2"/>
              <a:buChar char="¨"/>
              <a:defRPr/>
            </a:pPr>
            <a:r>
              <a:rPr lang="en-US" sz="1600" smtClean="0"/>
              <a:t>Data Storage Factors</a:t>
            </a:r>
          </a:p>
          <a:p>
            <a:pPr lvl="1" eaLnBrk="1" hangingPunct="1">
              <a:buFont typeface="Symbol" charset="2"/>
              <a:buChar char="ª"/>
              <a:defRPr/>
            </a:pPr>
            <a:r>
              <a:rPr lang="en-US" sz="1600" smtClean="0"/>
              <a:t>Related Data Dispersed on Disk</a:t>
            </a:r>
          </a:p>
          <a:p>
            <a:pPr eaLnBrk="1" hangingPunct="1">
              <a:buFont typeface="Symbol" charset="2"/>
              <a:buChar char="¨"/>
              <a:defRPr/>
            </a:pPr>
            <a:r>
              <a:rPr lang="en-US" sz="1600" smtClean="0"/>
              <a:t>Business Environment Factors</a:t>
            </a:r>
          </a:p>
          <a:p>
            <a:pPr lvl="1" eaLnBrk="1" hangingPunct="1">
              <a:buFont typeface="Symbol" charset="2"/>
              <a:buChar char="ª"/>
              <a:defRPr/>
            </a:pPr>
            <a:r>
              <a:rPr lang="en-US" sz="1600" smtClean="0"/>
              <a:t>Too Many Data Access Operations</a:t>
            </a:r>
          </a:p>
          <a:p>
            <a:pPr lvl="1" eaLnBrk="1" hangingPunct="1">
              <a:buFont typeface="Symbol" charset="2"/>
              <a:buChar char="ª"/>
              <a:defRPr/>
            </a:pPr>
            <a:r>
              <a:rPr lang="en-US" sz="1600" smtClean="0"/>
              <a:t>Overly Liberal Data Access</a:t>
            </a:r>
          </a:p>
        </p:txBody>
      </p:sp>
    </p:spTree>
    <p:extLst>
      <p:ext uri="{BB962C8B-B14F-4D97-AF65-F5344CB8AC3E}">
        <p14:creationId xmlns:p14="http://schemas.microsoft.com/office/powerpoint/2010/main" val="37936668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878747E-6F93-4701-A78D-524C3AC5376B}"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2226" name="Rectangle 2"/>
          <p:cNvSpPr>
            <a:spLocks noGrp="1" noChangeArrowheads="1"/>
          </p:cNvSpPr>
          <p:nvPr>
            <p:ph type="title"/>
          </p:nvPr>
        </p:nvSpPr>
        <p:spPr/>
        <p:txBody>
          <a:bodyPr/>
          <a:lstStyle/>
          <a:p>
            <a:pPr eaLnBrk="1" hangingPunct="1">
              <a:defRPr/>
            </a:pPr>
            <a:r>
              <a:rPr lang="en-US" smtClean="0"/>
              <a:t>Physical Database Design</a:t>
            </a:r>
          </a:p>
        </p:txBody>
      </p:sp>
      <p:sp>
        <p:nvSpPr>
          <p:cNvPr id="52227" name="Rectangle 3"/>
          <p:cNvSpPr>
            <a:spLocks noGrp="1" noChangeArrowheads="1"/>
          </p:cNvSpPr>
          <p:nvPr>
            <p:ph type="body" idx="1"/>
          </p:nvPr>
        </p:nvSpPr>
        <p:spPr/>
        <p:txBody>
          <a:bodyPr/>
          <a:lstStyle/>
          <a:p>
            <a:pPr eaLnBrk="1" hangingPunct="1">
              <a:buFont typeface="Symbol" charset="2"/>
              <a:buChar char="¨"/>
              <a:defRPr/>
            </a:pPr>
            <a:r>
              <a:rPr lang="en-US" smtClean="0"/>
              <a:t>The process of modifying a database structure to improve the performance of the run-time environment.</a:t>
            </a:r>
          </a:p>
          <a:p>
            <a:pPr eaLnBrk="1" hangingPunct="1">
              <a:buFont typeface="Symbol" charset="2"/>
              <a:buChar char="¨"/>
              <a:defRPr/>
            </a:pPr>
            <a:endParaRPr lang="en-US" smtClean="0"/>
          </a:p>
          <a:p>
            <a:pPr eaLnBrk="1" hangingPunct="1">
              <a:buFont typeface="Symbol" charset="2"/>
              <a:buChar char="¨"/>
              <a:defRPr/>
            </a:pPr>
            <a:r>
              <a:rPr lang="en-US" smtClean="0"/>
              <a:t>We are going to modify the third normal form tables produced by the logical database design techniques to make the applications that will use them run faster.</a:t>
            </a:r>
          </a:p>
        </p:txBody>
      </p:sp>
    </p:spTree>
    <p:extLst>
      <p:ext uri="{BB962C8B-B14F-4D97-AF65-F5344CB8AC3E}">
        <p14:creationId xmlns:p14="http://schemas.microsoft.com/office/powerpoint/2010/main" val="13479648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4B753BE-2BF7-4BED-8E02-05DF15D0A7D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2466" name="Rectangle 2"/>
          <p:cNvSpPr>
            <a:spLocks noGrp="1" noChangeArrowheads="1"/>
          </p:cNvSpPr>
          <p:nvPr>
            <p:ph type="title"/>
          </p:nvPr>
        </p:nvSpPr>
        <p:spPr/>
        <p:txBody>
          <a:bodyPr/>
          <a:lstStyle/>
          <a:p>
            <a:pPr eaLnBrk="1" hangingPunct="1">
              <a:defRPr/>
            </a:pPr>
            <a:r>
              <a:rPr lang="en-US" smtClean="0"/>
              <a:t>Disk Storage</a:t>
            </a:r>
          </a:p>
        </p:txBody>
      </p:sp>
      <p:sp>
        <p:nvSpPr>
          <p:cNvPr id="62467" name="Rectangle 3"/>
          <p:cNvSpPr>
            <a:spLocks noGrp="1" noChangeArrowheads="1"/>
          </p:cNvSpPr>
          <p:nvPr>
            <p:ph type="body" idx="1"/>
          </p:nvPr>
        </p:nvSpPr>
        <p:spPr/>
        <p:txBody>
          <a:bodyPr/>
          <a:lstStyle/>
          <a:p>
            <a:pPr eaLnBrk="1" hangingPunct="1">
              <a:buFont typeface="Symbol" charset="2"/>
              <a:buChar char="¨"/>
              <a:defRPr/>
            </a:pPr>
            <a:r>
              <a:rPr lang="en-US" smtClean="0"/>
              <a:t>Primary (Main) Memory - where computers execute programs and process data</a:t>
            </a:r>
          </a:p>
          <a:p>
            <a:pPr lvl="1" eaLnBrk="1" hangingPunct="1">
              <a:buFont typeface="Symbol" charset="2"/>
              <a:buChar char="ª"/>
              <a:defRPr/>
            </a:pPr>
            <a:r>
              <a:rPr lang="en-US" smtClean="0"/>
              <a:t>Very fast</a:t>
            </a:r>
          </a:p>
          <a:p>
            <a:pPr lvl="1" eaLnBrk="1" hangingPunct="1">
              <a:buFont typeface="Symbol" charset="2"/>
              <a:buChar char="ª"/>
              <a:defRPr/>
            </a:pPr>
            <a:r>
              <a:rPr lang="en-US" smtClean="0"/>
              <a:t>Permits direct access</a:t>
            </a:r>
          </a:p>
          <a:p>
            <a:pPr lvl="1" eaLnBrk="1" hangingPunct="1">
              <a:buFont typeface="Symbol" charset="2"/>
              <a:buChar char="ª"/>
              <a:defRPr/>
            </a:pPr>
            <a:r>
              <a:rPr lang="en-US" smtClean="0"/>
              <a:t>Has several drawbacks</a:t>
            </a:r>
          </a:p>
          <a:p>
            <a:pPr lvl="2" eaLnBrk="1" hangingPunct="1">
              <a:defRPr/>
            </a:pPr>
            <a:r>
              <a:rPr lang="en-US" smtClean="0"/>
              <a:t>relatively expensive</a:t>
            </a:r>
          </a:p>
          <a:p>
            <a:pPr lvl="2" eaLnBrk="1" hangingPunct="1">
              <a:defRPr/>
            </a:pPr>
            <a:r>
              <a:rPr lang="en-US" smtClean="0"/>
              <a:t>not transportable</a:t>
            </a:r>
          </a:p>
          <a:p>
            <a:pPr lvl="2" eaLnBrk="1" hangingPunct="1">
              <a:defRPr/>
            </a:pPr>
            <a:r>
              <a:rPr lang="en-US" smtClean="0"/>
              <a:t>is volatile</a:t>
            </a:r>
          </a:p>
        </p:txBody>
      </p:sp>
    </p:spTree>
    <p:extLst>
      <p:ext uri="{BB962C8B-B14F-4D97-AF65-F5344CB8AC3E}">
        <p14:creationId xmlns:p14="http://schemas.microsoft.com/office/powerpoint/2010/main" val="41630313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461A2932-2DD7-4185-BCE9-D16CCB0CF17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4514" name="Rectangle 2"/>
          <p:cNvSpPr>
            <a:spLocks noGrp="1" noChangeArrowheads="1"/>
          </p:cNvSpPr>
          <p:nvPr>
            <p:ph type="title"/>
          </p:nvPr>
        </p:nvSpPr>
        <p:spPr/>
        <p:txBody>
          <a:bodyPr/>
          <a:lstStyle/>
          <a:p>
            <a:pPr eaLnBrk="1" hangingPunct="1">
              <a:defRPr/>
            </a:pPr>
            <a:r>
              <a:rPr lang="en-US" smtClean="0"/>
              <a:t>Disk Storage</a:t>
            </a:r>
          </a:p>
        </p:txBody>
      </p:sp>
      <p:sp>
        <p:nvSpPr>
          <p:cNvPr id="64515" name="Rectangle 3"/>
          <p:cNvSpPr>
            <a:spLocks noGrp="1" noChangeArrowheads="1"/>
          </p:cNvSpPr>
          <p:nvPr>
            <p:ph type="body" idx="1"/>
          </p:nvPr>
        </p:nvSpPr>
        <p:spPr/>
        <p:txBody>
          <a:bodyPr/>
          <a:lstStyle/>
          <a:p>
            <a:pPr eaLnBrk="1" hangingPunct="1">
              <a:buFont typeface="Symbol" charset="2"/>
              <a:buChar char="¨"/>
              <a:defRPr/>
            </a:pPr>
            <a:r>
              <a:rPr lang="en-US" smtClean="0"/>
              <a:t>Secondary Memory - stores the vast volume of data and the programs that process them</a:t>
            </a:r>
          </a:p>
          <a:p>
            <a:pPr eaLnBrk="1" hangingPunct="1">
              <a:buFont typeface="Symbol" charset="2"/>
              <a:buChar char="¨"/>
              <a:defRPr/>
            </a:pPr>
            <a:endParaRPr lang="en-US" smtClean="0"/>
          </a:p>
          <a:p>
            <a:pPr eaLnBrk="1" hangingPunct="1">
              <a:buFont typeface="Symbol" charset="2"/>
              <a:buChar char="¨"/>
              <a:defRPr/>
            </a:pPr>
            <a:r>
              <a:rPr lang="en-US" smtClean="0"/>
              <a:t>Data is loaded from secondary memory into primary memory when required for processing.</a:t>
            </a:r>
          </a:p>
        </p:txBody>
      </p:sp>
    </p:spTree>
    <p:extLst>
      <p:ext uri="{BB962C8B-B14F-4D97-AF65-F5344CB8AC3E}">
        <p14:creationId xmlns:p14="http://schemas.microsoft.com/office/powerpoint/2010/main" val="10414289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067950F-6771-458B-A26A-DF2EB5A4353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3490" name="Rectangle 2"/>
          <p:cNvSpPr>
            <a:spLocks noGrp="1" noChangeArrowheads="1"/>
          </p:cNvSpPr>
          <p:nvPr>
            <p:ph type="title"/>
          </p:nvPr>
        </p:nvSpPr>
        <p:spPr/>
        <p:txBody>
          <a:bodyPr/>
          <a:lstStyle/>
          <a:p>
            <a:pPr eaLnBrk="1" hangingPunct="1">
              <a:defRPr/>
            </a:pPr>
            <a:r>
              <a:rPr lang="en-US" smtClean="0"/>
              <a:t>Primary and Secondary Memory</a:t>
            </a:r>
          </a:p>
        </p:txBody>
      </p:sp>
      <p:sp>
        <p:nvSpPr>
          <p:cNvPr id="63492" name="Rectangle 4"/>
          <p:cNvSpPr>
            <a:spLocks noGrp="1" noChangeArrowheads="1"/>
          </p:cNvSpPr>
          <p:nvPr>
            <p:ph type="body" sz="half" idx="2"/>
          </p:nvPr>
        </p:nvSpPr>
        <p:spPr>
          <a:xfrm>
            <a:off x="457200" y="4419600"/>
            <a:ext cx="8229600" cy="1752600"/>
          </a:xfrm>
        </p:spPr>
        <p:txBody>
          <a:bodyPr/>
          <a:lstStyle/>
          <a:p>
            <a:pPr eaLnBrk="1" hangingPunct="1">
              <a:buFont typeface="Symbol" charset="2"/>
              <a:buChar char="¨"/>
              <a:defRPr/>
            </a:pPr>
            <a:r>
              <a:rPr lang="en-US" sz="2400" smtClean="0"/>
              <a:t>When a person needs some particular information that’s not in her brain at the moment, she finds a book in the library that has the information and, by reading it, transfers the information from the book into her brain.</a:t>
            </a:r>
          </a:p>
        </p:txBody>
      </p:sp>
      <p:pic>
        <p:nvPicPr>
          <p:cNvPr id="12293" name="Picture 6" descr="c02f003.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11288" y="1773238"/>
            <a:ext cx="6321425" cy="2189162"/>
          </a:xfrm>
        </p:spPr>
      </p:pic>
    </p:spTree>
    <p:extLst>
      <p:ext uri="{BB962C8B-B14F-4D97-AF65-F5344CB8AC3E}">
        <p14:creationId xmlns:p14="http://schemas.microsoft.com/office/powerpoint/2010/main" val="13195056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6A3BAEF-1FFA-4622-8FBC-98B339F90DF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5538" name="Rectangle 2"/>
          <p:cNvSpPr>
            <a:spLocks noGrp="1" noChangeArrowheads="1"/>
          </p:cNvSpPr>
          <p:nvPr>
            <p:ph type="title"/>
          </p:nvPr>
        </p:nvSpPr>
        <p:spPr/>
        <p:txBody>
          <a:bodyPr/>
          <a:lstStyle/>
          <a:p>
            <a:pPr eaLnBrk="1" hangingPunct="1">
              <a:defRPr/>
            </a:pPr>
            <a:r>
              <a:rPr lang="en-US" smtClean="0"/>
              <a:t>How Disk Storage Works</a:t>
            </a:r>
          </a:p>
        </p:txBody>
      </p:sp>
      <p:sp>
        <p:nvSpPr>
          <p:cNvPr id="65540" name="Rectangle 4"/>
          <p:cNvSpPr>
            <a:spLocks noGrp="1" noChangeArrowheads="1"/>
          </p:cNvSpPr>
          <p:nvPr>
            <p:ph type="body" idx="1"/>
          </p:nvPr>
        </p:nvSpPr>
        <p:spPr/>
        <p:txBody>
          <a:bodyPr/>
          <a:lstStyle/>
          <a:p>
            <a:pPr eaLnBrk="1" hangingPunct="1">
              <a:buFont typeface="Symbol" charset="2"/>
              <a:buChar char="¨"/>
              <a:defRPr/>
            </a:pPr>
            <a:r>
              <a:rPr lang="en-US" dirty="0" smtClean="0"/>
              <a:t>Disks come in a variety of types and capacities</a:t>
            </a:r>
          </a:p>
          <a:p>
            <a:pPr lvl="1" eaLnBrk="1" hangingPunct="1">
              <a:buFont typeface="Symbol" charset="2"/>
              <a:buChar char="ª"/>
              <a:defRPr/>
            </a:pPr>
            <a:r>
              <a:rPr lang="en-US" dirty="0" smtClean="0"/>
              <a:t>Multi-platter, aluminum or ceramic disk units</a:t>
            </a:r>
          </a:p>
          <a:p>
            <a:pPr lvl="1" eaLnBrk="1" hangingPunct="1">
              <a:buFont typeface="Symbol" charset="2"/>
              <a:buChar char="ª"/>
              <a:defRPr/>
            </a:pPr>
            <a:r>
              <a:rPr lang="en-US" dirty="0" smtClean="0"/>
              <a:t>Removable, external hard drives.</a:t>
            </a:r>
          </a:p>
          <a:p>
            <a:pPr lvl="1" eaLnBrk="1" hangingPunct="1">
              <a:buFont typeface="Symbol" charset="2"/>
              <a:buNone/>
              <a:defRPr/>
            </a:pPr>
            <a:endParaRPr lang="en-US" dirty="0" smtClean="0"/>
          </a:p>
          <a:p>
            <a:pPr eaLnBrk="1" hangingPunct="1">
              <a:buFont typeface="Symbol" charset="2"/>
              <a:buChar char="¨"/>
              <a:defRPr/>
            </a:pPr>
            <a:r>
              <a:rPr lang="en-US" dirty="0" smtClean="0"/>
              <a:t>Provide a direct access capability to the data.</a:t>
            </a:r>
          </a:p>
        </p:txBody>
      </p:sp>
    </p:spTree>
    <p:extLst>
      <p:ext uri="{BB962C8B-B14F-4D97-AF65-F5344CB8AC3E}">
        <p14:creationId xmlns:p14="http://schemas.microsoft.com/office/powerpoint/2010/main" val="26705452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152C083-0E34-47BB-84DB-EBF7B2C7F7E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9634" name="Rectangle 2"/>
          <p:cNvSpPr>
            <a:spLocks noGrp="1" noChangeArrowheads="1"/>
          </p:cNvSpPr>
          <p:nvPr>
            <p:ph type="title"/>
          </p:nvPr>
        </p:nvSpPr>
        <p:spPr/>
        <p:txBody>
          <a:bodyPr/>
          <a:lstStyle/>
          <a:p>
            <a:pPr eaLnBrk="1" hangingPunct="1">
              <a:defRPr/>
            </a:pPr>
            <a:r>
              <a:rPr lang="en-US" smtClean="0"/>
              <a:t>How Disk Storage Works</a:t>
            </a:r>
          </a:p>
        </p:txBody>
      </p:sp>
      <p:sp>
        <p:nvSpPr>
          <p:cNvPr id="69636" name="Rectangle 4"/>
          <p:cNvSpPr>
            <a:spLocks noGrp="1" noChangeArrowheads="1"/>
          </p:cNvSpPr>
          <p:nvPr>
            <p:ph type="body" sz="half" idx="2"/>
          </p:nvPr>
        </p:nvSpPr>
        <p:spPr/>
        <p:txBody>
          <a:bodyPr/>
          <a:lstStyle/>
          <a:p>
            <a:pPr eaLnBrk="1" hangingPunct="1">
              <a:buFont typeface="Symbol" charset="2"/>
              <a:buChar char="¨"/>
              <a:defRPr/>
            </a:pPr>
            <a:r>
              <a:rPr lang="en-US" sz="2800" smtClean="0"/>
              <a:t>Several disk platters are stacked together, and mounted on a central spindle, with some space in between them.</a:t>
            </a:r>
          </a:p>
          <a:p>
            <a:pPr eaLnBrk="1" hangingPunct="1">
              <a:buFont typeface="Symbol" charset="2"/>
              <a:buChar char="¨"/>
              <a:defRPr/>
            </a:pPr>
            <a:endParaRPr lang="en-US" sz="2800" smtClean="0"/>
          </a:p>
          <a:p>
            <a:pPr eaLnBrk="1" hangingPunct="1">
              <a:buFont typeface="Symbol" charset="2"/>
              <a:buChar char="¨"/>
              <a:defRPr/>
            </a:pPr>
            <a:r>
              <a:rPr lang="en-US" sz="2800" smtClean="0"/>
              <a:t>Referred to as “the disk.”</a:t>
            </a:r>
          </a:p>
        </p:txBody>
      </p:sp>
      <p:pic>
        <p:nvPicPr>
          <p:cNvPr id="14341" name="Picture 6" descr="c02f004.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7775"/>
            <a:ext cx="4038600" cy="2693988"/>
          </a:xfrm>
        </p:spPr>
      </p:pic>
    </p:spTree>
    <p:extLst>
      <p:ext uri="{BB962C8B-B14F-4D97-AF65-F5344CB8AC3E}">
        <p14:creationId xmlns:p14="http://schemas.microsoft.com/office/powerpoint/2010/main" val="28818711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0F93A75-169F-4414-9CF1-7AB8A41628A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0658" name="Rectangle 2"/>
          <p:cNvSpPr>
            <a:spLocks noGrp="1" noChangeArrowheads="1"/>
          </p:cNvSpPr>
          <p:nvPr>
            <p:ph type="title"/>
          </p:nvPr>
        </p:nvSpPr>
        <p:spPr/>
        <p:txBody>
          <a:bodyPr/>
          <a:lstStyle/>
          <a:p>
            <a:pPr eaLnBrk="1" hangingPunct="1">
              <a:defRPr/>
            </a:pPr>
            <a:r>
              <a:rPr lang="en-US" smtClean="0"/>
              <a:t>How Disk Storage Works</a:t>
            </a:r>
          </a:p>
        </p:txBody>
      </p:sp>
      <p:sp>
        <p:nvSpPr>
          <p:cNvPr id="70659" name="Rectangle 3"/>
          <p:cNvSpPr>
            <a:spLocks noGrp="1" noChangeArrowheads="1"/>
          </p:cNvSpPr>
          <p:nvPr>
            <p:ph type="body" sz="half" idx="2"/>
          </p:nvPr>
        </p:nvSpPr>
        <p:spPr>
          <a:xfrm>
            <a:off x="4648200" y="2438400"/>
            <a:ext cx="4038600" cy="3692525"/>
          </a:xfrm>
        </p:spPr>
        <p:txBody>
          <a:bodyPr/>
          <a:lstStyle/>
          <a:p>
            <a:pPr eaLnBrk="1" hangingPunct="1">
              <a:buFont typeface="Symbol" charset="2"/>
              <a:buChar char="¨"/>
              <a:defRPr/>
            </a:pPr>
            <a:r>
              <a:rPr lang="en-US" sz="2800" smtClean="0"/>
              <a:t>The platters have a metallic coating that can be magnetized, and this is how the data is stored, bit-by-bit.</a:t>
            </a:r>
          </a:p>
        </p:txBody>
      </p:sp>
      <p:pic>
        <p:nvPicPr>
          <p:cNvPr id="15365" name="Picture 4" descr="c02f004.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7775"/>
            <a:ext cx="4038600" cy="2693988"/>
          </a:xfrm>
        </p:spPr>
      </p:pic>
    </p:spTree>
    <p:extLst>
      <p:ext uri="{BB962C8B-B14F-4D97-AF65-F5344CB8AC3E}">
        <p14:creationId xmlns:p14="http://schemas.microsoft.com/office/powerpoint/2010/main" val="8638579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1F9FA92-6B33-48F3-A95C-CCEB946BF9DC}"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6738" name="Rectangle 2"/>
          <p:cNvSpPr>
            <a:spLocks noGrp="1" noChangeArrowheads="1"/>
          </p:cNvSpPr>
          <p:nvPr>
            <p:ph type="title"/>
          </p:nvPr>
        </p:nvSpPr>
        <p:spPr/>
        <p:txBody>
          <a:bodyPr/>
          <a:lstStyle/>
          <a:p>
            <a:pPr eaLnBrk="1" hangingPunct="1">
              <a:defRPr/>
            </a:pPr>
            <a:r>
              <a:rPr lang="en-US" smtClean="0"/>
              <a:t>Access Arm Mechanism</a:t>
            </a:r>
          </a:p>
        </p:txBody>
      </p:sp>
      <p:sp>
        <p:nvSpPr>
          <p:cNvPr id="116739" name="Rectangle 3"/>
          <p:cNvSpPr>
            <a:spLocks noGrp="1" noChangeArrowheads="1"/>
          </p:cNvSpPr>
          <p:nvPr>
            <p:ph type="body" sz="half" idx="2"/>
          </p:nvPr>
        </p:nvSpPr>
        <p:spPr/>
        <p:txBody>
          <a:bodyPr/>
          <a:lstStyle/>
          <a:p>
            <a:pPr eaLnBrk="1" hangingPunct="1">
              <a:lnSpc>
                <a:spcPct val="90000"/>
              </a:lnSpc>
              <a:buFont typeface="Symbol" charset="2"/>
              <a:buChar char="¨"/>
              <a:defRPr/>
            </a:pPr>
            <a:r>
              <a:rPr lang="en-US" sz="2000" smtClean="0"/>
              <a:t>The basic disk drive has one access arm mechanism with arms that can reach in between the disks.</a:t>
            </a:r>
          </a:p>
          <a:p>
            <a:pPr eaLnBrk="1" hangingPunct="1">
              <a:lnSpc>
                <a:spcPct val="90000"/>
              </a:lnSpc>
              <a:buFont typeface="Symbol" charset="2"/>
              <a:buChar char="¨"/>
              <a:defRPr/>
            </a:pPr>
            <a:endParaRPr lang="en-US" sz="2000" smtClean="0"/>
          </a:p>
          <a:p>
            <a:pPr eaLnBrk="1" hangingPunct="1">
              <a:lnSpc>
                <a:spcPct val="90000"/>
              </a:lnSpc>
              <a:buFont typeface="Symbol" charset="2"/>
              <a:buChar char="¨"/>
              <a:defRPr/>
            </a:pPr>
            <a:r>
              <a:rPr lang="en-US" sz="2000" smtClean="0"/>
              <a:t>At the end of each arm are two read/write heads.</a:t>
            </a:r>
          </a:p>
          <a:p>
            <a:pPr eaLnBrk="1" hangingPunct="1">
              <a:lnSpc>
                <a:spcPct val="90000"/>
              </a:lnSpc>
              <a:buFont typeface="Symbol" charset="2"/>
              <a:buChar char="¨"/>
              <a:defRPr/>
            </a:pPr>
            <a:endParaRPr lang="en-US" sz="2000" smtClean="0"/>
          </a:p>
          <a:p>
            <a:pPr eaLnBrk="1" hangingPunct="1">
              <a:lnSpc>
                <a:spcPct val="90000"/>
              </a:lnSpc>
              <a:buFont typeface="Symbol" charset="2"/>
              <a:buChar char="¨"/>
              <a:defRPr/>
            </a:pPr>
            <a:r>
              <a:rPr lang="en-US" sz="2000" smtClean="0"/>
              <a:t>The platters spin, all together as a single unit, on the central spindle, at a high velocity.</a:t>
            </a:r>
          </a:p>
        </p:txBody>
      </p:sp>
      <p:pic>
        <p:nvPicPr>
          <p:cNvPr id="16389" name="Picture 4" descr="c02f005.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812925" y="1600200"/>
            <a:ext cx="5516563" cy="2189163"/>
          </a:xfrm>
        </p:spPr>
      </p:pic>
    </p:spTree>
    <p:extLst>
      <p:ext uri="{BB962C8B-B14F-4D97-AF65-F5344CB8AC3E}">
        <p14:creationId xmlns:p14="http://schemas.microsoft.com/office/powerpoint/2010/main" val="30081155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7319CB8-0C80-41A7-93BA-5E536DCA538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2706" name="Rectangle 2"/>
          <p:cNvSpPr>
            <a:spLocks noGrp="1" noChangeArrowheads="1"/>
          </p:cNvSpPr>
          <p:nvPr>
            <p:ph type="title"/>
          </p:nvPr>
        </p:nvSpPr>
        <p:spPr/>
        <p:txBody>
          <a:bodyPr/>
          <a:lstStyle/>
          <a:p>
            <a:pPr eaLnBrk="1" hangingPunct="1">
              <a:defRPr/>
            </a:pPr>
            <a:r>
              <a:rPr lang="en-US" smtClean="0"/>
              <a:t>Tracks</a:t>
            </a:r>
          </a:p>
        </p:txBody>
      </p:sp>
      <p:sp>
        <p:nvSpPr>
          <p:cNvPr id="72708" name="Rectangle 4"/>
          <p:cNvSpPr>
            <a:spLocks noGrp="1" noChangeArrowheads="1"/>
          </p:cNvSpPr>
          <p:nvPr>
            <p:ph type="body" sz="half" idx="2"/>
          </p:nvPr>
        </p:nvSpPr>
        <p:spPr/>
        <p:txBody>
          <a:bodyPr/>
          <a:lstStyle/>
          <a:p>
            <a:pPr eaLnBrk="1" hangingPunct="1">
              <a:buFont typeface="Symbol" charset="2"/>
              <a:buChar char="¨"/>
              <a:defRPr/>
            </a:pPr>
            <a:r>
              <a:rPr lang="en-US" sz="2800" smtClean="0"/>
              <a:t>Concentric circles on which data is stored, serially by bit.</a:t>
            </a:r>
          </a:p>
          <a:p>
            <a:pPr eaLnBrk="1" hangingPunct="1">
              <a:buFont typeface="Symbol" charset="2"/>
              <a:buChar char="¨"/>
              <a:defRPr/>
            </a:pPr>
            <a:endParaRPr lang="en-US" sz="2800" smtClean="0"/>
          </a:p>
          <a:p>
            <a:pPr eaLnBrk="1" hangingPunct="1">
              <a:buFont typeface="Symbol" charset="2"/>
              <a:buChar char="¨"/>
              <a:defRPr/>
            </a:pPr>
            <a:r>
              <a:rPr lang="en-US" sz="2800" smtClean="0"/>
              <a:t>Numbered track 0, track 1, track 2, and so on.</a:t>
            </a:r>
          </a:p>
        </p:txBody>
      </p:sp>
      <p:pic>
        <p:nvPicPr>
          <p:cNvPr id="17413" name="Picture 6" descr="c02f00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65475" y="1600200"/>
            <a:ext cx="2813050" cy="2189163"/>
          </a:xfrm>
        </p:spPr>
      </p:pic>
    </p:spTree>
    <p:extLst>
      <p:ext uri="{BB962C8B-B14F-4D97-AF65-F5344CB8AC3E}">
        <p14:creationId xmlns:p14="http://schemas.microsoft.com/office/powerpoint/2010/main" val="348807572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7848CBC-4169-4D63-BD8C-CF2857A21BC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3730" name="Rectangle 2"/>
          <p:cNvSpPr>
            <a:spLocks noGrp="1" noChangeArrowheads="1"/>
          </p:cNvSpPr>
          <p:nvPr>
            <p:ph type="title"/>
          </p:nvPr>
        </p:nvSpPr>
        <p:spPr/>
        <p:txBody>
          <a:bodyPr/>
          <a:lstStyle/>
          <a:p>
            <a:pPr eaLnBrk="1" hangingPunct="1">
              <a:defRPr/>
            </a:pPr>
            <a:r>
              <a:rPr lang="en-US" smtClean="0"/>
              <a:t>Cylinders</a:t>
            </a:r>
          </a:p>
        </p:txBody>
      </p:sp>
      <p:sp>
        <p:nvSpPr>
          <p:cNvPr id="73732" name="Rectangle 4"/>
          <p:cNvSpPr>
            <a:spLocks noGrp="1" noChangeArrowheads="1"/>
          </p:cNvSpPr>
          <p:nvPr>
            <p:ph type="body" sz="half" idx="2"/>
          </p:nvPr>
        </p:nvSpPr>
        <p:spPr/>
        <p:txBody>
          <a:bodyPr/>
          <a:lstStyle/>
          <a:p>
            <a:pPr eaLnBrk="1" hangingPunct="1">
              <a:lnSpc>
                <a:spcPct val="90000"/>
              </a:lnSpc>
              <a:buFont typeface="Symbol" charset="2"/>
              <a:buChar char="¨"/>
              <a:defRPr/>
            </a:pPr>
            <a:r>
              <a:rPr lang="en-US" sz="2800" smtClean="0"/>
              <a:t>A collection of tracks, one from each recording surface, one directly above the other.</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Number of cylinders in a disk =  number of tracks on any one of its recording surfaces.</a:t>
            </a:r>
          </a:p>
        </p:txBody>
      </p:sp>
      <p:pic>
        <p:nvPicPr>
          <p:cNvPr id="18437" name="Picture 6" descr="c02f007.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33613" y="1600200"/>
            <a:ext cx="4675187" cy="2189163"/>
          </a:xfrm>
        </p:spPr>
      </p:pic>
    </p:spTree>
    <p:extLst>
      <p:ext uri="{BB962C8B-B14F-4D97-AF65-F5344CB8AC3E}">
        <p14:creationId xmlns:p14="http://schemas.microsoft.com/office/powerpoint/2010/main" val="2869352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BFBB569-F44F-4B69-817A-F82E5ED9D29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4754" name="Rectangle 2"/>
          <p:cNvSpPr>
            <a:spLocks noGrp="1" noChangeArrowheads="1"/>
          </p:cNvSpPr>
          <p:nvPr>
            <p:ph type="title"/>
          </p:nvPr>
        </p:nvSpPr>
        <p:spPr/>
        <p:txBody>
          <a:bodyPr/>
          <a:lstStyle/>
          <a:p>
            <a:pPr eaLnBrk="1" hangingPunct="1">
              <a:defRPr/>
            </a:pPr>
            <a:r>
              <a:rPr lang="en-US" smtClean="0"/>
              <a:t>Cylinders</a:t>
            </a:r>
          </a:p>
        </p:txBody>
      </p:sp>
      <p:sp>
        <p:nvSpPr>
          <p:cNvPr id="74756" name="Rectangle 4"/>
          <p:cNvSpPr>
            <a:spLocks noGrp="1" noChangeArrowheads="1"/>
          </p:cNvSpPr>
          <p:nvPr>
            <p:ph type="body" sz="half" idx="2"/>
          </p:nvPr>
        </p:nvSpPr>
        <p:spPr/>
        <p:txBody>
          <a:bodyPr/>
          <a:lstStyle/>
          <a:p>
            <a:pPr eaLnBrk="1" hangingPunct="1">
              <a:lnSpc>
                <a:spcPct val="90000"/>
              </a:lnSpc>
              <a:buFont typeface="Symbol" charset="2"/>
              <a:buChar char="¨"/>
              <a:defRPr/>
            </a:pPr>
            <a:r>
              <a:rPr lang="en-US" sz="2800" smtClean="0"/>
              <a:t>The collection of each surface’s track 76, one above the other, seem to take the shape of a cylinder.</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This collection of tracks is called cylinder 76.</a:t>
            </a:r>
          </a:p>
        </p:txBody>
      </p:sp>
      <p:pic>
        <p:nvPicPr>
          <p:cNvPr id="19461" name="Picture 6" descr="c02f008.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452688" y="1600200"/>
            <a:ext cx="4238625" cy="2189163"/>
          </a:xfrm>
        </p:spPr>
      </p:pic>
    </p:spTree>
    <p:extLst>
      <p:ext uri="{BB962C8B-B14F-4D97-AF65-F5344CB8AC3E}">
        <p14:creationId xmlns:p14="http://schemas.microsoft.com/office/powerpoint/2010/main" val="34152675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CAF320D-E33E-4283-9B62-EB0BF553EFED}"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5778" name="Rectangle 2"/>
          <p:cNvSpPr>
            <a:spLocks noGrp="1" noChangeArrowheads="1"/>
          </p:cNvSpPr>
          <p:nvPr>
            <p:ph type="title"/>
          </p:nvPr>
        </p:nvSpPr>
        <p:spPr/>
        <p:txBody>
          <a:bodyPr/>
          <a:lstStyle/>
          <a:p>
            <a:pPr eaLnBrk="1" hangingPunct="1">
              <a:defRPr/>
            </a:pPr>
            <a:r>
              <a:rPr lang="en-US" smtClean="0"/>
              <a:t>Cylinders</a:t>
            </a:r>
          </a:p>
        </p:txBody>
      </p:sp>
      <p:sp>
        <p:nvSpPr>
          <p:cNvPr id="75780" name="Rectangle 4"/>
          <p:cNvSpPr>
            <a:spLocks noGrp="1" noChangeArrowheads="1"/>
          </p:cNvSpPr>
          <p:nvPr>
            <p:ph type="body" sz="half" idx="2"/>
          </p:nvPr>
        </p:nvSpPr>
        <p:spPr/>
        <p:txBody>
          <a:bodyPr/>
          <a:lstStyle/>
          <a:p>
            <a:pPr eaLnBrk="1" hangingPunct="1">
              <a:lnSpc>
                <a:spcPct val="90000"/>
              </a:lnSpc>
              <a:buFont typeface="Symbol" charset="2"/>
              <a:buChar char="¨"/>
              <a:defRPr/>
            </a:pPr>
            <a:r>
              <a:rPr lang="en-US" sz="2800" smtClean="0"/>
              <a:t>Once we have established a cylinder, it is also necessary to number the tracks within the cylinder.</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Cylinder 76’s tracks.</a:t>
            </a:r>
          </a:p>
        </p:txBody>
      </p:sp>
      <p:pic>
        <p:nvPicPr>
          <p:cNvPr id="20485" name="Picture 6" descr="c02f009.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901950" y="1600200"/>
            <a:ext cx="3340100" cy="2189163"/>
          </a:xfrm>
        </p:spPr>
      </p:pic>
    </p:spTree>
    <p:extLst>
      <p:ext uri="{BB962C8B-B14F-4D97-AF65-F5344CB8AC3E}">
        <p14:creationId xmlns:p14="http://schemas.microsoft.com/office/powerpoint/2010/main" val="10248390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C6EC517-7060-4D95-B18D-2C3A106359C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6802" name="Rectangle 2"/>
          <p:cNvSpPr>
            <a:spLocks noGrp="1" noChangeArrowheads="1"/>
          </p:cNvSpPr>
          <p:nvPr>
            <p:ph type="title"/>
          </p:nvPr>
        </p:nvSpPr>
        <p:spPr/>
        <p:txBody>
          <a:bodyPr/>
          <a:lstStyle/>
          <a:p>
            <a:pPr eaLnBrk="1" hangingPunct="1">
              <a:defRPr/>
            </a:pPr>
            <a:r>
              <a:rPr lang="en-US" smtClean="0"/>
              <a:t>Steps in Finding and Transferring Data</a:t>
            </a:r>
          </a:p>
        </p:txBody>
      </p:sp>
      <p:sp>
        <p:nvSpPr>
          <p:cNvPr id="7680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Seek Time - The time it takes to move the access arm mechanism to the correct cylinder from whatever cylinder it’s currently positioned.</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Head Switching - Selecting the read/write head to access the required track of the cylinder. </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Rotational Delay - Waiting for the desired data on the track to arrive under the read/write head as the disk is spinning.</a:t>
            </a:r>
          </a:p>
        </p:txBody>
      </p:sp>
    </p:spTree>
    <p:extLst>
      <p:ext uri="{BB962C8B-B14F-4D97-AF65-F5344CB8AC3E}">
        <p14:creationId xmlns:p14="http://schemas.microsoft.com/office/powerpoint/2010/main" val="732591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A62B969-2042-47D3-B9FF-578E04AC5B4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7826" name="Rectangle 2"/>
          <p:cNvSpPr>
            <a:spLocks noGrp="1" noChangeArrowheads="1"/>
          </p:cNvSpPr>
          <p:nvPr>
            <p:ph type="title"/>
          </p:nvPr>
        </p:nvSpPr>
        <p:spPr/>
        <p:txBody>
          <a:bodyPr/>
          <a:lstStyle/>
          <a:p>
            <a:pPr eaLnBrk="1" hangingPunct="1">
              <a:defRPr/>
            </a:pPr>
            <a:r>
              <a:rPr lang="en-US" smtClean="0"/>
              <a:t>Steps in Finding and Transferring Data</a:t>
            </a:r>
          </a:p>
        </p:txBody>
      </p:sp>
      <p:sp>
        <p:nvSpPr>
          <p:cNvPr id="77827" name="Rectangle 3"/>
          <p:cNvSpPr>
            <a:spLocks noGrp="1" noChangeArrowheads="1"/>
          </p:cNvSpPr>
          <p:nvPr>
            <p:ph type="body" idx="1"/>
          </p:nvPr>
        </p:nvSpPr>
        <p:spPr/>
        <p:txBody>
          <a:bodyPr/>
          <a:lstStyle/>
          <a:p>
            <a:pPr eaLnBrk="1" hangingPunct="1">
              <a:buFont typeface="Symbol" charset="2"/>
              <a:buChar char="¨"/>
              <a:defRPr/>
            </a:pPr>
            <a:r>
              <a:rPr lang="en-US" smtClean="0"/>
              <a:t>Transfer Time - The time to actually move the data from the disk to primary memory once the previous 3 steps have been completed.</a:t>
            </a:r>
          </a:p>
        </p:txBody>
      </p:sp>
    </p:spTree>
    <p:extLst>
      <p:ext uri="{BB962C8B-B14F-4D97-AF65-F5344CB8AC3E}">
        <p14:creationId xmlns:p14="http://schemas.microsoft.com/office/powerpoint/2010/main" val="6348389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70C254B3-2974-41CF-A835-6AE7442365EB}"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8850" name="Rectangle 2"/>
          <p:cNvSpPr>
            <a:spLocks noGrp="1" noChangeArrowheads="1"/>
          </p:cNvSpPr>
          <p:nvPr>
            <p:ph type="title"/>
          </p:nvPr>
        </p:nvSpPr>
        <p:spPr/>
        <p:txBody>
          <a:bodyPr/>
          <a:lstStyle/>
          <a:p>
            <a:pPr eaLnBrk="1" hangingPunct="1">
              <a:defRPr/>
            </a:pPr>
            <a:r>
              <a:rPr lang="en-US" smtClean="0"/>
              <a:t>File Organizations and Access Methods</a:t>
            </a:r>
          </a:p>
        </p:txBody>
      </p:sp>
      <p:sp>
        <p:nvSpPr>
          <p:cNvPr id="78851" name="Rectangle 3"/>
          <p:cNvSpPr>
            <a:spLocks noGrp="1" noChangeArrowheads="1"/>
          </p:cNvSpPr>
          <p:nvPr>
            <p:ph type="body" idx="1"/>
          </p:nvPr>
        </p:nvSpPr>
        <p:spPr/>
        <p:txBody>
          <a:bodyPr/>
          <a:lstStyle/>
          <a:p>
            <a:pPr eaLnBrk="1" hangingPunct="1">
              <a:buFont typeface="Symbol" charset="2"/>
              <a:buChar char="¨"/>
              <a:defRPr/>
            </a:pPr>
            <a:r>
              <a:rPr lang="en-US" smtClean="0"/>
              <a:t>File Organization - the way that we store the data for subsequent retrieval.</a:t>
            </a:r>
          </a:p>
          <a:p>
            <a:pPr eaLnBrk="1" hangingPunct="1">
              <a:buFont typeface="Symbol" charset="2"/>
              <a:buChar char="¨"/>
              <a:defRPr/>
            </a:pPr>
            <a:endParaRPr lang="en-US" smtClean="0"/>
          </a:p>
          <a:p>
            <a:pPr eaLnBrk="1" hangingPunct="1">
              <a:buFont typeface="Symbol" charset="2"/>
              <a:buChar char="¨"/>
              <a:defRPr/>
            </a:pPr>
            <a:r>
              <a:rPr lang="en-US" smtClean="0"/>
              <a:t>Access Method - The way that we retrieve the data, based on it being stored in a particular file organization.</a:t>
            </a:r>
          </a:p>
        </p:txBody>
      </p:sp>
    </p:spTree>
    <p:extLst>
      <p:ext uri="{BB962C8B-B14F-4D97-AF65-F5344CB8AC3E}">
        <p14:creationId xmlns:p14="http://schemas.microsoft.com/office/powerpoint/2010/main" val="922274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AC6459E-5DA8-4558-98E0-CE7DAD8A50F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9874" name="Rectangle 2"/>
          <p:cNvSpPr>
            <a:spLocks noGrp="1" noChangeArrowheads="1"/>
          </p:cNvSpPr>
          <p:nvPr>
            <p:ph type="title"/>
          </p:nvPr>
        </p:nvSpPr>
        <p:spPr/>
        <p:txBody>
          <a:bodyPr/>
          <a:lstStyle/>
          <a:p>
            <a:pPr eaLnBrk="1" hangingPunct="1">
              <a:defRPr/>
            </a:pPr>
            <a:r>
              <a:rPr lang="en-US" smtClean="0"/>
              <a:t>Achieving Direct Access</a:t>
            </a:r>
          </a:p>
        </p:txBody>
      </p:sp>
      <p:sp>
        <p:nvSpPr>
          <p:cNvPr id="79875"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An index tool. </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Hashing Method - a way of storing and retrieving records.</a:t>
            </a:r>
          </a:p>
          <a:p>
            <a:pPr eaLnBrk="1" hangingPunct="1">
              <a:lnSpc>
                <a:spcPct val="90000"/>
              </a:lnSpc>
              <a:buFont typeface="Symbol" charset="2"/>
              <a:buNone/>
              <a:defRPr/>
            </a:pPr>
            <a:endParaRPr lang="en-US" sz="2800" smtClean="0"/>
          </a:p>
          <a:p>
            <a:pPr eaLnBrk="1" hangingPunct="1">
              <a:lnSpc>
                <a:spcPct val="90000"/>
              </a:lnSpc>
              <a:buFont typeface="Symbol" charset="2"/>
              <a:buChar char="¨"/>
              <a:defRPr/>
            </a:pPr>
            <a:r>
              <a:rPr lang="en-US" sz="2800" smtClean="0"/>
              <a:t>If we know the value of a field of a record that we want to retrieve, the index or hashing method will pinpoint its location in the file and instruct the hardware mechanisms of the disk device where to find it. </a:t>
            </a:r>
          </a:p>
        </p:txBody>
      </p:sp>
    </p:spTree>
    <p:extLst>
      <p:ext uri="{BB962C8B-B14F-4D97-AF65-F5344CB8AC3E}">
        <p14:creationId xmlns:p14="http://schemas.microsoft.com/office/powerpoint/2010/main" val="19953992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5C12E46-B1D9-479D-B735-0A8FAE89424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0898" name="Rectangle 2"/>
          <p:cNvSpPr>
            <a:spLocks noGrp="1" noChangeArrowheads="1"/>
          </p:cNvSpPr>
          <p:nvPr>
            <p:ph type="title"/>
          </p:nvPr>
        </p:nvSpPr>
        <p:spPr/>
        <p:txBody>
          <a:bodyPr/>
          <a:lstStyle/>
          <a:p>
            <a:pPr eaLnBrk="1" hangingPunct="1">
              <a:defRPr/>
            </a:pPr>
            <a:r>
              <a:rPr lang="en-US" smtClean="0"/>
              <a:t>The Index</a:t>
            </a:r>
          </a:p>
        </p:txBody>
      </p:sp>
      <p:sp>
        <p:nvSpPr>
          <p:cNvPr id="80899" name="Rectangle 3"/>
          <p:cNvSpPr>
            <a:spLocks noGrp="1" noChangeArrowheads="1"/>
          </p:cNvSpPr>
          <p:nvPr>
            <p:ph type="body" sz="half" idx="2"/>
          </p:nvPr>
        </p:nvSpPr>
        <p:spPr>
          <a:xfrm>
            <a:off x="4648200" y="2438400"/>
            <a:ext cx="4038600" cy="3692525"/>
          </a:xfrm>
        </p:spPr>
        <p:txBody>
          <a:bodyPr/>
          <a:lstStyle/>
          <a:p>
            <a:pPr eaLnBrk="1" hangingPunct="1">
              <a:buFont typeface="Symbol" charset="2"/>
              <a:buChar char="¨"/>
              <a:defRPr/>
            </a:pPr>
            <a:r>
              <a:rPr lang="en-US" sz="2800" smtClean="0"/>
              <a:t>Principal is the same as that governing the index in the back of a book.</a:t>
            </a:r>
          </a:p>
        </p:txBody>
      </p:sp>
      <p:pic>
        <p:nvPicPr>
          <p:cNvPr id="25605" name="Picture 6" descr="c02f010.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6188"/>
            <a:ext cx="4038600" cy="2698750"/>
          </a:xfrm>
        </p:spPr>
      </p:pic>
    </p:spTree>
    <p:extLst>
      <p:ext uri="{BB962C8B-B14F-4D97-AF65-F5344CB8AC3E}">
        <p14:creationId xmlns:p14="http://schemas.microsoft.com/office/powerpoint/2010/main" val="6074165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0A2DE94-462C-410E-92EA-65B878DF3D9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2946" name="Rectangle 2"/>
          <p:cNvSpPr>
            <a:spLocks noGrp="1" noChangeArrowheads="1"/>
          </p:cNvSpPr>
          <p:nvPr>
            <p:ph type="title"/>
          </p:nvPr>
        </p:nvSpPr>
        <p:spPr/>
        <p:txBody>
          <a:bodyPr/>
          <a:lstStyle/>
          <a:p>
            <a:pPr eaLnBrk="1" hangingPunct="1">
              <a:defRPr/>
            </a:pPr>
            <a:r>
              <a:rPr lang="en-US" smtClean="0"/>
              <a:t>The Index</a:t>
            </a:r>
          </a:p>
        </p:txBody>
      </p:sp>
      <p:sp>
        <p:nvSpPr>
          <p:cNvPr id="8294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The items of interest are copied over into the index, but the original text is not disturbed in any way.</a:t>
            </a:r>
          </a:p>
          <a:p>
            <a:pPr eaLnBrk="1" hangingPunct="1">
              <a:lnSpc>
                <a:spcPct val="90000"/>
              </a:lnSpc>
              <a:buFont typeface="Symbol" charset="2"/>
              <a:buNone/>
              <a:defRPr/>
            </a:pPr>
            <a:endParaRPr lang="en-US" sz="2800" smtClean="0"/>
          </a:p>
          <a:p>
            <a:pPr eaLnBrk="1" hangingPunct="1">
              <a:lnSpc>
                <a:spcPct val="90000"/>
              </a:lnSpc>
              <a:buFont typeface="Symbol" charset="2"/>
              <a:buChar char="¨"/>
              <a:defRPr/>
            </a:pPr>
            <a:r>
              <a:rPr lang="en-US" sz="2800" smtClean="0"/>
              <a:t>The items in the index are sorted.</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Each item in the index is associated with a “pointer.”</a:t>
            </a:r>
          </a:p>
        </p:txBody>
      </p:sp>
    </p:spTree>
    <p:extLst>
      <p:ext uri="{BB962C8B-B14F-4D97-AF65-F5344CB8AC3E}">
        <p14:creationId xmlns:p14="http://schemas.microsoft.com/office/powerpoint/2010/main" val="31084760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F64E813-BD0F-482B-967C-4BF07E14A03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1922" name="Rectangle 2"/>
          <p:cNvSpPr>
            <a:spLocks noGrp="1" noChangeArrowheads="1"/>
          </p:cNvSpPr>
          <p:nvPr>
            <p:ph type="title"/>
          </p:nvPr>
        </p:nvSpPr>
        <p:spPr>
          <a:xfrm>
            <a:off x="457200" y="152400"/>
            <a:ext cx="8229600" cy="1139825"/>
          </a:xfrm>
        </p:spPr>
        <p:txBody>
          <a:bodyPr/>
          <a:lstStyle/>
          <a:p>
            <a:pPr eaLnBrk="1" hangingPunct="1">
              <a:defRPr/>
            </a:pPr>
            <a:r>
              <a:rPr lang="en-US" dirty="0" smtClean="0"/>
              <a:t>Simple Linear Index</a:t>
            </a:r>
          </a:p>
        </p:txBody>
      </p:sp>
      <p:sp>
        <p:nvSpPr>
          <p:cNvPr id="81923" name="Rectangle 3"/>
          <p:cNvSpPr>
            <a:spLocks noGrp="1" noChangeArrowheads="1"/>
          </p:cNvSpPr>
          <p:nvPr>
            <p:ph type="body" sz="half" idx="2"/>
          </p:nvPr>
        </p:nvSpPr>
        <p:spPr>
          <a:xfrm>
            <a:off x="457200" y="4191000"/>
            <a:ext cx="8229600" cy="2189163"/>
          </a:xfrm>
        </p:spPr>
        <p:txBody>
          <a:bodyPr/>
          <a:lstStyle/>
          <a:p>
            <a:pPr eaLnBrk="1" hangingPunct="1">
              <a:lnSpc>
                <a:spcPct val="90000"/>
              </a:lnSpc>
              <a:buFont typeface="Symbol" charset="2"/>
              <a:buChar char="¨"/>
              <a:defRPr/>
            </a:pPr>
            <a:r>
              <a:rPr lang="en-US" sz="2400" dirty="0" smtClean="0"/>
              <a:t>Index is ordered by Salesperson Name field.</a:t>
            </a:r>
          </a:p>
          <a:p>
            <a:pPr eaLnBrk="1" hangingPunct="1">
              <a:lnSpc>
                <a:spcPct val="90000"/>
              </a:lnSpc>
              <a:buFont typeface="Symbol" charset="2"/>
              <a:buChar char="¨"/>
              <a:defRPr/>
            </a:pPr>
            <a:endParaRPr lang="en-US" sz="2400" dirty="0" smtClean="0"/>
          </a:p>
          <a:p>
            <a:pPr eaLnBrk="1" hangingPunct="1">
              <a:lnSpc>
                <a:spcPct val="90000"/>
              </a:lnSpc>
              <a:buFont typeface="Symbol" charset="2"/>
              <a:buChar char="¨"/>
              <a:defRPr/>
            </a:pPr>
            <a:r>
              <a:rPr lang="en-US" sz="2400" dirty="0" smtClean="0"/>
              <a:t>The first index record shows Adams 3 because the record of the Salesperson file with salesperson name Adams is at relative record location 3 in the Salesperson file.</a:t>
            </a:r>
          </a:p>
        </p:txBody>
      </p:sp>
      <p:pic>
        <p:nvPicPr>
          <p:cNvPr id="276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518275"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02976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EBE54274-4589-4031-973C-1689F657AD1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7042" name="Rectangle 2"/>
          <p:cNvSpPr>
            <a:spLocks noGrp="1" noChangeArrowheads="1"/>
          </p:cNvSpPr>
          <p:nvPr>
            <p:ph type="title"/>
          </p:nvPr>
        </p:nvSpPr>
        <p:spPr>
          <a:xfrm>
            <a:off x="457200" y="152400"/>
            <a:ext cx="8229600" cy="1139825"/>
          </a:xfrm>
        </p:spPr>
        <p:txBody>
          <a:bodyPr/>
          <a:lstStyle/>
          <a:p>
            <a:pPr eaLnBrk="1" hangingPunct="1">
              <a:defRPr/>
            </a:pPr>
            <a:r>
              <a:rPr lang="en-US" dirty="0" smtClean="0"/>
              <a:t>Simple Linear Index</a:t>
            </a:r>
          </a:p>
        </p:txBody>
      </p:sp>
      <p:sp>
        <p:nvSpPr>
          <p:cNvPr id="87044" name="Rectangle 4"/>
          <p:cNvSpPr>
            <a:spLocks noGrp="1" noChangeArrowheads="1"/>
          </p:cNvSpPr>
          <p:nvPr>
            <p:ph type="body" sz="half" idx="2"/>
          </p:nvPr>
        </p:nvSpPr>
        <p:spPr>
          <a:xfrm>
            <a:off x="457200" y="4267200"/>
            <a:ext cx="8229600" cy="2189163"/>
          </a:xfrm>
        </p:spPr>
        <p:txBody>
          <a:bodyPr/>
          <a:lstStyle/>
          <a:p>
            <a:pPr eaLnBrk="1" hangingPunct="1">
              <a:buFont typeface="Symbol" charset="2"/>
              <a:buChar char="¨"/>
              <a:defRPr/>
            </a:pPr>
            <a:r>
              <a:rPr lang="en-US" sz="2800" dirty="0" smtClean="0"/>
              <a:t>An index built over the City field.</a:t>
            </a:r>
          </a:p>
          <a:p>
            <a:pPr eaLnBrk="1" hangingPunct="1">
              <a:buFont typeface="Symbol" charset="2"/>
              <a:buChar char="¨"/>
              <a:defRPr/>
            </a:pPr>
            <a:endParaRPr lang="en-US" sz="2800" dirty="0" smtClean="0"/>
          </a:p>
          <a:p>
            <a:pPr eaLnBrk="1" hangingPunct="1">
              <a:buFont typeface="Symbol" charset="2"/>
              <a:buChar char="¨"/>
              <a:defRPr/>
            </a:pPr>
            <a:r>
              <a:rPr lang="en-US" sz="2800" dirty="0" smtClean="0"/>
              <a:t>An index can be built over a field with </a:t>
            </a:r>
            <a:r>
              <a:rPr lang="en-US" sz="2800" dirty="0" err="1" smtClean="0"/>
              <a:t>nonunique</a:t>
            </a:r>
            <a:r>
              <a:rPr lang="en-US" sz="2800" dirty="0" smtClean="0"/>
              <a:t> values. </a:t>
            </a:r>
          </a:p>
        </p:txBody>
      </p:sp>
      <p:pic>
        <p:nvPicPr>
          <p:cNvPr id="286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33730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47997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693725D-CDD1-4D5B-B92D-77C5E10F3C5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6018" name="Rectangle 2"/>
          <p:cNvSpPr>
            <a:spLocks noGrp="1" noChangeArrowheads="1"/>
          </p:cNvSpPr>
          <p:nvPr>
            <p:ph type="title"/>
          </p:nvPr>
        </p:nvSpPr>
        <p:spPr>
          <a:xfrm>
            <a:off x="457200" y="152400"/>
            <a:ext cx="8229600" cy="1139825"/>
          </a:xfrm>
        </p:spPr>
        <p:txBody>
          <a:bodyPr/>
          <a:lstStyle/>
          <a:p>
            <a:pPr eaLnBrk="1" hangingPunct="1">
              <a:defRPr/>
            </a:pPr>
            <a:r>
              <a:rPr lang="en-US" smtClean="0"/>
              <a:t>Simple Linear Index</a:t>
            </a:r>
          </a:p>
        </p:txBody>
      </p:sp>
      <p:sp>
        <p:nvSpPr>
          <p:cNvPr id="86020" name="Rectangle 4"/>
          <p:cNvSpPr>
            <a:spLocks noGrp="1" noChangeArrowheads="1"/>
          </p:cNvSpPr>
          <p:nvPr>
            <p:ph type="body" sz="half" idx="2"/>
          </p:nvPr>
        </p:nvSpPr>
        <p:spPr>
          <a:xfrm>
            <a:off x="457200" y="4267200"/>
            <a:ext cx="8229600" cy="2189163"/>
          </a:xfrm>
        </p:spPr>
        <p:txBody>
          <a:bodyPr/>
          <a:lstStyle/>
          <a:p>
            <a:pPr eaLnBrk="1" hangingPunct="1">
              <a:buFont typeface="Symbol" charset="2"/>
              <a:buChar char="¨"/>
              <a:defRPr/>
            </a:pPr>
            <a:r>
              <a:rPr lang="en-US" sz="2400" dirty="0" smtClean="0"/>
              <a:t>An index built over the Salesperson Number field.</a:t>
            </a:r>
          </a:p>
          <a:p>
            <a:pPr eaLnBrk="1" hangingPunct="1">
              <a:buFont typeface="Symbol" charset="2"/>
              <a:buNone/>
              <a:defRPr/>
            </a:pPr>
            <a:endParaRPr lang="en-US" sz="2400" dirty="0" smtClean="0"/>
          </a:p>
          <a:p>
            <a:pPr eaLnBrk="1" hangingPunct="1">
              <a:buFont typeface="Symbol" charset="2"/>
              <a:buChar char="¨"/>
              <a:defRPr/>
            </a:pPr>
            <a:r>
              <a:rPr lang="en-US" sz="2400" dirty="0" smtClean="0"/>
              <a:t>Indexed sequential file - the file is stored on the disk in order based on a set of field values (salesperson numbers), and an index is built over that same field.</a:t>
            </a:r>
          </a:p>
        </p:txBody>
      </p:sp>
      <p:pic>
        <p:nvPicPr>
          <p:cNvPr id="297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66800"/>
            <a:ext cx="62801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5235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30F0DA6-029E-46C5-B045-342F34644AD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8066" name="Rectangle 2"/>
          <p:cNvSpPr>
            <a:spLocks noGrp="1" noChangeArrowheads="1"/>
          </p:cNvSpPr>
          <p:nvPr>
            <p:ph type="title"/>
          </p:nvPr>
        </p:nvSpPr>
        <p:spPr/>
        <p:txBody>
          <a:bodyPr/>
          <a:lstStyle/>
          <a:p>
            <a:pPr eaLnBrk="1" hangingPunct="1">
              <a:defRPr/>
            </a:pPr>
            <a:r>
              <a:rPr lang="en-US" smtClean="0"/>
              <a:t>Simple Linear Index</a:t>
            </a:r>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47065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545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B25C8FE-83D9-47AF-A3AF-4211FB9B7B3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9090" name="Rectangle 2"/>
          <p:cNvSpPr>
            <a:spLocks noGrp="1" noChangeArrowheads="1"/>
          </p:cNvSpPr>
          <p:nvPr>
            <p:ph type="title"/>
          </p:nvPr>
        </p:nvSpPr>
        <p:spPr/>
        <p:txBody>
          <a:bodyPr/>
          <a:lstStyle/>
          <a:p>
            <a:pPr eaLnBrk="1" hangingPunct="1">
              <a:defRPr/>
            </a:pPr>
            <a:r>
              <a:rPr lang="en-US" smtClean="0"/>
              <a:t>Simple Linear Index</a:t>
            </a:r>
          </a:p>
        </p:txBody>
      </p:sp>
      <p:sp>
        <p:nvSpPr>
          <p:cNvPr id="89091" name="Rectangle 3"/>
          <p:cNvSpPr>
            <a:spLocks noGrp="1" noChangeArrowheads="1"/>
          </p:cNvSpPr>
          <p:nvPr>
            <p:ph type="body" idx="1"/>
          </p:nvPr>
        </p:nvSpPr>
        <p:spPr/>
        <p:txBody>
          <a:bodyPr/>
          <a:lstStyle/>
          <a:p>
            <a:pPr eaLnBrk="1" hangingPunct="1">
              <a:buFont typeface="Symbol" charset="2"/>
              <a:buChar char="¨"/>
              <a:defRPr/>
            </a:pPr>
            <a:r>
              <a:rPr lang="en-US" sz="2800" smtClean="0"/>
              <a:t>French 8, would have to be inserted between the index records for Dickens and Green to maintain the crucial alphabetic sequence.</a:t>
            </a:r>
          </a:p>
          <a:p>
            <a:pPr eaLnBrk="1" hangingPunct="1">
              <a:buFont typeface="Symbol" charset="2"/>
              <a:buChar char="¨"/>
              <a:defRPr/>
            </a:pPr>
            <a:endParaRPr lang="en-US" sz="2800" smtClean="0"/>
          </a:p>
          <a:p>
            <a:pPr eaLnBrk="1" hangingPunct="1">
              <a:buFont typeface="Symbol" charset="2"/>
              <a:buChar char="¨"/>
              <a:defRPr/>
            </a:pPr>
            <a:r>
              <a:rPr lang="en-US" sz="2800" smtClean="0"/>
              <a:t>Would have to move all of the index records from Green to Taylor down one record position.</a:t>
            </a:r>
          </a:p>
          <a:p>
            <a:pPr eaLnBrk="1" hangingPunct="1">
              <a:buFont typeface="Symbol" charset="2"/>
              <a:buChar char="¨"/>
              <a:defRPr/>
            </a:pPr>
            <a:endParaRPr lang="en-US" sz="2800" smtClean="0"/>
          </a:p>
          <a:p>
            <a:pPr eaLnBrk="1" hangingPunct="1">
              <a:buFont typeface="Symbol" charset="2"/>
              <a:buChar char="¨"/>
              <a:defRPr/>
            </a:pPr>
            <a:r>
              <a:rPr lang="en-US" sz="2800" smtClean="0"/>
              <a:t>Not a good solution for indexing the records of a file.</a:t>
            </a:r>
          </a:p>
        </p:txBody>
      </p:sp>
    </p:spTree>
    <p:extLst>
      <p:ext uri="{BB962C8B-B14F-4D97-AF65-F5344CB8AC3E}">
        <p14:creationId xmlns:p14="http://schemas.microsoft.com/office/powerpoint/2010/main" val="26718368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44ECCA2-3130-4014-AE39-D5F7B1E6786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8306" name="Rectangle 2"/>
          <p:cNvSpPr>
            <a:spLocks noGrp="1" noChangeArrowheads="1"/>
          </p:cNvSpPr>
          <p:nvPr>
            <p:ph type="title"/>
          </p:nvPr>
        </p:nvSpPr>
        <p:spPr/>
        <p:txBody>
          <a:bodyPr/>
          <a:lstStyle/>
          <a:p>
            <a:pPr eaLnBrk="1" hangingPunct="1">
              <a:defRPr/>
            </a:pPr>
            <a:r>
              <a:rPr lang="en-US" dirty="0" smtClean="0"/>
              <a:t>B+-tree Index</a:t>
            </a:r>
          </a:p>
        </p:txBody>
      </p:sp>
      <p:sp>
        <p:nvSpPr>
          <p:cNvPr id="98307" name="Rectangle 3"/>
          <p:cNvSpPr>
            <a:spLocks noGrp="1" noChangeArrowheads="1"/>
          </p:cNvSpPr>
          <p:nvPr>
            <p:ph type="body" idx="1"/>
          </p:nvPr>
        </p:nvSpPr>
        <p:spPr/>
        <p:txBody>
          <a:bodyPr/>
          <a:lstStyle/>
          <a:p>
            <a:pPr eaLnBrk="1" hangingPunct="1">
              <a:buFont typeface="Symbol" charset="2"/>
              <a:buChar char="¨"/>
              <a:defRPr/>
            </a:pPr>
            <a:r>
              <a:rPr lang="en-US" dirty="0" smtClean="0"/>
              <a:t>The most common data indexing system in use today.</a:t>
            </a:r>
          </a:p>
          <a:p>
            <a:pPr eaLnBrk="1" hangingPunct="1">
              <a:buFont typeface="Symbol" charset="2"/>
              <a:buChar char="¨"/>
              <a:defRPr/>
            </a:pPr>
            <a:endParaRPr lang="en-US" dirty="0" smtClean="0"/>
          </a:p>
          <a:p>
            <a:pPr eaLnBrk="1" hangingPunct="1">
              <a:buFont typeface="Symbol" charset="2"/>
              <a:buChar char="¨"/>
              <a:defRPr/>
            </a:pPr>
            <a:r>
              <a:rPr lang="en-US" dirty="0" smtClean="0"/>
              <a:t>Unlike simple linear indexes, B+-trees are designed to comfortably handle the insertion of new records into the file and to handle record deletion.</a:t>
            </a:r>
          </a:p>
        </p:txBody>
      </p:sp>
    </p:spTree>
    <p:extLst>
      <p:ext uri="{BB962C8B-B14F-4D97-AF65-F5344CB8AC3E}">
        <p14:creationId xmlns:p14="http://schemas.microsoft.com/office/powerpoint/2010/main" val="17811044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39F976C-8C99-4E1F-B5BC-B31EC10CABDC}"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2162" name="Rectangle 2"/>
          <p:cNvSpPr>
            <a:spLocks noGrp="1" noChangeArrowheads="1"/>
          </p:cNvSpPr>
          <p:nvPr>
            <p:ph type="title"/>
          </p:nvPr>
        </p:nvSpPr>
        <p:spPr/>
        <p:txBody>
          <a:bodyPr/>
          <a:lstStyle/>
          <a:p>
            <a:pPr eaLnBrk="1" hangingPunct="1">
              <a:defRPr/>
            </a:pPr>
            <a:r>
              <a:rPr lang="en-US" dirty="0" smtClean="0"/>
              <a:t>B+-tree Index</a:t>
            </a:r>
          </a:p>
        </p:txBody>
      </p:sp>
      <p:sp>
        <p:nvSpPr>
          <p:cNvPr id="92164" name="Rectangle 4"/>
          <p:cNvSpPr>
            <a:spLocks noGrp="1" noChangeArrowheads="1"/>
          </p:cNvSpPr>
          <p:nvPr>
            <p:ph type="body" sz="half" idx="2"/>
          </p:nvPr>
        </p:nvSpPr>
        <p:spPr/>
        <p:txBody>
          <a:bodyPr/>
          <a:lstStyle/>
          <a:p>
            <a:pPr eaLnBrk="1" hangingPunct="1">
              <a:buFont typeface="Symbol" charset="2"/>
              <a:buChar char="¨"/>
              <a:defRPr/>
            </a:pPr>
            <a:r>
              <a:rPr lang="en-US" sz="2800" smtClean="0"/>
              <a:t>An arrangement of special index records in a “tree.” </a:t>
            </a:r>
          </a:p>
          <a:p>
            <a:pPr eaLnBrk="1" hangingPunct="1">
              <a:buFont typeface="Symbol" charset="2"/>
              <a:buChar char="¨"/>
              <a:defRPr/>
            </a:pPr>
            <a:endParaRPr lang="en-US" sz="2800" smtClean="0"/>
          </a:p>
          <a:p>
            <a:pPr eaLnBrk="1" hangingPunct="1">
              <a:buFont typeface="Symbol" charset="2"/>
              <a:buChar char="¨"/>
              <a:defRPr/>
            </a:pPr>
            <a:r>
              <a:rPr lang="en-US" sz="2800" smtClean="0"/>
              <a:t>A single index record, the “root,” at the top, with “branches” leading down from it to other “nodes.”</a:t>
            </a:r>
          </a:p>
        </p:txBody>
      </p:sp>
      <p:pic>
        <p:nvPicPr>
          <p:cNvPr id="33797" name="Picture 9" descr="c02f01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32013"/>
            <a:ext cx="4038600" cy="3465512"/>
          </a:xfrm>
        </p:spPr>
      </p:pic>
    </p:spTree>
    <p:extLst>
      <p:ext uri="{BB962C8B-B14F-4D97-AF65-F5344CB8AC3E}">
        <p14:creationId xmlns:p14="http://schemas.microsoft.com/office/powerpoint/2010/main" val="37494289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387C11B-00F2-4072-9BCC-52FD974BBCC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4210" name="Rectangle 2"/>
          <p:cNvSpPr>
            <a:spLocks noGrp="1" noChangeArrowheads="1"/>
          </p:cNvSpPr>
          <p:nvPr>
            <p:ph type="title"/>
          </p:nvPr>
        </p:nvSpPr>
        <p:spPr/>
        <p:txBody>
          <a:bodyPr/>
          <a:lstStyle/>
          <a:p>
            <a:pPr eaLnBrk="1" hangingPunct="1">
              <a:defRPr/>
            </a:pPr>
            <a:r>
              <a:rPr lang="en-US" dirty="0" smtClean="0"/>
              <a:t>B+-tree Index</a:t>
            </a:r>
          </a:p>
        </p:txBody>
      </p:sp>
      <p:sp>
        <p:nvSpPr>
          <p:cNvPr id="94211" name="Rectangle 3"/>
          <p:cNvSpPr>
            <a:spLocks noGrp="1" noChangeArrowheads="1"/>
          </p:cNvSpPr>
          <p:nvPr>
            <p:ph type="body" sz="half" idx="2"/>
          </p:nvPr>
        </p:nvSpPr>
        <p:spPr>
          <a:xfrm>
            <a:off x="4648200" y="2133600"/>
            <a:ext cx="4038600" cy="3997325"/>
          </a:xfrm>
        </p:spPr>
        <p:txBody>
          <a:bodyPr/>
          <a:lstStyle/>
          <a:p>
            <a:pPr eaLnBrk="1" hangingPunct="1">
              <a:buFont typeface="Symbol" charset="2"/>
              <a:buChar char="¨"/>
              <a:defRPr/>
            </a:pPr>
            <a:r>
              <a:rPr lang="en-US" sz="2800" smtClean="0"/>
              <a:t>The lowest level nodes are called “leaves.”</a:t>
            </a:r>
          </a:p>
          <a:p>
            <a:pPr eaLnBrk="1" hangingPunct="1">
              <a:buFont typeface="Symbol" charset="2"/>
              <a:buChar char="¨"/>
              <a:defRPr/>
            </a:pPr>
            <a:endParaRPr lang="en-US" sz="2800" smtClean="0"/>
          </a:p>
          <a:p>
            <a:pPr eaLnBrk="1" hangingPunct="1">
              <a:buFont typeface="Symbol" charset="2"/>
              <a:buChar char="¨"/>
              <a:defRPr/>
            </a:pPr>
            <a:r>
              <a:rPr lang="en-US" sz="2800" smtClean="0"/>
              <a:t>Think of it as a family tree.</a:t>
            </a:r>
          </a:p>
        </p:txBody>
      </p:sp>
      <p:pic>
        <p:nvPicPr>
          <p:cNvPr id="34821" name="Picture 4" descr="c02f01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32013"/>
            <a:ext cx="4038600" cy="3465512"/>
          </a:xfrm>
        </p:spPr>
      </p:pic>
    </p:spTree>
    <p:extLst>
      <p:ext uri="{BB962C8B-B14F-4D97-AF65-F5344CB8AC3E}">
        <p14:creationId xmlns:p14="http://schemas.microsoft.com/office/powerpoint/2010/main" val="6997535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094E71E-F2E3-467E-9F45-30F21CF322C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6260" name="Rectangle 4"/>
          <p:cNvSpPr>
            <a:spLocks noGrp="1" noChangeArrowheads="1"/>
          </p:cNvSpPr>
          <p:nvPr>
            <p:ph type="title"/>
          </p:nvPr>
        </p:nvSpPr>
        <p:spPr/>
        <p:txBody>
          <a:bodyPr/>
          <a:lstStyle/>
          <a:p>
            <a:pPr eaLnBrk="1" hangingPunct="1">
              <a:defRPr/>
            </a:pPr>
            <a:r>
              <a:rPr lang="en-US" dirty="0" smtClean="0"/>
              <a:t>B+-tree Index</a:t>
            </a:r>
          </a:p>
        </p:txBody>
      </p:sp>
      <p:sp>
        <p:nvSpPr>
          <p:cNvPr id="96261" name="Rectangle 5"/>
          <p:cNvSpPr>
            <a:spLocks noGrp="1" noChangeArrowheads="1"/>
          </p:cNvSpPr>
          <p:nvPr>
            <p:ph type="body" idx="1"/>
          </p:nvPr>
        </p:nvSpPr>
        <p:spPr/>
        <p:txBody>
          <a:bodyPr/>
          <a:lstStyle/>
          <a:p>
            <a:pPr eaLnBrk="1" hangingPunct="1">
              <a:buFont typeface="Symbol" charset="2"/>
              <a:buChar char="¨"/>
              <a:defRPr/>
            </a:pPr>
            <a:r>
              <a:rPr lang="en-US" smtClean="0"/>
              <a:t>Each key value in the tree is associated with a pointer that is the address of either a lower level index record or a cylinder containing the salesperson records.</a:t>
            </a:r>
          </a:p>
          <a:p>
            <a:pPr eaLnBrk="1" hangingPunct="1">
              <a:buFont typeface="Symbol" charset="2"/>
              <a:buChar char="¨"/>
              <a:defRPr/>
            </a:pPr>
            <a:endParaRPr lang="en-US" smtClean="0"/>
          </a:p>
          <a:p>
            <a:pPr eaLnBrk="1" hangingPunct="1">
              <a:buFont typeface="Symbol" charset="2"/>
              <a:buChar char="¨"/>
              <a:defRPr/>
            </a:pPr>
            <a:r>
              <a:rPr lang="en-US" smtClean="0"/>
              <a:t>The index records contain salesperson number key values copied from certain of the salesperson records.</a:t>
            </a:r>
          </a:p>
        </p:txBody>
      </p:sp>
    </p:spTree>
    <p:extLst>
      <p:ext uri="{BB962C8B-B14F-4D97-AF65-F5344CB8AC3E}">
        <p14:creationId xmlns:p14="http://schemas.microsoft.com/office/powerpoint/2010/main" val="347487935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CD86FE3A-647B-4A39-9D9A-8C3777DD8D0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1138" name="Rectangle 2"/>
          <p:cNvSpPr>
            <a:spLocks noGrp="1" noChangeArrowheads="1"/>
          </p:cNvSpPr>
          <p:nvPr>
            <p:ph type="title"/>
          </p:nvPr>
        </p:nvSpPr>
        <p:spPr/>
        <p:txBody>
          <a:bodyPr/>
          <a:lstStyle/>
          <a:p>
            <a:pPr eaLnBrk="1" hangingPunct="1">
              <a:defRPr/>
            </a:pPr>
            <a:r>
              <a:rPr lang="en-US" dirty="0" smtClean="0"/>
              <a:t>B+-tree Index</a:t>
            </a:r>
          </a:p>
        </p:txBody>
      </p:sp>
      <p:pic>
        <p:nvPicPr>
          <p:cNvPr id="36868" name="Picture 5" descr="c02f015.jpg                                                    0000C64C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55713" y="1600200"/>
            <a:ext cx="6632575" cy="4530725"/>
          </a:xfrm>
        </p:spPr>
      </p:pic>
    </p:spTree>
    <p:extLst>
      <p:ext uri="{BB962C8B-B14F-4D97-AF65-F5344CB8AC3E}">
        <p14:creationId xmlns:p14="http://schemas.microsoft.com/office/powerpoint/2010/main" val="338478964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4E92170-A707-42B9-B57E-95C48F4C26F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5234" name="Rectangle 2"/>
          <p:cNvSpPr>
            <a:spLocks noGrp="1" noChangeArrowheads="1"/>
          </p:cNvSpPr>
          <p:nvPr>
            <p:ph type="title"/>
          </p:nvPr>
        </p:nvSpPr>
        <p:spPr/>
        <p:txBody>
          <a:bodyPr/>
          <a:lstStyle/>
          <a:p>
            <a:pPr eaLnBrk="1" hangingPunct="1">
              <a:defRPr/>
            </a:pPr>
            <a:r>
              <a:rPr lang="en-US" dirty="0" smtClean="0"/>
              <a:t>B+-tree Index</a:t>
            </a:r>
          </a:p>
        </p:txBody>
      </p:sp>
      <p:sp>
        <p:nvSpPr>
          <p:cNvPr id="95235"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Each index record, at every level of the tree, contains space for the same number of key value/pointer pairs.</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Each index record is at least half full.</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The tree index is small and can be kept in main memory indefinitely for a frequently accessed file. </a:t>
            </a:r>
          </a:p>
        </p:txBody>
      </p:sp>
    </p:spTree>
    <p:extLst>
      <p:ext uri="{BB962C8B-B14F-4D97-AF65-F5344CB8AC3E}">
        <p14:creationId xmlns:p14="http://schemas.microsoft.com/office/powerpoint/2010/main" val="35377695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20EBE31-C69D-4713-8FEB-82C753EE8BE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7282" name="Rectangle 2"/>
          <p:cNvSpPr>
            <a:spLocks noGrp="1" noChangeArrowheads="1"/>
          </p:cNvSpPr>
          <p:nvPr>
            <p:ph type="title"/>
          </p:nvPr>
        </p:nvSpPr>
        <p:spPr/>
        <p:txBody>
          <a:bodyPr/>
          <a:lstStyle/>
          <a:p>
            <a:pPr eaLnBrk="1" hangingPunct="1">
              <a:defRPr/>
            </a:pPr>
            <a:r>
              <a:rPr lang="en-US" dirty="0" smtClean="0"/>
              <a:t>B+-tree Index</a:t>
            </a:r>
          </a:p>
        </p:txBody>
      </p:sp>
      <p:sp>
        <p:nvSpPr>
          <p:cNvPr id="9728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dirty="0" smtClean="0"/>
              <a:t>This is an indexed-sequential file, because the file is stored in sequence by the salesperson numbers and the index is built over the Salesperson Number field.</a:t>
            </a:r>
          </a:p>
          <a:p>
            <a:pPr eaLnBrk="1" hangingPunct="1">
              <a:lnSpc>
                <a:spcPct val="90000"/>
              </a:lnSpc>
              <a:buFont typeface="Symbol" charset="2"/>
              <a:buNone/>
              <a:defRPr/>
            </a:pPr>
            <a:endParaRPr lang="en-US" sz="2800" dirty="0" smtClean="0"/>
          </a:p>
          <a:p>
            <a:pPr eaLnBrk="1" hangingPunct="1">
              <a:lnSpc>
                <a:spcPct val="90000"/>
              </a:lnSpc>
              <a:buFont typeface="Symbol" charset="2"/>
              <a:buChar char="¨"/>
              <a:defRPr/>
            </a:pPr>
            <a:r>
              <a:rPr lang="en-US" sz="2800" dirty="0" smtClean="0"/>
              <a:t>B+-tree indexes can also be used to index </a:t>
            </a:r>
            <a:r>
              <a:rPr lang="en-US" sz="2800" dirty="0" err="1" smtClean="0"/>
              <a:t>nonkey</a:t>
            </a:r>
            <a:r>
              <a:rPr lang="en-US" sz="2800" dirty="0" smtClean="0"/>
              <a:t>, </a:t>
            </a:r>
            <a:r>
              <a:rPr lang="en-US" sz="2800" dirty="0" err="1" smtClean="0"/>
              <a:t>nonunique</a:t>
            </a:r>
            <a:r>
              <a:rPr lang="en-US" sz="2800" dirty="0" smtClean="0"/>
              <a:t> fields.</a:t>
            </a:r>
          </a:p>
          <a:p>
            <a:pPr eaLnBrk="1" hangingPunct="1">
              <a:lnSpc>
                <a:spcPct val="90000"/>
              </a:lnSpc>
              <a:buFont typeface="Symbol" charset="2"/>
              <a:buChar char="¨"/>
              <a:defRPr/>
            </a:pPr>
            <a:endParaRPr lang="en-US" sz="2800" dirty="0" smtClean="0"/>
          </a:p>
          <a:p>
            <a:pPr eaLnBrk="1" hangingPunct="1">
              <a:lnSpc>
                <a:spcPct val="90000"/>
              </a:lnSpc>
              <a:buFont typeface="Symbol" charset="2"/>
              <a:buChar char="¨"/>
              <a:defRPr/>
            </a:pPr>
            <a:r>
              <a:rPr lang="en-US" sz="2800" dirty="0" smtClean="0"/>
              <a:t>In general, the storage unit for groups of records can be the cylinder or any other physical device subunit. </a:t>
            </a:r>
          </a:p>
        </p:txBody>
      </p:sp>
    </p:spTree>
    <p:extLst>
      <p:ext uri="{BB962C8B-B14F-4D97-AF65-F5344CB8AC3E}">
        <p14:creationId xmlns:p14="http://schemas.microsoft.com/office/powerpoint/2010/main" val="377050988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CC7EBA5-6248-439B-B81D-40FE628F178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9330" name="Rectangle 2"/>
          <p:cNvSpPr>
            <a:spLocks noGrp="1" noChangeArrowheads="1"/>
          </p:cNvSpPr>
          <p:nvPr>
            <p:ph type="title"/>
          </p:nvPr>
        </p:nvSpPr>
        <p:spPr/>
        <p:txBody>
          <a:bodyPr/>
          <a:lstStyle/>
          <a:p>
            <a:pPr eaLnBrk="1" hangingPunct="1">
              <a:defRPr/>
            </a:pPr>
            <a:r>
              <a:rPr lang="en-US" smtClean="0"/>
              <a:t>B+-tree Index</a:t>
            </a:r>
          </a:p>
        </p:txBody>
      </p:sp>
      <p:sp>
        <p:nvSpPr>
          <p:cNvPr id="99331" name="Rectangle 3"/>
          <p:cNvSpPr>
            <a:spLocks noGrp="1" noChangeArrowheads="1"/>
          </p:cNvSpPr>
          <p:nvPr>
            <p:ph type="body" sz="half" idx="2"/>
          </p:nvPr>
        </p:nvSpPr>
        <p:spPr>
          <a:xfrm>
            <a:off x="4648200" y="2286000"/>
            <a:ext cx="4038600" cy="3844925"/>
          </a:xfrm>
        </p:spPr>
        <p:txBody>
          <a:bodyPr/>
          <a:lstStyle/>
          <a:p>
            <a:pPr eaLnBrk="1" hangingPunct="1">
              <a:buFont typeface="Symbol" charset="2"/>
              <a:buChar char="¨"/>
              <a:defRPr/>
            </a:pPr>
            <a:r>
              <a:rPr lang="en-US" sz="2800" smtClean="0"/>
              <a:t>Say that a new record with salesperson number 365 must be inserted.</a:t>
            </a:r>
          </a:p>
          <a:p>
            <a:pPr eaLnBrk="1" hangingPunct="1">
              <a:buFont typeface="Symbol" charset="2"/>
              <a:buChar char="¨"/>
              <a:defRPr/>
            </a:pPr>
            <a:endParaRPr lang="en-US" sz="2800" smtClean="0"/>
          </a:p>
          <a:p>
            <a:pPr eaLnBrk="1" hangingPunct="1">
              <a:buFont typeface="Symbol" charset="2"/>
              <a:buChar char="¨"/>
              <a:defRPr/>
            </a:pPr>
            <a:r>
              <a:rPr lang="en-US" sz="2800" smtClean="0"/>
              <a:t>Suppose that cylinder 5 is completely full.</a:t>
            </a:r>
          </a:p>
        </p:txBody>
      </p:sp>
      <p:pic>
        <p:nvPicPr>
          <p:cNvPr id="39941" name="Picture 6" descr="c02f015.jpg                                                    0000C64CStorage                        BC5BC41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457200" y="2486025"/>
            <a:ext cx="4038600" cy="2759075"/>
          </a:xfrm>
        </p:spPr>
      </p:pic>
    </p:spTree>
    <p:extLst>
      <p:ext uri="{BB962C8B-B14F-4D97-AF65-F5344CB8AC3E}">
        <p14:creationId xmlns:p14="http://schemas.microsoft.com/office/powerpoint/2010/main" val="30330312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A821F4D-4EAB-43A3-B5A8-F59D80ED1906}"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1378" name="Rectangle 2"/>
          <p:cNvSpPr>
            <a:spLocks noGrp="1" noChangeArrowheads="1"/>
          </p:cNvSpPr>
          <p:nvPr>
            <p:ph type="title"/>
          </p:nvPr>
        </p:nvSpPr>
        <p:spPr/>
        <p:txBody>
          <a:bodyPr/>
          <a:lstStyle/>
          <a:p>
            <a:pPr eaLnBrk="1" hangingPunct="1">
              <a:defRPr/>
            </a:pPr>
            <a:r>
              <a:rPr lang="en-US" smtClean="0"/>
              <a:t>B+-tree Index</a:t>
            </a:r>
          </a:p>
        </p:txBody>
      </p:sp>
      <p:sp>
        <p:nvSpPr>
          <p:cNvPr id="101380" name="Rectangle 4"/>
          <p:cNvSpPr>
            <a:spLocks noGrp="1" noChangeArrowheads="1"/>
          </p:cNvSpPr>
          <p:nvPr>
            <p:ph type="body" sz="half" idx="2"/>
          </p:nvPr>
        </p:nvSpPr>
        <p:spPr/>
        <p:txBody>
          <a:bodyPr/>
          <a:lstStyle/>
          <a:p>
            <a:pPr eaLnBrk="1" hangingPunct="1">
              <a:buFont typeface="Symbol" charset="2"/>
              <a:buChar char="¨"/>
              <a:defRPr/>
            </a:pPr>
            <a:r>
              <a:rPr lang="en-US" sz="2400" smtClean="0"/>
              <a:t>The collection of records on the entire cylinder has to be split between cylinder 5 and an empty reserve cylinder, say cylinder 11.</a:t>
            </a:r>
          </a:p>
          <a:p>
            <a:pPr eaLnBrk="1" hangingPunct="1">
              <a:buFont typeface="Symbol" charset="2"/>
              <a:buChar char="¨"/>
              <a:defRPr/>
            </a:pPr>
            <a:endParaRPr lang="en-US" sz="2400" smtClean="0"/>
          </a:p>
          <a:p>
            <a:pPr eaLnBrk="1" hangingPunct="1">
              <a:buFont typeface="Symbol" charset="2"/>
              <a:buChar char="¨"/>
              <a:defRPr/>
            </a:pPr>
            <a:r>
              <a:rPr lang="en-US" sz="2400" smtClean="0"/>
              <a:t>There is no key value/pointer pair representing cylinder 11 in the tree index.</a:t>
            </a:r>
          </a:p>
        </p:txBody>
      </p:sp>
      <p:pic>
        <p:nvPicPr>
          <p:cNvPr id="40965" name="Picture 7" descr="c02f017.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478088"/>
            <a:ext cx="4038600" cy="2773362"/>
          </a:xfrm>
        </p:spPr>
      </p:pic>
    </p:spTree>
    <p:extLst>
      <p:ext uri="{BB962C8B-B14F-4D97-AF65-F5344CB8AC3E}">
        <p14:creationId xmlns:p14="http://schemas.microsoft.com/office/powerpoint/2010/main" val="14651364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4A0B6081-D7AB-432F-A25B-8F6A7471A16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2402" name="Rectangle 2"/>
          <p:cNvSpPr>
            <a:spLocks noGrp="1" noChangeArrowheads="1"/>
          </p:cNvSpPr>
          <p:nvPr>
            <p:ph type="title"/>
          </p:nvPr>
        </p:nvSpPr>
        <p:spPr/>
        <p:txBody>
          <a:bodyPr/>
          <a:lstStyle/>
          <a:p>
            <a:pPr eaLnBrk="1" hangingPunct="1">
              <a:defRPr/>
            </a:pPr>
            <a:r>
              <a:rPr lang="en-US" smtClean="0"/>
              <a:t>B+-tree Index</a:t>
            </a:r>
          </a:p>
        </p:txBody>
      </p:sp>
      <p:sp>
        <p:nvSpPr>
          <p:cNvPr id="102404" name="Rectangle 4"/>
          <p:cNvSpPr>
            <a:spLocks noGrp="1" noChangeArrowheads="1"/>
          </p:cNvSpPr>
          <p:nvPr>
            <p:ph type="body" sz="half" idx="2"/>
          </p:nvPr>
        </p:nvSpPr>
        <p:spPr>
          <a:xfrm>
            <a:off x="457200" y="3810000"/>
            <a:ext cx="8229600" cy="2189163"/>
          </a:xfrm>
        </p:spPr>
        <p:txBody>
          <a:bodyPr/>
          <a:lstStyle/>
          <a:p>
            <a:pPr eaLnBrk="1" hangingPunct="1">
              <a:lnSpc>
                <a:spcPct val="90000"/>
              </a:lnSpc>
              <a:buFont typeface="Symbol" charset="2"/>
              <a:buChar char="¨"/>
              <a:defRPr/>
            </a:pPr>
            <a:r>
              <a:rPr lang="en-US" sz="2400" smtClean="0"/>
              <a:t>The index record, into which the key for the new cylinder should go, which happens to be full, is split into two index records.</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The now five key values and their associated pointers are divided between them.</a:t>
            </a:r>
          </a:p>
        </p:txBody>
      </p:sp>
      <p:pic>
        <p:nvPicPr>
          <p:cNvPr id="41989" name="Picture 6" descr="c02f018.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66925" y="1447800"/>
            <a:ext cx="5008563" cy="2189163"/>
          </a:xfrm>
        </p:spPr>
      </p:pic>
    </p:spTree>
    <p:extLst>
      <p:ext uri="{BB962C8B-B14F-4D97-AF65-F5344CB8AC3E}">
        <p14:creationId xmlns:p14="http://schemas.microsoft.com/office/powerpoint/2010/main" val="35156627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E37CB2B-F387-42E8-ABB3-982125524F5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3428" name="Rectangle 1028"/>
          <p:cNvSpPr>
            <a:spLocks noGrp="1" noChangeArrowheads="1"/>
          </p:cNvSpPr>
          <p:nvPr>
            <p:ph type="title"/>
          </p:nvPr>
        </p:nvSpPr>
        <p:spPr/>
        <p:txBody>
          <a:bodyPr/>
          <a:lstStyle/>
          <a:p>
            <a:pPr eaLnBrk="1" hangingPunct="1">
              <a:defRPr/>
            </a:pPr>
            <a:r>
              <a:rPr lang="en-US" smtClean="0"/>
              <a:t>Indexes</a:t>
            </a:r>
          </a:p>
        </p:txBody>
      </p:sp>
      <p:sp>
        <p:nvSpPr>
          <p:cNvPr id="103429" name="Rectangle 1029"/>
          <p:cNvSpPr>
            <a:spLocks noGrp="1" noChangeArrowheads="1"/>
          </p:cNvSpPr>
          <p:nvPr>
            <p:ph type="body" idx="1"/>
          </p:nvPr>
        </p:nvSpPr>
        <p:spPr/>
        <p:txBody>
          <a:bodyPr/>
          <a:lstStyle/>
          <a:p>
            <a:pPr eaLnBrk="1" hangingPunct="1">
              <a:buFont typeface="Symbol" charset="2"/>
              <a:buChar char="¨"/>
              <a:defRPr/>
            </a:pPr>
            <a:r>
              <a:rPr lang="en-US" sz="2800" smtClean="0"/>
              <a:t>Can be built over any field (unique or nonunique) of a file.</a:t>
            </a:r>
          </a:p>
          <a:p>
            <a:pPr eaLnBrk="1" hangingPunct="1">
              <a:buFont typeface="Symbol" charset="2"/>
              <a:buChar char="¨"/>
              <a:defRPr/>
            </a:pPr>
            <a:endParaRPr lang="en-US" sz="2800" smtClean="0"/>
          </a:p>
          <a:p>
            <a:pPr eaLnBrk="1" hangingPunct="1">
              <a:buFont typeface="Symbol" charset="2"/>
              <a:buChar char="¨"/>
              <a:defRPr/>
            </a:pPr>
            <a:r>
              <a:rPr lang="en-US" sz="2800" smtClean="0"/>
              <a:t>Can also be built on a combination of fields.</a:t>
            </a:r>
          </a:p>
          <a:p>
            <a:pPr eaLnBrk="1" hangingPunct="1">
              <a:buFont typeface="Symbol" charset="2"/>
              <a:buChar char="¨"/>
              <a:defRPr/>
            </a:pPr>
            <a:endParaRPr lang="en-US" sz="2800" smtClean="0"/>
          </a:p>
          <a:p>
            <a:pPr eaLnBrk="1" hangingPunct="1">
              <a:buFont typeface="Symbol" charset="2"/>
              <a:buChar char="¨"/>
              <a:defRPr/>
            </a:pPr>
            <a:r>
              <a:rPr lang="en-US" sz="2800" smtClean="0"/>
              <a:t>In addition to its direct access capability, an index can be used to retrieve the records of a file in logical sequence based on the indexed field.</a:t>
            </a:r>
          </a:p>
        </p:txBody>
      </p:sp>
    </p:spTree>
    <p:extLst>
      <p:ext uri="{BB962C8B-B14F-4D97-AF65-F5344CB8AC3E}">
        <p14:creationId xmlns:p14="http://schemas.microsoft.com/office/powerpoint/2010/main" val="28326293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A066E7A-8F8B-4634-A0FD-ACB00C59286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4450" name="Rectangle 2"/>
          <p:cNvSpPr>
            <a:spLocks noGrp="1" noChangeArrowheads="1"/>
          </p:cNvSpPr>
          <p:nvPr>
            <p:ph type="title"/>
          </p:nvPr>
        </p:nvSpPr>
        <p:spPr/>
        <p:txBody>
          <a:bodyPr/>
          <a:lstStyle/>
          <a:p>
            <a:pPr eaLnBrk="1" hangingPunct="1">
              <a:defRPr/>
            </a:pPr>
            <a:r>
              <a:rPr lang="en-US" smtClean="0"/>
              <a:t>Indexes</a:t>
            </a:r>
          </a:p>
        </p:txBody>
      </p:sp>
      <p:sp>
        <p:nvSpPr>
          <p:cNvPr id="104451" name="Rectangle 3"/>
          <p:cNvSpPr>
            <a:spLocks noGrp="1" noChangeArrowheads="1"/>
          </p:cNvSpPr>
          <p:nvPr>
            <p:ph type="body" idx="1"/>
          </p:nvPr>
        </p:nvSpPr>
        <p:spPr/>
        <p:txBody>
          <a:bodyPr/>
          <a:lstStyle/>
          <a:p>
            <a:pPr eaLnBrk="1" hangingPunct="1">
              <a:buFont typeface="Symbol" charset="2"/>
              <a:buChar char="¨"/>
              <a:defRPr/>
            </a:pPr>
            <a:r>
              <a:rPr lang="en-US" smtClean="0"/>
              <a:t>Many separate indexes into a file can exist simultaneously. The indexes are quite independent of each other.</a:t>
            </a:r>
          </a:p>
          <a:p>
            <a:pPr eaLnBrk="1" hangingPunct="1">
              <a:buFont typeface="Symbol" charset="2"/>
              <a:buNone/>
              <a:defRPr/>
            </a:pPr>
            <a:endParaRPr lang="en-US" smtClean="0"/>
          </a:p>
          <a:p>
            <a:pPr eaLnBrk="1" hangingPunct="1">
              <a:buFont typeface="Symbol" charset="2"/>
              <a:buChar char="¨"/>
              <a:defRPr/>
            </a:pPr>
            <a:r>
              <a:rPr lang="en-US" smtClean="0"/>
              <a:t>When a new record is inserted into a file, an existing record is deleted, or an indexed field is updated, all of the affected indexes must be updated.</a:t>
            </a:r>
          </a:p>
        </p:txBody>
      </p:sp>
    </p:spTree>
    <p:extLst>
      <p:ext uri="{BB962C8B-B14F-4D97-AF65-F5344CB8AC3E}">
        <p14:creationId xmlns:p14="http://schemas.microsoft.com/office/powerpoint/2010/main" val="89393357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5B2380E-AE9D-4E72-A4B2-D8A3516C6207}"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5474" name="Rectangle 2"/>
          <p:cNvSpPr>
            <a:spLocks noGrp="1" noChangeArrowheads="1"/>
          </p:cNvSpPr>
          <p:nvPr>
            <p:ph type="title"/>
          </p:nvPr>
        </p:nvSpPr>
        <p:spPr/>
        <p:txBody>
          <a:bodyPr/>
          <a:lstStyle/>
          <a:p>
            <a:pPr eaLnBrk="1" hangingPunct="1">
              <a:defRPr/>
            </a:pPr>
            <a:r>
              <a:rPr lang="en-US" smtClean="0"/>
              <a:t>Hashed Files</a:t>
            </a:r>
          </a:p>
        </p:txBody>
      </p:sp>
      <p:sp>
        <p:nvSpPr>
          <p:cNvPr id="105475" name="Rectangle 3"/>
          <p:cNvSpPr>
            <a:spLocks noGrp="1" noChangeArrowheads="1"/>
          </p:cNvSpPr>
          <p:nvPr>
            <p:ph type="body" idx="1"/>
          </p:nvPr>
        </p:nvSpPr>
        <p:spPr/>
        <p:txBody>
          <a:bodyPr/>
          <a:lstStyle/>
          <a:p>
            <a:pPr eaLnBrk="1" hangingPunct="1">
              <a:buFont typeface="Symbol" charset="2"/>
              <a:buChar char="¨"/>
              <a:defRPr/>
            </a:pPr>
            <a:r>
              <a:rPr lang="en-US" smtClean="0"/>
              <a:t>The number of records in a file is estimated, and enough space is reserved on a disk to hold them.</a:t>
            </a:r>
          </a:p>
          <a:p>
            <a:pPr eaLnBrk="1" hangingPunct="1">
              <a:buFont typeface="Symbol" charset="2"/>
              <a:buChar char="¨"/>
              <a:defRPr/>
            </a:pPr>
            <a:endParaRPr lang="en-US" smtClean="0"/>
          </a:p>
          <a:p>
            <a:pPr eaLnBrk="1" hangingPunct="1">
              <a:buFont typeface="Symbol" charset="2"/>
              <a:buChar char="¨"/>
              <a:defRPr/>
            </a:pPr>
            <a:r>
              <a:rPr lang="en-US" smtClean="0"/>
              <a:t>Additional space is reserved for additional overflow records. </a:t>
            </a:r>
          </a:p>
        </p:txBody>
      </p:sp>
    </p:spTree>
    <p:extLst>
      <p:ext uri="{BB962C8B-B14F-4D97-AF65-F5344CB8AC3E}">
        <p14:creationId xmlns:p14="http://schemas.microsoft.com/office/powerpoint/2010/main" val="296446936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720913C8-6A6A-4A5C-8680-0645AD6536C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6500" name="Rectangle 4"/>
          <p:cNvSpPr>
            <a:spLocks noGrp="1" noChangeArrowheads="1"/>
          </p:cNvSpPr>
          <p:nvPr>
            <p:ph type="title"/>
          </p:nvPr>
        </p:nvSpPr>
        <p:spPr/>
        <p:txBody>
          <a:bodyPr/>
          <a:lstStyle/>
          <a:p>
            <a:pPr eaLnBrk="1" hangingPunct="1">
              <a:defRPr/>
            </a:pPr>
            <a:r>
              <a:rPr lang="en-US" smtClean="0"/>
              <a:t>Hashed Files</a:t>
            </a:r>
          </a:p>
        </p:txBody>
      </p:sp>
      <p:sp>
        <p:nvSpPr>
          <p:cNvPr id="106501" name="Rectangle 5"/>
          <p:cNvSpPr>
            <a:spLocks noGrp="1" noChangeArrowheads="1"/>
          </p:cNvSpPr>
          <p:nvPr>
            <p:ph type="body" idx="1"/>
          </p:nvPr>
        </p:nvSpPr>
        <p:spPr/>
        <p:txBody>
          <a:bodyPr/>
          <a:lstStyle/>
          <a:p>
            <a:pPr eaLnBrk="1" hangingPunct="1">
              <a:buFont typeface="Symbol" charset="2"/>
              <a:buChar char="¨"/>
              <a:defRPr/>
            </a:pPr>
            <a:r>
              <a:rPr lang="en-US" smtClean="0"/>
              <a:t>To determine where to insert a particular record of the file, the record’s key value is converted by a hashing routine into one of the reserved record locations on the disk.</a:t>
            </a:r>
          </a:p>
          <a:p>
            <a:pPr eaLnBrk="1" hangingPunct="1">
              <a:buFont typeface="Symbol" charset="2"/>
              <a:buChar char="¨"/>
              <a:defRPr/>
            </a:pPr>
            <a:endParaRPr lang="en-US" smtClean="0"/>
          </a:p>
          <a:p>
            <a:pPr eaLnBrk="1" hangingPunct="1">
              <a:buFont typeface="Symbol" charset="2"/>
              <a:buChar char="¨"/>
              <a:defRPr/>
            </a:pPr>
            <a:r>
              <a:rPr lang="en-US" smtClean="0"/>
              <a:t>To find and retrieve the record, the same hashing routine is applied to the key value during the search. </a:t>
            </a:r>
          </a:p>
        </p:txBody>
      </p:sp>
    </p:spTree>
    <p:extLst>
      <p:ext uri="{BB962C8B-B14F-4D97-AF65-F5344CB8AC3E}">
        <p14:creationId xmlns:p14="http://schemas.microsoft.com/office/powerpoint/2010/main" val="8056348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B5536F8-4B7E-4867-AFB4-ABB7DC1BF814}"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7522" name="Rectangle 2"/>
          <p:cNvSpPr>
            <a:spLocks noGrp="1" noChangeArrowheads="1"/>
          </p:cNvSpPr>
          <p:nvPr>
            <p:ph type="title"/>
          </p:nvPr>
        </p:nvSpPr>
        <p:spPr/>
        <p:txBody>
          <a:bodyPr/>
          <a:lstStyle/>
          <a:p>
            <a:pPr eaLnBrk="1" hangingPunct="1">
              <a:defRPr/>
            </a:pPr>
            <a:r>
              <a:rPr lang="en-US" smtClean="0"/>
              <a:t>Division-Remainder Method</a:t>
            </a:r>
          </a:p>
        </p:txBody>
      </p:sp>
      <p:sp>
        <p:nvSpPr>
          <p:cNvPr id="107523" name="Rectangle 3"/>
          <p:cNvSpPr>
            <a:spLocks noGrp="1" noChangeArrowheads="1"/>
          </p:cNvSpPr>
          <p:nvPr>
            <p:ph type="body" idx="1"/>
          </p:nvPr>
        </p:nvSpPr>
        <p:spPr/>
        <p:txBody>
          <a:bodyPr/>
          <a:lstStyle/>
          <a:p>
            <a:pPr eaLnBrk="1" hangingPunct="1">
              <a:buFont typeface="Symbol" charset="2"/>
              <a:buChar char="¨"/>
              <a:defRPr/>
            </a:pPr>
            <a:r>
              <a:rPr lang="en-US" smtClean="0"/>
              <a:t>Divide the key value of the record that we want to insert or retrieve by the number of record locations that we have reserved.</a:t>
            </a:r>
          </a:p>
          <a:p>
            <a:pPr eaLnBrk="1" hangingPunct="1">
              <a:buFont typeface="Symbol" charset="2"/>
              <a:buChar char="¨"/>
              <a:defRPr/>
            </a:pPr>
            <a:endParaRPr lang="en-US" smtClean="0"/>
          </a:p>
          <a:p>
            <a:pPr eaLnBrk="1" hangingPunct="1">
              <a:buFont typeface="Symbol" charset="2"/>
              <a:buChar char="¨"/>
              <a:defRPr/>
            </a:pPr>
            <a:r>
              <a:rPr lang="en-US" smtClean="0"/>
              <a:t>Perform the division, discard the quotient, and use the remainder to tell us where to locate the record.</a:t>
            </a:r>
          </a:p>
        </p:txBody>
      </p:sp>
    </p:spTree>
    <p:extLst>
      <p:ext uri="{BB962C8B-B14F-4D97-AF65-F5344CB8AC3E}">
        <p14:creationId xmlns:p14="http://schemas.microsoft.com/office/powerpoint/2010/main" val="40499869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E0D6892D-06E1-458A-92D5-E86A374AF56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8546" name="Rectangle 2"/>
          <p:cNvSpPr>
            <a:spLocks noGrp="1" noChangeArrowheads="1"/>
          </p:cNvSpPr>
          <p:nvPr>
            <p:ph type="title"/>
          </p:nvPr>
        </p:nvSpPr>
        <p:spPr/>
        <p:txBody>
          <a:bodyPr/>
          <a:lstStyle/>
          <a:p>
            <a:pPr eaLnBrk="1" hangingPunct="1">
              <a:defRPr/>
            </a:pPr>
            <a:r>
              <a:rPr lang="en-US" smtClean="0"/>
              <a:t>A Hashed File</a:t>
            </a:r>
          </a:p>
        </p:txBody>
      </p:sp>
      <p:sp>
        <p:nvSpPr>
          <p:cNvPr id="108551" name="Rectangle 7"/>
          <p:cNvSpPr>
            <a:spLocks noGrp="1" noChangeArrowheads="1"/>
          </p:cNvSpPr>
          <p:nvPr>
            <p:ph type="body" sz="half" idx="2"/>
          </p:nvPr>
        </p:nvSpPr>
        <p:spPr/>
        <p:txBody>
          <a:bodyPr/>
          <a:lstStyle/>
          <a:p>
            <a:pPr eaLnBrk="1" hangingPunct="1">
              <a:buFont typeface="Symbol" charset="2"/>
              <a:buChar char="¨"/>
              <a:defRPr/>
            </a:pPr>
            <a:r>
              <a:rPr lang="en-US" sz="2400" smtClean="0"/>
              <a:t>Storage area for 50 records plus overflow records.</a:t>
            </a:r>
          </a:p>
          <a:p>
            <a:pPr eaLnBrk="1" hangingPunct="1">
              <a:buFont typeface="Symbol" charset="2"/>
              <a:buChar char="¨"/>
              <a:defRPr/>
            </a:pPr>
            <a:endParaRPr lang="en-US" sz="2400" smtClean="0"/>
          </a:p>
          <a:p>
            <a:pPr eaLnBrk="1" hangingPunct="1">
              <a:buFont typeface="Symbol" charset="2"/>
              <a:buChar char="¨"/>
              <a:defRPr/>
            </a:pPr>
            <a:r>
              <a:rPr lang="en-US" sz="2400" smtClean="0"/>
              <a:t>Collision - more than one key value hashes to the same location.</a:t>
            </a:r>
          </a:p>
          <a:p>
            <a:pPr lvl="1" eaLnBrk="1" hangingPunct="1">
              <a:buFont typeface="Symbol" charset="2"/>
              <a:buChar char="ª"/>
              <a:defRPr/>
            </a:pPr>
            <a:r>
              <a:rPr lang="en-US" sz="2000" smtClean="0"/>
              <a:t>The two key values are called “synonyms.”</a:t>
            </a:r>
          </a:p>
          <a:p>
            <a:pPr eaLnBrk="1" hangingPunct="1">
              <a:buFont typeface="Symbol" charset="2"/>
              <a:buChar char="¨"/>
              <a:defRPr/>
            </a:pPr>
            <a:endParaRPr lang="en-US" sz="2400" smtClean="0"/>
          </a:p>
          <a:p>
            <a:pPr eaLnBrk="1" hangingPunct="1">
              <a:buFont typeface="Symbol" charset="2"/>
              <a:buChar char="¨"/>
              <a:defRPr/>
            </a:pPr>
            <a:endParaRPr lang="en-US" sz="2400" smtClean="0"/>
          </a:p>
        </p:txBody>
      </p:sp>
      <p:pic>
        <p:nvPicPr>
          <p:cNvPr id="48133" name="Picture 9" descr="c02f019.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224088"/>
            <a:ext cx="4038600" cy="3281362"/>
          </a:xfrm>
        </p:spPr>
      </p:pic>
    </p:spTree>
    <p:extLst>
      <p:ext uri="{BB962C8B-B14F-4D97-AF65-F5344CB8AC3E}">
        <p14:creationId xmlns:p14="http://schemas.microsoft.com/office/powerpoint/2010/main" val="8640674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233B5ED-7893-438F-AE78-073353598EB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0594" name="Rectangle 2"/>
          <p:cNvSpPr>
            <a:spLocks noGrp="1" noChangeArrowheads="1"/>
          </p:cNvSpPr>
          <p:nvPr>
            <p:ph type="title"/>
          </p:nvPr>
        </p:nvSpPr>
        <p:spPr/>
        <p:txBody>
          <a:bodyPr/>
          <a:lstStyle/>
          <a:p>
            <a:pPr eaLnBrk="1" hangingPunct="1">
              <a:defRPr/>
            </a:pPr>
            <a:r>
              <a:rPr lang="en-US" smtClean="0"/>
              <a:t>Hashed Files</a:t>
            </a:r>
          </a:p>
        </p:txBody>
      </p:sp>
      <p:sp>
        <p:nvSpPr>
          <p:cNvPr id="110596" name="Rectangle 4"/>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Hashing disallows any sequential storage based on a set of field values.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A file can only be hashed once, based on the values of a single field or a single combination of fields.</a:t>
            </a:r>
          </a:p>
          <a:p>
            <a:pPr eaLnBrk="1" hangingPunct="1">
              <a:lnSpc>
                <a:spcPct val="90000"/>
              </a:lnSpc>
              <a:buFont typeface="Symbol" charset="2"/>
              <a:buNone/>
              <a:defRPr/>
            </a:pPr>
            <a:endParaRPr lang="en-US" sz="2800" smtClean="0"/>
          </a:p>
          <a:p>
            <a:pPr eaLnBrk="1" hangingPunct="1">
              <a:lnSpc>
                <a:spcPct val="90000"/>
              </a:lnSpc>
              <a:buFont typeface="Symbol" charset="2"/>
              <a:buChar char="¨"/>
              <a:defRPr/>
            </a:pPr>
            <a:r>
              <a:rPr lang="en-US" sz="2800" smtClean="0"/>
              <a:t>If a file is hashed on one field, direct access based on another field can be achieved by building an index on the other field. </a:t>
            </a:r>
          </a:p>
        </p:txBody>
      </p:sp>
    </p:spTree>
    <p:extLst>
      <p:ext uri="{BB962C8B-B14F-4D97-AF65-F5344CB8AC3E}">
        <p14:creationId xmlns:p14="http://schemas.microsoft.com/office/powerpoint/2010/main" val="24716294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9372F9D-9672-4F0E-959F-10CB2B4BBD1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2642" name="Rectangle 2"/>
          <p:cNvSpPr>
            <a:spLocks noGrp="1" noChangeArrowheads="1"/>
          </p:cNvSpPr>
          <p:nvPr>
            <p:ph type="title"/>
          </p:nvPr>
        </p:nvSpPr>
        <p:spPr/>
        <p:txBody>
          <a:bodyPr/>
          <a:lstStyle/>
          <a:p>
            <a:pPr eaLnBrk="1" hangingPunct="1">
              <a:defRPr/>
            </a:pPr>
            <a:r>
              <a:rPr lang="en-US" smtClean="0"/>
              <a:t>Hashed Files</a:t>
            </a:r>
          </a:p>
        </p:txBody>
      </p:sp>
      <p:sp>
        <p:nvSpPr>
          <p:cNvPr id="11264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Many hashing routines have been developed.</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goal is to minimize the number of collisions, which can slow down retrieval performance.</a:t>
            </a:r>
          </a:p>
          <a:p>
            <a:pPr eaLnBrk="1" hangingPunct="1">
              <a:lnSpc>
                <a:spcPct val="90000"/>
              </a:lnSpc>
              <a:buFont typeface="Symbol" charset="2"/>
              <a:buNone/>
              <a:defRPr/>
            </a:pPr>
            <a:endParaRPr lang="en-US" sz="2800" smtClean="0"/>
          </a:p>
          <a:p>
            <a:pPr eaLnBrk="1" hangingPunct="1">
              <a:lnSpc>
                <a:spcPct val="90000"/>
              </a:lnSpc>
              <a:buFont typeface="Symbol" charset="2"/>
              <a:buChar char="¨"/>
              <a:defRPr/>
            </a:pPr>
            <a:r>
              <a:rPr lang="en-US" sz="2800" smtClean="0"/>
              <a:t>In practice, several hashing routines are tested on a file to determine the best “fit.” </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Even a relatively simple procedure like the division-remainder method can be fine-tuned. </a:t>
            </a:r>
          </a:p>
        </p:txBody>
      </p:sp>
    </p:spTree>
    <p:extLst>
      <p:ext uri="{BB962C8B-B14F-4D97-AF65-F5344CB8AC3E}">
        <p14:creationId xmlns:p14="http://schemas.microsoft.com/office/powerpoint/2010/main" val="32602339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F68BF58-9B34-405A-A196-6A10E8E89B2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13666" name="Rectangle 2"/>
          <p:cNvSpPr>
            <a:spLocks noGrp="1" noChangeArrowheads="1"/>
          </p:cNvSpPr>
          <p:nvPr>
            <p:ph type="title"/>
          </p:nvPr>
        </p:nvSpPr>
        <p:spPr/>
        <p:txBody>
          <a:bodyPr/>
          <a:lstStyle/>
          <a:p>
            <a:pPr eaLnBrk="1" hangingPunct="1">
              <a:defRPr/>
            </a:pPr>
            <a:r>
              <a:rPr lang="en-US" smtClean="0"/>
              <a:t>Hashed Files</a:t>
            </a:r>
          </a:p>
        </p:txBody>
      </p:sp>
      <p:sp>
        <p:nvSpPr>
          <p:cNvPr id="113667" name="Rectangle 3"/>
          <p:cNvSpPr>
            <a:spLocks noGrp="1" noChangeArrowheads="1"/>
          </p:cNvSpPr>
          <p:nvPr>
            <p:ph type="body" idx="1"/>
          </p:nvPr>
        </p:nvSpPr>
        <p:spPr/>
        <p:txBody>
          <a:bodyPr/>
          <a:lstStyle/>
          <a:p>
            <a:pPr eaLnBrk="1" hangingPunct="1">
              <a:buFont typeface="Symbol" charset="2"/>
              <a:buChar char="¨"/>
              <a:defRPr/>
            </a:pPr>
            <a:r>
              <a:rPr lang="en-US" smtClean="0"/>
              <a:t>A hashed file must occasionally be reorganized after so many collisions have occurred that performance is degraded to an unacceptable level.</a:t>
            </a:r>
          </a:p>
          <a:p>
            <a:pPr eaLnBrk="1" hangingPunct="1">
              <a:buFont typeface="Symbol" charset="2"/>
              <a:buChar char="¨"/>
              <a:defRPr/>
            </a:pPr>
            <a:endParaRPr lang="en-US" smtClean="0"/>
          </a:p>
          <a:p>
            <a:pPr eaLnBrk="1" hangingPunct="1">
              <a:buFont typeface="Symbol" charset="2"/>
              <a:buChar char="¨"/>
              <a:defRPr/>
            </a:pPr>
            <a:r>
              <a:rPr lang="en-US" smtClean="0"/>
              <a:t>A new storage area with a new number of storage locations is chosen, and the process starts all over again. </a:t>
            </a:r>
          </a:p>
        </p:txBody>
      </p:sp>
    </p:spTree>
    <p:extLst>
      <p:ext uri="{BB962C8B-B14F-4D97-AF65-F5344CB8AC3E}">
        <p14:creationId xmlns:p14="http://schemas.microsoft.com/office/powerpoint/2010/main" val="29900578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3A6494D-DEC5-4018-9E20-2BA34B7A3366}"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3250" name="Rectangle 2"/>
          <p:cNvSpPr>
            <a:spLocks noGrp="1" noChangeArrowheads="1"/>
          </p:cNvSpPr>
          <p:nvPr>
            <p:ph type="title"/>
          </p:nvPr>
        </p:nvSpPr>
        <p:spPr/>
        <p:txBody>
          <a:bodyPr/>
          <a:lstStyle/>
          <a:p>
            <a:pPr eaLnBrk="1" hangingPunct="1">
              <a:defRPr/>
            </a:pPr>
            <a:r>
              <a:rPr lang="en-US" smtClean="0"/>
              <a:t>Inputs to Physical</a:t>
            </a:r>
            <a:br>
              <a:rPr lang="en-US" smtClean="0"/>
            </a:br>
            <a:r>
              <a:rPr lang="en-US" smtClean="0"/>
              <a:t>Database Design</a:t>
            </a:r>
          </a:p>
        </p:txBody>
      </p:sp>
      <p:sp>
        <p:nvSpPr>
          <p:cNvPr id="53251" name="Rectangle 3"/>
          <p:cNvSpPr>
            <a:spLocks noGrp="1" noChangeArrowheads="1"/>
          </p:cNvSpPr>
          <p:nvPr>
            <p:ph type="body" idx="1"/>
          </p:nvPr>
        </p:nvSpPr>
        <p:spPr/>
        <p:txBody>
          <a:bodyPr/>
          <a:lstStyle/>
          <a:p>
            <a:pPr eaLnBrk="1" hangingPunct="1">
              <a:buFont typeface="Symbol" charset="2"/>
              <a:buChar char="¨"/>
              <a:defRPr/>
            </a:pPr>
            <a:r>
              <a:rPr lang="en-US" smtClean="0"/>
              <a:t>Physical database design starts where logical database design ends. </a:t>
            </a:r>
          </a:p>
          <a:p>
            <a:pPr eaLnBrk="1" hangingPunct="1">
              <a:buFont typeface="Symbol" charset="2"/>
              <a:buChar char="¨"/>
              <a:defRPr/>
            </a:pPr>
            <a:endParaRPr lang="en-US" smtClean="0"/>
          </a:p>
          <a:p>
            <a:pPr eaLnBrk="1" hangingPunct="1">
              <a:buFont typeface="Symbol" charset="2"/>
              <a:buChar char="¨"/>
              <a:defRPr/>
            </a:pPr>
            <a:r>
              <a:rPr lang="en-US" smtClean="0"/>
              <a:t>The well structured relational tables produced by the conversion from ERDs or by the data normalization process form the starting point for physical database design.</a:t>
            </a:r>
          </a:p>
        </p:txBody>
      </p:sp>
    </p:spTree>
    <p:extLst>
      <p:ext uri="{BB962C8B-B14F-4D97-AF65-F5344CB8AC3E}">
        <p14:creationId xmlns:p14="http://schemas.microsoft.com/office/powerpoint/2010/main" val="196100226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B314428-0305-4672-A2D9-ECB79BF54FA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4274" name="Rectangle 2"/>
          <p:cNvSpPr>
            <a:spLocks noGrp="1" noChangeArrowheads="1"/>
          </p:cNvSpPr>
          <p:nvPr>
            <p:ph type="title"/>
          </p:nvPr>
        </p:nvSpPr>
        <p:spPr/>
        <p:txBody>
          <a:bodyPr/>
          <a:lstStyle/>
          <a:p>
            <a:pPr eaLnBrk="1" hangingPunct="1">
              <a:defRPr/>
            </a:pPr>
            <a:r>
              <a:rPr lang="en-US" smtClean="0"/>
              <a:t>More Inputs to Physical Database Design</a:t>
            </a:r>
          </a:p>
        </p:txBody>
      </p:sp>
      <p:sp>
        <p:nvSpPr>
          <p:cNvPr id="54279" name="Rectangle 7"/>
          <p:cNvSpPr>
            <a:spLocks noGrp="1" noChangeArrowheads="1"/>
          </p:cNvSpPr>
          <p:nvPr>
            <p:ph type="body" idx="1"/>
          </p:nvPr>
        </p:nvSpPr>
        <p:spPr/>
        <p:txBody>
          <a:bodyPr/>
          <a:lstStyle/>
          <a:p>
            <a:pPr eaLnBrk="1" hangingPunct="1">
              <a:lnSpc>
                <a:spcPct val="90000"/>
              </a:lnSpc>
              <a:buFont typeface="Symbol" charset="2"/>
              <a:buNone/>
              <a:defRPr/>
            </a:pPr>
            <a:r>
              <a:rPr lang="en-US" sz="1600" u="sng" smtClean="0"/>
              <a:t>Inputs Into the Physical Database Design Process</a:t>
            </a:r>
          </a:p>
          <a:p>
            <a:pPr eaLnBrk="1" hangingPunct="1">
              <a:lnSpc>
                <a:spcPct val="90000"/>
              </a:lnSpc>
              <a:buFont typeface="Symbol" charset="2"/>
              <a:buChar char="¨"/>
              <a:defRPr/>
            </a:pPr>
            <a:r>
              <a:rPr lang="en-US" sz="1600" smtClean="0"/>
              <a:t>The Tables Produced by the Logical Database Design Process</a:t>
            </a:r>
          </a:p>
          <a:p>
            <a:pPr eaLnBrk="1" hangingPunct="1">
              <a:lnSpc>
                <a:spcPct val="90000"/>
              </a:lnSpc>
              <a:buFont typeface="Symbol" charset="2"/>
              <a:buChar char="¨"/>
              <a:defRPr/>
            </a:pPr>
            <a:r>
              <a:rPr lang="en-US" sz="1600" smtClean="0"/>
              <a:t>Business Environment Requirements</a:t>
            </a:r>
          </a:p>
          <a:p>
            <a:pPr lvl="1" eaLnBrk="1" hangingPunct="1">
              <a:lnSpc>
                <a:spcPct val="90000"/>
              </a:lnSpc>
              <a:buFont typeface="Symbol" charset="2"/>
              <a:buChar char="ª"/>
              <a:defRPr/>
            </a:pPr>
            <a:r>
              <a:rPr lang="en-US" sz="1400" smtClean="0"/>
              <a:t>Response Time Requirements</a:t>
            </a:r>
          </a:p>
          <a:p>
            <a:pPr lvl="1" eaLnBrk="1" hangingPunct="1">
              <a:lnSpc>
                <a:spcPct val="90000"/>
              </a:lnSpc>
              <a:buFont typeface="Symbol" charset="2"/>
              <a:buChar char="ª"/>
              <a:defRPr/>
            </a:pPr>
            <a:r>
              <a:rPr lang="en-US" sz="1400" smtClean="0"/>
              <a:t>Throughput Requirements</a:t>
            </a:r>
          </a:p>
          <a:p>
            <a:pPr eaLnBrk="1" hangingPunct="1">
              <a:lnSpc>
                <a:spcPct val="90000"/>
              </a:lnSpc>
              <a:buFont typeface="Symbol" charset="2"/>
              <a:buChar char="¨"/>
              <a:defRPr/>
            </a:pPr>
            <a:r>
              <a:rPr lang="en-US" sz="1600" smtClean="0"/>
              <a:t>Data Characteristics</a:t>
            </a:r>
          </a:p>
          <a:p>
            <a:pPr lvl="1" eaLnBrk="1" hangingPunct="1">
              <a:lnSpc>
                <a:spcPct val="90000"/>
              </a:lnSpc>
              <a:buFont typeface="Symbol" charset="2"/>
              <a:buChar char="ª"/>
              <a:defRPr/>
            </a:pPr>
            <a:r>
              <a:rPr lang="en-US" sz="1400" smtClean="0"/>
              <a:t>Data Volume Assessment</a:t>
            </a:r>
          </a:p>
          <a:p>
            <a:pPr lvl="1" eaLnBrk="1" hangingPunct="1">
              <a:lnSpc>
                <a:spcPct val="90000"/>
              </a:lnSpc>
              <a:buFont typeface="Symbol" charset="2"/>
              <a:buChar char="ª"/>
              <a:defRPr/>
            </a:pPr>
            <a:r>
              <a:rPr lang="en-US" sz="1400" smtClean="0"/>
              <a:t>Data Volatility</a:t>
            </a:r>
          </a:p>
          <a:p>
            <a:pPr eaLnBrk="1" hangingPunct="1">
              <a:lnSpc>
                <a:spcPct val="90000"/>
              </a:lnSpc>
              <a:buFont typeface="Symbol" charset="2"/>
              <a:buChar char="¨"/>
              <a:defRPr/>
            </a:pPr>
            <a:r>
              <a:rPr lang="en-US" sz="1600" smtClean="0"/>
              <a:t>Application Characteristics</a:t>
            </a:r>
          </a:p>
          <a:p>
            <a:pPr lvl="1" eaLnBrk="1" hangingPunct="1">
              <a:lnSpc>
                <a:spcPct val="90000"/>
              </a:lnSpc>
              <a:buFont typeface="Symbol" charset="2"/>
              <a:buChar char="ª"/>
              <a:defRPr/>
            </a:pPr>
            <a:r>
              <a:rPr lang="en-US" sz="1400" smtClean="0"/>
              <a:t>Application Data Requirements</a:t>
            </a:r>
          </a:p>
          <a:p>
            <a:pPr lvl="1" eaLnBrk="1" hangingPunct="1">
              <a:lnSpc>
                <a:spcPct val="90000"/>
              </a:lnSpc>
              <a:buFont typeface="Symbol" charset="2"/>
              <a:buChar char="ª"/>
              <a:defRPr/>
            </a:pPr>
            <a:r>
              <a:rPr lang="en-US" sz="1400" smtClean="0"/>
              <a:t>Application Priorities</a:t>
            </a:r>
          </a:p>
          <a:p>
            <a:pPr eaLnBrk="1" hangingPunct="1">
              <a:lnSpc>
                <a:spcPct val="90000"/>
              </a:lnSpc>
              <a:buFont typeface="Symbol" charset="2"/>
              <a:buChar char="¨"/>
              <a:defRPr/>
            </a:pPr>
            <a:r>
              <a:rPr lang="en-US" sz="1600" smtClean="0"/>
              <a:t>Operational Requirements</a:t>
            </a:r>
          </a:p>
          <a:p>
            <a:pPr lvl="1" eaLnBrk="1" hangingPunct="1">
              <a:lnSpc>
                <a:spcPct val="90000"/>
              </a:lnSpc>
              <a:buFont typeface="Symbol" charset="2"/>
              <a:buChar char="ª"/>
              <a:defRPr/>
            </a:pPr>
            <a:r>
              <a:rPr lang="en-US" sz="1400" smtClean="0"/>
              <a:t>Data Security Concerns</a:t>
            </a:r>
          </a:p>
          <a:p>
            <a:pPr lvl="1" eaLnBrk="1" hangingPunct="1">
              <a:lnSpc>
                <a:spcPct val="90000"/>
              </a:lnSpc>
              <a:buFont typeface="Symbol" charset="2"/>
              <a:buChar char="ª"/>
              <a:defRPr/>
            </a:pPr>
            <a:r>
              <a:rPr lang="en-US" sz="1400" smtClean="0"/>
              <a:t>Backup and Recovery Concerns</a:t>
            </a:r>
          </a:p>
          <a:p>
            <a:pPr eaLnBrk="1" hangingPunct="1">
              <a:lnSpc>
                <a:spcPct val="90000"/>
              </a:lnSpc>
              <a:buFont typeface="Symbol" charset="2"/>
              <a:buChar char="¨"/>
              <a:defRPr/>
            </a:pPr>
            <a:r>
              <a:rPr lang="en-US" sz="1600" smtClean="0"/>
              <a:t>Hardware and Software Characteristics</a:t>
            </a:r>
          </a:p>
          <a:p>
            <a:pPr lvl="1" eaLnBrk="1" hangingPunct="1">
              <a:lnSpc>
                <a:spcPct val="90000"/>
              </a:lnSpc>
              <a:buFont typeface="Symbol" charset="2"/>
              <a:buChar char="ª"/>
              <a:defRPr/>
            </a:pPr>
            <a:r>
              <a:rPr lang="en-US" sz="1400" smtClean="0"/>
              <a:t>DBMS Characteristics</a:t>
            </a:r>
          </a:p>
          <a:p>
            <a:pPr lvl="1" eaLnBrk="1" hangingPunct="1">
              <a:lnSpc>
                <a:spcPct val="90000"/>
              </a:lnSpc>
              <a:buFont typeface="Symbol" charset="2"/>
              <a:buChar char="ª"/>
              <a:defRPr/>
            </a:pPr>
            <a:r>
              <a:rPr lang="en-US" sz="1400" smtClean="0"/>
              <a:t>Hardware Characteristics</a:t>
            </a:r>
          </a:p>
          <a:p>
            <a:pPr eaLnBrk="1" hangingPunct="1">
              <a:lnSpc>
                <a:spcPct val="90000"/>
              </a:lnSpc>
              <a:buFont typeface="Symbol" charset="2"/>
              <a:buChar char="¨"/>
              <a:defRPr/>
            </a:pPr>
            <a:endParaRPr lang="en-US" sz="1600" smtClean="0"/>
          </a:p>
        </p:txBody>
      </p:sp>
    </p:spTree>
    <p:extLst>
      <p:ext uri="{BB962C8B-B14F-4D97-AF65-F5344CB8AC3E}">
        <p14:creationId xmlns:p14="http://schemas.microsoft.com/office/powerpoint/2010/main" val="8807845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7D6CB33-4B8B-4811-A2B9-C6C7D771D03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5298" name="Rectangle 2"/>
          <p:cNvSpPr>
            <a:spLocks noGrp="1" noChangeArrowheads="1"/>
          </p:cNvSpPr>
          <p:nvPr>
            <p:ph type="title"/>
          </p:nvPr>
        </p:nvSpPr>
        <p:spPr>
          <a:xfrm>
            <a:off x="457200" y="277813"/>
            <a:ext cx="8305800" cy="1703387"/>
          </a:xfrm>
        </p:spPr>
        <p:txBody>
          <a:bodyPr/>
          <a:lstStyle/>
          <a:p>
            <a:pPr eaLnBrk="1" hangingPunct="1">
              <a:defRPr/>
            </a:pPr>
            <a:r>
              <a:rPr lang="en-US" smtClean="0"/>
              <a:t>The Tables Produced by the Logical Database Design Process</a:t>
            </a:r>
          </a:p>
        </p:txBody>
      </p:sp>
      <p:sp>
        <p:nvSpPr>
          <p:cNvPr id="55299" name="Rectangle 3"/>
          <p:cNvSpPr>
            <a:spLocks noGrp="1" noChangeArrowheads="1"/>
          </p:cNvSpPr>
          <p:nvPr>
            <p:ph type="body" idx="1"/>
          </p:nvPr>
        </p:nvSpPr>
        <p:spPr>
          <a:xfrm>
            <a:off x="457200" y="2362200"/>
            <a:ext cx="8229600" cy="3768725"/>
          </a:xfrm>
        </p:spPr>
        <p:txBody>
          <a:bodyPr/>
          <a:lstStyle/>
          <a:p>
            <a:pPr eaLnBrk="1" hangingPunct="1">
              <a:lnSpc>
                <a:spcPct val="90000"/>
              </a:lnSpc>
              <a:buFont typeface="Symbol" charset="2"/>
              <a:buChar char="¨"/>
              <a:defRPr/>
            </a:pPr>
            <a:r>
              <a:rPr lang="en-US" sz="2800" smtClean="0"/>
              <a:t>Form the starting point of the physical database design process.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Reflect all of the data in the business environment.</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Are likely to be unacceptable from a performance point of view and must be modified in physical database design.</a:t>
            </a:r>
          </a:p>
        </p:txBody>
      </p:sp>
    </p:spTree>
    <p:extLst>
      <p:ext uri="{BB962C8B-B14F-4D97-AF65-F5344CB8AC3E}">
        <p14:creationId xmlns:p14="http://schemas.microsoft.com/office/powerpoint/2010/main" val="22865417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ECA71C73-50A2-441C-A2D4-4F1A2597525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9394" name="Rectangle 2"/>
          <p:cNvSpPr>
            <a:spLocks noGrp="1" noChangeArrowheads="1"/>
          </p:cNvSpPr>
          <p:nvPr>
            <p:ph type="title"/>
          </p:nvPr>
        </p:nvSpPr>
        <p:spPr/>
        <p:txBody>
          <a:bodyPr/>
          <a:lstStyle/>
          <a:p>
            <a:pPr eaLnBrk="1" hangingPunct="1">
              <a:defRPr/>
            </a:pPr>
            <a:r>
              <a:rPr lang="en-US" smtClean="0"/>
              <a:t>Business Environment Requirements</a:t>
            </a:r>
          </a:p>
        </p:txBody>
      </p:sp>
      <p:sp>
        <p:nvSpPr>
          <p:cNvPr id="59395" name="Rectangle 3"/>
          <p:cNvSpPr>
            <a:spLocks noGrp="1" noChangeArrowheads="1"/>
          </p:cNvSpPr>
          <p:nvPr>
            <p:ph type="body" idx="1"/>
          </p:nvPr>
        </p:nvSpPr>
        <p:spPr/>
        <p:txBody>
          <a:bodyPr/>
          <a:lstStyle/>
          <a:p>
            <a:pPr eaLnBrk="1" hangingPunct="1">
              <a:buFont typeface="Symbol" charset="2"/>
              <a:buChar char="¨"/>
              <a:defRPr/>
            </a:pPr>
            <a:r>
              <a:rPr lang="en-US" smtClean="0"/>
              <a:t>Response Time Requirements</a:t>
            </a:r>
          </a:p>
          <a:p>
            <a:pPr eaLnBrk="1" hangingPunct="1">
              <a:buFont typeface="Symbol" charset="2"/>
              <a:buChar char="¨"/>
              <a:defRPr/>
            </a:pPr>
            <a:endParaRPr lang="en-US" smtClean="0"/>
          </a:p>
          <a:p>
            <a:pPr eaLnBrk="1" hangingPunct="1">
              <a:buFont typeface="Symbol" charset="2"/>
              <a:buChar char="¨"/>
              <a:defRPr/>
            </a:pPr>
            <a:r>
              <a:rPr lang="en-US" smtClean="0"/>
              <a:t>Throughput Requirements</a:t>
            </a:r>
          </a:p>
        </p:txBody>
      </p:sp>
    </p:spTree>
    <p:extLst>
      <p:ext uri="{BB962C8B-B14F-4D97-AF65-F5344CB8AC3E}">
        <p14:creationId xmlns:p14="http://schemas.microsoft.com/office/powerpoint/2010/main" val="196913372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566D779-07DA-4784-B577-4CAC905E4AB9}"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6322" name="Rectangle 2"/>
          <p:cNvSpPr>
            <a:spLocks noGrp="1" noChangeArrowheads="1"/>
          </p:cNvSpPr>
          <p:nvPr>
            <p:ph type="title"/>
          </p:nvPr>
        </p:nvSpPr>
        <p:spPr>
          <a:xfrm>
            <a:off x="457200" y="277813"/>
            <a:ext cx="8229600" cy="1627187"/>
          </a:xfrm>
        </p:spPr>
        <p:txBody>
          <a:bodyPr/>
          <a:lstStyle/>
          <a:p>
            <a:pPr eaLnBrk="1" hangingPunct="1">
              <a:defRPr/>
            </a:pPr>
            <a:r>
              <a:rPr lang="en-US" smtClean="0"/>
              <a:t>Business Environment Requirements: Response Time Requirements</a:t>
            </a:r>
          </a:p>
        </p:txBody>
      </p:sp>
      <p:sp>
        <p:nvSpPr>
          <p:cNvPr id="56323" name="Rectangle 3"/>
          <p:cNvSpPr>
            <a:spLocks noGrp="1" noChangeArrowheads="1"/>
          </p:cNvSpPr>
          <p:nvPr>
            <p:ph type="body" idx="1"/>
          </p:nvPr>
        </p:nvSpPr>
        <p:spPr>
          <a:xfrm>
            <a:off x="457200" y="2514600"/>
            <a:ext cx="8229600" cy="3616325"/>
          </a:xfrm>
        </p:spPr>
        <p:txBody>
          <a:bodyPr/>
          <a:lstStyle/>
          <a:p>
            <a:pPr eaLnBrk="1" hangingPunct="1">
              <a:buFont typeface="Symbol" charset="2"/>
              <a:buChar char="¨"/>
              <a:defRPr/>
            </a:pPr>
            <a:r>
              <a:rPr lang="en-US" b="1" smtClean="0"/>
              <a:t>Response time</a:t>
            </a:r>
            <a:r>
              <a:rPr lang="en-US" smtClean="0"/>
              <a:t> is the delay from the time that the Enter Key is pressed to execute a query until the result appears on the screen.</a:t>
            </a:r>
          </a:p>
          <a:p>
            <a:pPr eaLnBrk="1" hangingPunct="1">
              <a:buFont typeface="Symbol" charset="2"/>
              <a:buChar char="¨"/>
              <a:defRPr/>
            </a:pPr>
            <a:endParaRPr lang="en-US" smtClean="0"/>
          </a:p>
          <a:p>
            <a:pPr eaLnBrk="1" hangingPunct="1">
              <a:buFont typeface="Symbol" charset="2"/>
              <a:buChar char="¨"/>
              <a:defRPr/>
            </a:pPr>
            <a:r>
              <a:rPr lang="en-US" smtClean="0"/>
              <a:t>What are the response time requirements?</a:t>
            </a:r>
          </a:p>
        </p:txBody>
      </p:sp>
    </p:spTree>
    <p:extLst>
      <p:ext uri="{BB962C8B-B14F-4D97-AF65-F5344CB8AC3E}">
        <p14:creationId xmlns:p14="http://schemas.microsoft.com/office/powerpoint/2010/main" val="8014337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8AAE865-6C0D-4563-A293-DC4391A7D7B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8370" name="Rectangle 2"/>
          <p:cNvSpPr>
            <a:spLocks noGrp="1" noChangeArrowheads="1"/>
          </p:cNvSpPr>
          <p:nvPr>
            <p:ph type="title"/>
          </p:nvPr>
        </p:nvSpPr>
        <p:spPr>
          <a:xfrm>
            <a:off x="457200" y="277813"/>
            <a:ext cx="8305800" cy="1855787"/>
          </a:xfrm>
        </p:spPr>
        <p:txBody>
          <a:bodyPr/>
          <a:lstStyle/>
          <a:p>
            <a:pPr eaLnBrk="1" hangingPunct="1">
              <a:defRPr/>
            </a:pPr>
            <a:r>
              <a:rPr lang="en-US" smtClean="0"/>
              <a:t>Business Environment Requirements: Throughput Requirements</a:t>
            </a:r>
          </a:p>
        </p:txBody>
      </p:sp>
      <p:sp>
        <p:nvSpPr>
          <p:cNvPr id="58371" name="Rectangle 3"/>
          <p:cNvSpPr>
            <a:spLocks noGrp="1" noChangeArrowheads="1"/>
          </p:cNvSpPr>
          <p:nvPr>
            <p:ph type="body" idx="1"/>
          </p:nvPr>
        </p:nvSpPr>
        <p:spPr>
          <a:xfrm>
            <a:off x="457200" y="2667000"/>
            <a:ext cx="8229600" cy="3463925"/>
          </a:xfrm>
        </p:spPr>
        <p:txBody>
          <a:bodyPr/>
          <a:lstStyle/>
          <a:p>
            <a:pPr eaLnBrk="1" hangingPunct="1">
              <a:buFont typeface="Symbol" charset="2"/>
              <a:buChar char="¨"/>
              <a:defRPr/>
            </a:pPr>
            <a:r>
              <a:rPr lang="en-US" smtClean="0"/>
              <a:t>Throughput is the measure of how many queries from simultaneous users must be satisfied in a given period of time by the application set and the database that supports it.</a:t>
            </a:r>
          </a:p>
        </p:txBody>
      </p:sp>
    </p:spTree>
    <p:extLst>
      <p:ext uri="{BB962C8B-B14F-4D97-AF65-F5344CB8AC3E}">
        <p14:creationId xmlns:p14="http://schemas.microsoft.com/office/powerpoint/2010/main" val="23599021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062E028-8C24-4EA8-A0A8-6C648EBF7B8D}"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0418" name="Rectangle 2"/>
          <p:cNvSpPr>
            <a:spLocks noGrp="1" noChangeArrowheads="1"/>
          </p:cNvSpPr>
          <p:nvPr>
            <p:ph type="title"/>
          </p:nvPr>
        </p:nvSpPr>
        <p:spPr/>
        <p:txBody>
          <a:bodyPr/>
          <a:lstStyle/>
          <a:p>
            <a:pPr eaLnBrk="1" hangingPunct="1">
              <a:defRPr/>
            </a:pPr>
            <a:r>
              <a:rPr lang="en-US" smtClean="0"/>
              <a:t>Data Characteristics</a:t>
            </a:r>
          </a:p>
        </p:txBody>
      </p:sp>
      <p:sp>
        <p:nvSpPr>
          <p:cNvPr id="60419" name="Rectangle 3"/>
          <p:cNvSpPr>
            <a:spLocks noGrp="1" noChangeArrowheads="1"/>
          </p:cNvSpPr>
          <p:nvPr>
            <p:ph type="body" idx="1"/>
          </p:nvPr>
        </p:nvSpPr>
        <p:spPr/>
        <p:txBody>
          <a:bodyPr/>
          <a:lstStyle/>
          <a:p>
            <a:pPr eaLnBrk="1" hangingPunct="1">
              <a:buFont typeface="Symbol" charset="2"/>
              <a:buChar char="¨"/>
              <a:defRPr/>
            </a:pPr>
            <a:r>
              <a:rPr lang="en-US" smtClean="0"/>
              <a:t>Data Volume Assessment</a:t>
            </a:r>
          </a:p>
          <a:p>
            <a:pPr lvl="1" eaLnBrk="1" hangingPunct="1">
              <a:buFont typeface="Symbol" charset="2"/>
              <a:buChar char="ª"/>
              <a:defRPr/>
            </a:pPr>
            <a:r>
              <a:rPr lang="en-US" smtClean="0"/>
              <a:t>How much data will be in the database?</a:t>
            </a:r>
          </a:p>
          <a:p>
            <a:pPr lvl="1" eaLnBrk="1" hangingPunct="1">
              <a:buFont typeface="Symbol" charset="2"/>
              <a:buChar char="ª"/>
              <a:defRPr/>
            </a:pPr>
            <a:r>
              <a:rPr lang="en-US" smtClean="0"/>
              <a:t>Roughly how many records is each table expected to have?</a:t>
            </a:r>
          </a:p>
          <a:p>
            <a:pPr lvl="1" eaLnBrk="1" hangingPunct="1">
              <a:buFont typeface="Symbol" charset="2"/>
              <a:buChar char="ª"/>
              <a:defRPr/>
            </a:pPr>
            <a:endParaRPr lang="en-US" smtClean="0"/>
          </a:p>
          <a:p>
            <a:pPr eaLnBrk="1" hangingPunct="1">
              <a:buFont typeface="Symbol" charset="2"/>
              <a:buChar char="¨"/>
              <a:defRPr/>
            </a:pPr>
            <a:r>
              <a:rPr lang="en-US" smtClean="0"/>
              <a:t>Data Volatility</a:t>
            </a:r>
          </a:p>
          <a:p>
            <a:pPr lvl="1" eaLnBrk="1" hangingPunct="1">
              <a:buFont typeface="Symbol" charset="2"/>
              <a:buChar char="ª"/>
              <a:defRPr/>
            </a:pPr>
            <a:r>
              <a:rPr lang="en-US" smtClean="0"/>
              <a:t>Refers to how often stored data is updated.</a:t>
            </a:r>
          </a:p>
        </p:txBody>
      </p:sp>
    </p:spTree>
    <p:extLst>
      <p:ext uri="{BB962C8B-B14F-4D97-AF65-F5344CB8AC3E}">
        <p14:creationId xmlns:p14="http://schemas.microsoft.com/office/powerpoint/2010/main" val="21445459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B0EA8E7-40DF-4BC3-B642-F950EC7985A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1442" name="Rectangle 2"/>
          <p:cNvSpPr>
            <a:spLocks noGrp="1" noChangeArrowheads="1"/>
          </p:cNvSpPr>
          <p:nvPr>
            <p:ph type="title"/>
          </p:nvPr>
        </p:nvSpPr>
        <p:spPr/>
        <p:txBody>
          <a:bodyPr/>
          <a:lstStyle/>
          <a:p>
            <a:pPr eaLnBrk="1" hangingPunct="1">
              <a:defRPr/>
            </a:pPr>
            <a:r>
              <a:rPr lang="en-US" smtClean="0"/>
              <a:t>Application Characteristics</a:t>
            </a:r>
          </a:p>
        </p:txBody>
      </p:sp>
      <p:sp>
        <p:nvSpPr>
          <p:cNvPr id="61443" name="Rectangle 3"/>
          <p:cNvSpPr>
            <a:spLocks noGrp="1" noChangeArrowheads="1"/>
          </p:cNvSpPr>
          <p:nvPr>
            <p:ph type="body" idx="1"/>
          </p:nvPr>
        </p:nvSpPr>
        <p:spPr/>
        <p:txBody>
          <a:bodyPr/>
          <a:lstStyle/>
          <a:p>
            <a:pPr eaLnBrk="1" hangingPunct="1">
              <a:buFont typeface="Symbol" charset="2"/>
              <a:buChar char="¨"/>
              <a:defRPr/>
            </a:pPr>
            <a:r>
              <a:rPr lang="en-US" smtClean="0"/>
              <a:t>What is the nature of the applications that will use the data?</a:t>
            </a:r>
          </a:p>
          <a:p>
            <a:pPr eaLnBrk="1" hangingPunct="1">
              <a:buFont typeface="Symbol" charset="2"/>
              <a:buChar char="¨"/>
              <a:defRPr/>
            </a:pPr>
            <a:endParaRPr lang="en-US" smtClean="0"/>
          </a:p>
          <a:p>
            <a:pPr eaLnBrk="1" hangingPunct="1">
              <a:buFont typeface="Symbol" charset="2"/>
              <a:buChar char="¨"/>
              <a:defRPr/>
            </a:pPr>
            <a:r>
              <a:rPr lang="en-US" smtClean="0"/>
              <a:t>Which applications are the most important to the company?</a:t>
            </a:r>
          </a:p>
          <a:p>
            <a:pPr eaLnBrk="1" hangingPunct="1">
              <a:buFont typeface="Symbol" charset="2"/>
              <a:buChar char="¨"/>
              <a:defRPr/>
            </a:pPr>
            <a:endParaRPr lang="en-US" smtClean="0"/>
          </a:p>
          <a:p>
            <a:pPr eaLnBrk="1" hangingPunct="1">
              <a:buFont typeface="Symbol" charset="2"/>
              <a:buChar char="¨"/>
              <a:defRPr/>
            </a:pPr>
            <a:r>
              <a:rPr lang="en-US" smtClean="0"/>
              <a:t>Which data will be accessed by each application?</a:t>
            </a:r>
          </a:p>
        </p:txBody>
      </p:sp>
    </p:spTree>
    <p:extLst>
      <p:ext uri="{BB962C8B-B14F-4D97-AF65-F5344CB8AC3E}">
        <p14:creationId xmlns:p14="http://schemas.microsoft.com/office/powerpoint/2010/main" val="410361870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DCD9AB3-33D0-412E-847F-AB4A8457F3A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2466" name="Rectangle 2"/>
          <p:cNvSpPr>
            <a:spLocks noGrp="1" noChangeArrowheads="1"/>
          </p:cNvSpPr>
          <p:nvPr>
            <p:ph type="title"/>
          </p:nvPr>
        </p:nvSpPr>
        <p:spPr/>
        <p:txBody>
          <a:bodyPr/>
          <a:lstStyle/>
          <a:p>
            <a:pPr eaLnBrk="1" hangingPunct="1">
              <a:defRPr/>
            </a:pPr>
            <a:r>
              <a:rPr lang="en-US" smtClean="0"/>
              <a:t>Application Characteristics</a:t>
            </a:r>
          </a:p>
        </p:txBody>
      </p:sp>
      <p:sp>
        <p:nvSpPr>
          <p:cNvPr id="62467" name="Rectangle 3"/>
          <p:cNvSpPr>
            <a:spLocks noGrp="1" noChangeArrowheads="1"/>
          </p:cNvSpPr>
          <p:nvPr>
            <p:ph type="body" idx="1"/>
          </p:nvPr>
        </p:nvSpPr>
        <p:spPr/>
        <p:txBody>
          <a:bodyPr/>
          <a:lstStyle/>
          <a:p>
            <a:pPr eaLnBrk="1" hangingPunct="1">
              <a:buFont typeface="Symbol" charset="2"/>
              <a:buChar char="¨"/>
              <a:defRPr/>
            </a:pPr>
            <a:r>
              <a:rPr lang="en-US" smtClean="0"/>
              <a:t>Application Data Requirements</a:t>
            </a:r>
          </a:p>
          <a:p>
            <a:pPr eaLnBrk="1" hangingPunct="1">
              <a:buFont typeface="Symbol" charset="2"/>
              <a:buChar char="¨"/>
              <a:defRPr/>
            </a:pPr>
            <a:endParaRPr lang="en-US" smtClean="0"/>
          </a:p>
          <a:p>
            <a:pPr eaLnBrk="1" hangingPunct="1">
              <a:buFont typeface="Symbol" charset="2"/>
              <a:buChar char="¨"/>
              <a:defRPr/>
            </a:pPr>
            <a:r>
              <a:rPr lang="en-US" smtClean="0"/>
              <a:t>Application Priorities</a:t>
            </a:r>
          </a:p>
        </p:txBody>
      </p:sp>
    </p:spTree>
    <p:extLst>
      <p:ext uri="{BB962C8B-B14F-4D97-AF65-F5344CB8AC3E}">
        <p14:creationId xmlns:p14="http://schemas.microsoft.com/office/powerpoint/2010/main" val="24653722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E00FDB7-0560-47A7-A518-6C873EEF9D74}"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3490" name="Rectangle 2"/>
          <p:cNvSpPr>
            <a:spLocks noGrp="1" noChangeArrowheads="1"/>
          </p:cNvSpPr>
          <p:nvPr>
            <p:ph type="title"/>
          </p:nvPr>
        </p:nvSpPr>
        <p:spPr/>
        <p:txBody>
          <a:bodyPr/>
          <a:lstStyle/>
          <a:p>
            <a:pPr eaLnBrk="1" hangingPunct="1">
              <a:defRPr/>
            </a:pPr>
            <a:r>
              <a:rPr lang="en-US" smtClean="0"/>
              <a:t>Application Characteristics: Data Requirements</a:t>
            </a:r>
          </a:p>
        </p:txBody>
      </p:sp>
      <p:sp>
        <p:nvSpPr>
          <p:cNvPr id="63491"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Which database tables does each application require for its processing?</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Do the applications require that tables be joined?</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How many applications and which specific applications will share particular database tables? </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Are the applications that use a particular table run frequently or infrequently?</a:t>
            </a:r>
          </a:p>
        </p:txBody>
      </p:sp>
    </p:spTree>
    <p:extLst>
      <p:ext uri="{BB962C8B-B14F-4D97-AF65-F5344CB8AC3E}">
        <p14:creationId xmlns:p14="http://schemas.microsoft.com/office/powerpoint/2010/main" val="344433406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3DBB0F5B-91A1-4616-BD0D-BD2EDBFA875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4514" name="Rectangle 2"/>
          <p:cNvSpPr>
            <a:spLocks noGrp="1" noChangeArrowheads="1"/>
          </p:cNvSpPr>
          <p:nvPr>
            <p:ph type="title"/>
          </p:nvPr>
        </p:nvSpPr>
        <p:spPr/>
        <p:txBody>
          <a:bodyPr/>
          <a:lstStyle/>
          <a:p>
            <a:pPr eaLnBrk="1" hangingPunct="1">
              <a:defRPr/>
            </a:pPr>
            <a:r>
              <a:rPr lang="en-US" smtClean="0"/>
              <a:t>Application Characteristics: Priorities</a:t>
            </a:r>
          </a:p>
        </p:txBody>
      </p:sp>
      <p:sp>
        <p:nvSpPr>
          <p:cNvPr id="64515" name="Rectangle 3"/>
          <p:cNvSpPr>
            <a:spLocks noGrp="1" noChangeArrowheads="1"/>
          </p:cNvSpPr>
          <p:nvPr>
            <p:ph type="body" idx="1"/>
          </p:nvPr>
        </p:nvSpPr>
        <p:spPr/>
        <p:txBody>
          <a:bodyPr/>
          <a:lstStyle/>
          <a:p>
            <a:pPr eaLnBrk="1" hangingPunct="1">
              <a:buFont typeface="Symbol" charset="2"/>
              <a:buChar char="¨"/>
              <a:defRPr/>
            </a:pPr>
            <a:r>
              <a:rPr lang="en-US" smtClean="0"/>
              <a:t>When a modification to a table proposed during physical design that’s designed to help the performance of one application hinders the performance of another application, which of the two applications is the more critical to the company?</a:t>
            </a:r>
          </a:p>
        </p:txBody>
      </p:sp>
    </p:spTree>
    <p:extLst>
      <p:ext uri="{BB962C8B-B14F-4D97-AF65-F5344CB8AC3E}">
        <p14:creationId xmlns:p14="http://schemas.microsoft.com/office/powerpoint/2010/main" val="40862733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79E778F-5BDD-42B1-86DF-9CAB083EEB7D}"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5538" name="Rectangle 2"/>
          <p:cNvSpPr>
            <a:spLocks noGrp="1" noChangeArrowheads="1"/>
          </p:cNvSpPr>
          <p:nvPr>
            <p:ph type="title"/>
          </p:nvPr>
        </p:nvSpPr>
        <p:spPr>
          <a:xfrm>
            <a:off x="457200" y="277813"/>
            <a:ext cx="8153400" cy="1703387"/>
          </a:xfrm>
        </p:spPr>
        <p:txBody>
          <a:bodyPr/>
          <a:lstStyle/>
          <a:p>
            <a:pPr eaLnBrk="1" hangingPunct="1">
              <a:defRPr/>
            </a:pPr>
            <a:r>
              <a:rPr lang="en-US" smtClean="0"/>
              <a:t>Operational Requirements: Data Security, Backup and Recovery</a:t>
            </a:r>
          </a:p>
        </p:txBody>
      </p:sp>
      <p:sp>
        <p:nvSpPr>
          <p:cNvPr id="65539" name="Rectangle 3"/>
          <p:cNvSpPr>
            <a:spLocks noGrp="1" noChangeArrowheads="1"/>
          </p:cNvSpPr>
          <p:nvPr>
            <p:ph type="body" idx="1"/>
          </p:nvPr>
        </p:nvSpPr>
        <p:spPr>
          <a:xfrm>
            <a:off x="457200" y="2286000"/>
            <a:ext cx="8229600" cy="3844925"/>
          </a:xfrm>
        </p:spPr>
        <p:txBody>
          <a:bodyPr/>
          <a:lstStyle/>
          <a:p>
            <a:pPr eaLnBrk="1" hangingPunct="1">
              <a:lnSpc>
                <a:spcPct val="90000"/>
              </a:lnSpc>
              <a:buFont typeface="Symbol" charset="2"/>
              <a:buChar char="¨"/>
              <a:defRPr/>
            </a:pPr>
            <a:r>
              <a:rPr lang="en-US" sz="2800" smtClean="0"/>
              <a:t>Data Security</a:t>
            </a:r>
          </a:p>
          <a:p>
            <a:pPr lvl="1" eaLnBrk="1" hangingPunct="1">
              <a:lnSpc>
                <a:spcPct val="90000"/>
              </a:lnSpc>
              <a:buFont typeface="Symbol" charset="2"/>
              <a:buChar char="ª"/>
              <a:defRPr/>
            </a:pPr>
            <a:r>
              <a:rPr lang="en-US" sz="2400" smtClean="0"/>
              <a:t>Protecting data from theft or malicious destruction and making sure that sensitive data is accessible only to those employees of the company who have a “need to know.”</a:t>
            </a:r>
          </a:p>
          <a:p>
            <a:pPr lvl="1" eaLnBrk="1" hangingPunct="1">
              <a:lnSpc>
                <a:spcPct val="90000"/>
              </a:lnSpc>
              <a:buFont typeface="Symbol" charset="2"/>
              <a:buChar char="ª"/>
              <a:defRPr/>
            </a:pPr>
            <a:endParaRPr lang="en-US" sz="2400" smtClean="0"/>
          </a:p>
          <a:p>
            <a:pPr eaLnBrk="1" hangingPunct="1">
              <a:lnSpc>
                <a:spcPct val="90000"/>
              </a:lnSpc>
              <a:buFont typeface="Symbol" charset="2"/>
              <a:buChar char="¨"/>
              <a:defRPr/>
            </a:pPr>
            <a:r>
              <a:rPr lang="en-US" sz="2800" smtClean="0"/>
              <a:t>Backup and Recovery</a:t>
            </a:r>
          </a:p>
          <a:p>
            <a:pPr lvl="1" eaLnBrk="1" hangingPunct="1">
              <a:lnSpc>
                <a:spcPct val="90000"/>
              </a:lnSpc>
              <a:buFont typeface="Symbol" charset="2"/>
              <a:buChar char="ª"/>
              <a:defRPr/>
            </a:pPr>
            <a:r>
              <a:rPr lang="en-US" sz="2400" smtClean="0"/>
              <a:t>Being able to recover a table or a database that has been corrupted or lost due to hardware or software failure to the recovery of an entire information system after a natural disaster.</a:t>
            </a:r>
          </a:p>
        </p:txBody>
      </p:sp>
    </p:spTree>
    <p:extLst>
      <p:ext uri="{BB962C8B-B14F-4D97-AF65-F5344CB8AC3E}">
        <p14:creationId xmlns:p14="http://schemas.microsoft.com/office/powerpoint/2010/main" val="300963519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A5E38A1-57A9-4A2B-934A-3C25131F035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6562" name="Rectangle 2"/>
          <p:cNvSpPr>
            <a:spLocks noGrp="1" noChangeArrowheads="1"/>
          </p:cNvSpPr>
          <p:nvPr>
            <p:ph type="title"/>
          </p:nvPr>
        </p:nvSpPr>
        <p:spPr/>
        <p:txBody>
          <a:bodyPr/>
          <a:lstStyle/>
          <a:p>
            <a:pPr eaLnBrk="1" hangingPunct="1">
              <a:defRPr/>
            </a:pPr>
            <a:r>
              <a:rPr lang="en-US" smtClean="0"/>
              <a:t>Hardware and Software Characteristics</a:t>
            </a:r>
          </a:p>
        </p:txBody>
      </p:sp>
      <p:sp>
        <p:nvSpPr>
          <p:cNvPr id="66563" name="Rectangle 3"/>
          <p:cNvSpPr>
            <a:spLocks noGrp="1" noChangeArrowheads="1"/>
          </p:cNvSpPr>
          <p:nvPr>
            <p:ph type="body" idx="1"/>
          </p:nvPr>
        </p:nvSpPr>
        <p:spPr/>
        <p:txBody>
          <a:bodyPr/>
          <a:lstStyle/>
          <a:p>
            <a:pPr eaLnBrk="1" hangingPunct="1">
              <a:buFont typeface="Symbol" charset="2"/>
              <a:buChar char="¨"/>
              <a:defRPr/>
            </a:pPr>
            <a:r>
              <a:rPr lang="en-US" smtClean="0"/>
              <a:t>DBMS Characteristics</a:t>
            </a:r>
          </a:p>
          <a:p>
            <a:pPr lvl="1" eaLnBrk="1" hangingPunct="1">
              <a:buFont typeface="Symbol" charset="2"/>
              <a:buChar char="ª"/>
              <a:defRPr/>
            </a:pPr>
            <a:r>
              <a:rPr lang="en-US" smtClean="0"/>
              <a:t>For example, exact nature of indexes, attribute data type options, and SQL query features, which must be known and taken into account during physical database design.</a:t>
            </a:r>
          </a:p>
          <a:p>
            <a:pPr eaLnBrk="1" hangingPunct="1">
              <a:buFont typeface="Symbol" charset="2"/>
              <a:buChar char="¨"/>
              <a:defRPr/>
            </a:pPr>
            <a:endParaRPr lang="en-US" smtClean="0"/>
          </a:p>
          <a:p>
            <a:pPr eaLnBrk="1" hangingPunct="1">
              <a:buFont typeface="Symbol" charset="2"/>
              <a:buChar char="¨"/>
              <a:defRPr/>
            </a:pPr>
            <a:r>
              <a:rPr lang="en-US" smtClean="0"/>
              <a:t>Hardware Characteristics</a:t>
            </a:r>
          </a:p>
          <a:p>
            <a:pPr lvl="1" eaLnBrk="1" hangingPunct="1">
              <a:buFont typeface="Symbol" charset="2"/>
              <a:buChar char="ª"/>
              <a:defRPr/>
            </a:pPr>
            <a:r>
              <a:rPr lang="en-US" smtClean="0"/>
              <a:t>Processor speeds and disk data transfer rates.</a:t>
            </a:r>
          </a:p>
        </p:txBody>
      </p:sp>
    </p:spTree>
    <p:extLst>
      <p:ext uri="{BB962C8B-B14F-4D97-AF65-F5344CB8AC3E}">
        <p14:creationId xmlns:p14="http://schemas.microsoft.com/office/powerpoint/2010/main" val="300301879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FE8BAB0-7541-4EA2-9C73-B556D59AF16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7346" name="Rectangle 2"/>
          <p:cNvSpPr>
            <a:spLocks noGrp="1" noChangeArrowheads="1"/>
          </p:cNvSpPr>
          <p:nvPr>
            <p:ph type="title"/>
          </p:nvPr>
        </p:nvSpPr>
        <p:spPr/>
        <p:txBody>
          <a:bodyPr/>
          <a:lstStyle/>
          <a:p>
            <a:pPr eaLnBrk="1" hangingPunct="1">
              <a:defRPr/>
            </a:pPr>
            <a:r>
              <a:rPr lang="en-US" smtClean="0"/>
              <a:t>Physical Database Design Techniques</a:t>
            </a:r>
          </a:p>
        </p:txBody>
      </p:sp>
      <p:sp>
        <p:nvSpPr>
          <p:cNvPr id="57347" name="Rectangle 3"/>
          <p:cNvSpPr>
            <a:spLocks noGrp="1" noChangeArrowheads="1"/>
          </p:cNvSpPr>
          <p:nvPr>
            <p:ph type="body" idx="1"/>
          </p:nvPr>
        </p:nvSpPr>
        <p:spPr/>
        <p:txBody>
          <a:bodyPr/>
          <a:lstStyle/>
          <a:p>
            <a:pPr eaLnBrk="1" hangingPunct="1">
              <a:buFont typeface="Symbol" charset="2"/>
              <a:buNone/>
              <a:defRPr/>
            </a:pPr>
            <a:r>
              <a:rPr lang="en-US" sz="2000" u="sng" smtClean="0"/>
              <a:t>Physical Design Categories and Techniques That DO NOT Change the Logical Design</a:t>
            </a:r>
          </a:p>
          <a:p>
            <a:pPr eaLnBrk="1" hangingPunct="1">
              <a:buFont typeface="Symbol" charset="2"/>
              <a:buChar char="¨"/>
              <a:defRPr/>
            </a:pPr>
            <a:r>
              <a:rPr lang="en-US" sz="2000" smtClean="0"/>
              <a:t>Adding External Features</a:t>
            </a:r>
          </a:p>
          <a:p>
            <a:pPr lvl="1" eaLnBrk="1" hangingPunct="1">
              <a:buFont typeface="Symbol" charset="2"/>
              <a:buChar char="ª"/>
              <a:defRPr/>
            </a:pPr>
            <a:r>
              <a:rPr lang="en-US" sz="2000" smtClean="0"/>
              <a:t>Adding Indexes</a:t>
            </a:r>
          </a:p>
          <a:p>
            <a:pPr lvl="1" eaLnBrk="1" hangingPunct="1">
              <a:buFont typeface="Symbol" charset="2"/>
              <a:buChar char="ª"/>
              <a:defRPr/>
            </a:pPr>
            <a:r>
              <a:rPr lang="en-US" sz="2000" smtClean="0"/>
              <a:t>Adding Views</a:t>
            </a:r>
          </a:p>
          <a:p>
            <a:pPr eaLnBrk="1" hangingPunct="1">
              <a:buFont typeface="Symbol" charset="2"/>
              <a:buChar char="¨"/>
              <a:defRPr/>
            </a:pPr>
            <a:r>
              <a:rPr lang="en-US" sz="2000" smtClean="0"/>
              <a:t>Reorganizing Stored Data</a:t>
            </a:r>
          </a:p>
          <a:p>
            <a:pPr lvl="1" eaLnBrk="1" hangingPunct="1">
              <a:buFont typeface="Symbol" charset="2"/>
              <a:buChar char="ª"/>
              <a:defRPr/>
            </a:pPr>
            <a:r>
              <a:rPr lang="en-US" sz="2000" smtClean="0"/>
              <a:t>Clustering Files</a:t>
            </a:r>
          </a:p>
          <a:p>
            <a:pPr eaLnBrk="1" hangingPunct="1">
              <a:buFont typeface="Symbol" charset="2"/>
              <a:buChar char="¨"/>
              <a:defRPr/>
            </a:pPr>
            <a:r>
              <a:rPr lang="en-US" sz="2000" smtClean="0"/>
              <a:t>Splitting a Table into Multiple Tables</a:t>
            </a:r>
          </a:p>
          <a:p>
            <a:pPr lvl="1" eaLnBrk="1" hangingPunct="1">
              <a:buFont typeface="Symbol" charset="2"/>
              <a:buChar char="ª"/>
              <a:defRPr/>
            </a:pPr>
            <a:r>
              <a:rPr lang="en-US" sz="2000" smtClean="0"/>
              <a:t>Horizontal Partitioning</a:t>
            </a:r>
          </a:p>
          <a:p>
            <a:pPr lvl="1" eaLnBrk="1" hangingPunct="1">
              <a:buFont typeface="Symbol" charset="2"/>
              <a:buChar char="ª"/>
              <a:defRPr/>
            </a:pPr>
            <a:r>
              <a:rPr lang="en-US" sz="2000" smtClean="0"/>
              <a:t>Vertical Partitioning</a:t>
            </a:r>
          </a:p>
          <a:p>
            <a:pPr lvl="1" eaLnBrk="1" hangingPunct="1">
              <a:buFont typeface="Symbol" charset="2"/>
              <a:buChar char="ª"/>
              <a:defRPr/>
            </a:pPr>
            <a:r>
              <a:rPr lang="en-US" sz="2000" smtClean="0"/>
              <a:t>Splitting-Off Large Text Attributes</a:t>
            </a:r>
          </a:p>
        </p:txBody>
      </p:sp>
    </p:spTree>
    <p:extLst>
      <p:ext uri="{BB962C8B-B14F-4D97-AF65-F5344CB8AC3E}">
        <p14:creationId xmlns:p14="http://schemas.microsoft.com/office/powerpoint/2010/main" val="330814487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AB01E53-89E1-4020-9840-AC1E258FBF0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7586" name="Rectangle 2"/>
          <p:cNvSpPr>
            <a:spLocks noGrp="1" noChangeArrowheads="1"/>
          </p:cNvSpPr>
          <p:nvPr>
            <p:ph type="title"/>
          </p:nvPr>
        </p:nvSpPr>
        <p:spPr/>
        <p:txBody>
          <a:bodyPr/>
          <a:lstStyle/>
          <a:p>
            <a:pPr eaLnBrk="1" hangingPunct="1">
              <a:defRPr/>
            </a:pPr>
            <a:r>
              <a:rPr lang="en-US" smtClean="0"/>
              <a:t>Physical Database Design Techniques</a:t>
            </a:r>
          </a:p>
        </p:txBody>
      </p:sp>
      <p:sp>
        <p:nvSpPr>
          <p:cNvPr id="67587" name="Rectangle 3"/>
          <p:cNvSpPr>
            <a:spLocks noGrp="1" noChangeArrowheads="1"/>
          </p:cNvSpPr>
          <p:nvPr>
            <p:ph type="body" idx="1"/>
          </p:nvPr>
        </p:nvSpPr>
        <p:spPr/>
        <p:txBody>
          <a:bodyPr/>
          <a:lstStyle/>
          <a:p>
            <a:pPr eaLnBrk="1" hangingPunct="1">
              <a:lnSpc>
                <a:spcPct val="90000"/>
              </a:lnSpc>
              <a:buFont typeface="Symbol" charset="2"/>
              <a:buNone/>
              <a:defRPr/>
            </a:pPr>
            <a:r>
              <a:rPr lang="en-US" sz="1800" u="sng" smtClean="0"/>
              <a:t>Physical Design Categories and Techniques That DO Change the Logical Design</a:t>
            </a:r>
            <a:endParaRPr lang="en-US" sz="1800" smtClean="0"/>
          </a:p>
          <a:p>
            <a:pPr eaLnBrk="1" hangingPunct="1">
              <a:lnSpc>
                <a:spcPct val="90000"/>
              </a:lnSpc>
              <a:buFont typeface="Symbol" charset="2"/>
              <a:buChar char="¨"/>
              <a:defRPr/>
            </a:pPr>
            <a:r>
              <a:rPr lang="en-US" sz="1800" smtClean="0"/>
              <a:t>Changing Attributes in a Table</a:t>
            </a:r>
          </a:p>
          <a:p>
            <a:pPr lvl="1" eaLnBrk="1" hangingPunct="1">
              <a:lnSpc>
                <a:spcPct val="90000"/>
              </a:lnSpc>
              <a:buFont typeface="Symbol" charset="2"/>
              <a:buChar char="ª"/>
              <a:defRPr/>
            </a:pPr>
            <a:r>
              <a:rPr lang="en-US" sz="1800" smtClean="0"/>
              <a:t>Substituting Foreign Keys</a:t>
            </a:r>
          </a:p>
          <a:p>
            <a:pPr eaLnBrk="1" hangingPunct="1">
              <a:lnSpc>
                <a:spcPct val="90000"/>
              </a:lnSpc>
              <a:buFont typeface="Symbol" charset="2"/>
              <a:buChar char="¨"/>
              <a:defRPr/>
            </a:pPr>
            <a:r>
              <a:rPr lang="en-US" sz="1800" smtClean="0"/>
              <a:t>Adding Attributes to a Table</a:t>
            </a:r>
          </a:p>
          <a:p>
            <a:pPr lvl="1" eaLnBrk="1" hangingPunct="1">
              <a:lnSpc>
                <a:spcPct val="90000"/>
              </a:lnSpc>
              <a:buFont typeface="Symbol" charset="2"/>
              <a:buChar char="ª"/>
              <a:defRPr/>
            </a:pPr>
            <a:r>
              <a:rPr lang="en-US" sz="1800" smtClean="0"/>
              <a:t>Creating New Primary Keys</a:t>
            </a:r>
          </a:p>
          <a:p>
            <a:pPr lvl="1" eaLnBrk="1" hangingPunct="1">
              <a:lnSpc>
                <a:spcPct val="90000"/>
              </a:lnSpc>
              <a:buFont typeface="Symbol" charset="2"/>
              <a:buChar char="ª"/>
              <a:defRPr/>
            </a:pPr>
            <a:r>
              <a:rPr lang="en-US" sz="1800" smtClean="0"/>
              <a:t>Storing Derived Data</a:t>
            </a:r>
          </a:p>
          <a:p>
            <a:pPr eaLnBrk="1" hangingPunct="1">
              <a:lnSpc>
                <a:spcPct val="90000"/>
              </a:lnSpc>
              <a:buFont typeface="Symbol" charset="2"/>
              <a:buChar char="¨"/>
              <a:defRPr/>
            </a:pPr>
            <a:r>
              <a:rPr lang="en-US" sz="1800" smtClean="0"/>
              <a:t>Combining Tables</a:t>
            </a:r>
          </a:p>
          <a:p>
            <a:pPr lvl="1" eaLnBrk="1" hangingPunct="1">
              <a:lnSpc>
                <a:spcPct val="90000"/>
              </a:lnSpc>
              <a:buFont typeface="Symbol" charset="2"/>
              <a:buChar char="ª"/>
              <a:defRPr/>
            </a:pPr>
            <a:r>
              <a:rPr lang="en-US" sz="1800" smtClean="0"/>
              <a:t>Combine Tables in One-to-One relationships</a:t>
            </a:r>
          </a:p>
          <a:p>
            <a:pPr lvl="1" eaLnBrk="1" hangingPunct="1">
              <a:lnSpc>
                <a:spcPct val="90000"/>
              </a:lnSpc>
              <a:buFont typeface="Symbol" charset="2"/>
              <a:buChar char="ª"/>
              <a:defRPr/>
            </a:pPr>
            <a:r>
              <a:rPr lang="en-US" sz="1800" smtClean="0"/>
              <a:t>Alternative for Repeating Groups</a:t>
            </a:r>
          </a:p>
          <a:p>
            <a:pPr lvl="1" eaLnBrk="1" hangingPunct="1">
              <a:lnSpc>
                <a:spcPct val="90000"/>
              </a:lnSpc>
              <a:buFont typeface="Symbol" charset="2"/>
              <a:buChar char="ª"/>
              <a:defRPr/>
            </a:pPr>
            <a:r>
              <a:rPr lang="en-US" sz="1800" smtClean="0"/>
              <a:t>Denormalization</a:t>
            </a:r>
          </a:p>
          <a:p>
            <a:pPr eaLnBrk="1" hangingPunct="1">
              <a:lnSpc>
                <a:spcPct val="90000"/>
              </a:lnSpc>
              <a:buFont typeface="Symbol" charset="2"/>
              <a:buChar char="¨"/>
              <a:defRPr/>
            </a:pPr>
            <a:r>
              <a:rPr lang="en-US" sz="1800" smtClean="0"/>
              <a:t>Adding New Tables</a:t>
            </a:r>
          </a:p>
          <a:p>
            <a:pPr lvl="1" eaLnBrk="1" hangingPunct="1">
              <a:lnSpc>
                <a:spcPct val="90000"/>
              </a:lnSpc>
              <a:buFont typeface="Symbol" charset="2"/>
              <a:buChar char="ª"/>
              <a:defRPr/>
            </a:pPr>
            <a:r>
              <a:rPr lang="en-US" sz="1800" smtClean="0"/>
              <a:t>Duplicating Tables</a:t>
            </a:r>
          </a:p>
          <a:p>
            <a:pPr lvl="1" eaLnBrk="1" hangingPunct="1">
              <a:lnSpc>
                <a:spcPct val="90000"/>
              </a:lnSpc>
              <a:buFont typeface="Symbol" charset="2"/>
              <a:buChar char="ª"/>
              <a:defRPr/>
            </a:pPr>
            <a:r>
              <a:rPr lang="en-US" sz="2000" smtClean="0"/>
              <a:t>Adding Subset Tables</a:t>
            </a:r>
          </a:p>
        </p:txBody>
      </p:sp>
    </p:spTree>
    <p:extLst>
      <p:ext uri="{BB962C8B-B14F-4D97-AF65-F5344CB8AC3E}">
        <p14:creationId xmlns:p14="http://schemas.microsoft.com/office/powerpoint/2010/main" val="111164356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F21A487C-35A4-439B-A0C6-676A2DB5A100}"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8610" name="Rectangle 2"/>
          <p:cNvSpPr>
            <a:spLocks noGrp="1" noChangeArrowheads="1"/>
          </p:cNvSpPr>
          <p:nvPr>
            <p:ph type="title"/>
          </p:nvPr>
        </p:nvSpPr>
        <p:spPr/>
        <p:txBody>
          <a:bodyPr/>
          <a:lstStyle/>
          <a:p>
            <a:pPr eaLnBrk="1" hangingPunct="1">
              <a:defRPr/>
            </a:pPr>
            <a:r>
              <a:rPr lang="en-US" smtClean="0"/>
              <a:t>Adding External Features</a:t>
            </a:r>
          </a:p>
        </p:txBody>
      </p:sp>
      <p:sp>
        <p:nvSpPr>
          <p:cNvPr id="68611" name="Rectangle 3"/>
          <p:cNvSpPr>
            <a:spLocks noGrp="1" noChangeArrowheads="1"/>
          </p:cNvSpPr>
          <p:nvPr>
            <p:ph type="body" idx="1"/>
          </p:nvPr>
        </p:nvSpPr>
        <p:spPr/>
        <p:txBody>
          <a:bodyPr/>
          <a:lstStyle/>
          <a:p>
            <a:pPr eaLnBrk="1" hangingPunct="1">
              <a:buFont typeface="Symbol" charset="2"/>
              <a:buChar char="¨"/>
              <a:defRPr/>
            </a:pPr>
            <a:r>
              <a:rPr lang="en-US" smtClean="0"/>
              <a:t>Doesn’t change the logical design at all.</a:t>
            </a:r>
          </a:p>
          <a:p>
            <a:pPr eaLnBrk="1" hangingPunct="1">
              <a:buFont typeface="Symbol" charset="2"/>
              <a:buChar char="¨"/>
              <a:defRPr/>
            </a:pPr>
            <a:endParaRPr lang="en-US" smtClean="0"/>
          </a:p>
          <a:p>
            <a:pPr eaLnBrk="1" hangingPunct="1">
              <a:buFont typeface="Symbol" charset="2"/>
              <a:buChar char="¨"/>
              <a:defRPr/>
            </a:pPr>
            <a:r>
              <a:rPr lang="en-US" smtClean="0"/>
              <a:t>There is no introduction of data redundancy.</a:t>
            </a:r>
          </a:p>
        </p:txBody>
      </p:sp>
    </p:spTree>
    <p:extLst>
      <p:ext uri="{BB962C8B-B14F-4D97-AF65-F5344CB8AC3E}">
        <p14:creationId xmlns:p14="http://schemas.microsoft.com/office/powerpoint/2010/main" val="244113744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139F3EDB-0FE4-4AAA-9894-C8DC20E13F7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69634" name="Rectangle 2"/>
          <p:cNvSpPr>
            <a:spLocks noGrp="1" noChangeArrowheads="1"/>
          </p:cNvSpPr>
          <p:nvPr>
            <p:ph type="title"/>
          </p:nvPr>
        </p:nvSpPr>
        <p:spPr/>
        <p:txBody>
          <a:bodyPr/>
          <a:lstStyle/>
          <a:p>
            <a:pPr eaLnBrk="1" hangingPunct="1">
              <a:defRPr/>
            </a:pPr>
            <a:r>
              <a:rPr lang="en-US" smtClean="0"/>
              <a:t>Adding External Features</a:t>
            </a:r>
          </a:p>
        </p:txBody>
      </p:sp>
      <p:sp>
        <p:nvSpPr>
          <p:cNvPr id="69635" name="Rectangle 3"/>
          <p:cNvSpPr>
            <a:spLocks noGrp="1" noChangeArrowheads="1"/>
          </p:cNvSpPr>
          <p:nvPr>
            <p:ph type="body" idx="1"/>
          </p:nvPr>
        </p:nvSpPr>
        <p:spPr/>
        <p:txBody>
          <a:bodyPr/>
          <a:lstStyle/>
          <a:p>
            <a:pPr eaLnBrk="1" hangingPunct="1">
              <a:buFont typeface="Symbol" charset="2"/>
              <a:buChar char="¨"/>
              <a:defRPr/>
            </a:pPr>
            <a:r>
              <a:rPr lang="en-US" smtClean="0"/>
              <a:t>Adding Indexes</a:t>
            </a:r>
          </a:p>
          <a:p>
            <a:pPr eaLnBrk="1" hangingPunct="1">
              <a:buFont typeface="Symbol" charset="2"/>
              <a:buChar char="¨"/>
              <a:defRPr/>
            </a:pPr>
            <a:endParaRPr lang="en-US" smtClean="0"/>
          </a:p>
          <a:p>
            <a:pPr eaLnBrk="1" hangingPunct="1">
              <a:buFont typeface="Symbol" charset="2"/>
              <a:buChar char="¨"/>
              <a:defRPr/>
            </a:pPr>
            <a:r>
              <a:rPr lang="en-US" smtClean="0"/>
              <a:t>Adding Views</a:t>
            </a:r>
          </a:p>
          <a:p>
            <a:pPr eaLnBrk="1" hangingPunct="1">
              <a:buFont typeface="Symbol" charset="2"/>
              <a:buChar char="¨"/>
              <a:defRPr/>
            </a:pPr>
            <a:endParaRPr lang="en-US" smtClean="0"/>
          </a:p>
          <a:p>
            <a:pPr eaLnBrk="1" hangingPunct="1">
              <a:buFont typeface="Symbol" charset="2"/>
              <a:buChar char="¨"/>
              <a:defRPr/>
            </a:pPr>
            <a:endParaRPr lang="en-US" smtClean="0"/>
          </a:p>
        </p:txBody>
      </p:sp>
    </p:spTree>
    <p:extLst>
      <p:ext uri="{BB962C8B-B14F-4D97-AF65-F5344CB8AC3E}">
        <p14:creationId xmlns:p14="http://schemas.microsoft.com/office/powerpoint/2010/main" val="252468755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0F8EF52-D80F-4EDE-8358-8A5E8C73DF95}"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0658" name="Rectangle 2"/>
          <p:cNvSpPr>
            <a:spLocks noGrp="1" noChangeArrowheads="1"/>
          </p:cNvSpPr>
          <p:nvPr>
            <p:ph type="title"/>
          </p:nvPr>
        </p:nvSpPr>
        <p:spPr/>
        <p:txBody>
          <a:bodyPr/>
          <a:lstStyle/>
          <a:p>
            <a:pPr eaLnBrk="1" hangingPunct="1">
              <a:defRPr/>
            </a:pPr>
            <a:r>
              <a:rPr lang="en-US" smtClean="0"/>
              <a:t>Adding External Features: Adding Indexes</a:t>
            </a:r>
          </a:p>
        </p:txBody>
      </p:sp>
      <p:sp>
        <p:nvSpPr>
          <p:cNvPr id="7065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Which attributes or combinations of attributes should you consider indexing in order to have the greatest positive impact on the application environment?</a:t>
            </a:r>
          </a:p>
          <a:p>
            <a:pPr lvl="1" eaLnBrk="1" hangingPunct="1">
              <a:lnSpc>
                <a:spcPct val="90000"/>
              </a:lnSpc>
              <a:buFont typeface="Symbol" charset="2"/>
              <a:buChar char="ª"/>
              <a:defRPr/>
            </a:pPr>
            <a:r>
              <a:rPr lang="en-US" sz="2400" smtClean="0"/>
              <a:t>Attributes that are likely to be prominent in direct searches</a:t>
            </a:r>
          </a:p>
          <a:p>
            <a:pPr lvl="2" eaLnBrk="1" hangingPunct="1">
              <a:lnSpc>
                <a:spcPct val="90000"/>
              </a:lnSpc>
              <a:defRPr/>
            </a:pPr>
            <a:r>
              <a:rPr lang="en-US" sz="2000" smtClean="0"/>
              <a:t>Primary keys</a:t>
            </a:r>
          </a:p>
          <a:p>
            <a:pPr lvl="2" eaLnBrk="1" hangingPunct="1">
              <a:lnSpc>
                <a:spcPct val="90000"/>
              </a:lnSpc>
              <a:defRPr/>
            </a:pPr>
            <a:r>
              <a:rPr lang="en-US" sz="2000" smtClean="0"/>
              <a:t>Search attributes</a:t>
            </a:r>
          </a:p>
          <a:p>
            <a:pPr lvl="2" eaLnBrk="1" hangingPunct="1">
              <a:lnSpc>
                <a:spcPct val="90000"/>
              </a:lnSpc>
              <a:defRPr/>
            </a:pPr>
            <a:endParaRPr lang="en-US" sz="2000" smtClean="0"/>
          </a:p>
          <a:p>
            <a:pPr lvl="1" eaLnBrk="1" hangingPunct="1">
              <a:lnSpc>
                <a:spcPct val="90000"/>
              </a:lnSpc>
              <a:buFont typeface="Symbol" charset="2"/>
              <a:buChar char="ª"/>
              <a:defRPr/>
            </a:pPr>
            <a:r>
              <a:rPr lang="en-US" sz="2400" smtClean="0"/>
              <a:t>Attributes that are likely to be major players in operations, such as joins, SQL SELECT ORDER BY clauses and SQL SELECT GROUP BY clauses.</a:t>
            </a:r>
          </a:p>
        </p:txBody>
      </p:sp>
    </p:spTree>
    <p:extLst>
      <p:ext uri="{BB962C8B-B14F-4D97-AF65-F5344CB8AC3E}">
        <p14:creationId xmlns:p14="http://schemas.microsoft.com/office/powerpoint/2010/main" val="61657015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C174B26-C443-41A2-BDFA-E7EEEA81C291}"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1682" name="Rectangle 2"/>
          <p:cNvSpPr>
            <a:spLocks noGrp="1" noChangeArrowheads="1"/>
          </p:cNvSpPr>
          <p:nvPr>
            <p:ph type="title"/>
          </p:nvPr>
        </p:nvSpPr>
        <p:spPr/>
        <p:txBody>
          <a:bodyPr/>
          <a:lstStyle/>
          <a:p>
            <a:pPr eaLnBrk="1" hangingPunct="1">
              <a:defRPr/>
            </a:pPr>
            <a:r>
              <a:rPr lang="en-US" smtClean="0"/>
              <a:t>Adding External Features: Adding Indexes</a:t>
            </a:r>
          </a:p>
        </p:txBody>
      </p:sp>
      <p:sp>
        <p:nvSpPr>
          <p:cNvPr id="71683" name="Rectangle 3"/>
          <p:cNvSpPr>
            <a:spLocks noGrp="1" noChangeArrowheads="1"/>
          </p:cNvSpPr>
          <p:nvPr>
            <p:ph type="body" idx="1"/>
          </p:nvPr>
        </p:nvSpPr>
        <p:spPr/>
        <p:txBody>
          <a:bodyPr/>
          <a:lstStyle/>
          <a:p>
            <a:pPr eaLnBrk="1" hangingPunct="1">
              <a:buFont typeface="Symbol" charset="2"/>
              <a:buChar char="¨"/>
              <a:defRPr/>
            </a:pPr>
            <a:r>
              <a:rPr lang="en-US" sz="2800" smtClean="0"/>
              <a:t>What </a:t>
            </a:r>
            <a:r>
              <a:rPr lang="en-US" smtClean="0"/>
              <a:t>potential problems can be caused by building too many indexes?</a:t>
            </a:r>
          </a:p>
          <a:p>
            <a:pPr eaLnBrk="1" hangingPunct="1">
              <a:buFont typeface="Symbol" charset="2"/>
              <a:buChar char="¨"/>
              <a:defRPr/>
            </a:pPr>
            <a:endParaRPr lang="en-US" sz="2800" smtClean="0"/>
          </a:p>
          <a:p>
            <a:pPr eaLnBrk="1" hangingPunct="1">
              <a:buFont typeface="Symbol" charset="2"/>
              <a:buChar char="¨"/>
              <a:defRPr/>
            </a:pPr>
            <a:r>
              <a:rPr lang="en-US" smtClean="0"/>
              <a:t>Indexes are wonderful for direct searches. But when the data in a table is updated, the system must take the time to update the table’s indexes, too. </a:t>
            </a:r>
          </a:p>
        </p:txBody>
      </p:sp>
    </p:spTree>
    <p:extLst>
      <p:ext uri="{BB962C8B-B14F-4D97-AF65-F5344CB8AC3E}">
        <p14:creationId xmlns:p14="http://schemas.microsoft.com/office/powerpoint/2010/main" val="135469565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DA7C90F6-7630-42E3-BC56-9CC569F2987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2706" name="Rectangle 2"/>
          <p:cNvSpPr>
            <a:spLocks noGrp="1" noChangeArrowheads="1"/>
          </p:cNvSpPr>
          <p:nvPr>
            <p:ph type="title"/>
          </p:nvPr>
        </p:nvSpPr>
        <p:spPr/>
        <p:txBody>
          <a:bodyPr/>
          <a:lstStyle/>
          <a:p>
            <a:pPr eaLnBrk="1" hangingPunct="1">
              <a:defRPr/>
            </a:pPr>
            <a:r>
              <a:rPr lang="en-US" smtClean="0"/>
              <a:t>General Hardware Company With Some Indexes</a:t>
            </a:r>
          </a:p>
        </p:txBody>
      </p:sp>
      <p:pic>
        <p:nvPicPr>
          <p:cNvPr id="71684" name="Picture 5" descr="c08f004.jpg                                                    0000C654Storage                        BC5BC41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100388" y="1600200"/>
            <a:ext cx="2941637" cy="4530725"/>
          </a:xfrm>
        </p:spPr>
      </p:pic>
    </p:spTree>
    <p:extLst>
      <p:ext uri="{BB962C8B-B14F-4D97-AF65-F5344CB8AC3E}">
        <p14:creationId xmlns:p14="http://schemas.microsoft.com/office/powerpoint/2010/main" val="338625993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5698F44-DA65-4358-A1B0-F1769B8A481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4754" name="Rectangle 2"/>
          <p:cNvSpPr>
            <a:spLocks noGrp="1" noChangeArrowheads="1"/>
          </p:cNvSpPr>
          <p:nvPr>
            <p:ph type="title"/>
          </p:nvPr>
        </p:nvSpPr>
        <p:spPr/>
        <p:txBody>
          <a:bodyPr/>
          <a:lstStyle/>
          <a:p>
            <a:pPr eaLnBrk="1" hangingPunct="1">
              <a:defRPr/>
            </a:pPr>
            <a:r>
              <a:rPr lang="en-US" smtClean="0"/>
              <a:t>Adding External Features: Adding Views</a:t>
            </a:r>
          </a:p>
        </p:txBody>
      </p:sp>
      <p:sp>
        <p:nvSpPr>
          <p:cNvPr id="74756" name="Rectangle 4"/>
          <p:cNvSpPr>
            <a:spLocks noGrp="1" noChangeArrowheads="1"/>
          </p:cNvSpPr>
          <p:nvPr>
            <p:ph type="body" idx="1"/>
          </p:nvPr>
        </p:nvSpPr>
        <p:spPr/>
        <p:txBody>
          <a:bodyPr/>
          <a:lstStyle/>
          <a:p>
            <a:pPr eaLnBrk="1" hangingPunct="1">
              <a:buFont typeface="Symbol" charset="2"/>
              <a:buChar char="¨"/>
              <a:defRPr/>
            </a:pPr>
            <a:r>
              <a:rPr lang="en-US" smtClean="0"/>
              <a:t>Doesn’t change the logical design.</a:t>
            </a:r>
          </a:p>
          <a:p>
            <a:pPr eaLnBrk="1" hangingPunct="1">
              <a:buFont typeface="Symbol" charset="2"/>
              <a:buChar char="¨"/>
              <a:defRPr/>
            </a:pPr>
            <a:endParaRPr lang="en-US" smtClean="0"/>
          </a:p>
          <a:p>
            <a:pPr eaLnBrk="1" hangingPunct="1">
              <a:buFont typeface="Symbol" charset="2"/>
              <a:buChar char="¨"/>
              <a:defRPr/>
            </a:pPr>
            <a:r>
              <a:rPr lang="en-US" smtClean="0"/>
              <a:t>No data is physically duplicated.</a:t>
            </a:r>
          </a:p>
          <a:p>
            <a:pPr eaLnBrk="1" hangingPunct="1">
              <a:buFont typeface="Symbol" charset="2"/>
              <a:buChar char="¨"/>
              <a:defRPr/>
            </a:pPr>
            <a:endParaRPr lang="en-US" smtClean="0"/>
          </a:p>
          <a:p>
            <a:pPr eaLnBrk="1" hangingPunct="1">
              <a:buFont typeface="Symbol" charset="2"/>
              <a:buChar char="¨"/>
              <a:defRPr/>
            </a:pPr>
            <a:r>
              <a:rPr lang="en-US" smtClean="0"/>
              <a:t>An important device in protecting the security and privacy of data.</a:t>
            </a:r>
          </a:p>
        </p:txBody>
      </p:sp>
    </p:spTree>
    <p:extLst>
      <p:ext uri="{BB962C8B-B14F-4D97-AF65-F5344CB8AC3E}">
        <p14:creationId xmlns:p14="http://schemas.microsoft.com/office/powerpoint/2010/main" val="242909837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8EAC6E1-C528-4937-9DFE-B2490074DDC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6802" name="Rectangle 2"/>
          <p:cNvSpPr>
            <a:spLocks noGrp="1" noChangeArrowheads="1"/>
          </p:cNvSpPr>
          <p:nvPr>
            <p:ph type="title"/>
          </p:nvPr>
        </p:nvSpPr>
        <p:spPr/>
        <p:txBody>
          <a:bodyPr/>
          <a:lstStyle/>
          <a:p>
            <a:pPr eaLnBrk="1" hangingPunct="1">
              <a:defRPr/>
            </a:pPr>
            <a:r>
              <a:rPr lang="en-US" smtClean="0"/>
              <a:t>Reorganizing Stored Data</a:t>
            </a:r>
          </a:p>
        </p:txBody>
      </p:sp>
      <p:sp>
        <p:nvSpPr>
          <p:cNvPr id="76803" name="Rectangle 3"/>
          <p:cNvSpPr>
            <a:spLocks noGrp="1" noChangeArrowheads="1"/>
          </p:cNvSpPr>
          <p:nvPr>
            <p:ph type="body" idx="1"/>
          </p:nvPr>
        </p:nvSpPr>
        <p:spPr/>
        <p:txBody>
          <a:bodyPr/>
          <a:lstStyle/>
          <a:p>
            <a:pPr eaLnBrk="1" hangingPunct="1">
              <a:buFont typeface="Symbol" charset="2"/>
              <a:buChar char="¨"/>
              <a:defRPr/>
            </a:pPr>
            <a:r>
              <a:rPr lang="en-US" smtClean="0"/>
              <a:t>Doesn’t change the logical design.</a:t>
            </a:r>
          </a:p>
          <a:p>
            <a:pPr eaLnBrk="1" hangingPunct="1">
              <a:buFont typeface="Symbol" charset="2"/>
              <a:buChar char="¨"/>
              <a:defRPr/>
            </a:pPr>
            <a:endParaRPr lang="en-US" smtClean="0"/>
          </a:p>
          <a:p>
            <a:pPr eaLnBrk="1" hangingPunct="1">
              <a:buFont typeface="Symbol" charset="2"/>
              <a:buChar char="¨"/>
              <a:defRPr/>
            </a:pPr>
            <a:r>
              <a:rPr lang="en-US" smtClean="0"/>
              <a:t>No data is physically duplicated.</a:t>
            </a:r>
          </a:p>
          <a:p>
            <a:pPr eaLnBrk="1" hangingPunct="1">
              <a:buFont typeface="Symbol" charset="2"/>
              <a:buChar char="¨"/>
              <a:defRPr/>
            </a:pPr>
            <a:endParaRPr lang="en-US" smtClean="0"/>
          </a:p>
          <a:p>
            <a:pPr eaLnBrk="1" hangingPunct="1">
              <a:buFont typeface="Symbol" charset="2"/>
              <a:buChar char="¨"/>
              <a:defRPr/>
            </a:pPr>
            <a:r>
              <a:rPr lang="en-US" smtClean="0"/>
              <a:t>Clustering Files</a:t>
            </a:r>
          </a:p>
          <a:p>
            <a:pPr lvl="1" eaLnBrk="1" hangingPunct="1">
              <a:buFont typeface="Symbol" charset="2"/>
              <a:buChar char="ª"/>
              <a:defRPr/>
            </a:pPr>
            <a:r>
              <a:rPr lang="en-US" smtClean="0"/>
              <a:t>Houses related records together on a disk.</a:t>
            </a:r>
          </a:p>
        </p:txBody>
      </p:sp>
    </p:spTree>
    <p:extLst>
      <p:ext uri="{BB962C8B-B14F-4D97-AF65-F5344CB8AC3E}">
        <p14:creationId xmlns:p14="http://schemas.microsoft.com/office/powerpoint/2010/main" val="60063925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6540056D-229F-40F4-A300-BA5D51926D09}"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7826" name="Rectangle 2"/>
          <p:cNvSpPr>
            <a:spLocks noGrp="1" noChangeArrowheads="1"/>
          </p:cNvSpPr>
          <p:nvPr>
            <p:ph type="title"/>
          </p:nvPr>
        </p:nvSpPr>
        <p:spPr/>
        <p:txBody>
          <a:bodyPr/>
          <a:lstStyle/>
          <a:p>
            <a:pPr eaLnBrk="1" hangingPunct="1">
              <a:defRPr/>
            </a:pPr>
            <a:r>
              <a:rPr lang="en-US" smtClean="0"/>
              <a:t>Reorganizing Stored Data: Clustering Files</a:t>
            </a:r>
          </a:p>
        </p:txBody>
      </p:sp>
      <p:sp>
        <p:nvSpPr>
          <p:cNvPr id="77831" name="Rectangle 7"/>
          <p:cNvSpPr>
            <a:spLocks noGrp="1" noChangeArrowheads="1"/>
          </p:cNvSpPr>
          <p:nvPr>
            <p:ph type="body" sz="half" idx="2"/>
          </p:nvPr>
        </p:nvSpPr>
        <p:spPr>
          <a:xfrm>
            <a:off x="457200" y="5105400"/>
            <a:ext cx="8229600" cy="1025525"/>
          </a:xfrm>
        </p:spPr>
        <p:txBody>
          <a:bodyPr/>
          <a:lstStyle/>
          <a:p>
            <a:pPr eaLnBrk="1" hangingPunct="1">
              <a:lnSpc>
                <a:spcPct val="90000"/>
              </a:lnSpc>
              <a:buFont typeface="Symbol" charset="2"/>
              <a:buChar char="¨"/>
              <a:defRPr/>
            </a:pPr>
            <a:r>
              <a:rPr lang="en-US" sz="2400" smtClean="0"/>
              <a:t>The salesperson record for salesperson 137, Baker, is followed on the disk by the customer records for customers 0121, 0933, 1047, and 1826.</a:t>
            </a:r>
          </a:p>
        </p:txBody>
      </p:sp>
      <p:pic>
        <p:nvPicPr>
          <p:cNvPr id="74757" name="Picture 9" descr="c08f005.jpg                                                    0000C654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374900" y="1600200"/>
            <a:ext cx="4787900" cy="3403600"/>
          </a:xfrm>
        </p:spPr>
      </p:pic>
    </p:spTree>
    <p:extLst>
      <p:ext uri="{BB962C8B-B14F-4D97-AF65-F5344CB8AC3E}">
        <p14:creationId xmlns:p14="http://schemas.microsoft.com/office/powerpoint/2010/main" val="4311351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BA515C56-D0E8-45FB-9AB5-5C01648D45C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79874" name="Rectangle 2"/>
          <p:cNvSpPr>
            <a:spLocks noGrp="1" noChangeArrowheads="1"/>
          </p:cNvSpPr>
          <p:nvPr>
            <p:ph type="title"/>
          </p:nvPr>
        </p:nvSpPr>
        <p:spPr/>
        <p:txBody>
          <a:bodyPr/>
          <a:lstStyle/>
          <a:p>
            <a:pPr eaLnBrk="1" hangingPunct="1">
              <a:defRPr/>
            </a:pPr>
            <a:r>
              <a:rPr lang="en-US" smtClean="0"/>
              <a:t>Splitting a Table Into</a:t>
            </a:r>
            <a:br>
              <a:rPr lang="en-US" smtClean="0"/>
            </a:br>
            <a:r>
              <a:rPr lang="en-US" smtClean="0"/>
              <a:t>Multiple Tables</a:t>
            </a:r>
          </a:p>
        </p:txBody>
      </p:sp>
      <p:sp>
        <p:nvSpPr>
          <p:cNvPr id="79876" name="Rectangle 4"/>
          <p:cNvSpPr>
            <a:spLocks noGrp="1" noChangeArrowheads="1"/>
          </p:cNvSpPr>
          <p:nvPr>
            <p:ph type="body" idx="1"/>
          </p:nvPr>
        </p:nvSpPr>
        <p:spPr/>
        <p:txBody>
          <a:bodyPr/>
          <a:lstStyle/>
          <a:p>
            <a:pPr eaLnBrk="1" hangingPunct="1">
              <a:buFont typeface="Symbol" charset="2"/>
              <a:buChar char="¨"/>
              <a:defRPr/>
            </a:pPr>
            <a:r>
              <a:rPr lang="en-US" smtClean="0"/>
              <a:t>Horizontal Partitioning</a:t>
            </a:r>
          </a:p>
          <a:p>
            <a:pPr eaLnBrk="1" hangingPunct="1">
              <a:buFont typeface="Symbol" charset="2"/>
              <a:buChar char="¨"/>
              <a:defRPr/>
            </a:pPr>
            <a:endParaRPr lang="en-US" smtClean="0"/>
          </a:p>
          <a:p>
            <a:pPr eaLnBrk="1" hangingPunct="1">
              <a:buFont typeface="Symbol" charset="2"/>
              <a:buChar char="¨"/>
              <a:defRPr/>
            </a:pPr>
            <a:r>
              <a:rPr lang="en-US" smtClean="0"/>
              <a:t>Vertical Partitioning</a:t>
            </a:r>
          </a:p>
          <a:p>
            <a:pPr eaLnBrk="1" hangingPunct="1">
              <a:buFont typeface="Symbol" charset="2"/>
              <a:buChar char="¨"/>
              <a:defRPr/>
            </a:pPr>
            <a:endParaRPr lang="en-US" smtClean="0"/>
          </a:p>
          <a:p>
            <a:pPr eaLnBrk="1" hangingPunct="1">
              <a:buFont typeface="Symbol" charset="2"/>
              <a:buChar char="¨"/>
              <a:defRPr/>
            </a:pPr>
            <a:r>
              <a:rPr lang="en-US" smtClean="0"/>
              <a:t>Splitting-Off Large Text Attributes</a:t>
            </a:r>
          </a:p>
        </p:txBody>
      </p:sp>
    </p:spTree>
    <p:extLst>
      <p:ext uri="{BB962C8B-B14F-4D97-AF65-F5344CB8AC3E}">
        <p14:creationId xmlns:p14="http://schemas.microsoft.com/office/powerpoint/2010/main" val="9493457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CB874266-73EF-44B0-ADEE-728E25F2452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3970" name="Rectangle 2"/>
          <p:cNvSpPr>
            <a:spLocks noGrp="1" noChangeArrowheads="1"/>
          </p:cNvSpPr>
          <p:nvPr>
            <p:ph type="title"/>
          </p:nvPr>
        </p:nvSpPr>
        <p:spPr>
          <a:xfrm>
            <a:off x="457200" y="277813"/>
            <a:ext cx="8229600" cy="1703387"/>
          </a:xfrm>
        </p:spPr>
        <p:txBody>
          <a:bodyPr/>
          <a:lstStyle/>
          <a:p>
            <a:pPr eaLnBrk="1" hangingPunct="1">
              <a:defRPr/>
            </a:pPr>
            <a:r>
              <a:rPr lang="en-US" smtClean="0"/>
              <a:t>Splitting a Table Into</a:t>
            </a:r>
            <a:br>
              <a:rPr lang="en-US" smtClean="0"/>
            </a:br>
            <a:r>
              <a:rPr lang="en-US" smtClean="0"/>
              <a:t>Multiple Tables: Horizontal Partitioning</a:t>
            </a:r>
          </a:p>
        </p:txBody>
      </p:sp>
      <p:sp>
        <p:nvSpPr>
          <p:cNvPr id="83971" name="Rectangle 3"/>
          <p:cNvSpPr>
            <a:spLocks noGrp="1" noChangeArrowheads="1"/>
          </p:cNvSpPr>
          <p:nvPr>
            <p:ph type="body" idx="1"/>
          </p:nvPr>
        </p:nvSpPr>
        <p:spPr>
          <a:xfrm>
            <a:off x="457200" y="2327275"/>
            <a:ext cx="8229600" cy="4073525"/>
          </a:xfrm>
        </p:spPr>
        <p:txBody>
          <a:bodyPr/>
          <a:lstStyle/>
          <a:p>
            <a:pPr eaLnBrk="1" hangingPunct="1">
              <a:lnSpc>
                <a:spcPct val="90000"/>
              </a:lnSpc>
              <a:buFont typeface="Symbol" charset="2"/>
              <a:buChar char="¨"/>
              <a:defRPr/>
            </a:pPr>
            <a:r>
              <a:rPr lang="en-US" sz="2400" smtClean="0"/>
              <a:t>The rows of a table are divided into groups, and the groups are stored separately on different areas of a disk or on different disks.</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Useful in managing the different groups of records separately for security or backup and recovery purposes. </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Improve data retrieval performance.</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Disadvantage: retrieval of records from more than one partition can be more complex and slower.</a:t>
            </a:r>
          </a:p>
        </p:txBody>
      </p:sp>
    </p:spTree>
    <p:extLst>
      <p:ext uri="{BB962C8B-B14F-4D97-AF65-F5344CB8AC3E}">
        <p14:creationId xmlns:p14="http://schemas.microsoft.com/office/powerpoint/2010/main" val="369094003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9B3EAE4-1DC1-435D-837E-2319FD693F9D}"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2946" name="Rectangle 2"/>
          <p:cNvSpPr>
            <a:spLocks noGrp="1" noChangeArrowheads="1"/>
          </p:cNvSpPr>
          <p:nvPr>
            <p:ph type="title"/>
          </p:nvPr>
        </p:nvSpPr>
        <p:spPr>
          <a:xfrm>
            <a:off x="457200" y="277813"/>
            <a:ext cx="8229600" cy="1703387"/>
          </a:xfrm>
        </p:spPr>
        <p:txBody>
          <a:bodyPr/>
          <a:lstStyle/>
          <a:p>
            <a:pPr eaLnBrk="1" hangingPunct="1">
              <a:defRPr/>
            </a:pPr>
            <a:r>
              <a:rPr lang="en-US" smtClean="0"/>
              <a:t>Splitting a Table Into</a:t>
            </a:r>
            <a:br>
              <a:rPr lang="en-US" smtClean="0"/>
            </a:br>
            <a:r>
              <a:rPr lang="en-US" smtClean="0"/>
              <a:t>Multiple Tables: Horizontal Partitioning</a:t>
            </a:r>
          </a:p>
        </p:txBody>
      </p:sp>
      <p:pic>
        <p:nvPicPr>
          <p:cNvPr id="7782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0"/>
            <a:ext cx="5081588"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581400"/>
            <a:ext cx="51450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66713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790C792-75B8-43BB-B5E5-28B308AB6557}"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4994" name="Rectangle 2"/>
          <p:cNvSpPr>
            <a:spLocks noGrp="1" noChangeArrowheads="1"/>
          </p:cNvSpPr>
          <p:nvPr>
            <p:ph type="title"/>
          </p:nvPr>
        </p:nvSpPr>
        <p:spPr>
          <a:xfrm>
            <a:off x="457200" y="277813"/>
            <a:ext cx="8229600" cy="1627187"/>
          </a:xfrm>
        </p:spPr>
        <p:txBody>
          <a:bodyPr/>
          <a:lstStyle/>
          <a:p>
            <a:pPr eaLnBrk="1" hangingPunct="1">
              <a:defRPr/>
            </a:pPr>
            <a:r>
              <a:rPr lang="en-US" smtClean="0"/>
              <a:t>Splitting a Table Into</a:t>
            </a:r>
            <a:br>
              <a:rPr lang="en-US" smtClean="0"/>
            </a:br>
            <a:r>
              <a:rPr lang="en-US" smtClean="0"/>
              <a:t>Multiple Tables: Vertical Partitioning</a:t>
            </a:r>
          </a:p>
        </p:txBody>
      </p:sp>
      <p:sp>
        <p:nvSpPr>
          <p:cNvPr id="84995" name="Rectangle 3"/>
          <p:cNvSpPr>
            <a:spLocks noGrp="1" noChangeArrowheads="1"/>
          </p:cNvSpPr>
          <p:nvPr>
            <p:ph type="body" idx="1"/>
          </p:nvPr>
        </p:nvSpPr>
        <p:spPr>
          <a:xfrm>
            <a:off x="457200" y="2362200"/>
            <a:ext cx="8229600" cy="3768725"/>
          </a:xfrm>
        </p:spPr>
        <p:txBody>
          <a:bodyPr/>
          <a:lstStyle/>
          <a:p>
            <a:pPr eaLnBrk="1" hangingPunct="1">
              <a:buFont typeface="Symbol" charset="2"/>
              <a:buChar char="¨"/>
              <a:defRPr/>
            </a:pPr>
            <a:r>
              <a:rPr lang="en-US" smtClean="0"/>
              <a:t>The separate groups, each made up of different columns of a table, are created because different users or applications require different columns.</a:t>
            </a:r>
          </a:p>
          <a:p>
            <a:pPr eaLnBrk="1" hangingPunct="1">
              <a:buFont typeface="Symbol" charset="2"/>
              <a:buChar char="¨"/>
              <a:defRPr/>
            </a:pPr>
            <a:endParaRPr lang="en-US" smtClean="0"/>
          </a:p>
          <a:p>
            <a:pPr eaLnBrk="1" hangingPunct="1">
              <a:buFont typeface="Symbol" charset="2"/>
              <a:buChar char="¨"/>
              <a:defRPr/>
            </a:pPr>
            <a:r>
              <a:rPr lang="en-US" smtClean="0"/>
              <a:t>Each partition must have a copy of the primary key.</a:t>
            </a:r>
          </a:p>
        </p:txBody>
      </p:sp>
    </p:spTree>
    <p:extLst>
      <p:ext uri="{BB962C8B-B14F-4D97-AF65-F5344CB8AC3E}">
        <p14:creationId xmlns:p14="http://schemas.microsoft.com/office/powerpoint/2010/main" val="109378835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CB7DBCDA-7FC5-4B7F-9C94-6900EDDDE4C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6018" name="Rectangle 2"/>
          <p:cNvSpPr>
            <a:spLocks noGrp="1" noChangeArrowheads="1"/>
          </p:cNvSpPr>
          <p:nvPr>
            <p:ph type="title"/>
          </p:nvPr>
        </p:nvSpPr>
        <p:spPr>
          <a:xfrm>
            <a:off x="457200" y="277813"/>
            <a:ext cx="8229600" cy="1703387"/>
          </a:xfrm>
        </p:spPr>
        <p:txBody>
          <a:bodyPr/>
          <a:lstStyle/>
          <a:p>
            <a:pPr eaLnBrk="1" hangingPunct="1">
              <a:defRPr/>
            </a:pPr>
            <a:r>
              <a:rPr lang="en-US" smtClean="0"/>
              <a:t>Splitting a Table Into</a:t>
            </a:r>
            <a:br>
              <a:rPr lang="en-US" smtClean="0"/>
            </a:br>
            <a:r>
              <a:rPr lang="en-US" smtClean="0"/>
              <a:t>Multiple Tables: Vertical Partitioning</a:t>
            </a:r>
          </a:p>
        </p:txBody>
      </p:sp>
      <p:sp>
        <p:nvSpPr>
          <p:cNvPr id="79876" name="Text Box 6"/>
          <p:cNvSpPr txBox="1">
            <a:spLocks noChangeArrowheads="1"/>
          </p:cNvSpPr>
          <p:nvPr/>
        </p:nvSpPr>
        <p:spPr bwMode="auto">
          <a:xfrm>
            <a:off x="2895600" y="5943600"/>
            <a:ext cx="285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a:ln>
                  <a:noFill/>
                </a:ln>
                <a:solidFill>
                  <a:srgbClr val="FFFFFF"/>
                </a:solidFill>
                <a:effectLst/>
                <a:uLnTx/>
                <a:uFillTx/>
                <a:latin typeface="Times" panose="02020603050405020304" pitchFamily="18" charset="0"/>
                <a:ea typeface="+mn-ea"/>
                <a:cs typeface="+mn-cs"/>
              </a:rPr>
              <a:t>The Salesperson table</a:t>
            </a:r>
          </a:p>
        </p:txBody>
      </p:sp>
      <p:pic>
        <p:nvPicPr>
          <p:cNvPr id="7987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209800"/>
            <a:ext cx="3140075"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038600"/>
            <a:ext cx="2381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8322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914E9A16-8261-43F0-BFAF-DC17E8659644}"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7042" name="Rectangle 2"/>
          <p:cNvSpPr>
            <a:spLocks noGrp="1" noChangeArrowheads="1"/>
          </p:cNvSpPr>
          <p:nvPr>
            <p:ph type="title"/>
          </p:nvPr>
        </p:nvSpPr>
        <p:spPr>
          <a:xfrm>
            <a:off x="457200" y="277813"/>
            <a:ext cx="8229600" cy="1627187"/>
          </a:xfrm>
        </p:spPr>
        <p:txBody>
          <a:bodyPr/>
          <a:lstStyle/>
          <a:p>
            <a:pPr eaLnBrk="1" hangingPunct="1">
              <a:defRPr/>
            </a:pPr>
            <a:r>
              <a:rPr lang="en-US" smtClean="0"/>
              <a:t>Splitting a Table Into</a:t>
            </a:r>
            <a:br>
              <a:rPr lang="en-US" smtClean="0"/>
            </a:br>
            <a:r>
              <a:rPr lang="en-US" smtClean="0"/>
              <a:t>Multiple Tables: Splitting Off Large Text Attributes</a:t>
            </a:r>
          </a:p>
        </p:txBody>
      </p:sp>
      <p:sp>
        <p:nvSpPr>
          <p:cNvPr id="87043" name="Rectangle 3"/>
          <p:cNvSpPr>
            <a:spLocks noGrp="1" noChangeArrowheads="1"/>
          </p:cNvSpPr>
          <p:nvPr>
            <p:ph type="body" idx="1"/>
          </p:nvPr>
        </p:nvSpPr>
        <p:spPr>
          <a:xfrm>
            <a:off x="457200" y="2362200"/>
            <a:ext cx="8229600" cy="3768725"/>
          </a:xfrm>
        </p:spPr>
        <p:txBody>
          <a:bodyPr/>
          <a:lstStyle/>
          <a:p>
            <a:pPr eaLnBrk="1" hangingPunct="1">
              <a:buFont typeface="Symbol" charset="2"/>
              <a:buChar char="¨"/>
              <a:defRPr/>
            </a:pPr>
            <a:r>
              <a:rPr lang="en-US" smtClean="0"/>
              <a:t>A variation on vertical partitioning involves splitting off large text attributes into separate partitions.</a:t>
            </a:r>
          </a:p>
          <a:p>
            <a:pPr eaLnBrk="1" hangingPunct="1">
              <a:buFont typeface="Symbol" charset="2"/>
              <a:buChar char="¨"/>
              <a:defRPr/>
            </a:pPr>
            <a:endParaRPr lang="en-US" smtClean="0"/>
          </a:p>
          <a:p>
            <a:pPr eaLnBrk="1" hangingPunct="1">
              <a:buFont typeface="Symbol" charset="2"/>
              <a:buChar char="¨"/>
              <a:defRPr/>
            </a:pPr>
            <a:r>
              <a:rPr lang="en-US" smtClean="0"/>
              <a:t>Each partition must have a copy of the primary key.</a:t>
            </a:r>
          </a:p>
        </p:txBody>
      </p:sp>
    </p:spTree>
    <p:extLst>
      <p:ext uri="{BB962C8B-B14F-4D97-AF65-F5344CB8AC3E}">
        <p14:creationId xmlns:p14="http://schemas.microsoft.com/office/powerpoint/2010/main" val="57293287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15DE10CA-1067-46B1-8751-DECD6AA969B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8066" name="Rectangle 2"/>
          <p:cNvSpPr>
            <a:spLocks noGrp="1" noChangeArrowheads="1"/>
          </p:cNvSpPr>
          <p:nvPr>
            <p:ph type="title"/>
          </p:nvPr>
        </p:nvSpPr>
        <p:spPr/>
        <p:txBody>
          <a:bodyPr/>
          <a:lstStyle/>
          <a:p>
            <a:pPr eaLnBrk="1" hangingPunct="1">
              <a:defRPr/>
            </a:pPr>
            <a:r>
              <a:rPr lang="en-US" smtClean="0"/>
              <a:t>Changing Attributes</a:t>
            </a:r>
            <a:br>
              <a:rPr lang="en-US" smtClean="0"/>
            </a:br>
            <a:r>
              <a:rPr lang="en-US" smtClean="0"/>
              <a:t>in a Table</a:t>
            </a:r>
          </a:p>
        </p:txBody>
      </p:sp>
      <p:sp>
        <p:nvSpPr>
          <p:cNvPr id="88067" name="Rectangle 3"/>
          <p:cNvSpPr>
            <a:spLocks noGrp="1" noChangeArrowheads="1"/>
          </p:cNvSpPr>
          <p:nvPr>
            <p:ph type="body" idx="1"/>
          </p:nvPr>
        </p:nvSpPr>
        <p:spPr/>
        <p:txBody>
          <a:bodyPr/>
          <a:lstStyle/>
          <a:p>
            <a:pPr eaLnBrk="1" hangingPunct="1">
              <a:buFont typeface="Symbol" charset="2"/>
              <a:buChar char="¨"/>
              <a:defRPr/>
            </a:pPr>
            <a:r>
              <a:rPr lang="en-US" dirty="0" smtClean="0"/>
              <a:t>Changes the logical design.</a:t>
            </a:r>
          </a:p>
          <a:p>
            <a:pPr eaLnBrk="1" hangingPunct="1">
              <a:buFont typeface="Symbol" charset="2"/>
              <a:buChar char="¨"/>
              <a:defRPr/>
            </a:pPr>
            <a:endParaRPr lang="en-US" dirty="0" smtClean="0"/>
          </a:p>
          <a:p>
            <a:pPr eaLnBrk="1" hangingPunct="1">
              <a:buFont typeface="Symbol" charset="2"/>
              <a:buChar char="¨"/>
              <a:defRPr/>
            </a:pPr>
            <a:r>
              <a:rPr lang="en-US" dirty="0" smtClean="0"/>
              <a:t>Substituting a Foreign Key</a:t>
            </a:r>
          </a:p>
          <a:p>
            <a:pPr lvl="1" eaLnBrk="1" hangingPunct="1">
              <a:buFont typeface="Symbol" charset="2"/>
              <a:buChar char="ª"/>
              <a:defRPr/>
            </a:pPr>
            <a:r>
              <a:rPr lang="en-US" dirty="0" smtClean="0"/>
              <a:t>Substitute an alternate key (Salesperson Name, assuming it is a unique attribute) as a foreign key.</a:t>
            </a:r>
          </a:p>
          <a:p>
            <a:pPr lvl="1" eaLnBrk="1" hangingPunct="1">
              <a:buFont typeface="Symbol" charset="2"/>
              <a:buChar char="ª"/>
              <a:defRPr/>
            </a:pPr>
            <a:r>
              <a:rPr lang="en-US" dirty="0" smtClean="0"/>
              <a:t>Saves on the number of performance-slowing joins.</a:t>
            </a:r>
          </a:p>
        </p:txBody>
      </p:sp>
      <p:pic>
        <p:nvPicPr>
          <p:cNvPr id="8192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5257800"/>
            <a:ext cx="51736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90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665CD56A-195A-4C4B-8874-04191DB3F4A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89090" name="Rectangle 2"/>
          <p:cNvSpPr>
            <a:spLocks noGrp="1" noChangeArrowheads="1"/>
          </p:cNvSpPr>
          <p:nvPr>
            <p:ph type="title"/>
          </p:nvPr>
        </p:nvSpPr>
        <p:spPr/>
        <p:txBody>
          <a:bodyPr/>
          <a:lstStyle/>
          <a:p>
            <a:pPr eaLnBrk="1" hangingPunct="1">
              <a:defRPr/>
            </a:pPr>
            <a:r>
              <a:rPr lang="en-US" smtClean="0"/>
              <a:t>Adding Attributes to a Table</a:t>
            </a:r>
          </a:p>
        </p:txBody>
      </p:sp>
      <p:sp>
        <p:nvSpPr>
          <p:cNvPr id="89091" name="Rectangle 3"/>
          <p:cNvSpPr>
            <a:spLocks noGrp="1" noChangeArrowheads="1"/>
          </p:cNvSpPr>
          <p:nvPr>
            <p:ph type="body" idx="1"/>
          </p:nvPr>
        </p:nvSpPr>
        <p:spPr/>
        <p:txBody>
          <a:bodyPr/>
          <a:lstStyle/>
          <a:p>
            <a:pPr eaLnBrk="1" hangingPunct="1">
              <a:buFont typeface="Symbol" charset="2"/>
              <a:buChar char="¨"/>
              <a:defRPr/>
            </a:pPr>
            <a:r>
              <a:rPr lang="en-US" smtClean="0"/>
              <a:t>Creating New Primary Keys</a:t>
            </a:r>
          </a:p>
          <a:p>
            <a:pPr eaLnBrk="1" hangingPunct="1">
              <a:buFont typeface="Symbol" charset="2"/>
              <a:buChar char="¨"/>
              <a:defRPr/>
            </a:pPr>
            <a:endParaRPr lang="en-US" smtClean="0"/>
          </a:p>
          <a:p>
            <a:pPr eaLnBrk="1" hangingPunct="1">
              <a:buFont typeface="Symbol" charset="2"/>
              <a:buChar char="¨"/>
              <a:defRPr/>
            </a:pPr>
            <a:r>
              <a:rPr lang="en-US" smtClean="0"/>
              <a:t>Storing Derived Data</a:t>
            </a:r>
          </a:p>
        </p:txBody>
      </p:sp>
    </p:spTree>
    <p:extLst>
      <p:ext uri="{BB962C8B-B14F-4D97-AF65-F5344CB8AC3E}">
        <p14:creationId xmlns:p14="http://schemas.microsoft.com/office/powerpoint/2010/main" val="217399541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7818B3B1-AB47-4E1F-BE5D-AF91702B732A}"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0114" name="Rectangle 2"/>
          <p:cNvSpPr>
            <a:spLocks noGrp="1" noChangeArrowheads="1"/>
          </p:cNvSpPr>
          <p:nvPr>
            <p:ph type="title"/>
          </p:nvPr>
        </p:nvSpPr>
        <p:spPr/>
        <p:txBody>
          <a:bodyPr/>
          <a:lstStyle/>
          <a:p>
            <a:pPr eaLnBrk="1" hangingPunct="1">
              <a:defRPr/>
            </a:pPr>
            <a:r>
              <a:rPr lang="en-US" smtClean="0"/>
              <a:t>Adding Attributes to a Table: Creating New Primary Keys</a:t>
            </a:r>
          </a:p>
        </p:txBody>
      </p:sp>
      <p:sp>
        <p:nvSpPr>
          <p:cNvPr id="90115" name="Rectangle 3"/>
          <p:cNvSpPr>
            <a:spLocks noGrp="1" noChangeArrowheads="1"/>
          </p:cNvSpPr>
          <p:nvPr>
            <p:ph type="body" idx="1"/>
          </p:nvPr>
        </p:nvSpPr>
        <p:spPr/>
        <p:txBody>
          <a:bodyPr/>
          <a:lstStyle/>
          <a:p>
            <a:pPr eaLnBrk="1" hangingPunct="1">
              <a:buFont typeface="Symbol" charset="2"/>
              <a:buChar char="¨"/>
              <a:defRPr/>
            </a:pPr>
            <a:r>
              <a:rPr lang="en-US" smtClean="0"/>
              <a:t>Changes the logical design.</a:t>
            </a:r>
          </a:p>
          <a:p>
            <a:pPr eaLnBrk="1" hangingPunct="1">
              <a:buFont typeface="Symbol" charset="2"/>
              <a:buChar char="¨"/>
              <a:defRPr/>
            </a:pPr>
            <a:endParaRPr lang="en-US" smtClean="0"/>
          </a:p>
          <a:p>
            <a:pPr eaLnBrk="1" hangingPunct="1">
              <a:buFont typeface="Symbol" charset="2"/>
              <a:buChar char="¨"/>
              <a:defRPr/>
            </a:pPr>
            <a:r>
              <a:rPr lang="en-US" smtClean="0"/>
              <a:t>In a table with no single attribute primary key, indexing a multi-attribute key would likely be clumsy and slow.</a:t>
            </a:r>
          </a:p>
          <a:p>
            <a:pPr eaLnBrk="1" hangingPunct="1">
              <a:buFont typeface="Symbol" charset="2"/>
              <a:buChar char="¨"/>
              <a:defRPr/>
            </a:pPr>
            <a:endParaRPr lang="en-US" smtClean="0"/>
          </a:p>
          <a:p>
            <a:pPr eaLnBrk="1" hangingPunct="1">
              <a:buFont typeface="Symbol" charset="2"/>
              <a:buChar char="¨"/>
              <a:defRPr/>
            </a:pPr>
            <a:r>
              <a:rPr lang="en-US" smtClean="0"/>
              <a:t>Create a new serial number attribute primary key for the table.</a:t>
            </a:r>
          </a:p>
        </p:txBody>
      </p:sp>
    </p:spTree>
    <p:extLst>
      <p:ext uri="{BB962C8B-B14F-4D97-AF65-F5344CB8AC3E}">
        <p14:creationId xmlns:p14="http://schemas.microsoft.com/office/powerpoint/2010/main" val="361924259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499DE86-6C9E-4B9D-B0C6-25B296DF7B5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1138" name="Rectangle 2"/>
          <p:cNvSpPr>
            <a:spLocks noGrp="1" noChangeArrowheads="1"/>
          </p:cNvSpPr>
          <p:nvPr>
            <p:ph type="title"/>
          </p:nvPr>
        </p:nvSpPr>
        <p:spPr/>
        <p:txBody>
          <a:bodyPr/>
          <a:lstStyle/>
          <a:p>
            <a:pPr eaLnBrk="1" hangingPunct="1">
              <a:defRPr/>
            </a:pPr>
            <a:r>
              <a:rPr lang="en-US" smtClean="0"/>
              <a:t>Adding Attributes to a Table: Creating New Primary Keys</a:t>
            </a:r>
          </a:p>
        </p:txBody>
      </p:sp>
      <p:sp>
        <p:nvSpPr>
          <p:cNvPr id="91140" name="Rectangle 4"/>
          <p:cNvSpPr>
            <a:spLocks noGrp="1" noChangeArrowheads="1"/>
          </p:cNvSpPr>
          <p:nvPr>
            <p:ph type="body" idx="1"/>
          </p:nvPr>
        </p:nvSpPr>
        <p:spPr>
          <a:xfrm>
            <a:off x="457200" y="3962400"/>
            <a:ext cx="8229600" cy="1711325"/>
          </a:xfrm>
        </p:spPr>
        <p:txBody>
          <a:bodyPr/>
          <a:lstStyle/>
          <a:p>
            <a:pPr eaLnBrk="1" hangingPunct="1">
              <a:buFont typeface="Symbol" charset="2"/>
              <a:buChar char="¨"/>
              <a:defRPr/>
            </a:pPr>
            <a:r>
              <a:rPr lang="en-US" smtClean="0"/>
              <a:t>The current two-attribute primary key of the CUSTOMER EMPLOYEE table can be replaced by one, new attribute.</a:t>
            </a:r>
          </a:p>
        </p:txBody>
      </p:sp>
      <p:pic>
        <p:nvPicPr>
          <p:cNvPr id="8499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09800"/>
            <a:ext cx="62166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83535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6109AC20-CF1C-497C-BB49-1DFF61315C8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2162" name="Rectangle 2"/>
          <p:cNvSpPr>
            <a:spLocks noGrp="1" noChangeArrowheads="1"/>
          </p:cNvSpPr>
          <p:nvPr>
            <p:ph type="title"/>
          </p:nvPr>
        </p:nvSpPr>
        <p:spPr/>
        <p:txBody>
          <a:bodyPr/>
          <a:lstStyle/>
          <a:p>
            <a:pPr eaLnBrk="1" hangingPunct="1">
              <a:defRPr/>
            </a:pPr>
            <a:r>
              <a:rPr lang="en-US" smtClean="0"/>
              <a:t>Adding Attributes to a Table: Storing Derived Data</a:t>
            </a:r>
          </a:p>
        </p:txBody>
      </p:sp>
      <p:sp>
        <p:nvSpPr>
          <p:cNvPr id="92163" name="Rectangle 3"/>
          <p:cNvSpPr>
            <a:spLocks noGrp="1" noChangeArrowheads="1"/>
          </p:cNvSpPr>
          <p:nvPr>
            <p:ph type="body" idx="1"/>
          </p:nvPr>
        </p:nvSpPr>
        <p:spPr>
          <a:xfrm>
            <a:off x="152400" y="5299075"/>
            <a:ext cx="8153400" cy="1330325"/>
          </a:xfrm>
        </p:spPr>
        <p:txBody>
          <a:bodyPr/>
          <a:lstStyle/>
          <a:p>
            <a:pPr eaLnBrk="1" hangingPunct="1">
              <a:buFont typeface="Symbol" charset="2"/>
              <a:buChar char="¨"/>
              <a:defRPr/>
            </a:pPr>
            <a:r>
              <a:rPr lang="en-US" dirty="0" smtClean="0"/>
              <a:t>Calculate answers to certain queries once and store them in the database.</a:t>
            </a:r>
          </a:p>
        </p:txBody>
      </p:sp>
      <p:pic>
        <p:nvPicPr>
          <p:cNvPr id="8602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5473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78125"/>
            <a:ext cx="7924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95725"/>
            <a:ext cx="59436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1909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7F28575-D689-44F0-809C-D81491D15F8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3186" name="Rectangle 2"/>
          <p:cNvSpPr>
            <a:spLocks noGrp="1" noChangeArrowheads="1"/>
          </p:cNvSpPr>
          <p:nvPr>
            <p:ph type="title"/>
          </p:nvPr>
        </p:nvSpPr>
        <p:spPr/>
        <p:txBody>
          <a:bodyPr/>
          <a:lstStyle/>
          <a:p>
            <a:pPr eaLnBrk="1" hangingPunct="1">
              <a:defRPr/>
            </a:pPr>
            <a:r>
              <a:rPr lang="en-US" smtClean="0"/>
              <a:t>Combining Tables</a:t>
            </a:r>
          </a:p>
        </p:txBody>
      </p:sp>
      <p:sp>
        <p:nvSpPr>
          <p:cNvPr id="9318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If two tables are combined into one, then there must surely be situations in which the presence of the new single table allows us to avoid joins that would have been necessary when there were two tables.</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Combination of Tables in One-to-One Relationships</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Alternatives for Repeating Groups</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Denormalization</a:t>
            </a:r>
          </a:p>
        </p:txBody>
      </p:sp>
    </p:spTree>
    <p:extLst>
      <p:ext uri="{BB962C8B-B14F-4D97-AF65-F5344CB8AC3E}">
        <p14:creationId xmlns:p14="http://schemas.microsoft.com/office/powerpoint/2010/main" val="128631451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820C11B-164C-4AF7-9AC9-7D6B1CD62A8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4210" name="Rectangle 2"/>
          <p:cNvSpPr>
            <a:spLocks noGrp="1" noChangeArrowheads="1"/>
          </p:cNvSpPr>
          <p:nvPr>
            <p:ph type="title"/>
          </p:nvPr>
        </p:nvSpPr>
        <p:spPr>
          <a:xfrm>
            <a:off x="457200" y="277813"/>
            <a:ext cx="8153400" cy="1703387"/>
          </a:xfrm>
        </p:spPr>
        <p:txBody>
          <a:bodyPr/>
          <a:lstStyle/>
          <a:p>
            <a:pPr eaLnBrk="1" hangingPunct="1">
              <a:defRPr/>
            </a:pPr>
            <a:r>
              <a:rPr lang="en-US" smtClean="0"/>
              <a:t>Combining Tables: Combination of Tables in One-to-One Relationships</a:t>
            </a:r>
          </a:p>
        </p:txBody>
      </p:sp>
      <p:sp>
        <p:nvSpPr>
          <p:cNvPr id="94211" name="Rectangle 3"/>
          <p:cNvSpPr>
            <a:spLocks noGrp="1" noChangeArrowheads="1"/>
          </p:cNvSpPr>
          <p:nvPr>
            <p:ph type="body" idx="1"/>
          </p:nvPr>
        </p:nvSpPr>
        <p:spPr>
          <a:xfrm>
            <a:off x="457200" y="4495800"/>
            <a:ext cx="8229600" cy="1635125"/>
          </a:xfrm>
        </p:spPr>
        <p:txBody>
          <a:bodyPr/>
          <a:lstStyle/>
          <a:p>
            <a:pPr eaLnBrk="1" hangingPunct="1">
              <a:buFont typeface="Symbol" charset="2"/>
              <a:buChar char="¨"/>
              <a:defRPr/>
            </a:pPr>
            <a:r>
              <a:rPr lang="en-US" sz="2800" smtClean="0"/>
              <a:t>Advantage: if we ever have to retrieve detailed data about a salesperson and his office in one query, it can now be done without a join.</a:t>
            </a:r>
          </a:p>
        </p:txBody>
      </p:sp>
      <p:pic>
        <p:nvPicPr>
          <p:cNvPr id="8806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743200"/>
            <a:ext cx="6915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32871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A026FD2A-DA7B-4A63-BA66-50D1A08A5C33}"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9570" name="Rectangle 2"/>
          <p:cNvSpPr>
            <a:spLocks noGrp="1" noChangeArrowheads="1"/>
          </p:cNvSpPr>
          <p:nvPr>
            <p:ph type="title"/>
          </p:nvPr>
        </p:nvSpPr>
        <p:spPr>
          <a:xfrm>
            <a:off x="457200" y="277813"/>
            <a:ext cx="8153400" cy="1703387"/>
          </a:xfrm>
        </p:spPr>
        <p:txBody>
          <a:bodyPr/>
          <a:lstStyle/>
          <a:p>
            <a:pPr eaLnBrk="1" hangingPunct="1">
              <a:defRPr/>
            </a:pPr>
            <a:r>
              <a:rPr lang="en-US" smtClean="0"/>
              <a:t>Combining Tables: Combination of Tables in One-to-One Relationships</a:t>
            </a:r>
          </a:p>
        </p:txBody>
      </p:sp>
      <p:sp>
        <p:nvSpPr>
          <p:cNvPr id="109571" name="Rectangle 3"/>
          <p:cNvSpPr>
            <a:spLocks noGrp="1" noChangeArrowheads="1"/>
          </p:cNvSpPr>
          <p:nvPr>
            <p:ph type="body" idx="1"/>
          </p:nvPr>
        </p:nvSpPr>
        <p:spPr>
          <a:xfrm>
            <a:off x="457200" y="3276600"/>
            <a:ext cx="8305800" cy="3200400"/>
          </a:xfrm>
        </p:spPr>
        <p:txBody>
          <a:bodyPr/>
          <a:lstStyle/>
          <a:p>
            <a:pPr eaLnBrk="1" hangingPunct="1">
              <a:lnSpc>
                <a:spcPct val="90000"/>
              </a:lnSpc>
              <a:buFont typeface="Symbol" charset="2"/>
              <a:buChar char="¨"/>
              <a:defRPr/>
            </a:pPr>
            <a:r>
              <a:rPr lang="en-US" sz="2000" dirty="0" smtClean="0"/>
              <a:t>Disadvantages: </a:t>
            </a:r>
          </a:p>
          <a:p>
            <a:pPr lvl="1" eaLnBrk="1" hangingPunct="1">
              <a:lnSpc>
                <a:spcPct val="90000"/>
              </a:lnSpc>
              <a:buFont typeface="Symbol" charset="2"/>
              <a:buChar char="ª"/>
              <a:defRPr/>
            </a:pPr>
            <a:r>
              <a:rPr lang="en-US" sz="2000" dirty="0" smtClean="0"/>
              <a:t>the tables are no longer logically as well as physically independent.</a:t>
            </a:r>
          </a:p>
          <a:p>
            <a:pPr lvl="1" eaLnBrk="1" hangingPunct="1">
              <a:lnSpc>
                <a:spcPct val="90000"/>
              </a:lnSpc>
              <a:buFont typeface="Symbol" charset="2"/>
              <a:buChar char="ª"/>
              <a:defRPr/>
            </a:pPr>
            <a:endParaRPr lang="en-US" sz="2000" dirty="0" smtClean="0"/>
          </a:p>
          <a:p>
            <a:pPr lvl="1" eaLnBrk="1" hangingPunct="1">
              <a:lnSpc>
                <a:spcPct val="90000"/>
              </a:lnSpc>
              <a:buFont typeface="Symbol" charset="2"/>
              <a:buChar char="ª"/>
              <a:defRPr/>
            </a:pPr>
            <a:r>
              <a:rPr lang="en-US" sz="2000" dirty="0" smtClean="0"/>
              <a:t>retrievals of salesperson data alone or of office data alone could be slower than before.</a:t>
            </a:r>
          </a:p>
          <a:p>
            <a:pPr lvl="1" eaLnBrk="1" hangingPunct="1">
              <a:lnSpc>
                <a:spcPct val="90000"/>
              </a:lnSpc>
              <a:buFont typeface="Symbol" charset="2"/>
              <a:buChar char="ª"/>
              <a:defRPr/>
            </a:pPr>
            <a:endParaRPr lang="en-US" sz="2000" dirty="0" smtClean="0"/>
          </a:p>
          <a:p>
            <a:pPr lvl="1" eaLnBrk="1" hangingPunct="1">
              <a:lnSpc>
                <a:spcPct val="90000"/>
              </a:lnSpc>
              <a:buFont typeface="Symbol" charset="2"/>
              <a:buChar char="ª"/>
              <a:defRPr/>
            </a:pPr>
            <a:r>
              <a:rPr lang="en-US" sz="2000" dirty="0" smtClean="0"/>
              <a:t>storage of data about unoccupied offices is problematic and may require a reevaluation of which field should be the primary key.</a:t>
            </a:r>
          </a:p>
        </p:txBody>
      </p:sp>
      <p:pic>
        <p:nvPicPr>
          <p:cNvPr id="8909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09800"/>
            <a:ext cx="6915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60097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62871E1C-3B9D-4203-8778-F995316FA140}"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6258" name="Rectangle 2"/>
          <p:cNvSpPr>
            <a:spLocks noGrp="1" noChangeArrowheads="1"/>
          </p:cNvSpPr>
          <p:nvPr>
            <p:ph type="title"/>
          </p:nvPr>
        </p:nvSpPr>
        <p:spPr>
          <a:xfrm>
            <a:off x="228600" y="277813"/>
            <a:ext cx="8686800" cy="1703387"/>
          </a:xfrm>
        </p:spPr>
        <p:txBody>
          <a:bodyPr/>
          <a:lstStyle/>
          <a:p>
            <a:pPr eaLnBrk="1" hangingPunct="1">
              <a:defRPr/>
            </a:pPr>
            <a:r>
              <a:rPr lang="en-US" smtClean="0"/>
              <a:t>Combining Tables: Alternatives for Repeating Groups</a:t>
            </a:r>
          </a:p>
        </p:txBody>
      </p:sp>
      <p:sp>
        <p:nvSpPr>
          <p:cNvPr id="96259" name="Rectangle 3"/>
          <p:cNvSpPr>
            <a:spLocks noGrp="1" noChangeArrowheads="1"/>
          </p:cNvSpPr>
          <p:nvPr>
            <p:ph type="body" idx="1"/>
          </p:nvPr>
        </p:nvSpPr>
        <p:spPr>
          <a:xfrm>
            <a:off x="304800" y="4572000"/>
            <a:ext cx="8382000" cy="1066800"/>
          </a:xfrm>
        </p:spPr>
        <p:txBody>
          <a:bodyPr/>
          <a:lstStyle/>
          <a:p>
            <a:pPr eaLnBrk="1" hangingPunct="1">
              <a:lnSpc>
                <a:spcPct val="90000"/>
              </a:lnSpc>
              <a:buFont typeface="Symbol" charset="2"/>
              <a:buChar char="¨"/>
              <a:defRPr/>
            </a:pPr>
            <a:r>
              <a:rPr lang="en-US" sz="2800" smtClean="0"/>
              <a:t>If repeating groups are well controlled, they can be folded into one table.</a:t>
            </a:r>
          </a:p>
        </p:txBody>
      </p:sp>
      <p:pic>
        <p:nvPicPr>
          <p:cNvPr id="9011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0"/>
            <a:ext cx="72580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124200"/>
            <a:ext cx="372903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64186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28099903-6EAE-4ADD-858F-F90FD886BD96}"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7282" name="Rectangle 2"/>
          <p:cNvSpPr>
            <a:spLocks noGrp="1" noChangeArrowheads="1"/>
          </p:cNvSpPr>
          <p:nvPr>
            <p:ph type="title"/>
          </p:nvPr>
        </p:nvSpPr>
        <p:spPr/>
        <p:txBody>
          <a:bodyPr/>
          <a:lstStyle/>
          <a:p>
            <a:pPr eaLnBrk="1" hangingPunct="1">
              <a:defRPr/>
            </a:pPr>
            <a:r>
              <a:rPr lang="en-US" smtClean="0"/>
              <a:t>Combining Tables: Denormalization</a:t>
            </a:r>
          </a:p>
        </p:txBody>
      </p:sp>
      <p:sp>
        <p:nvSpPr>
          <p:cNvPr id="97283" name="Rectangle 3"/>
          <p:cNvSpPr>
            <a:spLocks noGrp="1" noChangeArrowheads="1"/>
          </p:cNvSpPr>
          <p:nvPr>
            <p:ph type="body" idx="1"/>
          </p:nvPr>
        </p:nvSpPr>
        <p:spPr/>
        <p:txBody>
          <a:bodyPr/>
          <a:lstStyle/>
          <a:p>
            <a:pPr eaLnBrk="1" hangingPunct="1">
              <a:buFont typeface="Symbol" charset="2"/>
              <a:buChar char="¨"/>
              <a:defRPr/>
            </a:pPr>
            <a:r>
              <a:rPr lang="en-US" smtClean="0"/>
              <a:t>It may be necessary to take pairs of related, third normal form tables and to combine them, introducing possibly massive data redundancy.</a:t>
            </a:r>
          </a:p>
          <a:p>
            <a:pPr eaLnBrk="1" hangingPunct="1">
              <a:buFont typeface="Symbol" charset="2"/>
              <a:buChar char="¨"/>
              <a:defRPr/>
            </a:pPr>
            <a:endParaRPr lang="en-US" smtClean="0"/>
          </a:p>
          <a:p>
            <a:pPr eaLnBrk="1" hangingPunct="1">
              <a:buFont typeface="Symbol" charset="2"/>
              <a:buChar char="¨"/>
              <a:defRPr/>
            </a:pPr>
            <a:r>
              <a:rPr lang="en-US" smtClean="0"/>
              <a:t>Unsatisfactory response times and throughput may mandate eliminating run-time joins.</a:t>
            </a:r>
          </a:p>
        </p:txBody>
      </p:sp>
    </p:spTree>
    <p:extLst>
      <p:ext uri="{BB962C8B-B14F-4D97-AF65-F5344CB8AC3E}">
        <p14:creationId xmlns:p14="http://schemas.microsoft.com/office/powerpoint/2010/main" val="19670964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6230ABC-738A-412A-BA66-753C406CEE5E}"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8306" name="Rectangle 2"/>
          <p:cNvSpPr>
            <a:spLocks noGrp="1" noChangeArrowheads="1"/>
          </p:cNvSpPr>
          <p:nvPr>
            <p:ph type="title"/>
          </p:nvPr>
        </p:nvSpPr>
        <p:spPr/>
        <p:txBody>
          <a:bodyPr/>
          <a:lstStyle/>
          <a:p>
            <a:pPr eaLnBrk="1" hangingPunct="1">
              <a:defRPr/>
            </a:pPr>
            <a:r>
              <a:rPr lang="en-US" smtClean="0"/>
              <a:t>Combining Tables: Denormalization</a:t>
            </a:r>
          </a:p>
        </p:txBody>
      </p:sp>
      <p:sp>
        <p:nvSpPr>
          <p:cNvPr id="98307" name="Rectangle 3"/>
          <p:cNvSpPr>
            <a:spLocks noGrp="1" noChangeArrowheads="1"/>
          </p:cNvSpPr>
          <p:nvPr>
            <p:ph type="body" idx="1"/>
          </p:nvPr>
        </p:nvSpPr>
        <p:spPr>
          <a:xfrm>
            <a:off x="457200" y="4079875"/>
            <a:ext cx="8229600" cy="1254125"/>
          </a:xfrm>
        </p:spPr>
        <p:txBody>
          <a:bodyPr/>
          <a:lstStyle/>
          <a:p>
            <a:pPr eaLnBrk="1" hangingPunct="1">
              <a:lnSpc>
                <a:spcPct val="90000"/>
              </a:lnSpc>
              <a:buFont typeface="Symbol" charset="2"/>
              <a:buChar char="¨"/>
              <a:defRPr/>
            </a:pPr>
            <a:r>
              <a:rPr lang="en-US" sz="2800" smtClean="0"/>
              <a:t>Since a salesperson can have several customers, a particular salesperson’s data will be repeated for each customer he has.</a:t>
            </a:r>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774065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49444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EA753D2-5790-45C1-AFC2-1306C2D8DE7C}"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99330" name="Rectangle 2"/>
          <p:cNvSpPr>
            <a:spLocks noGrp="1" noChangeArrowheads="1"/>
          </p:cNvSpPr>
          <p:nvPr>
            <p:ph type="title"/>
          </p:nvPr>
        </p:nvSpPr>
        <p:spPr/>
        <p:txBody>
          <a:bodyPr/>
          <a:lstStyle/>
          <a:p>
            <a:pPr eaLnBrk="1" hangingPunct="1">
              <a:defRPr/>
            </a:pPr>
            <a:r>
              <a:rPr lang="en-US" smtClean="0"/>
              <a:t>Combining Tables: Denormalization</a:t>
            </a:r>
          </a:p>
        </p:txBody>
      </p:sp>
      <p:pic>
        <p:nvPicPr>
          <p:cNvPr id="93188"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00200"/>
            <a:ext cx="666115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82097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53CD7E41-F5E4-4C83-B6DB-AE73024D6158}"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1378" name="Rectangle 2"/>
          <p:cNvSpPr>
            <a:spLocks noGrp="1" noChangeArrowheads="1"/>
          </p:cNvSpPr>
          <p:nvPr>
            <p:ph type="title"/>
          </p:nvPr>
        </p:nvSpPr>
        <p:spPr/>
        <p:txBody>
          <a:bodyPr/>
          <a:lstStyle/>
          <a:p>
            <a:pPr eaLnBrk="1" hangingPunct="1">
              <a:defRPr/>
            </a:pPr>
            <a:r>
              <a:rPr lang="en-US" smtClean="0"/>
              <a:t>Adding New Tables</a:t>
            </a:r>
          </a:p>
        </p:txBody>
      </p:sp>
      <p:sp>
        <p:nvSpPr>
          <p:cNvPr id="10137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Duplicating Tables</a:t>
            </a:r>
          </a:p>
          <a:p>
            <a:pPr lvl="1" eaLnBrk="1" hangingPunct="1">
              <a:lnSpc>
                <a:spcPct val="90000"/>
              </a:lnSpc>
              <a:buFont typeface="Symbol" charset="2"/>
              <a:buChar char="ª"/>
              <a:defRPr/>
            </a:pPr>
            <a:r>
              <a:rPr lang="en-US" sz="2400" smtClean="0"/>
              <a:t>Duplicate tables and have different applications access the duplicates.</a:t>
            </a:r>
          </a:p>
          <a:p>
            <a:pPr lvl="1" eaLnBrk="1" hangingPunct="1">
              <a:lnSpc>
                <a:spcPct val="90000"/>
              </a:lnSpc>
              <a:buFont typeface="Symbol" charset="2"/>
              <a:buChar char="ª"/>
              <a:defRPr/>
            </a:pPr>
            <a:endParaRPr lang="en-US" sz="2400" smtClean="0"/>
          </a:p>
          <a:p>
            <a:pPr eaLnBrk="1" hangingPunct="1">
              <a:lnSpc>
                <a:spcPct val="90000"/>
              </a:lnSpc>
              <a:buFont typeface="Symbol" charset="2"/>
              <a:buChar char="¨"/>
              <a:defRPr/>
            </a:pPr>
            <a:r>
              <a:rPr lang="en-US" sz="2800" smtClean="0"/>
              <a:t>Adding Subset Tables</a:t>
            </a:r>
          </a:p>
          <a:p>
            <a:pPr lvl="1" eaLnBrk="1" hangingPunct="1">
              <a:lnSpc>
                <a:spcPct val="90000"/>
              </a:lnSpc>
              <a:buFont typeface="Symbol" charset="2"/>
              <a:buChar char="ª"/>
              <a:defRPr/>
            </a:pPr>
            <a:r>
              <a:rPr lang="en-US" sz="2400" smtClean="0"/>
              <a:t>Duplicate only those portions of a table that are most heavily accessed.</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Assign subsets to different applications to ease the performance crunch.</a:t>
            </a:r>
          </a:p>
          <a:p>
            <a:pPr lvl="1" eaLnBrk="1" hangingPunct="1">
              <a:lnSpc>
                <a:spcPct val="90000"/>
              </a:lnSpc>
              <a:buFont typeface="Symbol" charset="2"/>
              <a:buChar char="ª"/>
              <a:defRPr/>
            </a:pPr>
            <a:endParaRPr lang="en-US" sz="2400" smtClean="0"/>
          </a:p>
        </p:txBody>
      </p:sp>
    </p:spTree>
    <p:extLst>
      <p:ext uri="{BB962C8B-B14F-4D97-AF65-F5344CB8AC3E}">
        <p14:creationId xmlns:p14="http://schemas.microsoft.com/office/powerpoint/2010/main" val="35031609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02F38A2F-7803-47B7-8215-838A782D213F}"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2402" name="Rectangle 2"/>
          <p:cNvSpPr>
            <a:spLocks noGrp="1" noChangeArrowheads="1"/>
          </p:cNvSpPr>
          <p:nvPr>
            <p:ph type="title"/>
          </p:nvPr>
        </p:nvSpPr>
        <p:spPr/>
        <p:txBody>
          <a:bodyPr/>
          <a:lstStyle/>
          <a:p>
            <a:pPr eaLnBrk="1" hangingPunct="1">
              <a:defRPr/>
            </a:pPr>
            <a:r>
              <a:rPr lang="en-US" smtClean="0"/>
              <a:t>Good Reading Bookstores: Problem</a:t>
            </a:r>
          </a:p>
        </p:txBody>
      </p:sp>
      <p:sp>
        <p:nvSpPr>
          <p:cNvPr id="102403" name="Rectangle 3"/>
          <p:cNvSpPr>
            <a:spLocks noGrp="1" noChangeArrowheads="1"/>
          </p:cNvSpPr>
          <p:nvPr>
            <p:ph type="body" idx="1"/>
          </p:nvPr>
        </p:nvSpPr>
        <p:spPr/>
        <p:txBody>
          <a:bodyPr/>
          <a:lstStyle/>
          <a:p>
            <a:pPr eaLnBrk="1" hangingPunct="1">
              <a:buFont typeface="Symbol" charset="2"/>
              <a:buChar char="¨"/>
              <a:defRPr/>
            </a:pPr>
            <a:r>
              <a:rPr lang="en-US" sz="2800" smtClean="0"/>
              <a:t>Assume that Good Reading’s headquarters frequently needs to quickly find the details of a book, based on either its book number or its title, together with details about its publisher.</a:t>
            </a:r>
          </a:p>
          <a:p>
            <a:pPr eaLnBrk="1" hangingPunct="1">
              <a:buFont typeface="Symbol" charset="2"/>
              <a:buChar char="¨"/>
              <a:defRPr/>
            </a:pPr>
            <a:endParaRPr lang="en-US" sz="2800" smtClean="0"/>
          </a:p>
          <a:p>
            <a:pPr eaLnBrk="1" hangingPunct="1">
              <a:buFont typeface="Symbol" charset="2"/>
              <a:buChar char="¨"/>
              <a:defRPr/>
            </a:pPr>
            <a:r>
              <a:rPr lang="en-US" sz="2800" smtClean="0"/>
              <a:t>If a join takes too long, resulting in unacceptable response times, throughput, or both, what are the possibilities in terms of physical design that can improve the situation? </a:t>
            </a:r>
          </a:p>
        </p:txBody>
      </p:sp>
    </p:spTree>
    <p:extLst>
      <p:ext uri="{BB962C8B-B14F-4D97-AF65-F5344CB8AC3E}">
        <p14:creationId xmlns:p14="http://schemas.microsoft.com/office/powerpoint/2010/main" val="130662925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8F1A1384-8D1A-4798-AD5D-3020220E9B4C}"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3426" name="Rectangle 2"/>
          <p:cNvSpPr>
            <a:spLocks noGrp="1" noChangeArrowheads="1"/>
          </p:cNvSpPr>
          <p:nvPr>
            <p:ph type="title"/>
          </p:nvPr>
        </p:nvSpPr>
        <p:spPr/>
        <p:txBody>
          <a:bodyPr/>
          <a:lstStyle/>
          <a:p>
            <a:pPr eaLnBrk="1" hangingPunct="1">
              <a:defRPr/>
            </a:pPr>
            <a:r>
              <a:rPr lang="en-US" smtClean="0"/>
              <a:t>Good Reading Bookstores: Solutions</a:t>
            </a:r>
          </a:p>
        </p:txBody>
      </p:sp>
      <p:sp>
        <p:nvSpPr>
          <p:cNvPr id="10342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The Book Number attribute and the Book Title attributes in the PUBLISHER table can each have an index built on them to provide direct access, since the problem says that books are going to be searched for based on one of these two attributes.</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800" smtClean="0"/>
              <a:t>The two join attributes—the Publisher Name attribute of the PUBLISHER table and the Publisher Name attribute of the BOOK table—can each have an index built on them to help speed up the join operation. </a:t>
            </a:r>
          </a:p>
        </p:txBody>
      </p:sp>
    </p:spTree>
    <p:extLst>
      <p:ext uri="{BB962C8B-B14F-4D97-AF65-F5344CB8AC3E}">
        <p14:creationId xmlns:p14="http://schemas.microsoft.com/office/powerpoint/2010/main" val="319095513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8-</a:t>
            </a:r>
            <a:fld id="{4A80597A-695C-49B3-B055-021E8EE5A362}" type="slidenum">
              <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altLang="de-DE" sz="1000" b="0" i="0" u="none" strike="noStrike" kern="1200" cap="none" spc="0" normalizeH="0" baseline="0" noProof="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104450" name="Rectangle 2"/>
          <p:cNvSpPr>
            <a:spLocks noGrp="1" noChangeArrowheads="1"/>
          </p:cNvSpPr>
          <p:nvPr>
            <p:ph type="title"/>
          </p:nvPr>
        </p:nvSpPr>
        <p:spPr/>
        <p:txBody>
          <a:bodyPr/>
          <a:lstStyle/>
          <a:p>
            <a:pPr eaLnBrk="1" hangingPunct="1">
              <a:defRPr/>
            </a:pPr>
            <a:r>
              <a:rPr lang="en-US" smtClean="0"/>
              <a:t>Good Reading Bookstores: Solutions</a:t>
            </a:r>
          </a:p>
        </p:txBody>
      </p:sp>
      <p:sp>
        <p:nvSpPr>
          <p:cNvPr id="104451" name="Rectangle 3"/>
          <p:cNvSpPr>
            <a:spLocks noGrp="1" noChangeArrowheads="1"/>
          </p:cNvSpPr>
          <p:nvPr>
            <p:ph type="body" idx="1"/>
          </p:nvPr>
        </p:nvSpPr>
        <p:spPr/>
        <p:txBody>
          <a:bodyPr/>
          <a:lstStyle/>
          <a:p>
            <a:pPr eaLnBrk="1" hangingPunct="1">
              <a:buFont typeface="Symbol" charset="2"/>
              <a:buChar char="¨"/>
              <a:defRPr/>
            </a:pPr>
            <a:r>
              <a:rPr lang="en-US" sz="2800" smtClean="0"/>
              <a:t>If the DBMS permits it, the two tables can be clustered, with the book records associated with a particular publisher stored near that publisher’s record on the disk.</a:t>
            </a:r>
          </a:p>
          <a:p>
            <a:pPr eaLnBrk="1" hangingPunct="1">
              <a:buFont typeface="Symbol" charset="2"/>
              <a:buChar char="¨"/>
              <a:defRPr/>
            </a:pPr>
            <a:endParaRPr lang="en-US" sz="2800" smtClean="0"/>
          </a:p>
          <a:p>
            <a:pPr eaLnBrk="1" hangingPunct="1">
              <a:buFont typeface="Symbol" charset="2"/>
              <a:buChar char="¨"/>
              <a:defRPr/>
            </a:pPr>
            <a:r>
              <a:rPr lang="en-US" sz="2800" smtClean="0"/>
              <a:t>The two tables can be denormalized, with the appropriate publisher data being appended to each book record (and the PUBLISHER table being eliminated).</a:t>
            </a:r>
          </a:p>
        </p:txBody>
      </p:sp>
    </p:spTree>
    <p:extLst>
      <p:ext uri="{BB962C8B-B14F-4D97-AF65-F5344CB8AC3E}">
        <p14:creationId xmlns:p14="http://schemas.microsoft.com/office/powerpoint/2010/main" val="305711259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0" y="2438400"/>
            <a:ext cx="9143999" cy="1371600"/>
          </a:xfrm>
        </p:spPr>
        <p:txBody>
          <a:bodyPr anchor="t" anchorCtr="0">
            <a:normAutofit/>
          </a:bodyPr>
          <a:lstStyle/>
          <a:p>
            <a:pPr marL="0" indent="0" algn="ctr">
              <a:spcBef>
                <a:spcPts val="0"/>
              </a:spcBef>
              <a:spcAft>
                <a:spcPts val="600"/>
              </a:spcAft>
              <a:buNone/>
            </a:pPr>
            <a:r>
              <a:rPr lang="de-DE" sz="3200" dirty="0" err="1" smtClean="0"/>
              <a:t>Object</a:t>
            </a:r>
            <a:r>
              <a:rPr lang="de-DE" sz="3200" dirty="0" smtClean="0"/>
              <a:t> &amp; </a:t>
            </a:r>
            <a:r>
              <a:rPr lang="de-DE" sz="3200" dirty="0" err="1" smtClean="0"/>
              <a:t>Object</a:t>
            </a:r>
            <a:r>
              <a:rPr lang="de-DE" sz="3200" dirty="0" smtClean="0"/>
              <a:t>-Relational DB</a:t>
            </a:r>
            <a:endParaRPr lang="de-DE" sz="3200" dirty="0"/>
          </a:p>
          <a:p>
            <a:pPr marL="0" indent="0">
              <a:spcAft>
                <a:spcPts val="600"/>
              </a:spcAft>
              <a:buNone/>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marL="0" indent="0">
              <a:spcAft>
                <a:spcPts val="600"/>
              </a:spcAft>
              <a:buNone/>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190</a:t>
            </a:fld>
            <a:endParaRPr lang="en-US" dirty="0"/>
          </a:p>
        </p:txBody>
      </p:sp>
    </p:spTree>
    <p:extLst>
      <p:ext uri="{BB962C8B-B14F-4D97-AF65-F5344CB8AC3E}">
        <p14:creationId xmlns:p14="http://schemas.microsoft.com/office/powerpoint/2010/main" val="130919851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a:t>
            </a:r>
            <a:r>
              <a:rPr lang="en-US" sz="2800" dirty="0" smtClean="0"/>
              <a:t>2014</a:t>
            </a:r>
          </a:p>
          <a:p>
            <a:pPr>
              <a:spcAft>
                <a:spcPts val="0"/>
              </a:spcAft>
            </a:pPr>
            <a:r>
              <a:rPr lang="en-US" sz="2800" dirty="0"/>
              <a:t>Mark L. </a:t>
            </a:r>
            <a:r>
              <a:rPr lang="en-US" sz="2800" dirty="0" err="1"/>
              <a:t>Gillenson</a:t>
            </a:r>
            <a:r>
              <a:rPr lang="en-US" sz="2800" dirty="0"/>
              <a:t>; “Fundamentals of Database Management Systems”, 2nd  Ed., John Wiley, </a:t>
            </a:r>
            <a:r>
              <a:rPr lang="en-US" sz="2800" dirty="0" smtClean="0"/>
              <a:t>2012</a:t>
            </a:r>
            <a:endParaRPr lang="en-US" sz="2800" dirty="0"/>
          </a:p>
          <a:p>
            <a:pPr>
              <a:spcAft>
                <a:spcPts val="0"/>
              </a:spcAft>
            </a:pPr>
            <a:r>
              <a:rPr lang="en-US" sz="2800" dirty="0" err="1"/>
              <a:t>Universität</a:t>
            </a:r>
            <a:r>
              <a:rPr lang="en-US" sz="2800" dirty="0"/>
              <a:t> Hamburg, </a:t>
            </a:r>
            <a:r>
              <a:rPr lang="en-US" sz="2800" dirty="0" err="1"/>
              <a:t>Fachbereich</a:t>
            </a:r>
            <a:r>
              <a:rPr lang="en-US" sz="2800" dirty="0"/>
              <a:t> </a:t>
            </a:r>
            <a:r>
              <a:rPr lang="en-US" sz="2800" dirty="0" err="1"/>
              <a:t>Informatik</a:t>
            </a:r>
            <a:r>
              <a:rPr lang="en-US" sz="2800" dirty="0"/>
              <a:t>, </a:t>
            </a:r>
            <a:r>
              <a:rPr lang="en-US" sz="2800" dirty="0" err="1"/>
              <a:t>Einführung</a:t>
            </a:r>
            <a:r>
              <a:rPr lang="en-US" sz="2800" dirty="0"/>
              <a:t> in </a:t>
            </a:r>
            <a:r>
              <a:rPr lang="en-US" sz="2800" dirty="0" err="1"/>
              <a:t>Datenbanksysteme</a:t>
            </a:r>
            <a:r>
              <a:rPr lang="en-US" sz="2800" dirty="0"/>
              <a:t>, Lecture Notes, 1999</a:t>
            </a:r>
          </a:p>
          <a:p>
            <a:pPr>
              <a:spcAft>
                <a:spcPts val="0"/>
              </a:spcAft>
            </a:pPr>
            <a:endParaRPr lang="en-US" sz="2800" dirty="0" smtClean="0"/>
          </a:p>
          <a:p>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191</a:t>
            </a:fld>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Ripple">
  <a:themeElements>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Ripple 1">
        <a:dk1>
          <a:srgbClr val="2B2B85"/>
        </a:dk1>
        <a:lt1>
          <a:srgbClr val="FFFFFF"/>
        </a:lt1>
        <a:dk2>
          <a:srgbClr val="00254A"/>
        </a:dk2>
        <a:lt2>
          <a:srgbClr val="C0C0C0"/>
        </a:lt2>
        <a:accent1>
          <a:srgbClr val="2E2E8E"/>
        </a:accent1>
        <a:accent2>
          <a:srgbClr val="0066CC"/>
        </a:accent2>
        <a:accent3>
          <a:srgbClr val="AAACB1"/>
        </a:accent3>
        <a:accent4>
          <a:srgbClr val="DADADA"/>
        </a:accent4>
        <a:accent5>
          <a:srgbClr val="ADADC6"/>
        </a:accent5>
        <a:accent6>
          <a:srgbClr val="005CB9"/>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58718C"/>
        </a:accent1>
        <a:accent2>
          <a:srgbClr val="6D9D97"/>
        </a:accent2>
        <a:accent3>
          <a:srgbClr val="B0B9C3"/>
        </a:accent3>
        <a:accent4>
          <a:srgbClr val="DADADA"/>
        </a:accent4>
        <a:accent5>
          <a:srgbClr val="B4BBC5"/>
        </a:accent5>
        <a:accent6>
          <a:srgbClr val="628E88"/>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9966FF"/>
        </a:accent1>
        <a:accent2>
          <a:srgbClr val="00FFFF"/>
        </a:accent2>
        <a:accent3>
          <a:srgbClr val="B8B8CA"/>
        </a:accent3>
        <a:accent4>
          <a:srgbClr val="DADADA"/>
        </a:accent4>
        <a:accent5>
          <a:srgbClr val="CAB8FF"/>
        </a:accent5>
        <a:accent6>
          <a:srgbClr val="00E7E7"/>
        </a:accent6>
        <a:hlink>
          <a:srgbClr val="5FAFFF"/>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8080"/>
        </a:accent1>
        <a:accent2>
          <a:srgbClr val="0099FF"/>
        </a:accent2>
        <a:accent3>
          <a:srgbClr val="AAB8B8"/>
        </a:accent3>
        <a:accent4>
          <a:srgbClr val="DADADA"/>
        </a:accent4>
        <a:accent5>
          <a:srgbClr val="AAC0C0"/>
        </a:accent5>
        <a:accent6>
          <a:srgbClr val="008AE7"/>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CBD7CE"/>
        </a:accent1>
        <a:accent2>
          <a:srgbClr val="9CA8A4"/>
        </a:accent2>
        <a:accent3>
          <a:srgbClr val="CEDAD1"/>
        </a:accent3>
        <a:accent4>
          <a:srgbClr val="DADADA"/>
        </a:accent4>
        <a:accent5>
          <a:srgbClr val="E2E8E3"/>
        </a:accent5>
        <a:accent6>
          <a:srgbClr val="8D9894"/>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686B5D"/>
        </a:accent1>
        <a:accent2>
          <a:srgbClr val="5D8770"/>
        </a:accent2>
        <a:accent3>
          <a:srgbClr val="B3B3AF"/>
        </a:accent3>
        <a:accent4>
          <a:srgbClr val="BCBAB1"/>
        </a:accent4>
        <a:accent5>
          <a:srgbClr val="B9BAB6"/>
        </a:accent5>
        <a:accent6>
          <a:srgbClr val="537A65"/>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FFFFFF"/>
        </a:accent1>
        <a:accent2>
          <a:srgbClr val="A4BCC4"/>
        </a:accent2>
        <a:accent3>
          <a:srgbClr val="F3F3F3"/>
        </a:accent3>
        <a:accent4>
          <a:srgbClr val="000000"/>
        </a:accent4>
        <a:accent5>
          <a:srgbClr val="FFFFFF"/>
        </a:accent5>
        <a:accent6>
          <a:srgbClr val="94AAB1"/>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E6E3D4"/>
        </a:accent1>
        <a:accent2>
          <a:srgbClr val="A2A4AC"/>
        </a:accent2>
        <a:accent3>
          <a:srgbClr val="E8E5D9"/>
        </a:accent3>
        <a:accent4>
          <a:srgbClr val="000000"/>
        </a:accent4>
        <a:accent5>
          <a:srgbClr val="F0EFE6"/>
        </a:accent5>
        <a:accent6>
          <a:srgbClr val="9294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Ripple">
  <a:themeElements>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Ripple 1">
        <a:dk1>
          <a:srgbClr val="2B2B85"/>
        </a:dk1>
        <a:lt1>
          <a:srgbClr val="FFFFFF"/>
        </a:lt1>
        <a:dk2>
          <a:srgbClr val="00254A"/>
        </a:dk2>
        <a:lt2>
          <a:srgbClr val="C0C0C0"/>
        </a:lt2>
        <a:accent1>
          <a:srgbClr val="2E2E8E"/>
        </a:accent1>
        <a:accent2>
          <a:srgbClr val="0066CC"/>
        </a:accent2>
        <a:accent3>
          <a:srgbClr val="AAACB1"/>
        </a:accent3>
        <a:accent4>
          <a:srgbClr val="DADADA"/>
        </a:accent4>
        <a:accent5>
          <a:srgbClr val="ADADC6"/>
        </a:accent5>
        <a:accent6>
          <a:srgbClr val="005CB9"/>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58718C"/>
        </a:accent1>
        <a:accent2>
          <a:srgbClr val="6D9D97"/>
        </a:accent2>
        <a:accent3>
          <a:srgbClr val="B0B9C3"/>
        </a:accent3>
        <a:accent4>
          <a:srgbClr val="DADADA"/>
        </a:accent4>
        <a:accent5>
          <a:srgbClr val="B4BBC5"/>
        </a:accent5>
        <a:accent6>
          <a:srgbClr val="628E88"/>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9966FF"/>
        </a:accent1>
        <a:accent2>
          <a:srgbClr val="00FFFF"/>
        </a:accent2>
        <a:accent3>
          <a:srgbClr val="B8B8CA"/>
        </a:accent3>
        <a:accent4>
          <a:srgbClr val="DADADA"/>
        </a:accent4>
        <a:accent5>
          <a:srgbClr val="CAB8FF"/>
        </a:accent5>
        <a:accent6>
          <a:srgbClr val="00E7E7"/>
        </a:accent6>
        <a:hlink>
          <a:srgbClr val="5FAFFF"/>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8080"/>
        </a:accent1>
        <a:accent2>
          <a:srgbClr val="0099FF"/>
        </a:accent2>
        <a:accent3>
          <a:srgbClr val="AAB8B8"/>
        </a:accent3>
        <a:accent4>
          <a:srgbClr val="DADADA"/>
        </a:accent4>
        <a:accent5>
          <a:srgbClr val="AAC0C0"/>
        </a:accent5>
        <a:accent6>
          <a:srgbClr val="008AE7"/>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CBD7CE"/>
        </a:accent1>
        <a:accent2>
          <a:srgbClr val="9CA8A4"/>
        </a:accent2>
        <a:accent3>
          <a:srgbClr val="CEDAD1"/>
        </a:accent3>
        <a:accent4>
          <a:srgbClr val="DADADA"/>
        </a:accent4>
        <a:accent5>
          <a:srgbClr val="E2E8E3"/>
        </a:accent5>
        <a:accent6>
          <a:srgbClr val="8D9894"/>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686B5D"/>
        </a:accent1>
        <a:accent2>
          <a:srgbClr val="5D8770"/>
        </a:accent2>
        <a:accent3>
          <a:srgbClr val="B3B3AF"/>
        </a:accent3>
        <a:accent4>
          <a:srgbClr val="BCBAB1"/>
        </a:accent4>
        <a:accent5>
          <a:srgbClr val="B9BAB6"/>
        </a:accent5>
        <a:accent6>
          <a:srgbClr val="537A65"/>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FFFFFF"/>
        </a:accent1>
        <a:accent2>
          <a:srgbClr val="A4BCC4"/>
        </a:accent2>
        <a:accent3>
          <a:srgbClr val="F3F3F3"/>
        </a:accent3>
        <a:accent4>
          <a:srgbClr val="000000"/>
        </a:accent4>
        <a:accent5>
          <a:srgbClr val="FFFFFF"/>
        </a:accent5>
        <a:accent6>
          <a:srgbClr val="94AAB1"/>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E6E3D4"/>
        </a:accent1>
        <a:accent2>
          <a:srgbClr val="A2A4AC"/>
        </a:accent2>
        <a:accent3>
          <a:srgbClr val="E8E5D9"/>
        </a:accent3>
        <a:accent4>
          <a:srgbClr val="000000"/>
        </a:accent4>
        <a:accent5>
          <a:srgbClr val="F0EFE6"/>
        </a:accent5>
        <a:accent6>
          <a:srgbClr val="9294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6596</Words>
  <Application>Microsoft Office PowerPoint</Application>
  <PresentationFormat>Bildschirmpräsentation (4:3)</PresentationFormat>
  <Paragraphs>1028</Paragraphs>
  <Slides>191</Slides>
  <Notes>2</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191</vt:i4>
      </vt:variant>
    </vt:vector>
  </HeadingPairs>
  <TitlesOfParts>
    <vt:vector size="202" baseType="lpstr">
      <vt:lpstr>Arial</vt:lpstr>
      <vt:lpstr>Calibri</vt:lpstr>
      <vt:lpstr>Constantia</vt:lpstr>
      <vt:lpstr>Symbol</vt:lpstr>
      <vt:lpstr>Times</vt:lpstr>
      <vt:lpstr>Times New Roman</vt:lpstr>
      <vt:lpstr>Wingdings</vt:lpstr>
      <vt:lpstr>Wingdings 2</vt:lpstr>
      <vt:lpstr>Flow</vt:lpstr>
      <vt:lpstr>Ripple</vt:lpstr>
      <vt:lpstr>1_Ripple</vt:lpstr>
      <vt:lpstr>PowerPoint-Präsentation</vt:lpstr>
      <vt:lpstr>Learning Objectives</vt:lpstr>
      <vt:lpstr>Outline</vt:lpstr>
      <vt:lpstr>Practical Database Design Methodology and Use of UML Diagrams</vt:lpstr>
      <vt:lpstr>The Role of Information Systems in Organizations</vt:lpstr>
      <vt:lpstr>The Role of Information Systems in Organizations (cont.)</vt:lpstr>
      <vt:lpstr>The Role of Information Systems in Organizations (cont.)</vt:lpstr>
      <vt:lpstr>The Information System Life Cycle</vt:lpstr>
      <vt:lpstr>The Information System Life Cycle</vt:lpstr>
      <vt:lpstr>The Information System Life Cycle (cont.)</vt:lpstr>
      <vt:lpstr>The Information System Life Cycle (cont.)</vt:lpstr>
      <vt:lpstr>The Database Design and Implementation Process</vt:lpstr>
      <vt:lpstr>The Database Design and Implementation Process (cont.)</vt:lpstr>
      <vt:lpstr>PowerPoint-Präsentation</vt:lpstr>
      <vt:lpstr>The Database Design and Implementation Process (cont.)</vt:lpstr>
      <vt:lpstr>The Database Design and Implementation Process (cont.)</vt:lpstr>
      <vt:lpstr>Phase 1: Requirements Collection and Analysis</vt:lpstr>
      <vt:lpstr>Phase 1 (cont.)</vt:lpstr>
      <vt:lpstr>Phase 2: Conceptual Database Design</vt:lpstr>
      <vt:lpstr>Phase 2: (cont.)</vt:lpstr>
      <vt:lpstr>Phase 2: (cont.)</vt:lpstr>
      <vt:lpstr>Phase 3: Choice of a DBMS</vt:lpstr>
      <vt:lpstr>Phase 4: Data Model Mapping (Logical Database Design)</vt:lpstr>
      <vt:lpstr>Phase 5: Physical Database Design</vt:lpstr>
      <vt:lpstr>Phase 6: Database System Implementation and Tuning</vt:lpstr>
      <vt:lpstr>Use of UML Diagrams as an Aid to Database Design Specification</vt:lpstr>
      <vt:lpstr>UML for Database Application Design</vt:lpstr>
      <vt:lpstr>Different Types of Diagrams in UML</vt:lpstr>
      <vt:lpstr>Different Types of Diagrams in UML (cont.)</vt:lpstr>
      <vt:lpstr>PowerPoint-Präsentation</vt:lpstr>
      <vt:lpstr>Different Types of Diagrams in UML (cont.)</vt:lpstr>
      <vt:lpstr>Different Types of Diagrams in UML (cont’d.)</vt:lpstr>
      <vt:lpstr>Modeling and Design Example:  UNIVERSITY Database</vt:lpstr>
      <vt:lpstr>PowerPoint-Präsentation</vt:lpstr>
      <vt:lpstr>PowerPoint-Präsentation</vt:lpstr>
      <vt:lpstr>Rational Rose: A UML-Based Design Tool</vt:lpstr>
      <vt:lpstr>Data Modeling Using Rational Rose Data Modeler</vt:lpstr>
      <vt:lpstr>Data Modeling Using Rational Rose Data Modeler (cont.)</vt:lpstr>
      <vt:lpstr>Data Modeling Using Rational Rose Data Modeler (cont.)</vt:lpstr>
      <vt:lpstr>Data Modeling Using Rational Rose Data Modeler (cont.)</vt:lpstr>
      <vt:lpstr>Automated Database Design Tools</vt:lpstr>
      <vt:lpstr>Automated Database Design Tools (cont.)</vt:lpstr>
      <vt:lpstr>Automated Database Design Tools (cont.)</vt:lpstr>
      <vt:lpstr>Additional Material: Part 1 Logical DB Design</vt:lpstr>
      <vt:lpstr>Chapter 7 Logical Database Design</vt:lpstr>
      <vt:lpstr>Chapter Objectives</vt:lpstr>
      <vt:lpstr>Chapter Objectives</vt:lpstr>
      <vt:lpstr>Logical Database Design</vt:lpstr>
      <vt:lpstr>Logical Design of Relational Database Systems</vt:lpstr>
      <vt:lpstr>Converting E-R Diagrams into Relational Tables</vt:lpstr>
      <vt:lpstr>Converting a Simple Entity</vt:lpstr>
      <vt:lpstr>Converting Entities in Binary Relationships: One-to-One</vt:lpstr>
      <vt:lpstr>One-to-One: Option #1</vt:lpstr>
      <vt:lpstr>One-to-One: Option #2</vt:lpstr>
      <vt:lpstr>One-to-One: Option #3</vt:lpstr>
      <vt:lpstr>Converting Entities in Binary Relationships: One-to-Many</vt:lpstr>
      <vt:lpstr>Converting Entities in Binary Relationships: One-to-Many</vt:lpstr>
      <vt:lpstr>Converting Entities in Binary Relationships: Many-to-Many</vt:lpstr>
      <vt:lpstr>Converting Entities in Binary Relationships: Many-to-Many</vt:lpstr>
      <vt:lpstr>Converting Entities in Binary Relationships: Many-to-Many</vt:lpstr>
      <vt:lpstr>Converting Entities in Unary Relationships: One-to-One</vt:lpstr>
      <vt:lpstr>Converting Entities in Unary Relationships: One-to-Many</vt:lpstr>
      <vt:lpstr>Converting Entities in Unary Relationships: Many-to-Many</vt:lpstr>
      <vt:lpstr>Converting Entities in Unary Relationships: Many-to-Many</vt:lpstr>
      <vt:lpstr>Converting Entities in  Ternary Relationships</vt:lpstr>
      <vt:lpstr>Designing the General Hardware Company Database</vt:lpstr>
      <vt:lpstr>Designing the Good Reading Bookstores Database</vt:lpstr>
      <vt:lpstr>Designing the World Music Association Database</vt:lpstr>
      <vt:lpstr>Designing the Lucky  Rent-A-Car Database</vt:lpstr>
      <vt:lpstr>The Data Normalization Process</vt:lpstr>
      <vt:lpstr>The Data Normalization Technique</vt:lpstr>
      <vt:lpstr>Functional Dependence</vt:lpstr>
      <vt:lpstr>General Hardware Environment: SALESPERSON and PRODUCT</vt:lpstr>
      <vt:lpstr>Steps in the Data Normalization Process</vt:lpstr>
      <vt:lpstr>The Data Normalization Process</vt:lpstr>
      <vt:lpstr>General Hardware Company: Unnormalized Data</vt:lpstr>
      <vt:lpstr>General Hardware Company: First Normal Form</vt:lpstr>
      <vt:lpstr>General Hardware Company: First Normal Form</vt:lpstr>
      <vt:lpstr>General Hardware Company: First Normal Form</vt:lpstr>
      <vt:lpstr>General Hardware Company: Second Normal Form</vt:lpstr>
      <vt:lpstr>General Hardware Company: Second Normal Form</vt:lpstr>
      <vt:lpstr>General Hardware Company: Second Normal Form</vt:lpstr>
      <vt:lpstr>General Hardware Company: Third Normal Form</vt:lpstr>
      <vt:lpstr>General Hardware Company: Third Normal Form</vt:lpstr>
      <vt:lpstr>General Hardware Company: Third Normal Form</vt:lpstr>
      <vt:lpstr>General Hardware Company: Third Normal Form</vt:lpstr>
      <vt:lpstr>Candidate Keys as Determinants</vt:lpstr>
      <vt:lpstr>General Hardware Company: Functional Dependencies</vt:lpstr>
      <vt:lpstr>General Hardware Company: First Normal Form</vt:lpstr>
      <vt:lpstr>Good Reading Bookstores: Functional Dependencies</vt:lpstr>
      <vt:lpstr>World Music Association: Functional Dependencies</vt:lpstr>
      <vt:lpstr>Lucky Rent-A-Car: Functional Dependencies</vt:lpstr>
      <vt:lpstr>Data Normalization Check</vt:lpstr>
      <vt:lpstr>PowerPoint-Präsentation</vt:lpstr>
      <vt:lpstr>PowerPoint-Präsentation</vt:lpstr>
      <vt:lpstr>PowerPoint-Präsentation</vt:lpstr>
      <vt:lpstr>Additional Material: Part 2 Physical DB Design</vt:lpstr>
      <vt:lpstr>Chapter 8 Physical Database Design</vt:lpstr>
      <vt:lpstr>Chapter Objectives</vt:lpstr>
      <vt:lpstr>Chapter Objectives</vt:lpstr>
      <vt:lpstr>Chapter Objectives</vt:lpstr>
      <vt:lpstr>Database Performance</vt:lpstr>
      <vt:lpstr>Physical Database Design</vt:lpstr>
      <vt:lpstr>Disk Storage</vt:lpstr>
      <vt:lpstr>Disk Storage</vt:lpstr>
      <vt:lpstr>Primary and Secondary Memory</vt:lpstr>
      <vt:lpstr>How Disk Storage Works</vt:lpstr>
      <vt:lpstr>How Disk Storage Works</vt:lpstr>
      <vt:lpstr>How Disk Storage Works</vt:lpstr>
      <vt:lpstr>Access Arm Mechanism</vt:lpstr>
      <vt:lpstr>Tracks</vt:lpstr>
      <vt:lpstr>Cylinders</vt:lpstr>
      <vt:lpstr>Cylinders</vt:lpstr>
      <vt:lpstr>Cylinders</vt:lpstr>
      <vt:lpstr>Steps in Finding and Transferring Data</vt:lpstr>
      <vt:lpstr>Steps in Finding and Transferring Data</vt:lpstr>
      <vt:lpstr>File Organizations and Access Methods</vt:lpstr>
      <vt:lpstr>Achieving Direct Access</vt:lpstr>
      <vt:lpstr>The Index</vt:lpstr>
      <vt:lpstr>The Index</vt:lpstr>
      <vt:lpstr>Simple Linear Index</vt:lpstr>
      <vt:lpstr>Simple Linear Index</vt:lpstr>
      <vt:lpstr>Simple Linear Index</vt:lpstr>
      <vt:lpstr>Simple Linear Index</vt:lpstr>
      <vt:lpstr>Simple Linear Index</vt:lpstr>
      <vt:lpstr>B+-tree Index</vt:lpstr>
      <vt:lpstr>B+-tree Index</vt:lpstr>
      <vt:lpstr>B+-tree Index</vt:lpstr>
      <vt:lpstr>B+-tree Index</vt:lpstr>
      <vt:lpstr>B+-tree Index</vt:lpstr>
      <vt:lpstr>B+-tree Index</vt:lpstr>
      <vt:lpstr>B+-tree Index</vt:lpstr>
      <vt:lpstr>B+-tree Index</vt:lpstr>
      <vt:lpstr>B+-tree Index</vt:lpstr>
      <vt:lpstr>B+-tree Index</vt:lpstr>
      <vt:lpstr>Indexes</vt:lpstr>
      <vt:lpstr>Indexes</vt:lpstr>
      <vt:lpstr>Hashed Files</vt:lpstr>
      <vt:lpstr>Hashed Files</vt:lpstr>
      <vt:lpstr>Division-Remainder Method</vt:lpstr>
      <vt:lpstr>A Hashed File</vt:lpstr>
      <vt:lpstr>Hashed Files</vt:lpstr>
      <vt:lpstr>Hashed Files</vt:lpstr>
      <vt:lpstr>Hashed Files</vt:lpstr>
      <vt:lpstr>Inputs to Physical Database Design</vt:lpstr>
      <vt:lpstr>More Inputs to Physical Database Design</vt:lpstr>
      <vt:lpstr>The Tables Produced by the Logical Database Design Process</vt:lpstr>
      <vt:lpstr>Business Environment Requirements</vt:lpstr>
      <vt:lpstr>Business Environment Requirements: Response Time Requirements</vt:lpstr>
      <vt:lpstr>Business Environment Requirements: Throughput Requirements</vt:lpstr>
      <vt:lpstr>Data Characteristics</vt:lpstr>
      <vt:lpstr>Application Characteristics</vt:lpstr>
      <vt:lpstr>Application Characteristics</vt:lpstr>
      <vt:lpstr>Application Characteristics: Data Requirements</vt:lpstr>
      <vt:lpstr>Application Characteristics: Priorities</vt:lpstr>
      <vt:lpstr>Operational Requirements: Data Security, Backup and Recovery</vt:lpstr>
      <vt:lpstr>Hardware and Software Characteristics</vt:lpstr>
      <vt:lpstr>Physical Database Design Techniques</vt:lpstr>
      <vt:lpstr>Physical Database Design Techniques</vt:lpstr>
      <vt:lpstr>Adding External Features</vt:lpstr>
      <vt:lpstr>Adding External Features</vt:lpstr>
      <vt:lpstr>Adding External Features: Adding Indexes</vt:lpstr>
      <vt:lpstr>Adding External Features: Adding Indexes</vt:lpstr>
      <vt:lpstr>General Hardware Company With Some Indexes</vt:lpstr>
      <vt:lpstr>Adding External Features: Adding Views</vt:lpstr>
      <vt:lpstr>Reorganizing Stored Data</vt:lpstr>
      <vt:lpstr>Reorganizing Stored Data: Clustering Files</vt:lpstr>
      <vt:lpstr>Splitting a Table Into Multiple Tables</vt:lpstr>
      <vt:lpstr>Splitting a Table Into Multiple Tables: Horizontal Partitioning</vt:lpstr>
      <vt:lpstr>Splitting a Table Into Multiple Tables: Horizontal Partitioning</vt:lpstr>
      <vt:lpstr>Splitting a Table Into Multiple Tables: Vertical Partitioning</vt:lpstr>
      <vt:lpstr>Splitting a Table Into Multiple Tables: Vertical Partitioning</vt:lpstr>
      <vt:lpstr>Splitting a Table Into Multiple Tables: Splitting Off Large Text Attributes</vt:lpstr>
      <vt:lpstr>Changing Attributes in a Table</vt:lpstr>
      <vt:lpstr>Adding Attributes to a Table</vt:lpstr>
      <vt:lpstr>Adding Attributes to a Table: Creating New Primary Keys</vt:lpstr>
      <vt:lpstr>Adding Attributes to a Table: Creating New Primary Keys</vt:lpstr>
      <vt:lpstr>Adding Attributes to a Table: Storing Derived Data</vt:lpstr>
      <vt:lpstr>Combining Tables</vt:lpstr>
      <vt:lpstr>Combining Tables: Combination of Tables in One-to-One Relationships</vt:lpstr>
      <vt:lpstr>Combining Tables: Combination of Tables in One-to-One Relationships</vt:lpstr>
      <vt:lpstr>Combining Tables: Alternatives for Repeating Groups</vt:lpstr>
      <vt:lpstr>Combining Tables: Denormalization</vt:lpstr>
      <vt:lpstr>Combining Tables: Denormalization</vt:lpstr>
      <vt:lpstr>Combining Tables: Denormalization</vt:lpstr>
      <vt:lpstr>Adding New Tables</vt:lpstr>
      <vt:lpstr>Good Reading Bookstores: Problem</vt:lpstr>
      <vt:lpstr>Good Reading Bookstores: Solutions</vt:lpstr>
      <vt:lpstr>Good Reading Bookstores: Solutions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522</cp:revision>
  <dcterms:created xsi:type="dcterms:W3CDTF">2006-08-16T00:00:00Z</dcterms:created>
  <dcterms:modified xsi:type="dcterms:W3CDTF">2017-04-05T17:55:05Z</dcterms:modified>
</cp:coreProperties>
</file>