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4" r:id="rId2"/>
  </p:sldMasterIdLst>
  <p:notesMasterIdLst>
    <p:notesMasterId r:id="rId42"/>
  </p:notesMasterIdLst>
  <p:sldIdLst>
    <p:sldId id="915" r:id="rId3"/>
    <p:sldId id="918" r:id="rId4"/>
    <p:sldId id="771" r:id="rId5"/>
    <p:sldId id="772" r:id="rId6"/>
    <p:sldId id="773" r:id="rId7"/>
    <p:sldId id="774" r:id="rId8"/>
    <p:sldId id="775" r:id="rId9"/>
    <p:sldId id="776" r:id="rId10"/>
    <p:sldId id="777" r:id="rId11"/>
    <p:sldId id="778" r:id="rId12"/>
    <p:sldId id="779" r:id="rId13"/>
    <p:sldId id="786" r:id="rId14"/>
    <p:sldId id="780" r:id="rId15"/>
    <p:sldId id="781" r:id="rId16"/>
    <p:sldId id="788" r:id="rId17"/>
    <p:sldId id="782" r:id="rId18"/>
    <p:sldId id="783" r:id="rId19"/>
    <p:sldId id="787" r:id="rId20"/>
    <p:sldId id="784" r:id="rId21"/>
    <p:sldId id="785" r:id="rId22"/>
    <p:sldId id="789" r:id="rId23"/>
    <p:sldId id="790" r:id="rId24"/>
    <p:sldId id="791" r:id="rId25"/>
    <p:sldId id="792" r:id="rId26"/>
    <p:sldId id="793" r:id="rId27"/>
    <p:sldId id="801" r:id="rId28"/>
    <p:sldId id="802" r:id="rId29"/>
    <p:sldId id="803" r:id="rId30"/>
    <p:sldId id="804" r:id="rId31"/>
    <p:sldId id="794" r:id="rId32"/>
    <p:sldId id="795" r:id="rId33"/>
    <p:sldId id="796" r:id="rId34"/>
    <p:sldId id="797" r:id="rId35"/>
    <p:sldId id="798" r:id="rId36"/>
    <p:sldId id="799" r:id="rId37"/>
    <p:sldId id="800" r:id="rId38"/>
    <p:sldId id="919" r:id="rId39"/>
    <p:sldId id="916" r:id="rId40"/>
    <p:sldId id="917" r:id="rId41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6740" autoAdjust="0"/>
    <p:restoredTop sz="72950" autoAdjust="0"/>
  </p:normalViewPr>
  <p:slideViewPr>
    <p:cSldViewPr>
      <p:cViewPr varScale="1">
        <p:scale>
          <a:sx n="83" d="100"/>
          <a:sy n="83" d="100"/>
        </p:scale>
        <p:origin x="117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CB80335-EEF7-46CB-9124-4F645B7A6A81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6394C6F-EDC9-4575-BB5A-26CCACBE67F9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B957276-B351-4F2E-9D77-EDA91ECCF582}" type="slidenum">
              <a:rPr lang="en-US" altLang="de-DE" smtClean="0"/>
              <a:pPr eaLnBrk="1" hangingPunct="1"/>
              <a:t>1</a:t>
            </a:fld>
            <a:endParaRPr lang="en-US" altLang="de-DE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11147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DD9BBC-0475-4E24-8CBA-2BA98005AEF3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87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83181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344845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5682344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280836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2559955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1234554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7720501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0241058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16BFBA-CECB-4D5D-B0A4-1A958D347414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8028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B805879-8EF6-45BB-A046-C4CB9C01C9D3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0401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4465748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C926E2C-57EA-4DDD-BE7C-AEEDAAF972A7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0385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0BE875-BB7C-47FE-96E5-DC76C5CED979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4338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073748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E5B576-8DDF-4FF5-908D-DAAAC55B14A5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7977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A99ADE-F4EA-4820-9DA8-F43907469733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6000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40CD67-4461-4B5F-9DF9-1C9A31E146B4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6999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77AD5B0-0EE8-4063-AADD-3BA636551982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8349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6840530-932B-451E-9AF5-52B80F95E036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7011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836F03-30C9-4DDE-A212-4C1E299EF038}" type="slidenum">
              <a:rPr kumimoji="0" lang="en-US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tr-T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5033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004EC8-BE9C-4811-AC73-7969CEBCE4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66220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65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Frequency Domain Filtering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Frequency Domain Filtering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Frequency Domain Filtering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Frequency Domain Filtering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Frequency Domain Filtering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Frequency Domain Filtering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Frequency Domain Filtering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Frequency Domain Filtering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Frequency Domain Filtering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Frequency Domain Filtering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Frequency Domain Filtering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de-DE"/>
              <a:t>© 2009 by Pearson Education, Inc </a:t>
            </a: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fld id="{C10413FC-37B7-44EB-9DD5-0AC759DF5449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87808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2AF41-90C3-472C-B1CF-A43BF454D5D7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1460330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A2B24-8CBC-4BE6-B7F3-5F68C82675C7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0521583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D8FE7-80CA-42AF-8870-69591DDC160F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8276692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72B092-357A-4AF9-AFD4-86F8A76F12CE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2907178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744202-42E0-4A84-B07F-DB0FF13C16F8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7726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555E4-47AA-4F57-8E48-8F0B2A0BC76A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1954941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33456-0CED-4C83-B0EA-54ECEED131F3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3249694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06397-116D-48A6-B341-3EA33663CF6B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1919540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1745A0-113D-4E54-94A9-642CC01001F3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6863704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2FB4E-8962-46C2-B0EA-8EF2945FE017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9501485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2009 by Pearson Education, Inc </a:t>
            </a:r>
            <a:endParaRPr lang="tr-T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Frequency Domain Filtering</a:t>
            </a:r>
            <a:endParaRPr lang="tr-T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6721DF-DE55-4776-8C75-6F8D85F7B616}" type="slidenum">
              <a:rPr lang="tr-TR" altLang="tr-TR"/>
              <a:pPr/>
              <a:t>‹Nr.›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303859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2009 by Pearson Education, Inc </a:t>
            </a:r>
            <a:endParaRPr lang="tr-TR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Frequency Domain Filtering</a:t>
            </a:r>
            <a:endParaRPr lang="tr-TR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F2E49B-7311-4974-81EA-2350FFB29E24}" type="slidenum">
              <a:rPr lang="tr-TR" altLang="tr-TR"/>
              <a:pPr/>
              <a:t>‹Nr.›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035407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de-DE"/>
              <a:t>© 2009 by Pearson Education, Inc </a:t>
            </a: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/>
              <a:t>Frequency Domain Filtering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230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988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1230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fld id="{45B2000D-D133-44D6-B6E7-6189F73F8FBF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102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305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641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de-DE" altLang="en-US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42827873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rgbClr val="003399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q"/>
        <a:defRPr sz="2600">
          <a:solidFill>
            <a:srgbClr val="003399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rgbClr val="003399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rgbClr val="003399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2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png"/><Relationship Id="rId5" Type="http://schemas.openxmlformats.org/officeDocument/2006/relationships/image" Target="../media/image16.wmf"/><Relationship Id="rId4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png"/><Relationship Id="rId5" Type="http://schemas.openxmlformats.org/officeDocument/2006/relationships/image" Target="../media/image21.wmf"/><Relationship Id="rId4" Type="http://schemas.openxmlformats.org/officeDocument/2006/relationships/oleObject" Target="../embeddings/oleObject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8.png"/><Relationship Id="rId5" Type="http://schemas.openxmlformats.org/officeDocument/2006/relationships/image" Target="../media/image25.wmf"/><Relationship Id="rId4" Type="http://schemas.openxmlformats.org/officeDocument/2006/relationships/oleObject" Target="../embeddings/oleObject7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0.w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8" y="190274"/>
            <a:ext cx="8836024" cy="6667726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8" y="190274"/>
            <a:ext cx="3810000" cy="2809875"/>
          </a:xfrm>
          <a:prstGeom prst="rect">
            <a:avLst/>
          </a:prstGeom>
        </p:spPr>
      </p:pic>
      <p:pic>
        <p:nvPicPr>
          <p:cNvPr id="3074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FilmGrain grainSize="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6866" y="508000"/>
            <a:ext cx="4627134" cy="2154398"/>
          </a:xfrm>
          <a:prstGeom prst="ellipse">
            <a:avLst/>
          </a:prstGeom>
          <a:noFill/>
          <a:ln>
            <a:noFill/>
          </a:ln>
          <a:effectLst>
            <a:softEdge rad="112500"/>
          </a:effectLst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2895600" y="179388"/>
            <a:ext cx="390525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4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CSE 307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8" name="Text Box 760"/>
          <p:cNvSpPr txBox="1">
            <a:spLocks noChangeArrowheads="1"/>
          </p:cNvSpPr>
          <p:nvPr/>
        </p:nvSpPr>
        <p:spPr bwMode="auto">
          <a:xfrm>
            <a:off x="990600" y="3733800"/>
            <a:ext cx="76962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r-TR" sz="3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Fundamentals</a:t>
            </a:r>
            <a:r>
              <a:rPr lang="de-DE" sz="3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de-DE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of</a:t>
            </a:r>
            <a:r>
              <a:rPr lang="de-DE" sz="3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tr-TR" sz="30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Image </a:t>
            </a:r>
            <a:r>
              <a:rPr lang="tr-TR" sz="30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Processing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9" name="Text Box 761"/>
          <p:cNvSpPr txBox="1">
            <a:spLocks noChangeArrowheads="1"/>
          </p:cNvSpPr>
          <p:nvPr/>
        </p:nvSpPr>
        <p:spPr bwMode="auto">
          <a:xfrm>
            <a:off x="0" y="4674513"/>
            <a:ext cx="899001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/>
          <a:p>
            <a:pPr algn="ctr">
              <a:defRPr/>
            </a:pPr>
            <a:r>
              <a:rPr lang="en-US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Lecture #</a:t>
            </a:r>
            <a:r>
              <a:rPr lang="tr-TR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  <a:r>
              <a:rPr lang="de-DE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tr-TR" sz="25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Frequency</a:t>
            </a:r>
            <a:r>
              <a:rPr lang="tr-TR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Domain </a:t>
            </a:r>
            <a:r>
              <a:rPr lang="tr-TR" sz="25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Filtering</a:t>
            </a:r>
            <a:endParaRPr lang="tr-TR" sz="25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defRPr/>
            </a:pPr>
            <a:r>
              <a:rPr lang="tr-TR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tr-TR" sz="25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Part</a:t>
            </a:r>
            <a:r>
              <a:rPr lang="tr-TR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1)</a:t>
            </a:r>
            <a:endParaRPr lang="en-US" sz="25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 bwMode="auto">
          <a:xfrm>
            <a:off x="0" y="5657850"/>
            <a:ext cx="9144000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6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tr-TR" altLang="de-DE" sz="2300" dirty="0"/>
              <a:t>Prepared </a:t>
            </a:r>
            <a:r>
              <a:rPr lang="de-DE" altLang="de-DE" sz="2300" dirty="0"/>
              <a:t>&amp; </a:t>
            </a:r>
            <a:r>
              <a:rPr lang="de-DE" altLang="de-DE" sz="2300" dirty="0" err="1"/>
              <a:t>Presented</a:t>
            </a:r>
            <a:r>
              <a:rPr lang="de-DE" altLang="de-DE" sz="2300" dirty="0"/>
              <a:t> </a:t>
            </a:r>
            <a:r>
              <a:rPr lang="en-US" altLang="de-DE" sz="2300" dirty="0"/>
              <a:t>by</a:t>
            </a:r>
            <a:r>
              <a:rPr lang="tr-TR" altLang="de-DE" sz="2300" dirty="0"/>
              <a:t> </a:t>
            </a:r>
            <a:r>
              <a:rPr lang="en-US" altLang="de-DE" sz="2300" dirty="0"/>
              <a:t>Asst. Prof. Dr. Samsun M. BAŞARICI</a:t>
            </a:r>
          </a:p>
        </p:txBody>
      </p:sp>
    </p:spTree>
    <p:extLst>
      <p:ext uri="{BB962C8B-B14F-4D97-AF65-F5344CB8AC3E}">
        <p14:creationId xmlns:p14="http://schemas.microsoft.com/office/powerpoint/2010/main" val="1067477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pPr algn="ctr" eaLnBrk="1" hangingPunct="1"/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US" alt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371600"/>
            <a:ext cx="8458200" cy="5105400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en-US" alt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mathematical tools are used to represent an image</a:t>
            </a:r>
            <a:r>
              <a:rPr lang="en-US" altLang="en-US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contents in the 2D frequency domain?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1)</a:t>
            </a:r>
            <a:endParaRPr lang="en-US" alt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en-US" alt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the Fourier transform, what are its main properties, and how is it used in the context of frequency-domain filtering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(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1) </a:t>
            </a:r>
            <a:endParaRPr lang="en-US" alt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en-US" alt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are the differences between low-pass and high-pass filters? 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2)</a:t>
            </a:r>
            <a:endParaRPr lang="en-US" alt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en-US" alt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are the differences among ideal, Butterworth, and Gaussian filters?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2)</a:t>
            </a:r>
            <a:endParaRPr lang="en-US" alt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C61D83E-9EB9-4F81-9163-53E6C9FCF8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822792C-0253-495D-942F-CC6649218B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B6983F3-6714-498B-A207-00215C3B61E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altLang="en-US"/>
              <a:t>Frequency Domain Filtering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60CBC5E-FBD0-40ED-A4EE-7D62DC3D53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9484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1" y="493713"/>
            <a:ext cx="8451850" cy="725487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Filtering in the frequency domain</a:t>
            </a:r>
            <a:endParaRPr lang="en-US" alt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95400"/>
            <a:ext cx="8316912" cy="4392612"/>
          </a:xfrm>
        </p:spPr>
        <p:txBody>
          <a:bodyPr/>
          <a:lstStyle/>
          <a:p>
            <a:pPr algn="just"/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The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convolution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theorem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:</a:t>
            </a:r>
          </a:p>
          <a:p>
            <a:pPr algn="just"/>
            <a:endParaRPr lang="tr-TR" altLang="tr-TR" sz="26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just"/>
            <a:endParaRPr lang="tr-TR" altLang="tr-TR" sz="26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The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symbol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*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stands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for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the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convolution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of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two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functions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/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The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symbol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  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stands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for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the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Fourier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transform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pair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.</a:t>
            </a:r>
          </a:p>
          <a:p>
            <a:pPr algn="just"/>
            <a:endParaRPr lang="tr-TR" altLang="tr-TR" sz="26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The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above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expression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indicates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that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convolution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of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two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spatial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functions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can be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obtained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by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computing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the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inverse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Fourier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transforms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of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the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of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the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two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6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functions</a:t>
            </a:r>
            <a:r>
              <a:rPr lang="tr-TR" altLang="tr-TR" sz="2600" dirty="0">
                <a:solidFill>
                  <a:schemeClr val="bg1"/>
                </a:solidFill>
                <a:latin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tr-TR" altLang="tr-TR" sz="2200" dirty="0">
              <a:solidFill>
                <a:schemeClr val="bg1"/>
              </a:solidFill>
            </a:endParaRPr>
          </a:p>
        </p:txBody>
      </p:sp>
      <p:graphicFrame>
        <p:nvGraphicFramePr>
          <p:cNvPr id="17410" name="Object 4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990600" y="2036764"/>
          <a:ext cx="494982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6" name="Equation" r:id="rId4" imgW="2158920" imgH="203040" progId="Equation.3">
                  <p:embed/>
                </p:oleObj>
              </mc:Choice>
              <mc:Fallback>
                <p:oleObj name="Equation" r:id="rId4" imgW="2158920" imgH="203040" progId="Equation.3">
                  <p:embed/>
                  <p:pic>
                    <p:nvPicPr>
                      <p:cNvPr id="1741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036764"/>
                        <a:ext cx="4949825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5"/>
          <p:cNvGraphicFramePr>
            <a:graphicFrameLocks noChangeAspect="1"/>
          </p:cNvGraphicFramePr>
          <p:nvPr>
            <p:extLst/>
          </p:nvPr>
        </p:nvGraphicFramePr>
        <p:xfrm>
          <a:off x="2514600" y="3380922"/>
          <a:ext cx="203200" cy="15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7" name="Equation" r:id="rId6" imgW="203040" imgH="152280" progId="Equation.3">
                  <p:embed/>
                </p:oleObj>
              </mc:Choice>
              <mc:Fallback>
                <p:oleObj name="Equation" r:id="rId6" imgW="203040" imgH="152280" progId="Equation.3">
                  <p:embed/>
                  <p:pic>
                    <p:nvPicPr>
                      <p:cNvPr id="1741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380922"/>
                        <a:ext cx="203200" cy="15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Grafik 7">
            <a:extLst>
              <a:ext uri="{FF2B5EF4-FFF2-40B4-BE49-F238E27FC236}">
                <a16:creationId xmlns:a16="http://schemas.microsoft.com/office/drawing/2014/main" id="{ECF262FA-53A7-4B26-80F6-0F64919A879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32FE56B-7FB0-4555-8C8D-5EEC2356086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1D2C74B-ADED-4CC4-B771-211B9666E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Frequency Domain Filtering</a:t>
            </a:r>
            <a:endParaRPr lang="tr-TR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4A27415-7CDD-48E0-A049-68B39915C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721DF-DE55-4776-8C75-6F8D85F7B616}" type="slidenum">
              <a:rPr lang="tr-TR" altLang="tr-TR" smtClean="0"/>
              <a:pPr/>
              <a:t>3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5010662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143000"/>
            <a:ext cx="8305799" cy="51054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endParaRPr lang="tr-TR" altLang="tr-TR" sz="22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tr-TR" altLang="tr-TR" sz="2800" i="1" dirty="0">
                <a:solidFill>
                  <a:schemeClr val="bg1"/>
                </a:solidFill>
                <a:latin typeface="Times New Roman" panose="02020603050405020304" pitchFamily="18" charset="0"/>
              </a:rPr>
              <a:t>H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(</a:t>
            </a:r>
            <a:r>
              <a:rPr lang="tr-TR" altLang="tr-TR" sz="2800" i="1" dirty="0">
                <a:solidFill>
                  <a:schemeClr val="bg1"/>
                </a:solidFill>
                <a:latin typeface="Times New Roman" panose="02020603050405020304" pitchFamily="18" charset="0"/>
              </a:rPr>
              <a:t>u,v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) is called as the transfer function.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Linear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spatial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convolution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is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by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convolving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i="1" dirty="0">
                <a:solidFill>
                  <a:schemeClr val="bg1"/>
                </a:solidFill>
                <a:latin typeface="Times New Roman" panose="02020603050405020304" pitchFamily="18" charset="0"/>
              </a:rPr>
              <a:t>f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(</a:t>
            </a:r>
            <a:r>
              <a:rPr lang="tr-TR" altLang="tr-TR" sz="2800" i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x,y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)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and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i="1" dirty="0">
                <a:solidFill>
                  <a:schemeClr val="bg1"/>
                </a:solidFill>
                <a:latin typeface="Times New Roman" panose="02020603050405020304" pitchFamily="18" charset="0"/>
              </a:rPr>
              <a:t>h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(</a:t>
            </a:r>
            <a:r>
              <a:rPr lang="tr-TR" altLang="tr-TR" sz="2800" i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x,y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).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The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same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result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is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obtained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in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the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frequency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domain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by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multiplying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i="1" dirty="0">
                <a:solidFill>
                  <a:schemeClr val="bg1"/>
                </a:solidFill>
                <a:latin typeface="Times New Roman" panose="02020603050405020304" pitchFamily="18" charset="0"/>
              </a:rPr>
              <a:t>F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(</a:t>
            </a:r>
            <a:r>
              <a:rPr lang="tr-TR" altLang="tr-TR" sz="2800" i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u,v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)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and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i="1" dirty="0">
                <a:solidFill>
                  <a:schemeClr val="bg1"/>
                </a:solidFill>
                <a:latin typeface="Times New Roman" panose="02020603050405020304" pitchFamily="18" charset="0"/>
              </a:rPr>
              <a:t>H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(</a:t>
            </a:r>
            <a:r>
              <a:rPr lang="tr-TR" altLang="tr-TR" sz="2800" i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u,v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).</a:t>
            </a:r>
          </a:p>
          <a:p>
            <a:pPr algn="just"/>
            <a:endParaRPr lang="tr-TR" altLang="tr-TR" sz="28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The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basic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idea in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frequency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domain is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to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select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a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filter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transfer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function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that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modifies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i="1" dirty="0">
                <a:solidFill>
                  <a:schemeClr val="bg1"/>
                </a:solidFill>
                <a:latin typeface="Times New Roman" panose="02020603050405020304" pitchFamily="18" charset="0"/>
              </a:rPr>
              <a:t>F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(</a:t>
            </a:r>
            <a:r>
              <a:rPr lang="tr-TR" altLang="tr-TR" sz="2800" i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u,v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) in a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specified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manner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. A transfer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function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is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multiplied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by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a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centered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i="1" dirty="0">
                <a:solidFill>
                  <a:schemeClr val="bg1"/>
                </a:solidFill>
                <a:latin typeface="Times New Roman" panose="02020603050405020304" pitchFamily="18" charset="0"/>
              </a:rPr>
              <a:t>F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(</a:t>
            </a:r>
            <a:r>
              <a:rPr lang="tr-TR" altLang="tr-TR" sz="2800" i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u,v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). </a:t>
            </a:r>
            <a:endParaRPr lang="tr-TR" altLang="tr-TR" sz="2800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1" y="457200"/>
            <a:ext cx="8451850" cy="801687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Filtering in the frequency domain (cont.)</a:t>
            </a:r>
            <a:endParaRPr lang="en-US" alt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5400443-2874-48F8-90DD-F8E365EFFF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D737AEF-0B2A-4C00-A1E0-18B85221D5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2547E0B-2AFC-4298-8555-3C369BD09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Frequency Domain Filtering</a:t>
            </a:r>
            <a:endParaRPr lang="tr-TR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5B2C95E0-4541-44E1-8107-856186C4C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721DF-DE55-4776-8C75-6F8D85F7B616}" type="slidenum">
              <a:rPr lang="tr-TR" altLang="tr-TR" smtClean="0"/>
              <a:pPr/>
              <a:t>4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50956929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Object 3"/>
          <p:cNvGraphicFramePr>
            <a:graphicFrameLocks noChangeAspect="1"/>
          </p:cNvGraphicFramePr>
          <p:nvPr/>
        </p:nvGraphicFramePr>
        <p:xfrm>
          <a:off x="179388" y="2349500"/>
          <a:ext cx="6551612" cy="2554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0" name="CorelPhotoPaint.Image.11" r:id="rId4" imgW="4396749" imgH="1714286" progId="CorelPhotoPaint.Image.11">
                  <p:embed/>
                </p:oleObj>
              </mc:Choice>
              <mc:Fallback>
                <p:oleObj name="CorelPhotoPaint.Image.11" r:id="rId4" imgW="4396749" imgH="1714286" progId="CorelPhotoPaint.Image.11">
                  <p:embed/>
                  <p:pic>
                    <p:nvPicPr>
                      <p:cNvPr id="1843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2349500"/>
                        <a:ext cx="6551612" cy="2554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5" name="Object 4"/>
          <p:cNvGraphicFramePr>
            <a:graphicFrameLocks noChangeAspect="1"/>
          </p:cNvGraphicFramePr>
          <p:nvPr/>
        </p:nvGraphicFramePr>
        <p:xfrm>
          <a:off x="7235825" y="2276475"/>
          <a:ext cx="1552575" cy="230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1" name="CorelPhotoPaint.Image.11" r:id="rId6" imgW="1043633" imgH="1549780" progId="CorelPhotoPaint.Image.11">
                  <p:embed/>
                </p:oleObj>
              </mc:Choice>
              <mc:Fallback>
                <p:oleObj name="CorelPhotoPaint.Image.11" r:id="rId6" imgW="1043633" imgH="1549780" progId="CorelPhotoPaint.Image.11">
                  <p:embed/>
                  <p:pic>
                    <p:nvPicPr>
                      <p:cNvPr id="1843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5825" y="2276475"/>
                        <a:ext cx="1552575" cy="230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Grafik 6">
            <a:extLst>
              <a:ext uri="{FF2B5EF4-FFF2-40B4-BE49-F238E27FC236}">
                <a16:creationId xmlns:a16="http://schemas.microsoft.com/office/drawing/2014/main" id="{D761163C-E82B-4DE3-A9D8-7608D271DA9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2322E91-1048-4473-89B9-2CA9427AFC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42BF928A-627C-427B-8E16-8076543C2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1" y="457200"/>
            <a:ext cx="8451850" cy="801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tr-TR" altLang="tr-TR" sz="3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Filtering in the frequency domain (cont.)</a:t>
            </a:r>
            <a:endParaRPr lang="en-US" altLang="tr-TR" sz="3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83E1255B-ABBB-4343-A8A4-53A38B688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Frequency Domain Filtering</a:t>
            </a:r>
            <a:endParaRPr lang="tr-TR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7CAABD3F-98DE-4474-B146-74C6057F8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721DF-DE55-4776-8C75-6F8D85F7B616}" type="slidenum">
              <a:rPr lang="tr-TR" altLang="tr-TR" smtClean="0"/>
              <a:pPr/>
              <a:t>5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11084875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1" y="1773238"/>
            <a:ext cx="5257800" cy="2663825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tr-TR" altLang="tr-TR" sz="2200" dirty="0" err="1">
                <a:latin typeface="Times New Roman" panose="02020603050405020304" pitchFamily="18" charset="0"/>
              </a:rPr>
              <a:t>Example</a:t>
            </a:r>
            <a:r>
              <a:rPr lang="tr-TR" altLang="tr-TR" sz="2200" dirty="0">
                <a:latin typeface="Times New Roman" panose="02020603050405020304" pitchFamily="18" charset="0"/>
              </a:rPr>
              <a:t>: </a:t>
            </a:r>
            <a:r>
              <a:rPr lang="tr-TR" altLang="tr-TR" sz="2200" dirty="0" err="1">
                <a:latin typeface="Times New Roman" panose="02020603050405020304" pitchFamily="18" charset="0"/>
              </a:rPr>
              <a:t>Linear</a:t>
            </a:r>
            <a:r>
              <a:rPr lang="tr-TR" altLang="tr-TR" sz="2200" dirty="0">
                <a:latin typeface="Times New Roman" panose="02020603050405020304" pitchFamily="18" charset="0"/>
              </a:rPr>
              <a:t> </a:t>
            </a:r>
            <a:r>
              <a:rPr lang="tr-TR" altLang="tr-TR" sz="2200" dirty="0" err="1">
                <a:latin typeface="Times New Roman" panose="02020603050405020304" pitchFamily="18" charset="0"/>
              </a:rPr>
              <a:t>spatial</a:t>
            </a:r>
            <a:r>
              <a:rPr lang="tr-TR" altLang="tr-TR" sz="2200" dirty="0">
                <a:latin typeface="Times New Roman" panose="02020603050405020304" pitchFamily="18" charset="0"/>
              </a:rPr>
              <a:t> </a:t>
            </a:r>
            <a:r>
              <a:rPr lang="tr-TR" altLang="tr-TR" sz="2200" dirty="0" err="1">
                <a:latin typeface="Times New Roman" panose="02020603050405020304" pitchFamily="18" charset="0"/>
              </a:rPr>
              <a:t>filtering</a:t>
            </a:r>
            <a:r>
              <a:rPr lang="tr-TR" altLang="tr-TR" sz="2200" dirty="0">
                <a:latin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None/>
            </a:pPr>
            <a:r>
              <a:rPr lang="pl-PL" altLang="tr-TR" sz="2200" dirty="0"/>
              <a:t>f = </a:t>
            </a:r>
            <a:endParaRPr lang="tr-TR" altLang="tr-TR" sz="2200" dirty="0"/>
          </a:p>
          <a:p>
            <a:pPr>
              <a:buFont typeface="Wingdings" panose="05000000000000000000" pitchFamily="2" charset="2"/>
              <a:buNone/>
            </a:pPr>
            <a:r>
              <a:rPr lang="tr-TR" altLang="tr-TR" sz="2200" dirty="0"/>
              <a:t>     </a:t>
            </a:r>
            <a:r>
              <a:rPr lang="pl-PL" altLang="tr-TR" sz="2200" dirty="0"/>
              <a:t>0     0     0     0     0</a:t>
            </a:r>
          </a:p>
          <a:p>
            <a:pPr>
              <a:buFont typeface="Wingdings" panose="05000000000000000000" pitchFamily="2" charset="2"/>
              <a:buNone/>
            </a:pPr>
            <a:r>
              <a:rPr lang="pl-PL" altLang="tr-TR" sz="2200" dirty="0"/>
              <a:t>     0     0     0     0     0</a:t>
            </a:r>
          </a:p>
          <a:p>
            <a:pPr>
              <a:buFont typeface="Wingdings" panose="05000000000000000000" pitchFamily="2" charset="2"/>
              <a:buNone/>
            </a:pPr>
            <a:r>
              <a:rPr lang="pl-PL" altLang="tr-TR" sz="2200" dirty="0"/>
              <a:t>     0     0     1     0     0</a:t>
            </a:r>
          </a:p>
          <a:p>
            <a:pPr>
              <a:buFont typeface="Wingdings" panose="05000000000000000000" pitchFamily="2" charset="2"/>
              <a:buNone/>
            </a:pPr>
            <a:r>
              <a:rPr lang="pl-PL" altLang="tr-TR" sz="2200" dirty="0"/>
              <a:t>     0     0     0     0     0</a:t>
            </a:r>
          </a:p>
          <a:p>
            <a:pPr>
              <a:buFont typeface="Wingdings" panose="05000000000000000000" pitchFamily="2" charset="2"/>
              <a:buNone/>
            </a:pPr>
            <a:r>
              <a:rPr lang="pl-PL" altLang="tr-TR" sz="2200" dirty="0"/>
              <a:t>     0     0     0     0     0</a:t>
            </a:r>
            <a:endParaRPr lang="tr-TR" altLang="tr-TR" sz="2200" dirty="0"/>
          </a:p>
          <a:p>
            <a:pPr>
              <a:buFont typeface="Wingdings" panose="05000000000000000000" pitchFamily="2" charset="2"/>
              <a:buNone/>
            </a:pPr>
            <a:endParaRPr lang="tr-TR" altLang="tr-TR" sz="2200" dirty="0"/>
          </a:p>
          <a:p>
            <a:pPr>
              <a:buFont typeface="Wingdings" panose="05000000000000000000" pitchFamily="2" charset="2"/>
              <a:buNone/>
            </a:pPr>
            <a:endParaRPr lang="pl-PL" altLang="tr-TR" sz="2200" dirty="0"/>
          </a:p>
          <a:p>
            <a:endParaRPr lang="pl-PL" altLang="tr-TR" sz="2800" dirty="0"/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5867400" y="2133600"/>
            <a:ext cx="2232025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 =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1     2     3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4     5     6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7     8     9</a:t>
            </a:r>
            <a:endParaRPr kumimoji="0" lang="tr-TR" altLang="tr-TR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tr-TR" sz="1800" b="0" i="0" u="none" strike="noStrike" kern="1200" cap="none" spc="0" normalizeH="0" baseline="0" noProof="0" dirty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838200" y="5105400"/>
            <a:ext cx="75596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g=</a:t>
            </a:r>
            <a:r>
              <a:rPr kumimoji="0" lang="tr-TR" altLang="tr-T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imfilter</a:t>
            </a:r>
            <a:r>
              <a:rPr kumimoji="0" lang="tr-TR" alt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(f, w, </a:t>
            </a:r>
            <a:r>
              <a:rPr kumimoji="0" lang="tr-TR" altLang="tr-T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filtering_mode</a:t>
            </a:r>
            <a:r>
              <a:rPr kumimoji="0" lang="tr-TR" alt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tr-TR" altLang="tr-T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boundary_options</a:t>
            </a:r>
            <a:r>
              <a:rPr kumimoji="0" lang="tr-TR" alt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tr-TR" altLang="tr-T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size_options</a:t>
            </a:r>
            <a:r>
              <a:rPr kumimoji="0" lang="tr-TR" alt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  <a:endParaRPr kumimoji="0" lang="en-US" altLang="tr-TR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14B5F51-BEF5-41FA-A2D0-F96FBC4E30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3AA9CAF-D526-474D-9F79-1AF72A5867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12" name="Rectangle 2">
            <a:extLst>
              <a:ext uri="{FF2B5EF4-FFF2-40B4-BE49-F238E27FC236}">
                <a16:creationId xmlns:a16="http://schemas.microsoft.com/office/drawing/2014/main" id="{B1DC9604-CC49-4B71-A898-D867EB08B2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1" y="457200"/>
            <a:ext cx="8451850" cy="801687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Filtering in the frequency domain (cont.)</a:t>
            </a:r>
            <a:endParaRPr lang="en-US" alt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21FFA6D-5F95-42EA-8008-C82DD31E1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Frequency Domain Filtering</a:t>
            </a:r>
            <a:endParaRPr lang="tr-TR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DBD7CBD2-9995-485E-9806-E8BADB15F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721DF-DE55-4776-8C75-6F8D85F7B616}" type="slidenum">
              <a:rPr lang="tr-TR" altLang="tr-TR" smtClean="0"/>
              <a:pPr/>
              <a:t>6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83622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76375" y="1773238"/>
            <a:ext cx="4391025" cy="2663825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tr-TR" altLang="tr-TR" sz="2200"/>
          </a:p>
          <a:p>
            <a:pPr>
              <a:buFont typeface="Wingdings" panose="05000000000000000000" pitchFamily="2" charset="2"/>
              <a:buNone/>
            </a:pPr>
            <a:endParaRPr lang="pl-PL" altLang="tr-TR" sz="2200"/>
          </a:p>
          <a:p>
            <a:endParaRPr lang="pl-PL" altLang="tr-TR" sz="2800"/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1258888" y="1773238"/>
            <a:ext cx="75596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g=</a:t>
            </a:r>
            <a:r>
              <a:rPr kumimoji="0" lang="tr-TR" altLang="tr-T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imfilter</a:t>
            </a:r>
            <a:r>
              <a:rPr kumimoji="0" lang="tr-TR" alt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(f, w, </a:t>
            </a:r>
            <a:r>
              <a:rPr kumimoji="0" lang="tr-TR" altLang="tr-T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filtering_mode</a:t>
            </a:r>
            <a:r>
              <a:rPr kumimoji="0" lang="tr-TR" alt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tr-TR" altLang="tr-T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boundary_options</a:t>
            </a:r>
            <a:r>
              <a:rPr kumimoji="0" lang="tr-TR" alt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tr-TR" altLang="tr-T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size_options</a:t>
            </a:r>
            <a:r>
              <a:rPr kumimoji="0" lang="tr-TR" alt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  <a:endParaRPr kumimoji="0" lang="en-US" altLang="tr-TR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1403350" y="2492375"/>
            <a:ext cx="6553200" cy="311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&gt;&gt; g=</a:t>
            </a:r>
            <a:r>
              <a:rPr kumimoji="0" lang="en-US" altLang="tr-T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imfilter</a:t>
            </a:r>
            <a:r>
              <a:rPr kumimoji="0" lang="en-US" alt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(f,w,'corr',0,'full')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tr-TR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 =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tr-TR" sz="1800" b="0" i="0" u="none" strike="noStrike" kern="1200" cap="none" spc="0" normalizeH="0" baseline="0" noProof="0" dirty="0">
              <a:ln>
                <a:noFill/>
              </a:ln>
              <a:solidFill>
                <a:srgbClr val="0B050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0     0     0     0     0     0     0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0     0     0     0     0     0     0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0     0     9     8     7     0     0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0     0     6     5     4     0     0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0     0     3     2     1     0     0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0     0     0     0     0     0     0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0     0     0     0     0     0     0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69152D8-4FBB-42C6-8BAE-8335F34C41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35C8D05-E4FC-4258-BF15-BA9BAE2B1D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12" name="Rectangle 2">
            <a:extLst>
              <a:ext uri="{FF2B5EF4-FFF2-40B4-BE49-F238E27FC236}">
                <a16:creationId xmlns:a16="http://schemas.microsoft.com/office/drawing/2014/main" id="{DC14A172-F39B-42DD-B8A0-0C51CFDB69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1" y="457200"/>
            <a:ext cx="8451850" cy="801687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Filtering in the frequency domain (cont.)</a:t>
            </a:r>
            <a:endParaRPr lang="en-US" alt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279A65B-1066-4B14-BB80-0193DD35A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Frequency Domain Filtering</a:t>
            </a:r>
            <a:endParaRPr lang="tr-TR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998E63F1-C382-46FF-BF38-7A8183CF2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721DF-DE55-4776-8C75-6F8D85F7B616}" type="slidenum">
              <a:rPr lang="tr-TR" altLang="tr-TR" smtClean="0"/>
              <a:pPr/>
              <a:t>7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6214821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1" y="1600200"/>
            <a:ext cx="8610599" cy="4924425"/>
          </a:xfrm>
        </p:spPr>
        <p:txBody>
          <a:bodyPr/>
          <a:lstStyle/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22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With</a:t>
            </a:r>
            <a:r>
              <a:rPr lang="tr-TR" altLang="tr-TR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2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specified</a:t>
            </a:r>
            <a:r>
              <a:rPr lang="tr-TR" altLang="tr-TR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  </a:t>
            </a:r>
            <a:r>
              <a:rPr lang="tr-TR" altLang="tr-TR" sz="22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values</a:t>
            </a:r>
            <a:r>
              <a:rPr lang="tr-TR" altLang="tr-TR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 of </a:t>
            </a:r>
            <a:r>
              <a:rPr lang="tr-TR" altLang="tr-TR" sz="2200" i="1" dirty="0">
                <a:solidFill>
                  <a:schemeClr val="bg1"/>
                </a:solidFill>
                <a:latin typeface="Times New Roman" panose="02020603050405020304" pitchFamily="18" charset="0"/>
              </a:rPr>
              <a:t>P </a:t>
            </a:r>
            <a:r>
              <a:rPr lang="tr-TR" altLang="tr-TR" sz="22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and</a:t>
            </a:r>
            <a:r>
              <a:rPr lang="tr-TR" altLang="tr-TR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200" i="1" dirty="0">
                <a:solidFill>
                  <a:schemeClr val="bg1"/>
                </a:solidFill>
                <a:latin typeface="Times New Roman" panose="02020603050405020304" pitchFamily="18" charset="0"/>
              </a:rPr>
              <a:t>Q</a:t>
            </a:r>
            <a:r>
              <a:rPr lang="tr-TR" altLang="tr-TR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2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we</a:t>
            </a:r>
            <a:r>
              <a:rPr lang="tr-TR" altLang="tr-TR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2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use</a:t>
            </a:r>
            <a:r>
              <a:rPr lang="tr-TR" altLang="tr-TR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2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the</a:t>
            </a:r>
            <a:r>
              <a:rPr lang="tr-TR" altLang="tr-TR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2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following</a:t>
            </a:r>
            <a:r>
              <a:rPr lang="tr-TR" altLang="tr-TR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2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syntax</a:t>
            </a:r>
            <a:r>
              <a:rPr lang="tr-TR" altLang="tr-TR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2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to</a:t>
            </a:r>
            <a:r>
              <a:rPr lang="tr-TR" altLang="tr-TR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2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compute</a:t>
            </a:r>
            <a:r>
              <a:rPr lang="tr-TR" altLang="tr-TR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2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the</a:t>
            </a:r>
            <a:r>
              <a:rPr lang="tr-TR" altLang="tr-TR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 FFT </a:t>
            </a:r>
            <a:r>
              <a:rPr lang="tr-TR" altLang="tr-TR" sz="22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using</a:t>
            </a:r>
            <a:r>
              <a:rPr lang="tr-TR" altLang="tr-TR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2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zero</a:t>
            </a:r>
            <a:r>
              <a:rPr lang="tr-TR" altLang="tr-TR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2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padding</a:t>
            </a:r>
            <a:r>
              <a:rPr lang="tr-TR" altLang="tr-TR" sz="2200" dirty="0">
                <a:solidFill>
                  <a:schemeClr val="bg1"/>
                </a:solidFill>
                <a:latin typeface="Times New Roman" panose="02020603050405020304" pitchFamily="18" charset="0"/>
              </a:rPr>
              <a:t>.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tr-TR" altLang="tr-TR" sz="1600" dirty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tr-TR" altLang="tr-TR" sz="1600" dirty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1600" dirty="0"/>
              <a:t>&gt;&gt; F=fft2(f, 7,7)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tr-TR" altLang="tr-TR" sz="1600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1300" dirty="0"/>
              <a:t>F =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1300" dirty="0"/>
              <a:t>  </a:t>
            </a:r>
            <a:r>
              <a:rPr lang="tr-TR" altLang="tr-TR" sz="1300" dirty="0" err="1"/>
              <a:t>Columns</a:t>
            </a:r>
            <a:r>
              <a:rPr lang="tr-TR" altLang="tr-TR" sz="1300" dirty="0"/>
              <a:t> 1 </a:t>
            </a:r>
            <a:r>
              <a:rPr lang="tr-TR" altLang="tr-TR" sz="1300" dirty="0" err="1"/>
              <a:t>through</a:t>
            </a:r>
            <a:r>
              <a:rPr lang="tr-TR" altLang="tr-TR" sz="1300" dirty="0"/>
              <a:t> 2 </a:t>
            </a:r>
          </a:p>
          <a:p>
            <a:pPr>
              <a:lnSpc>
                <a:spcPct val="80000"/>
              </a:lnSpc>
            </a:pPr>
            <a:endParaRPr lang="tr-TR" altLang="tr-TR" sz="1300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1300" dirty="0"/>
              <a:t>1.00000000000000                    		 -0.22252093395631  - 0.97492791218182i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1300" dirty="0"/>
              <a:t> -0.22252093395631  - 0.97492791218182i	 -0.90096886790242 + 0.43388373911756i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1300" dirty="0"/>
              <a:t> -0.90096886790242 + 0.43388373911756i 	  0.62348980185873 + 0.78183148246803i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1300" dirty="0"/>
              <a:t>  0.62348980185873 + 0.78183148246803i 	  0.62348980185873  - 0.78183148246803i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1300" dirty="0"/>
              <a:t>  0.62348980185873  - 0.78183148246803i 	 -0.90096886790242  - 0.43388373911756i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1300" dirty="0"/>
              <a:t> -0.90096886790242  - 0.43388373911756i 	 -0.22252093395631 + 0.97492791218182i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1300" dirty="0"/>
              <a:t> -0.22252093395631 + 0.97492791218182i	  1.00000000000000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1300" dirty="0"/>
              <a:t>   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1300" dirty="0"/>
              <a:t>   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1300" dirty="0"/>
              <a:t>   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0BAA1E3-0550-4C72-B8E6-D1EFBD09BC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2E10792-F40B-41C0-9B1F-567BC47D25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AA470D9E-3DFF-4D7A-8D9E-A53A60A003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1" y="457200"/>
            <a:ext cx="8451850" cy="801687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Filtering in the frequency domain (cont.)</a:t>
            </a:r>
            <a:endParaRPr lang="en-US" alt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E609C068-5810-471B-92BD-60E3ABE5D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Frequency Domain Filtering</a:t>
            </a:r>
            <a:endParaRPr lang="tr-TR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2A10EBE3-E9A6-4DF7-B1CD-B995068E2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2E49B-7311-4974-81EA-2350FFB29E24}" type="slidenum">
              <a:rPr lang="tr-TR" altLang="tr-TR" smtClean="0"/>
              <a:pPr/>
              <a:t>8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72711905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1" y="1905001"/>
            <a:ext cx="8667750" cy="3276599"/>
          </a:xfrm>
        </p:spPr>
        <p:txBody>
          <a:bodyPr/>
          <a:lstStyle/>
          <a:p>
            <a:pPr marL="533400" indent="-53340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2400" dirty="0">
                <a:latin typeface="Arial" panose="020B0604020202020204" pitchFamily="34" charset="0"/>
              </a:rPr>
              <a:t>1. 	</a:t>
            </a:r>
            <a:r>
              <a:rPr lang="en-US" altLang="tr-TR" sz="2400" dirty="0">
                <a:latin typeface="Arial" panose="020B0604020202020204" pitchFamily="34" charset="0"/>
              </a:rPr>
              <a:t>Obtain the Fourier transform:</a:t>
            </a:r>
            <a:endParaRPr lang="tr-TR" altLang="tr-TR" sz="2400" dirty="0">
              <a:latin typeface="Arial" panose="020B0604020202020204" pitchFamily="34" charset="0"/>
            </a:endParaRPr>
          </a:p>
          <a:p>
            <a:pPr marL="533400" indent="-53340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2400" dirty="0">
                <a:solidFill>
                  <a:schemeClr val="bg1"/>
                </a:solidFill>
                <a:latin typeface="Arial" panose="020B0604020202020204" pitchFamily="34" charset="0"/>
              </a:rPr>
              <a:t>       </a:t>
            </a:r>
            <a:r>
              <a:rPr lang="en-US" altLang="tr-TR" sz="2400" dirty="0">
                <a:solidFill>
                  <a:schemeClr val="bg1"/>
                </a:solidFill>
                <a:latin typeface="Arial" panose="020B0604020202020204" pitchFamily="34" charset="0"/>
              </a:rPr>
              <a:t>F=fft2(f)</a:t>
            </a:r>
            <a:r>
              <a:rPr lang="tr-TR" altLang="tr-TR" sz="2400" dirty="0">
                <a:solidFill>
                  <a:schemeClr val="bg1"/>
                </a:solidFill>
                <a:latin typeface="Arial" panose="020B0604020202020204" pitchFamily="34" charset="0"/>
              </a:rPr>
              <a:t>;</a:t>
            </a:r>
          </a:p>
          <a:p>
            <a:pPr marL="533400" indent="-53340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2400" dirty="0">
                <a:latin typeface="Arial" panose="020B0604020202020204" pitchFamily="34" charset="0"/>
              </a:rPr>
              <a:t>2. 	</a:t>
            </a:r>
            <a:r>
              <a:rPr lang="en-US" altLang="tr-TR" sz="2400" dirty="0">
                <a:latin typeface="Arial" panose="020B0604020202020204" pitchFamily="34" charset="0"/>
              </a:rPr>
              <a:t>Generate a filter function, </a:t>
            </a:r>
            <a:r>
              <a:rPr lang="en-US" altLang="tr-TR" sz="2400" i="1" dirty="0">
                <a:latin typeface="Arial" panose="020B0604020202020204" pitchFamily="34" charset="0"/>
              </a:rPr>
              <a:t>H</a:t>
            </a:r>
            <a:r>
              <a:rPr lang="en-US" altLang="tr-TR" sz="2400" dirty="0">
                <a:latin typeface="Arial" panose="020B0604020202020204" pitchFamily="34" charset="0"/>
              </a:rPr>
              <a:t> of size </a:t>
            </a:r>
            <a:r>
              <a:rPr lang="en-US" altLang="tr-TR" sz="2400" i="1" dirty="0">
                <a:latin typeface="Arial" panose="020B0604020202020204" pitchFamily="34" charset="0"/>
              </a:rPr>
              <a:t>P</a:t>
            </a:r>
            <a:r>
              <a:rPr lang="en-US" altLang="tr-TR" sz="2400" i="1" dirty="0">
                <a:latin typeface="Arial" panose="020B0604020202020204" pitchFamily="34" charset="0"/>
                <a:cs typeface="Arial" panose="020B0604020202020204" pitchFamily="34" charset="0"/>
              </a:rPr>
              <a:t>×Q. </a:t>
            </a:r>
            <a:r>
              <a:rPr lang="en-US" altLang="tr-TR" sz="2400" dirty="0">
                <a:latin typeface="Arial" panose="020B0604020202020204" pitchFamily="34" charset="0"/>
                <a:cs typeface="Arial" panose="020B0604020202020204" pitchFamily="34" charset="0"/>
              </a:rPr>
              <a:t>If the</a:t>
            </a:r>
            <a:r>
              <a:rPr lang="en-US" altLang="tr-TR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tr-TR" sz="2400" dirty="0">
                <a:latin typeface="Arial" panose="020B0604020202020204" pitchFamily="34" charset="0"/>
                <a:cs typeface="Arial" panose="020B0604020202020204" pitchFamily="34" charset="0"/>
              </a:rPr>
              <a:t>filter is</a:t>
            </a:r>
            <a:r>
              <a:rPr lang="en-US" altLang="tr-TR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tr-TR" sz="2400" dirty="0">
                <a:latin typeface="Arial" panose="020B0604020202020204" pitchFamily="34" charset="0"/>
                <a:cs typeface="Arial" panose="020B0604020202020204" pitchFamily="34" charset="0"/>
              </a:rPr>
              <a:t>centered then use</a:t>
            </a:r>
            <a:r>
              <a:rPr lang="tr-TR" alt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tr-TR" alt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altLang="tr-TR" sz="2400" dirty="0" err="1">
                <a:latin typeface="Arial" panose="020B0604020202020204" pitchFamily="34" charset="0"/>
                <a:cs typeface="Arial" panose="020B0604020202020204" pitchFamily="34" charset="0"/>
              </a:rPr>
              <a:t>following</a:t>
            </a:r>
            <a:r>
              <a:rPr lang="en-US" altLang="tr-TR" sz="2400" dirty="0">
                <a:latin typeface="Arial" panose="020B0604020202020204" pitchFamily="34" charset="0"/>
                <a:cs typeface="Arial" panose="020B0604020202020204" pitchFamily="34" charset="0"/>
              </a:rPr>
              <a:t> before using </a:t>
            </a:r>
            <a:r>
              <a:rPr lang="tr-TR" altLang="tr-TR" sz="2400" dirty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en-US" altLang="tr-TR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tr-TR" altLang="tr-T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3340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tr-T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H=</a:t>
            </a:r>
            <a:r>
              <a:rPr lang="en-US" altLang="tr-TR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fftshift</a:t>
            </a:r>
            <a:r>
              <a:rPr lang="en-US" altLang="tr-T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(H) </a:t>
            </a:r>
            <a:r>
              <a:rPr lang="tr-TR" altLang="tr-T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lang="en-US" altLang="tr-TR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3340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2400" dirty="0">
                <a:latin typeface="Arial" panose="020B0604020202020204" pitchFamily="34" charset="0"/>
              </a:rPr>
              <a:t>3. 	</a:t>
            </a:r>
            <a:r>
              <a:rPr lang="tr-TR" altLang="tr-TR" sz="2400" dirty="0" err="1">
                <a:latin typeface="Arial" panose="020B0604020202020204" pitchFamily="34" charset="0"/>
              </a:rPr>
              <a:t>Multiply</a:t>
            </a:r>
            <a:r>
              <a:rPr lang="tr-TR" altLang="tr-TR" sz="2400" dirty="0">
                <a:latin typeface="Arial" panose="020B0604020202020204" pitchFamily="34" charset="0"/>
              </a:rPr>
              <a:t> </a:t>
            </a:r>
            <a:r>
              <a:rPr lang="tr-TR" altLang="tr-TR" sz="2400" dirty="0" err="1">
                <a:latin typeface="Arial" panose="020B0604020202020204" pitchFamily="34" charset="0"/>
              </a:rPr>
              <a:t>the</a:t>
            </a:r>
            <a:r>
              <a:rPr lang="tr-TR" altLang="tr-TR" sz="2400" dirty="0">
                <a:latin typeface="Arial" panose="020B0604020202020204" pitchFamily="34" charset="0"/>
              </a:rPr>
              <a:t> </a:t>
            </a:r>
            <a:r>
              <a:rPr lang="tr-TR" altLang="tr-TR" sz="2400" dirty="0" err="1">
                <a:latin typeface="Arial" panose="020B0604020202020204" pitchFamily="34" charset="0"/>
              </a:rPr>
              <a:t>transform</a:t>
            </a:r>
            <a:r>
              <a:rPr lang="tr-TR" altLang="tr-TR" sz="2400" dirty="0">
                <a:latin typeface="Arial" panose="020B0604020202020204" pitchFamily="34" charset="0"/>
              </a:rPr>
              <a:t> </a:t>
            </a:r>
            <a:r>
              <a:rPr lang="tr-TR" altLang="tr-TR" sz="2400" dirty="0" err="1">
                <a:latin typeface="Arial" panose="020B0604020202020204" pitchFamily="34" charset="0"/>
              </a:rPr>
              <a:t>by</a:t>
            </a:r>
            <a:r>
              <a:rPr lang="tr-TR" altLang="tr-TR" sz="2400" dirty="0">
                <a:latin typeface="Arial" panose="020B0604020202020204" pitchFamily="34" charset="0"/>
              </a:rPr>
              <a:t> </a:t>
            </a:r>
            <a:r>
              <a:rPr lang="tr-TR" altLang="tr-TR" sz="2400" dirty="0" err="1">
                <a:latin typeface="Arial" panose="020B0604020202020204" pitchFamily="34" charset="0"/>
              </a:rPr>
              <a:t>the</a:t>
            </a:r>
            <a:r>
              <a:rPr lang="tr-TR" altLang="tr-TR" sz="2400" dirty="0">
                <a:latin typeface="Arial" panose="020B0604020202020204" pitchFamily="34" charset="0"/>
              </a:rPr>
              <a:t> </a:t>
            </a:r>
            <a:r>
              <a:rPr lang="tr-TR" altLang="tr-TR" sz="2400" dirty="0" err="1">
                <a:latin typeface="Arial" panose="020B0604020202020204" pitchFamily="34" charset="0"/>
              </a:rPr>
              <a:t>filter</a:t>
            </a:r>
            <a:r>
              <a:rPr lang="tr-TR" altLang="tr-TR" sz="2400" dirty="0">
                <a:latin typeface="Arial" panose="020B0604020202020204" pitchFamily="34" charset="0"/>
              </a:rPr>
              <a:t>:</a:t>
            </a:r>
          </a:p>
          <a:p>
            <a:pPr marL="914400" lvl="1" indent="-45720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2000" dirty="0">
                <a:latin typeface="Arial" panose="020B0604020202020204" pitchFamily="34" charset="0"/>
              </a:rPr>
              <a:t> </a:t>
            </a:r>
            <a:r>
              <a:rPr lang="tr-TR" altLang="tr-TR" sz="2000" dirty="0">
                <a:solidFill>
                  <a:schemeClr val="bg1"/>
                </a:solidFill>
                <a:latin typeface="Arial" panose="020B0604020202020204" pitchFamily="34" charset="0"/>
              </a:rPr>
              <a:t>G=H.*F;</a:t>
            </a:r>
          </a:p>
          <a:p>
            <a:pPr marL="533400" indent="-53340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2400" dirty="0">
                <a:latin typeface="Arial" panose="020B0604020202020204" pitchFamily="34" charset="0"/>
              </a:rPr>
              <a:t>4. 	</a:t>
            </a:r>
            <a:r>
              <a:rPr lang="tr-TR" altLang="tr-TR" sz="2400" dirty="0" err="1">
                <a:latin typeface="Arial" panose="020B0604020202020204" pitchFamily="34" charset="0"/>
              </a:rPr>
              <a:t>Obtain</a:t>
            </a:r>
            <a:r>
              <a:rPr lang="tr-TR" altLang="tr-TR" sz="2400" dirty="0">
                <a:latin typeface="Arial" panose="020B0604020202020204" pitchFamily="34" charset="0"/>
              </a:rPr>
              <a:t> </a:t>
            </a:r>
            <a:r>
              <a:rPr lang="tr-TR" altLang="tr-TR" sz="2400" dirty="0" err="1">
                <a:latin typeface="Arial" panose="020B0604020202020204" pitchFamily="34" charset="0"/>
              </a:rPr>
              <a:t>the</a:t>
            </a:r>
            <a:r>
              <a:rPr lang="tr-TR" altLang="tr-TR" sz="2400" dirty="0">
                <a:latin typeface="Arial" panose="020B0604020202020204" pitchFamily="34" charset="0"/>
              </a:rPr>
              <a:t> </a:t>
            </a:r>
            <a:r>
              <a:rPr lang="tr-TR" altLang="tr-TR" sz="2400" dirty="0" err="1">
                <a:latin typeface="Arial" panose="020B0604020202020204" pitchFamily="34" charset="0"/>
              </a:rPr>
              <a:t>real</a:t>
            </a:r>
            <a:r>
              <a:rPr lang="tr-TR" altLang="tr-TR" sz="2400" dirty="0">
                <a:latin typeface="Arial" panose="020B0604020202020204" pitchFamily="34" charset="0"/>
              </a:rPr>
              <a:t> </a:t>
            </a:r>
            <a:r>
              <a:rPr lang="tr-TR" altLang="tr-TR" sz="2400" dirty="0" err="1">
                <a:latin typeface="Arial" panose="020B0604020202020204" pitchFamily="34" charset="0"/>
              </a:rPr>
              <a:t>part</a:t>
            </a:r>
            <a:r>
              <a:rPr lang="tr-TR" altLang="tr-TR" sz="2400" dirty="0">
                <a:latin typeface="Arial" panose="020B0604020202020204" pitchFamily="34" charset="0"/>
              </a:rPr>
              <a:t> of G:</a:t>
            </a:r>
          </a:p>
          <a:p>
            <a:pPr marL="533400" indent="-533400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tr-TR" sz="2400" dirty="0">
              <a:latin typeface="Arial" panose="020B0604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0E544AF-8118-420E-8243-9A88DA19BF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0AA7091-8081-4B6C-9B69-191016CFBE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93FEDE48-7E87-42BF-B4A4-F194D650D6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1" y="457200"/>
            <a:ext cx="8451850" cy="801687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Filtering in the frequency domain (cont.)</a:t>
            </a:r>
            <a:endParaRPr lang="en-US" alt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EBDF770C-01A7-4831-880C-84D39A7EB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Frequency Domain Filtering</a:t>
            </a:r>
            <a:endParaRPr lang="tr-TR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8A17B2C9-1023-48FB-A6A0-ED03A5D9E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721DF-DE55-4776-8C75-6F8D85F7B616}" type="slidenum">
              <a:rPr lang="tr-TR" altLang="tr-TR" smtClean="0"/>
              <a:pPr/>
              <a:t>9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34347237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21328"/>
          </a:xfrm>
        </p:spPr>
        <p:txBody>
          <a:bodyPr/>
          <a:lstStyle/>
          <a:p>
            <a:pPr algn="ctr"/>
            <a:r>
              <a:rPr lang="en-US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Low-pass filtering (LPF)</a:t>
            </a:r>
          </a:p>
        </p:txBody>
      </p:sp>
      <p:sp>
        <p:nvSpPr>
          <p:cNvPr id="54274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Low-pass filters attenuate the high frequency components of the Fourier Transform of an image, while leaving the low frequency components unchanged. </a:t>
            </a:r>
          </a:p>
          <a:p>
            <a:endParaRPr lang="en-US" altLang="tr-TR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typical overall effect of applying a low-pass filter (LPF) to an image is a controlled degree of blurring. </a:t>
            </a:r>
          </a:p>
          <a:p>
            <a:endParaRPr lang="en-US" altLang="tr-TR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C005B4D-44B8-40FD-9146-7866175B81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F52C07B-ABA2-476F-A63F-BBAB77ECA5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B98C08B-EBEF-49E3-A3F8-AF34F94AEBD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15C7633-7740-4A52-A8A9-2510D9B6A2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2490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>
          <a:xfrm>
            <a:off x="457200" y="345765"/>
            <a:ext cx="8229600" cy="873435"/>
          </a:xfrm>
        </p:spPr>
        <p:txBody>
          <a:bodyPr/>
          <a:lstStyle/>
          <a:p>
            <a:pPr algn="ctr"/>
            <a:r>
              <a:rPr lang="en-US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Low-pass filtering (LPF)</a:t>
            </a:r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altLang="tr-T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en-US" alt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298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219200"/>
            <a:ext cx="8458200" cy="5029200"/>
          </a:xfrm>
        </p:spPr>
        <p:txBody>
          <a:bodyPr/>
          <a:lstStyle/>
          <a:p>
            <a:r>
              <a:rPr lang="en-US" alt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 of LPF for smoothing of false contours</a:t>
            </a:r>
          </a:p>
          <a:p>
            <a:endParaRPr lang="en-US" altLang="tr-TR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tr-TR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altLang="tr-TR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tr-TR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 of LPF for noise reduction </a:t>
            </a:r>
          </a:p>
          <a:p>
            <a:endParaRPr lang="en-US" altLang="tr-TR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530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917133"/>
            <a:ext cx="38862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1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419600"/>
            <a:ext cx="38862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D6B2B56-8834-43C0-8A2F-4D0EA66027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577C156-A604-4172-9F18-BC7A53AE1A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E965A97-DEB4-49D3-A381-93170A0177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DE06E75-033C-4068-A859-280B36899F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2023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524000"/>
            <a:ext cx="7488237" cy="4321175"/>
          </a:xfrm>
        </p:spPr>
        <p:txBody>
          <a:bodyPr/>
          <a:lstStyle/>
          <a:p>
            <a:pPr marL="419100" indent="-41910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2800" b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Ideal</a:t>
            </a:r>
            <a:r>
              <a:rPr lang="tr-TR" altLang="tr-TR" sz="2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b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lowpass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b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filter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(ILPF):</a:t>
            </a:r>
          </a:p>
          <a:p>
            <a:pPr marL="419100" indent="-419100">
              <a:lnSpc>
                <a:spcPct val="80000"/>
              </a:lnSpc>
              <a:buFont typeface="Wingdings" panose="05000000000000000000" pitchFamily="2" charset="2"/>
              <a:buNone/>
            </a:pPr>
            <a:endParaRPr lang="tr-TR" altLang="tr-TR" sz="28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419100" indent="-419100">
              <a:lnSpc>
                <a:spcPct val="80000"/>
              </a:lnSpc>
              <a:buFont typeface="Wingdings" panose="05000000000000000000" pitchFamily="2" charset="2"/>
              <a:buNone/>
            </a:pPr>
            <a:endParaRPr lang="tr-TR" altLang="tr-TR" sz="28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419100" indent="-419100">
              <a:lnSpc>
                <a:spcPct val="80000"/>
              </a:lnSpc>
              <a:buFont typeface="Wingdings" panose="05000000000000000000" pitchFamily="2" charset="2"/>
              <a:buNone/>
            </a:pPr>
            <a:endParaRPr lang="tr-TR" altLang="tr-TR" sz="28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419100" indent="-419100">
              <a:lnSpc>
                <a:spcPct val="80000"/>
              </a:lnSpc>
              <a:buFont typeface="Wingdings" panose="05000000000000000000" pitchFamily="2" charset="2"/>
              <a:buNone/>
            </a:pPr>
            <a:endParaRPr lang="tr-TR" altLang="tr-TR" sz="28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419100" indent="-419100">
              <a:lnSpc>
                <a:spcPct val="80000"/>
              </a:lnSpc>
              <a:buFont typeface="Wingdings" panose="05000000000000000000" pitchFamily="2" charset="2"/>
              <a:buNone/>
            </a:pPr>
            <a:endParaRPr lang="tr-TR" altLang="tr-TR" sz="28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419100" indent="-41910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where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D(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u,v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) is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the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distance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from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point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(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u,v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)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to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the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center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of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the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  <a:p>
            <a:pPr marL="419100" indent="-41910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filter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.</a:t>
            </a:r>
            <a:endParaRPr lang="en-US" altLang="tr-TR" sz="28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419100" indent="-419100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tr-TR" sz="28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419100" indent="-419100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tr-TR" sz="2800" dirty="0">
              <a:solidFill>
                <a:schemeClr val="bg1"/>
              </a:solidFill>
            </a:endParaRPr>
          </a:p>
        </p:txBody>
      </p:sp>
      <p:graphicFrame>
        <p:nvGraphicFramePr>
          <p:cNvPr id="19458" name="Object 4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1143000" y="2438400"/>
          <a:ext cx="3800475" cy="881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2" name="Equation" r:id="rId4" imgW="1879560" imgH="482400" progId="Equation.3">
                  <p:embed/>
                </p:oleObj>
              </mc:Choice>
              <mc:Fallback>
                <p:oleObj name="Equation" r:id="rId4" imgW="1879560" imgH="482400" progId="Equation.3">
                  <p:embed/>
                  <p:pic>
                    <p:nvPicPr>
                      <p:cNvPr id="1945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438400"/>
                        <a:ext cx="3800475" cy="881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Grafik 6">
            <a:extLst>
              <a:ext uri="{FF2B5EF4-FFF2-40B4-BE49-F238E27FC236}">
                <a16:creationId xmlns:a16="http://schemas.microsoft.com/office/drawing/2014/main" id="{9064C32D-9F30-47F2-A1E0-B01E922A8BB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28921EA-1904-4D79-9197-13562AB1AC4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36541BDB-9EC7-416E-8CA2-809F9E8CA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5765"/>
            <a:ext cx="8229600" cy="873435"/>
          </a:xfrm>
        </p:spPr>
        <p:txBody>
          <a:bodyPr/>
          <a:lstStyle/>
          <a:p>
            <a:pPr algn="ctr"/>
            <a:r>
              <a:rPr lang="en-US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Low-pass filtering (LPF)</a:t>
            </a:r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altLang="tr-T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en-US" alt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49617E97-0B71-4A1F-95C7-5C21AEC79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Frequency Domain Filtering</a:t>
            </a:r>
            <a:endParaRPr lang="tr-TR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6259A179-C8A9-4CEF-A466-7CEE6D326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721DF-DE55-4776-8C75-6F8D85F7B616}" type="slidenum">
              <a:rPr lang="tr-TR" altLang="tr-TR" smtClean="0"/>
              <a:pPr/>
              <a:t>12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86243289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219200"/>
            <a:ext cx="7772400" cy="762000"/>
          </a:xfrm>
        </p:spPr>
        <p:txBody>
          <a:bodyPr/>
          <a:lstStyle/>
          <a:p>
            <a:r>
              <a:rPr lang="en-US" alt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Ideal LPF</a:t>
            </a:r>
          </a:p>
        </p:txBody>
      </p:sp>
      <p:pic>
        <p:nvPicPr>
          <p:cNvPr id="22531" name="Picture 4" descr="Untitl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362200"/>
            <a:ext cx="313213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6" descr="Untitle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05000"/>
            <a:ext cx="3889375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7" descr="Untitle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886200"/>
            <a:ext cx="4967288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E9D5122-96E3-42FF-AB8B-D65E405439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A940BED5-51EC-4C42-B292-909C44F4E7F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BD31A081-A509-4EBB-8AAE-B3D9C1E0B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5765"/>
            <a:ext cx="8229600" cy="873435"/>
          </a:xfrm>
        </p:spPr>
        <p:txBody>
          <a:bodyPr/>
          <a:lstStyle/>
          <a:p>
            <a:pPr algn="ctr"/>
            <a:r>
              <a:rPr lang="en-US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Low-pass filtering (LPF)</a:t>
            </a:r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altLang="tr-T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en-US" alt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BE1F247-28C6-4F9C-9D76-FF36F36D746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6CBD615-8E5F-43D1-B635-51C683C03C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9699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3829716" cy="1139825"/>
          </a:xfrm>
        </p:spPr>
        <p:txBody>
          <a:bodyPr/>
          <a:lstStyle/>
          <a:p>
            <a:pPr algn="ctr" eaLnBrk="1" hangingPunct="1"/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LPF (</a:t>
            </a:r>
            <a:r>
              <a:rPr lang="tr-TR" altLang="tr-T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en-US" alt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78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2971800"/>
            <a:ext cx="3581400" cy="914400"/>
          </a:xfrm>
        </p:spPr>
        <p:txBody>
          <a:bodyPr/>
          <a:lstStyle/>
          <a:p>
            <a:r>
              <a:rPr lang="en-US" alt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Ideal LPF – example </a:t>
            </a:r>
          </a:p>
        </p:txBody>
      </p:sp>
      <p:pic>
        <p:nvPicPr>
          <p:cNvPr id="24579" name="Picture 8" descr="Untitl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52400"/>
            <a:ext cx="4084638" cy="643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F4079D0-6545-4875-8575-7CDE177253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C47C5A8-7AF0-4879-A227-F3ADE91DD4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BFF9623-09EE-4EBC-AC70-38548664703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17BDFDE-690E-40BD-9F57-37ACD1E14D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4497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00200"/>
            <a:ext cx="7836872" cy="4260850"/>
          </a:xfrm>
        </p:spPr>
        <p:txBody>
          <a:bodyPr/>
          <a:lstStyle/>
          <a:p>
            <a:pPr marL="419100" indent="-41910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2800" b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Gaussian</a:t>
            </a:r>
            <a:r>
              <a:rPr lang="tr-TR" altLang="tr-TR" sz="2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b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lowpass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b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filter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(GLPF):</a:t>
            </a:r>
          </a:p>
          <a:p>
            <a:pPr marL="419100" indent="-419100">
              <a:lnSpc>
                <a:spcPct val="80000"/>
              </a:lnSpc>
              <a:buFont typeface="Wingdings" panose="05000000000000000000" pitchFamily="2" charset="2"/>
              <a:buNone/>
            </a:pPr>
            <a:endParaRPr lang="tr-TR" altLang="tr-TR" sz="28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419100" indent="-419100">
              <a:lnSpc>
                <a:spcPct val="80000"/>
              </a:lnSpc>
              <a:buFont typeface="Wingdings" panose="05000000000000000000" pitchFamily="2" charset="2"/>
              <a:buNone/>
            </a:pPr>
            <a:endParaRPr lang="tr-TR" altLang="tr-TR" sz="28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419100" indent="-419100">
              <a:lnSpc>
                <a:spcPct val="80000"/>
              </a:lnSpc>
              <a:buFont typeface="Wingdings" panose="05000000000000000000" pitchFamily="2" charset="2"/>
              <a:buNone/>
            </a:pPr>
            <a:endParaRPr lang="tr-TR" altLang="tr-TR" sz="28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419100" indent="-419100">
              <a:lnSpc>
                <a:spcPct val="80000"/>
              </a:lnSpc>
              <a:buFont typeface="Wingdings" panose="05000000000000000000" pitchFamily="2" charset="2"/>
              <a:buNone/>
            </a:pPr>
            <a:endParaRPr lang="tr-TR" altLang="tr-TR" sz="28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419100" indent="-419100">
              <a:lnSpc>
                <a:spcPct val="80000"/>
              </a:lnSpc>
              <a:buFont typeface="Wingdings" panose="05000000000000000000" pitchFamily="2" charset="2"/>
              <a:buNone/>
            </a:pPr>
            <a:endParaRPr lang="tr-TR" altLang="tr-TR" sz="28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419100" indent="-41910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where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D(</a:t>
            </a:r>
            <a:r>
              <a:rPr lang="tr-TR" altLang="tr-TR" sz="2800" i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u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,</a:t>
            </a:r>
            <a:r>
              <a:rPr lang="tr-TR" altLang="tr-TR" sz="2800" i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) is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the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distance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from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point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(</a:t>
            </a:r>
            <a:r>
              <a:rPr lang="tr-TR" altLang="tr-TR" sz="2800" i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u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,</a:t>
            </a:r>
            <a:r>
              <a:rPr lang="tr-TR" altLang="tr-TR" sz="2800" i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v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)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to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the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center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of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the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filter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.</a:t>
            </a:r>
            <a:endParaRPr lang="en-US" altLang="tr-TR" sz="28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419100" indent="-419100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tr-TR" sz="2800" dirty="0">
              <a:solidFill>
                <a:schemeClr val="bg1"/>
              </a:solidFill>
            </a:endParaRPr>
          </a:p>
        </p:txBody>
      </p:sp>
      <p:graphicFrame>
        <p:nvGraphicFramePr>
          <p:cNvPr id="21506" name="Object 4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987425" y="2546577"/>
          <a:ext cx="3584575" cy="354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6" name="Equation" r:id="rId4" imgW="1968480" imgH="215640" progId="Equation.3">
                  <p:embed/>
                </p:oleObj>
              </mc:Choice>
              <mc:Fallback>
                <p:oleObj name="Equation" r:id="rId4" imgW="1968480" imgH="215640" progId="Equation.3">
                  <p:embed/>
                  <p:pic>
                    <p:nvPicPr>
                      <p:cNvPr id="2150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7425" y="2546577"/>
                        <a:ext cx="3584575" cy="354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Grafik 6">
            <a:extLst>
              <a:ext uri="{FF2B5EF4-FFF2-40B4-BE49-F238E27FC236}">
                <a16:creationId xmlns:a16="http://schemas.microsoft.com/office/drawing/2014/main" id="{01D460B3-8962-4664-806E-DECB27404A0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5AF59F7-5D09-4103-A8A7-10CA9091D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8014E2BB-DCB8-4BA8-9B0F-BA205F33E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5765"/>
            <a:ext cx="8229600" cy="873435"/>
          </a:xfrm>
        </p:spPr>
        <p:txBody>
          <a:bodyPr/>
          <a:lstStyle/>
          <a:p>
            <a:pPr algn="ctr"/>
            <a:r>
              <a:rPr lang="en-US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Low-pass filtering (LPF)</a:t>
            </a:r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altLang="tr-T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en-US" alt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5E65281E-0BEB-415C-9F29-7E83FEE0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Frequency Domain Filtering</a:t>
            </a:r>
            <a:endParaRPr lang="tr-TR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AA9D9FD2-BF20-49D0-AF45-E85286E71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721DF-DE55-4776-8C75-6F8D85F7B616}" type="slidenum">
              <a:rPr lang="tr-TR" altLang="tr-TR" smtClean="0"/>
              <a:pPr/>
              <a:t>15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5483592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219200"/>
            <a:ext cx="7772400" cy="762000"/>
          </a:xfrm>
        </p:spPr>
        <p:txBody>
          <a:bodyPr/>
          <a:lstStyle/>
          <a:p>
            <a:r>
              <a:rPr lang="en-US" alt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Gaussian LPF</a:t>
            </a:r>
          </a:p>
        </p:txBody>
      </p:sp>
      <p:pic>
        <p:nvPicPr>
          <p:cNvPr id="26627" name="Picture 8" descr="Untitl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650" y="3067050"/>
            <a:ext cx="20637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9" descr="Untitle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450" y="2609850"/>
            <a:ext cx="434340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631FC88-16C5-4EEB-B598-DC03E52A3C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903F043-856F-4B1C-B33E-A9476DD86AC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D3482DC-6071-40A3-91AB-B7D24B16D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5765"/>
            <a:ext cx="8229600" cy="873435"/>
          </a:xfrm>
        </p:spPr>
        <p:txBody>
          <a:bodyPr/>
          <a:lstStyle/>
          <a:p>
            <a:pPr algn="ctr"/>
            <a:r>
              <a:rPr lang="en-US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Low-pass filtering (LPF)</a:t>
            </a:r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altLang="tr-T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en-US" alt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F61C9B4-823C-499F-A8FD-4A72DC36EE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4C57B56-338F-4FB4-BBBC-3E1911910C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982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4038600" cy="1139825"/>
          </a:xfrm>
        </p:spPr>
        <p:txBody>
          <a:bodyPr/>
          <a:lstStyle/>
          <a:p>
            <a:pPr algn="ctr" eaLnBrk="1" hangingPunct="1"/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LPF (</a:t>
            </a:r>
            <a:r>
              <a:rPr lang="tr-TR" altLang="tr-T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en-US" alt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74" name="Content Placeholder 5"/>
          <p:cNvSpPr>
            <a:spLocks noGrp="1"/>
          </p:cNvSpPr>
          <p:nvPr>
            <p:ph sz="quarter" idx="1"/>
          </p:nvPr>
        </p:nvSpPr>
        <p:spPr>
          <a:xfrm>
            <a:off x="533400" y="2971800"/>
            <a:ext cx="4191000" cy="914400"/>
          </a:xfrm>
        </p:spPr>
        <p:txBody>
          <a:bodyPr/>
          <a:lstStyle/>
          <a:p>
            <a:r>
              <a:rPr lang="en-US" alt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Gaussian LPF – example </a:t>
            </a:r>
          </a:p>
        </p:txBody>
      </p:sp>
      <p:pic>
        <p:nvPicPr>
          <p:cNvPr id="28675" name="Picture 4" descr="Untitl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52400"/>
            <a:ext cx="4038600" cy="631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6969EB9-B4E2-4D43-9292-4E39402058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D97B4B5-63E0-4145-8043-7ED4C76483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8E436F5-51D1-4F2A-8395-B22224C675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9A5972D-3A16-4024-A4B0-63D597995A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8610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5469" y="1752600"/>
            <a:ext cx="7993062" cy="4248150"/>
          </a:xfrm>
        </p:spPr>
        <p:txBody>
          <a:bodyPr/>
          <a:lstStyle/>
          <a:p>
            <a:pPr marL="419100" indent="-41910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2800" b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Butterworth</a:t>
            </a:r>
            <a:r>
              <a:rPr lang="tr-TR" altLang="tr-TR" sz="2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b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lowpass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b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filter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(BLPF):</a:t>
            </a:r>
          </a:p>
          <a:p>
            <a:pPr marL="419100" indent="-419100">
              <a:lnSpc>
                <a:spcPct val="80000"/>
              </a:lnSpc>
              <a:buFont typeface="Wingdings" panose="05000000000000000000" pitchFamily="2" charset="2"/>
              <a:buNone/>
            </a:pPr>
            <a:endParaRPr lang="tr-TR" altLang="tr-TR" sz="28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419100" indent="-419100">
              <a:lnSpc>
                <a:spcPct val="80000"/>
              </a:lnSpc>
              <a:buFont typeface="Wingdings" panose="05000000000000000000" pitchFamily="2" charset="2"/>
              <a:buNone/>
            </a:pPr>
            <a:endParaRPr lang="tr-TR" altLang="tr-TR" sz="28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419100" indent="-419100">
              <a:lnSpc>
                <a:spcPct val="80000"/>
              </a:lnSpc>
              <a:buFont typeface="Wingdings" panose="05000000000000000000" pitchFamily="2" charset="2"/>
              <a:buNone/>
            </a:pPr>
            <a:endParaRPr lang="tr-TR" altLang="tr-TR" sz="28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419100" indent="-419100">
              <a:lnSpc>
                <a:spcPct val="80000"/>
              </a:lnSpc>
              <a:buFont typeface="Wingdings" panose="05000000000000000000" pitchFamily="2" charset="2"/>
              <a:buNone/>
            </a:pPr>
            <a:endParaRPr lang="tr-TR" altLang="tr-TR" sz="28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419100" indent="-419100">
              <a:lnSpc>
                <a:spcPct val="80000"/>
              </a:lnSpc>
              <a:buFont typeface="Wingdings" panose="05000000000000000000" pitchFamily="2" charset="2"/>
              <a:buNone/>
            </a:pPr>
            <a:endParaRPr lang="tr-TR" altLang="tr-TR" sz="28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419100" indent="-41910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where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D(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u,v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) is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the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distance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from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point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(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u,v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)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to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the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center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of </a:t>
            </a: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the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  <a:p>
            <a:pPr marL="419100" indent="-41910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tr-TR" altLang="tr-TR" sz="2800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filter</a:t>
            </a:r>
            <a:r>
              <a:rPr lang="tr-TR" altLang="tr-TR" sz="2800" dirty="0">
                <a:solidFill>
                  <a:schemeClr val="bg1"/>
                </a:solidFill>
                <a:latin typeface="Times New Roman" panose="02020603050405020304" pitchFamily="18" charset="0"/>
              </a:rPr>
              <a:t>.</a:t>
            </a:r>
            <a:endParaRPr lang="en-US" altLang="tr-TR" sz="28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419100" indent="-419100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tr-TR" sz="2600" dirty="0">
              <a:solidFill>
                <a:schemeClr val="bg1"/>
              </a:solidFill>
            </a:endParaRPr>
          </a:p>
        </p:txBody>
      </p:sp>
      <p:graphicFrame>
        <p:nvGraphicFramePr>
          <p:cNvPr id="20482" name="Object 4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914400" y="2514600"/>
          <a:ext cx="3800475" cy="82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0" name="Equation" r:id="rId4" imgW="1803240" imgH="431640" progId="Equation.3">
                  <p:embed/>
                </p:oleObj>
              </mc:Choice>
              <mc:Fallback>
                <p:oleObj name="Equation" r:id="rId4" imgW="1803240" imgH="431640" progId="Equation.3">
                  <p:embed/>
                  <p:pic>
                    <p:nvPicPr>
                      <p:cNvPr id="2048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514600"/>
                        <a:ext cx="3800475" cy="820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Grafik 6">
            <a:extLst>
              <a:ext uri="{FF2B5EF4-FFF2-40B4-BE49-F238E27FC236}">
                <a16:creationId xmlns:a16="http://schemas.microsoft.com/office/drawing/2014/main" id="{9DB4D46B-CEDB-4F41-AA5B-99B96E1749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CF646D6-4D1A-4A19-910A-F6046C2918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21CE98EF-8165-42F3-8075-BF4CF1BFC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5765"/>
            <a:ext cx="8229600" cy="873435"/>
          </a:xfrm>
        </p:spPr>
        <p:txBody>
          <a:bodyPr/>
          <a:lstStyle/>
          <a:p>
            <a:pPr algn="ctr"/>
            <a:r>
              <a:rPr lang="en-US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Low-pass filtering (LPF)</a:t>
            </a:r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altLang="tr-T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en-US" alt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90D6084A-6B8E-43F2-9AE7-583FE680E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Frequency Domain Filtering</a:t>
            </a:r>
            <a:endParaRPr lang="tr-TR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9108B50D-8FF5-4E83-B6C1-C103B4061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721DF-DE55-4776-8C75-6F8D85F7B616}" type="slidenum">
              <a:rPr lang="tr-TR" altLang="tr-TR" smtClean="0"/>
              <a:pPr/>
              <a:t>18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268897600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219200"/>
            <a:ext cx="7772400" cy="762000"/>
          </a:xfrm>
        </p:spPr>
        <p:txBody>
          <a:bodyPr/>
          <a:lstStyle/>
          <a:p>
            <a:r>
              <a:rPr lang="en-US" alt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Butterworth LPF</a:t>
            </a:r>
          </a:p>
        </p:txBody>
      </p:sp>
      <p:pic>
        <p:nvPicPr>
          <p:cNvPr id="30723" name="Picture 5" descr="Untitl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124200"/>
            <a:ext cx="293846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6" descr="Untitle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438400"/>
            <a:ext cx="4719638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C3B73637-2B29-46DB-A431-704CB6BEDB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1D9779D-F9D6-4623-8AA9-02FDD5719D9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1DF4621-338D-406C-B31A-DD5A07059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5765"/>
            <a:ext cx="8229600" cy="873435"/>
          </a:xfrm>
        </p:spPr>
        <p:txBody>
          <a:bodyPr/>
          <a:lstStyle/>
          <a:p>
            <a:pPr algn="ctr"/>
            <a:r>
              <a:rPr lang="en-US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Low-pass filtering (LPF)</a:t>
            </a:r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altLang="tr-T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en-US" alt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C3BBF6F-F6B2-4F2F-8CD3-B4526A8CFC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A8C99C6-4188-4608-86E8-761745A2282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5660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4114800" cy="1139825"/>
          </a:xfrm>
        </p:spPr>
        <p:txBody>
          <a:bodyPr/>
          <a:lstStyle/>
          <a:p>
            <a:pPr algn="ctr" eaLnBrk="1" hangingPunct="1"/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LPF (</a:t>
            </a:r>
            <a:r>
              <a:rPr lang="tr-TR" altLang="tr-T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en-US" alt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770" name="Content Placeholder 5"/>
          <p:cNvSpPr>
            <a:spLocks noGrp="1"/>
          </p:cNvSpPr>
          <p:nvPr>
            <p:ph sz="quarter" idx="1"/>
          </p:nvPr>
        </p:nvSpPr>
        <p:spPr>
          <a:xfrm>
            <a:off x="685800" y="2971800"/>
            <a:ext cx="3810000" cy="1219200"/>
          </a:xfrm>
        </p:spPr>
        <p:txBody>
          <a:bodyPr/>
          <a:lstStyle/>
          <a:p>
            <a:r>
              <a:rPr lang="en-US" alt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Butterworth LPF – example </a:t>
            </a:r>
          </a:p>
        </p:txBody>
      </p:sp>
      <p:pic>
        <p:nvPicPr>
          <p:cNvPr id="32771" name="Picture 5" descr="Untitl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613" y="152400"/>
            <a:ext cx="4079875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AFBC62A-1A1C-4DF5-9E92-DC7B620E26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1AA807E-A0A7-47F5-A339-ABBCBBD414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870AC33-842E-4245-85A6-7C9F22379E3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B5A58B6-6229-4CE2-9D5D-171B3690B4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2568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78065"/>
            <a:ext cx="7086600" cy="5339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BD01BDB-693D-46B8-8997-ED77F5ECB1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E26B347-5A74-488A-B4EA-A07ED45B1C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56C62DE-60AF-4056-AB75-8C0F9EDFB4C5}"/>
              </a:ext>
            </a:extLst>
          </p:cNvPr>
          <p:cNvSpPr txBox="1">
            <a:spLocks/>
          </p:cNvSpPr>
          <p:nvPr/>
        </p:nvSpPr>
        <p:spPr>
          <a:xfrm>
            <a:off x="457200" y="345765"/>
            <a:ext cx="8229600" cy="87343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/>
            <a:r>
              <a:rPr lang="en-US" altLang="tr-TR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Low-pass filtering (LPF)</a:t>
            </a:r>
            <a:r>
              <a:rPr lang="tr-TR" altLang="tr-TR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 (cont.)</a:t>
            </a:r>
            <a:endParaRPr lang="en-US" altLang="tr-TR" sz="3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3802CE0-F546-4A80-8868-F71D7F8D23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0370D83-3DB4-4AA5-8404-0831A8C744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24555E4-47AA-4F57-8E48-8F0B2A0BC76A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03813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400" y="1878013"/>
            <a:ext cx="5537200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463" y="1884363"/>
            <a:ext cx="1068387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95246C9-89FD-468C-A784-D8D3029CFA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171C24A-D446-4CB7-A9E2-F6D8825E46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1CDA7FE-20DA-4DA1-AF13-FF34EDEA9350}"/>
              </a:ext>
            </a:extLst>
          </p:cNvPr>
          <p:cNvSpPr txBox="1">
            <a:spLocks/>
          </p:cNvSpPr>
          <p:nvPr/>
        </p:nvSpPr>
        <p:spPr>
          <a:xfrm>
            <a:off x="457200" y="345765"/>
            <a:ext cx="8229600" cy="87343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/>
            <a:r>
              <a:rPr lang="en-US" altLang="tr-TR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Low-pass filtering (LPF)</a:t>
            </a:r>
            <a:r>
              <a:rPr lang="tr-TR" altLang="tr-TR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 (cont.)</a:t>
            </a:r>
            <a:endParaRPr lang="en-US" altLang="tr-TR" sz="3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D2A7D01-4AEE-41C7-8AEE-4E55060423D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DA67987-E1F1-4A8A-A44D-68183FAB1D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24555E4-47AA-4F57-8E48-8F0B2A0BC76A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78938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63" y="1804988"/>
            <a:ext cx="4332287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825" y="1827213"/>
            <a:ext cx="1049338" cy="312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11D677E-17AE-461B-BBA1-76FC4397F4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AC4062B3-7771-46BA-BB1F-8AFF7AD5E9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DA681DE-ABF1-41F2-9588-EF9E4EF09590}"/>
              </a:ext>
            </a:extLst>
          </p:cNvPr>
          <p:cNvSpPr txBox="1">
            <a:spLocks/>
          </p:cNvSpPr>
          <p:nvPr/>
        </p:nvSpPr>
        <p:spPr>
          <a:xfrm>
            <a:off x="457200" y="345765"/>
            <a:ext cx="8229600" cy="87343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/>
            <a:r>
              <a:rPr lang="en-US" altLang="tr-TR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Low-pass filtering (LPF)</a:t>
            </a:r>
            <a:r>
              <a:rPr lang="tr-TR" altLang="tr-TR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 (cont.)</a:t>
            </a:r>
            <a:endParaRPr lang="en-US" altLang="tr-TR" sz="3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E89A17-C0A2-4FC8-9419-11AB427AD41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7C85023-027E-4160-A130-A38FAE436B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24555E4-47AA-4F57-8E48-8F0B2A0BC76A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3844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113" y="1808163"/>
            <a:ext cx="6840537" cy="434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30C7280-0BC8-4B0D-954C-ADA0C45013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CF8CDF8-FCA6-424C-AA9C-11FC3099E6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999EBD4-DA1B-49E5-B2F1-61D1F5AA1563}"/>
              </a:ext>
            </a:extLst>
          </p:cNvPr>
          <p:cNvSpPr txBox="1">
            <a:spLocks/>
          </p:cNvSpPr>
          <p:nvPr/>
        </p:nvSpPr>
        <p:spPr>
          <a:xfrm>
            <a:off x="457200" y="345765"/>
            <a:ext cx="8229600" cy="87343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/>
            <a:r>
              <a:rPr lang="en-US" altLang="tr-TR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Low-pass filtering (LPF)</a:t>
            </a:r>
            <a:r>
              <a:rPr lang="tr-TR" altLang="tr-TR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 (cont.)</a:t>
            </a:r>
            <a:endParaRPr lang="en-US" altLang="tr-TR" sz="3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76430F4-1F62-4954-BC08-C7835AB2FF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97B475B-67FF-4BC2-BBDE-71B732B8E0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24555E4-47AA-4F57-8E48-8F0B2A0BC76A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56312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693" y="1981200"/>
            <a:ext cx="6733814" cy="31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D413917-8ECA-42A8-8B2D-D155A10618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259AB6A-86C0-425F-AAB3-6B5F112A2D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5496544-A7E9-4C2C-82B6-B8021B670A79}"/>
              </a:ext>
            </a:extLst>
          </p:cNvPr>
          <p:cNvSpPr txBox="1">
            <a:spLocks/>
          </p:cNvSpPr>
          <p:nvPr/>
        </p:nvSpPr>
        <p:spPr>
          <a:xfrm>
            <a:off x="457200" y="345765"/>
            <a:ext cx="8229600" cy="87343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/>
            <a:r>
              <a:rPr lang="en-US" altLang="tr-TR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Low-pass filtering (LPF)</a:t>
            </a:r>
            <a:r>
              <a:rPr lang="tr-TR" altLang="tr-TR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 (cont.)</a:t>
            </a:r>
            <a:endParaRPr lang="en-US" altLang="tr-TR" sz="3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3D3AFC1-8827-4EED-BB6E-CD739B79980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5DCB05B-75BD-418D-9773-C5D1385333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24555E4-47AA-4F57-8E48-8F0B2A0BC76A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77717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High-pass filtering</a:t>
            </a:r>
          </a:p>
        </p:txBody>
      </p:sp>
      <p:sp>
        <p:nvSpPr>
          <p:cNvPr id="34818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219200"/>
            <a:ext cx="7772400" cy="762000"/>
          </a:xfrm>
        </p:spPr>
        <p:txBody>
          <a:bodyPr/>
          <a:lstStyle/>
          <a:p>
            <a:r>
              <a:rPr lang="en-US" altLang="tr-TR" sz="2800" dirty="0">
                <a:solidFill>
                  <a:schemeClr val="bg1"/>
                </a:solidFill>
              </a:rPr>
              <a:t>Ideal HPF</a:t>
            </a:r>
          </a:p>
        </p:txBody>
      </p:sp>
      <p:pic>
        <p:nvPicPr>
          <p:cNvPr id="34819" name="Picture 8" descr="Untitl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286000"/>
            <a:ext cx="3627438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9" descr="Untitle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733800"/>
            <a:ext cx="4751388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68F3A6A-0BC1-478A-A4E7-9E5FFA3F88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45C2F25-65C7-450F-9502-4B9935516A8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1E9E132-F63F-4A7A-8AA8-701D8295152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4B43F88-3F63-4185-AD8F-5B4EE51FAF9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71733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62001"/>
          </a:xfrm>
        </p:spPr>
        <p:txBody>
          <a:bodyPr/>
          <a:lstStyle/>
          <a:p>
            <a:pPr algn="ctr" eaLnBrk="1" hangingPunct="1"/>
            <a:r>
              <a:rPr lang="en-US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High-pass filtering</a:t>
            </a:r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altLang="tr-T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en-US" alt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86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219200"/>
            <a:ext cx="7772400" cy="762000"/>
          </a:xfrm>
        </p:spPr>
        <p:txBody>
          <a:bodyPr/>
          <a:lstStyle/>
          <a:p>
            <a:r>
              <a:rPr lang="en-US" alt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Gaussian HPF</a:t>
            </a:r>
          </a:p>
        </p:txBody>
      </p:sp>
      <p:pic>
        <p:nvPicPr>
          <p:cNvPr id="36867" name="Picture 5" descr="Untitl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209800"/>
            <a:ext cx="3073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6" descr="Untitle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276600"/>
            <a:ext cx="551815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3B7E90E-0103-4244-B8E1-2201AAA436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AFE72C1-63D3-41DC-A14F-2A22EF77563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8631790-2252-4DE5-9F1F-60A2F0C248A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F0D86D5-0682-4121-939E-19EA0E8A91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43105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219200"/>
            <a:ext cx="7772400" cy="762000"/>
          </a:xfrm>
        </p:spPr>
        <p:txBody>
          <a:bodyPr/>
          <a:lstStyle/>
          <a:p>
            <a:r>
              <a:rPr lang="en-US" alt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Butterworth HPF</a:t>
            </a:r>
          </a:p>
        </p:txBody>
      </p:sp>
      <p:pic>
        <p:nvPicPr>
          <p:cNvPr id="38915" name="Picture 7" descr="Untitl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362200"/>
            <a:ext cx="3578225" cy="80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8" descr="Untitle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581400"/>
            <a:ext cx="5465763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7C5E168-A037-40C0-AFEC-79C4964085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760AA6F-2F74-4457-9BC4-4C9185F3D61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12" name="AutoShape 2">
            <a:extLst>
              <a:ext uri="{FF2B5EF4-FFF2-40B4-BE49-F238E27FC236}">
                <a16:creationId xmlns:a16="http://schemas.microsoft.com/office/drawing/2014/main" id="{768ED709-2278-45A8-8837-853D4C0961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62001"/>
          </a:xfrm>
        </p:spPr>
        <p:txBody>
          <a:bodyPr/>
          <a:lstStyle/>
          <a:p>
            <a:pPr algn="ctr" eaLnBrk="1" hangingPunct="1"/>
            <a:r>
              <a:rPr lang="en-US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High-pass filtering</a:t>
            </a:r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tr-TR" altLang="tr-T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en-US" alt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56ACD11-10AC-4192-8765-7303D8F537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5DCEA27-CFC2-46BA-9A36-4193536514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87392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506413"/>
            <a:ext cx="8229600" cy="941387"/>
          </a:xfrm>
        </p:spPr>
        <p:txBody>
          <a:bodyPr/>
          <a:lstStyle/>
          <a:p>
            <a:pPr algn="ctr" eaLnBrk="1" hangingPunct="1"/>
            <a:r>
              <a:rPr lang="en-US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High-frequency emphasis</a:t>
            </a:r>
          </a:p>
        </p:txBody>
      </p:sp>
      <p:pic>
        <p:nvPicPr>
          <p:cNvPr id="40962" name="Picture 5" descr="Untitl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828800"/>
            <a:ext cx="323373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9" descr="Untitle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95600"/>
            <a:ext cx="854551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A544A63-D6B6-44D2-BD4F-D80E0FA8A4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DA20140-0E17-4A76-B72A-B444E258EE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40B4C86-DDE8-4651-B352-794A94103B5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601D50D-25BC-435F-9048-09EC2DDD4CD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14463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638" y="1963738"/>
            <a:ext cx="7083425" cy="292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994D4EA-E6A2-48AE-91A7-6A7BAD8FA2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D9E76EA-5C21-4024-9320-C3F6F54BD5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8" name="AutoShape 2">
            <a:extLst>
              <a:ext uri="{FF2B5EF4-FFF2-40B4-BE49-F238E27FC236}">
                <a16:creationId xmlns:a16="http://schemas.microsoft.com/office/drawing/2014/main" id="{F8ECDF39-9AB4-4069-A29B-EB00FB941333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380999"/>
            <a:ext cx="8229600" cy="762001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tr-TR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High-pass filtering</a:t>
            </a:r>
            <a:r>
              <a:rPr lang="tr-TR" altLang="tr-TR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 (cont.)</a:t>
            </a:r>
            <a:endParaRPr lang="en-US" altLang="tr-TR" sz="3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AB4B242-33C7-4097-813F-F1E2BECDD0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5967CB1E-87A7-4E82-9CE2-B0CA2B2932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24555E4-47AA-4F57-8E48-8F0B2A0BC76A}" type="slidenum">
              <a:rPr lang="en-US" altLang="en-US" smtClean="0"/>
              <a:pPr>
                <a:defRPr/>
              </a:pPr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76494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88" y="1835150"/>
            <a:ext cx="7107237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FD0A96C-04A4-4A76-9DE0-AAE3212D29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26B05B1-3D50-429F-8C96-E3BDB71126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8" name="AutoShape 2">
            <a:extLst>
              <a:ext uri="{FF2B5EF4-FFF2-40B4-BE49-F238E27FC236}">
                <a16:creationId xmlns:a16="http://schemas.microsoft.com/office/drawing/2014/main" id="{E850A0DD-A64F-4EFC-B77C-C509DDC6C97B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77813"/>
            <a:ext cx="8229600" cy="762001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tr-TR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High-pass filtering</a:t>
            </a:r>
            <a:r>
              <a:rPr lang="tr-TR" altLang="tr-TR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 (cont.)</a:t>
            </a:r>
            <a:endParaRPr lang="en-US" altLang="tr-TR" sz="3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E065BA9-CF88-4F68-A8E1-B6D82B6A77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F7881A9-F440-40FA-9644-4D1356B21B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24555E4-47AA-4F57-8E48-8F0B2A0BC76A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72179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38" y="1920875"/>
            <a:ext cx="7177087" cy="316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DA57F47-B90A-498B-B180-B22F89FB75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19EED99-3D47-48B1-BB35-F5D9CA6606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8" name="AutoShape 2">
            <a:extLst>
              <a:ext uri="{FF2B5EF4-FFF2-40B4-BE49-F238E27FC236}">
                <a16:creationId xmlns:a16="http://schemas.microsoft.com/office/drawing/2014/main" id="{42A5CFFB-8913-48DC-9933-867AEB1D60A4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77813"/>
            <a:ext cx="8229600" cy="762001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tr-TR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High-pass filtering</a:t>
            </a:r>
            <a:r>
              <a:rPr lang="tr-TR" altLang="tr-TR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 (cont.)</a:t>
            </a:r>
            <a:endParaRPr lang="en-US" altLang="tr-TR" sz="3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7C20636-31BB-4627-B948-5BFAA55C59B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32E02C2-FEBE-4935-A63A-CC0D0CACBE1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24555E4-47AA-4F57-8E48-8F0B2A0BC76A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56822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035175"/>
            <a:ext cx="7425322" cy="346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12494F2-8407-4C37-AD69-34E0B53B7E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B4070CD-D5CF-445E-97A4-D78A4FB01F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8" name="AutoShape 2">
            <a:extLst>
              <a:ext uri="{FF2B5EF4-FFF2-40B4-BE49-F238E27FC236}">
                <a16:creationId xmlns:a16="http://schemas.microsoft.com/office/drawing/2014/main" id="{86A57A8E-17F3-4A61-9EFF-7E405B49647B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77813"/>
            <a:ext cx="8229600" cy="762001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tr-TR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High-pass filtering</a:t>
            </a:r>
            <a:r>
              <a:rPr lang="tr-TR" altLang="tr-TR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 (cont.)</a:t>
            </a:r>
            <a:endParaRPr lang="en-US" altLang="tr-TR" sz="3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04A46FB-A933-4193-AC5A-F5808DFCC0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028A6EE-9019-4A1F-9B8A-D858E05CD4D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24555E4-47AA-4F57-8E48-8F0B2A0BC76A}" type="slidenum">
              <a:rPr lang="en-US" altLang="en-US" smtClean="0"/>
              <a:pPr>
                <a:defRPr/>
              </a:pPr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28714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0" y="1871663"/>
            <a:ext cx="5578475" cy="321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100" y="1876425"/>
            <a:ext cx="1112838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7085BC4C-B274-4EB6-885B-EC681C3CF5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A1BF588-F41F-4EC7-8E15-FAA0522C3F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9" name="AutoShape 2">
            <a:extLst>
              <a:ext uri="{FF2B5EF4-FFF2-40B4-BE49-F238E27FC236}">
                <a16:creationId xmlns:a16="http://schemas.microsoft.com/office/drawing/2014/main" id="{FA1513C8-F299-4DC9-B394-0834ED6CC09A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77813"/>
            <a:ext cx="8229600" cy="762001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tr-TR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High-pass filtering</a:t>
            </a:r>
            <a:r>
              <a:rPr lang="tr-TR" altLang="tr-TR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 (cont.)</a:t>
            </a:r>
            <a:endParaRPr lang="en-US" altLang="tr-TR" sz="3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D0AC1E4-54CD-4745-A1CB-FACAD0016C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DE3CC97-8FB3-4AB0-B00E-FA6F9E0DCCA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24555E4-47AA-4F57-8E48-8F0B2A0BC76A}" type="slidenum">
              <a:rPr lang="en-US" altLang="en-US" smtClean="0"/>
              <a:pPr>
                <a:defRPr/>
              </a:pPr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89480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127700"/>
            <a:ext cx="5626100" cy="51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5E32F2B-55EC-4985-94E4-D5FE9F276E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A0D6B32-EC4B-490E-BA48-1E1E145A04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8" name="AutoShape 2">
            <a:extLst>
              <a:ext uri="{FF2B5EF4-FFF2-40B4-BE49-F238E27FC236}">
                <a16:creationId xmlns:a16="http://schemas.microsoft.com/office/drawing/2014/main" id="{0F813BFE-8253-47CA-BF44-BAA8C2398EC0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77813"/>
            <a:ext cx="8229600" cy="762001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tr-TR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High-pass filtering</a:t>
            </a:r>
            <a:r>
              <a:rPr lang="tr-TR" altLang="tr-TR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 (cont.)</a:t>
            </a:r>
            <a:endParaRPr lang="en-US" altLang="tr-TR" sz="3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05C250E-8D3C-4807-861A-7FE9D6164A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CA27B28-C924-4167-B420-F8F26E5E1E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24555E4-47AA-4F57-8E48-8F0B2A0BC76A}" type="slidenum">
              <a:rPr lang="en-US" altLang="en-US" smtClean="0"/>
              <a:pPr>
                <a:defRPr/>
              </a:pPr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69005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99" y="1014750"/>
            <a:ext cx="6495699" cy="50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1371600"/>
            <a:ext cx="12192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FE2EBAC9-FF1F-40FA-BC13-C721F65919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31520DE-52B0-44A6-801D-F603111E24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9" name="AutoShape 2">
            <a:extLst>
              <a:ext uri="{FF2B5EF4-FFF2-40B4-BE49-F238E27FC236}">
                <a16:creationId xmlns:a16="http://schemas.microsoft.com/office/drawing/2014/main" id="{F9DF6355-A13A-4F01-AAAB-67BE01ADCD1F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77813"/>
            <a:ext cx="8229600" cy="762001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tr-TR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High-pass filtering</a:t>
            </a:r>
            <a:r>
              <a:rPr lang="tr-TR" altLang="tr-TR" sz="3200" kern="0">
                <a:latin typeface="Times New Roman" panose="02020603050405020304" pitchFamily="18" charset="0"/>
                <a:cs typeface="Times New Roman" panose="02020603050405020304" pitchFamily="18" charset="0"/>
              </a:rPr>
              <a:t> (cont.)</a:t>
            </a:r>
            <a:endParaRPr lang="en-US" altLang="tr-TR" sz="32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6E9DEBD-259A-454E-9B24-8CA6781CA6F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3DF9FB7-C2E6-43A2-BE02-B2272FEC6F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24555E4-47AA-4F57-8E48-8F0B2A0BC76A}" type="slidenum">
              <a:rPr lang="en-US" altLang="en-US" smtClean="0"/>
              <a:pPr>
                <a:defRPr/>
              </a:pPr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76930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30213"/>
            <a:ext cx="8229600" cy="788987"/>
          </a:xfrm>
        </p:spPr>
        <p:txBody>
          <a:bodyPr/>
          <a:lstStyle/>
          <a:p>
            <a:pPr algn="ctr" eaLnBrk="1" hangingPunct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</a:p>
        </p:txBody>
      </p:sp>
      <p:sp>
        <p:nvSpPr>
          <p:cNvPr id="737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05800" cy="4648199"/>
          </a:xfrm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should now </a:t>
            </a:r>
            <a:r>
              <a:rPr lang="tr-TR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/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</a:t>
            </a:r>
            <a:r>
              <a:rPr lang="tr-TR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implement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frequency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domain </a:t>
            </a:r>
            <a:r>
              <a:rPr lang="tr-TR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filters</a:t>
            </a:r>
            <a:endParaRPr lang="tr-TR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/>
            <a:r>
              <a:rPr lang="tr-TR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differences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between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ideal, </a:t>
            </a:r>
            <a:r>
              <a:rPr lang="tr-TR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butterworth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Gaussian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low-pass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high-pass</a:t>
            </a:r>
            <a:r>
              <a:rPr lang="tr-T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filters</a:t>
            </a:r>
            <a:endParaRPr lang="tr-TR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eaLnBrk="1" hangingPunct="1"/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B228218-4CA6-4611-8D86-3BF0B65BF4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BF72E5D-0846-49AD-B0F7-E43BB07B2C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CCF4C07-EA18-41E0-9033-1EF65172D0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Frequency Domain Filtering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A207616-FA9A-4D58-9FE7-0F853DCF3F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272AF41-90C3-472C-B1CF-A43BF454D5D7}" type="slidenum">
              <a:rPr lang="en-US" altLang="en-US" smtClean="0"/>
              <a:pPr>
                <a:defRPr/>
              </a:pPr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34462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0106" y="3810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3200" dirty="0">
                <a:solidFill>
                  <a:prstClr val="black">
                    <a:lumMod val="85000"/>
                    <a:lumOff val="15000"/>
                  </a:prst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Next Lecture</a:t>
            </a:r>
            <a:endParaRPr lang="en-US" sz="3200" dirty="0">
              <a:solidFill>
                <a:prstClr val="black">
                  <a:lumMod val="85000"/>
                  <a:lumOff val="15000"/>
                </a:prst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60375" y="2438400"/>
            <a:ext cx="8531225" cy="990600"/>
          </a:xfrm>
        </p:spPr>
        <p:txBody>
          <a:bodyPr anchor="t" anchorCtr="0">
            <a:normAutofit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tr-TR" sz="3200" dirty="0">
                <a:solidFill>
                  <a:schemeClr val="dk1"/>
                </a:solidFill>
                <a:latin typeface="Times New Roman"/>
                <a:ea typeface="Times New Roman"/>
              </a:rPr>
              <a:t>Image Restoration</a:t>
            </a:r>
            <a:endParaRPr lang="de-DE" sz="3200" dirty="0">
              <a:solidFill>
                <a:schemeClr val="dk1"/>
              </a:solidFill>
              <a:latin typeface="Times New Roman"/>
              <a:ea typeface="Times New Roman"/>
            </a:endParaRPr>
          </a:p>
          <a:p>
            <a:pPr marL="227013" indent="0">
              <a:spcBef>
                <a:spcPts val="0"/>
              </a:spcBef>
              <a:spcAft>
                <a:spcPts val="600"/>
              </a:spcAft>
              <a:buNone/>
            </a:pPr>
            <a:endParaRPr lang="en-A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7DB3C7E-25E5-4640-9532-AF0B38DA6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Frequency Domain Filtering</a:t>
            </a:r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F2A3BB2-FC9E-4229-9809-EDF391F02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1880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5654675"/>
          </a:xfrm>
        </p:spPr>
        <p:txBody>
          <a:bodyPr>
            <a:normAutofit lnSpcReduction="10000"/>
          </a:bodyPr>
          <a:lstStyle/>
          <a:p>
            <a:pPr algn="just">
              <a:spcAft>
                <a:spcPts val="0"/>
              </a:spcAft>
            </a:pPr>
            <a:r>
              <a:rPr lang="en-US" sz="2800" dirty="0"/>
              <a:t>Rafael C. Gonzalez, Richard E. Woods, “Digital Image Processing, 4th Ed.”; Pearson, 2018, (DIP)</a:t>
            </a:r>
          </a:p>
          <a:p>
            <a:pPr algn="just">
              <a:spcAft>
                <a:spcPts val="0"/>
              </a:spcAft>
            </a:pPr>
            <a:r>
              <a:rPr lang="en-US" sz="2800" dirty="0"/>
              <a:t>Rafael C. Gonzalez, Richard E. Woods, Steven L. </a:t>
            </a:r>
            <a:r>
              <a:rPr lang="en-US" sz="2800" dirty="0" err="1"/>
              <a:t>Eddins</a:t>
            </a:r>
            <a:r>
              <a:rPr lang="en-US" sz="2800" dirty="0"/>
              <a:t>, “Digital Image Processing Using MATLAB”; Pearson, 2004, (DIPUM)</a:t>
            </a:r>
          </a:p>
          <a:p>
            <a:pPr algn="just">
              <a:spcAft>
                <a:spcPts val="0"/>
              </a:spcAft>
            </a:pPr>
            <a:r>
              <a:rPr lang="en-US" sz="2800" dirty="0" err="1"/>
              <a:t>Oge</a:t>
            </a:r>
            <a:r>
              <a:rPr lang="en-US" sz="2800" dirty="0"/>
              <a:t> Marques, “Practical Image and Video Processing Using MATLAB”; Wiley, 2011, (PIVPUM)</a:t>
            </a:r>
          </a:p>
          <a:p>
            <a:pPr algn="just">
              <a:spcAft>
                <a:spcPts val="0"/>
              </a:spcAft>
            </a:pPr>
            <a:r>
              <a:rPr lang="en-US" sz="2800" dirty="0"/>
              <a:t>Ronald N. Bracewell</a:t>
            </a:r>
            <a:r>
              <a:rPr lang="tr-TR" sz="2800" dirty="0"/>
              <a:t>, </a:t>
            </a:r>
            <a:r>
              <a:rPr lang="en-US" sz="2800" dirty="0"/>
              <a:t>“</a:t>
            </a: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Fourier</a:t>
            </a:r>
            <a:r>
              <a:rPr lang="tr-TR" sz="2800" dirty="0"/>
              <a:t> </a:t>
            </a:r>
            <a:r>
              <a:rPr lang="tr-TR" sz="2800" dirty="0" err="1"/>
              <a:t>Transform</a:t>
            </a:r>
            <a:r>
              <a:rPr lang="tr-TR" sz="2800" dirty="0"/>
              <a:t> </a:t>
            </a:r>
            <a:r>
              <a:rPr lang="tr-TR" sz="2800" dirty="0" err="1"/>
              <a:t>and</a:t>
            </a:r>
            <a:r>
              <a:rPr lang="tr-TR" sz="2800" dirty="0"/>
              <a:t> </a:t>
            </a:r>
            <a:r>
              <a:rPr lang="tr-TR" sz="2800" dirty="0" err="1"/>
              <a:t>Its</a:t>
            </a:r>
            <a:r>
              <a:rPr lang="tr-TR" sz="2800" dirty="0"/>
              <a:t> Applications, 3rd Ed.</a:t>
            </a:r>
            <a:r>
              <a:rPr lang="en-US" sz="2800" dirty="0"/>
              <a:t>”;</a:t>
            </a:r>
            <a:r>
              <a:rPr lang="tr-TR" sz="2800" dirty="0"/>
              <a:t> </a:t>
            </a:r>
            <a:r>
              <a:rPr lang="tr-TR" sz="2800" dirty="0" err="1"/>
              <a:t>McGraw</a:t>
            </a:r>
            <a:r>
              <a:rPr lang="tr-TR" sz="2800" dirty="0"/>
              <a:t> </a:t>
            </a:r>
            <a:r>
              <a:rPr lang="tr-TR" sz="2800" dirty="0" err="1"/>
              <a:t>Hill</a:t>
            </a:r>
            <a:r>
              <a:rPr lang="tr-TR" sz="2800" dirty="0"/>
              <a:t>, 2000</a:t>
            </a:r>
            <a:r>
              <a:rPr lang="en-US" sz="2800" dirty="0"/>
              <a:t> </a:t>
            </a:r>
            <a:endParaRPr lang="tr-TR" sz="2800" dirty="0"/>
          </a:p>
          <a:p>
            <a:pPr algn="just">
              <a:spcAft>
                <a:spcPts val="0"/>
              </a:spcAft>
            </a:pPr>
            <a:r>
              <a:rPr lang="tr-TR" sz="2800" dirty="0"/>
              <a:t>Hüseyin Yalaz, Samsun M. Başarıcı, Erkan </a:t>
            </a:r>
            <a:r>
              <a:rPr lang="tr-TR" sz="2800" dirty="0" err="1"/>
              <a:t>Özefe</a:t>
            </a:r>
            <a:r>
              <a:rPr lang="tr-TR" sz="2800" dirty="0"/>
              <a:t>, </a:t>
            </a:r>
            <a:r>
              <a:rPr lang="en-US" sz="2800" dirty="0"/>
              <a:t>“</a:t>
            </a:r>
            <a:r>
              <a:rPr lang="tr-TR" sz="2800" dirty="0" err="1"/>
              <a:t>Systemtheoretische</a:t>
            </a:r>
            <a:r>
              <a:rPr lang="tr-TR" sz="2800" dirty="0"/>
              <a:t> </a:t>
            </a:r>
            <a:r>
              <a:rPr lang="tr-TR" sz="2800" dirty="0" err="1"/>
              <a:t>Untersuchung</a:t>
            </a:r>
            <a:r>
              <a:rPr lang="tr-TR" sz="2800" dirty="0"/>
              <a:t> der </a:t>
            </a:r>
            <a:r>
              <a:rPr lang="de-DE" sz="2800" dirty="0"/>
              <a:t>Gauß-, </a:t>
            </a:r>
            <a:r>
              <a:rPr lang="de-DE" sz="2800" dirty="0" err="1"/>
              <a:t>LoG</a:t>
            </a:r>
            <a:r>
              <a:rPr lang="de-DE" sz="2800" dirty="0"/>
              <a:t>-, </a:t>
            </a:r>
            <a:r>
              <a:rPr lang="de-DE" sz="2800" dirty="0" err="1"/>
              <a:t>DoG</a:t>
            </a:r>
            <a:r>
              <a:rPr lang="de-DE" sz="2800" dirty="0"/>
              <a:t>- und Gabor-Funktionen</a:t>
            </a:r>
            <a:r>
              <a:rPr lang="en-US" sz="2800" dirty="0"/>
              <a:t>”;</a:t>
            </a:r>
            <a:r>
              <a:rPr lang="tr-TR" sz="2800" dirty="0"/>
              <a:t> </a:t>
            </a:r>
            <a:r>
              <a:rPr lang="de-DE" sz="2800" dirty="0"/>
              <a:t>M.Sc. Thesis, Universität Hamburg, 2000</a:t>
            </a:r>
            <a:endParaRPr lang="tr-TR" sz="280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6089A28-8A23-46FE-BE97-DECF4867A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Frequency Domain Filtering</a:t>
            </a:r>
            <a:endParaRPr lang="en-US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7C0BEC2-D70C-4881-897B-1EE824D5D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5014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Edge">
  <a:themeElements>
    <a:clrScheme name="1_Edge 2">
      <a:dk1>
        <a:srgbClr val="333333"/>
      </a:dk1>
      <a:lt1>
        <a:srgbClr val="CCCCFF"/>
      </a:lt1>
      <a:dk2>
        <a:srgbClr val="0B0506"/>
      </a:dk2>
      <a:lt2>
        <a:srgbClr val="FFFFFF"/>
      </a:lt2>
      <a:accent1>
        <a:srgbClr val="3366CC"/>
      </a:accent1>
      <a:accent2>
        <a:srgbClr val="3333CC"/>
      </a:accent2>
      <a:accent3>
        <a:srgbClr val="AAAAAA"/>
      </a:accent3>
      <a:accent4>
        <a:srgbClr val="AEAEDA"/>
      </a:accent4>
      <a:accent5>
        <a:srgbClr val="ADB8E2"/>
      </a:accent5>
      <a:accent6>
        <a:srgbClr val="2D2DB9"/>
      </a:accent6>
      <a:hlink>
        <a:srgbClr val="808080"/>
      </a:hlink>
      <a:folHlink>
        <a:srgbClr val="666633"/>
      </a:folHlink>
    </a:clrScheme>
    <a:fontScheme name="1_E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0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1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1173</Words>
  <Application>Microsoft Office PowerPoint</Application>
  <PresentationFormat>Bildschirmpräsentation (4:3)</PresentationFormat>
  <Paragraphs>255</Paragraphs>
  <Slides>39</Slides>
  <Notes>24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39</vt:i4>
      </vt:variant>
    </vt:vector>
  </HeadingPairs>
  <TitlesOfParts>
    <vt:vector size="53" baseType="lpstr">
      <vt:lpstr>MS PGothic</vt:lpstr>
      <vt:lpstr>Arial</vt:lpstr>
      <vt:lpstr>Arial Black</vt:lpstr>
      <vt:lpstr>Calibri</vt:lpstr>
      <vt:lpstr>Constantia</vt:lpstr>
      <vt:lpstr>Garamond</vt:lpstr>
      <vt:lpstr>Tahoma</vt:lpstr>
      <vt:lpstr>Times New Roman</vt:lpstr>
      <vt:lpstr>Wingdings</vt:lpstr>
      <vt:lpstr>Wingdings 2</vt:lpstr>
      <vt:lpstr>Flow</vt:lpstr>
      <vt:lpstr>1_Edge</vt:lpstr>
      <vt:lpstr>Equation</vt:lpstr>
      <vt:lpstr>CorelPhotoPaint.Image.11</vt:lpstr>
      <vt:lpstr>PowerPoint-Präsentation</vt:lpstr>
      <vt:lpstr>Objectives</vt:lpstr>
      <vt:lpstr>Filtering in the frequency domain</vt:lpstr>
      <vt:lpstr>Filtering in the frequency domain (cont.)</vt:lpstr>
      <vt:lpstr>PowerPoint-Präsentation</vt:lpstr>
      <vt:lpstr>Filtering in the frequency domain (cont.)</vt:lpstr>
      <vt:lpstr>Filtering in the frequency domain (cont.)</vt:lpstr>
      <vt:lpstr>Filtering in the frequency domain (cont.)</vt:lpstr>
      <vt:lpstr>Filtering in the frequency domain (cont.)</vt:lpstr>
      <vt:lpstr>Low-pass filtering (LPF)</vt:lpstr>
      <vt:lpstr>Low-pass filtering (LPF) (cont.)</vt:lpstr>
      <vt:lpstr>Low-pass filtering (LPF) (cont.)</vt:lpstr>
      <vt:lpstr>Low-pass filtering (LPF) (cont.)</vt:lpstr>
      <vt:lpstr>LPF (cont.)</vt:lpstr>
      <vt:lpstr>Low-pass filtering (LPF) (cont.)</vt:lpstr>
      <vt:lpstr>Low-pass filtering (LPF) (cont.)</vt:lpstr>
      <vt:lpstr>LPF (cont.)</vt:lpstr>
      <vt:lpstr>Low-pass filtering (LPF) (cont.)</vt:lpstr>
      <vt:lpstr>Low-pass filtering (LPF) (cont.)</vt:lpstr>
      <vt:lpstr>LPF (cont.)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High-pass filtering</vt:lpstr>
      <vt:lpstr>High-pass filtering (cont.)</vt:lpstr>
      <vt:lpstr>High-pass filtering (cont.)</vt:lpstr>
      <vt:lpstr>High-frequency emphasis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Summary</vt:lpstr>
      <vt:lpstr>PowerPoint-Präsentation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Mohmaed</dc:creator>
  <cp:lastModifiedBy>Samsun</cp:lastModifiedBy>
  <cp:revision>520</cp:revision>
  <dcterms:created xsi:type="dcterms:W3CDTF">2006-08-16T00:00:00Z</dcterms:created>
  <dcterms:modified xsi:type="dcterms:W3CDTF">2018-11-24T09:38:20Z</dcterms:modified>
</cp:coreProperties>
</file>