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6"/>
  </p:notesMasterIdLst>
  <p:sldIdLst>
    <p:sldId id="915" r:id="rId2"/>
    <p:sldId id="697" r:id="rId3"/>
    <p:sldId id="576" r:id="rId4"/>
    <p:sldId id="698" r:id="rId5"/>
    <p:sldId id="769" r:id="rId6"/>
    <p:sldId id="577" r:id="rId7"/>
    <p:sldId id="770" r:id="rId8"/>
    <p:sldId id="701" r:id="rId9"/>
    <p:sldId id="702" r:id="rId10"/>
    <p:sldId id="703" r:id="rId11"/>
    <p:sldId id="704" r:id="rId12"/>
    <p:sldId id="705" r:id="rId13"/>
    <p:sldId id="706" r:id="rId14"/>
    <p:sldId id="707" r:id="rId15"/>
    <p:sldId id="708" r:id="rId16"/>
    <p:sldId id="709" r:id="rId17"/>
    <p:sldId id="710" r:id="rId18"/>
    <p:sldId id="711" r:id="rId19"/>
    <p:sldId id="712" r:id="rId20"/>
    <p:sldId id="713" r:id="rId21"/>
    <p:sldId id="714" r:id="rId22"/>
    <p:sldId id="715" r:id="rId23"/>
    <p:sldId id="716" r:id="rId24"/>
    <p:sldId id="718" r:id="rId25"/>
    <p:sldId id="719" r:id="rId26"/>
    <p:sldId id="721" r:id="rId27"/>
    <p:sldId id="722" r:id="rId28"/>
    <p:sldId id="723" r:id="rId29"/>
    <p:sldId id="724" r:id="rId30"/>
    <p:sldId id="725" r:id="rId31"/>
    <p:sldId id="726" r:id="rId32"/>
    <p:sldId id="727" r:id="rId33"/>
    <p:sldId id="728" r:id="rId34"/>
    <p:sldId id="730" r:id="rId35"/>
    <p:sldId id="731" r:id="rId36"/>
    <p:sldId id="732" r:id="rId37"/>
    <p:sldId id="733" r:id="rId38"/>
    <p:sldId id="734" r:id="rId39"/>
    <p:sldId id="735" r:id="rId40"/>
    <p:sldId id="736" r:id="rId41"/>
    <p:sldId id="737" r:id="rId42"/>
    <p:sldId id="759" r:id="rId43"/>
    <p:sldId id="739" r:id="rId44"/>
    <p:sldId id="740" r:id="rId45"/>
    <p:sldId id="741" r:id="rId46"/>
    <p:sldId id="742" r:id="rId47"/>
    <p:sldId id="743" r:id="rId48"/>
    <p:sldId id="744" r:id="rId49"/>
    <p:sldId id="745" r:id="rId50"/>
    <p:sldId id="746" r:id="rId51"/>
    <p:sldId id="747" r:id="rId52"/>
    <p:sldId id="748" r:id="rId53"/>
    <p:sldId id="749" r:id="rId54"/>
    <p:sldId id="750" r:id="rId55"/>
    <p:sldId id="751" r:id="rId56"/>
    <p:sldId id="752" r:id="rId57"/>
    <p:sldId id="753" r:id="rId58"/>
    <p:sldId id="754" r:id="rId59"/>
    <p:sldId id="755" r:id="rId60"/>
    <p:sldId id="756" r:id="rId61"/>
    <p:sldId id="757" r:id="rId62"/>
    <p:sldId id="758" r:id="rId63"/>
    <p:sldId id="760" r:id="rId64"/>
    <p:sldId id="761" r:id="rId65"/>
    <p:sldId id="762" r:id="rId66"/>
    <p:sldId id="763" r:id="rId67"/>
    <p:sldId id="764" r:id="rId68"/>
    <p:sldId id="765" r:id="rId69"/>
    <p:sldId id="766" r:id="rId70"/>
    <p:sldId id="767" r:id="rId71"/>
    <p:sldId id="768" r:id="rId72"/>
    <p:sldId id="379" r:id="rId73"/>
    <p:sldId id="916" r:id="rId74"/>
    <p:sldId id="917" r:id="rId7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3" d="100"/>
          <a:sy n="83" d="100"/>
        </p:scale>
        <p:origin x="202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image" Target="../media/image9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image" Target="../media/image9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11/5/2018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B957276-B351-4F2E-9D77-EDA91ECCF582}" type="slidenum">
              <a:rPr lang="en-US" altLang="de-DE" smtClean="0"/>
              <a:pPr eaLnBrk="1" hangingPunct="1"/>
              <a:t>1</a:t>
            </a:fld>
            <a:endParaRPr lang="en-US" altLang="de-DE"/>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a:p>
        </p:txBody>
      </p:sp>
    </p:spTree>
    <p:extLst>
      <p:ext uri="{BB962C8B-B14F-4D97-AF65-F5344CB8AC3E}">
        <p14:creationId xmlns:p14="http://schemas.microsoft.com/office/powerpoint/2010/main" val="2111147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fld id="{6DDD9BBC-0475-4E24-8CBA-2BA98005AEF3}" type="slidenum">
              <a:rPr lang="en-US" altLang="tr-TR" sz="1400">
                <a:solidFill>
                  <a:schemeClr val="tx1"/>
                </a:solidFill>
                <a:latin typeface="Tahoma" panose="020B0604030504040204" pitchFamily="34" charset="0"/>
              </a:rPr>
              <a:pPr/>
              <a:t>2</a:t>
            </a:fld>
            <a:endParaRPr lang="en-US" altLang="tr-TR" sz="1400">
              <a:solidFill>
                <a:schemeClr val="tx1"/>
              </a:solidFill>
              <a:latin typeface="Tahoma" panose="020B0604030504040204" pitchFamily="34" charset="0"/>
            </a:endParaRPr>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Tree>
    <p:extLst>
      <p:ext uri="{BB962C8B-B14F-4D97-AF65-F5344CB8AC3E}">
        <p14:creationId xmlns:p14="http://schemas.microsoft.com/office/powerpoint/2010/main" val="292987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fld id="{2BA5609D-9C04-418A-B9F5-6C2A8FB46E1D}" type="slidenum">
              <a:rPr lang="en-US" altLang="tr-TR" sz="1400">
                <a:solidFill>
                  <a:schemeClr val="tx1"/>
                </a:solidFill>
                <a:latin typeface="Tahoma" panose="020B0604030504040204" pitchFamily="34" charset="0"/>
              </a:rPr>
              <a:pPr/>
              <a:t>4</a:t>
            </a:fld>
            <a:endParaRPr lang="en-US" altLang="tr-TR" sz="1400">
              <a:solidFill>
                <a:schemeClr val="tx1"/>
              </a:solidFill>
              <a:latin typeface="Tahoma" panose="020B0604030504040204" pitchFamily="34" charset="0"/>
            </a:endParaRP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Tree>
    <p:extLst>
      <p:ext uri="{BB962C8B-B14F-4D97-AF65-F5344CB8AC3E}">
        <p14:creationId xmlns:p14="http://schemas.microsoft.com/office/powerpoint/2010/main" val="1480971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fld id="{2BA5609D-9C04-418A-B9F5-6C2A8FB46E1D}" type="slidenum">
              <a:rPr lang="en-US" altLang="tr-TR" sz="1400">
                <a:solidFill>
                  <a:schemeClr val="tx1"/>
                </a:solidFill>
                <a:latin typeface="Tahoma" panose="020B0604030504040204" pitchFamily="34" charset="0"/>
              </a:rPr>
              <a:pPr/>
              <a:t>5</a:t>
            </a:fld>
            <a:endParaRPr lang="en-US" altLang="tr-TR" sz="1400">
              <a:solidFill>
                <a:schemeClr val="tx1"/>
              </a:solidFill>
              <a:latin typeface="Tahoma" panose="020B0604030504040204" pitchFamily="34" charset="0"/>
            </a:endParaRP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Tree>
    <p:extLst>
      <p:ext uri="{BB962C8B-B14F-4D97-AF65-F5344CB8AC3E}">
        <p14:creationId xmlns:p14="http://schemas.microsoft.com/office/powerpoint/2010/main" val="481023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AFABF547-EF94-4781-A17B-2CBBAA81E511}" type="slidenum">
              <a:rPr kumimoji="0" lang="en-US" altLang="en-US" sz="1200"/>
              <a:pPr/>
              <a:t>8</a:t>
            </a:fld>
            <a:endParaRPr kumimoji="0" lang="en-US" alt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15482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2319C36A-3CF1-4DD4-93F4-AB6A53947376}" type="slidenum">
              <a:rPr kumimoji="0" lang="en-US" altLang="en-US" sz="1200"/>
              <a:pPr/>
              <a:t>9</a:t>
            </a:fld>
            <a:endParaRPr kumimoji="0"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82442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8C092F67-1DE6-4D92-B35F-FD18026517D8}" type="slidenum">
              <a:rPr kumimoji="0" lang="en-US" altLang="en-US" sz="1200"/>
              <a:pPr/>
              <a:t>10</a:t>
            </a:fld>
            <a:endParaRPr kumimoji="0"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392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C9FE1495-63DA-43EC-91FC-93BE2167DCFF}" type="slidenum">
              <a:rPr kumimoji="0" lang="en-US" altLang="en-US" sz="1200"/>
              <a:pPr/>
              <a:t>11</a:t>
            </a:fld>
            <a:endParaRPr kumimoji="0"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37337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3F02B4BF-FC13-4D34-9D2C-502383685B15}" type="slidenum">
              <a:rPr kumimoji="0" lang="en-US" altLang="en-US" sz="1200"/>
              <a:pPr/>
              <a:t>12</a:t>
            </a:fld>
            <a:endParaRPr kumimoji="0"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6466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FDBE1C3C-BFBE-45EF-B2F1-D243AA8607D3}" type="slidenum">
              <a:rPr kumimoji="0" lang="en-US" altLang="en-US" sz="1200"/>
              <a:pPr/>
              <a:t>13</a:t>
            </a:fld>
            <a:endParaRPr kumimoji="0"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63950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C4D80DC8-62A8-4D2A-80A3-413C521BA750}" type="slidenum">
              <a:rPr kumimoji="0" lang="en-US" altLang="en-US" sz="1200"/>
              <a:pPr/>
              <a:t>14</a:t>
            </a:fld>
            <a:endParaRPr kumimoji="0"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009225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1012DC4A-A628-4B24-905B-938A15198C33}" type="slidenum">
              <a:rPr kumimoji="0" lang="en-US" altLang="en-US" sz="1200"/>
              <a:pPr/>
              <a:t>15</a:t>
            </a:fld>
            <a:endParaRPr kumimoji="0"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631731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AA93191B-BEAF-42CB-AAD6-E1B0F8B0B17D}" type="slidenum">
              <a:rPr kumimoji="0" lang="en-US" altLang="en-US" sz="1200"/>
              <a:pPr/>
              <a:t>16</a:t>
            </a:fld>
            <a:endParaRPr kumimoji="0"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062188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Tree>
    <p:extLst>
      <p:ext uri="{BB962C8B-B14F-4D97-AF65-F5344CB8AC3E}">
        <p14:creationId xmlns:p14="http://schemas.microsoft.com/office/powerpoint/2010/main" val="1101875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F393951C-7B84-410A-A74B-9C61D45093D8}" type="slidenum">
              <a:rPr kumimoji="0" lang="en-US" altLang="en-US" sz="1200"/>
              <a:pPr/>
              <a:t>18</a:t>
            </a:fld>
            <a:endParaRPr kumimoji="0"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29730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B33F4EB1-124B-4A6C-B4C0-525B6EDD0A67}" type="slidenum">
              <a:rPr kumimoji="0" lang="en-US" altLang="en-US" sz="1200"/>
              <a:pPr/>
              <a:t>19</a:t>
            </a:fld>
            <a:endParaRPr kumimoji="0"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74354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AF90D7FD-AF5E-47CB-A551-7FE881506650}" type="slidenum">
              <a:rPr kumimoji="0" lang="en-US" altLang="en-US" sz="1200"/>
              <a:pPr/>
              <a:t>20</a:t>
            </a:fld>
            <a:endParaRPr kumimoji="0"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31433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98406BCB-7FB9-4D88-B050-03893AB4A6AC}" type="slidenum">
              <a:rPr kumimoji="0" lang="en-US" altLang="en-US" sz="1200"/>
              <a:pPr/>
              <a:t>21</a:t>
            </a:fld>
            <a:endParaRPr kumimoji="0" lang="en-US" alt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78092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9FFC3A7F-113B-4D9C-BC4E-56CBB70FA75C}" type="slidenum">
              <a:rPr kumimoji="0" lang="en-US" altLang="en-US" sz="1200"/>
              <a:pPr/>
              <a:t>22</a:t>
            </a:fld>
            <a:endParaRPr kumimoji="0"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05421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0D6C6BE2-A686-4D9C-A0FB-BB3A97E1F1BD}" type="slidenum">
              <a:rPr kumimoji="0" lang="en-US" altLang="en-US" sz="1200"/>
              <a:pPr/>
              <a:t>23</a:t>
            </a:fld>
            <a:endParaRPr kumimoji="0"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18242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fld id="{07F2F127-4184-4B74-AC7E-72EBE531DC2E}" type="slidenum">
              <a:rPr lang="en-US" altLang="tr-TR" sz="1400">
                <a:solidFill>
                  <a:schemeClr val="tx1"/>
                </a:solidFill>
                <a:latin typeface="Tahoma" panose="020B0604030504040204" pitchFamily="34" charset="0"/>
              </a:rPr>
              <a:pPr/>
              <a:t>30</a:t>
            </a:fld>
            <a:endParaRPr lang="en-US" altLang="tr-TR" sz="1400">
              <a:solidFill>
                <a:schemeClr val="tx1"/>
              </a:solidFill>
              <a:latin typeface="Tahoma" panose="020B0604030504040204" pitchFamily="34"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Tree>
    <p:extLst>
      <p:ext uri="{BB962C8B-B14F-4D97-AF65-F5344CB8AC3E}">
        <p14:creationId xmlns:p14="http://schemas.microsoft.com/office/powerpoint/2010/main" val="51411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fld id="{07080E39-10D1-4871-89EF-8C9AEBD86DB9}" type="slidenum">
              <a:rPr lang="en-US" altLang="tr-TR" sz="1400">
                <a:solidFill>
                  <a:schemeClr val="tx1"/>
                </a:solidFill>
                <a:latin typeface="Tahoma" panose="020B0604030504040204" pitchFamily="34" charset="0"/>
              </a:rPr>
              <a:pPr/>
              <a:t>34</a:t>
            </a:fld>
            <a:endParaRPr lang="en-US" altLang="tr-TR" sz="1400">
              <a:solidFill>
                <a:schemeClr val="tx1"/>
              </a:solidFill>
              <a:latin typeface="Tahoma" panose="020B0604030504040204" pitchFamily="34" charset="0"/>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Tree>
    <p:extLst>
      <p:ext uri="{BB962C8B-B14F-4D97-AF65-F5344CB8AC3E}">
        <p14:creationId xmlns:p14="http://schemas.microsoft.com/office/powerpoint/2010/main" val="2540756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fld id="{A714158C-FD78-42A8-BCE3-DEC18E47C851}" type="slidenum">
              <a:rPr lang="en-US" altLang="tr-TR" sz="1400">
                <a:solidFill>
                  <a:schemeClr val="tx1"/>
                </a:solidFill>
                <a:latin typeface="Tahoma" panose="020B0604030504040204" pitchFamily="34" charset="0"/>
              </a:rPr>
              <a:pPr/>
              <a:t>35</a:t>
            </a:fld>
            <a:endParaRPr lang="en-US" altLang="tr-TR" sz="1400">
              <a:solidFill>
                <a:schemeClr val="tx1"/>
              </a:solidFill>
              <a:latin typeface="Tahoma" panose="020B0604030504040204" pitchFamily="34" charset="0"/>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Tree>
    <p:extLst>
      <p:ext uri="{BB962C8B-B14F-4D97-AF65-F5344CB8AC3E}">
        <p14:creationId xmlns:p14="http://schemas.microsoft.com/office/powerpoint/2010/main" val="2887513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071AC1CB-7D04-4C0B-8657-80ACE42EEE55}" type="slidenum">
              <a:rPr kumimoji="0" lang="en-US" altLang="en-US" sz="1200"/>
              <a:pPr/>
              <a:t>42</a:t>
            </a:fld>
            <a:endParaRPr kumimoji="0" lang="en-US" alt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384973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3119117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4031596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2030498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4190221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4252394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dirty="0"/>
          </a:p>
        </p:txBody>
      </p:sp>
    </p:spTree>
    <p:extLst>
      <p:ext uri="{BB962C8B-B14F-4D97-AF65-F5344CB8AC3E}">
        <p14:creationId xmlns:p14="http://schemas.microsoft.com/office/powerpoint/2010/main" val="1619063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251364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p>
        </p:txBody>
      </p:sp>
    </p:spTree>
    <p:extLst>
      <p:ext uri="{BB962C8B-B14F-4D97-AF65-F5344CB8AC3E}">
        <p14:creationId xmlns:p14="http://schemas.microsoft.com/office/powerpoint/2010/main" val="1001228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CF7659C6-823E-409B-B9D8-514C9C8D3C7B}" type="slidenum">
              <a:rPr kumimoji="0" lang="en-US" altLang="en-US" sz="1200"/>
              <a:pPr/>
              <a:t>63</a:t>
            </a:fld>
            <a:endParaRPr kumimoji="0"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659254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DAE7FB9B-14BD-4991-A302-BAD77312587F}" type="slidenum">
              <a:rPr kumimoji="0" lang="en-US" altLang="en-US" sz="1200"/>
              <a:pPr/>
              <a:t>64</a:t>
            </a:fld>
            <a:endParaRPr kumimoji="0" lang="en-US" alt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530594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343DD608-C208-46C9-96F9-7913EC8C67B7}" type="slidenum">
              <a:rPr kumimoji="0" lang="en-US" altLang="en-US" sz="1200"/>
              <a:pPr/>
              <a:t>65</a:t>
            </a:fld>
            <a:endParaRPr kumimoji="0"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206645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fld id="{537D8481-1BA9-45B1-8DF0-BA7FF785B89A}" type="slidenum">
              <a:rPr kumimoji="0" lang="en-US" altLang="en-US" sz="1200"/>
              <a:pPr/>
              <a:t>66</a:t>
            </a:fld>
            <a:endParaRPr kumimoji="0" lang="en-US" alt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32768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a:defRPr/>
            </a:pPr>
            <a:fld id="{10004EC8-BE9C-4811-AC73-7969CEBCE4AD}" type="slidenum">
              <a:rPr lang="en-US" smtClean="0"/>
              <a:pPr>
                <a:defRPr/>
              </a:pPr>
              <a:t>72</a:t>
            </a:fld>
            <a:endParaRPr lang="en-US"/>
          </a:p>
        </p:txBody>
      </p:sp>
    </p:spTree>
    <p:extLst>
      <p:ext uri="{BB962C8B-B14F-4D97-AF65-F5344CB8AC3E}">
        <p14:creationId xmlns:p14="http://schemas.microsoft.com/office/powerpoint/2010/main" val="38566220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73</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a:t>30/10/2014</a:t>
            </a:r>
            <a:endParaRPr lang="en-US" dirty="0"/>
          </a:p>
        </p:txBody>
      </p:sp>
      <p:sp>
        <p:nvSpPr>
          <p:cNvPr id="19" name="Footer Placeholder 18"/>
          <p:cNvSpPr>
            <a:spLocks noGrp="1"/>
          </p:cNvSpPr>
          <p:nvPr>
            <p:ph type="ftr" sz="quarter" idx="11"/>
          </p:nvPr>
        </p:nvSpPr>
        <p:spPr/>
        <p:txBody>
          <a:bodyPr/>
          <a:lstStyle/>
          <a:p>
            <a:r>
              <a:rPr lang="en-US"/>
              <a:t>Frequency Domain Filtering: Foundations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a:t>30/10/2014</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Frequency Domain Filtering: Foundations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a:t>30/10/2014</a:t>
            </a:r>
            <a:endParaRPr lang="en-US" dirty="0"/>
          </a:p>
        </p:txBody>
      </p:sp>
      <p:sp>
        <p:nvSpPr>
          <p:cNvPr id="5" name="Footer Placeholder 4"/>
          <p:cNvSpPr>
            <a:spLocks noGrp="1"/>
          </p:cNvSpPr>
          <p:nvPr>
            <p:ph type="ftr" sz="quarter" idx="11"/>
          </p:nvPr>
        </p:nvSpPr>
        <p:spPr/>
        <p:txBody>
          <a:bodyPr/>
          <a:lstStyle/>
          <a:p>
            <a:r>
              <a:rPr lang="en-US"/>
              <a:t>Frequency Domain Filtering: Foundations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a:t>30/10/2014</a:t>
            </a:r>
            <a:endParaRPr lang="en-US" dirty="0"/>
          </a:p>
        </p:txBody>
      </p:sp>
      <p:sp>
        <p:nvSpPr>
          <p:cNvPr id="6" name="Footer Placeholder 5"/>
          <p:cNvSpPr>
            <a:spLocks noGrp="1"/>
          </p:cNvSpPr>
          <p:nvPr>
            <p:ph type="ftr" sz="quarter" idx="11"/>
          </p:nvPr>
        </p:nvSpPr>
        <p:spPr/>
        <p:txBody>
          <a:bodyPr/>
          <a:lstStyle/>
          <a:p>
            <a:r>
              <a:rPr lang="en-US"/>
              <a:t>Frequency Domain Filtering: Foundations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a:t>30/10/2014</a:t>
            </a:r>
            <a:endParaRPr lang="en-US" dirty="0"/>
          </a:p>
        </p:txBody>
      </p:sp>
      <p:sp>
        <p:nvSpPr>
          <p:cNvPr id="8" name="Footer Placeholder 7"/>
          <p:cNvSpPr>
            <a:spLocks noGrp="1"/>
          </p:cNvSpPr>
          <p:nvPr>
            <p:ph type="ftr" sz="quarter" idx="11"/>
          </p:nvPr>
        </p:nvSpPr>
        <p:spPr/>
        <p:txBody>
          <a:bodyPr/>
          <a:lstStyle/>
          <a:p>
            <a:r>
              <a:rPr lang="en-US"/>
              <a:t>Frequency Domain Filtering: Foundations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a:t>30/10/2014</a:t>
            </a:r>
            <a:endParaRPr lang="en-US" dirty="0"/>
          </a:p>
        </p:txBody>
      </p:sp>
      <p:sp>
        <p:nvSpPr>
          <p:cNvPr id="4" name="Footer Placeholder 3"/>
          <p:cNvSpPr>
            <a:spLocks noGrp="1"/>
          </p:cNvSpPr>
          <p:nvPr>
            <p:ph type="ftr" sz="quarter" idx="11"/>
          </p:nvPr>
        </p:nvSpPr>
        <p:spPr/>
        <p:txBody>
          <a:bodyPr/>
          <a:lstStyle/>
          <a:p>
            <a:r>
              <a:rPr lang="en-US"/>
              <a:t>Frequency Domain Filtering: Foundations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30/10/2014</a:t>
            </a:r>
            <a:endParaRPr lang="en-US" dirty="0"/>
          </a:p>
        </p:txBody>
      </p:sp>
      <p:sp>
        <p:nvSpPr>
          <p:cNvPr id="3" name="Footer Placeholder 2"/>
          <p:cNvSpPr>
            <a:spLocks noGrp="1"/>
          </p:cNvSpPr>
          <p:nvPr>
            <p:ph type="ftr" sz="quarter" idx="11"/>
          </p:nvPr>
        </p:nvSpPr>
        <p:spPr/>
        <p:txBody>
          <a:bodyPr/>
          <a:lstStyle/>
          <a:p>
            <a:r>
              <a:rPr lang="en-US"/>
              <a:t>Frequency Domain Filtering: Foundations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a:t>30/10/2014</a:t>
            </a:r>
            <a:endParaRPr lang="en-US" dirty="0"/>
          </a:p>
        </p:txBody>
      </p:sp>
      <p:sp>
        <p:nvSpPr>
          <p:cNvPr id="6" name="Footer Placeholder 5"/>
          <p:cNvSpPr>
            <a:spLocks noGrp="1"/>
          </p:cNvSpPr>
          <p:nvPr>
            <p:ph type="ftr" sz="quarter" idx="11"/>
          </p:nvPr>
        </p:nvSpPr>
        <p:spPr/>
        <p:txBody>
          <a:bodyPr/>
          <a:lstStyle/>
          <a:p>
            <a:r>
              <a:rPr lang="en-US"/>
              <a:t>Frequency Domain Filtering: Foundations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a:t>30/10/2014</a:t>
            </a:r>
            <a:endParaRPr lang="en-US" dirty="0"/>
          </a:p>
        </p:txBody>
      </p:sp>
      <p:sp>
        <p:nvSpPr>
          <p:cNvPr id="6" name="Footer Placeholder 5"/>
          <p:cNvSpPr>
            <a:spLocks noGrp="1"/>
          </p:cNvSpPr>
          <p:nvPr>
            <p:ph type="ftr" sz="quarter" idx="11"/>
          </p:nvPr>
        </p:nvSpPr>
        <p:spPr/>
        <p:txBody>
          <a:bodyPr/>
          <a:lstStyle/>
          <a:p>
            <a:r>
              <a:rPr lang="en-US"/>
              <a:t>Frequency Domain Filtering: Foundations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a:t>30/10/2014</a:t>
            </a:r>
            <a:endParaRPr lang="en-US" dirty="0"/>
          </a:p>
        </p:txBody>
      </p:sp>
      <p:sp>
        <p:nvSpPr>
          <p:cNvPr id="5" name="Footer Placeholder 4"/>
          <p:cNvSpPr>
            <a:spLocks noGrp="1"/>
          </p:cNvSpPr>
          <p:nvPr>
            <p:ph type="ftr" sz="quarter" idx="11"/>
          </p:nvPr>
        </p:nvSpPr>
        <p:spPr/>
        <p:txBody>
          <a:bodyPr/>
          <a:lstStyle/>
          <a:p>
            <a:r>
              <a:rPr lang="en-US"/>
              <a:t>Frequency Domain Filtering: Foundations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a:t>30/10/2014</a:t>
            </a:r>
            <a:endParaRPr lang="en-US" dirty="0"/>
          </a:p>
        </p:txBody>
      </p:sp>
      <p:sp>
        <p:nvSpPr>
          <p:cNvPr id="5" name="Footer Placeholder 4"/>
          <p:cNvSpPr>
            <a:spLocks noGrp="1"/>
          </p:cNvSpPr>
          <p:nvPr>
            <p:ph type="ftr" sz="quarter" idx="11"/>
          </p:nvPr>
        </p:nvSpPr>
        <p:spPr/>
        <p:txBody>
          <a:bodyPr/>
          <a:lstStyle/>
          <a:p>
            <a:r>
              <a:rPr lang="en-US"/>
              <a:t>Frequency Domain Filtering: Foundations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tr-TR"/>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Rectangle 11"/>
          <p:cNvSpPr>
            <a:spLocks noGrp="1" noChangeArrowheads="1"/>
          </p:cNvSpPr>
          <p:nvPr>
            <p:ph type="dt" sz="half" idx="10"/>
          </p:nvPr>
        </p:nvSpPr>
        <p:spPr>
          <a:ln/>
        </p:spPr>
        <p:txBody>
          <a:bodyPr/>
          <a:lstStyle>
            <a:lvl1pPr>
              <a:defRPr/>
            </a:lvl1pPr>
          </a:lstStyle>
          <a:p>
            <a:pPr>
              <a:defRPr/>
            </a:pPr>
            <a:r>
              <a:rPr lang="de-DE"/>
              <a:t>30/10/2014</a:t>
            </a:r>
            <a:endParaRPr lang="tr-TR"/>
          </a:p>
        </p:txBody>
      </p:sp>
      <p:sp>
        <p:nvSpPr>
          <p:cNvPr id="6" name="Rectangle 12"/>
          <p:cNvSpPr>
            <a:spLocks noGrp="1" noChangeArrowheads="1"/>
          </p:cNvSpPr>
          <p:nvPr>
            <p:ph type="ftr" sz="quarter" idx="11"/>
          </p:nvPr>
        </p:nvSpPr>
        <p:spPr>
          <a:ln/>
        </p:spPr>
        <p:txBody>
          <a:bodyPr/>
          <a:lstStyle>
            <a:lvl1pPr>
              <a:defRPr/>
            </a:lvl1pPr>
          </a:lstStyle>
          <a:p>
            <a:pPr>
              <a:defRPr/>
            </a:pPr>
            <a:r>
              <a:rPr lang="en-US"/>
              <a:t>Frequency Domain Filtering: Foundations</a:t>
            </a:r>
            <a:endParaRPr lang="tr-TR"/>
          </a:p>
        </p:txBody>
      </p:sp>
      <p:sp>
        <p:nvSpPr>
          <p:cNvPr id="7" name="Rectangle 13"/>
          <p:cNvSpPr>
            <a:spLocks noGrp="1" noChangeArrowheads="1"/>
          </p:cNvSpPr>
          <p:nvPr>
            <p:ph type="sldNum" sz="quarter" idx="12"/>
          </p:nvPr>
        </p:nvSpPr>
        <p:spPr>
          <a:ln/>
        </p:spPr>
        <p:txBody>
          <a:bodyPr/>
          <a:lstStyle>
            <a:lvl1pPr>
              <a:defRPr/>
            </a:lvl1pPr>
          </a:lstStyle>
          <a:p>
            <a:fld id="{E56721DF-DE55-4776-8C75-6F8D85F7B616}" type="slidenum">
              <a:rPr lang="tr-TR" altLang="tr-TR"/>
              <a:pPr/>
              <a:t>‹Nr.›</a:t>
            </a:fld>
            <a:endParaRPr lang="tr-TR" altLang="tr-TR"/>
          </a:p>
        </p:txBody>
      </p:sp>
    </p:spTree>
    <p:extLst>
      <p:ext uri="{BB962C8B-B14F-4D97-AF65-F5344CB8AC3E}">
        <p14:creationId xmlns:p14="http://schemas.microsoft.com/office/powerpoint/2010/main" val="1522436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tr-TR"/>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quarter" idx="2"/>
          </p:nvPr>
        </p:nvSpPr>
        <p:spPr>
          <a:xfrm>
            <a:off x="5145088" y="2017713"/>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Content Placeholder 4"/>
          <p:cNvSpPr>
            <a:spLocks noGrp="1"/>
          </p:cNvSpPr>
          <p:nvPr>
            <p:ph sz="quarter" idx="3"/>
          </p:nvPr>
        </p:nvSpPr>
        <p:spPr>
          <a:xfrm>
            <a:off x="5145088" y="4151313"/>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Rectangle 11"/>
          <p:cNvSpPr>
            <a:spLocks noGrp="1" noChangeArrowheads="1"/>
          </p:cNvSpPr>
          <p:nvPr>
            <p:ph type="dt" sz="half" idx="10"/>
          </p:nvPr>
        </p:nvSpPr>
        <p:spPr>
          <a:ln/>
        </p:spPr>
        <p:txBody>
          <a:bodyPr/>
          <a:lstStyle>
            <a:lvl1pPr>
              <a:defRPr/>
            </a:lvl1pPr>
          </a:lstStyle>
          <a:p>
            <a:pPr>
              <a:defRPr/>
            </a:pPr>
            <a:r>
              <a:rPr lang="de-DE"/>
              <a:t>30/10/2014</a:t>
            </a:r>
            <a:endParaRPr lang="tr-TR"/>
          </a:p>
        </p:txBody>
      </p:sp>
      <p:sp>
        <p:nvSpPr>
          <p:cNvPr id="7" name="Rectangle 12"/>
          <p:cNvSpPr>
            <a:spLocks noGrp="1" noChangeArrowheads="1"/>
          </p:cNvSpPr>
          <p:nvPr>
            <p:ph type="ftr" sz="quarter" idx="11"/>
          </p:nvPr>
        </p:nvSpPr>
        <p:spPr>
          <a:ln/>
        </p:spPr>
        <p:txBody>
          <a:bodyPr/>
          <a:lstStyle>
            <a:lvl1pPr>
              <a:defRPr/>
            </a:lvl1pPr>
          </a:lstStyle>
          <a:p>
            <a:pPr>
              <a:defRPr/>
            </a:pPr>
            <a:r>
              <a:rPr lang="en-US"/>
              <a:t>Frequency Domain Filtering: Foundations</a:t>
            </a:r>
            <a:endParaRPr lang="tr-TR"/>
          </a:p>
        </p:txBody>
      </p:sp>
      <p:sp>
        <p:nvSpPr>
          <p:cNvPr id="8" name="Rectangle 13"/>
          <p:cNvSpPr>
            <a:spLocks noGrp="1" noChangeArrowheads="1"/>
          </p:cNvSpPr>
          <p:nvPr>
            <p:ph type="sldNum" sz="quarter" idx="12"/>
          </p:nvPr>
        </p:nvSpPr>
        <p:spPr>
          <a:ln/>
        </p:spPr>
        <p:txBody>
          <a:bodyPr/>
          <a:lstStyle>
            <a:lvl1pPr>
              <a:defRPr/>
            </a:lvl1pPr>
          </a:lstStyle>
          <a:p>
            <a:fld id="{FCF2E49B-7311-4974-81EA-2350FFB29E24}" type="slidenum">
              <a:rPr lang="tr-TR" altLang="tr-TR"/>
              <a:pPr/>
              <a:t>‹Nr.›</a:t>
            </a:fld>
            <a:endParaRPr lang="tr-TR" altLang="tr-TR"/>
          </a:p>
        </p:txBody>
      </p:sp>
    </p:spTree>
    <p:extLst>
      <p:ext uri="{BB962C8B-B14F-4D97-AF65-F5344CB8AC3E}">
        <p14:creationId xmlns:p14="http://schemas.microsoft.com/office/powerpoint/2010/main" val="3759545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a:t>30/10/2014</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Frequency Domain Filtering: Foundations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gif"/><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3.wmf"/><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5.wmf"/><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6.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17.wmf"/></Relationships>
</file>

<file path=ppt/slides/_rels/slide10.x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2.wmf"/><Relationship Id="rId4" Type="http://schemas.openxmlformats.org/officeDocument/2006/relationships/image" Target="../media/image21.wmf"/></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4.wmf"/></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7.wmf"/><Relationship Id="rId4" Type="http://schemas.openxmlformats.org/officeDocument/2006/relationships/image" Target="../media/image26.wmf"/></Relationships>
</file>

<file path=ppt/slides/_rels/slide1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28.wmf"/><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slides/_rels/slide1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11.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5.wmf"/><Relationship Id="rId5" Type="http://schemas.openxmlformats.org/officeDocument/2006/relationships/image" Target="../media/image34.wmf"/><Relationship Id="rId10" Type="http://schemas.openxmlformats.org/officeDocument/2006/relationships/image" Target="../media/image32.wmf"/><Relationship Id="rId4" Type="http://schemas.openxmlformats.org/officeDocument/2006/relationships/image" Target="../media/image33.wmf"/><Relationship Id="rId9"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37.wmf"/></Relationships>
</file>

<file path=ppt/slides/_rels/slide16.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39.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9.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6.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9.jpeg"/><Relationship Id="rId4" Type="http://schemas.openxmlformats.org/officeDocument/2006/relationships/image" Target="../media/image8.png"/><Relationship Id="rId9" Type="http://schemas.openxmlformats.org/officeDocument/2006/relationships/image" Target="../media/image43.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7.xml"/><Relationship Id="rId7" Type="http://schemas.openxmlformats.org/officeDocument/2006/relationships/image" Target="../media/image44.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9.jpeg"/><Relationship Id="rId4" Type="http://schemas.openxmlformats.org/officeDocument/2006/relationships/image" Target="../media/image8.png"/><Relationship Id="rId9" Type="http://schemas.openxmlformats.org/officeDocument/2006/relationships/image" Target="../media/image45.wmf"/></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wmf"/><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40.png"/><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gif"/><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52.wmf"/></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3.wmf"/><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image" Target="../media/image54.emf"/><Relationship Id="rId7"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6.emf"/><Relationship Id="rId4" Type="http://schemas.openxmlformats.org/officeDocument/2006/relationships/image" Target="../media/image55.emf"/></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emf"/><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0.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8.emf"/><Relationship Id="rId7" Type="http://schemas.openxmlformats.org/officeDocument/2006/relationships/image" Target="../media/image8.png"/><Relationship Id="rId2" Type="http://schemas.openxmlformats.org/officeDocument/2006/relationships/image" Target="../media/image67.emf"/><Relationship Id="rId1" Type="http://schemas.openxmlformats.org/officeDocument/2006/relationships/slideLayout" Target="../slideLayouts/slideLayout2.xml"/><Relationship Id="rId6" Type="http://schemas.openxmlformats.org/officeDocument/2006/relationships/image" Target="../media/image71.emf"/><Relationship Id="rId5" Type="http://schemas.openxmlformats.org/officeDocument/2006/relationships/image" Target="../media/image70.emf"/><Relationship Id="rId4" Type="http://schemas.openxmlformats.org/officeDocument/2006/relationships/image" Target="../media/image69.emf"/></Relationships>
</file>

<file path=ppt/slides/_rels/slide39.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4.emf"/><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2.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8.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9.wmf"/></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wmf"/><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85.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86.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87.w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88.w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9.jpeg"/><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image" Target="../media/image8.png"/><Relationship Id="rId5" Type="http://schemas.openxmlformats.org/officeDocument/2006/relationships/image" Target="../media/image89.wmf"/><Relationship Id="rId4" Type="http://schemas.openxmlformats.org/officeDocument/2006/relationships/oleObject" Target="../embeddings/oleObject14.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9.jpeg"/><Relationship Id="rId2" Type="http://schemas.openxmlformats.org/officeDocument/2006/relationships/slideLayout" Target="../slideLayouts/slideLayout13.xml"/><Relationship Id="rId1" Type="http://schemas.openxmlformats.org/officeDocument/2006/relationships/vmlDrawing" Target="../drawings/vmlDrawing13.vml"/><Relationship Id="rId6" Type="http://schemas.openxmlformats.org/officeDocument/2006/relationships/image" Target="../media/image8.png"/><Relationship Id="rId5" Type="http://schemas.openxmlformats.org/officeDocument/2006/relationships/image" Target="../media/image90.wmf"/><Relationship Id="rId4" Type="http://schemas.openxmlformats.org/officeDocument/2006/relationships/oleObject" Target="../embeddings/oleObject15.bin"/></Relationships>
</file>

<file path=ppt/slides/_rels/slide5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27.xml"/><Relationship Id="rId7" Type="http://schemas.openxmlformats.org/officeDocument/2006/relationships/image" Target="../media/image92.png"/><Relationship Id="rId2" Type="http://schemas.openxmlformats.org/officeDocument/2006/relationships/slideLayout" Target="../slideLayouts/slideLayout12.xml"/><Relationship Id="rId1" Type="http://schemas.openxmlformats.org/officeDocument/2006/relationships/vmlDrawing" Target="../drawings/vmlDrawing14.vml"/><Relationship Id="rId6" Type="http://schemas.openxmlformats.org/officeDocument/2006/relationships/oleObject" Target="../embeddings/oleObject17.bin"/><Relationship Id="rId5" Type="http://schemas.openxmlformats.org/officeDocument/2006/relationships/image" Target="../media/image91.png"/><Relationship Id="rId4" Type="http://schemas.openxmlformats.org/officeDocument/2006/relationships/oleObject" Target="../embeddings/oleObject16.bin"/><Relationship Id="rId9" Type="http://schemas.openxmlformats.org/officeDocument/2006/relationships/image" Target="../media/image9.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9.jpeg"/><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image" Target="../media/image8.png"/><Relationship Id="rId5" Type="http://schemas.openxmlformats.org/officeDocument/2006/relationships/image" Target="../media/image93.png"/><Relationship Id="rId4" Type="http://schemas.openxmlformats.org/officeDocument/2006/relationships/oleObject" Target="../embeddings/oleObject18.bin"/></Relationships>
</file>

<file path=ppt/slides/_rels/slide57.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6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2.xml"/><Relationship Id="rId7" Type="http://schemas.openxmlformats.org/officeDocument/2006/relationships/image" Target="../media/image97.png"/><Relationship Id="rId2" Type="http://schemas.openxmlformats.org/officeDocument/2006/relationships/slideLayout" Target="../slideLayouts/slideLayout4.xml"/><Relationship Id="rId1" Type="http://schemas.openxmlformats.org/officeDocument/2006/relationships/vmlDrawing" Target="../drawings/vmlDrawing16.vml"/><Relationship Id="rId6" Type="http://schemas.openxmlformats.org/officeDocument/2006/relationships/oleObject" Target="../embeddings/oleObject20.bin"/><Relationship Id="rId5" Type="http://schemas.openxmlformats.org/officeDocument/2006/relationships/image" Target="../media/image96.png"/><Relationship Id="rId4" Type="http://schemas.openxmlformats.org/officeDocument/2006/relationships/oleObject" Target="../embeddings/oleObject19.bin"/><Relationship Id="rId9" Type="http://schemas.openxmlformats.org/officeDocument/2006/relationships/image" Target="../media/image9.jpeg"/></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8.wmf"/><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4.x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00.wmf"/></Relationships>
</file>

<file path=ppt/slides/_rels/slide65.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02.wmf"/></Relationships>
</file>

<file path=ppt/slides/_rels/slide66.x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107.wmf"/><Relationship Id="rId2" Type="http://schemas.openxmlformats.org/officeDocument/2006/relationships/image" Target="../media/image106.wmf"/><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8.wmf"/><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0.x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1.wmf"/><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988" y="190274"/>
            <a:ext cx="8836024" cy="6667726"/>
          </a:xfrm>
          <a:prstGeom prst="rect">
            <a:avLst/>
          </a:prstGeom>
        </p:spPr>
      </p:pic>
      <p:pic>
        <p:nvPicPr>
          <p:cNvPr id="2" name="Grafik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988" y="190274"/>
            <a:ext cx="3810000" cy="2809875"/>
          </a:xfrm>
          <a:prstGeom prst="rect">
            <a:avLst/>
          </a:prstGeom>
        </p:spPr>
      </p:pic>
      <p:pic>
        <p:nvPicPr>
          <p:cNvPr id="3074" name="Picture 11"/>
          <p:cNvPicPr>
            <a:picLocks noChangeAspect="1" noChangeArrowheads="1"/>
          </p:cNvPicPr>
          <p:nvPr/>
        </p:nvPicPr>
        <p:blipFill>
          <a:blip r:embed="rId7">
            <a:extLst>
              <a:ext uri="{BEBA8EAE-BF5A-486C-A8C5-ECC9F3942E4B}">
                <a14:imgProps xmlns:a14="http://schemas.microsoft.com/office/drawing/2010/main">
                  <a14:imgLayer r:embed="rId8">
                    <a14:imgEffect>
                      <a14:artisticFilmGrain grainSize="51"/>
                    </a14:imgEffect>
                  </a14:imgLayer>
                </a14:imgProps>
              </a:ext>
              <a:ext uri="{28A0092B-C50C-407E-A947-70E740481C1C}">
                <a14:useLocalDpi xmlns:a14="http://schemas.microsoft.com/office/drawing/2010/main" val="0"/>
              </a:ext>
            </a:extLst>
          </a:blip>
          <a:stretch>
            <a:fillRect/>
          </a:stretch>
        </p:blipFill>
        <p:spPr bwMode="auto">
          <a:xfrm>
            <a:off x="4516866" y="508000"/>
            <a:ext cx="4627134" cy="2154398"/>
          </a:xfrm>
          <a:prstGeom prst="ellipse">
            <a:avLst/>
          </a:prstGeom>
          <a:noFill/>
          <a:ln>
            <a:noFill/>
          </a:ln>
          <a:effectLst>
            <a:softEdge rad="112500"/>
          </a:effectLst>
        </p:spPr>
      </p:pic>
      <p:sp>
        <p:nvSpPr>
          <p:cNvPr id="2053" name="Text Box 5"/>
          <p:cNvSpPr txBox="1">
            <a:spLocks noChangeArrowheads="1"/>
          </p:cNvSpPr>
          <p:nvPr/>
        </p:nvSpPr>
        <p:spPr bwMode="auto">
          <a:xfrm>
            <a:off x="2895600" y="179388"/>
            <a:ext cx="39052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sz="4000" dirty="0">
                <a:solidFill>
                  <a:schemeClr val="bg1"/>
                </a:solidFill>
                <a:effectLst>
                  <a:outerShdw blurRad="38100" dist="38100" dir="2700000" algn="tl">
                    <a:srgbClr val="C0C0C0"/>
                  </a:outerShdw>
                </a:effectLst>
                <a:latin typeface="Arial Black" pitchFamily="34" charset="0"/>
              </a:rPr>
              <a:t>CSE 307</a:t>
            </a:r>
            <a:endParaRPr lang="en-US" sz="4000" dirty="0">
              <a:solidFill>
                <a:schemeClr val="bg1"/>
              </a:solidFill>
              <a:effectLst>
                <a:outerShdw blurRad="38100" dist="38100" dir="2700000" algn="tl">
                  <a:srgbClr val="C0C0C0"/>
                </a:outerShdw>
              </a:effectLst>
              <a:latin typeface="Arial Black" pitchFamily="34" charset="0"/>
            </a:endParaRPr>
          </a:p>
        </p:txBody>
      </p:sp>
      <p:sp>
        <p:nvSpPr>
          <p:cNvPr id="2808" name="Text Box 760"/>
          <p:cNvSpPr txBox="1">
            <a:spLocks noChangeArrowheads="1"/>
          </p:cNvSpPr>
          <p:nvPr/>
        </p:nvSpPr>
        <p:spPr bwMode="auto">
          <a:xfrm>
            <a:off x="990600" y="3733800"/>
            <a:ext cx="76962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tr-TR" sz="3000" dirty="0">
                <a:solidFill>
                  <a:schemeClr val="bg1"/>
                </a:solidFill>
                <a:effectLst>
                  <a:outerShdw blurRad="38100" dist="38100" dir="2700000" algn="tl">
                    <a:srgbClr val="C0C0C0"/>
                  </a:outerShdw>
                </a:effectLst>
                <a:latin typeface="Arial Black" pitchFamily="34" charset="0"/>
              </a:rPr>
              <a:t>Fundamentals</a:t>
            </a:r>
            <a:r>
              <a:rPr lang="de-DE" sz="3000" dirty="0">
                <a:solidFill>
                  <a:schemeClr val="bg1"/>
                </a:solidFill>
                <a:effectLst>
                  <a:outerShdw blurRad="38100" dist="38100" dir="2700000" algn="tl">
                    <a:srgbClr val="C0C0C0"/>
                  </a:outerShdw>
                </a:effectLst>
                <a:latin typeface="Arial Black" pitchFamily="34" charset="0"/>
              </a:rPr>
              <a:t> </a:t>
            </a:r>
            <a:r>
              <a:rPr lang="de-DE" sz="3000" dirty="0" err="1">
                <a:solidFill>
                  <a:schemeClr val="bg1"/>
                </a:solidFill>
                <a:effectLst>
                  <a:outerShdw blurRad="38100" dist="38100" dir="2700000" algn="tl">
                    <a:srgbClr val="C0C0C0"/>
                  </a:outerShdw>
                </a:effectLst>
                <a:latin typeface="Arial Black" pitchFamily="34" charset="0"/>
              </a:rPr>
              <a:t>of</a:t>
            </a:r>
            <a:r>
              <a:rPr lang="de-DE" sz="3000" dirty="0">
                <a:solidFill>
                  <a:schemeClr val="bg1"/>
                </a:solidFill>
                <a:effectLst>
                  <a:outerShdw blurRad="38100" dist="38100" dir="2700000" algn="tl">
                    <a:srgbClr val="C0C0C0"/>
                  </a:outerShdw>
                </a:effectLst>
                <a:latin typeface="Arial Black" pitchFamily="34" charset="0"/>
              </a:rPr>
              <a:t> </a:t>
            </a:r>
            <a:r>
              <a:rPr lang="tr-TR" sz="3000" dirty="0">
                <a:solidFill>
                  <a:schemeClr val="bg1"/>
                </a:solidFill>
                <a:effectLst>
                  <a:outerShdw blurRad="38100" dist="38100" dir="2700000" algn="tl">
                    <a:srgbClr val="C0C0C0"/>
                  </a:outerShdw>
                </a:effectLst>
                <a:latin typeface="Arial Black" pitchFamily="34" charset="0"/>
              </a:rPr>
              <a:t>Image </a:t>
            </a:r>
            <a:r>
              <a:rPr lang="tr-TR" sz="3000" dirty="0" err="1">
                <a:solidFill>
                  <a:schemeClr val="bg1"/>
                </a:solidFill>
                <a:effectLst>
                  <a:outerShdw blurRad="38100" dist="38100" dir="2700000" algn="tl">
                    <a:srgbClr val="C0C0C0"/>
                  </a:outerShdw>
                </a:effectLst>
                <a:latin typeface="Arial Black" pitchFamily="34" charset="0"/>
              </a:rPr>
              <a:t>Processing</a:t>
            </a:r>
            <a:endParaRPr lang="en-US" sz="3000" dirty="0">
              <a:solidFill>
                <a:schemeClr val="bg1"/>
              </a:solidFill>
              <a:effectLst>
                <a:outerShdw blurRad="38100" dist="38100" dir="2700000" algn="tl">
                  <a:srgbClr val="C0C0C0"/>
                </a:outerShdw>
              </a:effectLst>
              <a:latin typeface="Arial Black" pitchFamily="34" charset="0"/>
            </a:endParaRPr>
          </a:p>
        </p:txBody>
      </p:sp>
      <p:sp>
        <p:nvSpPr>
          <p:cNvPr id="2809" name="Text Box 761"/>
          <p:cNvSpPr txBox="1">
            <a:spLocks noChangeArrowheads="1"/>
          </p:cNvSpPr>
          <p:nvPr/>
        </p:nvSpPr>
        <p:spPr bwMode="auto">
          <a:xfrm>
            <a:off x="0" y="4674513"/>
            <a:ext cx="899001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rmAutofit/>
          </a:bodyPr>
          <a:lstStyle/>
          <a:p>
            <a:pPr algn="ctr">
              <a:defRPr/>
            </a:pPr>
            <a:r>
              <a:rPr lang="en-US" sz="2500" b="1" dirty="0">
                <a:solidFill>
                  <a:schemeClr val="bg1"/>
                </a:solidFill>
                <a:effectLst>
                  <a:outerShdw blurRad="38100" dist="38100" dir="2700000" algn="tl">
                    <a:srgbClr val="C0C0C0"/>
                  </a:outerShdw>
                </a:effectLst>
              </a:rPr>
              <a:t>Lecture #</a:t>
            </a:r>
            <a:r>
              <a:rPr lang="tr-TR" sz="2500" b="1" dirty="0">
                <a:solidFill>
                  <a:schemeClr val="bg1"/>
                </a:solidFill>
                <a:effectLst>
                  <a:outerShdw blurRad="38100" dist="38100" dir="2700000" algn="tl">
                    <a:srgbClr val="C0C0C0"/>
                  </a:outerShdw>
                </a:effectLst>
              </a:rPr>
              <a:t>4</a:t>
            </a:r>
            <a:r>
              <a:rPr lang="de-DE" sz="2500" b="1" dirty="0">
                <a:solidFill>
                  <a:schemeClr val="bg1"/>
                </a:solidFill>
                <a:effectLst>
                  <a:outerShdw blurRad="38100" dist="38100" dir="2700000" algn="tl">
                    <a:srgbClr val="C0C0C0"/>
                  </a:outerShdw>
                </a:effectLst>
              </a:rPr>
              <a:t> </a:t>
            </a:r>
            <a:r>
              <a:rPr lang="tr-TR" sz="2500" b="1" dirty="0" err="1">
                <a:solidFill>
                  <a:schemeClr val="bg1"/>
                </a:solidFill>
                <a:effectLst>
                  <a:outerShdw blurRad="38100" dist="38100" dir="2700000" algn="tl">
                    <a:srgbClr val="C0C0C0"/>
                  </a:outerShdw>
                </a:effectLst>
              </a:rPr>
              <a:t>Frequency</a:t>
            </a:r>
            <a:r>
              <a:rPr lang="tr-TR" sz="2500" b="1" dirty="0">
                <a:solidFill>
                  <a:schemeClr val="bg1"/>
                </a:solidFill>
                <a:effectLst>
                  <a:outerShdw blurRad="38100" dist="38100" dir="2700000" algn="tl">
                    <a:srgbClr val="C0C0C0"/>
                  </a:outerShdw>
                </a:effectLst>
              </a:rPr>
              <a:t> Domain </a:t>
            </a:r>
            <a:r>
              <a:rPr lang="tr-TR" sz="2500" b="1" dirty="0" err="1">
                <a:solidFill>
                  <a:schemeClr val="bg1"/>
                </a:solidFill>
                <a:effectLst>
                  <a:outerShdw blurRad="38100" dist="38100" dir="2700000" algn="tl">
                    <a:srgbClr val="C0C0C0"/>
                  </a:outerShdw>
                </a:effectLst>
              </a:rPr>
              <a:t>Filtering</a:t>
            </a:r>
            <a:endParaRPr lang="tr-TR" sz="2500" b="1" dirty="0">
              <a:solidFill>
                <a:schemeClr val="bg1"/>
              </a:solidFill>
              <a:effectLst>
                <a:outerShdw blurRad="38100" dist="38100" dir="2700000" algn="tl">
                  <a:srgbClr val="C0C0C0"/>
                </a:outerShdw>
              </a:effectLst>
            </a:endParaRPr>
          </a:p>
          <a:p>
            <a:pPr algn="ctr">
              <a:defRPr/>
            </a:pPr>
            <a:r>
              <a:rPr lang="tr-TR" sz="2500" b="1" dirty="0">
                <a:solidFill>
                  <a:schemeClr val="bg1"/>
                </a:solidFill>
                <a:effectLst>
                  <a:outerShdw blurRad="38100" dist="38100" dir="2700000" algn="tl">
                    <a:srgbClr val="C0C0C0"/>
                  </a:outerShdw>
                </a:effectLst>
              </a:rPr>
              <a:t>(</a:t>
            </a:r>
            <a:r>
              <a:rPr lang="tr-TR" sz="2500" b="1" dirty="0" err="1">
                <a:solidFill>
                  <a:schemeClr val="bg1"/>
                </a:solidFill>
                <a:effectLst>
                  <a:outerShdw blurRad="38100" dist="38100" dir="2700000" algn="tl">
                    <a:srgbClr val="C0C0C0"/>
                  </a:outerShdw>
                </a:effectLst>
              </a:rPr>
              <a:t>Part</a:t>
            </a:r>
            <a:r>
              <a:rPr lang="tr-TR" sz="2500" b="1" dirty="0">
                <a:solidFill>
                  <a:schemeClr val="bg1"/>
                </a:solidFill>
                <a:effectLst>
                  <a:outerShdw blurRad="38100" dist="38100" dir="2700000" algn="tl">
                    <a:srgbClr val="C0C0C0"/>
                  </a:outerShdw>
                </a:effectLst>
              </a:rPr>
              <a:t> 1)</a:t>
            </a:r>
            <a:endParaRPr lang="en-US" sz="2500" b="1" dirty="0">
              <a:solidFill>
                <a:schemeClr val="bg1"/>
              </a:solidFill>
              <a:effectLst>
                <a:outerShdw blurRad="38100" dist="38100" dir="2700000" algn="tl">
                  <a:srgbClr val="C0C0C0"/>
                </a:outerShdw>
              </a:effectLst>
            </a:endParaRPr>
          </a:p>
        </p:txBody>
      </p:sp>
      <p:sp>
        <p:nvSpPr>
          <p:cNvPr id="8" name="Subtitle 2"/>
          <p:cNvSpPr txBox="1">
            <a:spLocks/>
          </p:cNvSpPr>
          <p:nvPr/>
        </p:nvSpPr>
        <p:spPr bwMode="auto">
          <a:xfrm>
            <a:off x="0" y="5657850"/>
            <a:ext cx="9144000"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defRPr sz="2600" b="1">
                <a:solidFill>
                  <a:schemeClr val="bg1"/>
                </a:solidFill>
                <a:effectLst>
                  <a:outerShdw blurRad="38100" dist="38100" dir="2700000" algn="tl">
                    <a:srgbClr val="C0C0C0"/>
                  </a:outerShdw>
                </a:effectLst>
              </a:defRPr>
            </a:lvl1pPr>
          </a:lstStyle>
          <a:p>
            <a:r>
              <a:rPr lang="tr-TR" altLang="de-DE" sz="2300" dirty="0"/>
              <a:t>Prepared </a:t>
            </a:r>
            <a:r>
              <a:rPr lang="de-DE" altLang="de-DE" sz="2300" dirty="0"/>
              <a:t>&amp; </a:t>
            </a:r>
            <a:r>
              <a:rPr lang="de-DE" altLang="de-DE" sz="2300" dirty="0" err="1"/>
              <a:t>Presented</a:t>
            </a:r>
            <a:r>
              <a:rPr lang="de-DE" altLang="de-DE" sz="2300" dirty="0"/>
              <a:t> </a:t>
            </a:r>
            <a:r>
              <a:rPr lang="en-US" altLang="de-DE" sz="2300" dirty="0"/>
              <a:t>by</a:t>
            </a:r>
            <a:r>
              <a:rPr lang="tr-TR" altLang="de-DE" sz="2300" dirty="0"/>
              <a:t> </a:t>
            </a:r>
            <a:r>
              <a:rPr lang="en-US" altLang="de-DE" sz="2300" dirty="0"/>
              <a:t>Asst. Prof. Dr. Samsun M. BAŞARICI</a:t>
            </a:r>
          </a:p>
        </p:txBody>
      </p:sp>
    </p:spTree>
    <p:extLst>
      <p:ext uri="{BB962C8B-B14F-4D97-AF65-F5344CB8AC3E}">
        <p14:creationId xmlns:p14="http://schemas.microsoft.com/office/powerpoint/2010/main" val="1067477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2"/>
          <p:cNvSpPr>
            <a:spLocks noGrp="1" noChangeArrowheads="1"/>
          </p:cNvSpPr>
          <p:nvPr>
            <p:ph type="title"/>
          </p:nvPr>
        </p:nvSpPr>
        <p:spPr/>
        <p:txBody>
          <a:bodyPr/>
          <a:lstStyle/>
          <a:p>
            <a:pPr eaLnBrk="1" hangingPunct="1"/>
            <a:r>
              <a:rPr lang="tr-TR" altLang="tr-TR" dirty="0" err="1"/>
              <a:t>Objectives</a:t>
            </a:r>
            <a:endParaRPr lang="en-US" altLang="tr-TR" dirty="0"/>
          </a:p>
        </p:txBody>
      </p:sp>
      <p:sp>
        <p:nvSpPr>
          <p:cNvPr id="134147" name="Rectangle 3"/>
          <p:cNvSpPr>
            <a:spLocks noGrp="1" noChangeArrowheads="1"/>
          </p:cNvSpPr>
          <p:nvPr>
            <p:ph sz="quarter" idx="1"/>
          </p:nvPr>
        </p:nvSpPr>
        <p:spPr>
          <a:xfrm>
            <a:off x="457200" y="1371600"/>
            <a:ext cx="8229600" cy="4648200"/>
          </a:xfrm>
        </p:spPr>
        <p:txBody>
          <a:bodyPr>
            <a:normAutofit/>
          </a:bodyPr>
          <a:lstStyle/>
          <a:p>
            <a:pPr algn="just" eaLnBrk="1" hangingPunct="1"/>
            <a:r>
              <a:rPr lang="en-US" altLang="tr-TR" dirty="0"/>
              <a:t>Which mathematical tools are used to represent an image</a:t>
            </a:r>
            <a:r>
              <a:rPr lang="en-US" altLang="en-US" dirty="0"/>
              <a:t>’</a:t>
            </a:r>
            <a:r>
              <a:rPr lang="en-US" altLang="tr-TR" dirty="0"/>
              <a:t>s contents in the 2D frequency domain?</a:t>
            </a:r>
            <a:r>
              <a:rPr lang="tr-TR" altLang="tr-TR" dirty="0"/>
              <a:t> (</a:t>
            </a:r>
            <a:r>
              <a:rPr lang="tr-TR" altLang="tr-TR" dirty="0" err="1"/>
              <a:t>Part</a:t>
            </a:r>
            <a:r>
              <a:rPr lang="tr-TR" altLang="tr-TR" dirty="0"/>
              <a:t> 1)</a:t>
            </a:r>
            <a:endParaRPr lang="en-US" altLang="tr-TR" dirty="0"/>
          </a:p>
          <a:p>
            <a:pPr algn="just" eaLnBrk="1" hangingPunct="1"/>
            <a:r>
              <a:rPr lang="en-US" altLang="tr-TR" dirty="0"/>
              <a:t>What is the Fourier transform, what are its main properties, and how is it used in the context of frequency-domain filtering</a:t>
            </a:r>
            <a:r>
              <a:rPr lang="tr-TR" altLang="tr-TR" dirty="0"/>
              <a:t>? (</a:t>
            </a:r>
            <a:r>
              <a:rPr lang="tr-TR" altLang="tr-TR" dirty="0" err="1"/>
              <a:t>Part</a:t>
            </a:r>
            <a:r>
              <a:rPr lang="tr-TR" altLang="tr-TR" dirty="0"/>
              <a:t> 1) </a:t>
            </a:r>
            <a:endParaRPr lang="en-US" altLang="tr-TR" dirty="0"/>
          </a:p>
          <a:p>
            <a:pPr algn="just" eaLnBrk="1" hangingPunct="1"/>
            <a:r>
              <a:rPr lang="en-US" altLang="tr-TR" dirty="0"/>
              <a:t>What are the differences between low-pass and high-pass filters? </a:t>
            </a:r>
            <a:r>
              <a:rPr lang="tr-TR" altLang="tr-TR" dirty="0"/>
              <a:t>(</a:t>
            </a:r>
            <a:r>
              <a:rPr lang="tr-TR" altLang="tr-TR" dirty="0" err="1"/>
              <a:t>Part</a:t>
            </a:r>
            <a:r>
              <a:rPr lang="tr-TR" altLang="tr-TR" dirty="0"/>
              <a:t> 2)</a:t>
            </a:r>
            <a:endParaRPr lang="en-US" altLang="tr-TR" dirty="0"/>
          </a:p>
          <a:p>
            <a:pPr algn="just" eaLnBrk="1" hangingPunct="1"/>
            <a:r>
              <a:rPr lang="en-US" altLang="tr-TR" dirty="0"/>
              <a:t>What are the differences among ideal, Butterworth, and Gaussian filters?</a:t>
            </a:r>
            <a:r>
              <a:rPr lang="tr-TR" altLang="tr-TR" dirty="0"/>
              <a:t> (</a:t>
            </a:r>
            <a:r>
              <a:rPr lang="tr-TR" altLang="tr-TR" dirty="0" err="1"/>
              <a:t>Part</a:t>
            </a:r>
            <a:r>
              <a:rPr lang="tr-TR" altLang="tr-TR" dirty="0"/>
              <a:t> 2)</a:t>
            </a:r>
            <a:endParaRPr lang="en-US" altLang="tr-TR" dirty="0"/>
          </a:p>
        </p:txBody>
      </p:sp>
      <p:pic>
        <p:nvPicPr>
          <p:cNvPr id="6" name="Grafik 5">
            <a:extLst>
              <a:ext uri="{FF2B5EF4-FFF2-40B4-BE49-F238E27FC236}">
                <a16:creationId xmlns:a16="http://schemas.microsoft.com/office/drawing/2014/main" id="{E1C1995B-C327-4D87-81C4-CDE7384B4E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7F7F5A2-C126-4D59-87A9-C46F746804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D5D5A89-1C21-4792-B70D-67CBB0CEC5FC}"/>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A55F2DEA-6139-467C-AFF9-3F1C89B6EFED}"/>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4064372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3"/>
          <p:cNvSpPr>
            <a:spLocks noGrp="1" noChangeArrowheads="1"/>
          </p:cNvSpPr>
          <p:nvPr>
            <p:ph type="title"/>
          </p:nvPr>
        </p:nvSpPr>
        <p:spPr/>
        <p:txBody>
          <a:bodyPr vert="horz" lIns="0" rIns="0" bIns="0" anchor="b">
            <a:normAutofit/>
          </a:bodyPr>
          <a:lstStyle/>
          <a:p>
            <a:r>
              <a:rPr lang="tr-TR" altLang="tr-TR" dirty="0" err="1"/>
              <a:t>Frequency</a:t>
            </a:r>
            <a:r>
              <a:rPr lang="tr-TR" altLang="tr-TR" dirty="0"/>
              <a:t> Domain </a:t>
            </a:r>
          </a:p>
        </p:txBody>
      </p:sp>
      <p:sp>
        <p:nvSpPr>
          <p:cNvPr id="15363" name="Rectangle 14"/>
          <p:cNvSpPr>
            <a:spLocks noGrp="1" noChangeArrowheads="1"/>
          </p:cNvSpPr>
          <p:nvPr>
            <p:ph type="body" idx="1"/>
          </p:nvPr>
        </p:nvSpPr>
        <p:spPr/>
        <p:txBody>
          <a:bodyPr>
            <a:normAutofit fontScale="92500" lnSpcReduction="20000"/>
          </a:bodyPr>
          <a:lstStyle/>
          <a:p>
            <a:pPr algn="just" eaLnBrk="1" hangingPunct="1"/>
            <a:r>
              <a:rPr lang="tr-TR" altLang="tr-TR" kern="1200" dirty="0">
                <a:latin typeface="Arial" charset="0"/>
              </a:rPr>
              <a:t>A</a:t>
            </a:r>
            <a:r>
              <a:rPr lang="en-US" altLang="tr-TR" kern="1200" dirty="0" err="1">
                <a:latin typeface="Arial" charset="0"/>
              </a:rPr>
              <a:t>nalysis</a:t>
            </a:r>
            <a:r>
              <a:rPr lang="en-US" altLang="tr-TR" kern="1200" dirty="0">
                <a:latin typeface="Arial" charset="0"/>
              </a:rPr>
              <a:t> of mathematical functions or signals with respect to frequency, rather than time</a:t>
            </a:r>
            <a:endParaRPr lang="tr-TR" altLang="tr-TR" kern="1200" dirty="0">
              <a:latin typeface="Arial" charset="0"/>
            </a:endParaRPr>
          </a:p>
          <a:p>
            <a:pPr algn="just" eaLnBrk="1" hangingPunct="1"/>
            <a:r>
              <a:rPr lang="tr-TR" altLang="tr-TR" kern="1200" dirty="0">
                <a:latin typeface="Arial" charset="0"/>
              </a:rPr>
              <a:t>A</a:t>
            </a:r>
            <a:r>
              <a:rPr lang="en-US" altLang="tr-TR" kern="1200" dirty="0">
                <a:latin typeface="Arial" charset="0"/>
              </a:rPr>
              <a:t> time-domain graph shows how a signal changes over time, whereas a frequency-domain graph shows how much of the signal lies within each given frequency band over a range of frequencies.</a:t>
            </a:r>
            <a:endParaRPr lang="tr-TR" altLang="tr-TR" kern="1200" dirty="0">
              <a:latin typeface="Arial" charset="0"/>
            </a:endParaRPr>
          </a:p>
          <a:p>
            <a:pPr algn="just" eaLnBrk="1" hangingPunct="1"/>
            <a:r>
              <a:rPr lang="en-US" altLang="tr-TR" kern="1200" dirty="0">
                <a:latin typeface="Arial" charset="0"/>
              </a:rPr>
              <a:t>A frequency-domain representation can also include information on the phase shift that must be applied to each sinusoid in order to be able to recombine the frequency components to recover the original time signal.</a:t>
            </a:r>
            <a:endParaRPr lang="tr-TR" altLang="tr-TR" sz="2200" dirty="0"/>
          </a:p>
          <a:p>
            <a:pPr algn="just" eaLnBrk="1" hangingPunct="1"/>
            <a:r>
              <a:rPr lang="tr-TR" altLang="tr-TR" sz="3100" kern="1200" dirty="0" err="1">
                <a:latin typeface="Arial" charset="0"/>
              </a:rPr>
              <a:t>In</a:t>
            </a:r>
            <a:r>
              <a:rPr lang="tr-TR" altLang="tr-TR" sz="3100" kern="1200" dirty="0">
                <a:latin typeface="Arial" charset="0"/>
              </a:rPr>
              <a:t> DIP: Analysis of </a:t>
            </a:r>
            <a:r>
              <a:rPr lang="tr-TR" altLang="tr-TR" sz="3100" kern="1200" dirty="0" err="1">
                <a:latin typeface="Arial" charset="0"/>
              </a:rPr>
              <a:t>the</a:t>
            </a:r>
            <a:r>
              <a:rPr lang="tr-TR" altLang="tr-TR" sz="3100" kern="1200" dirty="0">
                <a:latin typeface="Arial" charset="0"/>
              </a:rPr>
              <a:t> </a:t>
            </a:r>
            <a:r>
              <a:rPr lang="tr-TR" altLang="tr-TR" sz="3100" kern="1200" dirty="0" err="1">
                <a:latin typeface="Arial" charset="0"/>
              </a:rPr>
              <a:t>image</a:t>
            </a:r>
            <a:r>
              <a:rPr lang="tr-TR" altLang="tr-TR" sz="3100" kern="1200" dirty="0">
                <a:latin typeface="Arial" charset="0"/>
              </a:rPr>
              <a:t> in </a:t>
            </a:r>
            <a:r>
              <a:rPr lang="tr-TR" altLang="tr-TR" sz="3100" kern="1200" dirty="0" err="1">
                <a:latin typeface="Arial" charset="0"/>
              </a:rPr>
              <a:t>another</a:t>
            </a:r>
            <a:r>
              <a:rPr lang="tr-TR" altLang="tr-TR" sz="3100" kern="1200" dirty="0">
                <a:latin typeface="Arial" charset="0"/>
              </a:rPr>
              <a:t> domain </a:t>
            </a:r>
            <a:r>
              <a:rPr lang="tr-TR" altLang="tr-TR" sz="3100" kern="1200" dirty="0" err="1">
                <a:latin typeface="Arial" charset="0"/>
              </a:rPr>
              <a:t>rather</a:t>
            </a:r>
            <a:r>
              <a:rPr lang="tr-TR" altLang="tr-TR" sz="3100" kern="1200" dirty="0">
                <a:latin typeface="Arial" charset="0"/>
              </a:rPr>
              <a:t> </a:t>
            </a:r>
            <a:r>
              <a:rPr lang="tr-TR" altLang="tr-TR" sz="3100" kern="1200" dirty="0" err="1">
                <a:latin typeface="Arial" charset="0"/>
              </a:rPr>
              <a:t>than</a:t>
            </a:r>
            <a:r>
              <a:rPr lang="tr-TR" altLang="tr-TR" sz="3100" kern="1200" dirty="0">
                <a:latin typeface="Arial" charset="0"/>
              </a:rPr>
              <a:t> in </a:t>
            </a:r>
            <a:r>
              <a:rPr lang="tr-TR" altLang="tr-TR" sz="3100" kern="1200" dirty="0" err="1">
                <a:latin typeface="Arial" charset="0"/>
              </a:rPr>
              <a:t>spatial</a:t>
            </a:r>
            <a:r>
              <a:rPr lang="tr-TR" altLang="tr-TR" sz="3100" kern="1200" dirty="0">
                <a:latin typeface="Arial" charset="0"/>
              </a:rPr>
              <a:t> domain.</a:t>
            </a:r>
          </a:p>
        </p:txBody>
      </p:sp>
      <p:pic>
        <p:nvPicPr>
          <p:cNvPr id="6" name="Grafik 5">
            <a:extLst>
              <a:ext uri="{FF2B5EF4-FFF2-40B4-BE49-F238E27FC236}">
                <a16:creationId xmlns:a16="http://schemas.microsoft.com/office/drawing/2014/main" id="{B42F7B11-C5E3-4A49-9ACC-9DB3073D96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11FE167-9ED8-4E20-978C-3DECCDBE5E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3ACF0AB7-F5B5-4A2D-A770-04723DD7ADC2}"/>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DC31CE02-A38F-454D-BC92-6211C5593E29}"/>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399191062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2"/>
          <p:cNvSpPr>
            <a:spLocks noGrp="1" noChangeArrowheads="1"/>
          </p:cNvSpPr>
          <p:nvPr>
            <p:ph type="title"/>
          </p:nvPr>
        </p:nvSpPr>
        <p:spPr/>
        <p:txBody>
          <a:bodyPr vert="horz" lIns="0" rIns="0" bIns="0" anchor="b">
            <a:normAutofit/>
          </a:bodyPr>
          <a:lstStyle/>
          <a:p>
            <a:r>
              <a:rPr lang="en-US" altLang="tr-TR" dirty="0"/>
              <a:t>Frequency-domain operations</a:t>
            </a:r>
          </a:p>
        </p:txBody>
      </p:sp>
      <p:pic>
        <p:nvPicPr>
          <p:cNvPr id="13314" name="Picture 3" descr="Figure11_0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029" y="1676400"/>
            <a:ext cx="7738969"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a:extLst>
              <a:ext uri="{FF2B5EF4-FFF2-40B4-BE49-F238E27FC236}">
                <a16:creationId xmlns:a16="http://schemas.microsoft.com/office/drawing/2014/main" id="{49347775-F7FC-450C-8B79-C8BA74A2A0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809B42D-876E-4097-B104-30C60049ED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BBAAECD-E899-4381-A548-D535FA980887}"/>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739A4316-0719-49CD-89CA-6F57DE17575F}"/>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4188550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2"/>
          <p:cNvSpPr>
            <a:spLocks noGrp="1" noChangeArrowheads="1"/>
          </p:cNvSpPr>
          <p:nvPr>
            <p:ph type="title"/>
          </p:nvPr>
        </p:nvSpPr>
        <p:spPr/>
        <p:txBody>
          <a:bodyPr/>
          <a:lstStyle/>
          <a:p>
            <a:pPr eaLnBrk="1" hangingPunct="1"/>
            <a:r>
              <a:rPr lang="tr-TR" altLang="tr-TR" dirty="0" err="1"/>
              <a:t>Easier</a:t>
            </a:r>
            <a:endParaRPr lang="en-US" altLang="tr-TR" dirty="0"/>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895" y="1132284"/>
            <a:ext cx="7684210" cy="5079830"/>
          </a:xfrm>
          <a:prstGeom prst="rect">
            <a:avLst/>
          </a:prstGeom>
        </p:spPr>
      </p:pic>
      <p:pic>
        <p:nvPicPr>
          <p:cNvPr id="6" name="Grafik 5">
            <a:extLst>
              <a:ext uri="{FF2B5EF4-FFF2-40B4-BE49-F238E27FC236}">
                <a16:creationId xmlns:a16="http://schemas.microsoft.com/office/drawing/2014/main" id="{C51E3B4B-5EFC-4C7E-A379-98F4DAF572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5452C44-672D-4957-8CC8-126DABF14D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C9E9F361-2325-4972-90B6-E12F3A43E382}"/>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5EBA9525-08BC-4BED-9491-3105B58529CB}"/>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1003183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33400" y="304801"/>
            <a:ext cx="7084579" cy="838200"/>
          </a:xfrm>
        </p:spPr>
        <p:txBody>
          <a:bodyPr vert="horz" lIns="0" rIns="0" bIns="0" anchor="ctr">
            <a:normAutofit/>
          </a:bodyPr>
          <a:lstStyle/>
          <a:p>
            <a:pPr algn="ctr"/>
            <a:r>
              <a:rPr lang="tr-TR" altLang="tr-TR" sz="3200" dirty="0">
                <a:solidFill>
                  <a:schemeClr val="tx1"/>
                </a:solidFill>
                <a:latin typeface="Times New Roman" panose="02020603050405020304" pitchFamily="18" charset="0"/>
                <a:cs typeface="Times New Roman" panose="02020603050405020304" pitchFamily="18" charset="0"/>
              </a:rPr>
              <a:t>Background</a:t>
            </a:r>
          </a:p>
        </p:txBody>
      </p:sp>
      <p:sp>
        <p:nvSpPr>
          <p:cNvPr id="1028" name="Rectangle 3"/>
          <p:cNvSpPr>
            <a:spLocks noGrp="1" noChangeArrowheads="1"/>
          </p:cNvSpPr>
          <p:nvPr>
            <p:ph type="body" sz="half" idx="1"/>
          </p:nvPr>
        </p:nvSpPr>
        <p:spPr>
          <a:xfrm>
            <a:off x="533400" y="1447800"/>
            <a:ext cx="7639050" cy="4645025"/>
          </a:xfrm>
        </p:spPr>
        <p:txBody>
          <a:bodyPr/>
          <a:lstStyle/>
          <a:p>
            <a:pPr algn="just" eaLnBrk="1" hangingPunct="1"/>
            <a:r>
              <a:rPr lang="en-US" altLang="tr-TR" kern="1200" dirty="0">
                <a:latin typeface="Arial" charset="0"/>
              </a:rPr>
              <a:t>Jean Baptiste Joseph Fourier (21 March 1768 – 16 May 1830)</a:t>
            </a:r>
            <a:r>
              <a:rPr lang="tr-TR" altLang="tr-TR" kern="1200" dirty="0">
                <a:latin typeface="Arial" charset="0"/>
              </a:rPr>
              <a:t>: French </a:t>
            </a:r>
            <a:r>
              <a:rPr lang="tr-TR" altLang="tr-TR" kern="1200" dirty="0" err="1">
                <a:latin typeface="Arial" charset="0"/>
              </a:rPr>
              <a:t>mathematician</a:t>
            </a:r>
            <a:r>
              <a:rPr lang="tr-TR" altLang="tr-TR" kern="1200" dirty="0">
                <a:latin typeface="Arial" charset="0"/>
              </a:rPr>
              <a:t> </a:t>
            </a:r>
            <a:r>
              <a:rPr lang="tr-TR" altLang="tr-TR" kern="1200" dirty="0" err="1">
                <a:latin typeface="Arial" charset="0"/>
              </a:rPr>
              <a:t>and</a:t>
            </a:r>
            <a:r>
              <a:rPr lang="tr-TR" altLang="tr-TR" kern="1200" dirty="0">
                <a:latin typeface="Arial" charset="0"/>
              </a:rPr>
              <a:t> </a:t>
            </a:r>
            <a:r>
              <a:rPr lang="tr-TR" altLang="tr-TR" kern="1200" dirty="0" err="1">
                <a:latin typeface="Arial" charset="0"/>
              </a:rPr>
              <a:t>physician</a:t>
            </a:r>
            <a:endParaRPr lang="tr-TR" altLang="tr-TR" kern="1200" dirty="0">
              <a:latin typeface="Arial" charset="0"/>
            </a:endParaRPr>
          </a:p>
          <a:p>
            <a:pPr algn="just" eaLnBrk="1" hangingPunct="1"/>
            <a:r>
              <a:rPr lang="tr-TR" altLang="tr-TR" kern="1200" dirty="0">
                <a:latin typeface="Arial" charset="0"/>
              </a:rPr>
              <a:t>1822: </a:t>
            </a:r>
            <a:r>
              <a:rPr lang="tr-TR" altLang="tr-TR" i="1" kern="1200" dirty="0" err="1">
                <a:latin typeface="Arial" charset="0"/>
              </a:rPr>
              <a:t>Théorie</a:t>
            </a:r>
            <a:r>
              <a:rPr lang="tr-TR" altLang="tr-TR" i="1" kern="1200" dirty="0">
                <a:latin typeface="Arial" charset="0"/>
              </a:rPr>
              <a:t> </a:t>
            </a:r>
            <a:r>
              <a:rPr lang="tr-TR" altLang="tr-TR" i="1" kern="1200" dirty="0" err="1">
                <a:latin typeface="Arial" charset="0"/>
              </a:rPr>
              <a:t>analytique</a:t>
            </a:r>
            <a:r>
              <a:rPr lang="tr-TR" altLang="tr-TR" i="1" kern="1200" dirty="0">
                <a:latin typeface="Arial" charset="0"/>
              </a:rPr>
              <a:t> de la </a:t>
            </a:r>
            <a:r>
              <a:rPr lang="tr-TR" altLang="tr-TR" i="1" kern="1200" dirty="0" err="1">
                <a:latin typeface="Arial" charset="0"/>
              </a:rPr>
              <a:t>chaleur</a:t>
            </a:r>
            <a:r>
              <a:rPr lang="tr-TR" altLang="tr-TR" i="1" kern="1200" dirty="0">
                <a:latin typeface="Arial" charset="0"/>
              </a:rPr>
              <a:t> </a:t>
            </a:r>
            <a:r>
              <a:rPr lang="tr-TR" altLang="tr-TR" kern="1200" dirty="0">
                <a:latin typeface="Arial" charset="0"/>
              </a:rPr>
              <a:t>(</a:t>
            </a:r>
            <a:r>
              <a:rPr lang="tr-TR" altLang="tr-TR" kern="1200" dirty="0" err="1">
                <a:latin typeface="Arial" charset="0"/>
              </a:rPr>
              <a:t>The</a:t>
            </a:r>
            <a:r>
              <a:rPr lang="tr-TR" altLang="tr-TR" kern="1200" dirty="0">
                <a:latin typeface="Arial" charset="0"/>
              </a:rPr>
              <a:t> </a:t>
            </a:r>
            <a:r>
              <a:rPr lang="tr-TR" altLang="tr-TR" kern="1200" dirty="0" err="1">
                <a:latin typeface="Arial" charset="0"/>
              </a:rPr>
              <a:t>Analytic</a:t>
            </a:r>
            <a:r>
              <a:rPr lang="tr-TR" altLang="tr-TR" kern="1200" dirty="0">
                <a:latin typeface="Arial" charset="0"/>
              </a:rPr>
              <a:t> </a:t>
            </a:r>
            <a:r>
              <a:rPr lang="tr-TR" altLang="tr-TR" kern="1200" dirty="0" err="1">
                <a:latin typeface="Arial" charset="0"/>
              </a:rPr>
              <a:t>Theory</a:t>
            </a:r>
            <a:r>
              <a:rPr lang="tr-TR" altLang="tr-TR" kern="1200" dirty="0">
                <a:latin typeface="Arial" charset="0"/>
              </a:rPr>
              <a:t> of </a:t>
            </a:r>
            <a:r>
              <a:rPr lang="tr-TR" altLang="tr-TR" kern="1200" dirty="0" err="1">
                <a:latin typeface="Arial" charset="0"/>
              </a:rPr>
              <a:t>Heat</a:t>
            </a:r>
            <a:r>
              <a:rPr lang="tr-TR" altLang="tr-TR" kern="1200" dirty="0">
                <a:latin typeface="Arial" charset="0"/>
              </a:rPr>
              <a:t>) </a:t>
            </a:r>
          </a:p>
          <a:p>
            <a:pPr algn="just" eaLnBrk="1" hangingPunct="1"/>
            <a:r>
              <a:rPr lang="tr-TR" altLang="tr-TR" kern="1200" dirty="0">
                <a:latin typeface="Arial" charset="0"/>
              </a:rPr>
              <a:t>Main idea: </a:t>
            </a:r>
            <a:r>
              <a:rPr lang="tr-TR" altLang="tr-TR" kern="1200" dirty="0" err="1">
                <a:latin typeface="Arial" charset="0"/>
              </a:rPr>
              <a:t>Every</a:t>
            </a:r>
            <a:r>
              <a:rPr lang="tr-TR" altLang="tr-TR" kern="1200" dirty="0">
                <a:latin typeface="Arial" charset="0"/>
              </a:rPr>
              <a:t> </a:t>
            </a:r>
            <a:r>
              <a:rPr lang="tr-TR" altLang="tr-TR" kern="1200" dirty="0" err="1">
                <a:latin typeface="Arial" charset="0"/>
              </a:rPr>
              <a:t>periodic</a:t>
            </a:r>
            <a:r>
              <a:rPr lang="tr-TR" altLang="tr-TR" kern="1200" dirty="0">
                <a:latin typeface="Arial" charset="0"/>
              </a:rPr>
              <a:t> </a:t>
            </a:r>
            <a:r>
              <a:rPr lang="tr-TR" altLang="tr-TR" kern="1200" dirty="0" err="1">
                <a:latin typeface="Arial" charset="0"/>
              </a:rPr>
              <a:t>function</a:t>
            </a:r>
            <a:r>
              <a:rPr lang="tr-TR" altLang="tr-TR" kern="1200" dirty="0">
                <a:latin typeface="Arial" charset="0"/>
              </a:rPr>
              <a:t> can be </a:t>
            </a:r>
            <a:r>
              <a:rPr lang="tr-TR" altLang="tr-TR" kern="1200" dirty="0" err="1">
                <a:latin typeface="Arial" charset="0"/>
              </a:rPr>
              <a:t>expressed</a:t>
            </a:r>
            <a:r>
              <a:rPr lang="tr-TR" altLang="tr-TR" kern="1200" dirty="0">
                <a:latin typeface="Arial" charset="0"/>
              </a:rPr>
              <a:t> as a </a:t>
            </a:r>
            <a:r>
              <a:rPr lang="tr-TR" altLang="tr-TR" kern="1200" dirty="0" err="1">
                <a:latin typeface="Arial" charset="0"/>
              </a:rPr>
              <a:t>sum</a:t>
            </a:r>
            <a:r>
              <a:rPr lang="tr-TR" altLang="tr-TR" kern="1200" dirty="0">
                <a:latin typeface="Arial" charset="0"/>
              </a:rPr>
              <a:t> of </a:t>
            </a:r>
            <a:r>
              <a:rPr lang="tr-TR" altLang="tr-TR" kern="1200" dirty="0" err="1">
                <a:latin typeface="Arial" charset="0"/>
              </a:rPr>
              <a:t>sines</a:t>
            </a:r>
            <a:r>
              <a:rPr lang="tr-TR" altLang="tr-TR" kern="1200" dirty="0">
                <a:latin typeface="Arial" charset="0"/>
              </a:rPr>
              <a:t>/</a:t>
            </a:r>
            <a:r>
              <a:rPr lang="tr-TR" altLang="tr-TR" kern="1200" dirty="0" err="1">
                <a:latin typeface="Arial" charset="0"/>
              </a:rPr>
              <a:t>cosines</a:t>
            </a:r>
            <a:r>
              <a:rPr lang="tr-TR" altLang="tr-TR" kern="1200" dirty="0">
                <a:latin typeface="Arial" charset="0"/>
              </a:rPr>
              <a:t> (</a:t>
            </a:r>
            <a:r>
              <a:rPr lang="tr-TR" altLang="tr-TR" kern="1200" dirty="0" err="1">
                <a:latin typeface="Arial" charset="0"/>
              </a:rPr>
              <a:t>Fourier</a:t>
            </a:r>
            <a:r>
              <a:rPr lang="tr-TR" altLang="tr-TR" kern="1200" dirty="0">
                <a:latin typeface="Arial" charset="0"/>
              </a:rPr>
              <a:t> Series) </a:t>
            </a:r>
            <a:r>
              <a:rPr lang="tr-TR" altLang="tr-TR" kern="1200" dirty="0">
                <a:latin typeface="Arial" charset="0"/>
                <a:sym typeface="Wingdings" panose="05000000000000000000" pitchFamily="2" charset="2"/>
              </a:rPr>
              <a:t></a:t>
            </a:r>
            <a:r>
              <a:rPr lang="tr-TR" altLang="tr-TR" kern="1200" dirty="0" err="1">
                <a:latin typeface="Arial" charset="0"/>
                <a:sym typeface="Wingdings" panose="05000000000000000000" pitchFamily="2" charset="2"/>
              </a:rPr>
              <a:t>Harmonic</a:t>
            </a:r>
            <a:r>
              <a:rPr lang="tr-TR" altLang="tr-TR" kern="1200" dirty="0">
                <a:latin typeface="Arial" charset="0"/>
                <a:sym typeface="Wingdings" panose="05000000000000000000" pitchFamily="2" charset="2"/>
              </a:rPr>
              <a:t> </a:t>
            </a:r>
            <a:r>
              <a:rPr lang="tr-TR" altLang="tr-TR" kern="1200" dirty="0" err="1">
                <a:latin typeface="Arial" charset="0"/>
                <a:sym typeface="Wingdings" panose="05000000000000000000" pitchFamily="2" charset="2"/>
              </a:rPr>
              <a:t>analysis</a:t>
            </a:r>
            <a:endParaRPr lang="tr-TR" altLang="tr-TR" sz="2000" dirty="0"/>
          </a:p>
        </p:txBody>
      </p:sp>
      <p:pic>
        <p:nvPicPr>
          <p:cNvPr id="6" name="Grafik 5">
            <a:extLst>
              <a:ext uri="{FF2B5EF4-FFF2-40B4-BE49-F238E27FC236}">
                <a16:creationId xmlns:a16="http://schemas.microsoft.com/office/drawing/2014/main" id="{48FF4AB5-348B-4007-B285-9DBD3B5747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7520091-AA83-4633-B743-412AD80DEB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AB2518DE-2945-49E8-9B6D-8DF5E5FDB04E}"/>
              </a:ext>
            </a:extLst>
          </p:cNvPr>
          <p:cNvSpPr>
            <a:spLocks noGrp="1"/>
          </p:cNvSpPr>
          <p:nvPr>
            <p:ph type="ftr" sz="quarter" idx="11"/>
          </p:nvPr>
        </p:nvSpPr>
        <p:spPr/>
        <p:txBody>
          <a:bodyPr/>
          <a:lstStyle/>
          <a:p>
            <a:pPr>
              <a:defRPr/>
            </a:pPr>
            <a:r>
              <a:rPr lang="en-US"/>
              <a:t>Frequency Domain Filtering: Foundations</a:t>
            </a:r>
            <a:endParaRPr lang="tr-TR"/>
          </a:p>
        </p:txBody>
      </p:sp>
      <p:sp>
        <p:nvSpPr>
          <p:cNvPr id="5" name="Foliennummernplatzhalter 4">
            <a:extLst>
              <a:ext uri="{FF2B5EF4-FFF2-40B4-BE49-F238E27FC236}">
                <a16:creationId xmlns:a16="http://schemas.microsoft.com/office/drawing/2014/main" id="{1DEB5F0A-EB78-4B4B-9CC4-221BE5FABBD2}"/>
              </a:ext>
            </a:extLst>
          </p:cNvPr>
          <p:cNvSpPr>
            <a:spLocks noGrp="1"/>
          </p:cNvSpPr>
          <p:nvPr>
            <p:ph type="sldNum" sz="quarter" idx="12"/>
          </p:nvPr>
        </p:nvSpPr>
        <p:spPr/>
        <p:txBody>
          <a:bodyPr/>
          <a:lstStyle/>
          <a:p>
            <a:fld id="{E56721DF-DE55-4776-8C75-6F8D85F7B616}" type="slidenum">
              <a:rPr lang="tr-TR" altLang="tr-TR" smtClean="0"/>
              <a:pPr/>
              <a:t>6</a:t>
            </a:fld>
            <a:endParaRPr lang="tr-TR" altLang="tr-TR"/>
          </a:p>
        </p:txBody>
      </p:sp>
    </p:spTree>
    <p:extLst>
      <p:ext uri="{BB962C8B-B14F-4D97-AF65-F5344CB8AC3E}">
        <p14:creationId xmlns:p14="http://schemas.microsoft.com/office/powerpoint/2010/main" val="71810128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33400" y="304801"/>
            <a:ext cx="7084579" cy="838200"/>
          </a:xfrm>
        </p:spPr>
        <p:txBody>
          <a:bodyPr vert="horz" lIns="0" rIns="0" bIns="0" anchor="ctr">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main idea</a:t>
            </a: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599" y="939836"/>
            <a:ext cx="6627380" cy="5613364"/>
          </a:xfrm>
          <a:prstGeom prst="rect">
            <a:avLst/>
          </a:prstGeom>
        </p:spPr>
      </p:pic>
      <p:pic>
        <p:nvPicPr>
          <p:cNvPr id="6" name="Grafik 5">
            <a:extLst>
              <a:ext uri="{FF2B5EF4-FFF2-40B4-BE49-F238E27FC236}">
                <a16:creationId xmlns:a16="http://schemas.microsoft.com/office/drawing/2014/main" id="{975AE622-296D-49A4-AF37-A295C40F32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7E3CFBA-6D91-4BB9-96EC-773D173B22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63EE6205-3A2C-4FB8-97B6-01917847CAD4}"/>
              </a:ext>
            </a:extLst>
          </p:cNvPr>
          <p:cNvSpPr>
            <a:spLocks noGrp="1"/>
          </p:cNvSpPr>
          <p:nvPr>
            <p:ph type="ftr" sz="quarter" idx="11"/>
          </p:nvPr>
        </p:nvSpPr>
        <p:spPr/>
        <p:txBody>
          <a:bodyPr/>
          <a:lstStyle/>
          <a:p>
            <a:pPr>
              <a:defRPr/>
            </a:pPr>
            <a:r>
              <a:rPr lang="en-US"/>
              <a:t>Frequency Domain Filtering: Foundations</a:t>
            </a:r>
            <a:endParaRPr lang="tr-TR"/>
          </a:p>
        </p:txBody>
      </p:sp>
      <p:sp>
        <p:nvSpPr>
          <p:cNvPr id="8" name="Foliennummernplatzhalter 7">
            <a:extLst>
              <a:ext uri="{FF2B5EF4-FFF2-40B4-BE49-F238E27FC236}">
                <a16:creationId xmlns:a16="http://schemas.microsoft.com/office/drawing/2014/main" id="{EC1C5241-3416-4D28-AC9C-C2BAC6CA4D29}"/>
              </a:ext>
            </a:extLst>
          </p:cNvPr>
          <p:cNvSpPr>
            <a:spLocks noGrp="1"/>
          </p:cNvSpPr>
          <p:nvPr>
            <p:ph type="sldNum" sz="quarter" idx="12"/>
          </p:nvPr>
        </p:nvSpPr>
        <p:spPr/>
        <p:txBody>
          <a:bodyPr/>
          <a:lstStyle/>
          <a:p>
            <a:fld id="{E56721DF-DE55-4776-8C75-6F8D85F7B616}" type="slidenum">
              <a:rPr lang="tr-TR" altLang="tr-TR" smtClean="0"/>
              <a:pPr/>
              <a:t>7</a:t>
            </a:fld>
            <a:endParaRPr lang="tr-TR" altLang="tr-TR"/>
          </a:p>
        </p:txBody>
      </p:sp>
    </p:spTree>
    <p:extLst>
      <p:ext uri="{BB962C8B-B14F-4D97-AF65-F5344CB8AC3E}">
        <p14:creationId xmlns:p14="http://schemas.microsoft.com/office/powerpoint/2010/main" val="30273629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7813"/>
            <a:ext cx="8534400" cy="1139825"/>
          </a:xfrm>
        </p:spPr>
        <p:txBody>
          <a:bodyPr/>
          <a:lstStyle/>
          <a:p>
            <a:r>
              <a:rPr lang="en-US" altLang="en-US" dirty="0"/>
              <a:t>Mathematical Background:</a:t>
            </a:r>
            <a:br>
              <a:rPr lang="en-US" altLang="en-US" dirty="0"/>
            </a:br>
            <a:r>
              <a:rPr lang="en-US" altLang="en-US" dirty="0"/>
              <a:t>Complex Numbers</a:t>
            </a:r>
          </a:p>
        </p:txBody>
      </p:sp>
      <p:sp>
        <p:nvSpPr>
          <p:cNvPr id="4099" name="Rectangle 3"/>
          <p:cNvSpPr>
            <a:spLocks noGrp="1" noChangeArrowheads="1"/>
          </p:cNvSpPr>
          <p:nvPr>
            <p:ph type="body" idx="1"/>
          </p:nvPr>
        </p:nvSpPr>
        <p:spPr/>
        <p:txBody>
          <a:bodyPr/>
          <a:lstStyle/>
          <a:p>
            <a:r>
              <a:rPr lang="en-US" altLang="en-US" sz="2200" dirty="0"/>
              <a:t>A complex number </a:t>
            </a:r>
            <a:r>
              <a:rPr lang="en-US" altLang="en-US" sz="2200" b="1" dirty="0"/>
              <a:t>x</a:t>
            </a:r>
            <a:r>
              <a:rPr lang="en-US" altLang="en-US" sz="2200" dirty="0"/>
              <a:t> is of the form:	</a:t>
            </a:r>
          </a:p>
          <a:p>
            <a:pPr>
              <a:buFontTx/>
              <a:buNone/>
            </a:pPr>
            <a:r>
              <a:rPr lang="en-US" altLang="en-US" sz="2200" dirty="0"/>
              <a:t>			 </a:t>
            </a:r>
          </a:p>
          <a:p>
            <a:pPr>
              <a:buFontTx/>
              <a:buNone/>
            </a:pPr>
            <a:r>
              <a:rPr lang="en-US" altLang="en-US" sz="2200" dirty="0"/>
              <a:t>		  </a:t>
            </a:r>
          </a:p>
          <a:p>
            <a:pPr>
              <a:buFontTx/>
              <a:buNone/>
            </a:pPr>
            <a:r>
              <a:rPr lang="en-US" altLang="en-US" sz="2200" dirty="0"/>
              <a:t>                       </a:t>
            </a:r>
            <a:r>
              <a:rPr lang="el-GR" altLang="en-US" sz="2200" dirty="0"/>
              <a:t>α</a:t>
            </a:r>
            <a:r>
              <a:rPr lang="en-US" altLang="en-US" sz="2200" dirty="0"/>
              <a:t>: </a:t>
            </a:r>
            <a:r>
              <a:rPr lang="en-US" altLang="en-US" sz="2200" b="1" dirty="0"/>
              <a:t>real part</a:t>
            </a:r>
            <a:r>
              <a:rPr lang="en-US" altLang="en-US" sz="2200" dirty="0"/>
              <a:t>, b: </a:t>
            </a:r>
            <a:r>
              <a:rPr lang="en-US" altLang="en-US" sz="2200" b="1" dirty="0"/>
              <a:t>imaginary</a:t>
            </a:r>
            <a:r>
              <a:rPr lang="en-US" altLang="en-US" sz="2200" dirty="0"/>
              <a:t> part</a:t>
            </a:r>
          </a:p>
          <a:p>
            <a:endParaRPr lang="en-US" altLang="en-US" sz="2200" dirty="0"/>
          </a:p>
          <a:p>
            <a:r>
              <a:rPr lang="en-US" altLang="en-US" sz="2200" dirty="0"/>
              <a:t>Addition:</a:t>
            </a:r>
          </a:p>
          <a:p>
            <a:pPr>
              <a:buFontTx/>
              <a:buNone/>
            </a:pPr>
            <a:r>
              <a:rPr lang="en-US" altLang="en-US" sz="2200" b="1" dirty="0"/>
              <a:t>		     </a:t>
            </a:r>
          </a:p>
          <a:p>
            <a:endParaRPr lang="en-US" altLang="en-US" sz="2200" dirty="0"/>
          </a:p>
          <a:p>
            <a:r>
              <a:rPr lang="en-US" altLang="en-US" sz="2200" dirty="0"/>
              <a:t>Multiplication:</a:t>
            </a:r>
          </a:p>
          <a:p>
            <a:pPr>
              <a:buFontTx/>
              <a:buNone/>
            </a:pPr>
            <a:r>
              <a:rPr lang="en-US" altLang="en-US" sz="2200" dirty="0"/>
              <a:t>		    </a:t>
            </a:r>
            <a:endParaRPr lang="en-US" altLang="en-US" sz="2200" b="1" dirty="0"/>
          </a:p>
          <a:p>
            <a:pPr>
              <a:buFontTx/>
              <a:buNone/>
            </a:pPr>
            <a:endParaRPr lang="en-US" altLang="en-US" sz="2200" dirty="0"/>
          </a:p>
          <a:p>
            <a:endParaRPr lang="en-US" altLang="en-US" sz="2200" dirty="0"/>
          </a:p>
        </p:txBody>
      </p:sp>
      <p:pic>
        <p:nvPicPr>
          <p:cNvPr id="41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127250"/>
            <a:ext cx="36576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410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0406" y="4114800"/>
            <a:ext cx="46355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410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0406" y="5410200"/>
            <a:ext cx="5091113"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9" name="Grafik 8">
            <a:extLst>
              <a:ext uri="{FF2B5EF4-FFF2-40B4-BE49-F238E27FC236}">
                <a16:creationId xmlns:a16="http://schemas.microsoft.com/office/drawing/2014/main" id="{68B69809-304D-4246-8E20-7EF678D507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13AB9A2F-FD63-459F-A33D-F682FB86C2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D2A65E08-D44B-473B-AE8E-59FE2DC668E4}"/>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CF66EF31-36F9-4838-AE75-AA62EAF7BF0D}"/>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1782710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altLang="en-US" dirty="0"/>
              <a:t>Mathematical Background:</a:t>
            </a:r>
            <a:br>
              <a:rPr lang="en-US" altLang="en-US" dirty="0"/>
            </a:br>
            <a:r>
              <a:rPr lang="en-US" altLang="en-US" dirty="0"/>
              <a:t>Complex Numbers (</a:t>
            </a:r>
            <a:r>
              <a:rPr lang="en-US" altLang="en-US" dirty="0" err="1"/>
              <a:t>cont</a:t>
            </a:r>
            <a:r>
              <a:rPr lang="tr-TR" altLang="en-US" dirty="0"/>
              <a:t>.</a:t>
            </a:r>
            <a:r>
              <a:rPr lang="en-US" altLang="en-US" dirty="0"/>
              <a:t>)</a:t>
            </a:r>
          </a:p>
        </p:txBody>
      </p:sp>
      <p:sp>
        <p:nvSpPr>
          <p:cNvPr id="5123" name="Rectangle 3"/>
          <p:cNvSpPr>
            <a:spLocks noGrp="1" noChangeArrowheads="1"/>
          </p:cNvSpPr>
          <p:nvPr>
            <p:ph type="body" idx="1"/>
          </p:nvPr>
        </p:nvSpPr>
        <p:spPr/>
        <p:txBody>
          <a:bodyPr/>
          <a:lstStyle/>
          <a:p>
            <a:r>
              <a:rPr lang="en-US" altLang="en-US" dirty="0"/>
              <a:t>Magnitude-Phase (</a:t>
            </a:r>
            <a:r>
              <a:rPr lang="en-US" altLang="en-US" dirty="0" err="1"/>
              <a:t>i.e.,vector</a:t>
            </a:r>
            <a:r>
              <a:rPr lang="en-US" altLang="en-US" dirty="0"/>
              <a:t>) representation</a:t>
            </a:r>
          </a:p>
          <a:p>
            <a:pPr>
              <a:buFontTx/>
              <a:buNone/>
            </a:pPr>
            <a:r>
              <a:rPr lang="en-US" altLang="en-US" dirty="0"/>
              <a:t>			                 </a:t>
            </a:r>
          </a:p>
          <a:p>
            <a:pPr>
              <a:buFontTx/>
              <a:buNone/>
            </a:pPr>
            <a:endParaRPr lang="en-US" altLang="en-US" dirty="0"/>
          </a:p>
          <a:p>
            <a:pPr>
              <a:buFontTx/>
              <a:buNone/>
            </a:pPr>
            <a:r>
              <a:rPr lang="en-US" altLang="en-US" dirty="0"/>
              <a:t>                                               </a:t>
            </a:r>
            <a:r>
              <a:rPr lang="en-US" altLang="en-US" b="1" dirty="0"/>
              <a:t>Magnitude:</a:t>
            </a:r>
            <a:endParaRPr lang="en-US" altLang="en-US" b="1" baseline="30000" dirty="0">
              <a:cs typeface="Times New Roman" panose="02020603050405020304" pitchFamily="18" charset="0"/>
            </a:endParaRPr>
          </a:p>
          <a:p>
            <a:pPr>
              <a:buFontTx/>
              <a:buNone/>
            </a:pPr>
            <a:r>
              <a:rPr lang="en-US" altLang="en-US" b="1" baseline="30000" dirty="0">
                <a:cs typeface="Times New Roman" panose="02020603050405020304" pitchFamily="18" charset="0"/>
              </a:rPr>
              <a:t>			</a:t>
            </a:r>
          </a:p>
          <a:p>
            <a:pPr>
              <a:buFontTx/>
              <a:buNone/>
            </a:pPr>
            <a:r>
              <a:rPr lang="en-US" altLang="en-US" b="1" baseline="30000" dirty="0">
                <a:cs typeface="Times New Roman" panose="02020603050405020304" pitchFamily="18" charset="0"/>
              </a:rPr>
              <a:t>			                                        </a:t>
            </a:r>
            <a:r>
              <a:rPr lang="en-US" altLang="en-US" b="1" dirty="0"/>
              <a:t>Phase: </a:t>
            </a:r>
          </a:p>
          <a:p>
            <a:pPr>
              <a:buFontTx/>
              <a:buNone/>
            </a:pPr>
            <a:endParaRPr lang="en-US" altLang="en-US" b="1" dirty="0"/>
          </a:p>
        </p:txBody>
      </p:sp>
      <p:pic>
        <p:nvPicPr>
          <p:cNvPr id="5124"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647406"/>
            <a:ext cx="20574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125"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2895600"/>
            <a:ext cx="3810000" cy="33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126" name="Text Box 13"/>
          <p:cNvSpPr txBox="1">
            <a:spLocks noChangeArrowheads="1"/>
          </p:cNvSpPr>
          <p:nvPr/>
        </p:nvSpPr>
        <p:spPr bwMode="auto">
          <a:xfrm>
            <a:off x="1889125" y="4918075"/>
            <a:ext cx="360363" cy="457200"/>
          </a:xfrm>
          <a:prstGeom prst="rect">
            <a:avLst/>
          </a:prstGeom>
          <a:solidFill>
            <a:schemeClr val="tx2"/>
          </a:solidFill>
          <a:ln>
            <a:noFill/>
          </a:ln>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2400" dirty="0">
                <a:solidFill>
                  <a:schemeClr val="bg2"/>
                </a:solidFill>
                <a:cs typeface="Times New Roman" panose="02020603050405020304" pitchFamily="18" charset="0"/>
              </a:rPr>
              <a:t>φ</a:t>
            </a:r>
          </a:p>
        </p:txBody>
      </p:sp>
      <p:pic>
        <p:nvPicPr>
          <p:cNvPr id="5127"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734050"/>
            <a:ext cx="21336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128"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731588"/>
            <a:ext cx="2057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129" name="TextBox 1"/>
          <p:cNvSpPr txBox="1">
            <a:spLocks noChangeArrowheads="1"/>
          </p:cNvSpPr>
          <p:nvPr/>
        </p:nvSpPr>
        <p:spPr bwMode="auto">
          <a:xfrm>
            <a:off x="4886325" y="5295900"/>
            <a:ext cx="3506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solidFill>
                  <a:schemeClr val="bg1"/>
                </a:solidFill>
              </a:rPr>
              <a:t>Magnitude-Phase notation:</a:t>
            </a:r>
          </a:p>
        </p:txBody>
      </p:sp>
      <p:pic>
        <p:nvPicPr>
          <p:cNvPr id="14" name="Grafik 13">
            <a:extLst>
              <a:ext uri="{FF2B5EF4-FFF2-40B4-BE49-F238E27FC236}">
                <a16:creationId xmlns:a16="http://schemas.microsoft.com/office/drawing/2014/main" id="{897F9FEA-B530-436E-9EB5-F6E4FCA4EA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a:extLst>
              <a:ext uri="{FF2B5EF4-FFF2-40B4-BE49-F238E27FC236}">
                <a16:creationId xmlns:a16="http://schemas.microsoft.com/office/drawing/2014/main" id="{AB60F273-B45A-4E60-B697-C4A72FC7D62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413453F3-AEC4-4917-929F-4180AEA0B343}"/>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5121326C-70BA-428E-8164-C476D0A2C2C4}"/>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2257981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altLang="en-US" dirty="0"/>
              <a:t>Mathematical Background:</a:t>
            </a:r>
            <a:br>
              <a:rPr lang="en-US" altLang="en-US" dirty="0"/>
            </a:br>
            <a:r>
              <a:rPr lang="en-US" altLang="en-US" dirty="0"/>
              <a:t>Complex Numbers (</a:t>
            </a:r>
            <a:r>
              <a:rPr lang="en-US" altLang="en-US" dirty="0" err="1"/>
              <a:t>cont</a:t>
            </a:r>
            <a:r>
              <a:rPr lang="tr-TR" altLang="en-US" dirty="0"/>
              <a:t>.</a:t>
            </a:r>
            <a:r>
              <a:rPr lang="en-US" altLang="en-US" dirty="0"/>
              <a:t>)</a:t>
            </a:r>
          </a:p>
        </p:txBody>
      </p:sp>
      <p:sp>
        <p:nvSpPr>
          <p:cNvPr id="6147" name="Rectangle 3"/>
          <p:cNvSpPr>
            <a:spLocks noGrp="1" noChangeArrowheads="1"/>
          </p:cNvSpPr>
          <p:nvPr>
            <p:ph type="body" idx="1"/>
          </p:nvPr>
        </p:nvSpPr>
        <p:spPr/>
        <p:txBody>
          <a:bodyPr/>
          <a:lstStyle/>
          <a:p>
            <a:r>
              <a:rPr lang="en-US" altLang="en-US" dirty="0"/>
              <a:t>Multiplication using magnitude-phase representation</a:t>
            </a:r>
          </a:p>
          <a:p>
            <a:endParaRPr lang="en-US" altLang="en-US" dirty="0"/>
          </a:p>
          <a:p>
            <a:endParaRPr lang="en-US" altLang="en-US" dirty="0"/>
          </a:p>
          <a:p>
            <a:r>
              <a:rPr lang="en-US" altLang="en-US" dirty="0"/>
              <a:t>Complex conjugate</a:t>
            </a:r>
          </a:p>
          <a:p>
            <a:endParaRPr lang="en-US" altLang="en-US" dirty="0"/>
          </a:p>
          <a:p>
            <a:endParaRPr lang="en-US" altLang="en-US" dirty="0"/>
          </a:p>
          <a:p>
            <a:r>
              <a:rPr lang="en-US" altLang="en-US" dirty="0"/>
              <a:t>Properties</a:t>
            </a:r>
          </a:p>
          <a:p>
            <a:endParaRPr lang="en-US" altLang="en-US" dirty="0"/>
          </a:p>
        </p:txBody>
      </p:sp>
      <p:pic>
        <p:nvPicPr>
          <p:cNvPr id="614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590800"/>
            <a:ext cx="70104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614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647848"/>
            <a:ext cx="182880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615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5000625"/>
            <a:ext cx="267493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0" name="Grafik 9">
            <a:extLst>
              <a:ext uri="{FF2B5EF4-FFF2-40B4-BE49-F238E27FC236}">
                <a16:creationId xmlns:a16="http://schemas.microsoft.com/office/drawing/2014/main" id="{32DD02A2-EA76-47CC-A0BF-8401C73669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a:extLst>
              <a:ext uri="{FF2B5EF4-FFF2-40B4-BE49-F238E27FC236}">
                <a16:creationId xmlns:a16="http://schemas.microsoft.com/office/drawing/2014/main" id="{68F849F9-1AD7-4EC8-9FFB-518113AE00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052691F7-C091-467F-8F65-7529BF4425FC}"/>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C6DDEE81-8247-4869-AB38-DE43FD282389}"/>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2135104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altLang="en-US" dirty="0"/>
              <a:t>Mathematical Background:</a:t>
            </a:r>
            <a:br>
              <a:rPr lang="en-US" altLang="en-US" dirty="0"/>
            </a:br>
            <a:r>
              <a:rPr lang="en-US" altLang="en-US" dirty="0"/>
              <a:t>Complex Numbers (</a:t>
            </a:r>
            <a:r>
              <a:rPr lang="en-US" altLang="en-US" dirty="0" err="1"/>
              <a:t>cont</a:t>
            </a:r>
            <a:r>
              <a:rPr lang="tr-TR" altLang="en-US" dirty="0"/>
              <a:t>.</a:t>
            </a:r>
            <a:r>
              <a:rPr lang="en-US" altLang="en-US" dirty="0"/>
              <a:t>)</a:t>
            </a:r>
          </a:p>
        </p:txBody>
      </p:sp>
      <p:sp>
        <p:nvSpPr>
          <p:cNvPr id="7171" name="Rectangle 3"/>
          <p:cNvSpPr>
            <a:spLocks noGrp="1" noChangeArrowheads="1"/>
          </p:cNvSpPr>
          <p:nvPr>
            <p:ph type="body" idx="1"/>
          </p:nvPr>
        </p:nvSpPr>
        <p:spPr/>
        <p:txBody>
          <a:bodyPr/>
          <a:lstStyle/>
          <a:p>
            <a:r>
              <a:rPr lang="en-US" altLang="en-US"/>
              <a:t>Euler’s formula</a:t>
            </a:r>
          </a:p>
          <a:p>
            <a:endParaRPr lang="en-US" altLang="en-US"/>
          </a:p>
          <a:p>
            <a:endParaRPr lang="en-US" altLang="en-US"/>
          </a:p>
          <a:p>
            <a:endParaRPr lang="en-US" altLang="en-US"/>
          </a:p>
          <a:p>
            <a:endParaRPr lang="en-US" altLang="en-US"/>
          </a:p>
          <a:p>
            <a:endParaRPr lang="en-US" altLang="en-US"/>
          </a:p>
          <a:p>
            <a:r>
              <a:rPr lang="en-US" altLang="en-US"/>
              <a:t>Properties</a:t>
            </a:r>
          </a:p>
          <a:p>
            <a:endParaRPr lang="en-US" altLang="en-US"/>
          </a:p>
          <a:p>
            <a:endParaRPr lang="en-US" altLang="en-US"/>
          </a:p>
          <a:p>
            <a:endParaRPr lang="en-US" altLang="en-US"/>
          </a:p>
        </p:txBody>
      </p:sp>
      <p:pic>
        <p:nvPicPr>
          <p:cNvPr id="717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752600"/>
            <a:ext cx="3389313"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grpSp>
        <p:nvGrpSpPr>
          <p:cNvPr id="7173" name="Group 1"/>
          <p:cNvGrpSpPr>
            <a:grpSpLocks/>
          </p:cNvGrpSpPr>
          <p:nvPr/>
        </p:nvGrpSpPr>
        <p:grpSpPr bwMode="auto">
          <a:xfrm>
            <a:off x="2743200" y="3429000"/>
            <a:ext cx="5638800" cy="3017838"/>
            <a:chOff x="2743200" y="3429000"/>
            <a:chExt cx="5638800" cy="3017838"/>
          </a:xfrm>
        </p:grpSpPr>
        <p:pic>
          <p:nvPicPr>
            <p:cNvPr id="717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429000"/>
              <a:ext cx="5638800"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175" name="Text Box 9"/>
            <p:cNvSpPr txBox="1">
              <a:spLocks noChangeArrowheads="1"/>
            </p:cNvSpPr>
            <p:nvPr/>
          </p:nvSpPr>
          <p:spPr bwMode="auto">
            <a:xfrm>
              <a:off x="4114801" y="5257800"/>
              <a:ext cx="152400" cy="338554"/>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600" dirty="0"/>
                <a:t>j</a:t>
              </a:r>
            </a:p>
          </p:txBody>
        </p:sp>
      </p:grpSp>
      <p:pic>
        <p:nvPicPr>
          <p:cNvPr id="11" name="Grafik 10">
            <a:extLst>
              <a:ext uri="{FF2B5EF4-FFF2-40B4-BE49-F238E27FC236}">
                <a16:creationId xmlns:a16="http://schemas.microsoft.com/office/drawing/2014/main" id="{44BB5769-AB27-4D23-8DE2-2A8DCCCCE4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a:extLst>
              <a:ext uri="{FF2B5EF4-FFF2-40B4-BE49-F238E27FC236}">
                <a16:creationId xmlns:a16="http://schemas.microsoft.com/office/drawing/2014/main" id="{C86AF8BF-19D7-4B6E-9288-767E300715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B63AA92B-1CFB-40BD-84CB-20914AA1DEA5}"/>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7F130813-1E42-4A7D-BA40-640E8897F476}"/>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2297357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altLang="en-US" dirty="0"/>
              <a:t>Mathematical Background:</a:t>
            </a:r>
            <a:br>
              <a:rPr lang="en-US" altLang="en-US" dirty="0"/>
            </a:br>
            <a:r>
              <a:rPr lang="en-US" altLang="en-US" dirty="0"/>
              <a:t>Sine and Cosine Functions</a:t>
            </a:r>
          </a:p>
        </p:txBody>
      </p:sp>
      <p:sp>
        <p:nvSpPr>
          <p:cNvPr id="8195" name="Rectangle 3"/>
          <p:cNvSpPr>
            <a:spLocks noGrp="1" noChangeArrowheads="1"/>
          </p:cNvSpPr>
          <p:nvPr>
            <p:ph type="body" idx="1"/>
          </p:nvPr>
        </p:nvSpPr>
        <p:spPr/>
        <p:txBody>
          <a:bodyPr/>
          <a:lstStyle/>
          <a:p>
            <a:r>
              <a:rPr lang="en-US" altLang="en-US"/>
              <a:t>Periodic functions</a:t>
            </a:r>
          </a:p>
          <a:p>
            <a:r>
              <a:rPr lang="en-US" altLang="en-US"/>
              <a:t>General form of sine and cosine functions:</a:t>
            </a:r>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329" y="3072606"/>
            <a:ext cx="350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4743" y="3072606"/>
            <a:ext cx="36576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9343" y="4191000"/>
            <a:ext cx="25908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9" name="Grafik 8">
            <a:extLst>
              <a:ext uri="{FF2B5EF4-FFF2-40B4-BE49-F238E27FC236}">
                <a16:creationId xmlns:a16="http://schemas.microsoft.com/office/drawing/2014/main" id="{00B9146A-2128-49D6-895E-6E559526A8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C3002629-B5A6-43DA-8239-9E9281993A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3A2FD563-C7A6-43C5-AE08-AC3544BB1168}"/>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8552594E-741D-4817-A9E7-316091063709}"/>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986610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altLang="en-US" dirty="0"/>
              <a:t>Mathematical Background:</a:t>
            </a:r>
            <a:br>
              <a:rPr lang="en-US" altLang="en-US" dirty="0"/>
            </a:br>
            <a:r>
              <a:rPr lang="en-US" altLang="en-US" dirty="0"/>
              <a:t>Sine and Cosine Functions</a:t>
            </a:r>
            <a:r>
              <a:rPr lang="tr-TR" altLang="en-US" dirty="0"/>
              <a:t> (</a:t>
            </a:r>
            <a:r>
              <a:rPr lang="tr-TR" altLang="en-US" dirty="0" err="1"/>
              <a:t>cont</a:t>
            </a:r>
            <a:r>
              <a:rPr lang="tr-TR" altLang="en-US" dirty="0"/>
              <a:t>.)</a:t>
            </a:r>
            <a:endParaRPr lang="en-US" altLang="en-US" dirty="0"/>
          </a:p>
        </p:txBody>
      </p:sp>
      <p:pic>
        <p:nvPicPr>
          <p:cNvPr id="9219" name="Picture 5"/>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447800" y="2667000"/>
            <a:ext cx="7086600" cy="1252538"/>
          </a:xfrm>
          <a:noFill/>
        </p:spPr>
      </p:pic>
      <p:pic>
        <p:nvPicPr>
          <p:cNvPr id="922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648200"/>
            <a:ext cx="7239000"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9221" name="Picture 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992687"/>
            <a:ext cx="9144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9222" name="Picture 8"/>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4600" y="2667000"/>
            <a:ext cx="990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9223" name="Text Box 12"/>
          <p:cNvSpPr txBox="1">
            <a:spLocks noChangeArrowheads="1"/>
          </p:cNvSpPr>
          <p:nvPr/>
        </p:nvSpPr>
        <p:spPr bwMode="auto">
          <a:xfrm>
            <a:off x="2743200" y="1981200"/>
            <a:ext cx="3649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t>Special case: A=1, b=0, </a:t>
            </a:r>
            <a:r>
              <a:rPr lang="el-GR" altLang="en-US" sz="2400" dirty="0">
                <a:cs typeface="Times New Roman" panose="02020603050405020304" pitchFamily="18" charset="0"/>
              </a:rPr>
              <a:t>α</a:t>
            </a:r>
            <a:r>
              <a:rPr lang="en-US" altLang="en-US" sz="2400" dirty="0">
                <a:cs typeface="Times New Roman" panose="02020603050405020304" pitchFamily="18" charset="0"/>
              </a:rPr>
              <a:t>=1</a:t>
            </a:r>
            <a:endParaRPr lang="el-GR" altLang="en-US" sz="2400" dirty="0">
              <a:cs typeface="Times New Roman" panose="02020603050405020304" pitchFamily="18" charset="0"/>
            </a:endParaRPr>
          </a:p>
        </p:txBody>
      </p:sp>
      <p:sp>
        <p:nvSpPr>
          <p:cNvPr id="9224" name="Text Box 13"/>
          <p:cNvSpPr txBox="1">
            <a:spLocks noChangeArrowheads="1"/>
          </p:cNvSpPr>
          <p:nvPr/>
        </p:nvSpPr>
        <p:spPr bwMode="auto">
          <a:xfrm>
            <a:off x="5573713" y="4919663"/>
            <a:ext cx="276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400">
                <a:solidFill>
                  <a:schemeClr val="bg2"/>
                </a:solidFill>
                <a:cs typeface="Times New Roman" panose="02020603050405020304" pitchFamily="18" charset="0"/>
              </a:rPr>
              <a:t>π</a:t>
            </a:r>
          </a:p>
        </p:txBody>
      </p:sp>
      <p:sp>
        <p:nvSpPr>
          <p:cNvPr id="9225" name="Text Box 13"/>
          <p:cNvSpPr txBox="1">
            <a:spLocks noChangeArrowheads="1"/>
          </p:cNvSpPr>
          <p:nvPr/>
        </p:nvSpPr>
        <p:spPr bwMode="auto">
          <a:xfrm>
            <a:off x="5573713" y="3048000"/>
            <a:ext cx="276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400">
                <a:solidFill>
                  <a:schemeClr val="bg2"/>
                </a:solidFill>
                <a:cs typeface="Times New Roman" panose="02020603050405020304" pitchFamily="18" charset="0"/>
              </a:rPr>
              <a:t>π</a:t>
            </a:r>
          </a:p>
        </p:txBody>
      </p:sp>
      <p:sp>
        <p:nvSpPr>
          <p:cNvPr id="9226" name="Text Box 13"/>
          <p:cNvSpPr txBox="1">
            <a:spLocks noChangeArrowheads="1"/>
          </p:cNvSpPr>
          <p:nvPr/>
        </p:nvSpPr>
        <p:spPr bwMode="auto">
          <a:xfrm>
            <a:off x="5092700" y="3413125"/>
            <a:ext cx="415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400">
                <a:solidFill>
                  <a:schemeClr val="bg2"/>
                </a:solidFill>
                <a:cs typeface="Times New Roman" panose="02020603050405020304" pitchFamily="18" charset="0"/>
              </a:rPr>
              <a:t>π</a:t>
            </a:r>
            <a:r>
              <a:rPr lang="en-US" altLang="en-US" sz="1400">
                <a:solidFill>
                  <a:schemeClr val="bg2"/>
                </a:solidFill>
                <a:cs typeface="Times New Roman" panose="02020603050405020304" pitchFamily="18" charset="0"/>
              </a:rPr>
              <a:t>/2</a:t>
            </a:r>
            <a:endParaRPr lang="el-GR" altLang="en-US" sz="1400">
              <a:solidFill>
                <a:schemeClr val="bg2"/>
              </a:solidFill>
              <a:cs typeface="Times New Roman" panose="02020603050405020304" pitchFamily="18" charset="0"/>
            </a:endParaRPr>
          </a:p>
        </p:txBody>
      </p:sp>
      <p:sp>
        <p:nvSpPr>
          <p:cNvPr id="9227" name="Text Box 13"/>
          <p:cNvSpPr txBox="1">
            <a:spLocks noChangeArrowheads="1"/>
          </p:cNvSpPr>
          <p:nvPr/>
        </p:nvSpPr>
        <p:spPr bwMode="auto">
          <a:xfrm>
            <a:off x="5092700" y="5286375"/>
            <a:ext cx="415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400">
                <a:solidFill>
                  <a:schemeClr val="bg2"/>
                </a:solidFill>
                <a:cs typeface="Times New Roman" panose="02020603050405020304" pitchFamily="18" charset="0"/>
              </a:rPr>
              <a:t>π</a:t>
            </a:r>
            <a:r>
              <a:rPr lang="en-US" altLang="en-US" sz="1400">
                <a:solidFill>
                  <a:schemeClr val="bg2"/>
                </a:solidFill>
                <a:cs typeface="Times New Roman" panose="02020603050405020304" pitchFamily="18" charset="0"/>
              </a:rPr>
              <a:t>/2</a:t>
            </a:r>
            <a:endParaRPr lang="el-GR" altLang="en-US" sz="1400">
              <a:solidFill>
                <a:schemeClr val="bg2"/>
              </a:solidFill>
              <a:cs typeface="Times New Roman" panose="02020603050405020304" pitchFamily="18" charset="0"/>
            </a:endParaRPr>
          </a:p>
        </p:txBody>
      </p:sp>
      <p:sp>
        <p:nvSpPr>
          <p:cNvPr id="9228" name="Text Box 13"/>
          <p:cNvSpPr txBox="1">
            <a:spLocks noChangeArrowheads="1"/>
          </p:cNvSpPr>
          <p:nvPr/>
        </p:nvSpPr>
        <p:spPr bwMode="auto">
          <a:xfrm>
            <a:off x="5859463" y="3035300"/>
            <a:ext cx="504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400">
                <a:solidFill>
                  <a:schemeClr val="bg2"/>
                </a:solidFill>
                <a:cs typeface="Times New Roman" panose="02020603050405020304" pitchFamily="18" charset="0"/>
              </a:rPr>
              <a:t>3</a:t>
            </a:r>
            <a:r>
              <a:rPr lang="el-GR" altLang="en-US" sz="1400">
                <a:solidFill>
                  <a:schemeClr val="bg2"/>
                </a:solidFill>
                <a:cs typeface="Times New Roman" panose="02020603050405020304" pitchFamily="18" charset="0"/>
              </a:rPr>
              <a:t>π</a:t>
            </a:r>
            <a:r>
              <a:rPr lang="en-US" altLang="en-US" sz="1400">
                <a:solidFill>
                  <a:schemeClr val="bg2"/>
                </a:solidFill>
                <a:cs typeface="Times New Roman" panose="02020603050405020304" pitchFamily="18" charset="0"/>
              </a:rPr>
              <a:t>/2</a:t>
            </a:r>
            <a:endParaRPr lang="el-GR" altLang="en-US" sz="1400">
              <a:solidFill>
                <a:schemeClr val="bg2"/>
              </a:solidFill>
              <a:cs typeface="Times New Roman" panose="02020603050405020304" pitchFamily="18" charset="0"/>
            </a:endParaRPr>
          </a:p>
        </p:txBody>
      </p:sp>
      <p:sp>
        <p:nvSpPr>
          <p:cNvPr id="9229" name="Text Box 13"/>
          <p:cNvSpPr txBox="1">
            <a:spLocks noChangeArrowheads="1"/>
          </p:cNvSpPr>
          <p:nvPr/>
        </p:nvSpPr>
        <p:spPr bwMode="auto">
          <a:xfrm>
            <a:off x="5849938" y="5218113"/>
            <a:ext cx="5064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400">
                <a:solidFill>
                  <a:schemeClr val="bg2"/>
                </a:solidFill>
                <a:cs typeface="Times New Roman" panose="02020603050405020304" pitchFamily="18" charset="0"/>
              </a:rPr>
              <a:t>3</a:t>
            </a:r>
            <a:r>
              <a:rPr lang="el-GR" altLang="en-US" sz="1400">
                <a:solidFill>
                  <a:schemeClr val="bg2"/>
                </a:solidFill>
                <a:cs typeface="Times New Roman" panose="02020603050405020304" pitchFamily="18" charset="0"/>
              </a:rPr>
              <a:t>π</a:t>
            </a:r>
            <a:r>
              <a:rPr lang="en-US" altLang="en-US" sz="1400">
                <a:solidFill>
                  <a:schemeClr val="bg2"/>
                </a:solidFill>
                <a:cs typeface="Times New Roman" panose="02020603050405020304" pitchFamily="18" charset="0"/>
              </a:rPr>
              <a:t>/2</a:t>
            </a:r>
            <a:endParaRPr lang="el-GR" altLang="en-US" sz="1400">
              <a:solidFill>
                <a:schemeClr val="bg2"/>
              </a:solidFill>
              <a:cs typeface="Times New Roman" panose="02020603050405020304" pitchFamily="18" charset="0"/>
            </a:endParaRPr>
          </a:p>
        </p:txBody>
      </p:sp>
      <p:pic>
        <p:nvPicPr>
          <p:cNvPr id="16" name="Grafik 15">
            <a:extLst>
              <a:ext uri="{FF2B5EF4-FFF2-40B4-BE49-F238E27FC236}">
                <a16:creationId xmlns:a16="http://schemas.microsoft.com/office/drawing/2014/main" id="{4D2E3729-849B-4C13-A86D-B7AB63ACAB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7" name="Grafik 16">
            <a:extLst>
              <a:ext uri="{FF2B5EF4-FFF2-40B4-BE49-F238E27FC236}">
                <a16:creationId xmlns:a16="http://schemas.microsoft.com/office/drawing/2014/main" id="{9DD21301-3FF9-46ED-8660-0D7E26DF68E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1A584977-1617-4409-878D-0750D865116A}"/>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D181B343-E9F6-45FB-9BFC-304EBD5BBD9C}"/>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429717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7813"/>
            <a:ext cx="8534400" cy="1139825"/>
          </a:xfrm>
        </p:spPr>
        <p:txBody>
          <a:bodyPr/>
          <a:lstStyle/>
          <a:p>
            <a:r>
              <a:rPr lang="en-US" altLang="en-US" dirty="0"/>
              <a:t>Mathematical Background:</a:t>
            </a:r>
            <a:br>
              <a:rPr lang="en-US" altLang="en-US" dirty="0"/>
            </a:br>
            <a:r>
              <a:rPr lang="en-US" altLang="en-US" dirty="0"/>
              <a:t>Sine and Cosine Functions (</a:t>
            </a:r>
            <a:r>
              <a:rPr lang="en-US" altLang="en-US" dirty="0" err="1"/>
              <a:t>cont</a:t>
            </a:r>
            <a:r>
              <a:rPr lang="tr-TR" altLang="en-US" dirty="0"/>
              <a:t>.</a:t>
            </a:r>
            <a:r>
              <a:rPr lang="en-US" altLang="en-US" dirty="0"/>
              <a:t>)</a:t>
            </a:r>
          </a:p>
        </p:txBody>
      </p:sp>
      <p:pic>
        <p:nvPicPr>
          <p:cNvPr id="10244"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819400"/>
            <a:ext cx="236220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024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819400"/>
            <a:ext cx="228600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0246"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2819400"/>
            <a:ext cx="2362200"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0247" name="Text Box 14"/>
          <p:cNvSpPr txBox="1">
            <a:spLocks noChangeArrowheads="1"/>
          </p:cNvSpPr>
          <p:nvPr/>
        </p:nvSpPr>
        <p:spPr bwMode="auto">
          <a:xfrm>
            <a:off x="1447800" y="2133600"/>
            <a:ext cx="6683375" cy="457200"/>
          </a:xfrm>
          <a:prstGeom prst="rect">
            <a:avLst/>
          </a:prstGeom>
          <a:noFill/>
          <a:ln>
            <a:noFill/>
          </a:ln>
          <a:effectLs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buFontTx/>
              <a:buChar char="•"/>
              <a:defRPr/>
            </a:pPr>
            <a:r>
              <a:rPr lang="en-US" dirty="0"/>
              <a:t> Shifting or translating the sine function by a </a:t>
            </a:r>
            <a:r>
              <a:rPr lang="en-US" dirty="0" err="1"/>
              <a:t>const</a:t>
            </a:r>
            <a:r>
              <a:rPr lang="en-US" dirty="0"/>
              <a:t> b</a:t>
            </a:r>
          </a:p>
        </p:txBody>
      </p:sp>
      <p:sp>
        <p:nvSpPr>
          <p:cNvPr id="10248" name="Rectangle 18"/>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pic>
        <p:nvPicPr>
          <p:cNvPr id="12" name="Grafik 11">
            <a:extLst>
              <a:ext uri="{FF2B5EF4-FFF2-40B4-BE49-F238E27FC236}">
                <a16:creationId xmlns:a16="http://schemas.microsoft.com/office/drawing/2014/main" id="{D82CEFE1-6385-4C3C-A077-143435CCD94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a:extLst>
              <a:ext uri="{FF2B5EF4-FFF2-40B4-BE49-F238E27FC236}">
                <a16:creationId xmlns:a16="http://schemas.microsoft.com/office/drawing/2014/main" id="{D1AA5455-6B06-49D6-8B54-F63C002764B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6" name="Text Box 9">
            <a:extLst>
              <a:ext uri="{FF2B5EF4-FFF2-40B4-BE49-F238E27FC236}">
                <a16:creationId xmlns:a16="http://schemas.microsoft.com/office/drawing/2014/main" id="{3DC76FFF-2A32-4056-8631-71D030AA2618}"/>
              </a:ext>
            </a:extLst>
          </p:cNvPr>
          <p:cNvSpPr txBox="1">
            <a:spLocks noChangeArrowheads="1"/>
          </p:cNvSpPr>
          <p:nvPr/>
        </p:nvSpPr>
        <p:spPr bwMode="auto">
          <a:xfrm>
            <a:off x="1066800" y="4876800"/>
            <a:ext cx="5647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tr-TR" altLang="en-US" sz="2400" b="0" i="0" u="sng" strike="noStrike" kern="0" cap="none" spc="0" normalizeH="0" baseline="0" noProof="0" dirty="0" err="1">
                <a:ln>
                  <a:noFill/>
                </a:ln>
                <a:solidFill>
                  <a:srgbClr val="0B0506"/>
                </a:solidFill>
                <a:effectLst/>
                <a:uLnTx/>
                <a:uFillTx/>
                <a:latin typeface="Times New Roman" panose="02020603050405020304" pitchFamily="18" charset="0"/>
              </a:rPr>
              <a:t>Remember</a:t>
            </a:r>
            <a:r>
              <a:rPr kumimoji="1" lang="en-US" altLang="en-US" sz="2400" b="0" i="0" u="sng" strike="noStrike" kern="0" cap="none" spc="0" normalizeH="0" baseline="0" noProof="0" dirty="0">
                <a:ln>
                  <a:noFill/>
                </a:ln>
                <a:solidFill>
                  <a:srgbClr val="0B0506"/>
                </a:solidFill>
                <a:effectLst/>
                <a:uLnTx/>
                <a:uFillTx/>
                <a:latin typeface="Times New Roman" panose="02020603050405020304" pitchFamily="18" charset="0"/>
              </a:rPr>
              <a:t>:</a:t>
            </a:r>
            <a:r>
              <a:rPr kumimoji="1" lang="en-US" altLang="en-US" sz="2400" b="0" i="0" u="none" strike="noStrike" kern="0" cap="none" spc="0" normalizeH="0" baseline="0" noProof="0" dirty="0">
                <a:ln>
                  <a:noFill/>
                </a:ln>
                <a:solidFill>
                  <a:srgbClr val="0B0506"/>
                </a:solidFill>
                <a:effectLst/>
                <a:uLnTx/>
                <a:uFillTx/>
                <a:latin typeface="Times New Roman" panose="02020603050405020304" pitchFamily="18" charset="0"/>
              </a:rPr>
              <a:t> cosine is a shifted sine function:</a:t>
            </a:r>
          </a:p>
        </p:txBody>
      </p:sp>
      <p:graphicFrame>
        <p:nvGraphicFramePr>
          <p:cNvPr id="17" name="Object 17">
            <a:extLst>
              <a:ext uri="{FF2B5EF4-FFF2-40B4-BE49-F238E27FC236}">
                <a16:creationId xmlns:a16="http://schemas.microsoft.com/office/drawing/2014/main" id="{C250057E-A136-4E1B-B61F-52A6E6406DBC}"/>
              </a:ext>
            </a:extLst>
          </p:cNvPr>
          <p:cNvGraphicFramePr>
            <a:graphicFrameLocks noChangeAspect="1"/>
          </p:cNvGraphicFramePr>
          <p:nvPr/>
        </p:nvGraphicFramePr>
        <p:xfrm>
          <a:off x="3886200" y="5486400"/>
          <a:ext cx="2411413" cy="825500"/>
        </p:xfrm>
        <a:graphic>
          <a:graphicData uri="http://schemas.openxmlformats.org/presentationml/2006/ole">
            <mc:AlternateContent xmlns:mc="http://schemas.openxmlformats.org/markup-compatibility/2006">
              <mc:Choice xmlns:v="urn:schemas-microsoft-com:vml" Requires="v">
                <p:oleObj spid="_x0000_s3080" name="Equation" r:id="rId9" imgW="1143000" imgH="393700" progId="Equation.DSMT4">
                  <p:embed/>
                </p:oleObj>
              </mc:Choice>
              <mc:Fallback>
                <p:oleObj name="Equation" r:id="rId9" imgW="1143000" imgH="393700" progId="Equation.DSMT4">
                  <p:embed/>
                  <p:pic>
                    <p:nvPicPr>
                      <p:cNvPr id="10249"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200" y="5486400"/>
                        <a:ext cx="2411413" cy="825500"/>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Fußzeilenplatzhalter 3">
            <a:extLst>
              <a:ext uri="{FF2B5EF4-FFF2-40B4-BE49-F238E27FC236}">
                <a16:creationId xmlns:a16="http://schemas.microsoft.com/office/drawing/2014/main" id="{9DAF5EB9-2125-4BE1-901C-B456841FCB31}"/>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C2877880-E725-4E5D-89F3-D8148C8A23C2}"/>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783375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7813"/>
            <a:ext cx="8686800" cy="1139825"/>
          </a:xfrm>
        </p:spPr>
        <p:txBody>
          <a:bodyPr vert="horz" lIns="0" rIns="0" bIns="0" anchor="b">
            <a:normAutofit/>
          </a:bodyPr>
          <a:lstStyle/>
          <a:p>
            <a:r>
              <a:rPr lang="en-US" altLang="en-US" dirty="0"/>
              <a:t>Mathematical Background:</a:t>
            </a:r>
            <a:br>
              <a:rPr lang="en-US" altLang="en-US" dirty="0"/>
            </a:br>
            <a:r>
              <a:rPr lang="en-US" altLang="en-US" dirty="0"/>
              <a:t>Sine and Cosine </a:t>
            </a:r>
            <a:r>
              <a:rPr lang="en-US" altLang="en-US"/>
              <a:t>Functions (cont</a:t>
            </a:r>
            <a:r>
              <a:rPr lang="tr-TR" altLang="en-US"/>
              <a:t>.</a:t>
            </a:r>
            <a:r>
              <a:rPr lang="en-US" altLang="en-US"/>
              <a:t>)</a:t>
            </a:r>
            <a:endParaRPr lang="en-US" altLang="en-US" dirty="0"/>
          </a:p>
        </p:txBody>
      </p:sp>
      <p:sp>
        <p:nvSpPr>
          <p:cNvPr id="11267" name="Rectangle 3"/>
          <p:cNvSpPr>
            <a:spLocks noGrp="1" noChangeArrowheads="1"/>
          </p:cNvSpPr>
          <p:nvPr>
            <p:ph type="body" idx="1"/>
          </p:nvPr>
        </p:nvSpPr>
        <p:spPr/>
        <p:txBody>
          <a:bodyPr/>
          <a:lstStyle/>
          <a:p>
            <a:pPr>
              <a:defRPr/>
            </a:pPr>
            <a:r>
              <a:rPr lang="en-US" dirty="0"/>
              <a:t>Changing the </a:t>
            </a:r>
            <a:r>
              <a:rPr lang="en-US" dirty="0">
                <a:solidFill>
                  <a:schemeClr val="accent6"/>
                </a:solidFill>
              </a:rPr>
              <a:t>amplitude</a:t>
            </a:r>
            <a:r>
              <a:rPr lang="en-US" dirty="0"/>
              <a:t> A</a:t>
            </a:r>
          </a:p>
        </p:txBody>
      </p:sp>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971800"/>
            <a:ext cx="4419600"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971800"/>
            <a:ext cx="114300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 name="Grafik 7">
            <a:extLst>
              <a:ext uri="{FF2B5EF4-FFF2-40B4-BE49-F238E27FC236}">
                <a16:creationId xmlns:a16="http://schemas.microsoft.com/office/drawing/2014/main" id="{14CCC26B-8AD9-40AA-8C1B-20BDD0345D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8C30048F-0D90-420E-81E4-FADE095BC9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2AD625CC-CDD1-47CE-AACA-CD961686C6B9}"/>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BF82DB60-2145-4489-8D48-FC8D2ABC6DC7}"/>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1553535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7813"/>
            <a:ext cx="8686800" cy="1139825"/>
          </a:xfrm>
        </p:spPr>
        <p:txBody>
          <a:bodyPr/>
          <a:lstStyle/>
          <a:p>
            <a:r>
              <a:rPr lang="en-US" altLang="en-US" dirty="0"/>
              <a:t>Mathematical Background:</a:t>
            </a:r>
            <a:br>
              <a:rPr lang="en-US" altLang="en-US" dirty="0"/>
            </a:br>
            <a:r>
              <a:rPr lang="en-US" altLang="en-US" dirty="0"/>
              <a:t>Sine and Cosine Functions (</a:t>
            </a:r>
            <a:r>
              <a:rPr lang="en-US" altLang="en-US" dirty="0" err="1"/>
              <a:t>cont</a:t>
            </a:r>
            <a:r>
              <a:rPr lang="tr-TR" altLang="en-US" dirty="0"/>
              <a:t>.</a:t>
            </a:r>
            <a:r>
              <a:rPr lang="en-US" altLang="en-US" dirty="0"/>
              <a:t>)</a:t>
            </a:r>
          </a:p>
        </p:txBody>
      </p:sp>
      <p:sp>
        <p:nvSpPr>
          <p:cNvPr id="12291" name="Rectangle 3"/>
          <p:cNvSpPr>
            <a:spLocks noGrp="1" noChangeArrowheads="1"/>
          </p:cNvSpPr>
          <p:nvPr>
            <p:ph type="body" idx="1"/>
          </p:nvPr>
        </p:nvSpPr>
        <p:spPr/>
        <p:txBody>
          <a:bodyPr/>
          <a:lstStyle/>
          <a:p>
            <a:pPr>
              <a:defRPr/>
            </a:pPr>
            <a:r>
              <a:rPr lang="en-US" dirty="0"/>
              <a:t>Changing the </a:t>
            </a:r>
            <a:r>
              <a:rPr lang="en-US" dirty="0">
                <a:solidFill>
                  <a:schemeClr val="accent6"/>
                </a:solidFill>
              </a:rPr>
              <a:t>period</a:t>
            </a:r>
            <a:r>
              <a:rPr lang="en-US" dirty="0"/>
              <a:t> T=2</a:t>
            </a:r>
            <a:r>
              <a:rPr lang="el-GR" dirty="0">
                <a:cs typeface="Times New Roman" pitchFamily="18" charset="0"/>
              </a:rPr>
              <a:t>π</a:t>
            </a:r>
            <a:r>
              <a:rPr lang="en-US" dirty="0">
                <a:cs typeface="Times New Roman" pitchFamily="18" charset="0"/>
              </a:rPr>
              <a:t>/|</a:t>
            </a:r>
            <a:r>
              <a:rPr lang="el-GR" dirty="0">
                <a:cs typeface="Times New Roman" pitchFamily="18" charset="0"/>
              </a:rPr>
              <a:t>α</a:t>
            </a:r>
            <a:r>
              <a:rPr lang="en-US" dirty="0">
                <a:cs typeface="Times New Roman" pitchFamily="18" charset="0"/>
              </a:rPr>
              <a:t>|</a:t>
            </a:r>
            <a:endParaRPr lang="el-GR" dirty="0">
              <a:cs typeface="Times New Roman" pitchFamily="18" charset="0"/>
            </a:endParaRPr>
          </a:p>
          <a:p>
            <a:pPr lvl="1">
              <a:buFontTx/>
              <a:buNone/>
              <a:defRPr/>
            </a:pPr>
            <a:r>
              <a:rPr lang="en-US" dirty="0">
                <a:cs typeface="Times New Roman" pitchFamily="18" charset="0"/>
              </a:rPr>
              <a:t>    consider A=1, b=0: y=</a:t>
            </a:r>
            <a:r>
              <a:rPr lang="en-US" dirty="0" err="1">
                <a:cs typeface="Times New Roman" pitchFamily="18" charset="0"/>
              </a:rPr>
              <a:t>cos</a:t>
            </a:r>
            <a:r>
              <a:rPr lang="en-US" dirty="0">
                <a:cs typeface="Times New Roman" pitchFamily="18" charset="0"/>
              </a:rPr>
              <a:t>(</a:t>
            </a:r>
            <a:r>
              <a:rPr lang="el-GR" dirty="0">
                <a:cs typeface="Times New Roman" pitchFamily="18" charset="0"/>
              </a:rPr>
              <a:t>α</a:t>
            </a:r>
            <a:r>
              <a:rPr lang="en-US" dirty="0">
                <a:cs typeface="Times New Roman" pitchFamily="18" charset="0"/>
              </a:rPr>
              <a:t>t)</a:t>
            </a:r>
            <a:endParaRPr lang="el-GR" dirty="0">
              <a:cs typeface="Times New Roman" pitchFamily="18" charset="0"/>
            </a:endParaRPr>
          </a:p>
        </p:txBody>
      </p:sp>
      <p:pic>
        <p:nvPicPr>
          <p:cNvPr id="1229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3505200"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229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3528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2294" name="Text Box 8"/>
          <p:cNvSpPr txBox="1">
            <a:spLocks noChangeArrowheads="1"/>
          </p:cNvSpPr>
          <p:nvPr/>
        </p:nvSpPr>
        <p:spPr bwMode="auto">
          <a:xfrm>
            <a:off x="5562600" y="3276600"/>
            <a:ext cx="214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t>period 2</a:t>
            </a:r>
            <a:r>
              <a:rPr lang="el-GR" altLang="en-US" sz="2400" dirty="0">
                <a:cs typeface="Times New Roman" panose="02020603050405020304" pitchFamily="18" charset="0"/>
              </a:rPr>
              <a:t>π</a:t>
            </a:r>
            <a:r>
              <a:rPr lang="en-US" altLang="en-US" sz="2400" dirty="0">
                <a:cs typeface="Times New Roman" panose="02020603050405020304" pitchFamily="18" charset="0"/>
              </a:rPr>
              <a:t>/4=</a:t>
            </a:r>
            <a:r>
              <a:rPr lang="el-GR" altLang="en-US" sz="2400" dirty="0">
                <a:cs typeface="Times New Roman" panose="02020603050405020304" pitchFamily="18" charset="0"/>
              </a:rPr>
              <a:t>π</a:t>
            </a:r>
            <a:r>
              <a:rPr lang="en-US" altLang="en-US" sz="2400" dirty="0">
                <a:cs typeface="Times New Roman" panose="02020603050405020304" pitchFamily="18" charset="0"/>
              </a:rPr>
              <a:t>/2</a:t>
            </a:r>
            <a:endParaRPr lang="el-GR" altLang="en-US" sz="2400" dirty="0">
              <a:cs typeface="Times New Roman" panose="02020603050405020304" pitchFamily="18" charset="0"/>
            </a:endParaRPr>
          </a:p>
        </p:txBody>
      </p:sp>
      <p:sp>
        <p:nvSpPr>
          <p:cNvPr id="12295" name="Text Box 9"/>
          <p:cNvSpPr txBox="1">
            <a:spLocks noChangeArrowheads="1"/>
          </p:cNvSpPr>
          <p:nvPr/>
        </p:nvSpPr>
        <p:spPr bwMode="auto">
          <a:xfrm>
            <a:off x="5410200" y="3886200"/>
            <a:ext cx="282160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t>    shorter period</a:t>
            </a:r>
          </a:p>
          <a:p>
            <a:pPr>
              <a:spcBef>
                <a:spcPct val="0"/>
              </a:spcBef>
              <a:buFontTx/>
              <a:buNone/>
            </a:pPr>
            <a:r>
              <a:rPr lang="en-US" altLang="en-US" sz="2400" dirty="0"/>
              <a:t>  higher frequency</a:t>
            </a:r>
          </a:p>
          <a:p>
            <a:pPr>
              <a:spcBef>
                <a:spcPct val="0"/>
              </a:spcBef>
              <a:buFontTx/>
              <a:buNone/>
            </a:pPr>
            <a:r>
              <a:rPr lang="en-US" altLang="en-US" sz="2400" dirty="0"/>
              <a:t>(i.e., oscillates faster)</a:t>
            </a:r>
          </a:p>
        </p:txBody>
      </p:sp>
      <p:sp>
        <p:nvSpPr>
          <p:cNvPr id="12296" name="Text Box 11"/>
          <p:cNvSpPr txBox="1">
            <a:spLocks noChangeArrowheads="1"/>
          </p:cNvSpPr>
          <p:nvPr/>
        </p:nvSpPr>
        <p:spPr bwMode="auto">
          <a:xfrm>
            <a:off x="6324600" y="2895600"/>
            <a:ext cx="744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2400" dirty="0"/>
              <a:t>α</a:t>
            </a:r>
            <a:r>
              <a:rPr lang="en-US" altLang="en-US" sz="2400" dirty="0"/>
              <a:t> =4</a:t>
            </a:r>
          </a:p>
        </p:txBody>
      </p:sp>
      <p:sp>
        <p:nvSpPr>
          <p:cNvPr id="12297" name="Text Box 12"/>
          <p:cNvSpPr txBox="1">
            <a:spLocks noChangeArrowheads="1"/>
          </p:cNvSpPr>
          <p:nvPr/>
        </p:nvSpPr>
        <p:spPr bwMode="auto">
          <a:xfrm>
            <a:off x="4876800" y="5257800"/>
            <a:ext cx="4017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b="1" u="sng" dirty="0">
                <a:cs typeface="Times New Roman" panose="02020603050405020304" pitchFamily="18" charset="0"/>
              </a:rPr>
              <a:t>Frequency</a:t>
            </a:r>
            <a:r>
              <a:rPr lang="en-US" altLang="en-US" sz="2400" dirty="0">
                <a:cs typeface="Times New Roman" panose="02020603050405020304" pitchFamily="18" charset="0"/>
              </a:rPr>
              <a:t> is defined as  f=1/T</a:t>
            </a:r>
            <a:endParaRPr lang="el-GR" altLang="en-US" sz="2400" dirty="0">
              <a:cs typeface="Times New Roman" panose="02020603050405020304" pitchFamily="18" charset="0"/>
            </a:endParaRPr>
          </a:p>
        </p:txBody>
      </p:sp>
      <p:sp>
        <p:nvSpPr>
          <p:cNvPr id="12298" name="Text Box 13"/>
          <p:cNvSpPr txBox="1">
            <a:spLocks noChangeArrowheads="1"/>
          </p:cNvSpPr>
          <p:nvPr/>
        </p:nvSpPr>
        <p:spPr bwMode="auto">
          <a:xfrm>
            <a:off x="1676400" y="5791200"/>
            <a:ext cx="64547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u="sng" dirty="0"/>
              <a:t>Alternative notation</a:t>
            </a:r>
            <a:r>
              <a:rPr lang="en-US" altLang="en-US" sz="2400" dirty="0"/>
              <a:t>: sin(</a:t>
            </a:r>
            <a:r>
              <a:rPr lang="el-GR" altLang="en-US" sz="2400" dirty="0"/>
              <a:t>α</a:t>
            </a:r>
            <a:r>
              <a:rPr lang="en-US" altLang="en-US" sz="2400" dirty="0"/>
              <a:t>t)=sin(2</a:t>
            </a:r>
            <a:r>
              <a:rPr lang="el-GR" altLang="en-US" sz="2400" dirty="0"/>
              <a:t>π</a:t>
            </a:r>
            <a:r>
              <a:rPr lang="en-US" altLang="en-US" sz="2400" dirty="0"/>
              <a:t>t/T)=sin(2</a:t>
            </a:r>
            <a:r>
              <a:rPr lang="el-GR" altLang="en-US" sz="2400" dirty="0"/>
              <a:t>π</a:t>
            </a:r>
            <a:r>
              <a:rPr lang="en-US" altLang="en-US" sz="2400" dirty="0" err="1"/>
              <a:t>ft</a:t>
            </a:r>
            <a:r>
              <a:rPr lang="en-US" altLang="en-US" sz="2400" dirty="0"/>
              <a:t>)</a:t>
            </a:r>
            <a:endParaRPr lang="el-GR" altLang="en-US" sz="2400" dirty="0"/>
          </a:p>
          <a:p>
            <a:pPr>
              <a:spcBef>
                <a:spcPct val="0"/>
              </a:spcBef>
              <a:buFontTx/>
              <a:buNone/>
            </a:pPr>
            <a:endParaRPr lang="en-US" altLang="en-US" sz="2400" dirty="0"/>
          </a:p>
        </p:txBody>
      </p:sp>
      <p:pic>
        <p:nvPicPr>
          <p:cNvPr id="13" name="Grafik 12">
            <a:extLst>
              <a:ext uri="{FF2B5EF4-FFF2-40B4-BE49-F238E27FC236}">
                <a16:creationId xmlns:a16="http://schemas.microsoft.com/office/drawing/2014/main" id="{E4A23A1B-B6F8-41D8-A1AA-C548E03266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a:extLst>
              <a:ext uri="{FF2B5EF4-FFF2-40B4-BE49-F238E27FC236}">
                <a16:creationId xmlns:a16="http://schemas.microsoft.com/office/drawing/2014/main" id="{6357AF47-E5ED-4D72-9023-9091F4297E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D252257A-96ED-4FA4-A4DC-DE5AD4C5791E}"/>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4219663A-C64D-4AA2-919F-ABB05F98DB78}"/>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515971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a:t>Basis Functions </a:t>
            </a:r>
          </a:p>
        </p:txBody>
      </p:sp>
      <p:sp>
        <p:nvSpPr>
          <p:cNvPr id="13315" name="Rectangle 3"/>
          <p:cNvSpPr>
            <a:spLocks noGrp="1" noChangeArrowheads="1"/>
          </p:cNvSpPr>
          <p:nvPr>
            <p:ph type="body" idx="1"/>
          </p:nvPr>
        </p:nvSpPr>
        <p:spPr>
          <a:xfrm>
            <a:off x="342900" y="1752600"/>
            <a:ext cx="8458200" cy="4114800"/>
          </a:xfrm>
        </p:spPr>
        <p:txBody>
          <a:bodyPr/>
          <a:lstStyle/>
          <a:p>
            <a:r>
              <a:rPr lang="en-US" altLang="en-US" dirty="0"/>
              <a:t>Given a vector space of functions, S, then if any f(t) </a:t>
            </a:r>
            <a:r>
              <a:rPr lang="el-GR" altLang="en-US" dirty="0"/>
              <a:t>ϵ</a:t>
            </a:r>
            <a:r>
              <a:rPr lang="en-US" altLang="en-US" dirty="0"/>
              <a:t> S can be expressed as </a:t>
            </a:r>
          </a:p>
          <a:p>
            <a:endParaRPr lang="en-US" altLang="en-US" dirty="0"/>
          </a:p>
          <a:p>
            <a:endParaRPr lang="en-US" altLang="en-US" dirty="0"/>
          </a:p>
          <a:p>
            <a:pPr>
              <a:buFontTx/>
              <a:buNone/>
            </a:pPr>
            <a:r>
              <a:rPr lang="en-US" altLang="en-US" dirty="0"/>
              <a:t>    the set of functions </a:t>
            </a:r>
            <a:r>
              <a:rPr lang="el-GR" altLang="en-US" dirty="0">
                <a:solidFill>
                  <a:schemeClr val="accent2"/>
                </a:solidFill>
                <a:cs typeface="Times New Roman" panose="02020603050405020304" pitchFamily="18" charset="0"/>
              </a:rPr>
              <a:t>φ</a:t>
            </a:r>
            <a:r>
              <a:rPr lang="en-US" altLang="en-US" baseline="-25000" dirty="0">
                <a:solidFill>
                  <a:schemeClr val="accent2"/>
                </a:solidFill>
                <a:cs typeface="Times New Roman" panose="02020603050405020304" pitchFamily="18" charset="0"/>
              </a:rPr>
              <a:t>k</a:t>
            </a:r>
            <a:r>
              <a:rPr lang="en-US" altLang="en-US" dirty="0">
                <a:solidFill>
                  <a:schemeClr val="accent2"/>
                </a:solidFill>
                <a:cs typeface="Times New Roman" panose="02020603050405020304" pitchFamily="18" charset="0"/>
              </a:rPr>
              <a:t>(t)</a:t>
            </a:r>
            <a:r>
              <a:rPr lang="en-US" altLang="en-US" dirty="0">
                <a:cs typeface="Times New Roman" panose="02020603050405020304" pitchFamily="18" charset="0"/>
              </a:rPr>
              <a:t> are called the </a:t>
            </a:r>
            <a:r>
              <a:rPr lang="en-US" altLang="en-US" dirty="0">
                <a:solidFill>
                  <a:srgbClr val="FFC000"/>
                </a:solidFill>
                <a:cs typeface="Times New Roman" panose="02020603050405020304" pitchFamily="18" charset="0"/>
              </a:rPr>
              <a:t>expansion</a:t>
            </a:r>
            <a:r>
              <a:rPr lang="en-US" altLang="en-US" dirty="0">
                <a:cs typeface="Times New Roman" panose="02020603050405020304" pitchFamily="18" charset="0"/>
              </a:rPr>
              <a:t> set of S.</a:t>
            </a:r>
          </a:p>
          <a:p>
            <a:endParaRPr lang="en-US" altLang="en-US" dirty="0">
              <a:cs typeface="Times New Roman" panose="02020603050405020304" pitchFamily="18" charset="0"/>
            </a:endParaRPr>
          </a:p>
          <a:p>
            <a:r>
              <a:rPr lang="en-US" altLang="en-US" dirty="0">
                <a:cs typeface="Times New Roman" panose="02020603050405020304" pitchFamily="18" charset="0"/>
              </a:rPr>
              <a:t>If the expansion is </a:t>
            </a:r>
            <a:r>
              <a:rPr lang="en-US" altLang="en-US" dirty="0">
                <a:solidFill>
                  <a:schemeClr val="accent2"/>
                </a:solidFill>
                <a:cs typeface="Times New Roman" panose="02020603050405020304" pitchFamily="18" charset="0"/>
              </a:rPr>
              <a:t>unique</a:t>
            </a:r>
            <a:r>
              <a:rPr lang="en-US" altLang="en-US" dirty="0">
                <a:cs typeface="Times New Roman" panose="02020603050405020304" pitchFamily="18" charset="0"/>
              </a:rPr>
              <a:t>, the set </a:t>
            </a:r>
            <a:r>
              <a:rPr lang="el-GR" altLang="en-US" dirty="0">
                <a:solidFill>
                  <a:schemeClr val="accent2"/>
                </a:solidFill>
                <a:cs typeface="Times New Roman" panose="02020603050405020304" pitchFamily="18" charset="0"/>
              </a:rPr>
              <a:t>φ</a:t>
            </a:r>
            <a:r>
              <a:rPr lang="en-US" altLang="en-US" baseline="-25000" dirty="0">
                <a:solidFill>
                  <a:schemeClr val="accent2"/>
                </a:solidFill>
                <a:cs typeface="Times New Roman" panose="02020603050405020304" pitchFamily="18" charset="0"/>
              </a:rPr>
              <a:t>k</a:t>
            </a:r>
            <a:r>
              <a:rPr lang="en-US" altLang="en-US" dirty="0">
                <a:solidFill>
                  <a:schemeClr val="accent2"/>
                </a:solidFill>
                <a:cs typeface="Times New Roman" panose="02020603050405020304" pitchFamily="18" charset="0"/>
              </a:rPr>
              <a:t>(t)</a:t>
            </a:r>
            <a:r>
              <a:rPr lang="en-US" altLang="en-US" dirty="0">
                <a:cs typeface="Times New Roman" panose="02020603050405020304" pitchFamily="18" charset="0"/>
              </a:rPr>
              <a:t> is a </a:t>
            </a:r>
            <a:r>
              <a:rPr lang="en-US" altLang="en-US" dirty="0">
                <a:solidFill>
                  <a:srgbClr val="FFC000"/>
                </a:solidFill>
                <a:cs typeface="Times New Roman" panose="02020603050405020304" pitchFamily="18" charset="0"/>
              </a:rPr>
              <a:t>basis</a:t>
            </a:r>
            <a:r>
              <a:rPr lang="en-US" altLang="en-US" dirty="0">
                <a:cs typeface="Times New Roman" panose="02020603050405020304" pitchFamily="18" charset="0"/>
              </a:rPr>
              <a:t>.</a:t>
            </a:r>
            <a:endParaRPr lang="el-GR" altLang="en-US" dirty="0">
              <a:cs typeface="Times New Roman" panose="02020603050405020304" pitchFamily="18" charset="0"/>
            </a:endParaRPr>
          </a:p>
          <a:p>
            <a:endParaRPr lang="en-US" altLang="en-US" dirty="0"/>
          </a:p>
          <a:p>
            <a:endParaRPr lang="en-US" altLang="en-US" dirty="0"/>
          </a:p>
        </p:txBody>
      </p:sp>
      <p:pic>
        <p:nvPicPr>
          <p:cNvPr id="7" name="Grafik 6">
            <a:extLst>
              <a:ext uri="{FF2B5EF4-FFF2-40B4-BE49-F238E27FC236}">
                <a16:creationId xmlns:a16="http://schemas.microsoft.com/office/drawing/2014/main" id="{7CDE77C4-C7D5-4402-A516-DE694F2B98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B3599CDD-B55F-4A9C-9E74-CB273754C1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960A9EE6-5451-4210-B11A-D5E8DA75D316}"/>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0B6F29BB-9D37-42BA-871B-6707B85427F6}"/>
              </a:ext>
            </a:extLst>
          </p:cNvPr>
          <p:cNvSpPr>
            <a:spLocks noGrp="1"/>
          </p:cNvSpPr>
          <p:nvPr>
            <p:ph type="sldNum" sz="quarter" idx="12"/>
          </p:nvPr>
        </p:nvSpPr>
        <p:spPr/>
        <p:txBody>
          <a:bodyPr/>
          <a:lstStyle/>
          <a:p>
            <a:fld id="{B6F15528-21DE-4FAA-801E-634DDDAF4B2B}" type="slidenum">
              <a:rPr lang="en-US" smtClean="0"/>
              <a:pPr/>
              <a:t>17</a:t>
            </a:fld>
            <a:endParaRPr lang="en-US" dirty="0"/>
          </a:p>
        </p:txBody>
      </p:sp>
      <p:graphicFrame>
        <p:nvGraphicFramePr>
          <p:cNvPr id="12" name="Object 4">
            <a:extLst>
              <a:ext uri="{FF2B5EF4-FFF2-40B4-BE49-F238E27FC236}">
                <a16:creationId xmlns:a16="http://schemas.microsoft.com/office/drawing/2014/main" id="{0447E059-88AA-4089-BB5A-B823C4ADE813}"/>
              </a:ext>
            </a:extLst>
          </p:cNvPr>
          <p:cNvGraphicFramePr>
            <a:graphicFrameLocks noChangeAspect="1"/>
          </p:cNvGraphicFramePr>
          <p:nvPr/>
        </p:nvGraphicFramePr>
        <p:xfrm>
          <a:off x="3657600" y="2819400"/>
          <a:ext cx="2292350" cy="728663"/>
        </p:xfrm>
        <a:graphic>
          <a:graphicData uri="http://schemas.openxmlformats.org/presentationml/2006/ole">
            <mc:AlternateContent xmlns:mc="http://schemas.openxmlformats.org/markup-compatibility/2006">
              <mc:Choice xmlns:v="urn:schemas-microsoft-com:vml" Requires="v">
                <p:oleObj spid="_x0000_s4104" name="Equation" r:id="rId6" imgW="1079032" imgH="342751" progId="Equation.DSMT4">
                  <p:embed/>
                </p:oleObj>
              </mc:Choice>
              <mc:Fallback>
                <p:oleObj name="Equation" r:id="rId6" imgW="1079032" imgH="342751" progId="Equation.DSMT4">
                  <p:embed/>
                  <p:pic>
                    <p:nvPicPr>
                      <p:cNvPr id="133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819400"/>
                        <a:ext cx="2292350" cy="728663"/>
                      </a:xfrm>
                      <a:prstGeom prst="rect">
                        <a:avLst/>
                      </a:prstGeom>
                      <a:solidFill>
                        <a:srgbClr val="CCCC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929855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a:t>Image Transforms</a:t>
            </a:r>
          </a:p>
        </p:txBody>
      </p:sp>
      <p:sp>
        <p:nvSpPr>
          <p:cNvPr id="14339" name="Rectangle 3"/>
          <p:cNvSpPr>
            <a:spLocks noGrp="1" noChangeArrowheads="1"/>
          </p:cNvSpPr>
          <p:nvPr>
            <p:ph type="body" idx="1"/>
          </p:nvPr>
        </p:nvSpPr>
        <p:spPr>
          <a:xfrm>
            <a:off x="762000" y="1676400"/>
            <a:ext cx="7772400" cy="4114800"/>
          </a:xfrm>
        </p:spPr>
        <p:txBody>
          <a:bodyPr/>
          <a:lstStyle/>
          <a:p>
            <a:r>
              <a:rPr lang="en-US" altLang="en-US"/>
              <a:t>Many times, image processing tasks are best performed in a domain other than the </a:t>
            </a:r>
            <a:r>
              <a:rPr lang="en-US" altLang="en-US" i="1"/>
              <a:t>spatial domain.</a:t>
            </a:r>
          </a:p>
          <a:p>
            <a:r>
              <a:rPr lang="en-US" altLang="en-US"/>
              <a:t>Key steps:</a:t>
            </a:r>
          </a:p>
          <a:p>
            <a:pPr lvl="1">
              <a:buFontTx/>
              <a:buNone/>
            </a:pPr>
            <a:r>
              <a:rPr lang="en-US" altLang="en-US"/>
              <a:t>(1) Transform the image</a:t>
            </a:r>
          </a:p>
          <a:p>
            <a:pPr lvl="1">
              <a:buFontTx/>
              <a:buNone/>
            </a:pPr>
            <a:r>
              <a:rPr lang="en-US" altLang="en-US"/>
              <a:t>(2) Carry the task(s) in the </a:t>
            </a:r>
            <a:r>
              <a:rPr lang="en-US" altLang="en-US" i="1"/>
              <a:t>transformed domain</a:t>
            </a:r>
            <a:r>
              <a:rPr lang="en-US" altLang="en-US"/>
              <a:t>.</a:t>
            </a:r>
          </a:p>
          <a:p>
            <a:pPr lvl="1">
              <a:buFontTx/>
              <a:buNone/>
            </a:pPr>
            <a:r>
              <a:rPr lang="en-US" altLang="en-US"/>
              <a:t>(3) Apply </a:t>
            </a:r>
            <a:r>
              <a:rPr lang="en-US" altLang="en-US" i="1"/>
              <a:t>inverse transform</a:t>
            </a:r>
            <a:r>
              <a:rPr lang="en-US" altLang="en-US"/>
              <a:t> to return to the spatial domain.</a:t>
            </a:r>
          </a:p>
          <a:p>
            <a:endParaRPr lang="en-US" altLang="en-US" i="1"/>
          </a:p>
          <a:p>
            <a:endParaRPr lang="en-US" altLang="en-US" i="1"/>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724400"/>
            <a:ext cx="7772400"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3E245E8B-F325-4BC2-94FC-AF8A954D34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9BE13074-2872-4606-BCDA-5429D64DF2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5174E7D6-FC1A-49B3-878C-E32DDE91FA75}"/>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3B87696F-D596-4DDB-93D6-840346B45313}"/>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1360553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a:t>Transformation Kernels</a:t>
            </a:r>
          </a:p>
        </p:txBody>
      </p:sp>
      <p:sp>
        <p:nvSpPr>
          <p:cNvPr id="15363" name="Rectangle 3"/>
          <p:cNvSpPr>
            <a:spLocks noGrp="1" noChangeArrowheads="1"/>
          </p:cNvSpPr>
          <p:nvPr>
            <p:ph type="body" idx="1"/>
          </p:nvPr>
        </p:nvSpPr>
        <p:spPr/>
        <p:txBody>
          <a:bodyPr/>
          <a:lstStyle/>
          <a:p>
            <a:r>
              <a:rPr lang="en-US" altLang="en-US"/>
              <a:t>Forward Transformation</a:t>
            </a:r>
          </a:p>
          <a:p>
            <a:endParaRPr lang="en-US" altLang="en-US"/>
          </a:p>
          <a:p>
            <a:endParaRPr lang="en-US" altLang="en-US"/>
          </a:p>
          <a:p>
            <a:endParaRPr lang="en-US" altLang="en-US"/>
          </a:p>
          <a:p>
            <a:endParaRPr lang="en-US" altLang="en-US"/>
          </a:p>
          <a:p>
            <a:r>
              <a:rPr lang="en-US" altLang="en-US"/>
              <a:t>Inverse Transformation</a:t>
            </a:r>
          </a:p>
        </p:txBody>
      </p:sp>
      <p:sp>
        <p:nvSpPr>
          <p:cNvPr id="1536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6" name="Rectangle 6"/>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8" name="Text Box 8"/>
          <p:cNvSpPr txBox="1">
            <a:spLocks noChangeArrowheads="1"/>
          </p:cNvSpPr>
          <p:nvPr/>
        </p:nvSpPr>
        <p:spPr bwMode="auto">
          <a:xfrm>
            <a:off x="5105400" y="4049713"/>
            <a:ext cx="3133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800" b="1" dirty="0"/>
              <a:t>inverse transformation kernel</a:t>
            </a:r>
          </a:p>
        </p:txBody>
      </p:sp>
      <p:sp>
        <p:nvSpPr>
          <p:cNvPr id="15369"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0" name="Text Box 10"/>
          <p:cNvSpPr txBox="1">
            <a:spLocks noChangeArrowheads="1"/>
          </p:cNvSpPr>
          <p:nvPr/>
        </p:nvSpPr>
        <p:spPr bwMode="auto">
          <a:xfrm>
            <a:off x="5105400" y="1979613"/>
            <a:ext cx="32369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800" b="1" dirty="0"/>
              <a:t>forward transformation kernel</a:t>
            </a:r>
          </a:p>
        </p:txBody>
      </p:sp>
      <p:pic>
        <p:nvPicPr>
          <p:cNvPr id="15" name="Grafik 14">
            <a:extLst>
              <a:ext uri="{FF2B5EF4-FFF2-40B4-BE49-F238E27FC236}">
                <a16:creationId xmlns:a16="http://schemas.microsoft.com/office/drawing/2014/main" id="{3C2748E5-F0A3-45C9-AC0F-9DD1BFB09A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6" name="Grafik 15">
            <a:extLst>
              <a:ext uri="{FF2B5EF4-FFF2-40B4-BE49-F238E27FC236}">
                <a16:creationId xmlns:a16="http://schemas.microsoft.com/office/drawing/2014/main" id="{8629B5B4-FFD6-4A78-9EAD-E1DCF453F9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A70A82D6-7B0C-46B9-B357-3884C543659A}"/>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11A046E2-995F-424D-A1C0-66E5859E2355}"/>
              </a:ext>
            </a:extLst>
          </p:cNvPr>
          <p:cNvSpPr>
            <a:spLocks noGrp="1"/>
          </p:cNvSpPr>
          <p:nvPr>
            <p:ph type="sldNum" sz="quarter" idx="12"/>
          </p:nvPr>
        </p:nvSpPr>
        <p:spPr/>
        <p:txBody>
          <a:bodyPr/>
          <a:lstStyle/>
          <a:p>
            <a:fld id="{B6F15528-21DE-4FAA-801E-634DDDAF4B2B}" type="slidenum">
              <a:rPr lang="en-US" smtClean="0"/>
              <a:pPr/>
              <a:t>19</a:t>
            </a:fld>
            <a:endParaRPr lang="en-US" dirty="0"/>
          </a:p>
        </p:txBody>
      </p:sp>
      <p:graphicFrame>
        <p:nvGraphicFramePr>
          <p:cNvPr id="21" name="Object 5">
            <a:extLst>
              <a:ext uri="{FF2B5EF4-FFF2-40B4-BE49-F238E27FC236}">
                <a16:creationId xmlns:a16="http://schemas.microsoft.com/office/drawing/2014/main" id="{5D7D57F2-66E8-46F8-8D73-4DA6F90218C2}"/>
              </a:ext>
            </a:extLst>
          </p:cNvPr>
          <p:cNvGraphicFramePr>
            <a:graphicFrameLocks noChangeAspect="1"/>
          </p:cNvGraphicFramePr>
          <p:nvPr>
            <p:extLst>
              <p:ext uri="{D42A27DB-BD31-4B8C-83A1-F6EECF244321}">
                <p14:modId xmlns:p14="http://schemas.microsoft.com/office/powerpoint/2010/main" val="4074633106"/>
              </p:ext>
            </p:extLst>
          </p:nvPr>
        </p:nvGraphicFramePr>
        <p:xfrm>
          <a:off x="762000" y="2819400"/>
          <a:ext cx="7772400" cy="823913"/>
        </p:xfrm>
        <a:graphic>
          <a:graphicData uri="http://schemas.openxmlformats.org/presentationml/2006/ole">
            <mc:AlternateContent xmlns:mc="http://schemas.openxmlformats.org/markup-compatibility/2006">
              <mc:Choice xmlns:v="urn:schemas-microsoft-com:vml" Requires="v">
                <p:oleObj spid="_x0000_s5134" name="Equation" r:id="rId6" imgW="4216400" imgH="444500" progId="Equation.3">
                  <p:embed/>
                </p:oleObj>
              </mc:Choice>
              <mc:Fallback>
                <p:oleObj name="Equation" r:id="rId6" imgW="4216400" imgH="444500" progId="Equation.3">
                  <p:embed/>
                  <p:pic>
                    <p:nvPicPr>
                      <p:cNvPr id="1536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2819400"/>
                        <a:ext cx="7772400" cy="823913"/>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7">
            <a:extLst>
              <a:ext uri="{FF2B5EF4-FFF2-40B4-BE49-F238E27FC236}">
                <a16:creationId xmlns:a16="http://schemas.microsoft.com/office/drawing/2014/main" id="{0C7413DB-F722-415B-BE93-840BF3BF82BD}"/>
              </a:ext>
            </a:extLst>
          </p:cNvPr>
          <p:cNvGraphicFramePr>
            <a:graphicFrameLocks noChangeAspect="1"/>
          </p:cNvGraphicFramePr>
          <p:nvPr/>
        </p:nvGraphicFramePr>
        <p:xfrm>
          <a:off x="701675" y="5029200"/>
          <a:ext cx="8001000" cy="808038"/>
        </p:xfrm>
        <a:graphic>
          <a:graphicData uri="http://schemas.openxmlformats.org/presentationml/2006/ole">
            <mc:AlternateContent xmlns:mc="http://schemas.openxmlformats.org/markup-compatibility/2006">
              <mc:Choice xmlns:v="urn:schemas-microsoft-com:vml" Requires="v">
                <p:oleObj spid="_x0000_s5135" name="Equation" r:id="rId8" imgW="4241800" imgH="431800" progId="Equation.3">
                  <p:embed/>
                </p:oleObj>
              </mc:Choice>
              <mc:Fallback>
                <p:oleObj name="Equation" r:id="rId8" imgW="4241800" imgH="431800" progId="Equation.3">
                  <p:embed/>
                  <p:pic>
                    <p:nvPicPr>
                      <p:cNvPr id="1536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675" y="5029200"/>
                        <a:ext cx="8001000" cy="808038"/>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71" name="Left Arrow 1"/>
          <p:cNvSpPr>
            <a:spLocks noChangeArrowheads="1"/>
          </p:cNvSpPr>
          <p:nvPr/>
        </p:nvSpPr>
        <p:spPr bwMode="auto">
          <a:xfrm rot="-1066474">
            <a:off x="3825875" y="2574925"/>
            <a:ext cx="1752600" cy="381000"/>
          </a:xfrm>
          <a:prstGeom prst="leftArrow">
            <a:avLst>
              <a:gd name="adj1" fmla="val 50000"/>
              <a:gd name="adj2" fmla="val 50004"/>
            </a:avLst>
          </a:prstGeom>
          <a:solidFill>
            <a:schemeClr val="accent1"/>
          </a:solidFill>
          <a:ln w="12700" cap="sq" algn="ctr">
            <a:solidFill>
              <a:schemeClr val="tx1"/>
            </a:solidFill>
            <a:round/>
            <a:headEnd type="none" w="sm" len="sm"/>
            <a:tailEnd type="none" w="sm" len="sm"/>
          </a:ln>
        </p:spPr>
        <p:txBody>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5372" name="Left Arrow 13"/>
          <p:cNvSpPr>
            <a:spLocks noChangeArrowheads="1"/>
          </p:cNvSpPr>
          <p:nvPr/>
        </p:nvSpPr>
        <p:spPr bwMode="auto">
          <a:xfrm rot="-1066474">
            <a:off x="3841750" y="4678363"/>
            <a:ext cx="1752600" cy="381000"/>
          </a:xfrm>
          <a:prstGeom prst="leftArrow">
            <a:avLst>
              <a:gd name="adj1" fmla="val 50000"/>
              <a:gd name="adj2" fmla="val 50004"/>
            </a:avLst>
          </a:prstGeom>
          <a:solidFill>
            <a:schemeClr val="accent1"/>
          </a:solidFill>
          <a:ln w="12700" cap="sq" algn="ctr">
            <a:solidFill>
              <a:schemeClr val="tx1"/>
            </a:solidFill>
            <a:round/>
            <a:headEnd type="none" w="sm" len="sm"/>
            <a:tailEnd type="none" w="sm" len="sm"/>
          </a:ln>
        </p:spPr>
        <p:txBody>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spTree>
    <p:extLst>
      <p:ext uri="{BB962C8B-B14F-4D97-AF65-F5344CB8AC3E}">
        <p14:creationId xmlns:p14="http://schemas.microsoft.com/office/powerpoint/2010/main" val="21221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Kernel Properties</a:t>
            </a:r>
          </a:p>
        </p:txBody>
      </p:sp>
      <p:sp>
        <p:nvSpPr>
          <p:cNvPr id="16387" name="Rectangle 3"/>
          <p:cNvSpPr>
            <a:spLocks noGrp="1" noChangeArrowheads="1"/>
          </p:cNvSpPr>
          <p:nvPr>
            <p:ph type="body" idx="1"/>
          </p:nvPr>
        </p:nvSpPr>
        <p:spPr/>
        <p:txBody>
          <a:bodyPr/>
          <a:lstStyle/>
          <a:p>
            <a:r>
              <a:rPr lang="en-US" altLang="en-US"/>
              <a:t>A kernel is said to be </a:t>
            </a:r>
            <a:r>
              <a:rPr lang="en-US" altLang="en-US" i="1"/>
              <a:t>separable</a:t>
            </a:r>
            <a:r>
              <a:rPr lang="en-US" altLang="en-US"/>
              <a:t> if:</a:t>
            </a:r>
          </a:p>
          <a:p>
            <a:endParaRPr lang="en-US" altLang="en-US"/>
          </a:p>
          <a:p>
            <a:endParaRPr lang="en-US" altLang="en-US"/>
          </a:p>
          <a:p>
            <a:endParaRPr lang="en-US" altLang="en-US"/>
          </a:p>
          <a:p>
            <a:r>
              <a:rPr lang="en-US" altLang="en-US"/>
              <a:t>A kernel is said to be </a:t>
            </a:r>
            <a:r>
              <a:rPr lang="en-US" altLang="en-US" i="1"/>
              <a:t>symmetric</a:t>
            </a:r>
            <a:r>
              <a:rPr lang="en-US" altLang="en-US"/>
              <a:t> if:</a:t>
            </a:r>
          </a:p>
          <a:p>
            <a:endParaRPr lang="en-US" altLang="en-US"/>
          </a:p>
          <a:p>
            <a:endParaRPr lang="en-US" altLang="en-US"/>
          </a:p>
          <a:p>
            <a:endParaRPr lang="en-US" altLang="en-US"/>
          </a:p>
        </p:txBody>
      </p:sp>
      <p:sp>
        <p:nvSpPr>
          <p:cNvPr id="16388" name="Rectangle 4"/>
          <p:cNvSpPr>
            <a:spLocks noChangeArrowheads="1"/>
          </p:cNvSpPr>
          <p:nvPr/>
        </p:nvSpPr>
        <p:spPr bwMode="auto">
          <a:xfrm>
            <a:off x="0"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89"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91"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endParaRPr lang="en-US" altLang="en-US" sz="2400"/>
          </a:p>
        </p:txBody>
      </p:sp>
      <p:pic>
        <p:nvPicPr>
          <p:cNvPr id="11" name="Grafik 10">
            <a:extLst>
              <a:ext uri="{FF2B5EF4-FFF2-40B4-BE49-F238E27FC236}">
                <a16:creationId xmlns:a16="http://schemas.microsoft.com/office/drawing/2014/main" id="{B6BA6E0A-44B5-4915-9100-14D572C39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a:extLst>
              <a:ext uri="{FF2B5EF4-FFF2-40B4-BE49-F238E27FC236}">
                <a16:creationId xmlns:a16="http://schemas.microsoft.com/office/drawing/2014/main" id="{251B1346-5F88-4919-9FEE-C6A1EC33A5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821F4124-F67A-49E8-81B4-0B0F266BA226}"/>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B593C1A7-24E3-455B-BDE5-7FA06BCAE8AB}"/>
              </a:ext>
            </a:extLst>
          </p:cNvPr>
          <p:cNvSpPr>
            <a:spLocks noGrp="1"/>
          </p:cNvSpPr>
          <p:nvPr>
            <p:ph type="sldNum" sz="quarter" idx="12"/>
          </p:nvPr>
        </p:nvSpPr>
        <p:spPr/>
        <p:txBody>
          <a:bodyPr/>
          <a:lstStyle/>
          <a:p>
            <a:fld id="{B6F15528-21DE-4FAA-801E-634DDDAF4B2B}" type="slidenum">
              <a:rPr lang="en-US" smtClean="0"/>
              <a:pPr/>
              <a:t>20</a:t>
            </a:fld>
            <a:endParaRPr lang="en-US" dirty="0"/>
          </a:p>
        </p:txBody>
      </p:sp>
      <p:graphicFrame>
        <p:nvGraphicFramePr>
          <p:cNvPr id="17" name="Object 6">
            <a:extLst>
              <a:ext uri="{FF2B5EF4-FFF2-40B4-BE49-F238E27FC236}">
                <a16:creationId xmlns:a16="http://schemas.microsoft.com/office/drawing/2014/main" id="{83CB128A-DBCD-46EF-8832-CC663B8867CB}"/>
              </a:ext>
            </a:extLst>
          </p:cNvPr>
          <p:cNvGraphicFramePr>
            <a:graphicFrameLocks noChangeAspect="1"/>
          </p:cNvGraphicFramePr>
          <p:nvPr/>
        </p:nvGraphicFramePr>
        <p:xfrm>
          <a:off x="2209800" y="2844800"/>
          <a:ext cx="3962400" cy="503238"/>
        </p:xfrm>
        <a:graphic>
          <a:graphicData uri="http://schemas.openxmlformats.org/presentationml/2006/ole">
            <mc:AlternateContent xmlns:mc="http://schemas.openxmlformats.org/markup-compatibility/2006">
              <mc:Choice xmlns:v="urn:schemas-microsoft-com:vml" Requires="v">
                <p:oleObj spid="_x0000_s6158" name="Equation" r:id="rId6" imgW="1726451" imgH="215806" progId="Equation.3">
                  <p:embed/>
                </p:oleObj>
              </mc:Choice>
              <mc:Fallback>
                <p:oleObj name="Equation" r:id="rId6" imgW="1726451" imgH="215806" progId="Equation.3">
                  <p:embed/>
                  <p:pic>
                    <p:nvPicPr>
                      <p:cNvPr id="1639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2844800"/>
                        <a:ext cx="3962400" cy="503238"/>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8">
            <a:extLst>
              <a:ext uri="{FF2B5EF4-FFF2-40B4-BE49-F238E27FC236}">
                <a16:creationId xmlns:a16="http://schemas.microsoft.com/office/drawing/2014/main" id="{75A6DEA9-E602-4BE3-ADD0-4C2B614FF507}"/>
              </a:ext>
            </a:extLst>
          </p:cNvPr>
          <p:cNvGraphicFramePr>
            <a:graphicFrameLocks noChangeAspect="1"/>
          </p:cNvGraphicFramePr>
          <p:nvPr/>
        </p:nvGraphicFramePr>
        <p:xfrm>
          <a:off x="2057400" y="4648200"/>
          <a:ext cx="4191000" cy="539750"/>
        </p:xfrm>
        <a:graphic>
          <a:graphicData uri="http://schemas.openxmlformats.org/presentationml/2006/ole">
            <mc:AlternateContent xmlns:mc="http://schemas.openxmlformats.org/markup-compatibility/2006">
              <mc:Choice xmlns:v="urn:schemas-microsoft-com:vml" Requires="v">
                <p:oleObj spid="_x0000_s6159" name="Equation" r:id="rId8" imgW="1701800" imgH="215900" progId="Equation.3">
                  <p:embed/>
                </p:oleObj>
              </mc:Choice>
              <mc:Fallback>
                <p:oleObj name="Equation" r:id="rId8" imgW="1701800" imgH="215900" progId="Equation.3">
                  <p:embed/>
                  <p:pic>
                    <p:nvPicPr>
                      <p:cNvPr id="16392"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4648200"/>
                        <a:ext cx="4191000" cy="539750"/>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48206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Notation</a:t>
            </a:r>
          </a:p>
        </p:txBody>
      </p:sp>
      <p:sp>
        <p:nvSpPr>
          <p:cNvPr id="17411" name="Rectangle 3"/>
          <p:cNvSpPr>
            <a:spLocks noGrp="1" noChangeArrowheads="1"/>
          </p:cNvSpPr>
          <p:nvPr>
            <p:ph type="body" idx="1"/>
          </p:nvPr>
        </p:nvSpPr>
        <p:spPr/>
        <p:txBody>
          <a:bodyPr/>
          <a:lstStyle/>
          <a:p>
            <a:r>
              <a:rPr lang="en-US" altLang="en-US"/>
              <a:t>Continuous Fourier Transform (FT)</a:t>
            </a:r>
          </a:p>
          <a:p>
            <a:endParaRPr lang="en-US" altLang="en-US"/>
          </a:p>
          <a:p>
            <a:r>
              <a:rPr lang="en-US" altLang="en-US"/>
              <a:t>Discrete Fourier Transform (DFT)</a:t>
            </a:r>
          </a:p>
          <a:p>
            <a:endParaRPr lang="en-US" altLang="en-US"/>
          </a:p>
          <a:p>
            <a:r>
              <a:rPr lang="en-US" altLang="en-US"/>
              <a:t>Fast Fourier Transform (FFT)</a:t>
            </a:r>
          </a:p>
        </p:txBody>
      </p:sp>
      <p:pic>
        <p:nvPicPr>
          <p:cNvPr id="6" name="Grafik 5">
            <a:extLst>
              <a:ext uri="{FF2B5EF4-FFF2-40B4-BE49-F238E27FC236}">
                <a16:creationId xmlns:a16="http://schemas.microsoft.com/office/drawing/2014/main" id="{61662466-1F5A-40E6-92EC-D7BC590778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DF24830-8896-48B6-9D82-45A6326237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593865BA-8EEF-40FB-9E26-D164557FFEC5}"/>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DFEB224F-C37C-433A-B53E-912589213312}"/>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2714595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Fourier Series Theorem</a:t>
            </a:r>
          </a:p>
        </p:txBody>
      </p:sp>
      <p:sp>
        <p:nvSpPr>
          <p:cNvPr id="18435" name="Rectangle 3"/>
          <p:cNvSpPr>
            <a:spLocks noGrp="1" noChangeArrowheads="1"/>
          </p:cNvSpPr>
          <p:nvPr>
            <p:ph type="body" idx="1"/>
          </p:nvPr>
        </p:nvSpPr>
        <p:spPr>
          <a:xfrm>
            <a:off x="794098" y="1685563"/>
            <a:ext cx="7772400" cy="4114800"/>
          </a:xfrm>
        </p:spPr>
        <p:txBody>
          <a:bodyPr/>
          <a:lstStyle/>
          <a:p>
            <a:r>
              <a:rPr lang="en-US" altLang="en-US" dirty="0"/>
              <a:t>Any </a:t>
            </a:r>
            <a:r>
              <a:rPr lang="en-US" altLang="en-US" dirty="0">
                <a:solidFill>
                  <a:schemeClr val="accent2"/>
                </a:solidFill>
              </a:rPr>
              <a:t>periodic</a:t>
            </a:r>
            <a:r>
              <a:rPr lang="en-US" altLang="en-US" dirty="0"/>
              <a:t> function f(t) can be expressed as a weighted sum (infinite) of sine and cosine functions of varying frequency:</a:t>
            </a:r>
          </a:p>
        </p:txBody>
      </p:sp>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9438" y="3200400"/>
            <a:ext cx="5791200"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84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8350" y="4595813"/>
            <a:ext cx="317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8438" name="Text Box 6"/>
          <p:cNvSpPr txBox="1">
            <a:spLocks noChangeArrowheads="1"/>
          </p:cNvSpPr>
          <p:nvPr/>
        </p:nvSpPr>
        <p:spPr bwMode="auto">
          <a:xfrm>
            <a:off x="2590800" y="4595813"/>
            <a:ext cx="4797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t>is called the “fundamental frequency”</a:t>
            </a:r>
          </a:p>
        </p:txBody>
      </p:sp>
      <p:pic>
        <p:nvPicPr>
          <p:cNvPr id="11" name="Grafik 10">
            <a:extLst>
              <a:ext uri="{FF2B5EF4-FFF2-40B4-BE49-F238E27FC236}">
                <a16:creationId xmlns:a16="http://schemas.microsoft.com/office/drawing/2014/main" id="{3BA0C8FF-0038-4951-B7C4-04E44ECD60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a:extLst>
              <a:ext uri="{FF2B5EF4-FFF2-40B4-BE49-F238E27FC236}">
                <a16:creationId xmlns:a16="http://schemas.microsoft.com/office/drawing/2014/main" id="{AE4C589F-E877-4B8F-A361-D1527C1BBC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62BD4ACC-AB74-45CD-A36C-1AB44B93E431}"/>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F1CD6539-93D8-4DBF-8222-341FD2A25AA8}"/>
              </a:ext>
            </a:extLst>
          </p:cNvPr>
          <p:cNvSpPr>
            <a:spLocks noGrp="1"/>
          </p:cNvSpPr>
          <p:nvPr>
            <p:ph type="sldNum" sz="quarter" idx="12"/>
          </p:nvPr>
        </p:nvSpPr>
        <p:spPr/>
        <p:txBody>
          <a:bodyPr/>
          <a:lstStyle/>
          <a:p>
            <a:fld id="{B6F15528-21DE-4FAA-801E-634DDDAF4B2B}" type="slidenum">
              <a:rPr lang="en-US" smtClean="0"/>
              <a:pPr/>
              <a:t>22</a:t>
            </a:fld>
            <a:endParaRPr lang="en-US" dirty="0"/>
          </a:p>
        </p:txBody>
      </p:sp>
      <mc:AlternateContent xmlns:mc="http://schemas.openxmlformats.org/markup-compatibility/2006" xmlns:a14="http://schemas.microsoft.com/office/drawing/2010/main">
        <mc:Choice Requires="a14">
          <p:sp>
            <p:nvSpPr>
              <p:cNvPr id="8" name="Textfeld 7">
                <a:extLst>
                  <a:ext uri="{FF2B5EF4-FFF2-40B4-BE49-F238E27FC236}">
                    <a16:creationId xmlns:a16="http://schemas.microsoft.com/office/drawing/2014/main" id="{DA646326-5DE4-43FA-9C12-5929F9A8022A}"/>
                  </a:ext>
                </a:extLst>
              </p:cNvPr>
              <p:cNvSpPr txBox="1"/>
              <p:nvPr/>
            </p:nvSpPr>
            <p:spPr>
              <a:xfrm>
                <a:off x="990601" y="5410200"/>
                <a:ext cx="3352799" cy="81022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tr-TR" b="0" i="1" smtClean="0">
                              <a:latin typeface="Cambria Math" panose="02040503050406030204" pitchFamily="18" charset="0"/>
                            </a:rPr>
                            <m:t>𝑎</m:t>
                          </m:r>
                        </m:e>
                        <m:sub>
                          <m:r>
                            <a:rPr lang="tr-TR" b="0" i="1" smtClean="0">
                              <a:latin typeface="Cambria Math" panose="02040503050406030204" pitchFamily="18" charset="0"/>
                            </a:rPr>
                            <m:t>𝑛</m:t>
                          </m:r>
                        </m:sub>
                      </m:sSub>
                      <m:r>
                        <a:rPr lang="tr-TR" b="0" i="1" smtClean="0">
                          <a:latin typeface="Cambria Math" panose="02040503050406030204" pitchFamily="18" charset="0"/>
                        </a:rPr>
                        <m:t>=</m:t>
                      </m:r>
                      <m:f>
                        <m:fPr>
                          <m:type m:val="skw"/>
                          <m:ctrlPr>
                            <a:rPr lang="tr-TR" b="0" i="1" smtClean="0">
                              <a:latin typeface="Cambria Math" panose="02040503050406030204" pitchFamily="18" charset="0"/>
                            </a:rPr>
                          </m:ctrlPr>
                        </m:fPr>
                        <m:num>
                          <m:r>
                            <a:rPr lang="tr-TR" b="0" i="1" smtClean="0">
                              <a:latin typeface="Cambria Math" panose="02040503050406030204" pitchFamily="18" charset="0"/>
                            </a:rPr>
                            <m:t>1</m:t>
                          </m:r>
                        </m:num>
                        <m:den>
                          <m:r>
                            <a:rPr lang="tr-TR" b="0" i="1" smtClean="0">
                              <a:latin typeface="Cambria Math" panose="02040503050406030204" pitchFamily="18" charset="0"/>
                              <a:ea typeface="Cambria Math" panose="02040503050406030204" pitchFamily="18" charset="0"/>
                            </a:rPr>
                            <m:t>𝜋</m:t>
                          </m:r>
                        </m:den>
                      </m:f>
                      <m:nary>
                        <m:naryPr>
                          <m:limLoc m:val="undOvr"/>
                          <m:ctrlPr>
                            <a:rPr lang="tr-TR" b="0" i="1" smtClean="0">
                              <a:latin typeface="Cambria Math" panose="02040503050406030204" pitchFamily="18" charset="0"/>
                            </a:rPr>
                          </m:ctrlPr>
                        </m:naryPr>
                        <m:sub>
                          <m:r>
                            <m:rPr>
                              <m:brk m:alnAt="24"/>
                            </m:rP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𝜋</m:t>
                          </m:r>
                        </m:sub>
                        <m:sup>
                          <m:r>
                            <a:rPr lang="tr-TR" b="0" i="1" smtClean="0">
                              <a:latin typeface="Cambria Math" panose="02040503050406030204" pitchFamily="18" charset="0"/>
                              <a:ea typeface="Cambria Math" panose="02040503050406030204" pitchFamily="18" charset="0"/>
                            </a:rPr>
                            <m:t>𝜋</m:t>
                          </m:r>
                        </m:sup>
                        <m:e>
                          <m:r>
                            <a:rPr lang="de-DE" b="0" i="1" smtClean="0">
                              <a:latin typeface="Cambria Math" panose="02040503050406030204" pitchFamily="18" charset="0"/>
                            </a:rPr>
                            <m:t>𝑓</m:t>
                          </m:r>
                          <m:d>
                            <m:dPr>
                              <m:ctrlPr>
                                <a:rPr lang="de-DE" b="0" i="1" smtClean="0">
                                  <a:latin typeface="Cambria Math" panose="02040503050406030204" pitchFamily="18" charset="0"/>
                                </a:rPr>
                              </m:ctrlPr>
                            </m:dPr>
                            <m:e>
                              <m:r>
                                <a:rPr lang="de-DE" b="0" i="1" smtClean="0">
                                  <a:latin typeface="Cambria Math" panose="02040503050406030204" pitchFamily="18" charset="0"/>
                                </a:rPr>
                                <m:t>𝑥</m:t>
                              </m:r>
                            </m:e>
                          </m:d>
                          <m:func>
                            <m:funcPr>
                              <m:ctrlPr>
                                <a:rPr lang="de-DE" b="0" i="1" smtClean="0">
                                  <a:latin typeface="Cambria Math" panose="02040503050406030204" pitchFamily="18" charset="0"/>
                                </a:rPr>
                              </m:ctrlPr>
                            </m:funcPr>
                            <m:fName>
                              <m:r>
                                <a:rPr lang="de-DE" b="0" i="0" smtClean="0">
                                  <a:latin typeface="Cambria Math" panose="02040503050406030204" pitchFamily="18" charset="0"/>
                                </a:rPr>
                                <m:t> </m:t>
                              </m:r>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b="0" i="1" smtClean="0">
                                      <a:latin typeface="Cambria Math" panose="02040503050406030204" pitchFamily="18" charset="0"/>
                                    </a:rPr>
                                    <m:t>𝑛</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0</m:t>
                                      </m:r>
                                    </m:sub>
                                  </m:sSub>
                                  <m:r>
                                    <a:rPr lang="de-DE" b="0" i="1" smtClean="0">
                                      <a:latin typeface="Cambria Math" panose="02040503050406030204" pitchFamily="18" charset="0"/>
                                    </a:rPr>
                                    <m:t>𝑡</m:t>
                                  </m:r>
                                </m:e>
                              </m:d>
                            </m:e>
                          </m:func>
                          <m:r>
                            <a:rPr lang="de-DE" b="0" i="1" smtClean="0">
                              <a:latin typeface="Cambria Math" panose="02040503050406030204" pitchFamily="18" charset="0"/>
                            </a:rPr>
                            <m:t> </m:t>
                          </m:r>
                          <m:r>
                            <a:rPr lang="de-DE" b="0" i="1" smtClean="0">
                              <a:latin typeface="Cambria Math" panose="02040503050406030204" pitchFamily="18" charset="0"/>
                            </a:rPr>
                            <m:t>𝑑𝑡</m:t>
                          </m:r>
                        </m:e>
                      </m:nary>
                    </m:oMath>
                  </m:oMathPara>
                </a14:m>
                <a:endParaRPr lang="de-DE" dirty="0"/>
              </a:p>
            </p:txBody>
          </p:sp>
        </mc:Choice>
        <mc:Fallback xmlns="">
          <p:sp>
            <p:nvSpPr>
              <p:cNvPr id="8" name="Textfeld 7">
                <a:extLst>
                  <a:ext uri="{FF2B5EF4-FFF2-40B4-BE49-F238E27FC236}">
                    <a16:creationId xmlns:a16="http://schemas.microsoft.com/office/drawing/2014/main" id="{DA646326-5DE4-43FA-9C12-5929F9A8022A}"/>
                  </a:ext>
                </a:extLst>
              </p:cNvPr>
              <p:cNvSpPr txBox="1">
                <a:spLocks noRot="1" noChangeAspect="1" noMove="1" noResize="1" noEditPoints="1" noAdjustHandles="1" noChangeArrowheads="1" noChangeShapeType="1" noTextEdit="1"/>
              </p:cNvSpPr>
              <p:nvPr/>
            </p:nvSpPr>
            <p:spPr>
              <a:xfrm>
                <a:off x="990601" y="5410200"/>
                <a:ext cx="3352799" cy="810222"/>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Textfeld 22">
                <a:extLst>
                  <a:ext uri="{FF2B5EF4-FFF2-40B4-BE49-F238E27FC236}">
                    <a16:creationId xmlns:a16="http://schemas.microsoft.com/office/drawing/2014/main" id="{BE777DB0-38B3-4FC5-A96D-4009588C0C80}"/>
                  </a:ext>
                </a:extLst>
              </p:cNvPr>
              <p:cNvSpPr txBox="1"/>
              <p:nvPr/>
            </p:nvSpPr>
            <p:spPr>
              <a:xfrm>
                <a:off x="4724401" y="5361978"/>
                <a:ext cx="3352799" cy="81022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b="0" i="1" smtClean="0">
                              <a:latin typeface="Cambria Math" panose="02040503050406030204" pitchFamily="18" charset="0"/>
                            </a:rPr>
                            <m:t>𝑏</m:t>
                          </m:r>
                        </m:e>
                        <m:sub>
                          <m:r>
                            <a:rPr lang="tr-TR" b="0" i="1" smtClean="0">
                              <a:latin typeface="Cambria Math" panose="02040503050406030204" pitchFamily="18" charset="0"/>
                            </a:rPr>
                            <m:t>𝑛</m:t>
                          </m:r>
                        </m:sub>
                      </m:sSub>
                      <m:r>
                        <a:rPr lang="tr-TR" b="0" i="1" smtClean="0">
                          <a:latin typeface="Cambria Math" panose="02040503050406030204" pitchFamily="18" charset="0"/>
                        </a:rPr>
                        <m:t>=</m:t>
                      </m:r>
                      <m:f>
                        <m:fPr>
                          <m:type m:val="skw"/>
                          <m:ctrlPr>
                            <a:rPr lang="tr-TR" b="0" i="1" smtClean="0">
                              <a:latin typeface="Cambria Math" panose="02040503050406030204" pitchFamily="18" charset="0"/>
                            </a:rPr>
                          </m:ctrlPr>
                        </m:fPr>
                        <m:num>
                          <m:r>
                            <a:rPr lang="tr-TR" b="0" i="1" smtClean="0">
                              <a:latin typeface="Cambria Math" panose="02040503050406030204" pitchFamily="18" charset="0"/>
                            </a:rPr>
                            <m:t>1</m:t>
                          </m:r>
                        </m:num>
                        <m:den>
                          <m:r>
                            <a:rPr lang="tr-TR" b="0" i="1" smtClean="0">
                              <a:latin typeface="Cambria Math" panose="02040503050406030204" pitchFamily="18" charset="0"/>
                              <a:ea typeface="Cambria Math" panose="02040503050406030204" pitchFamily="18" charset="0"/>
                            </a:rPr>
                            <m:t>𝜋</m:t>
                          </m:r>
                        </m:den>
                      </m:f>
                      <m:nary>
                        <m:naryPr>
                          <m:limLoc m:val="undOvr"/>
                          <m:ctrlPr>
                            <a:rPr lang="tr-TR" b="0" i="1" smtClean="0">
                              <a:latin typeface="Cambria Math" panose="02040503050406030204" pitchFamily="18" charset="0"/>
                            </a:rPr>
                          </m:ctrlPr>
                        </m:naryPr>
                        <m:sub>
                          <m:r>
                            <m:rPr>
                              <m:brk m:alnAt="24"/>
                            </m:rP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𝜋</m:t>
                          </m:r>
                        </m:sub>
                        <m:sup>
                          <m:r>
                            <a:rPr lang="tr-TR" b="0" i="1" smtClean="0">
                              <a:latin typeface="Cambria Math" panose="02040503050406030204" pitchFamily="18" charset="0"/>
                              <a:ea typeface="Cambria Math" panose="02040503050406030204" pitchFamily="18" charset="0"/>
                            </a:rPr>
                            <m:t>𝜋</m:t>
                          </m:r>
                        </m:sup>
                        <m:e>
                          <m:r>
                            <a:rPr lang="de-DE" b="0" i="1" smtClean="0">
                              <a:latin typeface="Cambria Math" panose="02040503050406030204" pitchFamily="18" charset="0"/>
                            </a:rPr>
                            <m:t>𝑓</m:t>
                          </m:r>
                          <m:d>
                            <m:dPr>
                              <m:ctrlPr>
                                <a:rPr lang="de-DE" b="0" i="1" smtClean="0">
                                  <a:latin typeface="Cambria Math" panose="02040503050406030204" pitchFamily="18" charset="0"/>
                                </a:rPr>
                              </m:ctrlPr>
                            </m:dPr>
                            <m:e>
                              <m:r>
                                <a:rPr lang="de-DE" b="0" i="1" smtClean="0">
                                  <a:latin typeface="Cambria Math" panose="02040503050406030204" pitchFamily="18" charset="0"/>
                                </a:rPr>
                                <m:t>𝑥</m:t>
                              </m:r>
                            </m:e>
                          </m:d>
                          <m:func>
                            <m:funcPr>
                              <m:ctrlPr>
                                <a:rPr lang="de-DE" b="0" i="1" smtClean="0">
                                  <a:latin typeface="Cambria Math" panose="02040503050406030204" pitchFamily="18" charset="0"/>
                                </a:rPr>
                              </m:ctrlPr>
                            </m:funcPr>
                            <m:fName>
                              <m:r>
                                <a:rPr lang="de-DE" b="0" i="0" smtClean="0">
                                  <a:latin typeface="Cambria Math" panose="02040503050406030204" pitchFamily="18" charset="0"/>
                                </a:rPr>
                                <m:t> </m:t>
                              </m:r>
                              <m:r>
                                <m:rPr>
                                  <m:sty m:val="p"/>
                                </m:rPr>
                                <a:rPr lang="de-DE" b="0" i="0" smtClean="0">
                                  <a:latin typeface="Cambria Math" panose="02040503050406030204" pitchFamily="18" charset="0"/>
                                </a:rPr>
                                <m:t>s</m:t>
                              </m:r>
                              <m:r>
                                <a:rPr lang="de-DE" b="0" i="1" smtClean="0">
                                  <a:latin typeface="Cambria Math" panose="02040503050406030204" pitchFamily="18" charset="0"/>
                                </a:rPr>
                                <m:t>𝑖𝑛</m:t>
                              </m:r>
                            </m:fName>
                            <m:e>
                              <m:d>
                                <m:dPr>
                                  <m:ctrlPr>
                                    <a:rPr lang="de-DE" b="0" i="1" smtClean="0">
                                      <a:latin typeface="Cambria Math" panose="02040503050406030204" pitchFamily="18" charset="0"/>
                                    </a:rPr>
                                  </m:ctrlPr>
                                </m:dPr>
                                <m:e>
                                  <m:r>
                                    <a:rPr lang="de-DE" b="0" i="1" smtClean="0">
                                      <a:latin typeface="Cambria Math" panose="02040503050406030204" pitchFamily="18" charset="0"/>
                                    </a:rPr>
                                    <m:t>𝑛</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0</m:t>
                                      </m:r>
                                    </m:sub>
                                  </m:sSub>
                                  <m:r>
                                    <a:rPr lang="de-DE" b="0" i="1" smtClean="0">
                                      <a:latin typeface="Cambria Math" panose="02040503050406030204" pitchFamily="18" charset="0"/>
                                    </a:rPr>
                                    <m:t>𝑡</m:t>
                                  </m:r>
                                </m:e>
                              </m:d>
                            </m:e>
                          </m:func>
                          <m:r>
                            <a:rPr lang="de-DE" b="0" i="1" smtClean="0">
                              <a:latin typeface="Cambria Math" panose="02040503050406030204" pitchFamily="18" charset="0"/>
                            </a:rPr>
                            <m:t> </m:t>
                          </m:r>
                          <m:r>
                            <a:rPr lang="de-DE" b="0" i="1" smtClean="0">
                              <a:latin typeface="Cambria Math" panose="02040503050406030204" pitchFamily="18" charset="0"/>
                            </a:rPr>
                            <m:t>𝑑𝑡</m:t>
                          </m:r>
                        </m:e>
                      </m:nary>
                    </m:oMath>
                  </m:oMathPara>
                </a14:m>
                <a:endParaRPr lang="de-DE" dirty="0"/>
              </a:p>
            </p:txBody>
          </p:sp>
        </mc:Choice>
        <mc:Fallback xmlns="">
          <p:sp>
            <p:nvSpPr>
              <p:cNvPr id="23" name="Textfeld 22">
                <a:extLst>
                  <a:ext uri="{FF2B5EF4-FFF2-40B4-BE49-F238E27FC236}">
                    <a16:creationId xmlns:a16="http://schemas.microsoft.com/office/drawing/2014/main" id="{BE777DB0-38B3-4FC5-A96D-4009588C0C80}"/>
                  </a:ext>
                </a:extLst>
              </p:cNvPr>
              <p:cNvSpPr txBox="1">
                <a:spLocks noRot="1" noChangeAspect="1" noMove="1" noResize="1" noEditPoints="1" noAdjustHandles="1" noChangeArrowheads="1" noChangeShapeType="1" noTextEdit="1"/>
              </p:cNvSpPr>
              <p:nvPr/>
            </p:nvSpPr>
            <p:spPr>
              <a:xfrm>
                <a:off x="4724401" y="5361978"/>
                <a:ext cx="3352799" cy="810222"/>
              </a:xfrm>
              <a:prstGeom prst="rect">
                <a:avLst/>
              </a:prstGeom>
              <a:blipFill>
                <a:blip r:embed="rId8"/>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3257713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dirty="0"/>
              <a:t>Fourier Series (</a:t>
            </a:r>
            <a:r>
              <a:rPr lang="en-US" altLang="en-US" dirty="0" err="1"/>
              <a:t>cont</a:t>
            </a:r>
            <a:r>
              <a:rPr lang="tr-TR" altLang="en-US" dirty="0"/>
              <a:t>.</a:t>
            </a:r>
            <a:r>
              <a:rPr lang="en-US" altLang="en-US" dirty="0"/>
              <a:t>)</a:t>
            </a:r>
          </a:p>
        </p:txBody>
      </p:sp>
      <p:pic>
        <p:nvPicPr>
          <p:cNvPr id="19459"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990600" y="1981200"/>
            <a:ext cx="7391400" cy="3787775"/>
          </a:xfrm>
          <a:noFill/>
        </p:spPr>
      </p:pic>
      <p:sp>
        <p:nvSpPr>
          <p:cNvPr id="19460" name="Text Box 5"/>
          <p:cNvSpPr txBox="1">
            <a:spLocks noChangeArrowheads="1"/>
          </p:cNvSpPr>
          <p:nvPr/>
        </p:nvSpPr>
        <p:spPr bwMode="auto">
          <a:xfrm>
            <a:off x="5334000" y="3429000"/>
            <a:ext cx="379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800" dirty="0">
                <a:cs typeface="Times New Roman" panose="02020603050405020304" pitchFamily="18" charset="0"/>
              </a:rPr>
              <a:t>α</a:t>
            </a:r>
            <a:r>
              <a:rPr lang="en-US" altLang="en-US" sz="1800" baseline="-25000" dirty="0"/>
              <a:t>1</a:t>
            </a:r>
            <a:endParaRPr lang="en-US" altLang="en-US" sz="1800" dirty="0"/>
          </a:p>
        </p:txBody>
      </p:sp>
      <p:sp>
        <p:nvSpPr>
          <p:cNvPr id="19461" name="Text Box 6"/>
          <p:cNvSpPr txBox="1">
            <a:spLocks noChangeArrowheads="1"/>
          </p:cNvSpPr>
          <p:nvPr/>
        </p:nvSpPr>
        <p:spPr bwMode="auto">
          <a:xfrm>
            <a:off x="5029200" y="4038600"/>
            <a:ext cx="379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800" dirty="0">
                <a:cs typeface="Times New Roman" panose="02020603050405020304" pitchFamily="18" charset="0"/>
              </a:rPr>
              <a:t>α</a:t>
            </a:r>
            <a:r>
              <a:rPr lang="en-US" altLang="en-US" sz="1800" baseline="-25000" dirty="0"/>
              <a:t>2</a:t>
            </a:r>
            <a:endParaRPr lang="en-US" altLang="en-US" sz="1800" dirty="0"/>
          </a:p>
        </p:txBody>
      </p:sp>
      <p:sp>
        <p:nvSpPr>
          <p:cNvPr id="19462" name="Text Box 7"/>
          <p:cNvSpPr txBox="1">
            <a:spLocks noChangeArrowheads="1"/>
          </p:cNvSpPr>
          <p:nvPr/>
        </p:nvSpPr>
        <p:spPr bwMode="auto">
          <a:xfrm>
            <a:off x="5029200" y="4724400"/>
            <a:ext cx="379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l-GR" altLang="en-US" sz="1800" dirty="0">
                <a:cs typeface="Times New Roman" panose="02020603050405020304" pitchFamily="18" charset="0"/>
              </a:rPr>
              <a:t>α</a:t>
            </a:r>
            <a:r>
              <a:rPr lang="en-US" altLang="en-US" sz="1800" baseline="-25000" dirty="0"/>
              <a:t>3</a:t>
            </a:r>
            <a:endParaRPr lang="en-US" altLang="en-US" sz="1800" dirty="0"/>
          </a:p>
        </p:txBody>
      </p:sp>
      <p:sp>
        <p:nvSpPr>
          <p:cNvPr id="19463" name="Line 9"/>
          <p:cNvSpPr>
            <a:spLocks noChangeShapeType="1"/>
          </p:cNvSpPr>
          <p:nvPr/>
        </p:nvSpPr>
        <p:spPr bwMode="auto">
          <a:xfrm>
            <a:off x="6096000" y="4343400"/>
            <a:ext cx="457200" cy="0"/>
          </a:xfrm>
          <a:prstGeom prst="line">
            <a:avLst/>
          </a:prstGeom>
          <a:noFill/>
          <a:ln w="5715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tr-TR" dirty="0"/>
          </a:p>
        </p:txBody>
      </p:sp>
      <p:pic>
        <p:nvPicPr>
          <p:cNvPr id="10" name="Grafik 9">
            <a:extLst>
              <a:ext uri="{FF2B5EF4-FFF2-40B4-BE49-F238E27FC236}">
                <a16:creationId xmlns:a16="http://schemas.microsoft.com/office/drawing/2014/main" id="{24EC3C98-072B-4802-A312-3BBAA06E17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a:extLst>
              <a:ext uri="{FF2B5EF4-FFF2-40B4-BE49-F238E27FC236}">
                <a16:creationId xmlns:a16="http://schemas.microsoft.com/office/drawing/2014/main" id="{5E507F97-058B-4841-9F4A-7B04056C52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55F02DF6-5B4D-461A-876C-4D62EC331FDB}"/>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1B884D6E-62D8-49F3-BAA4-804589393037}"/>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714475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221221" y="228600"/>
            <a:ext cx="7084579" cy="8382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Series (</a:t>
            </a:r>
            <a:r>
              <a:rPr lang="tr-TR" altLang="tr-TR" sz="3200" dirty="0" err="1">
                <a:solidFill>
                  <a:schemeClr val="tx1"/>
                </a:solidFill>
                <a:latin typeface="Times New Roman" panose="02020603050405020304" pitchFamily="18" charset="0"/>
                <a:cs typeface="Times New Roman" panose="02020603050405020304" pitchFamily="18" charset="0"/>
              </a:rPr>
              <a:t>cont</a:t>
            </a:r>
            <a:r>
              <a:rPr lang="tr-TR" altLang="tr-TR" sz="3200" dirty="0">
                <a:solidFill>
                  <a:schemeClr val="tx1"/>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028" name="Rectangle 3"/>
              <p:cNvSpPr>
                <a:spLocks noGrp="1" noChangeArrowheads="1"/>
              </p:cNvSpPr>
              <p:nvPr>
                <p:ph type="body" sz="half" idx="1"/>
              </p:nvPr>
            </p:nvSpPr>
            <p:spPr>
              <a:xfrm>
                <a:off x="533400" y="1447800"/>
                <a:ext cx="7639050" cy="4645025"/>
              </a:xfrm>
            </p:spPr>
            <p:txBody>
              <a:bodyPr/>
              <a:lstStyle/>
              <a:p>
                <a:pPr algn="just" eaLnBrk="1" hangingPunct="1"/>
                <a:r>
                  <a:rPr lang="tr-TR" altLang="tr-TR" kern="1200" dirty="0">
                    <a:latin typeface="Arial" charset="0"/>
                  </a:rPr>
                  <a:t>Example:</a:t>
                </a:r>
              </a:p>
              <a:p>
                <a:pPr lvl="1" algn="just" eaLnBrk="1" hangingPunct="1"/>
                <a:r>
                  <a:rPr lang="tr-TR" altLang="tr-TR" kern="1200" dirty="0" err="1">
                    <a:latin typeface="Arial" charset="0"/>
                  </a:rPr>
                  <a:t>Sawtooth</a:t>
                </a:r>
                <a:r>
                  <a:rPr lang="tr-TR" altLang="tr-TR" kern="1200" dirty="0">
                    <a:latin typeface="Arial" charset="0"/>
                  </a:rPr>
                  <a:t> </a:t>
                </a:r>
                <a:r>
                  <a:rPr lang="tr-TR" altLang="tr-TR" kern="1200" dirty="0" err="1">
                    <a:latin typeface="Arial" charset="0"/>
                  </a:rPr>
                  <a:t>wave</a:t>
                </a:r>
                <a:r>
                  <a:rPr lang="tr-TR" altLang="tr-TR" kern="1200" dirty="0">
                    <a:latin typeface="Arial" charset="0"/>
                  </a:rPr>
                  <a:t>: </a:t>
                </a:r>
                <a:endParaRPr lang="tr-TR" altLang="tr-TR" b="0" i="1" kern="1200" dirty="0">
                  <a:latin typeface="Cambria Math" panose="02040503050406030204" pitchFamily="18" charset="0"/>
                </a:endParaRPr>
              </a:p>
              <a:p>
                <a:pPr marL="344487" lvl="1" indent="0" algn="just" eaLnBrk="1" hangingPunct="1">
                  <a:buNone/>
                </a:pPr>
                <a14:m>
                  <m:oMathPara xmlns:m="http://schemas.openxmlformats.org/officeDocument/2006/math">
                    <m:oMathParaPr>
                      <m:jc m:val="centerGroup"/>
                    </m:oMathParaPr>
                    <m:oMath xmlns:m="http://schemas.openxmlformats.org/officeDocument/2006/math">
                      <m:r>
                        <a:rPr lang="tr-TR" altLang="tr-TR" b="0" i="1" kern="1200" smtClean="0">
                          <a:latin typeface="Cambria Math" panose="02040503050406030204" pitchFamily="18" charset="0"/>
                        </a:rPr>
                        <m:t>𝑠</m:t>
                      </m:r>
                      <m:d>
                        <m:dPr>
                          <m:ctrlPr>
                            <a:rPr lang="tr-TR" altLang="tr-TR" b="0" i="1" kern="1200" smtClean="0">
                              <a:latin typeface="Cambria Math" panose="02040503050406030204" pitchFamily="18" charset="0"/>
                            </a:rPr>
                          </m:ctrlPr>
                        </m:dPr>
                        <m:e>
                          <m:r>
                            <a:rPr lang="tr-TR" altLang="tr-TR" b="0" i="1" kern="1200" smtClean="0">
                              <a:latin typeface="Cambria Math" panose="02040503050406030204" pitchFamily="18" charset="0"/>
                            </a:rPr>
                            <m:t>𝑥</m:t>
                          </m:r>
                        </m:e>
                      </m:d>
                      <m:r>
                        <a:rPr lang="tr-TR" altLang="tr-TR" b="0" i="1" kern="1200" smtClean="0">
                          <a:latin typeface="Cambria Math" panose="02040503050406030204" pitchFamily="18" charset="0"/>
                        </a:rPr>
                        <m:t>= </m:t>
                      </m:r>
                      <m:f>
                        <m:fPr>
                          <m:ctrlPr>
                            <a:rPr lang="tr-TR" altLang="tr-TR" b="0" i="1" kern="1200" smtClean="0">
                              <a:latin typeface="Cambria Math" panose="02040503050406030204" pitchFamily="18" charset="0"/>
                            </a:rPr>
                          </m:ctrlPr>
                        </m:fPr>
                        <m:num>
                          <m:r>
                            <a:rPr lang="tr-TR" altLang="tr-TR" b="0" i="1" kern="1200" smtClean="0">
                              <a:latin typeface="Cambria Math" panose="02040503050406030204" pitchFamily="18" charset="0"/>
                            </a:rPr>
                            <m:t>𝑥</m:t>
                          </m:r>
                        </m:num>
                        <m:den>
                          <m:r>
                            <a:rPr lang="tr-TR" altLang="tr-TR" b="0" i="1" kern="1200" smtClean="0">
                              <a:latin typeface="Cambria Math" panose="02040503050406030204" pitchFamily="18" charset="0"/>
                              <a:ea typeface="Cambria Math" panose="02040503050406030204" pitchFamily="18" charset="0"/>
                            </a:rPr>
                            <m:t>𝜋</m:t>
                          </m:r>
                        </m:den>
                      </m:f>
                      <m:r>
                        <a:rPr lang="tr-TR" altLang="tr-TR" b="0" i="1" kern="1200" smtClean="0">
                          <a:latin typeface="Cambria Math" panose="02040503050406030204" pitchFamily="18" charset="0"/>
                        </a:rPr>
                        <m:t>,   </m:t>
                      </m:r>
                      <m:r>
                        <a:rPr lang="tr-TR" altLang="tr-TR" b="0" i="1" kern="1200" smtClean="0">
                          <a:latin typeface="Cambria Math" panose="02040503050406030204" pitchFamily="18" charset="0"/>
                        </a:rPr>
                        <m:t>𝑓𝑜𝑟</m:t>
                      </m:r>
                      <m:r>
                        <a:rPr lang="tr-TR" altLang="tr-TR" b="0" i="1" kern="1200" smtClean="0">
                          <a:latin typeface="Cambria Math" panose="02040503050406030204" pitchFamily="18" charset="0"/>
                        </a:rPr>
                        <m:t> −</m:t>
                      </m:r>
                      <m:r>
                        <a:rPr lang="tr-TR" altLang="tr-TR" b="0" i="1" kern="1200" smtClean="0">
                          <a:latin typeface="Cambria Math" panose="02040503050406030204" pitchFamily="18" charset="0"/>
                          <a:ea typeface="Cambria Math" panose="02040503050406030204" pitchFamily="18" charset="0"/>
                        </a:rPr>
                        <m:t>𝜋</m:t>
                      </m:r>
                      <m:r>
                        <a:rPr lang="tr-TR" altLang="tr-TR" b="0" i="1" kern="1200" smtClean="0">
                          <a:latin typeface="Cambria Math" panose="02040503050406030204" pitchFamily="18" charset="0"/>
                          <a:ea typeface="Cambria Math" panose="02040503050406030204" pitchFamily="18" charset="0"/>
                        </a:rPr>
                        <m:t>&lt;</m:t>
                      </m:r>
                      <m:r>
                        <a:rPr lang="tr-TR" altLang="tr-TR" b="0" i="1" kern="1200" smtClean="0">
                          <a:latin typeface="Cambria Math" panose="02040503050406030204" pitchFamily="18" charset="0"/>
                          <a:ea typeface="Cambria Math" panose="02040503050406030204" pitchFamily="18" charset="0"/>
                        </a:rPr>
                        <m:t>𝑥</m:t>
                      </m:r>
                      <m:r>
                        <a:rPr lang="tr-TR" altLang="tr-TR" b="0" i="1" kern="1200" smtClean="0">
                          <a:latin typeface="Cambria Math" panose="02040503050406030204" pitchFamily="18" charset="0"/>
                          <a:ea typeface="Cambria Math" panose="02040503050406030204" pitchFamily="18" charset="0"/>
                        </a:rPr>
                        <m:t>&lt;</m:t>
                      </m:r>
                      <m:r>
                        <a:rPr lang="tr-TR" altLang="tr-TR" b="0" i="1" kern="1200" smtClean="0">
                          <a:latin typeface="Cambria Math" panose="02040503050406030204" pitchFamily="18" charset="0"/>
                          <a:ea typeface="Cambria Math" panose="02040503050406030204" pitchFamily="18" charset="0"/>
                        </a:rPr>
                        <m:t>𝜋</m:t>
                      </m:r>
                    </m:oMath>
                  </m:oMathPara>
                </a14:m>
                <a:endParaRPr lang="tr-TR" altLang="tr-TR" b="0" kern="1200" dirty="0">
                  <a:latin typeface="Arial" charset="0"/>
                  <a:ea typeface="Cambria Math" panose="02040503050406030204" pitchFamily="18" charset="0"/>
                </a:endParaRPr>
              </a:p>
              <a:p>
                <a:pPr marL="344487" lvl="1" indent="0" algn="just" eaLnBrk="1" hangingPunct="1">
                  <a:buNone/>
                </a:pPr>
                <a14:m>
                  <m:oMathPara xmlns:m="http://schemas.openxmlformats.org/officeDocument/2006/math">
                    <m:oMathParaPr>
                      <m:jc m:val="centerGroup"/>
                    </m:oMathParaPr>
                    <m:oMath xmlns:m="http://schemas.openxmlformats.org/officeDocument/2006/math">
                      <m:r>
                        <a:rPr lang="tr-TR" altLang="tr-TR" i="1" kern="1200">
                          <a:latin typeface="Cambria Math" panose="02040503050406030204" pitchFamily="18" charset="0"/>
                        </a:rPr>
                        <m:t>𝑠</m:t>
                      </m:r>
                      <m:d>
                        <m:dPr>
                          <m:ctrlPr>
                            <a:rPr lang="tr-TR" altLang="tr-TR" i="1" kern="1200">
                              <a:latin typeface="Cambria Math" panose="02040503050406030204" pitchFamily="18" charset="0"/>
                            </a:rPr>
                          </m:ctrlPr>
                        </m:dPr>
                        <m:e>
                          <m:r>
                            <a:rPr lang="tr-TR" altLang="tr-TR" i="1" kern="1200">
                              <a:latin typeface="Cambria Math" panose="02040503050406030204" pitchFamily="18" charset="0"/>
                            </a:rPr>
                            <m:t>𝑥</m:t>
                          </m:r>
                          <m:r>
                            <a:rPr lang="tr-TR" altLang="tr-TR" b="0" i="1" kern="1200" smtClean="0">
                              <a:latin typeface="Cambria Math" panose="02040503050406030204" pitchFamily="18" charset="0"/>
                            </a:rPr>
                            <m:t>+2</m:t>
                          </m:r>
                          <m:r>
                            <a:rPr lang="tr-TR" altLang="tr-TR" b="0" i="1" kern="1200" smtClean="0">
                              <a:latin typeface="Cambria Math" panose="02040503050406030204" pitchFamily="18" charset="0"/>
                              <a:ea typeface="Cambria Math" panose="02040503050406030204" pitchFamily="18" charset="0"/>
                            </a:rPr>
                            <m:t>𝜋</m:t>
                          </m:r>
                          <m:r>
                            <a:rPr lang="tr-TR" altLang="tr-TR" b="0" i="1" kern="1200" smtClean="0">
                              <a:latin typeface="Cambria Math" panose="02040503050406030204" pitchFamily="18" charset="0"/>
                              <a:ea typeface="Cambria Math" panose="02040503050406030204" pitchFamily="18" charset="0"/>
                            </a:rPr>
                            <m:t>𝑘</m:t>
                          </m:r>
                        </m:e>
                      </m:d>
                      <m:r>
                        <a:rPr lang="tr-TR" altLang="tr-TR" i="1" kern="1200">
                          <a:latin typeface="Cambria Math" panose="02040503050406030204" pitchFamily="18" charset="0"/>
                        </a:rPr>
                        <m:t>=</m:t>
                      </m:r>
                      <m:r>
                        <a:rPr lang="tr-TR" altLang="tr-TR" b="0" i="1" kern="1200" smtClean="0">
                          <a:latin typeface="Cambria Math" panose="02040503050406030204" pitchFamily="18" charset="0"/>
                        </a:rPr>
                        <m:t>𝑠</m:t>
                      </m:r>
                      <m:d>
                        <m:dPr>
                          <m:ctrlPr>
                            <a:rPr lang="tr-TR" altLang="tr-TR" b="0" i="1" kern="1200" smtClean="0">
                              <a:latin typeface="Cambria Math" panose="02040503050406030204" pitchFamily="18" charset="0"/>
                            </a:rPr>
                          </m:ctrlPr>
                        </m:dPr>
                        <m:e>
                          <m:r>
                            <a:rPr lang="tr-TR" altLang="tr-TR" b="0" i="1" kern="1200" smtClean="0">
                              <a:latin typeface="Cambria Math" panose="02040503050406030204" pitchFamily="18" charset="0"/>
                            </a:rPr>
                            <m:t>𝑥</m:t>
                          </m:r>
                        </m:e>
                      </m:d>
                      <m:r>
                        <a:rPr lang="tr-TR" altLang="tr-TR" i="1" kern="1200">
                          <a:latin typeface="Cambria Math" panose="02040503050406030204" pitchFamily="18" charset="0"/>
                        </a:rPr>
                        <m:t>, </m:t>
                      </m:r>
                      <m:r>
                        <a:rPr lang="tr-TR" altLang="tr-TR" i="1" kern="1200">
                          <a:latin typeface="Cambria Math" panose="02040503050406030204" pitchFamily="18" charset="0"/>
                        </a:rPr>
                        <m:t>𝑓𝑜𝑟</m:t>
                      </m:r>
                      <m:r>
                        <a:rPr lang="tr-TR" altLang="tr-TR" i="1" kern="1200">
                          <a:latin typeface="Cambria Math" panose="02040503050406030204" pitchFamily="18" charset="0"/>
                        </a:rPr>
                        <m:t> −∞&lt;</m:t>
                      </m:r>
                      <m:r>
                        <a:rPr lang="tr-TR" altLang="tr-TR" b="0" i="1" kern="1200" smtClean="0">
                          <a:latin typeface="Cambria Math" panose="02040503050406030204" pitchFamily="18" charset="0"/>
                          <a:ea typeface="Cambria Math" panose="02040503050406030204" pitchFamily="18" charset="0"/>
                        </a:rPr>
                        <m:t>𝑥</m:t>
                      </m:r>
                      <m:r>
                        <a:rPr lang="tr-TR" altLang="tr-TR" i="1" kern="1200">
                          <a:latin typeface="Cambria Math" panose="02040503050406030204" pitchFamily="18" charset="0"/>
                          <a:ea typeface="Cambria Math" panose="02040503050406030204" pitchFamily="18" charset="0"/>
                        </a:rPr>
                        <m:t>&lt;</m:t>
                      </m:r>
                      <m:r>
                        <a:rPr lang="tr-TR" altLang="tr-TR" i="1" kern="1200" smtClean="0">
                          <a:latin typeface="Cambria Math" panose="02040503050406030204" pitchFamily="18" charset="0"/>
                          <a:ea typeface="Cambria Math" panose="02040503050406030204" pitchFamily="18" charset="0"/>
                        </a:rPr>
                        <m:t>∞</m:t>
                      </m:r>
                      <m:r>
                        <a:rPr lang="tr-TR" altLang="tr-TR" b="0" i="1" kern="1200" smtClean="0">
                          <a:latin typeface="Cambria Math" panose="02040503050406030204" pitchFamily="18" charset="0"/>
                          <a:ea typeface="Cambria Math" panose="02040503050406030204" pitchFamily="18" charset="0"/>
                        </a:rPr>
                        <m:t>, </m:t>
                      </m:r>
                      <m:r>
                        <a:rPr lang="tr-TR" altLang="tr-TR" b="0" i="1" kern="1200" smtClean="0">
                          <a:latin typeface="Cambria Math" panose="02040503050406030204" pitchFamily="18" charset="0"/>
                          <a:ea typeface="Cambria Math" panose="02040503050406030204" pitchFamily="18" charset="0"/>
                        </a:rPr>
                        <m:t>𝑘</m:t>
                      </m:r>
                      <m:r>
                        <a:rPr lang="tr-TR" altLang="tr-TR" b="0" i="1" kern="1200" smtClean="0">
                          <a:latin typeface="Cambria Math" panose="02040503050406030204" pitchFamily="18" charset="0"/>
                          <a:ea typeface="Cambria Math" panose="02040503050406030204" pitchFamily="18" charset="0"/>
                        </a:rPr>
                        <m:t>∈</m:t>
                      </m:r>
                      <m:r>
                        <a:rPr lang="tr-TR" altLang="tr-TR" b="0" i="1" kern="1200" smtClean="0">
                          <a:latin typeface="Cambria Math" panose="02040503050406030204" pitchFamily="18" charset="0"/>
                          <a:ea typeface="Cambria Math" panose="02040503050406030204" pitchFamily="18" charset="0"/>
                        </a:rPr>
                        <m:t>ℤ</m:t>
                      </m:r>
                      <m:r>
                        <a:rPr lang="tr-TR" altLang="tr-TR" b="0" i="1" kern="1200" smtClean="0">
                          <a:latin typeface="Cambria Math" panose="02040503050406030204" pitchFamily="18" charset="0"/>
                          <a:ea typeface="Cambria Math" panose="02040503050406030204" pitchFamily="18" charset="0"/>
                        </a:rPr>
                        <m:t> </m:t>
                      </m:r>
                    </m:oMath>
                  </m:oMathPara>
                </a14:m>
                <a:endParaRPr lang="tr-TR" altLang="tr-TR" kern="1200" dirty="0">
                  <a:latin typeface="Arial" charset="0"/>
                  <a:ea typeface="Cambria Math" panose="02040503050406030204" pitchFamily="18" charset="0"/>
                </a:endParaRPr>
              </a:p>
              <a:p>
                <a:pPr lvl="1" algn="just" eaLnBrk="1" hangingPunct="1"/>
                <a:endParaRPr lang="tr-TR" altLang="tr-TR" kern="1200" dirty="0">
                  <a:latin typeface="Arial" charset="0"/>
                </a:endParaRPr>
              </a:p>
              <a:p>
                <a:pPr marL="344487" lvl="1" indent="0" algn="just" eaLnBrk="1" hangingPunct="1">
                  <a:buNone/>
                </a:pPr>
                <a:endParaRPr lang="tr-TR" altLang="tr-TR" sz="2000" dirty="0"/>
              </a:p>
            </p:txBody>
          </p:sp>
        </mc:Choice>
        <mc:Fallback xmlns="">
          <p:sp>
            <p:nvSpPr>
              <p:cNvPr id="1028" name="Rectangle 3"/>
              <p:cNvSpPr>
                <a:spLocks noGrp="1" noRot="1" noChangeAspect="1" noMove="1" noResize="1" noEditPoints="1" noAdjustHandles="1" noChangeArrowheads="1" noChangeShapeType="1" noTextEdit="1"/>
              </p:cNvSpPr>
              <p:nvPr>
                <p:ph type="body" sz="half" idx="1"/>
              </p:nvPr>
            </p:nvSpPr>
            <p:spPr>
              <a:xfrm>
                <a:off x="533400" y="1447800"/>
                <a:ext cx="7639050" cy="4645025"/>
              </a:xfrm>
              <a:blipFill rotWithShape="0">
                <a:blip r:embed="rId2"/>
                <a:stretch>
                  <a:fillRect l="-718" t="-1708"/>
                </a:stretch>
              </a:blipFill>
            </p:spPr>
            <p:txBody>
              <a:bodyPr/>
              <a:lstStyle/>
              <a:p>
                <a:r>
                  <a:rPr lang="tr-TR">
                    <a:noFill/>
                  </a:rPr>
                  <a:t> </a:t>
                </a:r>
              </a:p>
            </p:txBody>
          </p:sp>
        </mc:Fallback>
      </mc:AlternateContent>
      <p:pic>
        <p:nvPicPr>
          <p:cNvPr id="23556" name="Picture 4" descr="http://upload.wikimedia.org/wikipedia/commons/a/ad/Sawtooth_2pi.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770312"/>
            <a:ext cx="7105650" cy="2285444"/>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EFABD794-A875-492A-9981-ABC5A790A4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700FBCD8-ED6B-40DC-9E80-1BED61163F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0745F1F4-1CB4-45DA-B287-6F82AF91D609}"/>
              </a:ext>
            </a:extLst>
          </p:cNvPr>
          <p:cNvSpPr>
            <a:spLocks noGrp="1"/>
          </p:cNvSpPr>
          <p:nvPr>
            <p:ph type="ftr" sz="quarter" idx="11"/>
          </p:nvPr>
        </p:nvSpPr>
        <p:spPr/>
        <p:txBody>
          <a:bodyPr/>
          <a:lstStyle/>
          <a:p>
            <a:pPr>
              <a:defRPr/>
            </a:pPr>
            <a:r>
              <a:rPr lang="en-US"/>
              <a:t>Frequency Domain Filtering: Foundations</a:t>
            </a:r>
            <a:endParaRPr lang="tr-TR"/>
          </a:p>
        </p:txBody>
      </p:sp>
      <p:sp>
        <p:nvSpPr>
          <p:cNvPr id="5" name="Foliennummernplatzhalter 4">
            <a:extLst>
              <a:ext uri="{FF2B5EF4-FFF2-40B4-BE49-F238E27FC236}">
                <a16:creationId xmlns:a16="http://schemas.microsoft.com/office/drawing/2014/main" id="{99B2AD34-E6DD-4BDB-991E-5B1D7D94FA2C}"/>
              </a:ext>
            </a:extLst>
          </p:cNvPr>
          <p:cNvSpPr>
            <a:spLocks noGrp="1"/>
          </p:cNvSpPr>
          <p:nvPr>
            <p:ph type="sldNum" sz="quarter" idx="12"/>
          </p:nvPr>
        </p:nvSpPr>
        <p:spPr/>
        <p:txBody>
          <a:bodyPr/>
          <a:lstStyle/>
          <a:p>
            <a:fld id="{E56721DF-DE55-4776-8C75-6F8D85F7B616}" type="slidenum">
              <a:rPr lang="tr-TR" altLang="tr-TR" smtClean="0"/>
              <a:pPr/>
              <a:t>24</a:t>
            </a:fld>
            <a:endParaRPr lang="tr-TR" altLang="tr-TR"/>
          </a:p>
        </p:txBody>
      </p:sp>
    </p:spTree>
    <p:extLst>
      <p:ext uri="{BB962C8B-B14F-4D97-AF65-F5344CB8AC3E}">
        <p14:creationId xmlns:p14="http://schemas.microsoft.com/office/powerpoint/2010/main" val="80967307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33400" y="304801"/>
            <a:ext cx="8458200" cy="8382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Series (</a:t>
            </a:r>
            <a:r>
              <a:rPr lang="tr-TR" altLang="tr-TR" sz="3200" dirty="0" err="1">
                <a:solidFill>
                  <a:schemeClr val="tx1"/>
                </a:solidFill>
                <a:latin typeface="Times New Roman" panose="02020603050405020304" pitchFamily="18" charset="0"/>
                <a:cs typeface="Times New Roman" panose="02020603050405020304" pitchFamily="18" charset="0"/>
              </a:rPr>
              <a:t>cont</a:t>
            </a:r>
            <a:r>
              <a:rPr lang="tr-TR" altLang="tr-TR" sz="3200" dirty="0">
                <a:solidFill>
                  <a:schemeClr val="tx1"/>
                </a:solidFill>
                <a:latin typeface="Times New Roman" panose="02020603050405020304" pitchFamily="18" charset="0"/>
                <a:cs typeface="Times New Roman" panose="02020603050405020304" pitchFamily="18" charset="0"/>
              </a:rPr>
              <a:t>.)</a:t>
            </a:r>
          </a:p>
        </p:txBody>
      </p:sp>
      <p:sp>
        <p:nvSpPr>
          <p:cNvPr id="1028" name="Rectangle 3"/>
          <p:cNvSpPr>
            <a:spLocks noGrp="1" noChangeArrowheads="1"/>
          </p:cNvSpPr>
          <p:nvPr>
            <p:ph type="body" sz="half" idx="1"/>
          </p:nvPr>
        </p:nvSpPr>
        <p:spPr>
          <a:xfrm>
            <a:off x="533400" y="1447800"/>
            <a:ext cx="7639050" cy="4645025"/>
          </a:xfrm>
        </p:spPr>
        <p:txBody>
          <a:bodyPr/>
          <a:lstStyle/>
          <a:p>
            <a:pPr algn="just" eaLnBrk="1" hangingPunct="1"/>
            <a:r>
              <a:rPr lang="tr-TR" altLang="tr-TR" kern="1200" dirty="0">
                <a:latin typeface="Arial" charset="0"/>
              </a:rPr>
              <a:t>Example:</a:t>
            </a:r>
          </a:p>
          <a:p>
            <a:pPr lvl="1" algn="just" eaLnBrk="1" hangingPunct="1"/>
            <a:r>
              <a:rPr lang="tr-TR" altLang="tr-TR" kern="1200" dirty="0" err="1">
                <a:latin typeface="Arial" charset="0"/>
              </a:rPr>
              <a:t>The</a:t>
            </a:r>
            <a:r>
              <a:rPr lang="tr-TR" altLang="tr-TR" kern="1200" dirty="0">
                <a:latin typeface="Arial" charset="0"/>
              </a:rPr>
              <a:t> </a:t>
            </a:r>
            <a:r>
              <a:rPr lang="tr-TR" altLang="tr-TR" kern="1200" dirty="0" err="1">
                <a:latin typeface="Arial" charset="0"/>
              </a:rPr>
              <a:t>Fourier</a:t>
            </a:r>
            <a:r>
              <a:rPr lang="tr-TR" altLang="tr-TR" kern="1200" dirty="0">
                <a:latin typeface="Arial" charset="0"/>
              </a:rPr>
              <a:t> </a:t>
            </a:r>
            <a:r>
              <a:rPr lang="tr-TR" altLang="tr-TR" kern="1200" dirty="0" err="1">
                <a:latin typeface="Arial" charset="0"/>
              </a:rPr>
              <a:t>coefficients</a:t>
            </a:r>
            <a:r>
              <a:rPr lang="tr-TR" altLang="tr-TR" kern="1200" dirty="0">
                <a:latin typeface="Arial" charset="0"/>
              </a:rPr>
              <a:t>: </a:t>
            </a:r>
            <a:endParaRPr lang="tr-TR" altLang="tr-TR" b="0" i="1" kern="1200" dirty="0">
              <a:latin typeface="Cambria Math" panose="02040503050406030204" pitchFamily="18" charset="0"/>
            </a:endParaRPr>
          </a:p>
          <a:p>
            <a:pPr lvl="1" algn="just" eaLnBrk="1" hangingPunct="1"/>
            <a:endParaRPr lang="tr-TR" altLang="tr-TR" kern="1200" dirty="0">
              <a:latin typeface="Arial" charset="0"/>
            </a:endParaRPr>
          </a:p>
          <a:p>
            <a:pPr marL="344487" lvl="1" indent="0" algn="just" eaLnBrk="1" hangingPunct="1">
              <a:buNone/>
            </a:pPr>
            <a:endParaRPr lang="tr-TR" altLang="tr-TR" sz="2000" dirty="0"/>
          </a:p>
        </p:txBody>
      </p:sp>
      <p:pic>
        <p:nvPicPr>
          <p:cNvPr id="32770" name="Picture 2" descr="\begin{align}&#10;a_n &amp;{} = \frac{1}{\pi}\int_{-\pi}^{\pi}s(x) \cos(nx)\,dx = 0, \quad n \ge 0. \\&#10;b_n &amp;{} = \frac{1}{\pi}\int_{-\pi}^{\pi}s(x) \sin(nx)\, dx\\&#10;&amp;= -\frac{2}{\pi n}\cos(n\pi) + \frac{2}{\pi^2 n^2}\sin(n\pi)\\&#10;&amp;= \frac{2\,(-1)^{n+1}}{\pi n}, \quad n \ge 1.\end{al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681440"/>
            <a:ext cx="6248400" cy="3588731"/>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B7DD73F9-EB69-469B-8E02-3F7C7350E3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3DCDFB34-8BBB-4096-81A9-492678CA14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0236FD99-320B-43D6-970B-5687DF677B99}"/>
              </a:ext>
            </a:extLst>
          </p:cNvPr>
          <p:cNvSpPr>
            <a:spLocks noGrp="1"/>
          </p:cNvSpPr>
          <p:nvPr>
            <p:ph type="ftr" sz="quarter" idx="11"/>
          </p:nvPr>
        </p:nvSpPr>
        <p:spPr/>
        <p:txBody>
          <a:bodyPr/>
          <a:lstStyle/>
          <a:p>
            <a:pPr>
              <a:defRPr/>
            </a:pPr>
            <a:r>
              <a:rPr lang="en-US"/>
              <a:t>Frequency Domain Filtering: Foundations</a:t>
            </a:r>
            <a:endParaRPr lang="tr-TR"/>
          </a:p>
        </p:txBody>
      </p:sp>
      <p:sp>
        <p:nvSpPr>
          <p:cNvPr id="5" name="Foliennummernplatzhalter 4">
            <a:extLst>
              <a:ext uri="{FF2B5EF4-FFF2-40B4-BE49-F238E27FC236}">
                <a16:creationId xmlns:a16="http://schemas.microsoft.com/office/drawing/2014/main" id="{235D77DA-9E95-4448-91E9-212DE9737C06}"/>
              </a:ext>
            </a:extLst>
          </p:cNvPr>
          <p:cNvSpPr>
            <a:spLocks noGrp="1"/>
          </p:cNvSpPr>
          <p:nvPr>
            <p:ph type="sldNum" sz="quarter" idx="12"/>
          </p:nvPr>
        </p:nvSpPr>
        <p:spPr/>
        <p:txBody>
          <a:bodyPr/>
          <a:lstStyle/>
          <a:p>
            <a:fld id="{E56721DF-DE55-4776-8C75-6F8D85F7B616}" type="slidenum">
              <a:rPr lang="tr-TR" altLang="tr-TR" smtClean="0"/>
              <a:pPr/>
              <a:t>25</a:t>
            </a:fld>
            <a:endParaRPr lang="tr-TR" altLang="tr-TR"/>
          </a:p>
        </p:txBody>
      </p:sp>
    </p:spTree>
    <p:extLst>
      <p:ext uri="{BB962C8B-B14F-4D97-AF65-F5344CB8AC3E}">
        <p14:creationId xmlns:p14="http://schemas.microsoft.com/office/powerpoint/2010/main" val="428350151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533400" y="304801"/>
            <a:ext cx="8458200" cy="8382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Series (</a:t>
            </a:r>
            <a:r>
              <a:rPr lang="tr-TR" altLang="tr-TR" sz="3200" dirty="0" err="1">
                <a:solidFill>
                  <a:schemeClr val="tx1"/>
                </a:solidFill>
                <a:latin typeface="Times New Roman" panose="02020603050405020304" pitchFamily="18" charset="0"/>
                <a:cs typeface="Times New Roman" panose="02020603050405020304" pitchFamily="18" charset="0"/>
              </a:rPr>
              <a:t>cont</a:t>
            </a:r>
            <a:r>
              <a:rPr lang="tr-TR" altLang="tr-TR" sz="3200" dirty="0">
                <a:solidFill>
                  <a:schemeClr val="tx1"/>
                </a:solidFill>
                <a:latin typeface="Times New Roman" panose="02020603050405020304" pitchFamily="18" charset="0"/>
                <a:cs typeface="Times New Roman" panose="02020603050405020304" pitchFamily="18" charset="0"/>
              </a:rPr>
              <a:t>.)</a:t>
            </a:r>
          </a:p>
        </p:txBody>
      </p:sp>
      <p:sp>
        <p:nvSpPr>
          <p:cNvPr id="1028" name="Rectangle 3"/>
          <p:cNvSpPr>
            <a:spLocks noGrp="1" noChangeArrowheads="1"/>
          </p:cNvSpPr>
          <p:nvPr>
            <p:ph type="body" sz="half" idx="1"/>
          </p:nvPr>
        </p:nvSpPr>
        <p:spPr>
          <a:xfrm>
            <a:off x="533400" y="1447800"/>
            <a:ext cx="7639050" cy="4645025"/>
          </a:xfrm>
        </p:spPr>
        <p:txBody>
          <a:bodyPr/>
          <a:lstStyle/>
          <a:p>
            <a:pPr algn="just" eaLnBrk="1" hangingPunct="1"/>
            <a:r>
              <a:rPr lang="tr-TR" altLang="tr-TR" kern="1200" dirty="0">
                <a:latin typeface="Arial" charset="0"/>
              </a:rPr>
              <a:t>Example:</a:t>
            </a:r>
          </a:p>
          <a:p>
            <a:pPr lvl="1" algn="just" eaLnBrk="1" hangingPunct="1"/>
            <a:r>
              <a:rPr lang="en-US" dirty="0"/>
              <a:t>Animated plot of the first five successive partial Fourier series</a:t>
            </a:r>
            <a:r>
              <a:rPr lang="tr-TR" altLang="tr-TR" kern="1200" dirty="0">
                <a:latin typeface="Arial" charset="0"/>
              </a:rPr>
              <a:t>: </a:t>
            </a:r>
            <a:endParaRPr lang="tr-TR" altLang="tr-TR" b="0" i="1" kern="1200" dirty="0">
              <a:latin typeface="Cambria Math" panose="02040503050406030204" pitchFamily="18" charset="0"/>
            </a:endParaRPr>
          </a:p>
          <a:p>
            <a:pPr lvl="1" algn="just" eaLnBrk="1" hangingPunct="1"/>
            <a:endParaRPr lang="tr-TR" altLang="tr-TR" kern="1200" dirty="0">
              <a:latin typeface="Arial" charset="0"/>
            </a:endParaRPr>
          </a:p>
          <a:p>
            <a:pPr marL="344487" lvl="1" indent="0" algn="just" eaLnBrk="1" hangingPunct="1">
              <a:buNone/>
            </a:pPr>
            <a:endParaRPr lang="tr-TR" altLang="tr-TR" sz="2000" dirty="0"/>
          </a:p>
        </p:txBody>
      </p:sp>
      <p:pic>
        <p:nvPicPr>
          <p:cNvPr id="66562" name="Picture 2" descr="http://upload.wikimedia.org/wikipedia/commons/e/e8/Periodic_identity_func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70236"/>
            <a:ext cx="7244054" cy="1858963"/>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367B6077-9C29-42B8-8C65-10A960D59F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5359D7CA-82B3-4C27-B359-0CEB66EA91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3EB03B70-FAC6-4C4E-ACE2-F7E4BB08AE08}"/>
              </a:ext>
            </a:extLst>
          </p:cNvPr>
          <p:cNvSpPr>
            <a:spLocks noGrp="1"/>
          </p:cNvSpPr>
          <p:nvPr>
            <p:ph type="ftr" sz="quarter" idx="11"/>
          </p:nvPr>
        </p:nvSpPr>
        <p:spPr/>
        <p:txBody>
          <a:bodyPr/>
          <a:lstStyle/>
          <a:p>
            <a:pPr>
              <a:defRPr/>
            </a:pPr>
            <a:r>
              <a:rPr lang="en-US"/>
              <a:t>Frequency Domain Filtering: Foundations</a:t>
            </a:r>
            <a:endParaRPr lang="tr-TR"/>
          </a:p>
        </p:txBody>
      </p:sp>
      <p:sp>
        <p:nvSpPr>
          <p:cNvPr id="5" name="Foliennummernplatzhalter 4">
            <a:extLst>
              <a:ext uri="{FF2B5EF4-FFF2-40B4-BE49-F238E27FC236}">
                <a16:creationId xmlns:a16="http://schemas.microsoft.com/office/drawing/2014/main" id="{3291BE69-4886-4381-8A47-71A2C35A7CD1}"/>
              </a:ext>
            </a:extLst>
          </p:cNvPr>
          <p:cNvSpPr>
            <a:spLocks noGrp="1"/>
          </p:cNvSpPr>
          <p:nvPr>
            <p:ph type="sldNum" sz="quarter" idx="12"/>
          </p:nvPr>
        </p:nvSpPr>
        <p:spPr/>
        <p:txBody>
          <a:bodyPr/>
          <a:lstStyle/>
          <a:p>
            <a:fld id="{E56721DF-DE55-4776-8C75-6F8D85F7B616}" type="slidenum">
              <a:rPr lang="tr-TR" altLang="tr-TR" smtClean="0"/>
              <a:pPr/>
              <a:t>26</a:t>
            </a:fld>
            <a:endParaRPr lang="tr-TR" altLang="tr-TR"/>
          </a:p>
        </p:txBody>
      </p:sp>
    </p:spTree>
    <p:extLst>
      <p:ext uri="{BB962C8B-B14F-4D97-AF65-F5344CB8AC3E}">
        <p14:creationId xmlns:p14="http://schemas.microsoft.com/office/powerpoint/2010/main" val="171937933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3"/>
          <p:cNvSpPr>
            <a:spLocks noGrp="1" noChangeArrowheads="1"/>
          </p:cNvSpPr>
          <p:nvPr>
            <p:ph type="title" idx="4294967295"/>
          </p:nvPr>
        </p:nvSpPr>
        <p:spPr>
          <a:xfrm>
            <a:off x="533400" y="76200"/>
            <a:ext cx="8229600" cy="11430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transform</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functions</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one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variable</a:t>
            </a:r>
            <a:endParaRPr lang="tr-TR" altLang="tr-TR"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3074" name="Object 3"/>
          <p:cNvGraphicFramePr>
            <a:graphicFrameLocks noChangeAspect="1"/>
          </p:cNvGraphicFramePr>
          <p:nvPr>
            <p:extLst/>
          </p:nvPr>
        </p:nvGraphicFramePr>
        <p:xfrm>
          <a:off x="609600" y="2057400"/>
          <a:ext cx="7772400" cy="2991963"/>
        </p:xfrm>
        <a:graphic>
          <a:graphicData uri="http://schemas.openxmlformats.org/presentationml/2006/ole">
            <mc:AlternateContent xmlns:mc="http://schemas.openxmlformats.org/markup-compatibility/2006">
              <mc:Choice xmlns:v="urn:schemas-microsoft-com:vml" Requires="v">
                <p:oleObj spid="_x0000_s7176" name="Equation" r:id="rId3" imgW="3365280" imgH="1295280" progId="Equation.3">
                  <p:embed/>
                </p:oleObj>
              </mc:Choice>
              <mc:Fallback>
                <p:oleObj name="Equation" r:id="rId3" imgW="3365280" imgH="1295280" progId="Equation.3">
                  <p:embed/>
                  <p:pic>
                    <p:nvPicPr>
                      <p:cNvPr id="3074"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057400"/>
                        <a:ext cx="7772400" cy="2991963"/>
                      </a:xfrm>
                      <a:prstGeom prst="rect">
                        <a:avLst/>
                      </a:prstGeom>
                      <a:noFill/>
                      <a:ln>
                        <a:noFill/>
                      </a:ln>
                      <a:effectLst/>
                    </p:spPr>
                  </p:pic>
                </p:oleObj>
              </mc:Fallback>
            </mc:AlternateContent>
          </a:graphicData>
        </a:graphic>
      </p:graphicFrame>
      <p:pic>
        <p:nvPicPr>
          <p:cNvPr id="6" name="Grafik 5">
            <a:extLst>
              <a:ext uri="{FF2B5EF4-FFF2-40B4-BE49-F238E27FC236}">
                <a16:creationId xmlns:a16="http://schemas.microsoft.com/office/drawing/2014/main" id="{B0AC3BE0-91A3-430A-9032-BF4EE6C41C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A1ACA26-DE29-44FB-90A5-3E4EF4772F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5DE5438E-0B2D-48A3-B6D2-B0B0E05B403C}"/>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E4B7B16F-A82E-4054-8A45-52ADDB420AD3}"/>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166278710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13"/>
          <p:cNvSpPr>
            <a:spLocks noGrp="1" noChangeArrowheads="1"/>
          </p:cNvSpPr>
          <p:nvPr>
            <p:ph type="title" idx="4294967295"/>
          </p:nvPr>
        </p:nvSpPr>
        <p:spPr>
          <a:xfrm>
            <a:off x="457200" y="381000"/>
            <a:ext cx="8229600" cy="11430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transform</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functions</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one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variable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cont</a:t>
            </a:r>
            <a:r>
              <a:rPr lang="tr-TR" altLang="tr-TR" sz="3200" dirty="0">
                <a:solidFill>
                  <a:schemeClr val="tx1"/>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4098" name="Object 3"/>
              <p:cNvSpPr txBox="1"/>
              <p:nvPr/>
            </p:nvSpPr>
            <p:spPr bwMode="auto">
              <a:xfrm>
                <a:off x="990600" y="1690688"/>
                <a:ext cx="7315200" cy="466566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nor/>
                        </m:rPr>
                        <a:rPr lang="de-DE" sz="2200" i="0" smtClean="0">
                          <a:solidFill>
                            <a:srgbClr val="000000"/>
                          </a:solidFill>
                          <a:latin typeface="Cambria Math" panose="02040503050406030204" pitchFamily="18" charset="0"/>
                        </a:rPr>
                        <m:t>Example</m:t>
                      </m:r>
                      <m:r>
                        <m:rPr>
                          <m:nor/>
                        </m:rPr>
                        <a:rPr lang="de-DE" sz="2200" i="0" smtClean="0">
                          <a:solidFill>
                            <a:srgbClr val="000000"/>
                          </a:solidFill>
                          <a:latin typeface="Cambria Math" panose="02040503050406030204" pitchFamily="18" charset="0"/>
                        </a:rPr>
                        <m:t>:</m:t>
                      </m:r>
                    </m:oMath>
                    <m:oMath xmlns:m="http://schemas.openxmlformats.org/officeDocument/2006/math">
                      <m:r>
                        <m:rPr>
                          <m:nor/>
                        </m:rPr>
                        <a:rPr lang="de-DE" sz="2200" i="0">
                          <a:solidFill>
                            <a:srgbClr val="000000"/>
                          </a:solidFill>
                          <a:latin typeface="Cambria Math" panose="02040503050406030204" pitchFamily="18" charset="0"/>
                        </a:rPr>
                        <m:t>Suppose</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that</m:t>
                      </m:r>
                      <m:r>
                        <m:rPr>
                          <m:nor/>
                        </m:rPr>
                        <a:rPr lang="de-DE" sz="2200" i="0">
                          <a:solidFill>
                            <a:srgbClr val="000000"/>
                          </a:solidFill>
                          <a:latin typeface="Cambria Math" panose="02040503050406030204" pitchFamily="18" charset="0"/>
                        </a:rPr>
                        <m:t> </m:t>
                      </m:r>
                      <m:r>
                        <a:rPr lang="de-DE" sz="2200" i="1">
                          <a:solidFill>
                            <a:srgbClr val="000000"/>
                          </a:solidFill>
                          <a:latin typeface="Cambria Math" panose="02040503050406030204" pitchFamily="18" charset="0"/>
                        </a:rPr>
                        <m:t>𝑓</m:t>
                      </m:r>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𝑡</m:t>
                      </m:r>
                      <m:r>
                        <a:rPr lang="de-DE" sz="2200" i="1">
                          <a:solidFill>
                            <a:srgbClr val="000000"/>
                          </a:solidFill>
                          <a:latin typeface="Cambria Math" panose="02040503050406030204" pitchFamily="18" charset="0"/>
                        </a:rPr>
                        <m:t>)</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is</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given</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as</m:t>
                      </m:r>
                    </m:oMath>
                    <m:oMath xmlns:m="http://schemas.openxmlformats.org/officeDocument/2006/math">
                      <m:r>
                        <a:rPr lang="de-DE" sz="2200" i="1">
                          <a:solidFill>
                            <a:srgbClr val="000000"/>
                          </a:solidFill>
                          <a:latin typeface="Cambria Math" panose="02040503050406030204" pitchFamily="18" charset="0"/>
                        </a:rPr>
                        <m:t>𝑓</m:t>
                      </m:r>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𝑡</m:t>
                      </m:r>
                      <m:r>
                        <a:rPr lang="de-DE" sz="2200" i="1">
                          <a:solidFill>
                            <a:srgbClr val="000000"/>
                          </a:solidFill>
                          <a:latin typeface="Cambria Math" panose="02040503050406030204" pitchFamily="18" charset="0"/>
                        </a:rPr>
                        <m:t>)=</m:t>
                      </m:r>
                      <m:d>
                        <m:dPr>
                          <m:begChr m:val="{"/>
                          <m:endChr m:val=""/>
                          <m:ctrlPr>
                            <a:rPr lang="de-DE" sz="2200" i="1">
                              <a:solidFill>
                                <a:srgbClr val="000000"/>
                              </a:solidFill>
                              <a:latin typeface="Cambria Math" panose="02040503050406030204" pitchFamily="18" charset="0"/>
                            </a:rPr>
                          </m:ctrlPr>
                        </m:dPr>
                        <m:e>
                          <m:eqArr>
                            <m:eqArrPr>
                              <m:ctrlPr>
                                <a:rPr lang="de-DE" sz="2200" i="1">
                                  <a:solidFill>
                                    <a:srgbClr val="000000"/>
                                  </a:solidFill>
                                  <a:latin typeface="Cambria Math" panose="02040503050406030204" pitchFamily="18" charset="0"/>
                                </a:rPr>
                              </m:ctrlPr>
                            </m:eqArrPr>
                            <m:e>
                              <m:r>
                                <a:rPr lang="de-DE" sz="2200" i="1">
                                  <a:solidFill>
                                    <a:srgbClr val="000000"/>
                                  </a:solidFill>
                                  <a:latin typeface="Cambria Math" panose="02040503050406030204" pitchFamily="18" charset="0"/>
                                </a:rPr>
                                <m:t>&amp;</m:t>
                              </m:r>
                              <m:r>
                                <a:rPr lang="de-DE" sz="2200" i="1">
                                  <a:solidFill>
                                    <a:srgbClr val="000000"/>
                                  </a:solidFill>
                                  <a:latin typeface="Cambria Math" panose="02040503050406030204" pitchFamily="18" charset="0"/>
                                </a:rPr>
                                <m:t>𝑎</m:t>
                              </m:r>
                              <m:r>
                                <a:rPr lang="de-DE" sz="2200" b="0" i="1" smtClean="0">
                                  <a:solidFill>
                                    <a:srgbClr val="000000"/>
                                  </a:solidFill>
                                  <a:latin typeface="Cambria Math" panose="02040503050406030204" pitchFamily="18" charset="0"/>
                                </a:rPr>
                                <m:t>    </m:t>
                              </m:r>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𝑤</m:t>
                              </m:r>
                              <m:r>
                                <a:rPr lang="de-DE" sz="2200" i="1">
                                  <a:solidFill>
                                    <a:srgbClr val="000000"/>
                                  </a:solidFill>
                                  <a:latin typeface="Cambria Math" panose="02040503050406030204" pitchFamily="18" charset="0"/>
                                </a:rPr>
                                <m:t>/2≤</m:t>
                              </m:r>
                              <m:r>
                                <a:rPr lang="de-DE" sz="2200" i="1">
                                  <a:solidFill>
                                    <a:srgbClr val="000000"/>
                                  </a:solidFill>
                                  <a:latin typeface="Cambria Math" panose="02040503050406030204" pitchFamily="18" charset="0"/>
                                </a:rPr>
                                <m:t>𝑡</m:t>
                              </m:r>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𝑤</m:t>
                              </m:r>
                              <m:r>
                                <a:rPr lang="de-DE" sz="2200" i="1">
                                  <a:solidFill>
                                    <a:srgbClr val="000000"/>
                                  </a:solidFill>
                                  <a:latin typeface="Cambria Math" panose="02040503050406030204" pitchFamily="18" charset="0"/>
                                </a:rPr>
                                <m:t>/2</m:t>
                              </m:r>
                            </m:e>
                            <m:e>
                              <m:r>
                                <a:rPr lang="de-DE" sz="2200" i="1">
                                  <a:solidFill>
                                    <a:srgbClr val="000000"/>
                                  </a:solidFill>
                                  <a:latin typeface="Cambria Math" panose="02040503050406030204" pitchFamily="18" charset="0"/>
                                </a:rPr>
                                <m:t>&amp;0</m:t>
                              </m:r>
                              <m:r>
                                <m:rPr>
                                  <m:nor/>
                                </m:rPr>
                                <a:rPr lang="de-DE" sz="2200" b="0" i="0" smtClean="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otherwise</m:t>
                              </m:r>
                            </m:e>
                          </m:eqArr>
                        </m:e>
                      </m:d>
                    </m:oMath>
                  </m:oMathPara>
                </a14:m>
                <a:br>
                  <a:rPr lang="de-DE" sz="2200" i="1" dirty="0">
                    <a:solidFill>
                      <a:srgbClr val="000000"/>
                    </a:solidFill>
                    <a:latin typeface="Cambria Math" panose="02040503050406030204" pitchFamily="18" charset="0"/>
                  </a:rPr>
                </a:br>
                <a:br>
                  <a:rPr lang="de-DE" sz="2200" i="1" dirty="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r>
                        <m:rPr>
                          <m:nor/>
                        </m:rPr>
                        <a:rPr lang="de-DE" sz="2200" i="0">
                          <a:solidFill>
                            <a:srgbClr val="000000"/>
                          </a:solidFill>
                          <a:latin typeface="Cambria Math" panose="02040503050406030204" pitchFamily="18" charset="0"/>
                        </a:rPr>
                        <m:t>The</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Fourier</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transform</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of</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this</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function</m:t>
                      </m:r>
                      <m:r>
                        <m:rPr>
                          <m:nor/>
                        </m:rPr>
                        <a:rPr lang="de-DE" sz="2200" i="0">
                          <a:solidFill>
                            <a:srgbClr val="000000"/>
                          </a:solidFill>
                          <a:latin typeface="Cambria Math" panose="02040503050406030204" pitchFamily="18" charset="0"/>
                        </a:rPr>
                        <m:t> </m:t>
                      </m:r>
                      <m:r>
                        <m:rPr>
                          <m:nor/>
                        </m:rPr>
                        <a:rPr lang="de-DE" sz="2200" i="0">
                          <a:solidFill>
                            <a:srgbClr val="000000"/>
                          </a:solidFill>
                          <a:latin typeface="Cambria Math" panose="02040503050406030204" pitchFamily="18" charset="0"/>
                        </a:rPr>
                        <m:t>is</m:t>
                      </m:r>
                    </m:oMath>
                    <m:oMath xmlns:m="http://schemas.openxmlformats.org/officeDocument/2006/math">
                      <m:r>
                        <a:rPr lang="de-DE" sz="2200" i="1">
                          <a:solidFill>
                            <a:srgbClr val="000000"/>
                          </a:solidFill>
                          <a:latin typeface="Cambria Math" panose="02040503050406030204" pitchFamily="18" charset="0"/>
                        </a:rPr>
                        <m:t>𝐹</m:t>
                      </m:r>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𝑢</m:t>
                      </m:r>
                      <m:r>
                        <a:rPr lang="de-DE" sz="2200" i="1">
                          <a:solidFill>
                            <a:srgbClr val="000000"/>
                          </a:solidFill>
                          <a:latin typeface="Cambria Math" panose="02040503050406030204" pitchFamily="18" charset="0"/>
                        </a:rPr>
                        <m:t>)=</m:t>
                      </m:r>
                      <m:nary>
                        <m:naryPr>
                          <m:limLoc m:val="undOvr"/>
                          <m:ctrlPr>
                            <a:rPr lang="de-DE" sz="2200" i="1">
                              <a:solidFill>
                                <a:srgbClr val="000000"/>
                              </a:solidFill>
                              <a:latin typeface="Cambria Math" panose="02040503050406030204" pitchFamily="18" charset="0"/>
                            </a:rPr>
                          </m:ctrlPr>
                        </m:naryPr>
                        <m:sub>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𝑤</m:t>
                          </m:r>
                          <m:r>
                            <a:rPr lang="de-DE" sz="2200" i="1">
                              <a:solidFill>
                                <a:srgbClr val="000000"/>
                              </a:solidFill>
                              <a:latin typeface="Cambria Math" panose="02040503050406030204" pitchFamily="18" charset="0"/>
                            </a:rPr>
                            <m:t>/2</m:t>
                          </m:r>
                        </m:sub>
                        <m:sup>
                          <m:r>
                            <a:rPr lang="de-DE" sz="2200" i="1">
                              <a:solidFill>
                                <a:srgbClr val="000000"/>
                              </a:solidFill>
                              <a:latin typeface="Cambria Math" panose="02040503050406030204" pitchFamily="18" charset="0"/>
                            </a:rPr>
                            <m:t>𝑤</m:t>
                          </m:r>
                          <m:r>
                            <a:rPr lang="de-DE" sz="2200" i="1">
                              <a:solidFill>
                                <a:srgbClr val="000000"/>
                              </a:solidFill>
                              <a:latin typeface="Cambria Math" panose="02040503050406030204" pitchFamily="18" charset="0"/>
                            </a:rPr>
                            <m:t>/2</m:t>
                          </m:r>
                        </m:sup>
                        <m:e>
                          <m:r>
                            <a:rPr lang="de-DE" sz="2200" i="1">
                              <a:solidFill>
                                <a:srgbClr val="000000"/>
                              </a:solidFill>
                              <a:latin typeface="Cambria Math" panose="02040503050406030204" pitchFamily="18" charset="0"/>
                            </a:rPr>
                            <m:t>𝑓</m:t>
                          </m:r>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𝑡</m:t>
                          </m:r>
                          <m:r>
                            <a:rPr lang="de-DE" sz="2200" i="1">
                              <a:solidFill>
                                <a:srgbClr val="000000"/>
                              </a:solidFill>
                              <a:latin typeface="Cambria Math" panose="02040503050406030204" pitchFamily="18" charset="0"/>
                            </a:rPr>
                            <m:t>)</m:t>
                          </m:r>
                          <m:sSup>
                            <m:sSupPr>
                              <m:ctrlPr>
                                <a:rPr lang="de-DE" sz="2200" i="1">
                                  <a:solidFill>
                                    <a:srgbClr val="000000"/>
                                  </a:solidFill>
                                  <a:latin typeface="Cambria Math" panose="02040503050406030204" pitchFamily="18" charset="0"/>
                                </a:rPr>
                              </m:ctrlPr>
                            </m:sSupPr>
                            <m:e>
                              <m:r>
                                <a:rPr lang="de-DE" sz="2200" i="1">
                                  <a:solidFill>
                                    <a:srgbClr val="000000"/>
                                  </a:solidFill>
                                  <a:latin typeface="Cambria Math" panose="02040503050406030204" pitchFamily="18" charset="0"/>
                                </a:rPr>
                                <m:t>𝑒</m:t>
                              </m:r>
                            </m:e>
                            <m:sup>
                              <m:r>
                                <a:rPr lang="de-DE" sz="2200" i="1">
                                  <a:solidFill>
                                    <a:srgbClr val="000000"/>
                                  </a:solidFill>
                                  <a:latin typeface="Cambria Math" panose="02040503050406030204" pitchFamily="18" charset="0"/>
                                </a:rPr>
                                <m:t>−2</m:t>
                              </m:r>
                              <m:r>
                                <a:rPr lang="de-DE" sz="2200" i="1">
                                  <a:solidFill>
                                    <a:srgbClr val="000000"/>
                                  </a:solidFill>
                                  <a:latin typeface="Cambria Math" panose="02040503050406030204" pitchFamily="18" charset="0"/>
                                </a:rPr>
                                <m:t>𝜋</m:t>
                              </m:r>
                              <m:r>
                                <a:rPr lang="de-DE" sz="2200" i="1">
                                  <a:solidFill>
                                    <a:srgbClr val="000000"/>
                                  </a:solidFill>
                                  <a:latin typeface="Cambria Math" panose="02040503050406030204" pitchFamily="18" charset="0"/>
                                </a:rPr>
                                <m:t>𝑗𝑢𝑡</m:t>
                              </m:r>
                            </m:sup>
                          </m:sSup>
                          <m:r>
                            <a:rPr lang="de-DE" sz="2200" i="1">
                              <a:solidFill>
                                <a:srgbClr val="000000"/>
                              </a:solidFill>
                              <a:latin typeface="Cambria Math" panose="02040503050406030204" pitchFamily="18" charset="0"/>
                            </a:rPr>
                            <m:t>𝑑𝑡</m:t>
                          </m:r>
                        </m:e>
                      </m:nary>
                      <m:r>
                        <a:rPr lang="de-DE" sz="2200" i="1">
                          <a:solidFill>
                            <a:srgbClr val="000000"/>
                          </a:solidFill>
                          <a:latin typeface="Cambria Math" panose="02040503050406030204" pitchFamily="18" charset="0"/>
                        </a:rPr>
                        <m:t>=</m:t>
                      </m:r>
                      <m:nary>
                        <m:naryPr>
                          <m:limLoc m:val="undOvr"/>
                          <m:ctrlPr>
                            <a:rPr lang="de-DE" sz="2200" i="1">
                              <a:solidFill>
                                <a:srgbClr val="000000"/>
                              </a:solidFill>
                              <a:latin typeface="Cambria Math" panose="02040503050406030204" pitchFamily="18" charset="0"/>
                            </a:rPr>
                          </m:ctrlPr>
                        </m:naryPr>
                        <m:sub>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𝑤</m:t>
                          </m:r>
                          <m:r>
                            <a:rPr lang="de-DE" sz="2200" i="1">
                              <a:solidFill>
                                <a:srgbClr val="000000"/>
                              </a:solidFill>
                              <a:latin typeface="Cambria Math" panose="02040503050406030204" pitchFamily="18" charset="0"/>
                            </a:rPr>
                            <m:t>/2</m:t>
                          </m:r>
                        </m:sub>
                        <m:sup>
                          <m:r>
                            <a:rPr lang="de-DE" sz="2200" i="1">
                              <a:solidFill>
                                <a:srgbClr val="000000"/>
                              </a:solidFill>
                              <a:latin typeface="Cambria Math" panose="02040503050406030204" pitchFamily="18" charset="0"/>
                            </a:rPr>
                            <m:t>𝑤</m:t>
                          </m:r>
                          <m:r>
                            <a:rPr lang="de-DE" sz="2200" i="1">
                              <a:solidFill>
                                <a:srgbClr val="000000"/>
                              </a:solidFill>
                              <a:latin typeface="Cambria Math" panose="02040503050406030204" pitchFamily="18" charset="0"/>
                            </a:rPr>
                            <m:t>/2</m:t>
                          </m:r>
                        </m:sup>
                        <m:e>
                          <m:r>
                            <a:rPr lang="de-DE" sz="2200" i="1">
                              <a:solidFill>
                                <a:srgbClr val="000000"/>
                              </a:solidFill>
                              <a:latin typeface="Cambria Math" panose="02040503050406030204" pitchFamily="18" charset="0"/>
                            </a:rPr>
                            <m:t>𝑎</m:t>
                          </m:r>
                          <m:sSup>
                            <m:sSupPr>
                              <m:ctrlPr>
                                <a:rPr lang="de-DE" sz="2200" i="1">
                                  <a:solidFill>
                                    <a:srgbClr val="000000"/>
                                  </a:solidFill>
                                  <a:latin typeface="Cambria Math" panose="02040503050406030204" pitchFamily="18" charset="0"/>
                                </a:rPr>
                              </m:ctrlPr>
                            </m:sSupPr>
                            <m:e>
                              <m:r>
                                <a:rPr lang="de-DE" sz="2200" i="1">
                                  <a:solidFill>
                                    <a:srgbClr val="000000"/>
                                  </a:solidFill>
                                  <a:latin typeface="Cambria Math" panose="02040503050406030204" pitchFamily="18" charset="0"/>
                                </a:rPr>
                                <m:t>𝑒</m:t>
                              </m:r>
                            </m:e>
                            <m:sup>
                              <m:r>
                                <a:rPr lang="de-DE" sz="2200" i="1">
                                  <a:solidFill>
                                    <a:srgbClr val="000000"/>
                                  </a:solidFill>
                                  <a:latin typeface="Cambria Math" panose="02040503050406030204" pitchFamily="18" charset="0"/>
                                </a:rPr>
                                <m:t>−2</m:t>
                              </m:r>
                              <m:r>
                                <a:rPr lang="de-DE" sz="2200" i="1">
                                  <a:solidFill>
                                    <a:srgbClr val="000000"/>
                                  </a:solidFill>
                                  <a:latin typeface="Cambria Math" panose="02040503050406030204" pitchFamily="18" charset="0"/>
                                </a:rPr>
                                <m:t>𝜋</m:t>
                              </m:r>
                              <m:r>
                                <a:rPr lang="de-DE" sz="2200" i="1">
                                  <a:solidFill>
                                    <a:srgbClr val="000000"/>
                                  </a:solidFill>
                                  <a:latin typeface="Cambria Math" panose="02040503050406030204" pitchFamily="18" charset="0"/>
                                </a:rPr>
                                <m:t>𝑗𝑢𝑡</m:t>
                              </m:r>
                            </m:sup>
                          </m:sSup>
                          <m:r>
                            <a:rPr lang="de-DE" sz="2200" i="1">
                              <a:solidFill>
                                <a:srgbClr val="000000"/>
                              </a:solidFill>
                              <a:latin typeface="Cambria Math" panose="02040503050406030204" pitchFamily="18" charset="0"/>
                            </a:rPr>
                            <m:t>𝑑𝑡</m:t>
                          </m:r>
                        </m:e>
                      </m:nary>
                    </m:oMath>
                  </m:oMathPara>
                </a14:m>
                <a:br>
                  <a:rPr lang="de-DE" sz="2200" i="1" dirty="0">
                    <a:solidFill>
                      <a:srgbClr val="000000"/>
                    </a:solidFill>
                    <a:latin typeface="Cambria Math" panose="02040503050406030204" pitchFamily="18" charset="0"/>
                  </a:rPr>
                </a:br>
                <a:br>
                  <a:rPr lang="de-DE" sz="2200" i="1" dirty="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r>
                        <a:rPr lang="de-DE" sz="2200" i="1">
                          <a:solidFill>
                            <a:srgbClr val="000000"/>
                          </a:solidFill>
                          <a:latin typeface="Cambria Math" panose="02040503050406030204" pitchFamily="18" charset="0"/>
                        </a:rPr>
                        <m:t>=</m:t>
                      </m:r>
                      <m:f>
                        <m:fPr>
                          <m:ctrlPr>
                            <a:rPr lang="de-DE" sz="2200" i="1">
                              <a:solidFill>
                                <a:srgbClr val="000000"/>
                              </a:solidFill>
                              <a:latin typeface="Cambria Math" panose="02040503050406030204" pitchFamily="18" charset="0"/>
                            </a:rPr>
                          </m:ctrlPr>
                        </m:fPr>
                        <m:num>
                          <m:r>
                            <a:rPr lang="de-DE" sz="2200" i="1">
                              <a:solidFill>
                                <a:srgbClr val="000000"/>
                              </a:solidFill>
                              <a:latin typeface="Cambria Math" panose="02040503050406030204" pitchFamily="18" charset="0"/>
                            </a:rPr>
                            <m:t>−</m:t>
                          </m:r>
                          <m:r>
                            <a:rPr lang="de-DE" sz="2200" i="1">
                              <a:solidFill>
                                <a:srgbClr val="000000"/>
                              </a:solidFill>
                              <a:latin typeface="Cambria Math" panose="02040503050406030204" pitchFamily="18" charset="0"/>
                            </a:rPr>
                            <m:t>𝑎</m:t>
                          </m:r>
                        </m:num>
                        <m:den>
                          <m:r>
                            <a:rPr lang="de-DE" sz="2200" i="1">
                              <a:solidFill>
                                <a:srgbClr val="000000"/>
                              </a:solidFill>
                              <a:latin typeface="Cambria Math" panose="02040503050406030204" pitchFamily="18" charset="0"/>
                            </a:rPr>
                            <m:t>2</m:t>
                          </m:r>
                          <m:r>
                            <a:rPr lang="de-DE" sz="2200" i="1">
                              <a:solidFill>
                                <a:srgbClr val="000000"/>
                              </a:solidFill>
                              <a:latin typeface="Cambria Math" panose="02040503050406030204" pitchFamily="18" charset="0"/>
                            </a:rPr>
                            <m:t>𝜋</m:t>
                          </m:r>
                          <m:r>
                            <a:rPr lang="de-DE" sz="2200" i="1">
                              <a:solidFill>
                                <a:srgbClr val="000000"/>
                              </a:solidFill>
                              <a:latin typeface="Cambria Math" panose="02040503050406030204" pitchFamily="18" charset="0"/>
                            </a:rPr>
                            <m:t>𝑗𝑢</m:t>
                          </m:r>
                        </m:den>
                      </m:f>
                      <m:d>
                        <m:dPr>
                          <m:begChr m:val="["/>
                          <m:endChr m:val="]"/>
                          <m:ctrlPr>
                            <a:rPr lang="de-DE" sz="2200" i="1">
                              <a:solidFill>
                                <a:srgbClr val="000000"/>
                              </a:solidFill>
                              <a:latin typeface="Cambria Math" panose="02040503050406030204" pitchFamily="18" charset="0"/>
                            </a:rPr>
                          </m:ctrlPr>
                        </m:dPr>
                        <m:e>
                          <m:sSup>
                            <m:sSupPr>
                              <m:ctrlPr>
                                <a:rPr lang="de-DE" sz="2200" i="1">
                                  <a:solidFill>
                                    <a:srgbClr val="000000"/>
                                  </a:solidFill>
                                  <a:latin typeface="Cambria Math" panose="02040503050406030204" pitchFamily="18" charset="0"/>
                                </a:rPr>
                              </m:ctrlPr>
                            </m:sSupPr>
                            <m:e>
                              <m:r>
                                <a:rPr lang="de-DE" sz="2200" i="1">
                                  <a:solidFill>
                                    <a:srgbClr val="000000"/>
                                  </a:solidFill>
                                  <a:latin typeface="Cambria Math" panose="02040503050406030204" pitchFamily="18" charset="0"/>
                                </a:rPr>
                                <m:t>𝑒</m:t>
                              </m:r>
                            </m:e>
                            <m:sup>
                              <m:r>
                                <a:rPr lang="de-DE" sz="2200" i="1">
                                  <a:solidFill>
                                    <a:srgbClr val="000000"/>
                                  </a:solidFill>
                                  <a:latin typeface="Cambria Math" panose="02040503050406030204" pitchFamily="18" charset="0"/>
                                </a:rPr>
                                <m:t>−2</m:t>
                              </m:r>
                              <m:r>
                                <a:rPr lang="de-DE" sz="2200" i="1">
                                  <a:solidFill>
                                    <a:srgbClr val="000000"/>
                                  </a:solidFill>
                                  <a:latin typeface="Cambria Math" panose="02040503050406030204" pitchFamily="18" charset="0"/>
                                </a:rPr>
                                <m:t>𝜋</m:t>
                              </m:r>
                              <m:r>
                                <a:rPr lang="de-DE" sz="2200" i="1">
                                  <a:solidFill>
                                    <a:srgbClr val="000000"/>
                                  </a:solidFill>
                                  <a:latin typeface="Cambria Math" panose="02040503050406030204" pitchFamily="18" charset="0"/>
                                </a:rPr>
                                <m:t>𝑗𝑢𝑤</m:t>
                              </m:r>
                            </m:sup>
                          </m:sSup>
                          <m:r>
                            <a:rPr lang="de-DE" sz="2200" i="1">
                              <a:solidFill>
                                <a:srgbClr val="000000"/>
                              </a:solidFill>
                              <a:latin typeface="Cambria Math" panose="02040503050406030204" pitchFamily="18" charset="0"/>
                            </a:rPr>
                            <m:t>−</m:t>
                          </m:r>
                          <m:sSup>
                            <m:sSupPr>
                              <m:ctrlPr>
                                <a:rPr lang="de-DE" sz="2200" i="1">
                                  <a:solidFill>
                                    <a:srgbClr val="000000"/>
                                  </a:solidFill>
                                  <a:latin typeface="Cambria Math" panose="02040503050406030204" pitchFamily="18" charset="0"/>
                                </a:rPr>
                              </m:ctrlPr>
                            </m:sSupPr>
                            <m:e>
                              <m:r>
                                <a:rPr lang="de-DE" sz="2200" i="1">
                                  <a:solidFill>
                                    <a:srgbClr val="000000"/>
                                  </a:solidFill>
                                  <a:latin typeface="Cambria Math" panose="02040503050406030204" pitchFamily="18" charset="0"/>
                                </a:rPr>
                                <m:t>𝑒</m:t>
                              </m:r>
                            </m:e>
                            <m:sup>
                              <m:r>
                                <a:rPr lang="de-DE" sz="2200" i="1">
                                  <a:solidFill>
                                    <a:srgbClr val="000000"/>
                                  </a:solidFill>
                                  <a:latin typeface="Cambria Math" panose="02040503050406030204" pitchFamily="18" charset="0"/>
                                </a:rPr>
                                <m:t>2</m:t>
                              </m:r>
                              <m:r>
                                <a:rPr lang="de-DE" sz="2200" i="1">
                                  <a:solidFill>
                                    <a:srgbClr val="000000"/>
                                  </a:solidFill>
                                  <a:latin typeface="Cambria Math" panose="02040503050406030204" pitchFamily="18" charset="0"/>
                                </a:rPr>
                                <m:t>𝜋</m:t>
                              </m:r>
                              <m:r>
                                <a:rPr lang="de-DE" sz="2200" i="1">
                                  <a:solidFill>
                                    <a:srgbClr val="000000"/>
                                  </a:solidFill>
                                  <a:latin typeface="Cambria Math" panose="02040503050406030204" pitchFamily="18" charset="0"/>
                                </a:rPr>
                                <m:t>𝑗𝑢𝑤</m:t>
                              </m:r>
                            </m:sup>
                          </m:sSup>
                        </m:e>
                      </m:d>
                    </m:oMath>
                  </m:oMathPara>
                </a14:m>
                <a:endParaRPr lang="de-DE" sz="2200" dirty="0"/>
              </a:p>
            </p:txBody>
          </p:sp>
        </mc:Choice>
        <mc:Fallback xmlns="">
          <p:sp>
            <p:nvSpPr>
              <p:cNvPr id="4098" name="Object 3"/>
              <p:cNvSpPr txBox="1">
                <a:spLocks noRot="1" noChangeAspect="1" noMove="1" noResize="1" noEditPoints="1" noAdjustHandles="1" noChangeArrowheads="1" noChangeShapeType="1" noTextEdit="1"/>
              </p:cNvSpPr>
              <p:nvPr/>
            </p:nvSpPr>
            <p:spPr bwMode="auto">
              <a:xfrm>
                <a:off x="990600" y="1690688"/>
                <a:ext cx="7315200" cy="4665662"/>
              </a:xfrm>
              <a:prstGeom prst="rect">
                <a:avLst/>
              </a:prstGeom>
              <a:blipFill>
                <a:blip r:embed="rId2"/>
                <a:stretch>
                  <a:fillRect l="-583"/>
                </a:stretch>
              </a:blipFill>
              <a:ln>
                <a:noFill/>
              </a:ln>
              <a:effectLst/>
            </p:spPr>
            <p:txBody>
              <a:bodyPr/>
              <a:lstStyle/>
              <a:p>
                <a:r>
                  <a:rPr lang="de-DE">
                    <a:noFill/>
                  </a:rPr>
                  <a:t> </a:t>
                </a:r>
              </a:p>
            </p:txBody>
          </p:sp>
        </mc:Fallback>
      </mc:AlternateContent>
      <p:pic>
        <p:nvPicPr>
          <p:cNvPr id="6" name="Grafik 5">
            <a:extLst>
              <a:ext uri="{FF2B5EF4-FFF2-40B4-BE49-F238E27FC236}">
                <a16:creationId xmlns:a16="http://schemas.microsoft.com/office/drawing/2014/main" id="{63CC9584-0212-4B1B-BF90-CA717B2CB9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1819DAF-3FC7-429A-94FD-46B6CF459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3EAEA901-43C8-4FEE-B412-472850B5F48E}"/>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F48F091D-0303-4418-8FE1-F6F732DA6440}"/>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378137762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3"/>
          <p:cNvSpPr>
            <a:spLocks noGrp="1" noChangeArrowheads="1"/>
          </p:cNvSpPr>
          <p:nvPr>
            <p:ph type="title" idx="4294967295"/>
          </p:nvPr>
        </p:nvSpPr>
        <p:spPr>
          <a:xfrm>
            <a:off x="457200" y="381000"/>
            <a:ext cx="8229600" cy="11430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transform</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functions</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one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variable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cont</a:t>
            </a:r>
            <a:r>
              <a:rPr lang="tr-TR" altLang="tr-TR" sz="3200" dirty="0">
                <a:solidFill>
                  <a:schemeClr val="tx1"/>
                </a:solidFill>
                <a:latin typeface="Times New Roman" panose="02020603050405020304" pitchFamily="18" charset="0"/>
                <a:cs typeface="Times New Roman" panose="02020603050405020304" pitchFamily="18" charset="0"/>
              </a:rPr>
              <a:t>.)</a:t>
            </a:r>
          </a:p>
        </p:txBody>
      </p:sp>
      <p:pic>
        <p:nvPicPr>
          <p:cNvPr id="266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362200"/>
            <a:ext cx="8250237"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a:extLst>
              <a:ext uri="{FF2B5EF4-FFF2-40B4-BE49-F238E27FC236}">
                <a16:creationId xmlns:a16="http://schemas.microsoft.com/office/drawing/2014/main" id="{429BF31E-6FD0-437F-9453-66C78D63CE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57EDB87-2D8C-4D43-8646-B2CDF82A1A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21B85CE9-6BEB-424E-A679-0D49EA49BD98}"/>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ADCF9002-681C-4233-A3F2-7380901FB6A7}"/>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356245380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AutoShape 2"/>
          <p:cNvSpPr>
            <a:spLocks noGrp="1" noChangeArrowheads="1"/>
          </p:cNvSpPr>
          <p:nvPr>
            <p:ph type="title"/>
          </p:nvPr>
        </p:nvSpPr>
        <p:spPr/>
        <p:txBody>
          <a:bodyPr/>
          <a:lstStyle/>
          <a:p>
            <a:pPr eaLnBrk="1" hangingPunct="1"/>
            <a:r>
              <a:rPr lang="en-US" altLang="tr-TR"/>
              <a:t>Mathematical foundation</a:t>
            </a:r>
          </a:p>
        </p:txBody>
      </p:sp>
      <p:sp>
        <p:nvSpPr>
          <p:cNvPr id="15362" name="Content Placeholder 1"/>
          <p:cNvSpPr>
            <a:spLocks noGrp="1"/>
          </p:cNvSpPr>
          <p:nvPr>
            <p:ph sz="quarter" idx="1"/>
          </p:nvPr>
        </p:nvSpPr>
        <p:spPr>
          <a:xfrm>
            <a:off x="914400" y="1371600"/>
            <a:ext cx="4876800" cy="762000"/>
          </a:xfrm>
        </p:spPr>
        <p:txBody>
          <a:bodyPr/>
          <a:lstStyle/>
          <a:p>
            <a:r>
              <a:rPr lang="en-US" altLang="tr-TR"/>
              <a:t>Convolution theorem</a:t>
            </a:r>
          </a:p>
        </p:txBody>
      </p:sp>
      <p:pic>
        <p:nvPicPr>
          <p:cNvPr id="1536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133600"/>
            <a:ext cx="38449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124200"/>
            <a:ext cx="398462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4038600"/>
            <a:ext cx="46053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1"/>
          <p:cNvSpPr txBox="1">
            <a:spLocks/>
          </p:cNvSpPr>
          <p:nvPr/>
        </p:nvSpPr>
        <p:spPr bwMode="auto">
          <a:xfrm>
            <a:off x="1012825" y="5131933"/>
            <a:ext cx="52578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algn="ctr">
              <a:spcBef>
                <a:spcPts val="575"/>
              </a:spcBef>
              <a:buClr>
                <a:schemeClr val="accent1"/>
              </a:buClr>
              <a:buSzPct val="85000"/>
              <a:buFont typeface="Wingdings 2" panose="05020102010507070707" pitchFamily="18" charset="2"/>
              <a:buNone/>
            </a:pPr>
            <a:r>
              <a:rPr lang="en-US" altLang="tr-TR" sz="2600" dirty="0">
                <a:solidFill>
                  <a:schemeClr val="tx1"/>
                </a:solidFill>
                <a:effectLst>
                  <a:outerShdw blurRad="38100" dist="38100" dir="2700000" algn="tl">
                    <a:srgbClr val="C0C0C0"/>
                  </a:outerShdw>
                </a:effectLst>
                <a:latin typeface="Cambria" panose="02040503050406030204" pitchFamily="18" charset="0"/>
              </a:rPr>
              <a:t>Inverse 2D Fourier Transform (FT)</a:t>
            </a:r>
          </a:p>
        </p:txBody>
      </p:sp>
      <p:cxnSp>
        <p:nvCxnSpPr>
          <p:cNvPr id="7" name="Straight Arrow Connector 6"/>
          <p:cNvCxnSpPr>
            <a:cxnSpLocks noChangeShapeType="1"/>
            <a:stCxn id="8" idx="0"/>
          </p:cNvCxnSpPr>
          <p:nvPr/>
        </p:nvCxnSpPr>
        <p:spPr bwMode="auto">
          <a:xfrm flipV="1">
            <a:off x="3641725" y="4674733"/>
            <a:ext cx="38100" cy="457200"/>
          </a:xfrm>
          <a:prstGeom prst="straightConnector1">
            <a:avLst/>
          </a:prstGeom>
          <a:noFill/>
          <a:ln w="12700">
            <a:solidFill>
              <a:schemeClr val="accent1"/>
            </a:solidFill>
            <a:round/>
            <a:headEnd/>
            <a:tailEnd type="arrow" w="med" len="med"/>
          </a:ln>
          <a:effectLst>
            <a:outerShdw blurRad="38100" dist="25400" dir="5400000" algn="t" rotWithShape="0">
              <a:srgbClr val="808080">
                <a:alpha val="50000"/>
              </a:srgbClr>
            </a:outerShdw>
          </a:effectLst>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3048000" y="2819400"/>
            <a:ext cx="0" cy="457200"/>
          </a:xfrm>
          <a:prstGeom prst="straightConnector1">
            <a:avLst/>
          </a:prstGeom>
          <a:noFill/>
          <a:ln w="12700">
            <a:solidFill>
              <a:schemeClr val="accent1"/>
            </a:solidFill>
            <a:round/>
            <a:headEnd/>
            <a:tailEnd type="arrow" w="med" len="med"/>
          </a:ln>
          <a:effectLst>
            <a:outerShdw blurRad="38100" dist="25400" dir="5400000" algn="t" rotWithShape="0">
              <a:srgbClr val="808080">
                <a:alpha val="50000"/>
              </a:srgbClr>
            </a:outerShdw>
          </a:effectLst>
          <a:extLst>
            <a:ext uri="{909E8E84-426E-40DD-AFC4-6F175D3DCCD1}">
              <a14:hiddenFill xmlns:a14="http://schemas.microsoft.com/office/drawing/2010/main">
                <a:noFill/>
              </a14:hiddenFill>
            </a:ext>
          </a:extLst>
        </p:spPr>
      </p:cxnSp>
      <p:cxnSp>
        <p:nvCxnSpPr>
          <p:cNvPr id="14" name="Straight Arrow Connector 13"/>
          <p:cNvCxnSpPr>
            <a:cxnSpLocks noChangeShapeType="1"/>
          </p:cNvCxnSpPr>
          <p:nvPr/>
        </p:nvCxnSpPr>
        <p:spPr bwMode="auto">
          <a:xfrm>
            <a:off x="4572000" y="2819400"/>
            <a:ext cx="0" cy="457200"/>
          </a:xfrm>
          <a:prstGeom prst="straightConnector1">
            <a:avLst/>
          </a:prstGeom>
          <a:noFill/>
          <a:ln w="12700">
            <a:solidFill>
              <a:schemeClr val="accent1"/>
            </a:solidFill>
            <a:round/>
            <a:headEnd/>
            <a:tailEnd type="arrow" w="med" len="med"/>
          </a:ln>
          <a:effectLst>
            <a:outerShdw blurRad="38100" dist="25400" dir="5400000" algn="t" rotWithShape="0">
              <a:srgbClr val="808080">
                <a:alpha val="50000"/>
              </a:srgbClr>
            </a:outerShdw>
          </a:effectLst>
          <a:extLst>
            <a:ext uri="{909E8E84-426E-40DD-AFC4-6F175D3DCCD1}">
              <a14:hiddenFill xmlns:a14="http://schemas.microsoft.com/office/drawing/2010/main">
                <a:noFill/>
              </a14:hiddenFill>
            </a:ext>
          </a:extLst>
        </p:spPr>
      </p:cxnSp>
      <p:cxnSp>
        <p:nvCxnSpPr>
          <p:cNvPr id="15" name="Straight Arrow Connector 14"/>
          <p:cNvCxnSpPr>
            <a:cxnSpLocks noChangeShapeType="1"/>
          </p:cNvCxnSpPr>
          <p:nvPr/>
        </p:nvCxnSpPr>
        <p:spPr bwMode="auto">
          <a:xfrm>
            <a:off x="5715000" y="2819400"/>
            <a:ext cx="0" cy="457200"/>
          </a:xfrm>
          <a:prstGeom prst="straightConnector1">
            <a:avLst/>
          </a:prstGeom>
          <a:noFill/>
          <a:ln w="12700">
            <a:solidFill>
              <a:schemeClr val="accent1"/>
            </a:solidFill>
            <a:round/>
            <a:headEnd/>
            <a:tailEnd type="arrow" w="med" len="med"/>
          </a:ln>
          <a:effectLst>
            <a:outerShdw blurRad="38100" dist="25400" dir="5400000" algn="t" rotWithShape="0">
              <a:srgbClr val="808080">
                <a:alpha val="50000"/>
              </a:srgbClr>
            </a:outerShdw>
          </a:effectLst>
          <a:extLst>
            <a:ext uri="{909E8E84-426E-40DD-AFC4-6F175D3DCCD1}">
              <a14:hiddenFill xmlns:a14="http://schemas.microsoft.com/office/drawing/2010/main">
                <a:noFill/>
              </a14:hiddenFill>
            </a:ext>
          </a:extLst>
        </p:spPr>
      </p:cxnSp>
      <p:sp>
        <p:nvSpPr>
          <p:cNvPr id="16" name="Content Placeholder 1"/>
          <p:cNvSpPr txBox="1">
            <a:spLocks/>
          </p:cNvSpPr>
          <p:nvPr/>
        </p:nvSpPr>
        <p:spPr bwMode="auto">
          <a:xfrm>
            <a:off x="3276600" y="2819400"/>
            <a:ext cx="990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algn="ctr">
              <a:spcBef>
                <a:spcPts val="575"/>
              </a:spcBef>
              <a:buClr>
                <a:schemeClr val="accent1"/>
              </a:buClr>
              <a:buSzPct val="85000"/>
              <a:buFont typeface="Wingdings 2" panose="05020102010507070707" pitchFamily="18" charset="2"/>
              <a:buNone/>
            </a:pPr>
            <a:r>
              <a:rPr lang="en-US" altLang="tr-TR" sz="2600">
                <a:solidFill>
                  <a:srgbClr val="4C7C8B"/>
                </a:solidFill>
                <a:effectLst>
                  <a:outerShdw blurRad="38100" dist="38100" dir="2700000" algn="tl">
                    <a:srgbClr val="C0C0C0"/>
                  </a:outerShdw>
                </a:effectLst>
                <a:latin typeface="Cambria" panose="02040503050406030204" pitchFamily="18" charset="0"/>
              </a:rPr>
              <a:t>FT</a:t>
            </a:r>
          </a:p>
        </p:txBody>
      </p:sp>
      <p:pic>
        <p:nvPicPr>
          <p:cNvPr id="17" name="Grafik 16">
            <a:extLst>
              <a:ext uri="{FF2B5EF4-FFF2-40B4-BE49-F238E27FC236}">
                <a16:creationId xmlns:a16="http://schemas.microsoft.com/office/drawing/2014/main" id="{F4AAC6F2-96B7-4438-B67C-4F2D69CEBE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8" name="Grafik 17">
            <a:extLst>
              <a:ext uri="{FF2B5EF4-FFF2-40B4-BE49-F238E27FC236}">
                <a16:creationId xmlns:a16="http://schemas.microsoft.com/office/drawing/2014/main" id="{8D9F0E5B-A64F-477D-8803-6975EFBCD0A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67108B37-2E8B-43AF-8A9A-64BE6B1F11BE}"/>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82EF03FD-249F-4406-BEAC-630457DDA138}"/>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3241879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066800"/>
          </a:xfrm>
        </p:spPr>
        <p:txBody>
          <a:bodyPr vert="horz" lIns="0" rIns="0" bIns="0" anchor="b">
            <a:normAutofit/>
          </a:bodyPr>
          <a:lstStyle/>
          <a:p>
            <a:r>
              <a:rPr lang="en-US" dirty="0"/>
              <a:t>Designing frequency-domain filters with MATLAB and the IPT</a:t>
            </a:r>
          </a:p>
        </p:txBody>
      </p:sp>
      <p:sp>
        <p:nvSpPr>
          <p:cNvPr id="45058" name="Content Placeholder 2"/>
          <p:cNvSpPr>
            <a:spLocks noGrp="1"/>
          </p:cNvSpPr>
          <p:nvPr>
            <p:ph sz="quarter" idx="1"/>
          </p:nvPr>
        </p:nvSpPr>
        <p:spPr/>
        <p:txBody>
          <a:bodyPr/>
          <a:lstStyle/>
          <a:p>
            <a:r>
              <a:rPr lang="en-US" altLang="tr-TR"/>
              <a:t>2 options:</a:t>
            </a:r>
          </a:p>
          <a:p>
            <a:endParaRPr lang="en-US" altLang="tr-TR"/>
          </a:p>
          <a:p>
            <a:pPr marL="776288" lvl="1" indent="-457200">
              <a:buFont typeface="Calibri" panose="020F0502020204030204" pitchFamily="34" charset="0"/>
              <a:buAutoNum type="arabicPeriod"/>
            </a:pPr>
            <a:r>
              <a:rPr lang="en-US" altLang="tr-TR"/>
              <a:t>Obtain the frequency domain filter response function from spatial filter convolution mask. The IPT has a function that does exactly that: </a:t>
            </a:r>
            <a:r>
              <a:rPr lang="en-US" altLang="tr-TR" b="1">
                <a:latin typeface="Courier New" panose="02070309020205020404" pitchFamily="49" charset="0"/>
                <a:cs typeface="Courier New" panose="02070309020205020404" pitchFamily="49" charset="0"/>
              </a:rPr>
              <a:t>freqz2</a:t>
            </a:r>
            <a:r>
              <a:rPr lang="en-US" altLang="tr-TR"/>
              <a:t>. </a:t>
            </a:r>
          </a:p>
          <a:p>
            <a:pPr marL="776288" lvl="1" indent="-457200">
              <a:buFont typeface="Calibri" panose="020F0502020204030204" pitchFamily="34" charset="0"/>
              <a:buAutoNum type="arabicPeriod"/>
            </a:pPr>
            <a:endParaRPr lang="en-US" altLang="tr-TR"/>
          </a:p>
          <a:p>
            <a:pPr marL="776288" lvl="1" indent="-457200">
              <a:buFont typeface="Calibri" panose="020F0502020204030204" pitchFamily="34" charset="0"/>
              <a:buAutoNum type="arabicPeriod"/>
            </a:pPr>
            <a:r>
              <a:rPr lang="en-US" altLang="tr-TR"/>
              <a:t>Generate filters directly in the frequency domain. In this case a meshgrid array (of the same size as the image) is created using the MATLAB function </a:t>
            </a:r>
            <a:r>
              <a:rPr lang="en-US" altLang="tr-TR" b="1">
                <a:latin typeface="Courier New" panose="02070309020205020404" pitchFamily="49" charset="0"/>
                <a:cs typeface="Courier New" panose="02070309020205020404" pitchFamily="49" charset="0"/>
              </a:rPr>
              <a:t>meshgrid</a:t>
            </a:r>
            <a:r>
              <a:rPr lang="en-US" altLang="tr-TR"/>
              <a:t>. </a:t>
            </a:r>
          </a:p>
        </p:txBody>
      </p:sp>
      <p:sp>
        <p:nvSpPr>
          <p:cNvPr id="5" name="Right Arrow 4"/>
          <p:cNvSpPr>
            <a:spLocks noChangeArrowheads="1"/>
          </p:cNvSpPr>
          <p:nvPr/>
        </p:nvSpPr>
        <p:spPr bwMode="auto">
          <a:xfrm rot="-2035054">
            <a:off x="187034" y="5360186"/>
            <a:ext cx="717550" cy="254000"/>
          </a:xfrm>
          <a:prstGeom prst="rightArrow">
            <a:avLst>
              <a:gd name="adj1" fmla="val 34454"/>
              <a:gd name="adj2" fmla="val 49751"/>
            </a:avLst>
          </a:prstGeom>
          <a:solidFill>
            <a:srgbClr val="4C7C8B"/>
          </a:solidFill>
          <a:ln w="9525">
            <a:solidFill>
              <a:srgbClr val="54808E"/>
            </a:solidFill>
            <a:miter lim="800000"/>
            <a:headEnd/>
            <a:tailEnd/>
          </a:ln>
          <a:effectLst>
            <a:outerShdw blurRad="38100" dist="25400" dir="5400000" algn="t" rotWithShape="0">
              <a:srgbClr val="808080">
                <a:alpha val="50000"/>
              </a:srgbClr>
            </a:outerShdw>
          </a:effectLst>
        </p:spPr>
        <p:txBody>
          <a:bodyPr anchor="ctr"/>
          <a:lstStyle/>
          <a:p>
            <a:pPr algn="ctr">
              <a:defRPr/>
            </a:pPr>
            <a:endParaRPr lang="en-US">
              <a:solidFill>
                <a:schemeClr val="lt1"/>
              </a:solidFill>
              <a:latin typeface="+mn-lt"/>
              <a:ea typeface="+mn-ea"/>
            </a:endParaRPr>
          </a:p>
        </p:txBody>
      </p:sp>
      <p:pic>
        <p:nvPicPr>
          <p:cNvPr id="7" name="Grafik 6">
            <a:extLst>
              <a:ext uri="{FF2B5EF4-FFF2-40B4-BE49-F238E27FC236}">
                <a16:creationId xmlns:a16="http://schemas.microsoft.com/office/drawing/2014/main" id="{46D04074-EEE5-496D-8C95-BC98B5CB6E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AF0A7A96-9809-4D83-8EFE-7768B71B80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8FA17950-A50C-4F64-9C07-2B9C65853550}"/>
              </a:ext>
            </a:extLst>
          </p:cNvPr>
          <p:cNvSpPr>
            <a:spLocks noGrp="1"/>
          </p:cNvSpPr>
          <p:nvPr>
            <p:ph type="ftr" sz="quarter" idx="11"/>
          </p:nvPr>
        </p:nvSpPr>
        <p:spPr/>
        <p:txBody>
          <a:bodyPr/>
          <a:lstStyle/>
          <a:p>
            <a:r>
              <a:rPr lang="en-US"/>
              <a:t>Frequency Domain Filtering: Foundations</a:t>
            </a:r>
            <a:endParaRPr lang="en-US" dirty="0"/>
          </a:p>
        </p:txBody>
      </p:sp>
      <p:sp>
        <p:nvSpPr>
          <p:cNvPr id="9" name="Foliennummernplatzhalter 8">
            <a:extLst>
              <a:ext uri="{FF2B5EF4-FFF2-40B4-BE49-F238E27FC236}">
                <a16:creationId xmlns:a16="http://schemas.microsoft.com/office/drawing/2014/main" id="{0851C6D8-0067-4DF4-9F7C-A43795C9B303}"/>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417352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066800"/>
          </a:xfrm>
        </p:spPr>
        <p:txBody>
          <a:bodyPr>
            <a:normAutofit/>
          </a:bodyPr>
          <a:lstStyle/>
          <a:p>
            <a:pPr>
              <a:defRPr/>
            </a:pPr>
            <a:r>
              <a:rPr lang="en-US" dirty="0">
                <a:ea typeface="ＭＳ Ｐゴシック" charset="0"/>
              </a:rPr>
              <a:t>Examples of response functions for frequency-domain filters</a:t>
            </a:r>
          </a:p>
        </p:txBody>
      </p:sp>
      <p:sp>
        <p:nvSpPr>
          <p:cNvPr id="17410" name="Content Placeholder 2"/>
          <p:cNvSpPr>
            <a:spLocks noGrp="1"/>
          </p:cNvSpPr>
          <p:nvPr>
            <p:ph sz="quarter" idx="1"/>
          </p:nvPr>
        </p:nvSpPr>
        <p:spPr/>
        <p:txBody>
          <a:bodyPr/>
          <a:lstStyle/>
          <a:p>
            <a:r>
              <a:rPr lang="tr-TR" altLang="tr-TR" dirty="0" err="1"/>
              <a:t>Example</a:t>
            </a:r>
            <a:r>
              <a:rPr lang="tr-TR" altLang="tr-TR" dirty="0"/>
              <a:t> (PIVPUM):</a:t>
            </a:r>
            <a:endParaRPr lang="en-US" altLang="tr-TR" dirty="0"/>
          </a:p>
        </p:txBody>
      </p:sp>
      <p:sp>
        <p:nvSpPr>
          <p:cNvPr id="5" name="TextBox 4"/>
          <p:cNvSpPr txBox="1"/>
          <p:nvPr/>
        </p:nvSpPr>
        <p:spPr>
          <a:xfrm>
            <a:off x="1226458" y="2215676"/>
            <a:ext cx="4191000" cy="954107"/>
          </a:xfrm>
          <a:prstGeom prst="rect">
            <a:avLst/>
          </a:prstGeom>
          <a:solidFill>
            <a:schemeClr val="accent2">
              <a:lumMod val="20000"/>
              <a:lumOff val="80000"/>
              <a:alpha val="50000"/>
            </a:schemeClr>
          </a:solidFill>
          <a:ln>
            <a:solidFill>
              <a:schemeClr val="accent2">
                <a:lumMod val="20000"/>
                <a:lumOff val="80000"/>
              </a:schemeClr>
            </a:solidFill>
          </a:ln>
        </p:spPr>
        <p:txBody>
          <a:bodyPr wrap="square">
            <a:spAutoFit/>
          </a:bodyPr>
          <a:lstStyle/>
          <a:p>
            <a:pPr>
              <a:defRPr/>
            </a:pPr>
            <a:r>
              <a:rPr lang="en-US" sz="1400" b="1" dirty="0">
                <a:effectLst/>
                <a:latin typeface="Courier New" pitchFamily="49" charset="0"/>
                <a:ea typeface="+mn-ea"/>
                <a:cs typeface="Courier New" pitchFamily="49" charset="0"/>
              </a:rPr>
              <a:t>h2 = ones(3,3) / 9</a:t>
            </a:r>
          </a:p>
          <a:p>
            <a:pPr>
              <a:defRPr/>
            </a:pPr>
            <a:r>
              <a:rPr lang="en-US" sz="1400" b="1" dirty="0">
                <a:effectLst/>
                <a:latin typeface="Courier New" pitchFamily="49" charset="0"/>
                <a:ea typeface="+mn-ea"/>
                <a:cs typeface="Courier New" pitchFamily="49" charset="0"/>
              </a:rPr>
              <a:t>freqz2(h2) %(a)</a:t>
            </a:r>
          </a:p>
          <a:p>
            <a:pPr>
              <a:defRPr/>
            </a:pPr>
            <a:r>
              <a:rPr lang="en-US" sz="1400" b="1" dirty="0">
                <a:effectLst/>
                <a:latin typeface="Courier New" pitchFamily="49" charset="0"/>
                <a:ea typeface="+mn-ea"/>
                <a:cs typeface="Courier New" pitchFamily="49" charset="0"/>
              </a:rPr>
              <a:t>h3 = [0 -1 0; -1 5 -1; 0 -1 0]</a:t>
            </a:r>
          </a:p>
          <a:p>
            <a:pPr>
              <a:defRPr/>
            </a:pPr>
            <a:r>
              <a:rPr lang="en-US" sz="1400" b="1" dirty="0">
                <a:effectLst/>
                <a:latin typeface="Courier New" pitchFamily="49" charset="0"/>
                <a:ea typeface="+mn-ea"/>
                <a:cs typeface="Courier New" pitchFamily="49" charset="0"/>
              </a:rPr>
              <a:t>freqz2(h3) %(b)</a:t>
            </a:r>
          </a:p>
        </p:txBody>
      </p:sp>
      <p:pic>
        <p:nvPicPr>
          <p:cNvPr id="1741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6458" y="3360283"/>
            <a:ext cx="7226300"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E1B35281-FF9A-4218-A461-ADE90D2E58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5E0DABDF-0781-4E05-9741-8F1A895784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3CB8A13D-34AB-4A3E-83DF-15E73466157E}"/>
              </a:ext>
            </a:extLst>
          </p:cNvPr>
          <p:cNvSpPr>
            <a:spLocks noGrp="1"/>
          </p:cNvSpPr>
          <p:nvPr>
            <p:ph type="ftr" sz="quarter" idx="11"/>
          </p:nvPr>
        </p:nvSpPr>
        <p:spPr/>
        <p:txBody>
          <a:bodyPr/>
          <a:lstStyle/>
          <a:p>
            <a:r>
              <a:rPr lang="en-US"/>
              <a:t>Frequency Domain Filtering: Foundations</a:t>
            </a:r>
            <a:endParaRPr lang="en-US" dirty="0"/>
          </a:p>
        </p:txBody>
      </p:sp>
      <p:sp>
        <p:nvSpPr>
          <p:cNvPr id="7" name="Foliennummernplatzhalter 6">
            <a:extLst>
              <a:ext uri="{FF2B5EF4-FFF2-40B4-BE49-F238E27FC236}">
                <a16:creationId xmlns:a16="http://schemas.microsoft.com/office/drawing/2014/main" id="{B9588E67-3430-489A-9ABA-34BE04BB26AB}"/>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2177520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7813"/>
            <a:ext cx="8458200" cy="1139825"/>
          </a:xfrm>
        </p:spPr>
        <p:txBody>
          <a:bodyPr vert="horz" lIns="0" rIns="0" bIns="0" anchor="b">
            <a:normAutofit/>
          </a:bodyPr>
          <a:lstStyle/>
          <a:p>
            <a:r>
              <a:rPr lang="en-US" altLang="tr-TR" dirty="0"/>
              <a:t>Mathematical foundation</a:t>
            </a:r>
            <a:r>
              <a:rPr lang="tr-TR" altLang="tr-TR" dirty="0"/>
              <a:t> (</a:t>
            </a:r>
            <a:r>
              <a:rPr lang="tr-TR" altLang="tr-TR" dirty="0" err="1"/>
              <a:t>again</a:t>
            </a:r>
            <a:r>
              <a:rPr lang="tr-TR" altLang="tr-TR" dirty="0"/>
              <a:t> </a:t>
            </a:r>
            <a:r>
              <a:rPr lang="tr-TR" altLang="tr-TR" dirty="0">
                <a:sym typeface="Wingdings" panose="05000000000000000000" pitchFamily="2" charset="2"/>
              </a:rPr>
              <a:t>)</a:t>
            </a:r>
            <a:endParaRPr lang="en-US" altLang="tr-TR" dirty="0"/>
          </a:p>
        </p:txBody>
      </p:sp>
      <p:sp>
        <p:nvSpPr>
          <p:cNvPr id="3" name="Content Placeholder 2"/>
          <p:cNvSpPr>
            <a:spLocks noGrp="1"/>
          </p:cNvSpPr>
          <p:nvPr>
            <p:ph sz="quarter" idx="1"/>
          </p:nvPr>
        </p:nvSpPr>
        <p:spPr/>
        <p:txBody>
          <a:bodyPr>
            <a:normAutofit fontScale="92500"/>
          </a:bodyPr>
          <a:lstStyle/>
          <a:p>
            <a:pPr>
              <a:buFont typeface="Wingdings 2" charset="0"/>
              <a:buChar char=""/>
              <a:defRPr/>
            </a:pPr>
            <a:r>
              <a:rPr lang="en-US" i="1" dirty="0">
                <a:ea typeface="ＭＳ Ｐゴシック" charset="0"/>
              </a:rPr>
              <a:t>Transform</a:t>
            </a:r>
            <a:r>
              <a:rPr lang="en-US" dirty="0">
                <a:ea typeface="ＭＳ Ｐゴシック" charset="0"/>
              </a:rPr>
              <a:t>: a mathematical tool that allows the conversion of a set of values to another set of values, creating, therefore, a new way of representing the same information.</a:t>
            </a:r>
          </a:p>
          <a:p>
            <a:pPr>
              <a:buFont typeface="Wingdings 2" charset="0"/>
              <a:buChar char=""/>
              <a:defRPr/>
            </a:pPr>
            <a:r>
              <a:rPr lang="en-US" dirty="0">
                <a:ea typeface="ＭＳ Ｐゴシック" charset="0"/>
              </a:rPr>
              <a:t>In image processing:</a:t>
            </a:r>
          </a:p>
          <a:p>
            <a:pPr lvl="1">
              <a:buFont typeface="Wingdings 2" charset="0"/>
              <a:buChar char=""/>
              <a:defRPr/>
            </a:pPr>
            <a:r>
              <a:rPr lang="en-US" dirty="0">
                <a:ea typeface="ＭＳ Ｐゴシック" charset="-128"/>
              </a:rPr>
              <a:t>original domain = spatial domain</a:t>
            </a:r>
          </a:p>
          <a:p>
            <a:pPr lvl="1">
              <a:buFont typeface="Wingdings 2" charset="0"/>
              <a:buChar char=""/>
              <a:defRPr/>
            </a:pPr>
            <a:r>
              <a:rPr lang="en-US" dirty="0">
                <a:ea typeface="ＭＳ Ｐゴシック" charset="-128"/>
              </a:rPr>
              <a:t>results of frequency-domain operations lie in the transform domain.  </a:t>
            </a:r>
          </a:p>
          <a:p>
            <a:pPr>
              <a:buFont typeface="Wingdings 2" charset="0"/>
              <a:buChar char=""/>
              <a:defRPr/>
            </a:pPr>
            <a:r>
              <a:rPr lang="en-US" dirty="0">
                <a:ea typeface="ＭＳ Ｐゴシック" charset="0"/>
              </a:rPr>
              <a:t>Motivation for using mathematical transforms in image processing: some tasks (e.g., frequency-domain filtering, image compression) are best performed by applying selected algorithms in the transform domain. transformation to the result</a:t>
            </a:r>
          </a:p>
        </p:txBody>
      </p:sp>
      <p:pic>
        <p:nvPicPr>
          <p:cNvPr id="6" name="Grafik 5">
            <a:extLst>
              <a:ext uri="{FF2B5EF4-FFF2-40B4-BE49-F238E27FC236}">
                <a16:creationId xmlns:a16="http://schemas.microsoft.com/office/drawing/2014/main" id="{D5AF1CC0-D380-400F-A5F1-451151D73E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43FF685-2F10-459D-AE04-78429BAF57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7BD0AB4E-DCF7-4CE7-BA0C-D7BCA3E06A27}"/>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DA2E9B86-92D5-4E0E-BE30-C34B6B27AF97}"/>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091035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AutoShape 2"/>
          <p:cNvSpPr>
            <a:spLocks noGrp="1" noChangeArrowheads="1"/>
          </p:cNvSpPr>
          <p:nvPr>
            <p:ph type="title"/>
          </p:nvPr>
        </p:nvSpPr>
        <p:spPr/>
        <p:txBody>
          <a:bodyPr/>
          <a:lstStyle/>
          <a:p>
            <a:pPr eaLnBrk="1" hangingPunct="1"/>
            <a:r>
              <a:rPr lang="en-US" altLang="tr-TR" dirty="0"/>
              <a:t>Mathematical foundation</a:t>
            </a:r>
            <a:r>
              <a:rPr lang="tr-TR" altLang="tr-TR" dirty="0"/>
              <a:t> (</a:t>
            </a:r>
            <a:r>
              <a:rPr lang="tr-TR" altLang="tr-TR" dirty="0" err="1"/>
              <a:t>cont</a:t>
            </a:r>
            <a:r>
              <a:rPr lang="tr-TR" altLang="tr-TR" dirty="0"/>
              <a:t>.)</a:t>
            </a:r>
            <a:endParaRPr lang="en-US" altLang="tr-TR" dirty="0"/>
          </a:p>
        </p:txBody>
      </p:sp>
      <p:sp>
        <p:nvSpPr>
          <p:cNvPr id="18434" name="Rectangle 3"/>
          <p:cNvSpPr>
            <a:spLocks noGrp="1" noChangeArrowheads="1"/>
          </p:cNvSpPr>
          <p:nvPr>
            <p:ph type="body" idx="1"/>
          </p:nvPr>
        </p:nvSpPr>
        <p:spPr>
          <a:xfrm>
            <a:off x="304800" y="1371600"/>
            <a:ext cx="8610600" cy="4648200"/>
          </a:xfrm>
        </p:spPr>
        <p:txBody>
          <a:bodyPr/>
          <a:lstStyle/>
          <a:p>
            <a:pPr eaLnBrk="1" hangingPunct="1"/>
            <a:r>
              <a:rPr lang="en-US" altLang="tr-TR"/>
              <a:t>2D Fourier transform (in MATLAB: </a:t>
            </a:r>
            <a:r>
              <a:rPr lang="en-US" altLang="tr-TR" b="1">
                <a:latin typeface="Courier New" panose="02070309020205020404" pitchFamily="49" charset="0"/>
                <a:cs typeface="Courier New" panose="02070309020205020404" pitchFamily="49" charset="0"/>
              </a:rPr>
              <a:t>fft2</a:t>
            </a:r>
            <a:r>
              <a:rPr lang="en-US" altLang="tr-TR"/>
              <a:t> and </a:t>
            </a:r>
            <a:r>
              <a:rPr lang="en-US" altLang="tr-TR" b="1">
                <a:latin typeface="Courier New" panose="02070309020205020404" pitchFamily="49" charset="0"/>
                <a:cs typeface="Courier New" panose="02070309020205020404" pitchFamily="49" charset="0"/>
              </a:rPr>
              <a:t>ifft2</a:t>
            </a:r>
            <a:r>
              <a:rPr lang="en-US" altLang="tr-TR"/>
              <a:t>)</a:t>
            </a:r>
          </a:p>
        </p:txBody>
      </p:sp>
      <p:pic>
        <p:nvPicPr>
          <p:cNvPr id="18435" name="Picture 4" descr="Untitl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9773" y="2319111"/>
            <a:ext cx="64706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5" descr="Untitle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14437" y="3523797"/>
            <a:ext cx="67151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Untitled.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4627336"/>
            <a:ext cx="35433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FECFE396-FF34-4D7D-AB7B-3F2BB24461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650DE264-79DC-4006-AF96-98D23E2EBA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D7B0158-39E4-4FDF-BEAB-FC80EDFE36EF}"/>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0DFD0224-F0DB-4506-A682-FD73BE5019F0}"/>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1578612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AutoShape 2"/>
          <p:cNvSpPr>
            <a:spLocks noGrp="1" noChangeArrowheads="1"/>
          </p:cNvSpPr>
          <p:nvPr>
            <p:ph type="title"/>
          </p:nvPr>
        </p:nvSpPr>
        <p:spPr/>
        <p:txBody>
          <a:bodyPr/>
          <a:lstStyle/>
          <a:p>
            <a:pPr eaLnBrk="1" hangingPunct="1"/>
            <a:r>
              <a:rPr lang="en-US" altLang="tr-TR"/>
              <a:t>Example of an image and its FT</a:t>
            </a:r>
          </a:p>
        </p:txBody>
      </p:sp>
      <p:sp>
        <p:nvSpPr>
          <p:cNvPr id="7" name="TextBox 6"/>
          <p:cNvSpPr txBox="1"/>
          <p:nvPr/>
        </p:nvSpPr>
        <p:spPr>
          <a:xfrm>
            <a:off x="2057400" y="4800600"/>
            <a:ext cx="5029200" cy="1477963"/>
          </a:xfrm>
          <a:prstGeom prst="rect">
            <a:avLst/>
          </a:prstGeom>
          <a:solidFill>
            <a:schemeClr val="accent2">
              <a:lumMod val="20000"/>
              <a:lumOff val="80000"/>
              <a:alpha val="50000"/>
            </a:schemeClr>
          </a:solidFill>
          <a:ln>
            <a:solidFill>
              <a:schemeClr val="accent2">
                <a:lumMod val="20000"/>
                <a:lumOff val="80000"/>
              </a:schemeClr>
            </a:solidFill>
          </a:ln>
        </p:spPr>
        <p:txBody>
          <a:bodyPr>
            <a:spAutoFit/>
          </a:bodyPr>
          <a:lstStyle/>
          <a:p>
            <a:pPr>
              <a:defRPr/>
            </a:pPr>
            <a:r>
              <a:rPr lang="en-US" sz="1800" b="1" dirty="0">
                <a:effectLst/>
                <a:latin typeface="Courier New" pitchFamily="49" charset="0"/>
                <a:ea typeface="+mn-ea"/>
                <a:cs typeface="Courier New" pitchFamily="49" charset="0"/>
              </a:rPr>
              <a:t>I = imread('Figure11_04_a.png');</a:t>
            </a:r>
          </a:p>
          <a:p>
            <a:pPr>
              <a:defRPr/>
            </a:pPr>
            <a:r>
              <a:rPr lang="en-US" sz="1800" b="1" dirty="0">
                <a:effectLst/>
                <a:latin typeface="Courier New" pitchFamily="49" charset="0"/>
                <a:ea typeface="+mn-ea"/>
                <a:cs typeface="Courier New" pitchFamily="49" charset="0"/>
              </a:rPr>
              <a:t>Id = im2double(I);</a:t>
            </a:r>
          </a:p>
          <a:p>
            <a:pPr>
              <a:defRPr/>
            </a:pPr>
            <a:r>
              <a:rPr lang="en-US" sz="1800" b="1" dirty="0">
                <a:effectLst/>
                <a:latin typeface="Courier New" pitchFamily="49" charset="0"/>
                <a:ea typeface="+mn-ea"/>
                <a:cs typeface="Courier New" pitchFamily="49" charset="0"/>
              </a:rPr>
              <a:t>ft = fft2(Id);</a:t>
            </a:r>
          </a:p>
          <a:p>
            <a:pPr>
              <a:defRPr/>
            </a:pPr>
            <a:r>
              <a:rPr lang="en-US" sz="1800" b="1" dirty="0" err="1">
                <a:effectLst/>
                <a:latin typeface="Courier New" pitchFamily="49" charset="0"/>
                <a:ea typeface="+mn-ea"/>
                <a:cs typeface="Courier New" pitchFamily="49" charset="0"/>
              </a:rPr>
              <a:t>ft_shift</a:t>
            </a:r>
            <a:r>
              <a:rPr lang="en-US" sz="1800" b="1" dirty="0">
                <a:effectLst/>
                <a:latin typeface="Courier New" pitchFamily="49" charset="0"/>
                <a:ea typeface="+mn-ea"/>
                <a:cs typeface="Courier New" pitchFamily="49" charset="0"/>
              </a:rPr>
              <a:t> = </a:t>
            </a:r>
            <a:r>
              <a:rPr lang="en-US" sz="1800" b="1" dirty="0" err="1">
                <a:effectLst/>
                <a:latin typeface="Courier New" pitchFamily="49" charset="0"/>
                <a:ea typeface="+mn-ea"/>
                <a:cs typeface="Courier New" pitchFamily="49" charset="0"/>
              </a:rPr>
              <a:t>fftshift(ft</a:t>
            </a:r>
            <a:r>
              <a:rPr lang="en-US" sz="1800" b="1" dirty="0">
                <a:effectLst/>
                <a:latin typeface="Courier New" pitchFamily="49" charset="0"/>
                <a:ea typeface="+mn-ea"/>
                <a:cs typeface="Courier New" pitchFamily="49" charset="0"/>
              </a:rPr>
              <a:t>);</a:t>
            </a:r>
          </a:p>
          <a:p>
            <a:pPr>
              <a:defRPr/>
            </a:pPr>
            <a:r>
              <a:rPr lang="en-US" sz="1800" b="1" dirty="0">
                <a:effectLst/>
                <a:latin typeface="Courier New" pitchFamily="49" charset="0"/>
                <a:ea typeface="+mn-ea"/>
                <a:cs typeface="Courier New" pitchFamily="49" charset="0"/>
              </a:rPr>
              <a:t>imshow(log(1 + </a:t>
            </a:r>
            <a:r>
              <a:rPr lang="en-US" sz="1800" b="1" dirty="0" err="1">
                <a:effectLst/>
                <a:latin typeface="Courier New" pitchFamily="49" charset="0"/>
                <a:ea typeface="+mn-ea"/>
                <a:cs typeface="Courier New" pitchFamily="49" charset="0"/>
              </a:rPr>
              <a:t>abs(ft_shift</a:t>
            </a:r>
            <a:r>
              <a:rPr lang="en-US" sz="1800" b="1" dirty="0">
                <a:effectLst/>
                <a:latin typeface="Courier New" pitchFamily="49" charset="0"/>
                <a:ea typeface="+mn-ea"/>
                <a:cs typeface="Courier New" pitchFamily="49" charset="0"/>
              </a:rPr>
              <a:t>)), [])</a:t>
            </a:r>
          </a:p>
        </p:txBody>
      </p:sp>
      <p:pic>
        <p:nvPicPr>
          <p:cNvPr id="20483" name="Picture 7" descr="Figure11_04_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95400"/>
            <a:ext cx="32512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8" descr="Figure11_04_b.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2954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32676E28-D25A-4BE7-8D86-7CFEB2C259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081B1778-4DE4-42A7-9D11-BB3B068318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0FBBD70-265B-4CB2-80CB-95DBE9B2C778}"/>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2077F4CE-8947-40F4-874C-2AC5190CC090}"/>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1510311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tLang="tr-TR"/>
              <a:t>Fourier Transform: properties</a:t>
            </a:r>
          </a:p>
        </p:txBody>
      </p:sp>
      <p:sp>
        <p:nvSpPr>
          <p:cNvPr id="3" name="Content Placeholder 2"/>
          <p:cNvSpPr>
            <a:spLocks noGrp="1"/>
          </p:cNvSpPr>
          <p:nvPr>
            <p:ph sz="quarter" idx="1"/>
          </p:nvPr>
        </p:nvSpPr>
        <p:spPr/>
        <p:txBody>
          <a:bodyPr/>
          <a:lstStyle/>
          <a:p>
            <a:pPr>
              <a:buFont typeface="Wingdings 2" charset="0"/>
              <a:buChar char=""/>
              <a:defRPr/>
            </a:pPr>
            <a:r>
              <a:rPr lang="en-US" dirty="0">
                <a:ea typeface="ＭＳ Ｐゴシック" charset="0"/>
              </a:rPr>
              <a:t>Linearity</a:t>
            </a:r>
          </a:p>
          <a:p>
            <a:pPr>
              <a:buFont typeface="Wingdings 2" charset="0"/>
              <a:buChar char=""/>
              <a:defRPr/>
            </a:pPr>
            <a:endParaRPr lang="en-US" dirty="0">
              <a:ea typeface="ＭＳ Ｐゴシック" charset="0"/>
            </a:endParaRPr>
          </a:p>
          <a:p>
            <a:pPr>
              <a:buFont typeface="Wingdings 2" charset="0"/>
              <a:buChar char=""/>
              <a:defRPr/>
            </a:pPr>
            <a:endParaRPr lang="en-US" dirty="0">
              <a:ea typeface="ＭＳ Ｐゴシック" charset="0"/>
            </a:endParaRPr>
          </a:p>
          <a:p>
            <a:pPr marL="0" indent="0">
              <a:buFont typeface="Wingdings 2" charset="0"/>
              <a:buNone/>
              <a:defRPr/>
            </a:pPr>
            <a:r>
              <a:rPr lang="en-US" dirty="0">
                <a:ea typeface="ＭＳ Ｐゴシック" charset="0"/>
              </a:rPr>
              <a:t>and</a:t>
            </a:r>
          </a:p>
          <a:p>
            <a:pPr>
              <a:buFont typeface="Wingdings 2" charset="0"/>
              <a:buChar char=""/>
              <a:defRPr/>
            </a:pPr>
            <a:endParaRPr lang="en-US" dirty="0">
              <a:ea typeface="ＭＳ Ｐゴシック" charset="0"/>
            </a:endParaRPr>
          </a:p>
          <a:p>
            <a:pPr>
              <a:buFont typeface="Wingdings 2" charset="0"/>
              <a:buChar char=""/>
              <a:defRPr/>
            </a:pPr>
            <a:endParaRPr lang="en-US" dirty="0">
              <a:ea typeface="ＭＳ Ｐゴシック" charset="0"/>
            </a:endParaRPr>
          </a:p>
        </p:txBody>
      </p:sp>
      <p:pic>
        <p:nvPicPr>
          <p:cNvPr id="4813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362200"/>
            <a:ext cx="635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962400"/>
            <a:ext cx="62547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561173DC-059D-45A0-AE6B-875AC0247F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922762E4-0C84-4068-AFD4-84AB785F5B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13316B03-EB61-4F63-9FB8-73473F2F0E2B}"/>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34654AF2-9F0E-46B3-A1B0-C7F46725C469}"/>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405273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tLang="tr-TR" dirty="0"/>
              <a:t>Fourier Transform: properties</a:t>
            </a:r>
            <a:r>
              <a:rPr lang="tr-TR" altLang="tr-TR" dirty="0"/>
              <a:t> (</a:t>
            </a:r>
            <a:r>
              <a:rPr lang="tr-TR" altLang="tr-TR" dirty="0" err="1"/>
              <a:t>cont</a:t>
            </a:r>
            <a:r>
              <a:rPr lang="tr-TR" altLang="tr-TR" dirty="0"/>
              <a:t>.)</a:t>
            </a:r>
            <a:endParaRPr lang="en-US" altLang="tr-TR" dirty="0"/>
          </a:p>
        </p:txBody>
      </p:sp>
      <p:sp>
        <p:nvSpPr>
          <p:cNvPr id="3" name="Content Placeholder 2"/>
          <p:cNvSpPr>
            <a:spLocks noGrp="1"/>
          </p:cNvSpPr>
          <p:nvPr>
            <p:ph sz="quarter" idx="1"/>
          </p:nvPr>
        </p:nvSpPr>
        <p:spPr/>
        <p:txBody>
          <a:bodyPr/>
          <a:lstStyle/>
          <a:p>
            <a:pPr>
              <a:buFont typeface="Wingdings 2" charset="0"/>
              <a:buChar char=""/>
              <a:defRPr/>
            </a:pPr>
            <a:r>
              <a:rPr lang="en-US" dirty="0">
                <a:ea typeface="ＭＳ Ｐゴシック" charset="0"/>
              </a:rPr>
              <a:t>Translation</a:t>
            </a:r>
          </a:p>
          <a:p>
            <a:pPr>
              <a:buFont typeface="Wingdings 2" charset="0"/>
              <a:buChar char=""/>
              <a:defRPr/>
            </a:pPr>
            <a:endParaRPr lang="en-US" dirty="0">
              <a:ea typeface="ＭＳ Ｐゴシック" charset="0"/>
            </a:endParaRPr>
          </a:p>
          <a:p>
            <a:pPr>
              <a:buFont typeface="Wingdings 2" charset="0"/>
              <a:buChar char=""/>
              <a:defRPr/>
            </a:pPr>
            <a:endParaRPr lang="en-US" dirty="0">
              <a:ea typeface="ＭＳ Ｐゴシック" charset="0"/>
            </a:endParaRPr>
          </a:p>
          <a:p>
            <a:pPr marL="0" indent="0">
              <a:buFont typeface="Wingdings 2" charset="0"/>
              <a:buNone/>
              <a:defRPr/>
            </a:pPr>
            <a:r>
              <a:rPr lang="en-US" dirty="0">
                <a:ea typeface="ＭＳ Ｐゴシック" charset="0"/>
              </a:rPr>
              <a:t>and</a:t>
            </a:r>
          </a:p>
          <a:p>
            <a:pPr>
              <a:buFont typeface="Wingdings 2" charset="0"/>
              <a:buChar char=""/>
              <a:defRPr/>
            </a:pPr>
            <a:endParaRPr lang="en-US" dirty="0">
              <a:ea typeface="ＭＳ Ｐゴシック" charset="0"/>
            </a:endParaRPr>
          </a:p>
          <a:p>
            <a:pPr>
              <a:buFont typeface="Wingdings 2" charset="0"/>
              <a:buChar char=""/>
              <a:defRPr/>
            </a:pPr>
            <a:endParaRPr lang="en-US" dirty="0">
              <a:ea typeface="ＭＳ Ｐゴシック" charset="0"/>
            </a:endParaRPr>
          </a:p>
        </p:txBody>
      </p:sp>
      <p:pic>
        <p:nvPicPr>
          <p:cNvPr id="491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2081" y="2309926"/>
            <a:ext cx="7108440" cy="58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2081" y="4038600"/>
            <a:ext cx="702310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B4A54658-A469-4007-B134-3A7D1AB90F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AB8313EF-D42D-4A16-A6DA-E7FBA9DBB8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75AA8CB1-E1F1-4F35-AB00-4EA6D17D65D7}"/>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CB56F155-3F19-4558-8CB0-DA9A4D9263AC}"/>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3471532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altLang="tr-TR" dirty="0"/>
              <a:t>Fourier Transform: properties</a:t>
            </a:r>
            <a:r>
              <a:rPr lang="tr-TR" altLang="tr-TR" dirty="0"/>
              <a:t> (</a:t>
            </a:r>
            <a:r>
              <a:rPr lang="tr-TR" altLang="tr-TR" dirty="0" err="1"/>
              <a:t>cont</a:t>
            </a:r>
            <a:r>
              <a:rPr lang="tr-TR" altLang="tr-TR" dirty="0"/>
              <a:t>.)</a:t>
            </a:r>
            <a:endParaRPr lang="en-US" altLang="tr-TR" dirty="0"/>
          </a:p>
        </p:txBody>
      </p:sp>
      <p:sp>
        <p:nvSpPr>
          <p:cNvPr id="3" name="Content Placeholder 2"/>
          <p:cNvSpPr>
            <a:spLocks noGrp="1"/>
          </p:cNvSpPr>
          <p:nvPr>
            <p:ph sz="quarter" idx="1"/>
          </p:nvPr>
        </p:nvSpPr>
        <p:spPr/>
        <p:txBody>
          <a:bodyPr/>
          <a:lstStyle/>
          <a:p>
            <a:pPr>
              <a:buFont typeface="Wingdings 2" charset="0"/>
              <a:buChar char=""/>
              <a:defRPr/>
            </a:pPr>
            <a:r>
              <a:rPr lang="en-US" dirty="0">
                <a:ea typeface="ＭＳ Ｐゴシック" charset="0"/>
              </a:rPr>
              <a:t>Conjugate symmetry</a:t>
            </a:r>
          </a:p>
          <a:p>
            <a:pPr>
              <a:buFont typeface="Wingdings 2" charset="0"/>
              <a:buChar char=""/>
              <a:defRPr/>
            </a:pPr>
            <a:endParaRPr lang="en-US" dirty="0">
              <a:ea typeface="ＭＳ Ｐゴシック" charset="0"/>
            </a:endParaRPr>
          </a:p>
          <a:p>
            <a:pPr>
              <a:buFont typeface="Wingdings 2" charset="0"/>
              <a:buChar char=""/>
              <a:defRPr/>
            </a:pPr>
            <a:endParaRPr lang="en-US" dirty="0">
              <a:ea typeface="ＭＳ Ｐゴシック" charset="0"/>
            </a:endParaRPr>
          </a:p>
          <a:p>
            <a:pPr marL="0" indent="0">
              <a:buFont typeface="Wingdings 2" charset="0"/>
              <a:buNone/>
              <a:defRPr/>
            </a:pPr>
            <a:r>
              <a:rPr lang="en-US" dirty="0">
                <a:ea typeface="ＭＳ Ｐゴシック" charset="0"/>
              </a:rPr>
              <a:t>where:</a:t>
            </a:r>
          </a:p>
          <a:p>
            <a:pPr>
              <a:buFont typeface="Wingdings 2" charset="0"/>
              <a:buChar char=""/>
              <a:defRPr/>
            </a:pPr>
            <a:endParaRPr lang="en-US" dirty="0">
              <a:ea typeface="ＭＳ Ｐゴシック" charset="0"/>
            </a:endParaRPr>
          </a:p>
          <a:p>
            <a:pPr marL="0" indent="0">
              <a:buFont typeface="Wingdings 2" charset="0"/>
              <a:buNone/>
              <a:defRPr/>
            </a:pPr>
            <a:r>
              <a:rPr lang="en-US" dirty="0">
                <a:ea typeface="ＭＳ Ｐゴシック" charset="0"/>
              </a:rPr>
              <a:t>i.e., if:</a:t>
            </a:r>
          </a:p>
          <a:p>
            <a:pPr marL="0" indent="0">
              <a:buFont typeface="Wingdings 2" charset="0"/>
              <a:buNone/>
              <a:defRPr/>
            </a:pPr>
            <a:endParaRPr lang="en-US" dirty="0">
              <a:ea typeface="ＭＳ Ｐゴシック" charset="0"/>
            </a:endParaRPr>
          </a:p>
          <a:p>
            <a:pPr marL="0" indent="0">
              <a:buFont typeface="Wingdings 2" charset="0"/>
              <a:buNone/>
              <a:defRPr/>
            </a:pPr>
            <a:r>
              <a:rPr lang="en-US" dirty="0">
                <a:ea typeface="ＭＳ Ｐゴシック" charset="0"/>
              </a:rPr>
              <a:t>then:</a:t>
            </a:r>
          </a:p>
          <a:p>
            <a:pPr>
              <a:buFont typeface="Wingdings 2" charset="0"/>
              <a:buChar char=""/>
              <a:defRPr/>
            </a:pPr>
            <a:endParaRPr lang="en-US" dirty="0">
              <a:ea typeface="ＭＳ Ｐゴシック" charset="0"/>
            </a:endParaRPr>
          </a:p>
          <a:p>
            <a:pPr>
              <a:buFont typeface="Wingdings 2" charset="0"/>
              <a:buChar char=""/>
              <a:defRPr/>
            </a:pPr>
            <a:endParaRPr lang="en-US" dirty="0">
              <a:ea typeface="ＭＳ Ｐゴシック" charset="0"/>
            </a:endParaRPr>
          </a:p>
        </p:txBody>
      </p:sp>
      <p:pic>
        <p:nvPicPr>
          <p:cNvPr id="5018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8300" y="1935956"/>
            <a:ext cx="34798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743200"/>
            <a:ext cx="4724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25638" y="3708400"/>
            <a:ext cx="3371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648200"/>
            <a:ext cx="37226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59075" y="5410200"/>
            <a:ext cx="333692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a:extLst>
              <a:ext uri="{FF2B5EF4-FFF2-40B4-BE49-F238E27FC236}">
                <a16:creationId xmlns:a16="http://schemas.microsoft.com/office/drawing/2014/main" id="{0BCDBB84-998E-4822-BABC-C13C8B7B2F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a:extLst>
              <a:ext uri="{FF2B5EF4-FFF2-40B4-BE49-F238E27FC236}">
                <a16:creationId xmlns:a16="http://schemas.microsoft.com/office/drawing/2014/main" id="{FFCA76EE-90DE-4A4B-AED3-37C545F8D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DDA7CE6-2512-48E3-ACAC-5A3D5BC36DB2}"/>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C08CBF96-F5A7-4043-9BC5-D2BA4436B6A5}"/>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720919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ltLang="tr-TR" dirty="0"/>
              <a:t>Fourier Transform: properties</a:t>
            </a:r>
            <a:r>
              <a:rPr lang="tr-TR" altLang="tr-TR" dirty="0"/>
              <a:t> (</a:t>
            </a:r>
            <a:r>
              <a:rPr lang="tr-TR" altLang="tr-TR" dirty="0" err="1"/>
              <a:t>cont</a:t>
            </a:r>
            <a:r>
              <a:rPr lang="tr-TR" altLang="tr-TR" dirty="0"/>
              <a:t>.)</a:t>
            </a:r>
            <a:endParaRPr lang="en-US" altLang="tr-TR" dirty="0"/>
          </a:p>
        </p:txBody>
      </p:sp>
      <p:sp>
        <p:nvSpPr>
          <p:cNvPr id="3" name="Content Placeholder 2"/>
          <p:cNvSpPr>
            <a:spLocks noGrp="1"/>
          </p:cNvSpPr>
          <p:nvPr>
            <p:ph sz="quarter" idx="1"/>
          </p:nvPr>
        </p:nvSpPr>
        <p:spPr/>
        <p:txBody>
          <a:bodyPr/>
          <a:lstStyle/>
          <a:p>
            <a:pPr>
              <a:buFont typeface="Wingdings 2" charset="0"/>
              <a:buChar char=""/>
              <a:defRPr/>
            </a:pPr>
            <a:r>
              <a:rPr lang="en-US" dirty="0">
                <a:ea typeface="ＭＳ Ｐゴシック" charset="0"/>
              </a:rPr>
              <a:t>Periodicity</a:t>
            </a:r>
          </a:p>
          <a:p>
            <a:pPr>
              <a:buFont typeface="Wingdings 2" charset="0"/>
              <a:buChar char=""/>
              <a:defRPr/>
            </a:pPr>
            <a:endParaRPr lang="en-US" dirty="0">
              <a:ea typeface="ＭＳ Ｐゴシック" charset="0"/>
            </a:endParaRPr>
          </a:p>
          <a:p>
            <a:pPr marL="0" indent="0">
              <a:buFont typeface="Wingdings 2" charset="0"/>
              <a:buNone/>
              <a:defRPr/>
            </a:pPr>
            <a:endParaRPr lang="en-US" dirty="0">
              <a:ea typeface="ＭＳ Ｐゴシック" charset="0"/>
            </a:endParaRPr>
          </a:p>
          <a:p>
            <a:pPr marL="0" indent="0">
              <a:buFont typeface="Wingdings 2" charset="0"/>
              <a:buNone/>
              <a:defRPr/>
            </a:pPr>
            <a:r>
              <a:rPr lang="en-US" dirty="0">
                <a:ea typeface="ＭＳ Ｐゴシック" charset="0"/>
              </a:rPr>
              <a:t>and</a:t>
            </a:r>
          </a:p>
        </p:txBody>
      </p:sp>
      <p:pic>
        <p:nvPicPr>
          <p:cNvPr id="512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164046"/>
            <a:ext cx="4677590" cy="88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099492"/>
            <a:ext cx="4574414" cy="929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62A5B3DD-8085-471D-958E-522955C93F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9E05537C-D92F-45B1-BC8D-148D4DAD07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DC7E58F-4959-4DDE-A404-9F0D43BBD911}"/>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B0C5032F-3B43-45CC-800D-59153A81688D}"/>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725015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vert="horz" lIns="0" rIns="0" bIns="0" anchor="b">
            <a:normAutofit/>
          </a:bodyPr>
          <a:lstStyle/>
          <a:p>
            <a:r>
              <a:rPr lang="en-US" altLang="tr-TR" dirty="0"/>
              <a:t>Fourier Transform: properties</a:t>
            </a:r>
            <a:r>
              <a:rPr lang="tr-TR" altLang="tr-TR" dirty="0"/>
              <a:t> (</a:t>
            </a:r>
            <a:r>
              <a:rPr lang="tr-TR" altLang="tr-TR" dirty="0" err="1"/>
              <a:t>cont</a:t>
            </a:r>
            <a:r>
              <a:rPr lang="tr-TR" altLang="tr-TR" dirty="0"/>
              <a:t>.)</a:t>
            </a:r>
            <a:endParaRPr lang="en-US" altLang="tr-TR" dirty="0"/>
          </a:p>
        </p:txBody>
      </p:sp>
      <p:sp>
        <p:nvSpPr>
          <p:cNvPr id="52226" name="Content Placeholder 2"/>
          <p:cNvSpPr>
            <a:spLocks noGrp="1"/>
          </p:cNvSpPr>
          <p:nvPr>
            <p:ph sz="quarter" idx="1"/>
          </p:nvPr>
        </p:nvSpPr>
        <p:spPr/>
        <p:txBody>
          <a:bodyPr/>
          <a:lstStyle/>
          <a:p>
            <a:r>
              <a:rPr lang="en-US" altLang="tr-TR" dirty="0"/>
              <a:t>Separability</a:t>
            </a:r>
          </a:p>
          <a:p>
            <a:pPr lvl="1"/>
            <a:endParaRPr lang="en-US" altLang="tr-TR" dirty="0"/>
          </a:p>
          <a:p>
            <a:pPr lvl="1" algn="just"/>
            <a:r>
              <a:rPr lang="en-US" altLang="tr-TR" dirty="0"/>
              <a:t>The Fourier Transform is separable, i.e., the FT of a 2D image can be computed by two passes of the 1D FT algorithm, once along the rows (columns), followed by another pass along the columns (rows) of the result. </a:t>
            </a:r>
          </a:p>
          <a:p>
            <a:endParaRPr lang="en-US" altLang="tr-TR" dirty="0"/>
          </a:p>
        </p:txBody>
      </p:sp>
      <p:pic>
        <p:nvPicPr>
          <p:cNvPr id="6" name="Grafik 5">
            <a:extLst>
              <a:ext uri="{FF2B5EF4-FFF2-40B4-BE49-F238E27FC236}">
                <a16:creationId xmlns:a16="http://schemas.microsoft.com/office/drawing/2014/main" id="{12C3BE85-19F8-404E-A3D2-037818881A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891EB2F-23F7-4873-A90A-6D2E1EAFDA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47F083F1-90CB-40A4-B000-EA234F61D96E}"/>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D868CDC5-A099-403B-97B9-7095FB092114}"/>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759209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altLang="tr-TR" dirty="0"/>
              <a:t>Fourier Transform: properties</a:t>
            </a:r>
            <a:r>
              <a:rPr lang="tr-TR" altLang="tr-TR" dirty="0"/>
              <a:t> (</a:t>
            </a:r>
            <a:r>
              <a:rPr lang="tr-TR" altLang="tr-TR" dirty="0" err="1"/>
              <a:t>cont</a:t>
            </a:r>
            <a:r>
              <a:rPr lang="tr-TR" altLang="tr-TR" dirty="0"/>
              <a:t>.)</a:t>
            </a:r>
            <a:endParaRPr lang="en-US" altLang="tr-TR" dirty="0"/>
          </a:p>
        </p:txBody>
      </p:sp>
      <p:sp>
        <p:nvSpPr>
          <p:cNvPr id="53250" name="Content Placeholder 2"/>
          <p:cNvSpPr>
            <a:spLocks noGrp="1"/>
          </p:cNvSpPr>
          <p:nvPr>
            <p:ph sz="quarter" idx="1"/>
          </p:nvPr>
        </p:nvSpPr>
        <p:spPr>
          <a:xfrm>
            <a:off x="829129" y="1676400"/>
            <a:ext cx="3124200" cy="4953000"/>
          </a:xfrm>
        </p:spPr>
        <p:txBody>
          <a:bodyPr/>
          <a:lstStyle/>
          <a:p>
            <a:r>
              <a:rPr lang="en-US" altLang="tr-TR" dirty="0"/>
              <a:t>Rotation</a:t>
            </a:r>
          </a:p>
          <a:p>
            <a:endParaRPr lang="en-US" altLang="tr-TR" dirty="0"/>
          </a:p>
          <a:p>
            <a:pPr lvl="1"/>
            <a:r>
              <a:rPr lang="en-US" altLang="tr-TR" dirty="0"/>
              <a:t>If an image is rotated by a certain angle </a:t>
            </a:r>
            <a:r>
              <a:rPr lang="en-US" altLang="tr-TR" i="1" dirty="0"/>
              <a:t>θ</a:t>
            </a:r>
            <a:r>
              <a:rPr lang="en-US" altLang="tr-TR" dirty="0"/>
              <a:t>, its 2D FT will be rotated by the same angle.</a:t>
            </a:r>
          </a:p>
          <a:p>
            <a:endParaRPr lang="en-US" altLang="tr-TR" dirty="0"/>
          </a:p>
        </p:txBody>
      </p:sp>
      <p:pic>
        <p:nvPicPr>
          <p:cNvPr id="5325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371600"/>
            <a:ext cx="4470400"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52127B3B-6FE1-4925-99E4-BE5FF9383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79977806-6E6D-41D8-A889-0607CDF2E7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BAC43AAB-B459-47D0-A7ED-75609ECD78C7}"/>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2C800D40-B722-4CD0-A3F9-91C59C7A6D0F}"/>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1847010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Continuous Fourier Transform (FT)</a:t>
            </a:r>
          </a:p>
        </p:txBody>
      </p:sp>
      <p:sp>
        <p:nvSpPr>
          <p:cNvPr id="20483" name="Rectangle 3"/>
          <p:cNvSpPr>
            <a:spLocks noGrp="1" noChangeArrowheads="1"/>
          </p:cNvSpPr>
          <p:nvPr>
            <p:ph type="body" idx="1"/>
          </p:nvPr>
        </p:nvSpPr>
        <p:spPr>
          <a:xfrm>
            <a:off x="457200" y="1752600"/>
            <a:ext cx="8001000" cy="4114800"/>
          </a:xfrm>
        </p:spPr>
        <p:txBody>
          <a:bodyPr/>
          <a:lstStyle/>
          <a:p>
            <a:r>
              <a:rPr lang="en-US" altLang="en-US" dirty="0"/>
              <a:t>Transforms a signal (i.e., function) from the </a:t>
            </a:r>
            <a:r>
              <a:rPr lang="en-US" altLang="en-US" b="1" u="sng" dirty="0"/>
              <a:t>spatial</a:t>
            </a:r>
            <a:r>
              <a:rPr lang="en-US" altLang="en-US" b="1" dirty="0"/>
              <a:t> </a:t>
            </a:r>
            <a:r>
              <a:rPr lang="en-US" altLang="en-US" dirty="0"/>
              <a:t>(x) domain to the </a:t>
            </a:r>
            <a:r>
              <a:rPr lang="en-US" altLang="en-US" b="1" u="sng" dirty="0"/>
              <a:t>frequency</a:t>
            </a:r>
            <a:r>
              <a:rPr lang="en-US" altLang="en-US" dirty="0"/>
              <a:t> (u) domain.</a:t>
            </a:r>
          </a:p>
        </p:txBody>
      </p:sp>
      <p:pic>
        <p:nvPicPr>
          <p:cNvPr id="2048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406775"/>
            <a:ext cx="6858000"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048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888" y="5892120"/>
            <a:ext cx="320040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0486" name="Text Box 7"/>
          <p:cNvSpPr txBox="1">
            <a:spLocks noChangeArrowheads="1"/>
          </p:cNvSpPr>
          <p:nvPr/>
        </p:nvSpPr>
        <p:spPr bwMode="auto">
          <a:xfrm>
            <a:off x="2520950" y="5973762"/>
            <a:ext cx="928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solidFill>
                  <a:schemeClr val="bg1"/>
                </a:solidFill>
              </a:rPr>
              <a:t>where</a:t>
            </a:r>
          </a:p>
        </p:txBody>
      </p:sp>
      <p:sp>
        <p:nvSpPr>
          <p:cNvPr id="20487" name="Text Box 8"/>
          <p:cNvSpPr txBox="1">
            <a:spLocks noChangeArrowheads="1"/>
          </p:cNvSpPr>
          <p:nvPr/>
        </p:nvSpPr>
        <p:spPr bwMode="auto">
          <a:xfrm>
            <a:off x="1676400" y="5114472"/>
            <a:ext cx="844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t>(IFT)</a:t>
            </a:r>
          </a:p>
        </p:txBody>
      </p:sp>
      <p:pic>
        <p:nvPicPr>
          <p:cNvPr id="10" name="Grafik 9">
            <a:extLst>
              <a:ext uri="{FF2B5EF4-FFF2-40B4-BE49-F238E27FC236}">
                <a16:creationId xmlns:a16="http://schemas.microsoft.com/office/drawing/2014/main" id="{8DB1979B-7B44-46E2-89FE-660B04A8A3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a:extLst>
              <a:ext uri="{FF2B5EF4-FFF2-40B4-BE49-F238E27FC236}">
                <a16:creationId xmlns:a16="http://schemas.microsoft.com/office/drawing/2014/main" id="{749A8E4B-D728-4503-83C7-12CB1F8D75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3146FEA0-52B3-4AAC-8A1D-93A84CEB2675}"/>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7D9B532E-33C3-4CF3-9A2B-11E6D7DC9F4F}"/>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1113872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3"/>
          <p:cNvSpPr>
            <a:spLocks noGrp="1" noChangeArrowheads="1"/>
          </p:cNvSpPr>
          <p:nvPr>
            <p:ph type="title" idx="4294967295"/>
          </p:nvPr>
        </p:nvSpPr>
        <p:spPr>
          <a:xfrm>
            <a:off x="457200" y="-152400"/>
            <a:ext cx="8229600" cy="1143000"/>
          </a:xfrm>
        </p:spPr>
        <p:txBody>
          <a:bodyPr vert="horz" lIns="0" rIns="0" bIns="0" anchor="b">
            <a:normAutofit/>
          </a:bodyPr>
          <a:lstStyle/>
          <a:p>
            <a:pPr algn="ctr"/>
            <a:r>
              <a:rPr lang="tr-TR" altLang="tr-TR" sz="3200">
                <a:solidFill>
                  <a:schemeClr val="tx1"/>
                </a:solidFill>
                <a:latin typeface="Times New Roman" panose="02020603050405020304" pitchFamily="18" charset="0"/>
                <a:cs typeface="Times New Roman" panose="02020603050405020304" pitchFamily="18" charset="0"/>
              </a:rPr>
              <a:t>Sampling</a:t>
            </a:r>
            <a:endParaRPr lang="tr-TR" altLang="tr-TR" sz="3200" dirty="0">
              <a:solidFill>
                <a:schemeClr val="tx1"/>
              </a:solidFill>
              <a:latin typeface="Times New Roman" panose="02020603050405020304" pitchFamily="18" charset="0"/>
              <a:cs typeface="Times New Roman" panose="02020603050405020304" pitchFamily="18" charset="0"/>
            </a:endParaRPr>
          </a:p>
        </p:txBody>
      </p:sp>
      <p:pic>
        <p:nvPicPr>
          <p:cNvPr id="2765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10381"/>
            <a:ext cx="3683000"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417638"/>
            <a:ext cx="1524000" cy="486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FC0FE60C-FDC5-4CDB-B959-EF6F96922B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DC6AE32D-215F-447B-8934-2A8796367A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477A5777-8CF2-4EAE-BECC-04405AD22CF3}"/>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4E9DFD17-3DEB-47A0-9A00-781FA3B93BD2}"/>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388042742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3"/>
          <p:cNvSpPr>
            <a:spLocks noGrp="1" noChangeArrowheads="1"/>
          </p:cNvSpPr>
          <p:nvPr>
            <p:ph type="title" idx="4294967295"/>
          </p:nvPr>
        </p:nvSpPr>
        <p:spPr>
          <a:xfrm>
            <a:off x="457200" y="381000"/>
            <a:ext cx="8229600" cy="11430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Discrete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Transform</a:t>
            </a:r>
            <a:r>
              <a:rPr lang="tr-TR" altLang="tr-TR" sz="3200" dirty="0">
                <a:solidFill>
                  <a:schemeClr val="tx1"/>
                </a:solidFill>
                <a:latin typeface="Times New Roman" panose="02020603050405020304" pitchFamily="18" charset="0"/>
                <a:cs typeface="Times New Roman" panose="02020603050405020304" pitchFamily="18" charset="0"/>
              </a:rPr>
              <a:t>(DFT) of </a:t>
            </a:r>
            <a:r>
              <a:rPr lang="tr-TR" altLang="tr-TR" sz="3200" dirty="0" err="1">
                <a:solidFill>
                  <a:schemeClr val="tx1"/>
                </a:solidFill>
                <a:latin typeface="Times New Roman" panose="02020603050405020304" pitchFamily="18" charset="0"/>
                <a:cs typeface="Times New Roman" panose="02020603050405020304" pitchFamily="18" charset="0"/>
              </a:rPr>
              <a:t>one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variable</a:t>
            </a:r>
            <a:endParaRPr lang="tr-TR" altLang="tr-TR"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6146" name="Object 3"/>
          <p:cNvGraphicFramePr>
            <a:graphicFrameLocks noChangeAspect="1"/>
          </p:cNvGraphicFramePr>
          <p:nvPr>
            <p:extLst/>
          </p:nvPr>
        </p:nvGraphicFramePr>
        <p:xfrm>
          <a:off x="676979" y="1981200"/>
          <a:ext cx="7552621" cy="4133506"/>
        </p:xfrm>
        <a:graphic>
          <a:graphicData uri="http://schemas.openxmlformats.org/presentationml/2006/ole">
            <mc:AlternateContent xmlns:mc="http://schemas.openxmlformats.org/markup-compatibility/2006">
              <mc:Choice xmlns:v="urn:schemas-microsoft-com:vml" Requires="v">
                <p:oleObj spid="_x0000_s9224" name="Equation" r:id="rId3" imgW="3670200" imgH="2006280" progId="Equation.3">
                  <p:embed/>
                </p:oleObj>
              </mc:Choice>
              <mc:Fallback>
                <p:oleObj name="Equation" r:id="rId3" imgW="3670200" imgH="2006280" progId="Equation.3">
                  <p:embed/>
                  <p:pic>
                    <p:nvPicPr>
                      <p:cNvPr id="614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979" y="1981200"/>
                        <a:ext cx="7552621" cy="4133506"/>
                      </a:xfrm>
                      <a:prstGeom prst="rect">
                        <a:avLst/>
                      </a:prstGeom>
                      <a:noFill/>
                      <a:ln>
                        <a:noFill/>
                      </a:ln>
                      <a:effectLst/>
                    </p:spPr>
                  </p:pic>
                </p:oleObj>
              </mc:Fallback>
            </mc:AlternateContent>
          </a:graphicData>
        </a:graphic>
      </p:graphicFrame>
      <p:pic>
        <p:nvPicPr>
          <p:cNvPr id="6" name="Grafik 5">
            <a:extLst>
              <a:ext uri="{FF2B5EF4-FFF2-40B4-BE49-F238E27FC236}">
                <a16:creationId xmlns:a16="http://schemas.microsoft.com/office/drawing/2014/main" id="{F4A27A74-23D7-41BE-BD7A-223B64355F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4B34CC6-A08B-4D64-8C54-0022E4C501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E712CA8C-252E-4FA9-B9BC-1D740E8AD68B}"/>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FFF572A3-EE19-4D55-9D2C-75A9EE543B08}"/>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395808100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3"/>
          <p:cNvSpPr>
            <a:spLocks noGrp="1" noChangeArrowheads="1"/>
          </p:cNvSpPr>
          <p:nvPr>
            <p:ph type="title" idx="4294967295"/>
          </p:nvPr>
        </p:nvSpPr>
        <p:spPr>
          <a:xfrm>
            <a:off x="457200" y="304800"/>
            <a:ext cx="8229600" cy="11430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transform</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functions</a:t>
            </a:r>
            <a:r>
              <a:rPr lang="tr-TR" altLang="tr-TR" sz="3200" dirty="0">
                <a:solidFill>
                  <a:schemeClr val="tx1"/>
                </a:solidFill>
                <a:latin typeface="Times New Roman" panose="02020603050405020304" pitchFamily="18" charset="0"/>
                <a:cs typeface="Times New Roman" panose="02020603050405020304" pitchFamily="18" charset="0"/>
              </a:rPr>
              <a:t> of </a:t>
            </a:r>
            <a:r>
              <a:rPr lang="tr-TR" altLang="tr-TR" sz="3200" dirty="0" err="1">
                <a:solidFill>
                  <a:schemeClr val="tx1"/>
                </a:solidFill>
                <a:latin typeface="Times New Roman" panose="02020603050405020304" pitchFamily="18" charset="0"/>
                <a:cs typeface="Times New Roman" panose="02020603050405020304" pitchFamily="18" charset="0"/>
              </a:rPr>
              <a:t>two</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variables</a:t>
            </a:r>
            <a:endParaRPr lang="tr-TR" altLang="tr-TR"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7170" name="Object 3"/>
          <p:cNvGraphicFramePr>
            <a:graphicFrameLocks noChangeAspect="1"/>
          </p:cNvGraphicFramePr>
          <p:nvPr>
            <p:extLst/>
          </p:nvPr>
        </p:nvGraphicFramePr>
        <p:xfrm>
          <a:off x="488950" y="1828800"/>
          <a:ext cx="8166100" cy="3944937"/>
        </p:xfrm>
        <a:graphic>
          <a:graphicData uri="http://schemas.openxmlformats.org/presentationml/2006/ole">
            <mc:AlternateContent xmlns:mc="http://schemas.openxmlformats.org/markup-compatibility/2006">
              <mc:Choice xmlns:v="urn:schemas-microsoft-com:vml" Requires="v">
                <p:oleObj spid="_x0000_s10248" name="Equation" r:id="rId3" imgW="3733560" imgH="1803240" progId="Equation.3">
                  <p:embed/>
                </p:oleObj>
              </mc:Choice>
              <mc:Fallback>
                <p:oleObj name="Equation" r:id="rId3" imgW="3733560" imgH="1803240" progId="Equation.3">
                  <p:embed/>
                  <p:pic>
                    <p:nvPicPr>
                      <p:cNvPr id="717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950" y="1828800"/>
                        <a:ext cx="8166100" cy="3944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Grafik 5">
            <a:extLst>
              <a:ext uri="{FF2B5EF4-FFF2-40B4-BE49-F238E27FC236}">
                <a16:creationId xmlns:a16="http://schemas.microsoft.com/office/drawing/2014/main" id="{0519CE8D-0B0A-4C76-8823-B2BD43B8A5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B0809E5-175D-4BBA-BC4D-74245604BC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758FE849-2B89-47C3-B5BB-D362C026485E}"/>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903FE18D-76B8-40D0-8334-275D3736A2F4}"/>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507826568"/>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428875"/>
            <a:ext cx="8532812"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p:cNvSpPr txBox="1">
            <a:spLocks noChangeArrowheads="1"/>
          </p:cNvSpPr>
          <p:nvPr/>
        </p:nvSpPr>
        <p:spPr bwMode="auto">
          <a:xfrm>
            <a:off x="457200" y="307975"/>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err="1"/>
              <a:t>The</a:t>
            </a:r>
            <a:r>
              <a:rPr lang="tr-TR" altLang="tr-TR" dirty="0"/>
              <a:t> </a:t>
            </a:r>
            <a:r>
              <a:rPr lang="tr-TR" altLang="tr-TR" dirty="0" err="1"/>
              <a:t>Fourier</a:t>
            </a:r>
            <a:r>
              <a:rPr lang="tr-TR" altLang="tr-TR" dirty="0"/>
              <a:t> </a:t>
            </a:r>
            <a:r>
              <a:rPr lang="tr-TR" altLang="tr-TR" dirty="0" err="1"/>
              <a:t>transform</a:t>
            </a:r>
            <a:r>
              <a:rPr lang="tr-TR" altLang="tr-TR" dirty="0"/>
              <a:t> of </a:t>
            </a:r>
            <a:r>
              <a:rPr lang="tr-TR" altLang="tr-TR" dirty="0" err="1"/>
              <a:t>functions</a:t>
            </a:r>
            <a:r>
              <a:rPr lang="tr-TR" altLang="tr-TR" dirty="0"/>
              <a:t> of </a:t>
            </a:r>
            <a:r>
              <a:rPr lang="tr-TR" altLang="tr-TR" dirty="0" err="1"/>
              <a:t>two</a:t>
            </a:r>
            <a:r>
              <a:rPr lang="tr-TR" altLang="tr-TR" dirty="0"/>
              <a:t> </a:t>
            </a:r>
            <a:r>
              <a:rPr lang="tr-TR" altLang="tr-TR" dirty="0" err="1"/>
              <a:t>variables</a:t>
            </a:r>
            <a:r>
              <a:rPr lang="tr-TR" altLang="tr-TR" dirty="0"/>
              <a:t> (</a:t>
            </a:r>
            <a:r>
              <a:rPr lang="tr-TR" altLang="tr-TR" dirty="0" err="1"/>
              <a:t>cont</a:t>
            </a:r>
            <a:r>
              <a:rPr lang="tr-TR" altLang="tr-TR" dirty="0"/>
              <a:t>.)</a:t>
            </a:r>
          </a:p>
        </p:txBody>
      </p:sp>
      <p:pic>
        <p:nvPicPr>
          <p:cNvPr id="6" name="Grafik 5">
            <a:extLst>
              <a:ext uri="{FF2B5EF4-FFF2-40B4-BE49-F238E27FC236}">
                <a16:creationId xmlns:a16="http://schemas.microsoft.com/office/drawing/2014/main" id="{C97B1E5C-B48B-4EF1-A19E-609E7B54A4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3A4AAA1-53AC-4E49-A6D3-A23054E0ED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AADD7D6F-1F2F-4545-ADFD-239239CC027C}"/>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0DB2659B-6C43-4F8D-A102-265C53CAC756}"/>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12002026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981200"/>
            <a:ext cx="453942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513" y="2198688"/>
            <a:ext cx="1706344"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err="1"/>
              <a:t>The</a:t>
            </a:r>
            <a:r>
              <a:rPr lang="tr-TR" altLang="tr-TR" dirty="0"/>
              <a:t> </a:t>
            </a:r>
            <a:r>
              <a:rPr lang="tr-TR" altLang="tr-TR" dirty="0" err="1"/>
              <a:t>Fourier</a:t>
            </a:r>
            <a:r>
              <a:rPr lang="tr-TR" altLang="tr-TR" dirty="0"/>
              <a:t> </a:t>
            </a:r>
            <a:r>
              <a:rPr lang="tr-TR" altLang="tr-TR" dirty="0" err="1"/>
              <a:t>transform</a:t>
            </a:r>
            <a:r>
              <a:rPr lang="tr-TR" altLang="tr-TR" dirty="0"/>
              <a:t> of </a:t>
            </a:r>
            <a:r>
              <a:rPr lang="tr-TR" altLang="tr-TR" dirty="0" err="1"/>
              <a:t>functions</a:t>
            </a:r>
            <a:r>
              <a:rPr lang="tr-TR" altLang="tr-TR" dirty="0"/>
              <a:t> of </a:t>
            </a:r>
            <a:r>
              <a:rPr lang="tr-TR" altLang="tr-TR" dirty="0" err="1"/>
              <a:t>two</a:t>
            </a:r>
            <a:r>
              <a:rPr lang="tr-TR" altLang="tr-TR" dirty="0"/>
              <a:t> </a:t>
            </a:r>
            <a:r>
              <a:rPr lang="tr-TR" altLang="tr-TR" dirty="0" err="1"/>
              <a:t>variables</a:t>
            </a:r>
            <a:r>
              <a:rPr lang="tr-TR" altLang="tr-TR" dirty="0"/>
              <a:t> (</a:t>
            </a:r>
            <a:r>
              <a:rPr lang="tr-TR" altLang="tr-TR" dirty="0" err="1"/>
              <a:t>cont</a:t>
            </a:r>
            <a:r>
              <a:rPr lang="tr-TR" altLang="tr-TR" dirty="0"/>
              <a:t>.)</a:t>
            </a:r>
          </a:p>
        </p:txBody>
      </p:sp>
      <p:pic>
        <p:nvPicPr>
          <p:cNvPr id="7" name="Grafik 6">
            <a:extLst>
              <a:ext uri="{FF2B5EF4-FFF2-40B4-BE49-F238E27FC236}">
                <a16:creationId xmlns:a16="http://schemas.microsoft.com/office/drawing/2014/main" id="{81D463FA-4224-41EB-83BD-33F1B274BA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0761E6A1-E711-4FED-A4B7-243C916FBC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88522AEE-55B4-485A-BFC6-FF9BBD414157}"/>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66B6F049-B40D-43F9-8C33-9B48F5097B4F}"/>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32977709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854" y="2000250"/>
            <a:ext cx="5231946" cy="281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000249"/>
            <a:ext cx="1528763" cy="1966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err="1"/>
              <a:t>The</a:t>
            </a:r>
            <a:r>
              <a:rPr lang="tr-TR" altLang="tr-TR" dirty="0"/>
              <a:t> </a:t>
            </a:r>
            <a:r>
              <a:rPr lang="tr-TR" altLang="tr-TR" dirty="0" err="1"/>
              <a:t>Fourier</a:t>
            </a:r>
            <a:r>
              <a:rPr lang="tr-TR" altLang="tr-TR" dirty="0"/>
              <a:t> </a:t>
            </a:r>
            <a:r>
              <a:rPr lang="tr-TR" altLang="tr-TR" dirty="0" err="1"/>
              <a:t>transform</a:t>
            </a:r>
            <a:r>
              <a:rPr lang="tr-TR" altLang="tr-TR" dirty="0"/>
              <a:t> of </a:t>
            </a:r>
            <a:r>
              <a:rPr lang="tr-TR" altLang="tr-TR" dirty="0" err="1"/>
              <a:t>functions</a:t>
            </a:r>
            <a:r>
              <a:rPr lang="tr-TR" altLang="tr-TR" dirty="0"/>
              <a:t> of </a:t>
            </a:r>
            <a:r>
              <a:rPr lang="tr-TR" altLang="tr-TR" dirty="0" err="1"/>
              <a:t>two</a:t>
            </a:r>
            <a:r>
              <a:rPr lang="tr-TR" altLang="tr-TR" dirty="0"/>
              <a:t> </a:t>
            </a:r>
            <a:r>
              <a:rPr lang="tr-TR" altLang="tr-TR" dirty="0" err="1"/>
              <a:t>variables</a:t>
            </a:r>
            <a:r>
              <a:rPr lang="tr-TR" altLang="tr-TR" dirty="0"/>
              <a:t> (</a:t>
            </a:r>
            <a:r>
              <a:rPr lang="tr-TR" altLang="tr-TR" dirty="0" err="1"/>
              <a:t>cont</a:t>
            </a:r>
            <a:r>
              <a:rPr lang="tr-TR" altLang="tr-TR" dirty="0"/>
              <a:t>.)</a:t>
            </a:r>
          </a:p>
        </p:txBody>
      </p:sp>
      <p:pic>
        <p:nvPicPr>
          <p:cNvPr id="7" name="Grafik 6">
            <a:extLst>
              <a:ext uri="{FF2B5EF4-FFF2-40B4-BE49-F238E27FC236}">
                <a16:creationId xmlns:a16="http://schemas.microsoft.com/office/drawing/2014/main" id="{1EE796EF-A1A7-4BD9-872C-9D7CC31207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B8B16AB6-F2C5-4C07-881F-EF45A2FF16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8343BEFB-FB9B-4E17-B772-DCED1CEC2943}"/>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7D01FAF8-1990-4B56-9849-0B539D1EFCF6}"/>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3364387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13"/>
          <p:cNvSpPr>
            <a:spLocks noGrp="1" noChangeArrowheads="1"/>
          </p:cNvSpPr>
          <p:nvPr>
            <p:ph type="title" idx="4294967295"/>
          </p:nvPr>
        </p:nvSpPr>
        <p:spPr>
          <a:xfrm>
            <a:off x="457200" y="-228600"/>
            <a:ext cx="8229600" cy="1143000"/>
          </a:xfrm>
        </p:spPr>
        <p:txBody>
          <a:bodyPr vert="horz" lIns="0" rIns="0" bIns="0" anchor="b">
            <a:normAutofit/>
          </a:bodyPr>
          <a:lstStyle/>
          <a:p>
            <a:pPr algn="ctr"/>
            <a:r>
              <a:rPr lang="tr-TR" altLang="tr-TR" sz="3200" dirty="0" err="1">
                <a:solidFill>
                  <a:schemeClr val="tx1"/>
                </a:solidFill>
                <a:latin typeface="Times New Roman" panose="02020603050405020304" pitchFamily="18" charset="0"/>
                <a:cs typeface="Times New Roman" panose="02020603050405020304" pitchFamily="18" charset="0"/>
              </a:rPr>
              <a:t>The</a:t>
            </a:r>
            <a:r>
              <a:rPr lang="tr-TR" altLang="tr-TR" sz="3200" dirty="0">
                <a:solidFill>
                  <a:schemeClr val="tx1"/>
                </a:solidFill>
                <a:latin typeface="Times New Roman" panose="02020603050405020304" pitchFamily="18" charset="0"/>
                <a:cs typeface="Times New Roman" panose="02020603050405020304" pitchFamily="18" charset="0"/>
              </a:rPr>
              <a:t> 2D </a:t>
            </a:r>
            <a:r>
              <a:rPr lang="tr-TR" altLang="tr-TR" sz="3200" dirty="0" err="1">
                <a:solidFill>
                  <a:schemeClr val="tx1"/>
                </a:solidFill>
                <a:latin typeface="Times New Roman" panose="02020603050405020304" pitchFamily="18" charset="0"/>
                <a:cs typeface="Times New Roman" panose="02020603050405020304" pitchFamily="18" charset="0"/>
              </a:rPr>
              <a:t>discrete</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Fourier</a:t>
            </a:r>
            <a:r>
              <a:rPr lang="tr-TR" altLang="tr-TR" sz="3200" dirty="0">
                <a:solidFill>
                  <a:schemeClr val="tx1"/>
                </a:solidFill>
                <a:latin typeface="Times New Roman" panose="02020603050405020304" pitchFamily="18" charset="0"/>
                <a:cs typeface="Times New Roman" panose="02020603050405020304" pitchFamily="18" charset="0"/>
              </a:rPr>
              <a:t> </a:t>
            </a:r>
            <a:r>
              <a:rPr lang="tr-TR" altLang="tr-TR" sz="3200" dirty="0" err="1">
                <a:solidFill>
                  <a:schemeClr val="tx1"/>
                </a:solidFill>
                <a:latin typeface="Times New Roman" panose="02020603050405020304" pitchFamily="18" charset="0"/>
                <a:cs typeface="Times New Roman" panose="02020603050405020304" pitchFamily="18" charset="0"/>
              </a:rPr>
              <a:t>transform</a:t>
            </a:r>
            <a:endParaRPr lang="tr-TR" altLang="tr-TR"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8194" name="Object 4"/>
          <p:cNvGraphicFramePr>
            <a:graphicFrameLocks noChangeAspect="1"/>
          </p:cNvGraphicFramePr>
          <p:nvPr>
            <p:extLst/>
          </p:nvPr>
        </p:nvGraphicFramePr>
        <p:xfrm>
          <a:off x="453571" y="1384981"/>
          <a:ext cx="8361362" cy="4445000"/>
        </p:xfrm>
        <a:graphic>
          <a:graphicData uri="http://schemas.openxmlformats.org/presentationml/2006/ole">
            <mc:AlternateContent xmlns:mc="http://schemas.openxmlformats.org/markup-compatibility/2006">
              <mc:Choice xmlns:v="urn:schemas-microsoft-com:vml" Requires="v">
                <p:oleObj spid="_x0000_s11272" name="Equation" r:id="rId3" imgW="3822480" imgH="2031840" progId="Equation.3">
                  <p:embed/>
                </p:oleObj>
              </mc:Choice>
              <mc:Fallback>
                <p:oleObj name="Equation" r:id="rId3" imgW="3822480" imgH="2031840" progId="Equation.3">
                  <p:embed/>
                  <p:pic>
                    <p:nvPicPr>
                      <p:cNvPr id="819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71" y="1384981"/>
                        <a:ext cx="8361362" cy="444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Grafik 5">
            <a:extLst>
              <a:ext uri="{FF2B5EF4-FFF2-40B4-BE49-F238E27FC236}">
                <a16:creationId xmlns:a16="http://schemas.microsoft.com/office/drawing/2014/main" id="{EDFD553A-1E62-482E-A503-5EAAFBF756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636A257-3653-4498-B236-C39B27730E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2C8D6E42-DAA5-4E00-A956-CA0C0C2B68DA}"/>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E22F3FD5-2FE3-45EE-9D30-9D8AD1CD01C4}"/>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378604731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3"/>
          <p:cNvGraphicFramePr>
            <a:graphicFrameLocks noChangeAspect="1"/>
          </p:cNvGraphicFramePr>
          <p:nvPr>
            <p:extLst/>
          </p:nvPr>
        </p:nvGraphicFramePr>
        <p:xfrm>
          <a:off x="730250" y="1417638"/>
          <a:ext cx="6889750" cy="4333875"/>
        </p:xfrm>
        <a:graphic>
          <a:graphicData uri="http://schemas.openxmlformats.org/presentationml/2006/ole">
            <mc:AlternateContent xmlns:mc="http://schemas.openxmlformats.org/markup-compatibility/2006">
              <mc:Choice xmlns:v="urn:schemas-microsoft-com:vml" Requires="v">
                <p:oleObj spid="_x0000_s12297" name="Equation" r:id="rId3" imgW="3149280" imgH="1981080" progId="Equation.3">
                  <p:embed/>
                </p:oleObj>
              </mc:Choice>
              <mc:Fallback>
                <p:oleObj name="Equation" r:id="rId3" imgW="3149280" imgH="1981080" progId="Equation.3">
                  <p:embed/>
                  <p:pic>
                    <p:nvPicPr>
                      <p:cNvPr id="9218"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0" y="1417638"/>
                        <a:ext cx="6889750" cy="433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2D DFT (</a:t>
            </a:r>
            <a:r>
              <a:rPr lang="tr-TR" altLang="tr-TR" dirty="0" err="1"/>
              <a:t>cont</a:t>
            </a:r>
            <a:r>
              <a:rPr lang="tr-TR" altLang="tr-TR" dirty="0"/>
              <a:t>.)</a:t>
            </a:r>
          </a:p>
        </p:txBody>
      </p:sp>
      <p:pic>
        <p:nvPicPr>
          <p:cNvPr id="6" name="Grafik 5">
            <a:extLst>
              <a:ext uri="{FF2B5EF4-FFF2-40B4-BE49-F238E27FC236}">
                <a16:creationId xmlns:a16="http://schemas.microsoft.com/office/drawing/2014/main" id="{4EFB7DBE-08E2-4EFD-B3AD-F766606C1C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DB3248C-031B-4667-AD1D-217EB97E7E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A8CD38A5-3FF2-4074-B7F5-2607A37E7F82}"/>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184568A6-29C9-4C94-A39E-69B0B889DFDE}"/>
              </a:ext>
            </a:extLst>
          </p:cNvPr>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267333694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3"/>
          <p:cNvSpPr>
            <a:spLocks noGrp="1" noChangeArrowheads="1"/>
          </p:cNvSpPr>
          <p:nvPr>
            <p:ph type="title" idx="4294967295"/>
          </p:nvPr>
        </p:nvSpPr>
        <p:spPr>
          <a:xfrm>
            <a:off x="457200" y="-76200"/>
            <a:ext cx="8229600" cy="1143000"/>
          </a:xfrm>
        </p:spPr>
        <p:txBody>
          <a:bodyPr vert="horz" lIns="0" rIns="0" bIns="0" anchor="b">
            <a:normAutofit/>
          </a:bodyPr>
          <a:lstStyle/>
          <a:p>
            <a:pPr algn="ctr"/>
            <a:r>
              <a:rPr lang="tr-TR" altLang="tr-TR" sz="3200" dirty="0">
                <a:solidFill>
                  <a:schemeClr val="tx1"/>
                </a:solidFill>
                <a:latin typeface="Times New Roman" panose="02020603050405020304" pitchFamily="18" charset="0"/>
                <a:cs typeface="Times New Roman" panose="02020603050405020304" pitchFamily="18" charset="0"/>
              </a:rPr>
              <a:t>Application of DFT</a:t>
            </a:r>
          </a:p>
        </p:txBody>
      </p:sp>
      <p:graphicFrame>
        <p:nvGraphicFramePr>
          <p:cNvPr id="10242" name="Object 4"/>
          <p:cNvGraphicFramePr>
            <a:graphicFrameLocks noChangeAspect="1"/>
          </p:cNvGraphicFramePr>
          <p:nvPr>
            <p:extLst/>
          </p:nvPr>
        </p:nvGraphicFramePr>
        <p:xfrm>
          <a:off x="685800" y="1417638"/>
          <a:ext cx="8217226" cy="4297362"/>
        </p:xfrm>
        <a:graphic>
          <a:graphicData uri="http://schemas.openxmlformats.org/presentationml/2006/ole">
            <mc:AlternateContent xmlns:mc="http://schemas.openxmlformats.org/markup-compatibility/2006">
              <mc:Choice xmlns:v="urn:schemas-microsoft-com:vml" Requires="v">
                <p:oleObj spid="_x0000_s13320" name="Equation" r:id="rId3" imgW="3517560" imgH="1841400" progId="Equation.3">
                  <p:embed/>
                </p:oleObj>
              </mc:Choice>
              <mc:Fallback>
                <p:oleObj name="Equation" r:id="rId3" imgW="3517560" imgH="1841400" progId="Equation.3">
                  <p:embed/>
                  <p:pic>
                    <p:nvPicPr>
                      <p:cNvPr id="1024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417638"/>
                        <a:ext cx="8217226" cy="4297362"/>
                      </a:xfrm>
                      <a:prstGeom prst="rect">
                        <a:avLst/>
                      </a:prstGeom>
                      <a:noFill/>
                      <a:ln>
                        <a:noFill/>
                      </a:ln>
                      <a:effectLst/>
                    </p:spPr>
                  </p:pic>
                </p:oleObj>
              </mc:Fallback>
            </mc:AlternateContent>
          </a:graphicData>
        </a:graphic>
      </p:graphicFrame>
      <p:pic>
        <p:nvPicPr>
          <p:cNvPr id="6" name="Grafik 5">
            <a:extLst>
              <a:ext uri="{FF2B5EF4-FFF2-40B4-BE49-F238E27FC236}">
                <a16:creationId xmlns:a16="http://schemas.microsoft.com/office/drawing/2014/main" id="{5ECC1D6A-9833-417B-AA9E-C41B703D86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FAA92C2-41EF-4946-8630-148E6A14F6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40BF12BA-71D3-4F52-BC10-DD364C8B99AB}"/>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0597BDAB-C20D-459C-A32C-59432749097E}"/>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212397484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3"/>
          <p:cNvGraphicFramePr>
            <a:graphicFrameLocks noChangeAspect="1"/>
          </p:cNvGraphicFramePr>
          <p:nvPr>
            <p:extLst/>
          </p:nvPr>
        </p:nvGraphicFramePr>
        <p:xfrm>
          <a:off x="858837" y="1417638"/>
          <a:ext cx="7766026" cy="3840162"/>
        </p:xfrm>
        <a:graphic>
          <a:graphicData uri="http://schemas.openxmlformats.org/presentationml/2006/ole">
            <mc:AlternateContent xmlns:mc="http://schemas.openxmlformats.org/markup-compatibility/2006">
              <mc:Choice xmlns:v="urn:schemas-microsoft-com:vml" Requires="v">
                <p:oleObj spid="_x0000_s14345" name="Equation" r:id="rId3" imgW="3720960" imgH="1841400" progId="Equation.3">
                  <p:embed/>
                </p:oleObj>
              </mc:Choice>
              <mc:Fallback>
                <p:oleObj name="Equation" r:id="rId3" imgW="3720960" imgH="1841400" progId="Equation.3">
                  <p:embed/>
                  <p:pic>
                    <p:nvPicPr>
                      <p:cNvPr id="1126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837" y="1417638"/>
                        <a:ext cx="7766026" cy="3840162"/>
                      </a:xfrm>
                      <a:prstGeom prst="rect">
                        <a:avLst/>
                      </a:prstGeom>
                      <a:noFill/>
                      <a:ln>
                        <a:noFill/>
                      </a:ln>
                      <a:effectLst/>
                    </p:spPr>
                  </p:pic>
                </p:oleObj>
              </mc:Fallback>
            </mc:AlternateContent>
          </a:graphicData>
        </a:graphic>
      </p:graphicFrame>
      <p:sp>
        <p:nvSpPr>
          <p:cNvPr id="4" name="Rectangle 13"/>
          <p:cNvSpPr txBox="1">
            <a:spLocks noChangeArrowheads="1"/>
          </p:cNvSpPr>
          <p:nvPr/>
        </p:nvSpPr>
        <p:spPr bwMode="auto">
          <a:xfrm>
            <a:off x="457200" y="-152400"/>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Application of DFT (</a:t>
            </a:r>
            <a:r>
              <a:rPr lang="tr-TR" altLang="tr-TR" dirty="0" err="1"/>
              <a:t>cont</a:t>
            </a:r>
            <a:r>
              <a:rPr lang="tr-TR" altLang="tr-TR" dirty="0"/>
              <a:t>.)</a:t>
            </a:r>
          </a:p>
        </p:txBody>
      </p:sp>
      <p:pic>
        <p:nvPicPr>
          <p:cNvPr id="6" name="Grafik 5">
            <a:extLst>
              <a:ext uri="{FF2B5EF4-FFF2-40B4-BE49-F238E27FC236}">
                <a16:creationId xmlns:a16="http://schemas.microsoft.com/office/drawing/2014/main" id="{AD3B0B93-731D-4D9F-9555-DEC2450405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BA6C650-37BE-4A4D-9091-ACD326C7C4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FE012A48-28DD-472D-A220-BF81021D4772}"/>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CEF10170-9B17-42F1-AACF-97E3019FD208}"/>
              </a:ext>
            </a:extLst>
          </p:cNvPr>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212606241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sz="half" idx="1"/>
          </p:nvPr>
        </p:nvSpPr>
        <p:spPr>
          <a:xfrm>
            <a:off x="457200" y="1600200"/>
            <a:ext cx="8229600" cy="4995863"/>
          </a:xfrm>
        </p:spPr>
        <p:txBody>
          <a:bodyPr/>
          <a:lstStyle/>
          <a:p>
            <a:pPr algn="just"/>
            <a:r>
              <a:rPr lang="tr-TR" altLang="tr-TR" dirty="0" err="1">
                <a:latin typeface="Times New Roman" panose="02020603050405020304" pitchFamily="18" charset="0"/>
              </a:rPr>
              <a:t>It</a:t>
            </a:r>
            <a:r>
              <a:rPr lang="tr-TR" altLang="tr-TR" dirty="0">
                <a:latin typeface="Times New Roman" panose="02020603050405020304" pitchFamily="18" charset="0"/>
              </a:rPr>
              <a:t> can be </a:t>
            </a:r>
            <a:r>
              <a:rPr lang="tr-TR" altLang="tr-TR" dirty="0" err="1">
                <a:latin typeface="Times New Roman" panose="02020603050405020304" pitchFamily="18" charset="0"/>
              </a:rPr>
              <a:t>shown</a:t>
            </a:r>
            <a:r>
              <a:rPr lang="tr-TR" altLang="tr-TR" dirty="0">
                <a:latin typeface="Times New Roman" panose="02020603050405020304" pitchFamily="18" charset="0"/>
              </a:rPr>
              <a:t> </a:t>
            </a:r>
            <a:r>
              <a:rPr lang="tr-TR" altLang="tr-TR" dirty="0" err="1">
                <a:latin typeface="Times New Roman" panose="02020603050405020304" pitchFamily="18" charset="0"/>
              </a:rPr>
              <a:t>that</a:t>
            </a:r>
            <a:endParaRPr lang="tr-TR" altLang="tr-TR" dirty="0">
              <a:latin typeface="Times New Roman" panose="02020603050405020304" pitchFamily="18" charset="0"/>
            </a:endParaRPr>
          </a:p>
          <a:p>
            <a:pPr algn="just">
              <a:buFont typeface="Wingdings" panose="05000000000000000000" pitchFamily="2" charset="2"/>
              <a:buNone/>
            </a:pPr>
            <a:endParaRPr lang="tr-TR" altLang="tr-TR" sz="2200" dirty="0">
              <a:latin typeface="Times New Roman" panose="02020603050405020304" pitchFamily="18" charset="0"/>
            </a:endParaRPr>
          </a:p>
          <a:p>
            <a:pPr algn="just">
              <a:buFont typeface="Wingdings" panose="05000000000000000000" pitchFamily="2" charset="2"/>
              <a:buNone/>
            </a:pPr>
            <a:endParaRPr lang="tr-TR" altLang="tr-TR" sz="2200" dirty="0">
              <a:latin typeface="Times New Roman" panose="02020603050405020304" pitchFamily="18" charset="0"/>
            </a:endParaRPr>
          </a:p>
          <a:p>
            <a:pPr algn="just">
              <a:buFont typeface="Wingdings" panose="05000000000000000000" pitchFamily="2" charset="2"/>
              <a:buNone/>
            </a:pPr>
            <a:endParaRPr lang="tr-TR" altLang="tr-TR" sz="2200" dirty="0">
              <a:latin typeface="Times New Roman" panose="02020603050405020304" pitchFamily="18" charset="0"/>
            </a:endParaRPr>
          </a:p>
          <a:p>
            <a:pPr algn="just">
              <a:buFont typeface="Wingdings" panose="05000000000000000000" pitchFamily="2" charset="2"/>
              <a:buNone/>
            </a:pPr>
            <a:endParaRPr lang="tr-TR" altLang="tr-TR" sz="2200" dirty="0">
              <a:latin typeface="Times New Roman" panose="02020603050405020304" pitchFamily="18" charset="0"/>
            </a:endParaRPr>
          </a:p>
          <a:p>
            <a:pPr algn="just">
              <a:buFont typeface="Wingdings" panose="05000000000000000000" pitchFamily="2" charset="2"/>
              <a:buNone/>
            </a:pPr>
            <a:endParaRPr lang="tr-TR" altLang="tr-TR" sz="2200" dirty="0">
              <a:latin typeface="Times New Roman" panose="02020603050405020304" pitchFamily="18" charset="0"/>
            </a:endParaRPr>
          </a:p>
          <a:p>
            <a:pPr algn="just"/>
            <a:r>
              <a:rPr lang="tr-TR" altLang="tr-TR" dirty="0" err="1">
                <a:latin typeface="Times New Roman" panose="02020603050405020304" pitchFamily="18" charset="0"/>
              </a:rPr>
              <a:t>The</a:t>
            </a:r>
            <a:r>
              <a:rPr lang="tr-TR" altLang="tr-TR" dirty="0">
                <a:latin typeface="Times New Roman" panose="02020603050405020304" pitchFamily="18" charset="0"/>
              </a:rPr>
              <a:t> DFT is </a:t>
            </a:r>
            <a:r>
              <a:rPr lang="tr-TR" altLang="tr-TR" dirty="0" err="1">
                <a:latin typeface="Times New Roman" panose="02020603050405020304" pitchFamily="18" charset="0"/>
              </a:rPr>
              <a:t>infinitely</a:t>
            </a:r>
            <a:r>
              <a:rPr lang="tr-TR" altLang="tr-TR" dirty="0">
                <a:latin typeface="Times New Roman" panose="02020603050405020304" pitchFamily="18" charset="0"/>
              </a:rPr>
              <a:t> </a:t>
            </a:r>
            <a:r>
              <a:rPr lang="tr-TR" altLang="tr-TR" dirty="0" err="1">
                <a:latin typeface="Times New Roman" panose="02020603050405020304" pitchFamily="18" charset="0"/>
              </a:rPr>
              <a:t>periodic</a:t>
            </a:r>
            <a:r>
              <a:rPr lang="tr-TR" altLang="tr-TR" dirty="0">
                <a:latin typeface="Times New Roman" panose="02020603050405020304" pitchFamily="18" charset="0"/>
              </a:rPr>
              <a:t> in </a:t>
            </a:r>
            <a:r>
              <a:rPr lang="tr-TR" altLang="tr-TR" dirty="0" err="1">
                <a:latin typeface="Times New Roman" panose="02020603050405020304" pitchFamily="18" charset="0"/>
              </a:rPr>
              <a:t>both</a:t>
            </a:r>
            <a:r>
              <a:rPr lang="tr-TR" altLang="tr-TR" dirty="0">
                <a:latin typeface="Times New Roman" panose="02020603050405020304" pitchFamily="18" charset="0"/>
              </a:rPr>
              <a:t> </a:t>
            </a:r>
            <a:r>
              <a:rPr lang="tr-TR" altLang="tr-TR" i="1" dirty="0">
                <a:latin typeface="Times New Roman" panose="02020603050405020304" pitchFamily="18" charset="0"/>
              </a:rPr>
              <a:t>u</a:t>
            </a:r>
            <a:r>
              <a:rPr lang="tr-TR" altLang="tr-TR" dirty="0">
                <a:latin typeface="Times New Roman" panose="02020603050405020304" pitchFamily="18" charset="0"/>
              </a:rPr>
              <a:t> </a:t>
            </a:r>
            <a:r>
              <a:rPr lang="tr-TR" altLang="tr-TR" dirty="0" err="1">
                <a:latin typeface="Times New Roman" panose="02020603050405020304" pitchFamily="18" charset="0"/>
              </a:rPr>
              <a:t>and</a:t>
            </a:r>
            <a:r>
              <a:rPr lang="tr-TR" altLang="tr-TR" dirty="0">
                <a:latin typeface="Times New Roman" panose="02020603050405020304" pitchFamily="18" charset="0"/>
              </a:rPr>
              <a:t> </a:t>
            </a:r>
            <a:r>
              <a:rPr lang="tr-TR" altLang="tr-TR" i="1" dirty="0">
                <a:latin typeface="Times New Roman" panose="02020603050405020304" pitchFamily="18" charset="0"/>
              </a:rPr>
              <a:t>v</a:t>
            </a:r>
            <a:r>
              <a:rPr lang="tr-TR" altLang="tr-TR" dirty="0">
                <a:latin typeface="Times New Roman" panose="02020603050405020304" pitchFamily="18" charset="0"/>
              </a:rPr>
              <a:t> </a:t>
            </a:r>
            <a:r>
              <a:rPr lang="tr-TR" altLang="tr-TR" dirty="0" err="1">
                <a:latin typeface="Times New Roman" panose="02020603050405020304" pitchFamily="18" charset="0"/>
              </a:rPr>
              <a:t>directions</a:t>
            </a:r>
            <a:r>
              <a:rPr lang="tr-TR" altLang="tr-TR" dirty="0">
                <a:latin typeface="Times New Roman" panose="02020603050405020304" pitchFamily="18" charset="0"/>
              </a:rPr>
              <a:t>, </a:t>
            </a:r>
            <a:r>
              <a:rPr lang="tr-TR" altLang="tr-TR" dirty="0" err="1">
                <a:latin typeface="Times New Roman" panose="02020603050405020304" pitchFamily="18" charset="0"/>
              </a:rPr>
              <a:t>with</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periodicity</a:t>
            </a:r>
            <a:r>
              <a:rPr lang="tr-TR" altLang="tr-TR" dirty="0">
                <a:latin typeface="Times New Roman" panose="02020603050405020304" pitchFamily="18" charset="0"/>
              </a:rPr>
              <a:t> </a:t>
            </a:r>
            <a:r>
              <a:rPr lang="tr-TR" altLang="tr-TR" dirty="0" err="1">
                <a:latin typeface="Times New Roman" panose="02020603050405020304" pitchFamily="18" charset="0"/>
              </a:rPr>
              <a:t>determined</a:t>
            </a:r>
            <a:r>
              <a:rPr lang="tr-TR" altLang="tr-TR" dirty="0">
                <a:latin typeface="Times New Roman" panose="02020603050405020304" pitchFamily="18" charset="0"/>
              </a:rPr>
              <a:t> </a:t>
            </a:r>
            <a:r>
              <a:rPr lang="tr-TR" altLang="tr-TR" dirty="0" err="1">
                <a:latin typeface="Times New Roman" panose="02020603050405020304" pitchFamily="18" charset="0"/>
              </a:rPr>
              <a:t>by</a:t>
            </a:r>
            <a:r>
              <a:rPr lang="tr-TR" altLang="tr-TR" dirty="0">
                <a:latin typeface="Times New Roman" panose="02020603050405020304" pitchFamily="18" charset="0"/>
              </a:rPr>
              <a:t> </a:t>
            </a:r>
            <a:r>
              <a:rPr lang="tr-TR" altLang="tr-TR" i="1" dirty="0">
                <a:latin typeface="Times New Roman" panose="02020603050405020304" pitchFamily="18" charset="0"/>
              </a:rPr>
              <a:t>M</a:t>
            </a:r>
            <a:r>
              <a:rPr lang="tr-TR" altLang="tr-TR" dirty="0">
                <a:latin typeface="Times New Roman" panose="02020603050405020304" pitchFamily="18" charset="0"/>
              </a:rPr>
              <a:t> </a:t>
            </a:r>
            <a:r>
              <a:rPr lang="tr-TR" altLang="tr-TR" dirty="0" err="1">
                <a:latin typeface="Times New Roman" panose="02020603050405020304" pitchFamily="18" charset="0"/>
              </a:rPr>
              <a:t>and</a:t>
            </a:r>
            <a:r>
              <a:rPr lang="tr-TR" altLang="tr-TR" dirty="0">
                <a:latin typeface="Times New Roman" panose="02020603050405020304" pitchFamily="18" charset="0"/>
              </a:rPr>
              <a:t> </a:t>
            </a:r>
            <a:r>
              <a:rPr lang="tr-TR" altLang="tr-TR" i="1" dirty="0">
                <a:latin typeface="Times New Roman" panose="02020603050405020304" pitchFamily="18" charset="0"/>
              </a:rPr>
              <a:t>N</a:t>
            </a:r>
            <a:r>
              <a:rPr lang="tr-TR" altLang="tr-TR" dirty="0">
                <a:latin typeface="Times New Roman" panose="02020603050405020304" pitchFamily="18" charset="0"/>
              </a:rPr>
              <a:t>. </a:t>
            </a:r>
            <a:endParaRPr lang="en-US" altLang="tr-TR" dirty="0">
              <a:latin typeface="Times New Roman" panose="02020603050405020304" pitchFamily="18" charset="0"/>
              <a:cs typeface="Times New Roman" panose="02020603050405020304" pitchFamily="18" charset="0"/>
            </a:endParaRPr>
          </a:p>
        </p:txBody>
      </p:sp>
      <p:graphicFrame>
        <p:nvGraphicFramePr>
          <p:cNvPr id="12290" name="Object 4"/>
          <p:cNvGraphicFramePr>
            <a:graphicFrameLocks noGrp="1" noChangeAspect="1"/>
          </p:cNvGraphicFramePr>
          <p:nvPr>
            <p:ph sz="quarter" idx="3"/>
            <p:extLst/>
          </p:nvPr>
        </p:nvGraphicFramePr>
        <p:xfrm>
          <a:off x="726281" y="2743200"/>
          <a:ext cx="6624638" cy="392113"/>
        </p:xfrm>
        <a:graphic>
          <a:graphicData uri="http://schemas.openxmlformats.org/presentationml/2006/ole">
            <mc:AlternateContent xmlns:mc="http://schemas.openxmlformats.org/markup-compatibility/2006">
              <mc:Choice xmlns:v="urn:schemas-microsoft-com:vml" Requires="v">
                <p:oleObj spid="_x0000_s15368" name="Equation" r:id="rId4" imgW="3429000" imgH="203040" progId="Equation.3">
                  <p:embed/>
                </p:oleObj>
              </mc:Choice>
              <mc:Fallback>
                <p:oleObj name="Equation" r:id="rId4" imgW="3429000" imgH="203040" progId="Equation.3">
                  <p:embed/>
                  <p:pic>
                    <p:nvPicPr>
                      <p:cNvPr id="1229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281" y="2743200"/>
                        <a:ext cx="6624638"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13"/>
          <p:cNvSpPr txBox="1">
            <a:spLocks noChangeArrowheads="1"/>
          </p:cNvSpPr>
          <p:nvPr/>
        </p:nvSpPr>
        <p:spPr bwMode="auto">
          <a:xfrm>
            <a:off x="457200" y="-76200"/>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Application of DFT (</a:t>
            </a:r>
            <a:r>
              <a:rPr lang="tr-TR" altLang="tr-TR" dirty="0" err="1"/>
              <a:t>cont</a:t>
            </a:r>
            <a:r>
              <a:rPr lang="tr-TR" altLang="tr-TR" dirty="0"/>
              <a:t>.)</a:t>
            </a:r>
          </a:p>
        </p:txBody>
      </p:sp>
      <p:pic>
        <p:nvPicPr>
          <p:cNvPr id="7" name="Grafik 6">
            <a:extLst>
              <a:ext uri="{FF2B5EF4-FFF2-40B4-BE49-F238E27FC236}">
                <a16:creationId xmlns:a16="http://schemas.microsoft.com/office/drawing/2014/main" id="{BF853C64-F50A-4AEE-8A5B-DF4094A488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54E42BFE-B985-4852-8C18-5B8C5FCD0B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BFCC8DBE-DF0F-499B-91DB-48DBB659161E}"/>
              </a:ext>
            </a:extLst>
          </p:cNvPr>
          <p:cNvSpPr>
            <a:spLocks noGrp="1"/>
          </p:cNvSpPr>
          <p:nvPr>
            <p:ph type="ftr" sz="quarter" idx="11"/>
          </p:nvPr>
        </p:nvSpPr>
        <p:spPr/>
        <p:txBody>
          <a:bodyPr/>
          <a:lstStyle/>
          <a:p>
            <a:pPr>
              <a:defRPr/>
            </a:pPr>
            <a:r>
              <a:rPr lang="en-US"/>
              <a:t>Frequency Domain Filtering: Foundations</a:t>
            </a:r>
            <a:endParaRPr lang="tr-TR"/>
          </a:p>
        </p:txBody>
      </p:sp>
      <p:sp>
        <p:nvSpPr>
          <p:cNvPr id="6" name="Foliennummernplatzhalter 5">
            <a:extLst>
              <a:ext uri="{FF2B5EF4-FFF2-40B4-BE49-F238E27FC236}">
                <a16:creationId xmlns:a16="http://schemas.microsoft.com/office/drawing/2014/main" id="{D0494C56-6E88-498B-AB58-C5EF47964927}"/>
              </a:ext>
            </a:extLst>
          </p:cNvPr>
          <p:cNvSpPr>
            <a:spLocks noGrp="1"/>
          </p:cNvSpPr>
          <p:nvPr>
            <p:ph type="sldNum" sz="quarter" idx="12"/>
          </p:nvPr>
        </p:nvSpPr>
        <p:spPr/>
        <p:txBody>
          <a:bodyPr/>
          <a:lstStyle/>
          <a:p>
            <a:fld id="{FCF2E49B-7311-4974-81EA-2350FFB29E24}" type="slidenum">
              <a:rPr lang="tr-TR" altLang="tr-TR" smtClean="0"/>
              <a:pPr/>
              <a:t>53</a:t>
            </a:fld>
            <a:endParaRPr lang="tr-TR" altLang="tr-TR"/>
          </a:p>
        </p:txBody>
      </p:sp>
    </p:spTree>
    <p:extLst>
      <p:ext uri="{BB962C8B-B14F-4D97-AF65-F5344CB8AC3E}">
        <p14:creationId xmlns:p14="http://schemas.microsoft.com/office/powerpoint/2010/main" val="3070299342"/>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sz="half" idx="1"/>
          </p:nvPr>
        </p:nvSpPr>
        <p:spPr>
          <a:xfrm>
            <a:off x="609600" y="1219200"/>
            <a:ext cx="8382000" cy="5334000"/>
          </a:xfrm>
        </p:spPr>
        <p:txBody>
          <a:bodyPr/>
          <a:lstStyle/>
          <a:p>
            <a:pPr algn="just"/>
            <a:r>
              <a:rPr lang="tr-TR" altLang="tr-TR" dirty="0" err="1">
                <a:latin typeface="Times New Roman" panose="02020603050405020304" pitchFamily="18" charset="0"/>
              </a:rPr>
              <a:t>Periodicity</a:t>
            </a:r>
            <a:r>
              <a:rPr lang="tr-TR" altLang="tr-TR" dirty="0">
                <a:latin typeface="Times New Roman" panose="02020603050405020304" pitchFamily="18" charset="0"/>
              </a:rPr>
              <a:t> is </a:t>
            </a:r>
            <a:r>
              <a:rPr lang="tr-TR" altLang="tr-TR" dirty="0" err="1">
                <a:latin typeface="Times New Roman" panose="02020603050405020304" pitchFamily="18" charset="0"/>
              </a:rPr>
              <a:t>also</a:t>
            </a:r>
            <a:r>
              <a:rPr lang="tr-TR" altLang="tr-TR" dirty="0">
                <a:latin typeface="Times New Roman" panose="02020603050405020304" pitchFamily="18" charset="0"/>
              </a:rPr>
              <a:t> a </a:t>
            </a:r>
            <a:r>
              <a:rPr lang="tr-TR" altLang="tr-TR" dirty="0" err="1">
                <a:latin typeface="Times New Roman" panose="02020603050405020304" pitchFamily="18" charset="0"/>
              </a:rPr>
              <a:t>property</a:t>
            </a:r>
            <a:r>
              <a:rPr lang="tr-TR" altLang="tr-TR" dirty="0">
                <a:latin typeface="Times New Roman" panose="02020603050405020304" pitchFamily="18" charset="0"/>
              </a:rPr>
              <a:t> of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inverse</a:t>
            </a:r>
            <a:r>
              <a:rPr lang="tr-TR" altLang="tr-TR" dirty="0">
                <a:latin typeface="Times New Roman" panose="02020603050405020304" pitchFamily="18" charset="0"/>
              </a:rPr>
              <a:t> DFT.</a:t>
            </a:r>
          </a:p>
          <a:p>
            <a:pPr algn="just"/>
            <a:endParaRPr lang="tr-TR" altLang="tr-TR" sz="2200" dirty="0">
              <a:latin typeface="Times New Roman" panose="02020603050405020304" pitchFamily="18" charset="0"/>
            </a:endParaRPr>
          </a:p>
          <a:p>
            <a:pPr algn="just"/>
            <a:endParaRPr lang="tr-TR" altLang="tr-TR" sz="2200" dirty="0">
              <a:latin typeface="Times New Roman" panose="02020603050405020304" pitchFamily="18" charset="0"/>
            </a:endParaRPr>
          </a:p>
          <a:p>
            <a:pPr algn="just"/>
            <a:endParaRPr lang="tr-TR" altLang="tr-TR" sz="2200" dirty="0">
              <a:latin typeface="Times New Roman" panose="02020603050405020304" pitchFamily="18" charset="0"/>
            </a:endParaRPr>
          </a:p>
          <a:p>
            <a:pPr algn="just"/>
            <a:r>
              <a:rPr lang="tr-TR" altLang="tr-TR" dirty="0">
                <a:latin typeface="Times New Roman" panose="02020603050405020304" pitchFamily="18" charset="0"/>
              </a:rPr>
              <a:t>An </a:t>
            </a:r>
            <a:r>
              <a:rPr lang="tr-TR" altLang="tr-TR" dirty="0" err="1">
                <a:latin typeface="Times New Roman" panose="02020603050405020304" pitchFamily="18" charset="0"/>
              </a:rPr>
              <a:t>image</a:t>
            </a:r>
            <a:r>
              <a:rPr lang="tr-TR" altLang="tr-TR" dirty="0">
                <a:latin typeface="Times New Roman" panose="02020603050405020304" pitchFamily="18" charset="0"/>
              </a:rPr>
              <a:t> </a:t>
            </a:r>
            <a:r>
              <a:rPr lang="tr-TR" altLang="tr-TR" dirty="0" err="1">
                <a:latin typeface="Times New Roman" panose="02020603050405020304" pitchFamily="18" charset="0"/>
              </a:rPr>
              <a:t>obtained</a:t>
            </a:r>
            <a:r>
              <a:rPr lang="tr-TR" altLang="tr-TR" dirty="0">
                <a:latin typeface="Times New Roman" panose="02020603050405020304" pitchFamily="18" charset="0"/>
              </a:rPr>
              <a:t> </a:t>
            </a:r>
            <a:r>
              <a:rPr lang="tr-TR" altLang="tr-TR" dirty="0" err="1">
                <a:latin typeface="Times New Roman" panose="02020603050405020304" pitchFamily="18" charset="0"/>
              </a:rPr>
              <a:t>by</a:t>
            </a:r>
            <a:r>
              <a:rPr lang="tr-TR" altLang="tr-TR" dirty="0">
                <a:latin typeface="Times New Roman" panose="02020603050405020304" pitchFamily="18" charset="0"/>
              </a:rPr>
              <a:t> </a:t>
            </a:r>
            <a:r>
              <a:rPr lang="tr-TR" altLang="tr-TR" dirty="0" err="1">
                <a:latin typeface="Times New Roman" panose="02020603050405020304" pitchFamily="18" charset="0"/>
              </a:rPr>
              <a:t>taking</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inverse</a:t>
            </a:r>
            <a:r>
              <a:rPr lang="tr-TR" altLang="tr-TR" dirty="0">
                <a:latin typeface="Times New Roman" panose="02020603050405020304" pitchFamily="18" charset="0"/>
              </a:rPr>
              <a:t> DFT is </a:t>
            </a:r>
            <a:r>
              <a:rPr lang="tr-TR" altLang="tr-TR" dirty="0" err="1">
                <a:latin typeface="Times New Roman" panose="02020603050405020304" pitchFamily="18" charset="0"/>
              </a:rPr>
              <a:t>also</a:t>
            </a:r>
            <a:r>
              <a:rPr lang="tr-TR" altLang="tr-TR" dirty="0">
                <a:latin typeface="Times New Roman" panose="02020603050405020304" pitchFamily="18" charset="0"/>
              </a:rPr>
              <a:t> </a:t>
            </a:r>
            <a:r>
              <a:rPr lang="tr-TR" altLang="tr-TR" dirty="0" err="1">
                <a:latin typeface="Times New Roman" panose="02020603050405020304" pitchFamily="18" charset="0"/>
              </a:rPr>
              <a:t>infinitely</a:t>
            </a:r>
            <a:r>
              <a:rPr lang="tr-TR" altLang="tr-TR" dirty="0">
                <a:latin typeface="Times New Roman" panose="02020603050405020304" pitchFamily="18" charset="0"/>
              </a:rPr>
              <a:t> </a:t>
            </a:r>
            <a:r>
              <a:rPr lang="tr-TR" altLang="tr-TR" dirty="0" err="1">
                <a:latin typeface="Times New Roman" panose="02020603050405020304" pitchFamily="18" charset="0"/>
              </a:rPr>
              <a:t>periodic</a:t>
            </a:r>
            <a:r>
              <a:rPr lang="tr-TR" altLang="tr-TR" dirty="0">
                <a:latin typeface="Times New Roman" panose="02020603050405020304" pitchFamily="18" charset="0"/>
              </a:rPr>
              <a:t> in </a:t>
            </a:r>
            <a:r>
              <a:rPr lang="tr-TR" altLang="tr-TR" dirty="0" err="1">
                <a:latin typeface="Times New Roman" panose="02020603050405020304" pitchFamily="18" charset="0"/>
              </a:rPr>
              <a:t>both</a:t>
            </a:r>
            <a:r>
              <a:rPr lang="tr-TR" altLang="tr-TR" dirty="0">
                <a:latin typeface="Times New Roman" panose="02020603050405020304" pitchFamily="18" charset="0"/>
              </a:rPr>
              <a:t> </a:t>
            </a:r>
            <a:r>
              <a:rPr lang="tr-TR" altLang="tr-TR" i="1" dirty="0">
                <a:latin typeface="Times New Roman" panose="02020603050405020304" pitchFamily="18" charset="0"/>
              </a:rPr>
              <a:t>u</a:t>
            </a:r>
            <a:r>
              <a:rPr lang="tr-TR" altLang="tr-TR" dirty="0">
                <a:latin typeface="Times New Roman" panose="02020603050405020304" pitchFamily="18" charset="0"/>
              </a:rPr>
              <a:t> </a:t>
            </a:r>
            <a:r>
              <a:rPr lang="tr-TR" altLang="tr-TR" dirty="0" err="1">
                <a:latin typeface="Times New Roman" panose="02020603050405020304" pitchFamily="18" charset="0"/>
              </a:rPr>
              <a:t>and</a:t>
            </a:r>
            <a:r>
              <a:rPr lang="tr-TR" altLang="tr-TR" dirty="0">
                <a:latin typeface="Times New Roman" panose="02020603050405020304" pitchFamily="18" charset="0"/>
              </a:rPr>
              <a:t> </a:t>
            </a:r>
            <a:r>
              <a:rPr lang="tr-TR" altLang="tr-TR" i="1" dirty="0">
                <a:latin typeface="Times New Roman" panose="02020603050405020304" pitchFamily="18" charset="0"/>
              </a:rPr>
              <a:t>v</a:t>
            </a:r>
            <a:r>
              <a:rPr lang="tr-TR" altLang="tr-TR" dirty="0">
                <a:latin typeface="Times New Roman" panose="02020603050405020304" pitchFamily="18" charset="0"/>
              </a:rPr>
              <a:t> </a:t>
            </a:r>
            <a:r>
              <a:rPr lang="tr-TR" altLang="tr-TR" dirty="0" err="1">
                <a:latin typeface="Times New Roman" panose="02020603050405020304" pitchFamily="18" charset="0"/>
              </a:rPr>
              <a:t>directions</a:t>
            </a:r>
            <a:r>
              <a:rPr lang="tr-TR" altLang="tr-TR" dirty="0">
                <a:latin typeface="Times New Roman" panose="02020603050405020304" pitchFamily="18" charset="0"/>
              </a:rPr>
              <a:t>, </a:t>
            </a:r>
            <a:r>
              <a:rPr lang="tr-TR" altLang="tr-TR" dirty="0" err="1">
                <a:latin typeface="Times New Roman" panose="02020603050405020304" pitchFamily="18" charset="0"/>
              </a:rPr>
              <a:t>with</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periodicity</a:t>
            </a:r>
            <a:r>
              <a:rPr lang="tr-TR" altLang="tr-TR" dirty="0">
                <a:latin typeface="Times New Roman" panose="02020603050405020304" pitchFamily="18" charset="0"/>
              </a:rPr>
              <a:t> </a:t>
            </a:r>
            <a:r>
              <a:rPr lang="tr-TR" altLang="tr-TR" dirty="0" err="1">
                <a:latin typeface="Times New Roman" panose="02020603050405020304" pitchFamily="18" charset="0"/>
              </a:rPr>
              <a:t>determined</a:t>
            </a:r>
            <a:r>
              <a:rPr lang="tr-TR" altLang="tr-TR" dirty="0">
                <a:latin typeface="Times New Roman" panose="02020603050405020304" pitchFamily="18" charset="0"/>
              </a:rPr>
              <a:t> </a:t>
            </a:r>
            <a:r>
              <a:rPr lang="tr-TR" altLang="tr-TR" dirty="0" err="1">
                <a:latin typeface="Times New Roman" panose="02020603050405020304" pitchFamily="18" charset="0"/>
              </a:rPr>
              <a:t>by</a:t>
            </a:r>
            <a:r>
              <a:rPr lang="tr-TR" altLang="tr-TR" dirty="0">
                <a:latin typeface="Times New Roman" panose="02020603050405020304" pitchFamily="18" charset="0"/>
              </a:rPr>
              <a:t> </a:t>
            </a:r>
            <a:r>
              <a:rPr lang="tr-TR" altLang="tr-TR" i="1" dirty="0">
                <a:latin typeface="Times New Roman" panose="02020603050405020304" pitchFamily="18" charset="0"/>
              </a:rPr>
              <a:t>M</a:t>
            </a:r>
            <a:r>
              <a:rPr lang="tr-TR" altLang="tr-TR" dirty="0">
                <a:latin typeface="Times New Roman" panose="02020603050405020304" pitchFamily="18" charset="0"/>
              </a:rPr>
              <a:t> </a:t>
            </a:r>
            <a:r>
              <a:rPr lang="tr-TR" altLang="tr-TR" dirty="0" err="1">
                <a:latin typeface="Times New Roman" panose="02020603050405020304" pitchFamily="18" charset="0"/>
              </a:rPr>
              <a:t>and</a:t>
            </a:r>
            <a:r>
              <a:rPr lang="tr-TR" altLang="tr-TR" dirty="0">
                <a:latin typeface="Times New Roman" panose="02020603050405020304" pitchFamily="18" charset="0"/>
              </a:rPr>
              <a:t> </a:t>
            </a:r>
            <a:r>
              <a:rPr lang="tr-TR" altLang="tr-TR" i="1" dirty="0">
                <a:latin typeface="Times New Roman" panose="02020603050405020304" pitchFamily="18" charset="0"/>
              </a:rPr>
              <a:t>N</a:t>
            </a:r>
            <a:r>
              <a:rPr lang="tr-TR" altLang="tr-TR" dirty="0">
                <a:latin typeface="Times New Roman" panose="02020603050405020304" pitchFamily="18" charset="0"/>
              </a:rPr>
              <a:t>.</a:t>
            </a:r>
          </a:p>
          <a:p>
            <a:pPr>
              <a:buFont typeface="Wingdings" panose="05000000000000000000" pitchFamily="2" charset="2"/>
              <a:buNone/>
            </a:pPr>
            <a:r>
              <a:rPr lang="tr-TR" altLang="tr-TR" dirty="0">
                <a:latin typeface="Times New Roman" panose="02020603050405020304" pitchFamily="18" charset="0"/>
              </a:rPr>
              <a:t> </a:t>
            </a:r>
            <a:endParaRPr lang="en-US" altLang="tr-TR" dirty="0">
              <a:latin typeface="Times New Roman" panose="02020603050405020304" pitchFamily="18" charset="0"/>
              <a:cs typeface="Times New Roman" panose="02020603050405020304" pitchFamily="18" charset="0"/>
            </a:endParaRPr>
          </a:p>
        </p:txBody>
      </p:sp>
      <p:graphicFrame>
        <p:nvGraphicFramePr>
          <p:cNvPr id="13314" name="Object 4"/>
          <p:cNvGraphicFramePr>
            <a:graphicFrameLocks noGrp="1" noChangeAspect="1"/>
          </p:cNvGraphicFramePr>
          <p:nvPr>
            <p:ph sz="quarter" idx="3"/>
            <p:extLst/>
          </p:nvPr>
        </p:nvGraphicFramePr>
        <p:xfrm>
          <a:off x="1447800" y="2166937"/>
          <a:ext cx="6624638" cy="384175"/>
        </p:xfrm>
        <a:graphic>
          <a:graphicData uri="http://schemas.openxmlformats.org/presentationml/2006/ole">
            <mc:AlternateContent xmlns:mc="http://schemas.openxmlformats.org/markup-compatibility/2006">
              <mc:Choice xmlns:v="urn:schemas-microsoft-com:vml" Requires="v">
                <p:oleObj spid="_x0000_s16392" name="Equation" r:id="rId4" imgW="3504960" imgH="203040" progId="Equation.3">
                  <p:embed/>
                </p:oleObj>
              </mc:Choice>
              <mc:Fallback>
                <p:oleObj name="Equation" r:id="rId4" imgW="3504960" imgH="203040" progId="Equation.3">
                  <p:embed/>
                  <p:pic>
                    <p:nvPicPr>
                      <p:cNvPr id="1331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166937"/>
                        <a:ext cx="6624638" cy="384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13"/>
          <p:cNvSpPr txBox="1">
            <a:spLocks noChangeArrowheads="1"/>
          </p:cNvSpPr>
          <p:nvPr/>
        </p:nvSpPr>
        <p:spPr bwMode="auto">
          <a:xfrm>
            <a:off x="457200" y="-76200"/>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Application of DFT (</a:t>
            </a:r>
            <a:r>
              <a:rPr lang="tr-TR" altLang="tr-TR" dirty="0" err="1"/>
              <a:t>cont</a:t>
            </a:r>
            <a:r>
              <a:rPr lang="tr-TR" altLang="tr-TR" dirty="0"/>
              <a:t>.)</a:t>
            </a:r>
          </a:p>
        </p:txBody>
      </p:sp>
      <p:pic>
        <p:nvPicPr>
          <p:cNvPr id="7" name="Grafik 6">
            <a:extLst>
              <a:ext uri="{FF2B5EF4-FFF2-40B4-BE49-F238E27FC236}">
                <a16:creationId xmlns:a16="http://schemas.microsoft.com/office/drawing/2014/main" id="{BFC446EB-D093-48F6-9C50-E2D9B72F15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6DB28852-BA99-41E4-B6BC-576F1C1255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DDF472F-F10B-4884-B8E4-30714E778069}"/>
              </a:ext>
            </a:extLst>
          </p:cNvPr>
          <p:cNvSpPr>
            <a:spLocks noGrp="1"/>
          </p:cNvSpPr>
          <p:nvPr>
            <p:ph type="ftr" sz="quarter" idx="11"/>
          </p:nvPr>
        </p:nvSpPr>
        <p:spPr/>
        <p:txBody>
          <a:bodyPr/>
          <a:lstStyle/>
          <a:p>
            <a:pPr>
              <a:defRPr/>
            </a:pPr>
            <a:r>
              <a:rPr lang="en-US"/>
              <a:t>Frequency Domain Filtering: Foundations</a:t>
            </a:r>
            <a:endParaRPr lang="tr-TR"/>
          </a:p>
        </p:txBody>
      </p:sp>
      <p:sp>
        <p:nvSpPr>
          <p:cNvPr id="6" name="Foliennummernplatzhalter 5">
            <a:extLst>
              <a:ext uri="{FF2B5EF4-FFF2-40B4-BE49-F238E27FC236}">
                <a16:creationId xmlns:a16="http://schemas.microsoft.com/office/drawing/2014/main" id="{F3CEE62A-33D1-4AEB-94B5-CC9A36DDF47B}"/>
              </a:ext>
            </a:extLst>
          </p:cNvPr>
          <p:cNvSpPr>
            <a:spLocks noGrp="1"/>
          </p:cNvSpPr>
          <p:nvPr>
            <p:ph type="sldNum" sz="quarter" idx="12"/>
          </p:nvPr>
        </p:nvSpPr>
        <p:spPr/>
        <p:txBody>
          <a:bodyPr/>
          <a:lstStyle/>
          <a:p>
            <a:fld id="{FCF2E49B-7311-4974-81EA-2350FFB29E24}" type="slidenum">
              <a:rPr lang="tr-TR" altLang="tr-TR" smtClean="0"/>
              <a:pPr/>
              <a:t>54</a:t>
            </a:fld>
            <a:endParaRPr lang="tr-TR" altLang="tr-TR"/>
          </a:p>
        </p:txBody>
      </p:sp>
    </p:spTree>
    <p:extLst>
      <p:ext uri="{BB962C8B-B14F-4D97-AF65-F5344CB8AC3E}">
        <p14:creationId xmlns:p14="http://schemas.microsoft.com/office/powerpoint/2010/main" val="251145329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Grp="1" noChangeArrowheads="1"/>
          </p:cNvSpPr>
          <p:nvPr>
            <p:ph type="body" sz="half" idx="1"/>
          </p:nvPr>
        </p:nvSpPr>
        <p:spPr>
          <a:xfrm>
            <a:off x="1182688" y="2017713"/>
            <a:ext cx="3802062" cy="4114800"/>
          </a:xfrm>
        </p:spPr>
        <p:txBody>
          <a:bodyPr/>
          <a:lstStyle/>
          <a:p>
            <a:pPr>
              <a:buFont typeface="Wingdings" panose="05000000000000000000" pitchFamily="2" charset="2"/>
              <a:buNone/>
            </a:pPr>
            <a:r>
              <a:rPr lang="tr-TR" altLang="tr-TR" sz="2200">
                <a:latin typeface="Times New Roman" panose="02020603050405020304" pitchFamily="18" charset="0"/>
              </a:rPr>
              <a:t> </a:t>
            </a:r>
            <a:endParaRPr lang="en-US" altLang="tr-TR" sz="2200">
              <a:latin typeface="Times New Roman" panose="02020603050405020304" pitchFamily="18" charset="0"/>
              <a:cs typeface="Times New Roman" panose="02020603050405020304" pitchFamily="18" charset="0"/>
            </a:endParaRPr>
          </a:p>
        </p:txBody>
      </p:sp>
      <p:graphicFrame>
        <p:nvGraphicFramePr>
          <p:cNvPr id="14338" name="Object 4"/>
          <p:cNvGraphicFramePr>
            <a:graphicFrameLocks noChangeAspect="1"/>
          </p:cNvGraphicFramePr>
          <p:nvPr>
            <p:extLst/>
          </p:nvPr>
        </p:nvGraphicFramePr>
        <p:xfrm>
          <a:off x="304800" y="1385094"/>
          <a:ext cx="6546850" cy="4530725"/>
        </p:xfrm>
        <a:graphic>
          <a:graphicData uri="http://schemas.openxmlformats.org/presentationml/2006/ole">
            <mc:AlternateContent xmlns:mc="http://schemas.openxmlformats.org/markup-compatibility/2006">
              <mc:Choice xmlns:v="urn:schemas-microsoft-com:vml" Requires="v">
                <p:oleObj spid="_x0000_s17422" name="CorelPhotoPaint.Image.11" r:id="rId4" imgW="3823562" imgH="2647081" progId="CorelPhotoPaint.Image.11">
                  <p:embed/>
                </p:oleObj>
              </mc:Choice>
              <mc:Fallback>
                <p:oleObj name="CorelPhotoPaint.Image.11" r:id="rId4" imgW="3823562" imgH="2647081" progId="CorelPhotoPaint.Image.11">
                  <p:embed/>
                  <p:pic>
                    <p:nvPicPr>
                      <p:cNvPr id="1433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385094"/>
                        <a:ext cx="654685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9" name="Object 5"/>
          <p:cNvGraphicFramePr>
            <a:graphicFrameLocks noChangeAspect="1"/>
          </p:cNvGraphicFramePr>
          <p:nvPr>
            <p:extLst/>
          </p:nvPr>
        </p:nvGraphicFramePr>
        <p:xfrm>
          <a:off x="6900863" y="1445816"/>
          <a:ext cx="1785937" cy="4441825"/>
        </p:xfrm>
        <a:graphic>
          <a:graphicData uri="http://schemas.openxmlformats.org/presentationml/2006/ole">
            <mc:AlternateContent xmlns:mc="http://schemas.openxmlformats.org/markup-compatibility/2006">
              <mc:Choice xmlns:v="urn:schemas-microsoft-com:vml" Requires="v">
                <p:oleObj spid="_x0000_s17423" name="CorelPhotoPaint.Image.11" r:id="rId6" imgW="976679" imgH="2427531" progId="CorelPhotoPaint.Image.11">
                  <p:embed/>
                </p:oleObj>
              </mc:Choice>
              <mc:Fallback>
                <p:oleObj name="CorelPhotoPaint.Image.11" r:id="rId6" imgW="976679" imgH="2427531" progId="CorelPhotoPaint.Image.11">
                  <p:embed/>
                  <p:pic>
                    <p:nvPicPr>
                      <p:cNvPr id="1433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0863" y="1445816"/>
                        <a:ext cx="1785937" cy="444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Application of DFT (</a:t>
            </a:r>
            <a:r>
              <a:rPr lang="tr-TR" altLang="tr-TR" dirty="0" err="1"/>
              <a:t>cont</a:t>
            </a:r>
            <a:r>
              <a:rPr lang="tr-TR" altLang="tr-TR" dirty="0"/>
              <a:t>.)</a:t>
            </a:r>
          </a:p>
        </p:txBody>
      </p:sp>
      <p:pic>
        <p:nvPicPr>
          <p:cNvPr id="8" name="Grafik 7">
            <a:extLst>
              <a:ext uri="{FF2B5EF4-FFF2-40B4-BE49-F238E27FC236}">
                <a16:creationId xmlns:a16="http://schemas.microsoft.com/office/drawing/2014/main" id="{E8F57C26-C67D-46D3-9666-2247A20CF8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C821361B-9739-4CAF-9D21-A5ED439C35E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E672D2F-2C78-47DE-A81F-A5A33CCF009D}"/>
              </a:ext>
            </a:extLst>
          </p:cNvPr>
          <p:cNvSpPr>
            <a:spLocks noGrp="1"/>
          </p:cNvSpPr>
          <p:nvPr>
            <p:ph type="ftr" sz="quarter" idx="11"/>
          </p:nvPr>
        </p:nvSpPr>
        <p:spPr/>
        <p:txBody>
          <a:bodyPr/>
          <a:lstStyle/>
          <a:p>
            <a:pPr>
              <a:defRPr/>
            </a:pPr>
            <a:r>
              <a:rPr lang="en-US"/>
              <a:t>Frequency Domain Filtering: Foundations</a:t>
            </a:r>
            <a:endParaRPr lang="tr-TR"/>
          </a:p>
        </p:txBody>
      </p:sp>
      <p:sp>
        <p:nvSpPr>
          <p:cNvPr id="5" name="Foliennummernplatzhalter 4">
            <a:extLst>
              <a:ext uri="{FF2B5EF4-FFF2-40B4-BE49-F238E27FC236}">
                <a16:creationId xmlns:a16="http://schemas.microsoft.com/office/drawing/2014/main" id="{6A295B02-8666-4E1D-9F8F-8DE9E3BB8BA1}"/>
              </a:ext>
            </a:extLst>
          </p:cNvPr>
          <p:cNvSpPr>
            <a:spLocks noGrp="1"/>
          </p:cNvSpPr>
          <p:nvPr>
            <p:ph type="sldNum" sz="quarter" idx="12"/>
          </p:nvPr>
        </p:nvSpPr>
        <p:spPr/>
        <p:txBody>
          <a:bodyPr/>
          <a:lstStyle/>
          <a:p>
            <a:fld id="{E56721DF-DE55-4776-8C75-6F8D85F7B616}" type="slidenum">
              <a:rPr lang="tr-TR" altLang="tr-TR" smtClean="0"/>
              <a:pPr/>
              <a:t>55</a:t>
            </a:fld>
            <a:endParaRPr lang="tr-TR" altLang="tr-TR"/>
          </a:p>
        </p:txBody>
      </p:sp>
    </p:spTree>
    <p:extLst>
      <p:ext uri="{BB962C8B-B14F-4D97-AF65-F5344CB8AC3E}">
        <p14:creationId xmlns:p14="http://schemas.microsoft.com/office/powerpoint/2010/main" val="323567772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sz="half" idx="1"/>
          </p:nvPr>
        </p:nvSpPr>
        <p:spPr>
          <a:xfrm>
            <a:off x="1182688" y="2017713"/>
            <a:ext cx="3802062" cy="4114800"/>
          </a:xfrm>
        </p:spPr>
        <p:txBody>
          <a:bodyPr/>
          <a:lstStyle/>
          <a:p>
            <a:pPr>
              <a:buFont typeface="Wingdings" panose="05000000000000000000" pitchFamily="2" charset="2"/>
              <a:buNone/>
            </a:pPr>
            <a:r>
              <a:rPr lang="tr-TR" altLang="tr-TR" sz="2200">
                <a:latin typeface="Times New Roman" panose="02020603050405020304" pitchFamily="18" charset="0"/>
              </a:rPr>
              <a:t> </a:t>
            </a:r>
            <a:endParaRPr lang="en-US" altLang="tr-TR" sz="2200">
              <a:latin typeface="Times New Roman" panose="02020603050405020304" pitchFamily="18" charset="0"/>
              <a:cs typeface="Times New Roman" panose="02020603050405020304" pitchFamily="18" charset="0"/>
            </a:endParaRPr>
          </a:p>
        </p:txBody>
      </p:sp>
      <p:graphicFrame>
        <p:nvGraphicFramePr>
          <p:cNvPr id="15362" name="Object 4"/>
          <p:cNvGraphicFramePr>
            <a:graphicFrameLocks noGrp="1" noChangeAspect="1"/>
          </p:cNvGraphicFramePr>
          <p:nvPr>
            <p:ph sz="half" idx="2"/>
            <p:extLst/>
          </p:nvPr>
        </p:nvGraphicFramePr>
        <p:xfrm>
          <a:off x="685800" y="1209675"/>
          <a:ext cx="7273925" cy="4922838"/>
        </p:xfrm>
        <a:graphic>
          <a:graphicData uri="http://schemas.openxmlformats.org/presentationml/2006/ole">
            <mc:AlternateContent xmlns:mc="http://schemas.openxmlformats.org/markup-compatibility/2006">
              <mc:Choice xmlns:v="urn:schemas-microsoft-com:vml" Requires="v">
                <p:oleObj spid="_x0000_s18440" name="CorelPhotoPaint.Image.11" r:id="rId4" imgW="4812394" imgH="3256519" progId="CorelPhotoPaint.Image.11">
                  <p:embed/>
                </p:oleObj>
              </mc:Choice>
              <mc:Fallback>
                <p:oleObj name="CorelPhotoPaint.Image.11" r:id="rId4" imgW="4812394" imgH="3256519" progId="CorelPhotoPaint.Image.11">
                  <p:embed/>
                  <p:pic>
                    <p:nvPicPr>
                      <p:cNvPr id="1536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209675"/>
                        <a:ext cx="7273925" cy="492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Application of DFT (</a:t>
            </a:r>
            <a:r>
              <a:rPr lang="tr-TR" altLang="tr-TR" dirty="0" err="1"/>
              <a:t>cont</a:t>
            </a:r>
            <a:r>
              <a:rPr lang="tr-TR" altLang="tr-TR" dirty="0"/>
              <a:t>.)</a:t>
            </a:r>
          </a:p>
        </p:txBody>
      </p:sp>
      <p:pic>
        <p:nvPicPr>
          <p:cNvPr id="7" name="Grafik 6">
            <a:extLst>
              <a:ext uri="{FF2B5EF4-FFF2-40B4-BE49-F238E27FC236}">
                <a16:creationId xmlns:a16="http://schemas.microsoft.com/office/drawing/2014/main" id="{6E5C3D02-11A8-4851-8029-75A442E6AD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A1EB2CE4-B1FD-4ABC-874C-84CD005A3E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9C80195D-BD50-409A-A786-D2B6F2FB34AC}"/>
              </a:ext>
            </a:extLst>
          </p:cNvPr>
          <p:cNvSpPr>
            <a:spLocks noGrp="1"/>
          </p:cNvSpPr>
          <p:nvPr>
            <p:ph type="ftr" sz="quarter" idx="11"/>
          </p:nvPr>
        </p:nvSpPr>
        <p:spPr/>
        <p:txBody>
          <a:bodyPr/>
          <a:lstStyle/>
          <a:p>
            <a:pPr>
              <a:defRPr/>
            </a:pPr>
            <a:r>
              <a:rPr lang="en-US"/>
              <a:t>Frequency Domain Filtering: Foundations</a:t>
            </a:r>
            <a:endParaRPr lang="tr-TR"/>
          </a:p>
        </p:txBody>
      </p:sp>
      <p:sp>
        <p:nvSpPr>
          <p:cNvPr id="6" name="Foliennummernplatzhalter 5">
            <a:extLst>
              <a:ext uri="{FF2B5EF4-FFF2-40B4-BE49-F238E27FC236}">
                <a16:creationId xmlns:a16="http://schemas.microsoft.com/office/drawing/2014/main" id="{112ACF23-EDC7-4768-865F-9B7ED53B4AE3}"/>
              </a:ext>
            </a:extLst>
          </p:cNvPr>
          <p:cNvSpPr>
            <a:spLocks noGrp="1"/>
          </p:cNvSpPr>
          <p:nvPr>
            <p:ph type="sldNum" sz="quarter" idx="12"/>
          </p:nvPr>
        </p:nvSpPr>
        <p:spPr/>
        <p:txBody>
          <a:bodyPr/>
          <a:lstStyle/>
          <a:p>
            <a:fld id="{E56721DF-DE55-4776-8C75-6F8D85F7B616}" type="slidenum">
              <a:rPr lang="tr-TR" altLang="tr-TR" smtClean="0"/>
              <a:pPr/>
              <a:t>56</a:t>
            </a:fld>
            <a:endParaRPr lang="tr-TR" altLang="tr-TR"/>
          </a:p>
        </p:txBody>
      </p:sp>
    </p:spTree>
    <p:extLst>
      <p:ext uri="{BB962C8B-B14F-4D97-AF65-F5344CB8AC3E}">
        <p14:creationId xmlns:p14="http://schemas.microsoft.com/office/powerpoint/2010/main" val="207835348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282" y="-965"/>
            <a:ext cx="5203825" cy="672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92542"/>
            <a:ext cx="1611313" cy="623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a:extLst>
              <a:ext uri="{FF2B5EF4-FFF2-40B4-BE49-F238E27FC236}">
                <a16:creationId xmlns:a16="http://schemas.microsoft.com/office/drawing/2014/main" id="{AD5D3690-A87D-4F9D-A602-13FDAD3A4B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7796BDB-987F-4D1F-9A17-215D3C8BF6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564120C6-9D71-4336-98FD-F7AE66B8E04F}"/>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DC02CEA9-D331-4F8A-A316-8BCAB0D75176}"/>
              </a:ext>
            </a:extLst>
          </p:cNvPr>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15683103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sz="half" idx="1"/>
          </p:nvPr>
        </p:nvSpPr>
        <p:spPr>
          <a:xfrm>
            <a:off x="460829" y="1828800"/>
            <a:ext cx="8378371" cy="4724400"/>
          </a:xfrm>
        </p:spPr>
        <p:txBody>
          <a:bodyPr/>
          <a:lstStyle/>
          <a:p>
            <a:pPr algn="just"/>
            <a:r>
              <a:rPr lang="tr-TR" altLang="tr-TR" dirty="0" err="1">
                <a:latin typeface="Times New Roman" panose="02020603050405020304" pitchFamily="18" charset="0"/>
              </a:rPr>
              <a:t>The</a:t>
            </a:r>
            <a:r>
              <a:rPr lang="tr-TR" altLang="tr-TR" dirty="0">
                <a:latin typeface="Times New Roman" panose="02020603050405020304" pitchFamily="18" charset="0"/>
              </a:rPr>
              <a:t> FFT of an </a:t>
            </a:r>
            <a:r>
              <a:rPr lang="tr-TR" altLang="tr-TR" i="1" dirty="0">
                <a:latin typeface="Times New Roman" panose="02020603050405020304" pitchFamily="18" charset="0"/>
              </a:rPr>
              <a:t>M </a:t>
            </a:r>
            <a:r>
              <a:rPr lang="en-US" altLang="tr-TR" dirty="0">
                <a:latin typeface="Times New Roman" panose="02020603050405020304" pitchFamily="18" charset="0"/>
                <a:cs typeface="Times New Roman" panose="02020603050405020304" pitchFamily="18" charset="0"/>
              </a:rPr>
              <a:t>×</a:t>
            </a:r>
            <a:r>
              <a:rPr lang="tr-TR" altLang="tr-TR" i="1" dirty="0">
                <a:latin typeface="Times New Roman" panose="02020603050405020304" pitchFamily="18" charset="0"/>
              </a:rPr>
              <a:t> N</a:t>
            </a:r>
            <a:r>
              <a:rPr lang="tr-TR" altLang="tr-TR" dirty="0">
                <a:latin typeface="Times New Roman" panose="02020603050405020304" pitchFamily="18" charset="0"/>
              </a:rPr>
              <a:t> </a:t>
            </a:r>
            <a:r>
              <a:rPr lang="tr-TR" altLang="tr-TR" dirty="0" err="1">
                <a:latin typeface="Times New Roman" panose="02020603050405020304" pitchFamily="18" charset="0"/>
              </a:rPr>
              <a:t>image</a:t>
            </a:r>
            <a:r>
              <a:rPr lang="tr-TR" altLang="tr-TR" dirty="0">
                <a:latin typeface="Times New Roman" panose="02020603050405020304" pitchFamily="18" charset="0"/>
              </a:rPr>
              <a:t> </a:t>
            </a:r>
            <a:r>
              <a:rPr lang="tr-TR" altLang="tr-TR" dirty="0" err="1">
                <a:latin typeface="Times New Roman" panose="02020603050405020304" pitchFamily="18" charset="0"/>
              </a:rPr>
              <a:t>array</a:t>
            </a:r>
            <a:r>
              <a:rPr lang="tr-TR" altLang="tr-TR" dirty="0">
                <a:latin typeface="Times New Roman" panose="02020603050405020304" pitchFamily="18" charset="0"/>
              </a:rPr>
              <a:t> is </a:t>
            </a:r>
            <a:r>
              <a:rPr lang="tr-TR" altLang="tr-TR" dirty="0" err="1">
                <a:latin typeface="Times New Roman" panose="02020603050405020304" pitchFamily="18" charset="0"/>
              </a:rPr>
              <a:t>obtained</a:t>
            </a:r>
            <a:r>
              <a:rPr lang="tr-TR" altLang="tr-TR" dirty="0">
                <a:latin typeface="Times New Roman" panose="02020603050405020304" pitchFamily="18" charset="0"/>
              </a:rPr>
              <a:t> </a:t>
            </a:r>
            <a:r>
              <a:rPr lang="tr-TR" altLang="tr-TR" dirty="0" err="1">
                <a:latin typeface="Times New Roman" panose="02020603050405020304" pitchFamily="18" charset="0"/>
              </a:rPr>
              <a:t>by</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syntax</a:t>
            </a:r>
            <a:endParaRPr lang="tr-TR" altLang="tr-TR" dirty="0">
              <a:latin typeface="Times New Roman" panose="02020603050405020304" pitchFamily="18" charset="0"/>
            </a:endParaRPr>
          </a:p>
          <a:p>
            <a:pPr>
              <a:buFont typeface="Wingdings" panose="05000000000000000000" pitchFamily="2" charset="2"/>
              <a:buNone/>
            </a:pPr>
            <a:endParaRPr lang="tr-TR" altLang="tr-TR" sz="2200" dirty="0"/>
          </a:p>
          <a:p>
            <a:pPr>
              <a:buFont typeface="Wingdings" panose="05000000000000000000" pitchFamily="2" charset="2"/>
              <a:buNone/>
            </a:pPr>
            <a:r>
              <a:rPr lang="tr-TR" altLang="tr-TR" sz="2200" dirty="0"/>
              <a:t>F=fft2(f)   </a:t>
            </a:r>
          </a:p>
          <a:p>
            <a:pPr>
              <a:buFont typeface="Wingdings" panose="05000000000000000000" pitchFamily="2" charset="2"/>
              <a:buNone/>
            </a:pPr>
            <a:endParaRPr lang="tr-TR" altLang="tr-TR" sz="2200" dirty="0"/>
          </a:p>
          <a:p>
            <a:pPr>
              <a:buFont typeface="Wingdings" panose="05000000000000000000" pitchFamily="2" charset="2"/>
              <a:buNone/>
            </a:pPr>
            <a:endParaRPr lang="tr-TR" altLang="tr-TR" sz="2200" dirty="0"/>
          </a:p>
          <a:p>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Fourier</a:t>
            </a:r>
            <a:r>
              <a:rPr lang="tr-TR" altLang="tr-TR" dirty="0">
                <a:latin typeface="Times New Roman" panose="02020603050405020304" pitchFamily="18" charset="0"/>
              </a:rPr>
              <a:t> </a:t>
            </a:r>
            <a:r>
              <a:rPr lang="tr-TR" altLang="tr-TR" dirty="0" err="1">
                <a:latin typeface="Times New Roman" panose="02020603050405020304" pitchFamily="18" charset="0"/>
              </a:rPr>
              <a:t>spectrum</a:t>
            </a:r>
            <a:r>
              <a:rPr lang="tr-TR" altLang="tr-TR" dirty="0">
                <a:latin typeface="Times New Roman" panose="02020603050405020304" pitchFamily="18" charset="0"/>
              </a:rPr>
              <a:t> is </a:t>
            </a:r>
            <a:r>
              <a:rPr lang="tr-TR" altLang="tr-TR" dirty="0" err="1">
                <a:latin typeface="Times New Roman" panose="02020603050405020304" pitchFamily="18" charset="0"/>
              </a:rPr>
              <a:t>obtained</a:t>
            </a:r>
            <a:r>
              <a:rPr lang="tr-TR" altLang="tr-TR" dirty="0">
                <a:latin typeface="Times New Roman" panose="02020603050405020304" pitchFamily="18" charset="0"/>
              </a:rPr>
              <a:t> as</a:t>
            </a:r>
          </a:p>
          <a:p>
            <a:pPr>
              <a:buFont typeface="Wingdings" panose="05000000000000000000" pitchFamily="2" charset="2"/>
              <a:buNone/>
            </a:pPr>
            <a:endParaRPr lang="tr-TR" altLang="tr-TR" sz="2200" dirty="0"/>
          </a:p>
          <a:p>
            <a:pPr>
              <a:buFont typeface="Wingdings" panose="05000000000000000000" pitchFamily="2" charset="2"/>
              <a:buNone/>
            </a:pPr>
            <a:r>
              <a:rPr lang="tr-TR" altLang="tr-TR" sz="2200" dirty="0"/>
              <a:t>S=</a:t>
            </a:r>
            <a:r>
              <a:rPr lang="tr-TR" altLang="tr-TR" sz="2200" dirty="0" err="1"/>
              <a:t>abs</a:t>
            </a:r>
            <a:r>
              <a:rPr lang="tr-TR" altLang="tr-TR" sz="2200" dirty="0"/>
              <a:t>(F)</a:t>
            </a:r>
            <a:endParaRPr lang="en-US" altLang="tr-TR" sz="2200" dirty="0"/>
          </a:p>
        </p:txBody>
      </p:sp>
      <p:sp>
        <p:nvSpPr>
          <p:cNvPr id="4"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Computing </a:t>
            </a:r>
            <a:r>
              <a:rPr lang="tr-TR" altLang="tr-TR" dirty="0" err="1"/>
              <a:t>and</a:t>
            </a:r>
            <a:r>
              <a:rPr lang="tr-TR" altLang="tr-TR" dirty="0"/>
              <a:t> </a:t>
            </a:r>
            <a:r>
              <a:rPr lang="tr-TR" altLang="tr-TR" dirty="0" err="1"/>
              <a:t>visualizing</a:t>
            </a:r>
            <a:r>
              <a:rPr lang="tr-TR" altLang="tr-TR" dirty="0"/>
              <a:t> </a:t>
            </a:r>
            <a:r>
              <a:rPr lang="tr-TR" altLang="tr-TR" dirty="0" err="1"/>
              <a:t>the</a:t>
            </a:r>
            <a:r>
              <a:rPr lang="tr-TR" altLang="tr-TR" dirty="0"/>
              <a:t> 2D DFT</a:t>
            </a:r>
          </a:p>
        </p:txBody>
      </p:sp>
      <p:pic>
        <p:nvPicPr>
          <p:cNvPr id="6" name="Grafik 5">
            <a:extLst>
              <a:ext uri="{FF2B5EF4-FFF2-40B4-BE49-F238E27FC236}">
                <a16:creationId xmlns:a16="http://schemas.microsoft.com/office/drawing/2014/main" id="{5E532DF4-ECF7-4F25-A64E-61C79164BD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6F991C7-F3EF-449D-A21B-015444F5F0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3A8CD1C3-25EC-4A4C-8383-AC31FA313389}"/>
              </a:ext>
            </a:extLst>
          </p:cNvPr>
          <p:cNvSpPr>
            <a:spLocks noGrp="1"/>
          </p:cNvSpPr>
          <p:nvPr>
            <p:ph type="ftr" sz="quarter" idx="11"/>
          </p:nvPr>
        </p:nvSpPr>
        <p:spPr/>
        <p:txBody>
          <a:bodyPr/>
          <a:lstStyle/>
          <a:p>
            <a:pPr>
              <a:defRPr/>
            </a:pPr>
            <a:r>
              <a:rPr lang="en-US"/>
              <a:t>Frequency Domain Filtering: Foundations</a:t>
            </a:r>
            <a:endParaRPr lang="tr-TR"/>
          </a:p>
        </p:txBody>
      </p:sp>
      <p:sp>
        <p:nvSpPr>
          <p:cNvPr id="8" name="Foliennummernplatzhalter 7">
            <a:extLst>
              <a:ext uri="{FF2B5EF4-FFF2-40B4-BE49-F238E27FC236}">
                <a16:creationId xmlns:a16="http://schemas.microsoft.com/office/drawing/2014/main" id="{883E1AD3-3B62-41E9-A67D-3DC35ED17918}"/>
              </a:ext>
            </a:extLst>
          </p:cNvPr>
          <p:cNvSpPr>
            <a:spLocks noGrp="1"/>
          </p:cNvSpPr>
          <p:nvPr>
            <p:ph type="sldNum" sz="quarter" idx="12"/>
          </p:nvPr>
        </p:nvSpPr>
        <p:spPr/>
        <p:txBody>
          <a:bodyPr/>
          <a:lstStyle/>
          <a:p>
            <a:fld id="{FCF2E49B-7311-4974-81EA-2350FFB29E24}" type="slidenum">
              <a:rPr lang="tr-TR" altLang="tr-TR" smtClean="0"/>
              <a:pPr/>
              <a:t>58</a:t>
            </a:fld>
            <a:endParaRPr lang="tr-TR" altLang="tr-TR"/>
          </a:p>
        </p:txBody>
      </p:sp>
    </p:spTree>
    <p:extLst>
      <p:ext uri="{BB962C8B-B14F-4D97-AF65-F5344CB8AC3E}">
        <p14:creationId xmlns:p14="http://schemas.microsoft.com/office/powerpoint/2010/main" val="330045747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sz="half" idx="1"/>
          </p:nvPr>
        </p:nvSpPr>
        <p:spPr>
          <a:xfrm>
            <a:off x="304800" y="1752600"/>
            <a:ext cx="8382000" cy="4800600"/>
          </a:xfrm>
        </p:spPr>
        <p:txBody>
          <a:bodyPr>
            <a:normAutofit lnSpcReduction="10000"/>
          </a:bodyPr>
          <a:lstStyle/>
          <a:p>
            <a:pPr algn="just">
              <a:lnSpc>
                <a:spcPct val="80000"/>
              </a:lnSpc>
            </a:pPr>
            <a:r>
              <a:rPr lang="tr-TR" altLang="tr-TR" sz="2800" dirty="0" err="1">
                <a:latin typeface="Times New Roman" panose="02020603050405020304" pitchFamily="18" charset="0"/>
              </a:rPr>
              <a:t>The</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funcion</a:t>
            </a:r>
            <a:r>
              <a:rPr lang="tr-TR" altLang="tr-TR" sz="2800" dirty="0">
                <a:latin typeface="Times New Roman" panose="02020603050405020304" pitchFamily="18" charset="0"/>
              </a:rPr>
              <a:t> </a:t>
            </a:r>
            <a:r>
              <a:rPr lang="tr-TR" altLang="tr-TR" sz="2800" dirty="0" err="1"/>
              <a:t>fftshift</a:t>
            </a:r>
            <a:r>
              <a:rPr lang="tr-TR" altLang="tr-TR" sz="2800" dirty="0"/>
              <a:t> </a:t>
            </a:r>
            <a:r>
              <a:rPr lang="tr-TR" altLang="tr-TR" sz="2800" dirty="0" err="1">
                <a:latin typeface="Times New Roman" panose="02020603050405020304" pitchFamily="18" charset="0"/>
              </a:rPr>
              <a:t>moves</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the</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origin</a:t>
            </a:r>
            <a:r>
              <a:rPr lang="tr-TR" altLang="tr-TR" sz="2800" dirty="0">
                <a:latin typeface="Times New Roman" panose="02020603050405020304" pitchFamily="18" charset="0"/>
              </a:rPr>
              <a:t> of </a:t>
            </a:r>
            <a:r>
              <a:rPr lang="tr-TR" altLang="tr-TR" sz="2800" dirty="0" err="1">
                <a:latin typeface="Times New Roman" panose="02020603050405020304" pitchFamily="18" charset="0"/>
              </a:rPr>
              <a:t>transform</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to</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the</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center</a:t>
            </a:r>
            <a:r>
              <a:rPr lang="tr-TR" altLang="tr-TR" sz="2800" dirty="0">
                <a:latin typeface="Times New Roman" panose="02020603050405020304" pitchFamily="18" charset="0"/>
              </a:rPr>
              <a:t> of </a:t>
            </a:r>
            <a:r>
              <a:rPr lang="tr-TR" altLang="tr-TR" sz="2800" dirty="0" err="1">
                <a:latin typeface="Times New Roman" panose="02020603050405020304" pitchFamily="18" charset="0"/>
              </a:rPr>
              <a:t>the</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frequency</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rectangle</a:t>
            </a:r>
            <a:r>
              <a:rPr lang="tr-TR" altLang="tr-TR" sz="2800" dirty="0">
                <a:latin typeface="Times New Roman" panose="02020603050405020304" pitchFamily="18" charset="0"/>
              </a:rPr>
              <a:t>.</a:t>
            </a:r>
          </a:p>
          <a:p>
            <a:pPr>
              <a:lnSpc>
                <a:spcPct val="80000"/>
              </a:lnSpc>
              <a:buFont typeface="Wingdings" panose="05000000000000000000" pitchFamily="2" charset="2"/>
              <a:buNone/>
            </a:pPr>
            <a:endParaRPr lang="tr-TR" altLang="tr-TR" sz="2800" dirty="0">
              <a:latin typeface="Times New Roman" panose="02020603050405020304" pitchFamily="18" charset="0"/>
            </a:endParaRPr>
          </a:p>
          <a:p>
            <a:pPr>
              <a:lnSpc>
                <a:spcPct val="80000"/>
              </a:lnSpc>
              <a:buFont typeface="Wingdings" panose="05000000000000000000" pitchFamily="2" charset="2"/>
              <a:buNone/>
            </a:pPr>
            <a:r>
              <a:rPr lang="tr-TR" altLang="tr-TR" sz="2800" dirty="0"/>
              <a:t> 	</a:t>
            </a:r>
            <a:r>
              <a:rPr lang="tr-TR" altLang="tr-TR" sz="2800" dirty="0" err="1"/>
              <a:t>Fc</a:t>
            </a:r>
            <a:r>
              <a:rPr lang="tr-TR" altLang="tr-TR" sz="2800" dirty="0"/>
              <a:t>=</a:t>
            </a:r>
            <a:r>
              <a:rPr lang="tr-TR" altLang="tr-TR" sz="2800" dirty="0" err="1"/>
              <a:t>fftshift</a:t>
            </a:r>
            <a:r>
              <a:rPr lang="tr-TR" altLang="tr-TR" sz="2800" dirty="0"/>
              <a:t> (F) </a:t>
            </a:r>
          </a:p>
          <a:p>
            <a:pPr>
              <a:lnSpc>
                <a:spcPct val="80000"/>
              </a:lnSpc>
              <a:buFont typeface="Wingdings" panose="05000000000000000000" pitchFamily="2" charset="2"/>
              <a:buNone/>
            </a:pPr>
            <a:endParaRPr lang="tr-TR" altLang="tr-TR" sz="2800" dirty="0"/>
          </a:p>
          <a:p>
            <a:pPr>
              <a:lnSpc>
                <a:spcPct val="80000"/>
              </a:lnSpc>
            </a:pPr>
            <a:r>
              <a:rPr lang="tr-TR" altLang="tr-TR" sz="2800" dirty="0" err="1">
                <a:latin typeface="Times New Roman" panose="02020603050405020304" pitchFamily="18" charset="0"/>
              </a:rPr>
              <a:t>Log</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transformation</a:t>
            </a:r>
            <a:r>
              <a:rPr lang="tr-TR" altLang="tr-TR" sz="2800" dirty="0">
                <a:latin typeface="Times New Roman" panose="02020603050405020304" pitchFamily="18" charset="0"/>
              </a:rPr>
              <a:t>:</a:t>
            </a:r>
          </a:p>
          <a:p>
            <a:pPr>
              <a:lnSpc>
                <a:spcPct val="80000"/>
              </a:lnSpc>
              <a:buFont typeface="Wingdings" panose="05000000000000000000" pitchFamily="2" charset="2"/>
              <a:buNone/>
            </a:pPr>
            <a:endParaRPr lang="tr-TR" altLang="tr-TR" sz="2800" dirty="0"/>
          </a:p>
          <a:p>
            <a:pPr>
              <a:lnSpc>
                <a:spcPct val="80000"/>
              </a:lnSpc>
              <a:buFont typeface="Wingdings" panose="05000000000000000000" pitchFamily="2" charset="2"/>
              <a:buNone/>
            </a:pPr>
            <a:r>
              <a:rPr lang="tr-TR" altLang="tr-TR" sz="2800" dirty="0"/>
              <a:t>	S2=</a:t>
            </a:r>
            <a:r>
              <a:rPr lang="tr-TR" altLang="tr-TR" sz="2800" dirty="0" err="1"/>
              <a:t>log</a:t>
            </a:r>
            <a:r>
              <a:rPr lang="tr-TR" altLang="tr-TR" sz="2800" dirty="0"/>
              <a:t>(1+abs(</a:t>
            </a:r>
            <a:r>
              <a:rPr lang="tr-TR" altLang="tr-TR" sz="2800" dirty="0" err="1"/>
              <a:t>Fc</a:t>
            </a:r>
            <a:r>
              <a:rPr lang="tr-TR" altLang="tr-TR" sz="2800" dirty="0"/>
              <a:t>))</a:t>
            </a:r>
          </a:p>
          <a:p>
            <a:pPr>
              <a:lnSpc>
                <a:spcPct val="80000"/>
              </a:lnSpc>
              <a:buFont typeface="Wingdings" panose="05000000000000000000" pitchFamily="2" charset="2"/>
              <a:buNone/>
            </a:pPr>
            <a:endParaRPr lang="tr-TR" altLang="tr-TR" sz="2800" dirty="0"/>
          </a:p>
          <a:p>
            <a:pPr>
              <a:lnSpc>
                <a:spcPct val="80000"/>
              </a:lnSpc>
            </a:pPr>
            <a:r>
              <a:rPr lang="tr-TR" altLang="tr-TR" sz="2800" dirty="0" err="1">
                <a:latin typeface="Times New Roman" panose="02020603050405020304" pitchFamily="18" charset="0"/>
              </a:rPr>
              <a:t>Function</a:t>
            </a:r>
            <a:r>
              <a:rPr lang="tr-TR" altLang="tr-TR" sz="2800" dirty="0">
                <a:latin typeface="Times New Roman" panose="02020603050405020304" pitchFamily="18" charset="0"/>
              </a:rPr>
              <a:t> </a:t>
            </a:r>
            <a:r>
              <a:rPr lang="tr-TR" altLang="tr-TR" sz="2800" dirty="0" err="1"/>
              <a:t>ifftshift</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reverses</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the</a:t>
            </a:r>
            <a:r>
              <a:rPr lang="tr-TR" altLang="tr-TR" sz="2800" dirty="0">
                <a:latin typeface="Times New Roman" panose="02020603050405020304" pitchFamily="18" charset="0"/>
              </a:rPr>
              <a:t> </a:t>
            </a:r>
            <a:r>
              <a:rPr lang="tr-TR" altLang="tr-TR" sz="2800" dirty="0" err="1">
                <a:latin typeface="Times New Roman" panose="02020603050405020304" pitchFamily="18" charset="0"/>
              </a:rPr>
              <a:t>centering</a:t>
            </a:r>
            <a:r>
              <a:rPr lang="tr-TR" altLang="tr-TR" sz="2800" dirty="0">
                <a:latin typeface="Times New Roman" panose="02020603050405020304" pitchFamily="18" charset="0"/>
              </a:rPr>
              <a:t>:</a:t>
            </a:r>
          </a:p>
          <a:p>
            <a:pPr>
              <a:lnSpc>
                <a:spcPct val="80000"/>
              </a:lnSpc>
              <a:buFont typeface="Wingdings" panose="05000000000000000000" pitchFamily="2" charset="2"/>
              <a:buNone/>
            </a:pPr>
            <a:endParaRPr lang="tr-TR" altLang="tr-TR" sz="2800" dirty="0">
              <a:latin typeface="Times New Roman" panose="02020603050405020304" pitchFamily="18" charset="0"/>
            </a:endParaRPr>
          </a:p>
          <a:p>
            <a:pPr>
              <a:lnSpc>
                <a:spcPct val="80000"/>
              </a:lnSpc>
              <a:buFont typeface="Wingdings" panose="05000000000000000000" pitchFamily="2" charset="2"/>
              <a:buNone/>
            </a:pPr>
            <a:r>
              <a:rPr lang="tr-TR" altLang="tr-TR" sz="2800" dirty="0"/>
              <a:t>	F=</a:t>
            </a:r>
            <a:r>
              <a:rPr lang="tr-TR" altLang="tr-TR" sz="2800" dirty="0" err="1"/>
              <a:t>ifftshift</a:t>
            </a:r>
            <a:r>
              <a:rPr lang="tr-TR" altLang="tr-TR" sz="2800" dirty="0"/>
              <a:t>(</a:t>
            </a:r>
            <a:r>
              <a:rPr lang="tr-TR" altLang="tr-TR" sz="2800" dirty="0" err="1"/>
              <a:t>Fc</a:t>
            </a:r>
            <a:r>
              <a:rPr lang="tr-TR" altLang="tr-TR" sz="2800" dirty="0"/>
              <a:t>)</a:t>
            </a:r>
            <a:endParaRPr lang="en-US" altLang="tr-TR" sz="2800" dirty="0"/>
          </a:p>
        </p:txBody>
      </p:sp>
      <p:sp>
        <p:nvSpPr>
          <p:cNvPr id="4"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Computing </a:t>
            </a:r>
            <a:r>
              <a:rPr lang="tr-TR" altLang="tr-TR" dirty="0" err="1"/>
              <a:t>and</a:t>
            </a:r>
            <a:r>
              <a:rPr lang="tr-TR" altLang="tr-TR" dirty="0"/>
              <a:t> </a:t>
            </a:r>
            <a:r>
              <a:rPr lang="tr-TR" altLang="tr-TR" dirty="0" err="1"/>
              <a:t>visualizing</a:t>
            </a:r>
            <a:r>
              <a:rPr lang="tr-TR" altLang="tr-TR" dirty="0"/>
              <a:t> </a:t>
            </a:r>
            <a:r>
              <a:rPr lang="tr-TR" altLang="tr-TR" dirty="0" err="1"/>
              <a:t>the</a:t>
            </a:r>
            <a:r>
              <a:rPr lang="tr-TR" altLang="tr-TR" dirty="0"/>
              <a:t> 2D DFT (</a:t>
            </a:r>
            <a:r>
              <a:rPr lang="tr-TR" altLang="tr-TR" dirty="0" err="1"/>
              <a:t>cont</a:t>
            </a:r>
            <a:r>
              <a:rPr lang="tr-TR" altLang="tr-TR" dirty="0"/>
              <a:t>.)</a:t>
            </a:r>
          </a:p>
        </p:txBody>
      </p:sp>
      <p:pic>
        <p:nvPicPr>
          <p:cNvPr id="6" name="Grafik 5">
            <a:extLst>
              <a:ext uri="{FF2B5EF4-FFF2-40B4-BE49-F238E27FC236}">
                <a16:creationId xmlns:a16="http://schemas.microsoft.com/office/drawing/2014/main" id="{6A7003C6-EDB0-4DD3-BF3B-C75D4AB1BD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B11EB80-44F5-4F45-837C-7F7C2A2CEE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CEE1169A-2759-4812-904C-7223805D7992}"/>
              </a:ext>
            </a:extLst>
          </p:cNvPr>
          <p:cNvSpPr>
            <a:spLocks noGrp="1"/>
          </p:cNvSpPr>
          <p:nvPr>
            <p:ph type="ftr" sz="quarter" idx="11"/>
          </p:nvPr>
        </p:nvSpPr>
        <p:spPr/>
        <p:txBody>
          <a:bodyPr/>
          <a:lstStyle/>
          <a:p>
            <a:pPr>
              <a:defRPr/>
            </a:pPr>
            <a:r>
              <a:rPr lang="en-US"/>
              <a:t>Frequency Domain Filtering: Foundations</a:t>
            </a:r>
            <a:endParaRPr lang="tr-TR"/>
          </a:p>
        </p:txBody>
      </p:sp>
      <p:sp>
        <p:nvSpPr>
          <p:cNvPr id="8" name="Foliennummernplatzhalter 7">
            <a:extLst>
              <a:ext uri="{FF2B5EF4-FFF2-40B4-BE49-F238E27FC236}">
                <a16:creationId xmlns:a16="http://schemas.microsoft.com/office/drawing/2014/main" id="{6360D5C0-CD39-4FB1-B6FF-BD6C9555353A}"/>
              </a:ext>
            </a:extLst>
          </p:cNvPr>
          <p:cNvSpPr>
            <a:spLocks noGrp="1"/>
          </p:cNvSpPr>
          <p:nvPr>
            <p:ph type="sldNum" sz="quarter" idx="12"/>
          </p:nvPr>
        </p:nvSpPr>
        <p:spPr/>
        <p:txBody>
          <a:bodyPr/>
          <a:lstStyle/>
          <a:p>
            <a:fld id="{FCF2E49B-7311-4974-81EA-2350FFB29E24}" type="slidenum">
              <a:rPr lang="tr-TR" altLang="tr-TR" smtClean="0"/>
              <a:pPr/>
              <a:t>59</a:t>
            </a:fld>
            <a:endParaRPr lang="tr-TR" altLang="tr-TR"/>
          </a:p>
        </p:txBody>
      </p:sp>
    </p:spTree>
    <p:extLst>
      <p:ext uri="{BB962C8B-B14F-4D97-AF65-F5344CB8AC3E}">
        <p14:creationId xmlns:p14="http://schemas.microsoft.com/office/powerpoint/2010/main" val="11306159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body" sz="half" idx="1"/>
          </p:nvPr>
        </p:nvSpPr>
        <p:spPr>
          <a:xfrm>
            <a:off x="0" y="1752600"/>
            <a:ext cx="8763000" cy="4800600"/>
          </a:xfrm>
        </p:spPr>
        <p:txBody>
          <a:bodyPr/>
          <a:lstStyle/>
          <a:p>
            <a:r>
              <a:rPr lang="tr-TR" altLang="tr-TR" dirty="0" err="1">
                <a:latin typeface="Times New Roman" panose="02020603050405020304" pitchFamily="18" charset="0"/>
              </a:rPr>
              <a:t>To</a:t>
            </a:r>
            <a:r>
              <a:rPr lang="tr-TR" altLang="tr-TR" dirty="0">
                <a:latin typeface="Times New Roman" panose="02020603050405020304" pitchFamily="18" charset="0"/>
              </a:rPr>
              <a:t> </a:t>
            </a:r>
            <a:r>
              <a:rPr lang="tr-TR" altLang="tr-TR" dirty="0" err="1">
                <a:latin typeface="Times New Roman" panose="02020603050405020304" pitchFamily="18" charset="0"/>
              </a:rPr>
              <a:t>compute</a:t>
            </a:r>
            <a:r>
              <a:rPr lang="tr-TR" altLang="tr-TR" dirty="0">
                <a:latin typeface="Times New Roman" panose="02020603050405020304" pitchFamily="18" charset="0"/>
              </a:rPr>
              <a:t> </a:t>
            </a:r>
            <a:r>
              <a:rPr lang="tr-TR" altLang="tr-TR" dirty="0" err="1">
                <a:latin typeface="Times New Roman" panose="02020603050405020304" pitchFamily="18" charset="0"/>
              </a:rPr>
              <a:t>inverse</a:t>
            </a:r>
            <a:r>
              <a:rPr lang="tr-TR" altLang="tr-TR" dirty="0">
                <a:latin typeface="Times New Roman" panose="02020603050405020304" pitchFamily="18" charset="0"/>
              </a:rPr>
              <a:t> FFT</a:t>
            </a:r>
          </a:p>
          <a:p>
            <a:pPr>
              <a:buFont typeface="Wingdings" panose="05000000000000000000" pitchFamily="2" charset="2"/>
              <a:buNone/>
            </a:pPr>
            <a:endParaRPr lang="tr-TR" altLang="tr-TR" sz="2200" dirty="0">
              <a:latin typeface="Times New Roman" panose="02020603050405020304" pitchFamily="18" charset="0"/>
            </a:endParaRPr>
          </a:p>
          <a:p>
            <a:pPr>
              <a:buFont typeface="Wingdings" panose="05000000000000000000" pitchFamily="2" charset="2"/>
              <a:buNone/>
            </a:pPr>
            <a:r>
              <a:rPr lang="tr-TR" altLang="tr-TR" sz="2200" dirty="0"/>
              <a:t> 	f=ifft2 (F) </a:t>
            </a:r>
          </a:p>
          <a:p>
            <a:pPr>
              <a:buFont typeface="Wingdings" panose="05000000000000000000" pitchFamily="2" charset="2"/>
              <a:buNone/>
            </a:pPr>
            <a:endParaRPr lang="tr-TR" altLang="tr-TR" sz="2200" dirty="0"/>
          </a:p>
          <a:p>
            <a:pPr algn="just"/>
            <a:r>
              <a:rPr lang="tr-TR" altLang="tr-TR" dirty="0" err="1">
                <a:latin typeface="Times New Roman" panose="02020603050405020304" pitchFamily="18" charset="0"/>
              </a:rPr>
              <a:t>If</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imput</a:t>
            </a:r>
            <a:r>
              <a:rPr lang="tr-TR" altLang="tr-TR" dirty="0">
                <a:latin typeface="Times New Roman" panose="02020603050405020304" pitchFamily="18" charset="0"/>
              </a:rPr>
              <a:t> </a:t>
            </a:r>
            <a:r>
              <a:rPr lang="tr-TR" altLang="tr-TR" dirty="0" err="1">
                <a:latin typeface="Times New Roman" panose="02020603050405020304" pitchFamily="18" charset="0"/>
              </a:rPr>
              <a:t>used</a:t>
            </a:r>
            <a:r>
              <a:rPr lang="tr-TR" altLang="tr-TR" dirty="0">
                <a:latin typeface="Times New Roman" panose="02020603050405020304" pitchFamily="18" charset="0"/>
              </a:rPr>
              <a:t> </a:t>
            </a:r>
            <a:r>
              <a:rPr lang="tr-TR" altLang="tr-TR" dirty="0" err="1">
                <a:latin typeface="Times New Roman" panose="02020603050405020304" pitchFamily="18" charset="0"/>
              </a:rPr>
              <a:t>to</a:t>
            </a:r>
            <a:r>
              <a:rPr lang="tr-TR" altLang="tr-TR" dirty="0">
                <a:latin typeface="Times New Roman" panose="02020603050405020304" pitchFamily="18" charset="0"/>
              </a:rPr>
              <a:t> </a:t>
            </a:r>
            <a:r>
              <a:rPr lang="tr-TR" altLang="tr-TR" dirty="0" err="1">
                <a:latin typeface="Times New Roman" panose="02020603050405020304" pitchFamily="18" charset="0"/>
              </a:rPr>
              <a:t>compute</a:t>
            </a:r>
            <a:r>
              <a:rPr lang="tr-TR" altLang="tr-TR" dirty="0">
                <a:latin typeface="Times New Roman" panose="02020603050405020304" pitchFamily="18" charset="0"/>
              </a:rPr>
              <a:t> </a:t>
            </a:r>
            <a:r>
              <a:rPr lang="tr-TR" altLang="tr-TR" dirty="0"/>
              <a:t>F</a:t>
            </a:r>
            <a:r>
              <a:rPr lang="tr-TR" altLang="tr-TR" dirty="0">
                <a:latin typeface="Times New Roman" panose="02020603050405020304" pitchFamily="18" charset="0"/>
              </a:rPr>
              <a:t> is </a:t>
            </a:r>
            <a:r>
              <a:rPr lang="tr-TR" altLang="tr-TR" dirty="0" err="1">
                <a:latin typeface="Times New Roman" panose="02020603050405020304" pitchFamily="18" charset="0"/>
              </a:rPr>
              <a:t>real</a:t>
            </a:r>
            <a:r>
              <a:rPr lang="tr-TR" altLang="tr-TR" dirty="0">
                <a:latin typeface="Times New Roman" panose="02020603050405020304" pitchFamily="18" charset="0"/>
              </a:rPr>
              <a:t> </a:t>
            </a:r>
            <a:r>
              <a:rPr lang="tr-TR" altLang="tr-TR" dirty="0" err="1">
                <a:latin typeface="Times New Roman" panose="02020603050405020304" pitchFamily="18" charset="0"/>
              </a:rPr>
              <a:t>then</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inverse</a:t>
            </a:r>
            <a:r>
              <a:rPr lang="tr-TR" altLang="tr-TR" dirty="0">
                <a:latin typeface="Times New Roman" panose="02020603050405020304" pitchFamily="18" charset="0"/>
              </a:rPr>
              <a:t> </a:t>
            </a:r>
            <a:r>
              <a:rPr lang="tr-TR" altLang="tr-TR" dirty="0" err="1">
                <a:latin typeface="Times New Roman" panose="02020603050405020304" pitchFamily="18" charset="0"/>
              </a:rPr>
              <a:t>should</a:t>
            </a:r>
            <a:r>
              <a:rPr lang="tr-TR" altLang="tr-TR" dirty="0">
                <a:latin typeface="Times New Roman" panose="02020603050405020304" pitchFamily="18" charset="0"/>
              </a:rPr>
              <a:t> </a:t>
            </a:r>
            <a:r>
              <a:rPr lang="tr-TR" altLang="tr-TR" dirty="0" err="1">
                <a:latin typeface="Times New Roman" panose="02020603050405020304" pitchFamily="18" charset="0"/>
              </a:rPr>
              <a:t>also</a:t>
            </a:r>
            <a:r>
              <a:rPr lang="tr-TR" altLang="tr-TR" dirty="0">
                <a:latin typeface="Times New Roman" panose="02020603050405020304" pitchFamily="18" charset="0"/>
              </a:rPr>
              <a:t> be </a:t>
            </a:r>
            <a:r>
              <a:rPr lang="tr-TR" altLang="tr-TR" dirty="0" err="1">
                <a:latin typeface="Times New Roman" panose="02020603050405020304" pitchFamily="18" charset="0"/>
              </a:rPr>
              <a:t>real</a:t>
            </a:r>
            <a:r>
              <a:rPr lang="tr-TR" altLang="tr-TR" dirty="0">
                <a:latin typeface="Times New Roman" panose="02020603050405020304" pitchFamily="18" charset="0"/>
              </a:rPr>
              <a:t>. </a:t>
            </a:r>
            <a:r>
              <a:rPr lang="tr-TR" altLang="tr-TR" dirty="0" err="1">
                <a:latin typeface="Times New Roman" panose="02020603050405020304" pitchFamily="18" charset="0"/>
              </a:rPr>
              <a:t>However</a:t>
            </a:r>
            <a:r>
              <a:rPr lang="tr-TR" altLang="tr-TR" dirty="0">
                <a:latin typeface="Times New Roman" panose="02020603050405020304" pitchFamily="18" charset="0"/>
              </a:rPr>
              <a:t> </a:t>
            </a:r>
            <a:r>
              <a:rPr lang="tr-TR" altLang="tr-TR" dirty="0"/>
              <a:t>fft2</a:t>
            </a:r>
            <a:r>
              <a:rPr lang="tr-TR" altLang="tr-TR" dirty="0">
                <a:latin typeface="Times New Roman" panose="02020603050405020304" pitchFamily="18" charset="0"/>
              </a:rPr>
              <a:t> </a:t>
            </a:r>
            <a:r>
              <a:rPr lang="tr-TR" altLang="tr-TR" dirty="0" err="1">
                <a:latin typeface="Times New Roman" panose="02020603050405020304" pitchFamily="18" charset="0"/>
              </a:rPr>
              <a:t>often</a:t>
            </a:r>
            <a:r>
              <a:rPr lang="tr-TR" altLang="tr-TR" dirty="0">
                <a:latin typeface="Times New Roman" panose="02020603050405020304" pitchFamily="18" charset="0"/>
              </a:rPr>
              <a:t> has </a:t>
            </a:r>
            <a:r>
              <a:rPr lang="tr-TR" altLang="tr-TR" dirty="0" err="1">
                <a:latin typeface="Times New Roman" panose="02020603050405020304" pitchFamily="18" charset="0"/>
              </a:rPr>
              <a:t>small</a:t>
            </a:r>
            <a:r>
              <a:rPr lang="tr-TR" altLang="tr-TR" dirty="0">
                <a:latin typeface="Times New Roman" panose="02020603050405020304" pitchFamily="18" charset="0"/>
              </a:rPr>
              <a:t> </a:t>
            </a:r>
            <a:r>
              <a:rPr lang="tr-TR" altLang="tr-TR" dirty="0" err="1">
                <a:latin typeface="Times New Roman" panose="02020603050405020304" pitchFamily="18" charset="0"/>
              </a:rPr>
              <a:t>imaginary</a:t>
            </a:r>
            <a:r>
              <a:rPr lang="tr-TR" altLang="tr-TR" dirty="0">
                <a:latin typeface="Times New Roman" panose="02020603050405020304" pitchFamily="18" charset="0"/>
              </a:rPr>
              <a:t> </a:t>
            </a:r>
            <a:r>
              <a:rPr lang="tr-TR" altLang="tr-TR" dirty="0" err="1">
                <a:latin typeface="Times New Roman" panose="02020603050405020304" pitchFamily="18" charset="0"/>
              </a:rPr>
              <a:t>components</a:t>
            </a:r>
            <a:r>
              <a:rPr lang="tr-TR" altLang="tr-TR" dirty="0">
                <a:latin typeface="Times New Roman" panose="02020603050405020304" pitchFamily="18" charset="0"/>
              </a:rPr>
              <a:t> </a:t>
            </a:r>
            <a:r>
              <a:rPr lang="tr-TR" altLang="tr-TR" dirty="0" err="1">
                <a:latin typeface="Times New Roman" panose="02020603050405020304" pitchFamily="18" charset="0"/>
              </a:rPr>
              <a:t>resulting</a:t>
            </a:r>
            <a:r>
              <a:rPr lang="tr-TR" altLang="tr-TR" dirty="0">
                <a:latin typeface="Times New Roman" panose="02020603050405020304" pitchFamily="18" charset="0"/>
              </a:rPr>
              <a:t> </a:t>
            </a:r>
            <a:r>
              <a:rPr lang="tr-TR" altLang="tr-TR" dirty="0" err="1">
                <a:latin typeface="Times New Roman" panose="02020603050405020304" pitchFamily="18" charset="0"/>
              </a:rPr>
              <a:t>from</a:t>
            </a:r>
            <a:r>
              <a:rPr lang="tr-TR" altLang="tr-TR" dirty="0">
                <a:latin typeface="Times New Roman" panose="02020603050405020304" pitchFamily="18" charset="0"/>
              </a:rPr>
              <a:t> </a:t>
            </a:r>
            <a:r>
              <a:rPr lang="tr-TR" altLang="tr-TR" dirty="0" err="1">
                <a:latin typeface="Times New Roman" panose="02020603050405020304" pitchFamily="18" charset="0"/>
              </a:rPr>
              <a:t>round-off</a:t>
            </a:r>
            <a:r>
              <a:rPr lang="tr-TR" altLang="tr-TR" dirty="0">
                <a:latin typeface="Times New Roman" panose="02020603050405020304" pitchFamily="18" charset="0"/>
              </a:rPr>
              <a:t> </a:t>
            </a:r>
            <a:r>
              <a:rPr lang="tr-TR" altLang="tr-TR" dirty="0" err="1">
                <a:latin typeface="Times New Roman" panose="02020603050405020304" pitchFamily="18" charset="0"/>
              </a:rPr>
              <a:t>errors</a:t>
            </a:r>
            <a:r>
              <a:rPr lang="tr-TR" altLang="tr-TR" dirty="0">
                <a:latin typeface="Times New Roman" panose="02020603050405020304" pitchFamily="18" charset="0"/>
              </a:rPr>
              <a:t>. </a:t>
            </a:r>
            <a:r>
              <a:rPr lang="tr-TR" altLang="tr-TR" dirty="0" err="1">
                <a:latin typeface="Times New Roman" panose="02020603050405020304" pitchFamily="18" charset="0"/>
              </a:rPr>
              <a:t>It</a:t>
            </a:r>
            <a:r>
              <a:rPr lang="tr-TR" altLang="tr-TR" dirty="0">
                <a:latin typeface="Times New Roman" panose="02020603050405020304" pitchFamily="18" charset="0"/>
              </a:rPr>
              <a:t> is </a:t>
            </a:r>
            <a:r>
              <a:rPr lang="tr-TR" altLang="tr-TR" dirty="0" err="1">
                <a:latin typeface="Times New Roman" panose="02020603050405020304" pitchFamily="18" charset="0"/>
              </a:rPr>
              <a:t>good</a:t>
            </a:r>
            <a:r>
              <a:rPr lang="tr-TR" altLang="tr-TR" dirty="0">
                <a:latin typeface="Times New Roman" panose="02020603050405020304" pitchFamily="18" charset="0"/>
              </a:rPr>
              <a:t> </a:t>
            </a:r>
            <a:r>
              <a:rPr lang="tr-TR" altLang="tr-TR" dirty="0" err="1">
                <a:latin typeface="Times New Roman" panose="02020603050405020304" pitchFamily="18" charset="0"/>
              </a:rPr>
              <a:t>practice</a:t>
            </a:r>
            <a:r>
              <a:rPr lang="tr-TR" altLang="tr-TR" dirty="0">
                <a:latin typeface="Times New Roman" panose="02020603050405020304" pitchFamily="18" charset="0"/>
              </a:rPr>
              <a:t> </a:t>
            </a:r>
            <a:r>
              <a:rPr lang="tr-TR" altLang="tr-TR" dirty="0" err="1">
                <a:latin typeface="Times New Roman" panose="02020603050405020304" pitchFamily="18" charset="0"/>
              </a:rPr>
              <a:t>to</a:t>
            </a:r>
            <a:r>
              <a:rPr lang="tr-TR" altLang="tr-TR" dirty="0">
                <a:latin typeface="Times New Roman" panose="02020603050405020304" pitchFamily="18" charset="0"/>
              </a:rPr>
              <a:t> </a:t>
            </a:r>
            <a:r>
              <a:rPr lang="tr-TR" altLang="tr-TR" dirty="0" err="1">
                <a:latin typeface="Times New Roman" panose="02020603050405020304" pitchFamily="18" charset="0"/>
              </a:rPr>
              <a:t>extract</a:t>
            </a:r>
            <a:r>
              <a:rPr lang="tr-TR" altLang="tr-TR" dirty="0">
                <a:latin typeface="Times New Roman" panose="02020603050405020304" pitchFamily="18" charset="0"/>
              </a:rPr>
              <a:t>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real</a:t>
            </a:r>
            <a:r>
              <a:rPr lang="tr-TR" altLang="tr-TR" dirty="0">
                <a:latin typeface="Times New Roman" panose="02020603050405020304" pitchFamily="18" charset="0"/>
              </a:rPr>
              <a:t> </a:t>
            </a:r>
            <a:r>
              <a:rPr lang="tr-TR" altLang="tr-TR" dirty="0" err="1">
                <a:latin typeface="Times New Roman" panose="02020603050405020304" pitchFamily="18" charset="0"/>
              </a:rPr>
              <a:t>part</a:t>
            </a:r>
            <a:r>
              <a:rPr lang="tr-TR" altLang="tr-TR" dirty="0">
                <a:latin typeface="Times New Roman" panose="02020603050405020304" pitchFamily="18" charset="0"/>
              </a:rPr>
              <a:t> of </a:t>
            </a:r>
            <a:r>
              <a:rPr lang="tr-TR" altLang="tr-TR" dirty="0" err="1">
                <a:latin typeface="Times New Roman" panose="02020603050405020304" pitchFamily="18" charset="0"/>
              </a:rPr>
              <a:t>the</a:t>
            </a:r>
            <a:r>
              <a:rPr lang="tr-TR" altLang="tr-TR" dirty="0">
                <a:latin typeface="Times New Roman" panose="02020603050405020304" pitchFamily="18" charset="0"/>
              </a:rPr>
              <a:t> </a:t>
            </a:r>
            <a:r>
              <a:rPr lang="tr-TR" altLang="tr-TR" dirty="0" err="1">
                <a:latin typeface="Times New Roman" panose="02020603050405020304" pitchFamily="18" charset="0"/>
              </a:rPr>
              <a:t>result</a:t>
            </a:r>
            <a:r>
              <a:rPr lang="tr-TR" altLang="tr-TR" dirty="0">
                <a:latin typeface="Times New Roman" panose="02020603050405020304" pitchFamily="18" charset="0"/>
              </a:rPr>
              <a:t>:</a:t>
            </a:r>
          </a:p>
          <a:p>
            <a:pPr>
              <a:buFont typeface="Wingdings" panose="05000000000000000000" pitchFamily="2" charset="2"/>
              <a:buNone/>
            </a:pPr>
            <a:endParaRPr lang="tr-TR" altLang="tr-TR" sz="2200" dirty="0"/>
          </a:p>
          <a:p>
            <a:pPr>
              <a:buFont typeface="Wingdings" panose="05000000000000000000" pitchFamily="2" charset="2"/>
              <a:buNone/>
            </a:pPr>
            <a:r>
              <a:rPr lang="tr-TR" altLang="tr-TR" sz="2200" dirty="0"/>
              <a:t>	f=</a:t>
            </a:r>
            <a:r>
              <a:rPr lang="tr-TR" altLang="tr-TR" sz="2200" dirty="0" err="1"/>
              <a:t>real</a:t>
            </a:r>
            <a:r>
              <a:rPr lang="tr-TR" altLang="tr-TR" sz="2200" dirty="0"/>
              <a:t>(ifft2(F))</a:t>
            </a:r>
          </a:p>
          <a:p>
            <a:pPr>
              <a:buFont typeface="Wingdings" panose="05000000000000000000" pitchFamily="2" charset="2"/>
              <a:buNone/>
            </a:pPr>
            <a:endParaRPr lang="tr-TR" altLang="tr-TR" sz="2200" dirty="0"/>
          </a:p>
        </p:txBody>
      </p:sp>
      <p:sp>
        <p:nvSpPr>
          <p:cNvPr id="4"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Computing </a:t>
            </a:r>
            <a:r>
              <a:rPr lang="tr-TR" altLang="tr-TR" dirty="0" err="1"/>
              <a:t>and</a:t>
            </a:r>
            <a:r>
              <a:rPr lang="tr-TR" altLang="tr-TR" dirty="0"/>
              <a:t> </a:t>
            </a:r>
            <a:r>
              <a:rPr lang="tr-TR" altLang="tr-TR" dirty="0" err="1"/>
              <a:t>visualizing</a:t>
            </a:r>
            <a:r>
              <a:rPr lang="tr-TR" altLang="tr-TR" dirty="0"/>
              <a:t> </a:t>
            </a:r>
            <a:r>
              <a:rPr lang="tr-TR" altLang="tr-TR" dirty="0" err="1"/>
              <a:t>the</a:t>
            </a:r>
            <a:r>
              <a:rPr lang="tr-TR" altLang="tr-TR" dirty="0"/>
              <a:t> 2D DFT (</a:t>
            </a:r>
            <a:r>
              <a:rPr lang="tr-TR" altLang="tr-TR" dirty="0" err="1"/>
              <a:t>cont</a:t>
            </a:r>
            <a:r>
              <a:rPr lang="tr-TR" altLang="tr-TR" dirty="0"/>
              <a:t>.)</a:t>
            </a:r>
          </a:p>
        </p:txBody>
      </p:sp>
      <p:pic>
        <p:nvPicPr>
          <p:cNvPr id="6" name="Grafik 5">
            <a:extLst>
              <a:ext uri="{FF2B5EF4-FFF2-40B4-BE49-F238E27FC236}">
                <a16:creationId xmlns:a16="http://schemas.microsoft.com/office/drawing/2014/main" id="{BA0CF668-46F8-43BF-A5C6-2EFD093A2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8733725-960C-45C9-A431-57D119DAD6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5CFEDC47-0371-43D1-9258-86EEBAB109FB}"/>
              </a:ext>
            </a:extLst>
          </p:cNvPr>
          <p:cNvSpPr>
            <a:spLocks noGrp="1"/>
          </p:cNvSpPr>
          <p:nvPr>
            <p:ph type="ftr" sz="quarter" idx="11"/>
          </p:nvPr>
        </p:nvSpPr>
        <p:spPr/>
        <p:txBody>
          <a:bodyPr/>
          <a:lstStyle/>
          <a:p>
            <a:pPr>
              <a:defRPr/>
            </a:pPr>
            <a:r>
              <a:rPr lang="en-US"/>
              <a:t>Frequency Domain Filtering: Foundations</a:t>
            </a:r>
            <a:endParaRPr lang="tr-TR"/>
          </a:p>
        </p:txBody>
      </p:sp>
      <p:sp>
        <p:nvSpPr>
          <p:cNvPr id="8" name="Foliennummernplatzhalter 7">
            <a:extLst>
              <a:ext uri="{FF2B5EF4-FFF2-40B4-BE49-F238E27FC236}">
                <a16:creationId xmlns:a16="http://schemas.microsoft.com/office/drawing/2014/main" id="{8FAEFBDA-A68C-42F9-AF9D-80F00107449A}"/>
              </a:ext>
            </a:extLst>
          </p:cNvPr>
          <p:cNvSpPr>
            <a:spLocks noGrp="1"/>
          </p:cNvSpPr>
          <p:nvPr>
            <p:ph type="sldNum" sz="quarter" idx="12"/>
          </p:nvPr>
        </p:nvSpPr>
        <p:spPr/>
        <p:txBody>
          <a:bodyPr/>
          <a:lstStyle/>
          <a:p>
            <a:fld id="{FCF2E49B-7311-4974-81EA-2350FFB29E24}" type="slidenum">
              <a:rPr lang="tr-TR" altLang="tr-TR" smtClean="0"/>
              <a:pPr/>
              <a:t>60</a:t>
            </a:fld>
            <a:endParaRPr lang="tr-TR" altLang="tr-TR"/>
          </a:p>
        </p:txBody>
      </p:sp>
    </p:spTree>
    <p:extLst>
      <p:ext uri="{BB962C8B-B14F-4D97-AF65-F5344CB8AC3E}">
        <p14:creationId xmlns:p14="http://schemas.microsoft.com/office/powerpoint/2010/main" val="2409096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3"/>
          <p:cNvGraphicFramePr>
            <a:graphicFrameLocks noGrp="1" noChangeAspect="1"/>
          </p:cNvGraphicFramePr>
          <p:nvPr>
            <p:ph sz="half" idx="1"/>
            <p:extLst/>
          </p:nvPr>
        </p:nvGraphicFramePr>
        <p:xfrm>
          <a:off x="522514" y="1587954"/>
          <a:ext cx="5184775" cy="5146675"/>
        </p:xfrm>
        <a:graphic>
          <a:graphicData uri="http://schemas.openxmlformats.org/presentationml/2006/ole">
            <mc:AlternateContent xmlns:mc="http://schemas.openxmlformats.org/markup-compatibility/2006">
              <mc:Choice xmlns:v="urn:schemas-microsoft-com:vml" Requires="v">
                <p:oleObj spid="_x0000_s19470" name="CorelPhotoPaint.Image.11" r:id="rId4" imgW="4332557" imgH="4300555" progId="CorelPhotoPaint.Image.11">
                  <p:embed/>
                </p:oleObj>
              </mc:Choice>
              <mc:Fallback>
                <p:oleObj name="CorelPhotoPaint.Image.11" r:id="rId4" imgW="4332557" imgH="4300555" progId="CorelPhotoPaint.Image.11">
                  <p:embed/>
                  <p:pic>
                    <p:nvPicPr>
                      <p:cNvPr id="1638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514" y="1587954"/>
                        <a:ext cx="5184775" cy="514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7" name="Object 4"/>
          <p:cNvGraphicFramePr>
            <a:graphicFrameLocks noGrp="1" noChangeAspect="1"/>
          </p:cNvGraphicFramePr>
          <p:nvPr>
            <p:ph sz="half" idx="2"/>
            <p:extLst/>
          </p:nvPr>
        </p:nvGraphicFramePr>
        <p:xfrm>
          <a:off x="6019800" y="1656217"/>
          <a:ext cx="1733550" cy="2735262"/>
        </p:xfrm>
        <a:graphic>
          <a:graphicData uri="http://schemas.openxmlformats.org/presentationml/2006/ole">
            <mc:AlternateContent xmlns:mc="http://schemas.openxmlformats.org/markup-compatibility/2006">
              <mc:Choice xmlns:v="urn:schemas-microsoft-com:vml" Requires="v">
                <p:oleObj spid="_x0000_s19471" name="CorelPhotoPaint.Image.11" r:id="rId6" imgW="1034623" imgH="1633662" progId="CorelPhotoPaint.Image.11">
                  <p:embed/>
                </p:oleObj>
              </mc:Choice>
              <mc:Fallback>
                <p:oleObj name="CorelPhotoPaint.Image.11" r:id="rId6" imgW="1034623" imgH="1633662" progId="CorelPhotoPaint.Image.11">
                  <p:embed/>
                  <p:pic>
                    <p:nvPicPr>
                      <p:cNvPr id="16387"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1656217"/>
                        <a:ext cx="1733550" cy="273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Computing </a:t>
            </a:r>
            <a:r>
              <a:rPr lang="tr-TR" altLang="tr-TR" dirty="0" err="1"/>
              <a:t>and</a:t>
            </a:r>
            <a:r>
              <a:rPr lang="tr-TR" altLang="tr-TR" dirty="0"/>
              <a:t> </a:t>
            </a:r>
            <a:r>
              <a:rPr lang="tr-TR" altLang="tr-TR" dirty="0" err="1"/>
              <a:t>visualizing</a:t>
            </a:r>
            <a:r>
              <a:rPr lang="tr-TR" altLang="tr-TR" dirty="0"/>
              <a:t> </a:t>
            </a:r>
            <a:r>
              <a:rPr lang="tr-TR" altLang="tr-TR" dirty="0" err="1"/>
              <a:t>the</a:t>
            </a:r>
            <a:r>
              <a:rPr lang="tr-TR" altLang="tr-TR" dirty="0"/>
              <a:t> 2D DFT (</a:t>
            </a:r>
            <a:r>
              <a:rPr lang="tr-TR" altLang="tr-TR" dirty="0" err="1"/>
              <a:t>cont</a:t>
            </a:r>
            <a:r>
              <a:rPr lang="tr-TR" altLang="tr-TR" dirty="0"/>
              <a:t>.)</a:t>
            </a:r>
          </a:p>
        </p:txBody>
      </p:sp>
      <p:pic>
        <p:nvPicPr>
          <p:cNvPr id="7" name="Grafik 6">
            <a:extLst>
              <a:ext uri="{FF2B5EF4-FFF2-40B4-BE49-F238E27FC236}">
                <a16:creationId xmlns:a16="http://schemas.microsoft.com/office/drawing/2014/main" id="{A81B37B4-02CD-46BF-BE32-C513FB3CA9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C0494709-AC74-40E9-A453-3327C81F6B2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738CB78-6F4E-4EE8-8AE2-6AAE759C79C5}"/>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6A1F1F2B-C52F-46DA-AEC4-DFDE830F9761}"/>
              </a:ext>
            </a:extLst>
          </p:cNvPr>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54274722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276475"/>
            <a:ext cx="7777162" cy="42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p:cNvSpPr txBox="1">
            <a:spLocks noChangeArrowheads="1"/>
          </p:cNvSpPr>
          <p:nvPr/>
        </p:nvSpPr>
        <p:spPr bwMode="auto">
          <a:xfrm>
            <a:off x="457200" y="277813"/>
            <a:ext cx="8229600" cy="113982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tr-TR" dirty="0"/>
              <a:t>Computing </a:t>
            </a:r>
            <a:r>
              <a:rPr lang="tr-TR" altLang="tr-TR" dirty="0" err="1"/>
              <a:t>and</a:t>
            </a:r>
            <a:r>
              <a:rPr lang="tr-TR" altLang="tr-TR" dirty="0"/>
              <a:t> </a:t>
            </a:r>
            <a:r>
              <a:rPr lang="tr-TR" altLang="tr-TR" dirty="0" err="1"/>
              <a:t>visualizing</a:t>
            </a:r>
            <a:r>
              <a:rPr lang="tr-TR" altLang="tr-TR" dirty="0"/>
              <a:t> </a:t>
            </a:r>
            <a:r>
              <a:rPr lang="tr-TR" altLang="tr-TR" dirty="0" err="1"/>
              <a:t>the</a:t>
            </a:r>
            <a:r>
              <a:rPr lang="tr-TR" altLang="tr-TR" dirty="0"/>
              <a:t> 2D DFT (</a:t>
            </a:r>
            <a:r>
              <a:rPr lang="tr-TR" altLang="tr-TR" dirty="0" err="1"/>
              <a:t>cont</a:t>
            </a:r>
            <a:r>
              <a:rPr lang="tr-TR" altLang="tr-TR" dirty="0"/>
              <a:t>.)</a:t>
            </a:r>
          </a:p>
        </p:txBody>
      </p:sp>
      <p:pic>
        <p:nvPicPr>
          <p:cNvPr id="6" name="Grafik 5">
            <a:extLst>
              <a:ext uri="{FF2B5EF4-FFF2-40B4-BE49-F238E27FC236}">
                <a16:creationId xmlns:a16="http://schemas.microsoft.com/office/drawing/2014/main" id="{C662C424-E8D0-4F96-9A2B-B18232EF2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D9FAB44-92A6-4FD0-A492-E1ABEDC651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8FE743D5-77E8-4925-B284-12DE560EA213}"/>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93724ADE-01AA-4D24-9C64-3DC1F31DF7BA}"/>
              </a:ext>
            </a:extLst>
          </p:cNvPr>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15818177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a:t>Why is FT Useful?</a:t>
            </a:r>
          </a:p>
        </p:txBody>
      </p:sp>
      <p:sp>
        <p:nvSpPr>
          <p:cNvPr id="20483" name="Rectangle 3"/>
          <p:cNvSpPr>
            <a:spLocks noGrp="1" noChangeArrowheads="1"/>
          </p:cNvSpPr>
          <p:nvPr>
            <p:ph type="body" idx="1"/>
          </p:nvPr>
        </p:nvSpPr>
        <p:spPr/>
        <p:txBody>
          <a:bodyPr/>
          <a:lstStyle/>
          <a:p>
            <a:pPr>
              <a:defRPr/>
            </a:pPr>
            <a:r>
              <a:rPr lang="en-US" dirty="0">
                <a:solidFill>
                  <a:schemeClr val="accent6"/>
                </a:solidFill>
              </a:rPr>
              <a:t>Easier</a:t>
            </a:r>
            <a:r>
              <a:rPr lang="en-US" dirty="0"/>
              <a:t> to remove undesirable frequencies.</a:t>
            </a:r>
          </a:p>
          <a:p>
            <a:pPr>
              <a:defRPr/>
            </a:pPr>
            <a:endParaRPr lang="en-US" dirty="0"/>
          </a:p>
          <a:p>
            <a:pPr algn="just">
              <a:defRPr/>
            </a:pPr>
            <a:r>
              <a:rPr lang="en-US" dirty="0">
                <a:solidFill>
                  <a:schemeClr val="accent6"/>
                </a:solidFill>
              </a:rPr>
              <a:t>Faster</a:t>
            </a:r>
            <a:r>
              <a:rPr lang="en-US" dirty="0"/>
              <a:t> perform certain operations in the </a:t>
            </a:r>
            <a:r>
              <a:rPr lang="en-US" b="1" dirty="0"/>
              <a:t>frequency </a:t>
            </a:r>
            <a:r>
              <a:rPr lang="en-US" dirty="0"/>
              <a:t>domain than in the </a:t>
            </a:r>
            <a:r>
              <a:rPr lang="en-US" b="1" dirty="0"/>
              <a:t>spatial </a:t>
            </a:r>
            <a:r>
              <a:rPr lang="en-US" dirty="0"/>
              <a:t>domain.</a:t>
            </a:r>
          </a:p>
        </p:txBody>
      </p:sp>
      <p:pic>
        <p:nvPicPr>
          <p:cNvPr id="6" name="Grafik 5">
            <a:extLst>
              <a:ext uri="{FF2B5EF4-FFF2-40B4-BE49-F238E27FC236}">
                <a16:creationId xmlns:a16="http://schemas.microsoft.com/office/drawing/2014/main" id="{F92B5B47-08B2-420A-91CB-272BFC898B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103D6D7-021B-4A87-ADF0-DF436AE22A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7F9C7396-D70F-4D0A-8862-56338BA01AB7}"/>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47ED4F4A-0393-47D7-A8A5-9C9E758FEC97}"/>
              </a:ext>
            </a:extLst>
          </p:cNvPr>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2205351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lIns="0" rIns="0" bIns="0" anchor="b">
            <a:normAutofit/>
          </a:bodyPr>
          <a:lstStyle/>
          <a:p>
            <a:r>
              <a:rPr lang="en-US" altLang="en-US" dirty="0"/>
              <a:t>Example: Removing undesirable frequencies</a:t>
            </a:r>
          </a:p>
        </p:txBody>
      </p:sp>
      <p:pic>
        <p:nvPicPr>
          <p:cNvPr id="22531"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286000" y="1981200"/>
            <a:ext cx="5211763" cy="1989138"/>
          </a:xfrm>
          <a:noFill/>
        </p:spPr>
      </p:pic>
      <p:pic>
        <p:nvPicPr>
          <p:cNvPr id="2253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495800"/>
            <a:ext cx="510540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2533" name="Text Box 6"/>
          <p:cNvSpPr txBox="1">
            <a:spLocks noChangeArrowheads="1"/>
          </p:cNvSpPr>
          <p:nvPr/>
        </p:nvSpPr>
        <p:spPr bwMode="auto">
          <a:xfrm>
            <a:off x="3565525" y="4557713"/>
            <a:ext cx="12080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600">
                <a:solidFill>
                  <a:schemeClr val="accent2"/>
                </a:solidFill>
              </a:rPr>
              <a:t>remove high</a:t>
            </a:r>
          </a:p>
          <a:p>
            <a:pPr>
              <a:spcBef>
                <a:spcPct val="0"/>
              </a:spcBef>
              <a:buFontTx/>
              <a:buNone/>
            </a:pPr>
            <a:r>
              <a:rPr lang="en-US" altLang="en-US" sz="1600">
                <a:solidFill>
                  <a:schemeClr val="accent2"/>
                </a:solidFill>
              </a:rPr>
              <a:t>frequencies</a:t>
            </a:r>
          </a:p>
        </p:txBody>
      </p:sp>
      <p:sp>
        <p:nvSpPr>
          <p:cNvPr id="22534" name="Text Box 7"/>
          <p:cNvSpPr txBox="1">
            <a:spLocks noChangeArrowheads="1"/>
          </p:cNvSpPr>
          <p:nvPr/>
        </p:nvSpPr>
        <p:spPr bwMode="auto">
          <a:xfrm>
            <a:off x="6096000" y="4572000"/>
            <a:ext cx="12827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600">
                <a:solidFill>
                  <a:schemeClr val="accent2"/>
                </a:solidFill>
              </a:rPr>
              <a:t>reconstructed</a:t>
            </a:r>
          </a:p>
          <a:p>
            <a:pPr>
              <a:spcBef>
                <a:spcPct val="0"/>
              </a:spcBef>
              <a:buFontTx/>
              <a:buNone/>
            </a:pPr>
            <a:r>
              <a:rPr lang="en-US" altLang="en-US" sz="1600">
                <a:solidFill>
                  <a:schemeClr val="accent2"/>
                </a:solidFill>
              </a:rPr>
              <a:t>signal</a:t>
            </a:r>
          </a:p>
        </p:txBody>
      </p:sp>
      <p:sp>
        <p:nvSpPr>
          <p:cNvPr id="22535" name="Text Box 8"/>
          <p:cNvSpPr txBox="1">
            <a:spLocks noChangeArrowheads="1"/>
          </p:cNvSpPr>
          <p:nvPr/>
        </p:nvSpPr>
        <p:spPr bwMode="auto">
          <a:xfrm>
            <a:off x="6096000" y="2057400"/>
            <a:ext cx="1123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600">
                <a:solidFill>
                  <a:schemeClr val="accent2"/>
                </a:solidFill>
              </a:rPr>
              <a:t>frequencies</a:t>
            </a:r>
          </a:p>
        </p:txBody>
      </p:sp>
      <p:sp>
        <p:nvSpPr>
          <p:cNvPr id="22536" name="Text Box 9"/>
          <p:cNvSpPr txBox="1">
            <a:spLocks noChangeArrowheads="1"/>
          </p:cNvSpPr>
          <p:nvPr/>
        </p:nvSpPr>
        <p:spPr bwMode="auto">
          <a:xfrm>
            <a:off x="3886200" y="2133600"/>
            <a:ext cx="1163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600">
                <a:solidFill>
                  <a:schemeClr val="accent2"/>
                </a:solidFill>
              </a:rPr>
              <a:t>noisy signal</a:t>
            </a:r>
          </a:p>
        </p:txBody>
      </p:sp>
      <p:sp>
        <p:nvSpPr>
          <p:cNvPr id="22537" name="Text Box 10"/>
          <p:cNvSpPr txBox="1">
            <a:spLocks noChangeArrowheads="1"/>
          </p:cNvSpPr>
          <p:nvPr/>
        </p:nvSpPr>
        <p:spPr bwMode="auto">
          <a:xfrm>
            <a:off x="136525" y="4610100"/>
            <a:ext cx="2082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1800" dirty="0">
                <a:solidFill>
                  <a:schemeClr val="bg1"/>
                </a:solidFill>
              </a:rPr>
              <a:t>To remove certain</a:t>
            </a:r>
          </a:p>
          <a:p>
            <a:pPr>
              <a:spcBef>
                <a:spcPct val="0"/>
              </a:spcBef>
              <a:buFontTx/>
              <a:buNone/>
            </a:pPr>
            <a:r>
              <a:rPr lang="en-US" altLang="en-US" sz="1800" dirty="0">
                <a:solidFill>
                  <a:schemeClr val="bg1"/>
                </a:solidFill>
              </a:rPr>
              <a:t>frequencies, set their</a:t>
            </a:r>
          </a:p>
          <a:p>
            <a:pPr>
              <a:spcBef>
                <a:spcPct val="0"/>
              </a:spcBef>
              <a:buFontTx/>
              <a:buNone/>
            </a:pPr>
            <a:r>
              <a:rPr lang="en-US" altLang="en-US" sz="1800" dirty="0">
                <a:solidFill>
                  <a:schemeClr val="bg1"/>
                </a:solidFill>
              </a:rPr>
              <a:t>corresponding F(u)</a:t>
            </a:r>
          </a:p>
          <a:p>
            <a:pPr>
              <a:spcBef>
                <a:spcPct val="0"/>
              </a:spcBef>
              <a:buFontTx/>
              <a:buNone/>
            </a:pPr>
            <a:r>
              <a:rPr lang="en-US" altLang="en-US" sz="1800" dirty="0">
                <a:solidFill>
                  <a:schemeClr val="bg1"/>
                </a:solidFill>
              </a:rPr>
              <a:t>coefficients to zero!</a:t>
            </a:r>
          </a:p>
        </p:txBody>
      </p:sp>
      <p:pic>
        <p:nvPicPr>
          <p:cNvPr id="12" name="Grafik 11">
            <a:extLst>
              <a:ext uri="{FF2B5EF4-FFF2-40B4-BE49-F238E27FC236}">
                <a16:creationId xmlns:a16="http://schemas.microsoft.com/office/drawing/2014/main" id="{1A68E747-1C90-4F1D-AA03-B5D4A9E1D2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a:extLst>
              <a:ext uri="{FF2B5EF4-FFF2-40B4-BE49-F238E27FC236}">
                <a16:creationId xmlns:a16="http://schemas.microsoft.com/office/drawing/2014/main" id="{25CEAF18-E9D7-412F-A77F-EDE3DB0905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A2FD12D9-0E36-464F-BF42-13CBFF627F74}"/>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AEE4AA9F-A9AD-45BE-AB40-5C95E32E07D0}"/>
              </a:ext>
            </a:extLst>
          </p:cNvPr>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3136250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a:t>How do frequencies show up in an image?</a:t>
            </a:r>
          </a:p>
        </p:txBody>
      </p:sp>
      <p:sp>
        <p:nvSpPr>
          <p:cNvPr id="23555" name="Rectangle 3"/>
          <p:cNvSpPr>
            <a:spLocks noGrp="1" noChangeArrowheads="1"/>
          </p:cNvSpPr>
          <p:nvPr>
            <p:ph type="body" idx="1"/>
          </p:nvPr>
        </p:nvSpPr>
        <p:spPr/>
        <p:txBody>
          <a:bodyPr/>
          <a:lstStyle/>
          <a:p>
            <a:pPr algn="just"/>
            <a:r>
              <a:rPr lang="en-US" altLang="en-US" dirty="0"/>
              <a:t>Low frequencies correspond to slowly varying information (e.g., continuous surface).</a:t>
            </a:r>
          </a:p>
          <a:p>
            <a:pPr algn="just"/>
            <a:r>
              <a:rPr lang="en-US" altLang="en-US" dirty="0"/>
              <a:t>High frequencies correspond to quickly varying information (e.g., edges)</a:t>
            </a:r>
          </a:p>
          <a:p>
            <a:pPr algn="just"/>
            <a:endParaRPr lang="en-US" altLang="en-US" dirty="0"/>
          </a:p>
        </p:txBody>
      </p:sp>
      <p:pic>
        <p:nvPicPr>
          <p:cNvPr id="235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668" y="3850935"/>
            <a:ext cx="19986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355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0400" y="385104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3558" name="Text Box 7"/>
          <p:cNvSpPr txBox="1">
            <a:spLocks noChangeArrowheads="1"/>
          </p:cNvSpPr>
          <p:nvPr/>
        </p:nvSpPr>
        <p:spPr bwMode="auto">
          <a:xfrm>
            <a:off x="2012156" y="6019800"/>
            <a:ext cx="2035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solidFill>
                  <a:schemeClr val="bg1"/>
                </a:solidFill>
              </a:rPr>
              <a:t>Original Image</a:t>
            </a:r>
          </a:p>
        </p:txBody>
      </p:sp>
      <p:sp>
        <p:nvSpPr>
          <p:cNvPr id="23559" name="Text Box 9"/>
          <p:cNvSpPr txBox="1">
            <a:spLocks noChangeArrowheads="1"/>
          </p:cNvSpPr>
          <p:nvPr/>
        </p:nvSpPr>
        <p:spPr bwMode="auto">
          <a:xfrm>
            <a:off x="4700587" y="6051550"/>
            <a:ext cx="1673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2600">
                <a:solidFill>
                  <a:schemeClr val="tx1"/>
                </a:solidFill>
                <a:latin typeface="Times New Roman" panose="02020603050405020304" pitchFamily="18" charset="0"/>
              </a:defRPr>
            </a:lvl1pPr>
            <a:lvl2pPr marL="742950" indent="-285750">
              <a:spcBef>
                <a:spcPct val="20000"/>
              </a:spcBef>
              <a:buChar char="–"/>
              <a:defRPr kumimoji="1" sz="2200">
                <a:solidFill>
                  <a:schemeClr val="tx1"/>
                </a:solidFill>
                <a:latin typeface="Times New Roman" panose="02020603050405020304" pitchFamily="18" charset="0"/>
              </a:defRPr>
            </a:lvl2pPr>
            <a:lvl3pPr marL="1143000" indent="-228600">
              <a:spcBef>
                <a:spcPct val="20000"/>
              </a:spcBef>
              <a:buChar char="•"/>
              <a:defRPr kumimoji="1">
                <a:solidFill>
                  <a:schemeClr val="tx1"/>
                </a:solidFill>
                <a:latin typeface="Times New Roman" panose="02020603050405020304" pitchFamily="18" charset="0"/>
              </a:defRPr>
            </a:lvl3pPr>
            <a:lvl4pPr marL="1600200" indent="-228600">
              <a:spcBef>
                <a:spcPct val="20000"/>
              </a:spcBef>
              <a:buChar char="–"/>
              <a:defRPr kumimoji="1" sz="1400">
                <a:solidFill>
                  <a:schemeClr val="tx1"/>
                </a:solidFill>
                <a:latin typeface="Times New Roman" panose="02020603050405020304" pitchFamily="18" charset="0"/>
              </a:defRPr>
            </a:lvl4pPr>
            <a:lvl5pPr marL="2057400" indent="-228600">
              <a:spcBef>
                <a:spcPct val="20000"/>
              </a:spcBef>
              <a:buChar char="•"/>
              <a:defRPr kumimoji="1" sz="1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1400">
                <a:solidFill>
                  <a:schemeClr val="tx1"/>
                </a:solidFill>
                <a:latin typeface="Times New Roman" panose="02020603050405020304" pitchFamily="18" charset="0"/>
              </a:defRPr>
            </a:lvl9pPr>
          </a:lstStyle>
          <a:p>
            <a:pPr>
              <a:spcBef>
                <a:spcPct val="0"/>
              </a:spcBef>
              <a:buFontTx/>
              <a:buNone/>
            </a:pPr>
            <a:r>
              <a:rPr lang="en-US" altLang="en-US" sz="2400" dirty="0">
                <a:solidFill>
                  <a:schemeClr val="bg1"/>
                </a:solidFill>
              </a:rPr>
              <a:t>Low-passed</a:t>
            </a:r>
          </a:p>
        </p:txBody>
      </p:sp>
      <p:pic>
        <p:nvPicPr>
          <p:cNvPr id="10" name="Grafik 9">
            <a:extLst>
              <a:ext uri="{FF2B5EF4-FFF2-40B4-BE49-F238E27FC236}">
                <a16:creationId xmlns:a16="http://schemas.microsoft.com/office/drawing/2014/main" id="{C119610F-5F45-41DA-AD73-6473510099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a:extLst>
              <a:ext uri="{FF2B5EF4-FFF2-40B4-BE49-F238E27FC236}">
                <a16:creationId xmlns:a16="http://schemas.microsoft.com/office/drawing/2014/main" id="{949A9EF4-3830-4A57-BFFD-1EF31B361B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5E2BB8AF-00D3-4680-AAF3-4E7DDDEBBFF2}"/>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A096E383-89C8-4A54-8764-2AE59EDC82E7}"/>
              </a:ext>
            </a:extLst>
          </p:cNvPr>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25507941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a:t>Example of noise reduction using FT</a:t>
            </a:r>
          </a:p>
        </p:txBody>
      </p:sp>
      <p:pic>
        <p:nvPicPr>
          <p:cNvPr id="24579"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447800" y="1828800"/>
            <a:ext cx="6026150" cy="4514850"/>
          </a:xfrm>
          <a:noFill/>
        </p:spPr>
      </p:pic>
      <p:pic>
        <p:nvPicPr>
          <p:cNvPr id="6" name="Grafik 5">
            <a:extLst>
              <a:ext uri="{FF2B5EF4-FFF2-40B4-BE49-F238E27FC236}">
                <a16:creationId xmlns:a16="http://schemas.microsoft.com/office/drawing/2014/main" id="{63C75D0C-EB15-4A56-9CCC-541A3D8266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AD6A2B8-7A86-4A53-BA39-5F233149EA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F8297734-9195-4142-AF9E-6964B335CD78}"/>
              </a:ext>
            </a:extLst>
          </p:cNvPr>
          <p:cNvSpPr>
            <a:spLocks noGrp="1"/>
          </p:cNvSpPr>
          <p:nvPr>
            <p:ph type="ftr" sz="quarter" idx="11"/>
          </p:nvPr>
        </p:nvSpPr>
        <p:spPr/>
        <p:txBody>
          <a:bodyPr/>
          <a:lstStyle/>
          <a:p>
            <a:r>
              <a:rPr lang="en-US"/>
              <a:t>Frequency Domain Filtering: Foundations</a:t>
            </a:r>
            <a:endParaRPr lang="en-US" dirty="0"/>
          </a:p>
        </p:txBody>
      </p:sp>
      <p:sp>
        <p:nvSpPr>
          <p:cNvPr id="5" name="Foliennummernplatzhalter 4">
            <a:extLst>
              <a:ext uri="{FF2B5EF4-FFF2-40B4-BE49-F238E27FC236}">
                <a16:creationId xmlns:a16="http://schemas.microsoft.com/office/drawing/2014/main" id="{0554EAD0-3E83-43EE-A120-D75E80A48E82}"/>
              </a:ext>
            </a:extLst>
          </p:cNvPr>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8930518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940" y="938817"/>
            <a:ext cx="6790535" cy="5614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3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1676400"/>
            <a:ext cx="157330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a:xfrm>
            <a:off x="457200" y="277813"/>
            <a:ext cx="8229600" cy="1139825"/>
          </a:xfrm>
          <a:prstGeom prst="rect">
            <a:avLst/>
          </a:prstGeom>
        </p:spPr>
        <p:txBody>
          <a:bodyPr vert="horz" lIns="0" rIns="0" bIns="0" anchor="t">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en-US" dirty="0" err="1"/>
              <a:t>Symmetry</a:t>
            </a:r>
            <a:r>
              <a:rPr lang="tr-TR" altLang="en-US" dirty="0"/>
              <a:t> </a:t>
            </a:r>
            <a:r>
              <a:rPr lang="tr-TR" altLang="en-US" dirty="0" err="1"/>
              <a:t>properties</a:t>
            </a:r>
            <a:r>
              <a:rPr lang="tr-TR" altLang="en-US" dirty="0"/>
              <a:t> of 2D DFT</a:t>
            </a:r>
            <a:endParaRPr lang="en-US" altLang="en-US" dirty="0"/>
          </a:p>
        </p:txBody>
      </p:sp>
      <p:pic>
        <p:nvPicPr>
          <p:cNvPr id="7" name="Grafik 6">
            <a:extLst>
              <a:ext uri="{FF2B5EF4-FFF2-40B4-BE49-F238E27FC236}">
                <a16:creationId xmlns:a16="http://schemas.microsoft.com/office/drawing/2014/main" id="{72C3790A-384E-4A53-9C2D-E76234907B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F8B3256E-1BB8-4FB8-97D8-34BC014ACA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7CF6D792-D564-4460-AFA0-663BE6956025}"/>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2BA61221-EC23-420E-ABAE-C93372EB96AD}"/>
              </a:ext>
            </a:extLst>
          </p:cNvPr>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6978475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84981"/>
            <a:ext cx="5791200" cy="469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622" y="1676400"/>
            <a:ext cx="2085474"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a:xfrm>
            <a:off x="457200" y="277813"/>
            <a:ext cx="8229600" cy="1139825"/>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en-US" dirty="0" err="1"/>
              <a:t>Summary</a:t>
            </a:r>
            <a:r>
              <a:rPr lang="tr-TR" altLang="en-US" dirty="0"/>
              <a:t> of 2D DFT </a:t>
            </a:r>
            <a:r>
              <a:rPr lang="tr-TR" altLang="en-US" dirty="0" err="1"/>
              <a:t>properties</a:t>
            </a:r>
            <a:r>
              <a:rPr lang="tr-TR" altLang="en-US" dirty="0"/>
              <a:t> </a:t>
            </a:r>
            <a:endParaRPr lang="en-US" altLang="en-US" dirty="0"/>
          </a:p>
        </p:txBody>
      </p:sp>
      <p:pic>
        <p:nvPicPr>
          <p:cNvPr id="7" name="Grafik 6">
            <a:extLst>
              <a:ext uri="{FF2B5EF4-FFF2-40B4-BE49-F238E27FC236}">
                <a16:creationId xmlns:a16="http://schemas.microsoft.com/office/drawing/2014/main" id="{14122B20-C99F-488C-940B-E108486510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9A546566-C9FB-46DB-A5EE-AA4DF428A7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C5473FF1-C9E4-4961-84DE-56E2CE4BF0ED}"/>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1B7FDA69-27E7-4382-97B8-71552E1B7E74}"/>
              </a:ext>
            </a:extLst>
          </p:cNvPr>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39000391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676400"/>
            <a:ext cx="5925457" cy="476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a:xfrm>
            <a:off x="457200" y="277813"/>
            <a:ext cx="8229600" cy="1139825"/>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en-US" dirty="0" err="1"/>
              <a:t>Summary</a:t>
            </a:r>
            <a:r>
              <a:rPr lang="tr-TR" altLang="en-US" dirty="0"/>
              <a:t> of 2D DFT </a:t>
            </a:r>
            <a:r>
              <a:rPr lang="tr-TR" altLang="en-US" dirty="0" err="1"/>
              <a:t>properties</a:t>
            </a:r>
            <a:r>
              <a:rPr lang="tr-TR" altLang="en-US" dirty="0"/>
              <a:t> (</a:t>
            </a:r>
            <a:r>
              <a:rPr lang="tr-TR" altLang="en-US" dirty="0" err="1"/>
              <a:t>cont</a:t>
            </a:r>
            <a:r>
              <a:rPr lang="tr-TR" altLang="en-US" dirty="0"/>
              <a:t>.) </a:t>
            </a:r>
            <a:endParaRPr lang="en-US" altLang="en-US" dirty="0"/>
          </a:p>
        </p:txBody>
      </p:sp>
      <p:pic>
        <p:nvPicPr>
          <p:cNvPr id="6" name="Grafik 5">
            <a:extLst>
              <a:ext uri="{FF2B5EF4-FFF2-40B4-BE49-F238E27FC236}">
                <a16:creationId xmlns:a16="http://schemas.microsoft.com/office/drawing/2014/main" id="{749F31EC-1CBD-4753-B2DB-538535EF06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15687B0-F8D9-4844-B899-76BD016075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0FF3B7AA-482B-4F01-8C33-2EB6947E1BB1}"/>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E828F96B-75F4-4DA9-B7C1-C3FF15477E90}"/>
              </a:ext>
            </a:extLst>
          </p:cNvPr>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35265512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28" y="1239838"/>
            <a:ext cx="6422513" cy="447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4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3476" y="1417638"/>
            <a:ext cx="1475724" cy="3075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a:xfrm>
            <a:off x="457200" y="277813"/>
            <a:ext cx="8229600" cy="1139825"/>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en-US" dirty="0" err="1"/>
              <a:t>Summary</a:t>
            </a:r>
            <a:r>
              <a:rPr lang="tr-TR" altLang="en-US" dirty="0"/>
              <a:t> of 2D DFT </a:t>
            </a:r>
            <a:r>
              <a:rPr lang="tr-TR" altLang="en-US" dirty="0" err="1"/>
              <a:t>pairs</a:t>
            </a:r>
            <a:endParaRPr lang="en-US" altLang="en-US" dirty="0"/>
          </a:p>
        </p:txBody>
      </p:sp>
      <p:pic>
        <p:nvPicPr>
          <p:cNvPr id="7" name="Grafik 6">
            <a:extLst>
              <a:ext uri="{FF2B5EF4-FFF2-40B4-BE49-F238E27FC236}">
                <a16:creationId xmlns:a16="http://schemas.microsoft.com/office/drawing/2014/main" id="{50FB2378-EF74-4BAE-B542-FF8284170D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B10588B2-5FDF-4D5C-AC87-1DE82F709F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734A4A88-311C-46F4-84E9-2C9A28765EF6}"/>
              </a:ext>
            </a:extLst>
          </p:cNvPr>
          <p:cNvSpPr>
            <a:spLocks noGrp="1"/>
          </p:cNvSpPr>
          <p:nvPr>
            <p:ph type="ftr" sz="quarter" idx="11"/>
          </p:nvPr>
        </p:nvSpPr>
        <p:spPr/>
        <p:txBody>
          <a:bodyPr/>
          <a:lstStyle/>
          <a:p>
            <a:r>
              <a:rPr lang="en-US"/>
              <a:t>Frequency Domain Filtering: Foundations</a:t>
            </a:r>
            <a:endParaRPr lang="en-US" dirty="0"/>
          </a:p>
        </p:txBody>
      </p:sp>
      <p:sp>
        <p:nvSpPr>
          <p:cNvPr id="6" name="Foliennummernplatzhalter 5">
            <a:extLst>
              <a:ext uri="{FF2B5EF4-FFF2-40B4-BE49-F238E27FC236}">
                <a16:creationId xmlns:a16="http://schemas.microsoft.com/office/drawing/2014/main" id="{FD385F6D-0D7F-40C5-8568-540158D97EF4}"/>
              </a:ext>
            </a:extLst>
          </p:cNvPr>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37707721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143000"/>
            <a:ext cx="5410199" cy="5276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a:xfrm>
            <a:off x="457200" y="277813"/>
            <a:ext cx="8229600" cy="1139825"/>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r>
              <a:rPr lang="tr-TR" altLang="en-US" dirty="0" err="1"/>
              <a:t>Summary</a:t>
            </a:r>
            <a:r>
              <a:rPr lang="tr-TR" altLang="en-US" dirty="0"/>
              <a:t> of 2D DFT </a:t>
            </a:r>
            <a:r>
              <a:rPr lang="tr-TR" altLang="en-US" dirty="0" err="1"/>
              <a:t>pairs</a:t>
            </a:r>
            <a:r>
              <a:rPr lang="tr-TR" altLang="en-US" dirty="0"/>
              <a:t> (</a:t>
            </a:r>
            <a:r>
              <a:rPr lang="tr-TR" altLang="en-US" dirty="0" err="1"/>
              <a:t>cont</a:t>
            </a:r>
            <a:r>
              <a:rPr lang="tr-TR" altLang="en-US" dirty="0"/>
              <a:t>.)</a:t>
            </a:r>
            <a:endParaRPr lang="en-US" altLang="en-US" dirty="0"/>
          </a:p>
        </p:txBody>
      </p:sp>
      <p:pic>
        <p:nvPicPr>
          <p:cNvPr id="6" name="Grafik 5">
            <a:extLst>
              <a:ext uri="{FF2B5EF4-FFF2-40B4-BE49-F238E27FC236}">
                <a16:creationId xmlns:a16="http://schemas.microsoft.com/office/drawing/2014/main" id="{3366506B-1396-43E8-9A11-B1E7B79B70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096CD7A-0F87-44D1-B563-27E8EAB40F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ußzeilenplatzhalter 4">
            <a:extLst>
              <a:ext uri="{FF2B5EF4-FFF2-40B4-BE49-F238E27FC236}">
                <a16:creationId xmlns:a16="http://schemas.microsoft.com/office/drawing/2014/main" id="{F414D8EC-FB86-41E2-BC15-8EDEBE86DE1E}"/>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9E7CA9AC-4611-429D-AE72-BE924E887806}"/>
              </a:ext>
            </a:extLst>
          </p:cNvPr>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39261958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2"/>
          <p:cNvSpPr>
            <a:spLocks noGrp="1" noChangeArrowheads="1"/>
          </p:cNvSpPr>
          <p:nvPr>
            <p:ph type="title"/>
          </p:nvPr>
        </p:nvSpPr>
        <p:spPr/>
        <p:txBody>
          <a:bodyPr vert="horz" lIns="0" rIns="0" bIns="0" anchor="b">
            <a:normAutofit/>
          </a:bodyPr>
          <a:lstStyle/>
          <a:p>
            <a:r>
              <a:rPr lang="en-US" dirty="0"/>
              <a:t>Summary</a:t>
            </a:r>
          </a:p>
        </p:txBody>
      </p:sp>
      <p:sp>
        <p:nvSpPr>
          <p:cNvPr id="73733" name="Rectangle 3"/>
          <p:cNvSpPr>
            <a:spLocks noGrp="1" noChangeArrowheads="1"/>
          </p:cNvSpPr>
          <p:nvPr>
            <p:ph type="body" idx="1"/>
          </p:nvPr>
        </p:nvSpPr>
        <p:spPr>
          <a:xfrm>
            <a:off x="457200" y="1600200"/>
            <a:ext cx="8305800" cy="4648199"/>
          </a:xfrm>
          <a:extLst>
            <a:ext uri="{909E8E84-426E-40DD-AFC4-6F175D3DCCD1}">
              <a14:hiddenFill xmlns:a14="http://schemas.microsoft.com/office/drawing/2010/main">
                <a:solidFill>
                  <a:srgbClr val="FF0000"/>
                </a:solidFill>
              </a14:hiddenFill>
            </a:ext>
          </a:extLst>
        </p:spPr>
        <p:txBody>
          <a:bodyPr>
            <a:normAutofit/>
          </a:bodyPr>
          <a:lstStyle/>
          <a:p>
            <a:pPr eaLnBrk="1" hangingPunct="1"/>
            <a:r>
              <a:rPr lang="en-US" dirty="0"/>
              <a:t>You should now </a:t>
            </a:r>
            <a:r>
              <a:rPr lang="tr-TR" dirty="0" err="1"/>
              <a:t>know</a:t>
            </a:r>
            <a:endParaRPr lang="en-US" dirty="0"/>
          </a:p>
          <a:p>
            <a:pPr lvl="1" algn="just" eaLnBrk="1" hangingPunct="1"/>
            <a:r>
              <a:rPr lang="tr-TR" dirty="0" err="1"/>
              <a:t>The</a:t>
            </a:r>
            <a:r>
              <a:rPr lang="tr-TR" dirty="0"/>
              <a:t> Fundamentals of </a:t>
            </a:r>
            <a:r>
              <a:rPr lang="tr-TR" dirty="0" err="1"/>
              <a:t>frequency</a:t>
            </a:r>
            <a:r>
              <a:rPr lang="tr-TR" dirty="0"/>
              <a:t> domain </a:t>
            </a:r>
            <a:r>
              <a:rPr lang="tr-TR" dirty="0" err="1"/>
              <a:t>filtering</a:t>
            </a:r>
            <a:r>
              <a:rPr lang="tr-TR" dirty="0"/>
              <a:t> </a:t>
            </a:r>
            <a:endParaRPr lang="en-US" dirty="0"/>
          </a:p>
          <a:p>
            <a:pPr lvl="1" eaLnBrk="1" hangingPunct="1"/>
            <a:endParaRPr lang="en-US" dirty="0"/>
          </a:p>
          <a:p>
            <a:pPr lvl="1" eaLnBrk="1" hangingPunct="1"/>
            <a:endParaRPr lang="en-US" dirty="0"/>
          </a:p>
        </p:txBody>
      </p:sp>
      <p:pic>
        <p:nvPicPr>
          <p:cNvPr id="6" name="Grafik 5">
            <a:extLst>
              <a:ext uri="{FF2B5EF4-FFF2-40B4-BE49-F238E27FC236}">
                <a16:creationId xmlns:a16="http://schemas.microsoft.com/office/drawing/2014/main" id="{C3717825-062E-4324-A610-F7F846353D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9812123-2DD4-42DC-91CF-0638B99807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DD9FE4F-585E-4475-9E95-7E17DFF7B809}"/>
              </a:ext>
            </a:extLst>
          </p:cNvPr>
          <p:cNvSpPr>
            <a:spLocks noGrp="1"/>
          </p:cNvSpPr>
          <p:nvPr>
            <p:ph type="ftr" sz="quarter" idx="11"/>
          </p:nvPr>
        </p:nvSpPr>
        <p:spPr/>
        <p:txBody>
          <a:bodyPr/>
          <a:lstStyle/>
          <a:p>
            <a:r>
              <a:rPr lang="en-US"/>
              <a:t>Frequency Domain Filtering: Foundations</a:t>
            </a:r>
            <a:endParaRPr lang="en-US" dirty="0"/>
          </a:p>
        </p:txBody>
      </p:sp>
      <p:sp>
        <p:nvSpPr>
          <p:cNvPr id="3" name="Foliennummernplatzhalter 2">
            <a:extLst>
              <a:ext uri="{FF2B5EF4-FFF2-40B4-BE49-F238E27FC236}">
                <a16:creationId xmlns:a16="http://schemas.microsoft.com/office/drawing/2014/main" id="{45BA0FD1-1AEE-4A2A-8199-012CCED70293}"/>
              </a:ext>
            </a:extLst>
          </p:cNvPr>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42276417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gn="ctr">
              <a:lnSpc>
                <a:spcPct val="115000"/>
              </a:lnSpc>
              <a:spcAft>
                <a:spcPts val="1000"/>
              </a:spcAft>
              <a:buNone/>
            </a:pPr>
            <a:r>
              <a:rPr lang="de-DE" sz="3200" dirty="0" err="1">
                <a:solidFill>
                  <a:schemeClr val="dk1"/>
                </a:solidFill>
                <a:latin typeface="Times New Roman"/>
                <a:ea typeface="Times New Roman"/>
              </a:rPr>
              <a:t>Frequency</a:t>
            </a:r>
            <a:r>
              <a:rPr lang="de-DE" sz="3200" dirty="0">
                <a:solidFill>
                  <a:schemeClr val="dk1"/>
                </a:solidFill>
                <a:latin typeface="Times New Roman"/>
                <a:ea typeface="Times New Roman"/>
              </a:rPr>
              <a:t> Domain </a:t>
            </a:r>
            <a:r>
              <a:rPr lang="de-DE" sz="3200" dirty="0" err="1">
                <a:solidFill>
                  <a:schemeClr val="dk1"/>
                </a:solidFill>
                <a:latin typeface="Times New Roman"/>
                <a:ea typeface="Times New Roman"/>
              </a:rPr>
              <a:t>Filtering</a:t>
            </a:r>
            <a:r>
              <a:rPr lang="de-DE" sz="3200" dirty="0">
                <a:solidFill>
                  <a:schemeClr val="dk1"/>
                </a:solidFill>
                <a:latin typeface="Times New Roman"/>
                <a:ea typeface="Times New Roman"/>
              </a:rPr>
              <a:t> (</a:t>
            </a:r>
            <a:r>
              <a:rPr lang="de-DE" sz="3200" dirty="0" err="1">
                <a:solidFill>
                  <a:schemeClr val="dk1"/>
                </a:solidFill>
                <a:latin typeface="Times New Roman"/>
                <a:ea typeface="Times New Roman"/>
              </a:rPr>
              <a:t>cont</a:t>
            </a:r>
            <a:r>
              <a:rPr lang="de-DE" sz="3200" dirty="0">
                <a:solidFill>
                  <a:schemeClr val="dk1"/>
                </a:solidFill>
                <a:latin typeface="Times New Roman"/>
                <a:ea typeface="Times New Roman"/>
              </a:rPr>
              <a:t>.)</a:t>
            </a: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202F6C3-2FE0-463E-9D51-5C1E4B08EBAF}"/>
              </a:ext>
            </a:extLst>
          </p:cNvPr>
          <p:cNvSpPr>
            <a:spLocks noGrp="1"/>
          </p:cNvSpPr>
          <p:nvPr>
            <p:ph type="ftr" sz="quarter" idx="11"/>
          </p:nvPr>
        </p:nvSpPr>
        <p:spPr/>
        <p:txBody>
          <a:bodyPr/>
          <a:lstStyle/>
          <a:p>
            <a:r>
              <a:rPr lang="en-US"/>
              <a:t>Frequency Domain Filtering: Foundations</a:t>
            </a:r>
            <a:endParaRPr lang="en-US" dirty="0"/>
          </a:p>
        </p:txBody>
      </p:sp>
      <p:sp>
        <p:nvSpPr>
          <p:cNvPr id="4" name="Foliennummernplatzhalter 3">
            <a:extLst>
              <a:ext uri="{FF2B5EF4-FFF2-40B4-BE49-F238E27FC236}">
                <a16:creationId xmlns:a16="http://schemas.microsoft.com/office/drawing/2014/main" id="{F177AF4D-6EC6-4C40-940A-E7D9A032A687}"/>
              </a:ext>
            </a:extLst>
          </p:cNvPr>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20161880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a:xfrm>
            <a:off x="228600" y="1066800"/>
            <a:ext cx="8763000" cy="5654675"/>
          </a:xfrm>
        </p:spPr>
        <p:txBody>
          <a:bodyPr>
            <a:normAutofit lnSpcReduction="10000"/>
          </a:bodyPr>
          <a:lstStyle/>
          <a:p>
            <a:pPr algn="just">
              <a:spcAft>
                <a:spcPts val="0"/>
              </a:spcAft>
            </a:pPr>
            <a:r>
              <a:rPr lang="en-US" sz="2800" dirty="0"/>
              <a:t>Rafael C. Gonzalez, Richard E. Woods, “Digital Image Processing, 4th Ed.”; Pearson, 2018, (DIP)</a:t>
            </a:r>
          </a:p>
          <a:p>
            <a:pPr algn="just">
              <a:spcAft>
                <a:spcPts val="0"/>
              </a:spcAft>
            </a:pPr>
            <a:r>
              <a:rPr lang="en-US" sz="2800" dirty="0"/>
              <a:t>Rafael C. Gonzalez, Richard E. Woods, Steven L. </a:t>
            </a:r>
            <a:r>
              <a:rPr lang="en-US" sz="2800" dirty="0" err="1"/>
              <a:t>Eddins</a:t>
            </a:r>
            <a:r>
              <a:rPr lang="en-US" sz="2800" dirty="0"/>
              <a:t>, “Digital Image Processing Using MATLAB”; Pearson, 2004, (DIPUM)</a:t>
            </a:r>
          </a:p>
          <a:p>
            <a:pPr algn="just">
              <a:spcAft>
                <a:spcPts val="0"/>
              </a:spcAft>
            </a:pPr>
            <a:r>
              <a:rPr lang="en-US" sz="2800" dirty="0" err="1"/>
              <a:t>Oge</a:t>
            </a:r>
            <a:r>
              <a:rPr lang="en-US" sz="2800" dirty="0"/>
              <a:t> Marques, “Practical Image and Video Processing Using MATLAB”; Wiley, 2011, (PIVPUM)</a:t>
            </a:r>
          </a:p>
          <a:p>
            <a:pPr algn="just">
              <a:spcAft>
                <a:spcPts val="0"/>
              </a:spcAft>
            </a:pPr>
            <a:r>
              <a:rPr lang="en-US" sz="2800" dirty="0"/>
              <a:t>Ronald N. Bracewell</a:t>
            </a:r>
            <a:r>
              <a:rPr lang="tr-TR" sz="2800" dirty="0"/>
              <a:t>, </a:t>
            </a:r>
            <a:r>
              <a:rPr lang="en-US" sz="2800" dirty="0"/>
              <a:t>“</a:t>
            </a:r>
            <a:r>
              <a:rPr lang="tr-TR" sz="2800" dirty="0" err="1"/>
              <a:t>The</a:t>
            </a:r>
            <a:r>
              <a:rPr lang="tr-TR" sz="2800" dirty="0"/>
              <a:t> </a:t>
            </a:r>
            <a:r>
              <a:rPr lang="tr-TR" sz="2800" dirty="0" err="1"/>
              <a:t>Fourier</a:t>
            </a:r>
            <a:r>
              <a:rPr lang="tr-TR" sz="2800" dirty="0"/>
              <a:t> </a:t>
            </a:r>
            <a:r>
              <a:rPr lang="tr-TR" sz="2800" dirty="0" err="1"/>
              <a:t>Transform</a:t>
            </a:r>
            <a:r>
              <a:rPr lang="tr-TR" sz="2800" dirty="0"/>
              <a:t> </a:t>
            </a:r>
            <a:r>
              <a:rPr lang="tr-TR" sz="2800" dirty="0" err="1"/>
              <a:t>and</a:t>
            </a:r>
            <a:r>
              <a:rPr lang="tr-TR" sz="2800" dirty="0"/>
              <a:t> </a:t>
            </a:r>
            <a:r>
              <a:rPr lang="tr-TR" sz="2800" dirty="0" err="1"/>
              <a:t>Its</a:t>
            </a:r>
            <a:r>
              <a:rPr lang="tr-TR" sz="2800" dirty="0"/>
              <a:t> Applications, 3rd Ed.</a:t>
            </a:r>
            <a:r>
              <a:rPr lang="en-US" sz="2800" dirty="0"/>
              <a:t>”;</a:t>
            </a:r>
            <a:r>
              <a:rPr lang="tr-TR" sz="2800" dirty="0"/>
              <a:t> </a:t>
            </a:r>
            <a:r>
              <a:rPr lang="tr-TR" sz="2800" dirty="0" err="1"/>
              <a:t>McGraw</a:t>
            </a:r>
            <a:r>
              <a:rPr lang="tr-TR" sz="2800" dirty="0"/>
              <a:t> </a:t>
            </a:r>
            <a:r>
              <a:rPr lang="tr-TR" sz="2800" dirty="0" err="1"/>
              <a:t>Hill</a:t>
            </a:r>
            <a:r>
              <a:rPr lang="tr-TR" sz="2800" dirty="0"/>
              <a:t>, 2000</a:t>
            </a:r>
            <a:r>
              <a:rPr lang="en-US" sz="2800" dirty="0"/>
              <a:t> </a:t>
            </a:r>
            <a:endParaRPr lang="tr-TR" sz="2800" dirty="0"/>
          </a:p>
          <a:p>
            <a:pPr algn="just">
              <a:spcAft>
                <a:spcPts val="0"/>
              </a:spcAft>
            </a:pPr>
            <a:r>
              <a:rPr lang="tr-TR" sz="2800" dirty="0"/>
              <a:t>Hüseyin Yalaz, Samsun M. Başarıcı, Erkan </a:t>
            </a:r>
            <a:r>
              <a:rPr lang="tr-TR" sz="2800" dirty="0" err="1"/>
              <a:t>Özefe</a:t>
            </a:r>
            <a:r>
              <a:rPr lang="tr-TR" sz="2800" dirty="0"/>
              <a:t>, </a:t>
            </a:r>
            <a:r>
              <a:rPr lang="en-US" sz="2800" dirty="0"/>
              <a:t>“</a:t>
            </a:r>
            <a:r>
              <a:rPr lang="tr-TR" sz="2800" dirty="0" err="1"/>
              <a:t>Systemtheoretische</a:t>
            </a:r>
            <a:r>
              <a:rPr lang="tr-TR" sz="2800" dirty="0"/>
              <a:t> </a:t>
            </a:r>
            <a:r>
              <a:rPr lang="tr-TR" sz="2800" dirty="0" err="1"/>
              <a:t>Untersuchung</a:t>
            </a:r>
            <a:r>
              <a:rPr lang="tr-TR" sz="2800" dirty="0"/>
              <a:t> der </a:t>
            </a:r>
            <a:r>
              <a:rPr lang="de-DE" sz="2800" dirty="0"/>
              <a:t>Gauß-, </a:t>
            </a:r>
            <a:r>
              <a:rPr lang="de-DE" sz="2800" dirty="0" err="1"/>
              <a:t>LoG</a:t>
            </a:r>
            <a:r>
              <a:rPr lang="de-DE" sz="2800" dirty="0"/>
              <a:t>-, </a:t>
            </a:r>
            <a:r>
              <a:rPr lang="de-DE" sz="2800" dirty="0" err="1"/>
              <a:t>DoG</a:t>
            </a:r>
            <a:r>
              <a:rPr lang="de-DE" sz="2800" dirty="0"/>
              <a:t>- und Gabor-Funktionen</a:t>
            </a:r>
            <a:r>
              <a:rPr lang="en-US" sz="2800" dirty="0"/>
              <a:t>”;</a:t>
            </a:r>
            <a:r>
              <a:rPr lang="tr-TR" sz="2800" dirty="0"/>
              <a:t> </a:t>
            </a:r>
            <a:r>
              <a:rPr lang="de-DE" sz="2800" dirty="0"/>
              <a:t>M.Sc. Thesis, Universität Hamburg, 2000</a:t>
            </a:r>
            <a:endParaRPr lang="tr-TR" sz="2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71903048-73A5-4B12-99FD-3E13D1336902}"/>
              </a:ext>
            </a:extLst>
          </p:cNvPr>
          <p:cNvSpPr>
            <a:spLocks noGrp="1"/>
          </p:cNvSpPr>
          <p:nvPr>
            <p:ph type="ftr" sz="quarter" idx="11"/>
          </p:nvPr>
        </p:nvSpPr>
        <p:spPr/>
        <p:txBody>
          <a:bodyPr/>
          <a:lstStyle/>
          <a:p>
            <a:r>
              <a:rPr lang="en-US"/>
              <a:t>Frequency Domain Filtering: Foundations</a:t>
            </a:r>
            <a:endParaRPr lang="en-US" dirty="0"/>
          </a:p>
        </p:txBody>
      </p:sp>
      <p:sp>
        <p:nvSpPr>
          <p:cNvPr id="8" name="Foliennummernplatzhalter 7">
            <a:extLst>
              <a:ext uri="{FF2B5EF4-FFF2-40B4-BE49-F238E27FC236}">
                <a16:creationId xmlns:a16="http://schemas.microsoft.com/office/drawing/2014/main" id="{F0EE16A4-2C69-428C-ADAE-479DD7C6F98E}"/>
              </a:ext>
            </a:extLst>
          </p:cNvPr>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17495014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2264</Words>
  <Application>Microsoft Office PowerPoint</Application>
  <PresentationFormat>Bildschirmpräsentation (4:3)</PresentationFormat>
  <Paragraphs>488</Paragraphs>
  <Slides>74</Slides>
  <Notes>38</Notes>
  <HiddenSlides>0</HiddenSlides>
  <MMClips>0</MMClips>
  <ScaleCrop>false</ScaleCrop>
  <HeadingPairs>
    <vt:vector size="8" baseType="variant">
      <vt:variant>
        <vt:lpstr>Verwendete Schriftarten</vt:lpstr>
      </vt:variant>
      <vt:variant>
        <vt:i4>13</vt:i4>
      </vt:variant>
      <vt:variant>
        <vt:lpstr>Design</vt:lpstr>
      </vt:variant>
      <vt:variant>
        <vt:i4>1</vt:i4>
      </vt:variant>
      <vt:variant>
        <vt:lpstr>Eingebettete OLE-Server</vt:lpstr>
      </vt:variant>
      <vt:variant>
        <vt:i4>2</vt:i4>
      </vt:variant>
      <vt:variant>
        <vt:lpstr>Folientitel</vt:lpstr>
      </vt:variant>
      <vt:variant>
        <vt:i4>74</vt:i4>
      </vt:variant>
    </vt:vector>
  </HeadingPairs>
  <TitlesOfParts>
    <vt:vector size="90" baseType="lpstr">
      <vt:lpstr>MS PGothic</vt:lpstr>
      <vt:lpstr>MS PGothic</vt:lpstr>
      <vt:lpstr>Arial</vt:lpstr>
      <vt:lpstr>Arial Black</vt:lpstr>
      <vt:lpstr>Calibri</vt:lpstr>
      <vt:lpstr>Cambria</vt:lpstr>
      <vt:lpstr>Cambria Math</vt:lpstr>
      <vt:lpstr>Constantia</vt:lpstr>
      <vt:lpstr>Courier New</vt:lpstr>
      <vt:lpstr>Tahoma</vt:lpstr>
      <vt:lpstr>Times New Roman</vt:lpstr>
      <vt:lpstr>Wingdings</vt:lpstr>
      <vt:lpstr>Wingdings 2</vt:lpstr>
      <vt:lpstr>Flow</vt:lpstr>
      <vt:lpstr>Equation</vt:lpstr>
      <vt:lpstr>CorelPhotoPaint.Image.11</vt:lpstr>
      <vt:lpstr>PowerPoint-Präsentation</vt:lpstr>
      <vt:lpstr>Objectives</vt:lpstr>
      <vt:lpstr>Frequency Domain </vt:lpstr>
      <vt:lpstr>Frequency-domain operations</vt:lpstr>
      <vt:lpstr>Easier</vt:lpstr>
      <vt:lpstr>Background</vt:lpstr>
      <vt:lpstr>The main idea</vt:lpstr>
      <vt:lpstr>Mathematical Background: Complex Numbers</vt:lpstr>
      <vt:lpstr>Mathematical Background: Complex Numbers (cont.)</vt:lpstr>
      <vt:lpstr>Mathematical Background: Complex Numbers (cont.)</vt:lpstr>
      <vt:lpstr>Mathematical Background: Complex Numbers (cont.)</vt:lpstr>
      <vt:lpstr>Mathematical Background: Sine and Cosine Functions</vt:lpstr>
      <vt:lpstr>Mathematical Background: Sine and Cosine Functions (cont.)</vt:lpstr>
      <vt:lpstr>Mathematical Background: Sine and Cosine Functions (cont.)</vt:lpstr>
      <vt:lpstr>Mathematical Background: Sine and Cosine Functions (cont.)</vt:lpstr>
      <vt:lpstr>Mathematical Background: Sine and Cosine Functions (cont.)</vt:lpstr>
      <vt:lpstr>Basis Functions </vt:lpstr>
      <vt:lpstr>Image Transforms</vt:lpstr>
      <vt:lpstr>Transformation Kernels</vt:lpstr>
      <vt:lpstr>Kernel Properties</vt:lpstr>
      <vt:lpstr>Notation</vt:lpstr>
      <vt:lpstr>Fourier Series Theorem</vt:lpstr>
      <vt:lpstr>Fourier Series (cont.)</vt:lpstr>
      <vt:lpstr>Fourier Series (cont.)</vt:lpstr>
      <vt:lpstr>Fourier Series (cont.)</vt:lpstr>
      <vt:lpstr>Fourier Series (cont.)</vt:lpstr>
      <vt:lpstr>The Fourier transform of functions of one variable</vt:lpstr>
      <vt:lpstr>The Fourier transform of functions of one variable (cont.)</vt:lpstr>
      <vt:lpstr>The Fourier transform of functions of one variable (cont.)</vt:lpstr>
      <vt:lpstr>Mathematical foundation</vt:lpstr>
      <vt:lpstr>Designing frequency-domain filters with MATLAB and the IPT</vt:lpstr>
      <vt:lpstr>Examples of response functions for frequency-domain filters</vt:lpstr>
      <vt:lpstr>Mathematical foundation (again )</vt:lpstr>
      <vt:lpstr>Mathematical foundation (cont.)</vt:lpstr>
      <vt:lpstr>Example of an image and its FT</vt:lpstr>
      <vt:lpstr>Fourier Transform: properties</vt:lpstr>
      <vt:lpstr>Fourier Transform: properties (cont.)</vt:lpstr>
      <vt:lpstr>Fourier Transform: properties (cont.)</vt:lpstr>
      <vt:lpstr>Fourier Transform: properties (cont.)</vt:lpstr>
      <vt:lpstr>Fourier Transform: properties (cont.)</vt:lpstr>
      <vt:lpstr>Fourier Transform: properties (cont.)</vt:lpstr>
      <vt:lpstr>Continuous Fourier Transform (FT)</vt:lpstr>
      <vt:lpstr>Sampling</vt:lpstr>
      <vt:lpstr>The Discrete Fourier Transform(DFT) of one variable</vt:lpstr>
      <vt:lpstr>The Fourier transform of functions of two variables</vt:lpstr>
      <vt:lpstr>PowerPoint-Präsentation</vt:lpstr>
      <vt:lpstr>PowerPoint-Präsentation</vt:lpstr>
      <vt:lpstr>PowerPoint-Präsentation</vt:lpstr>
      <vt:lpstr>The 2D discrete Fourier transform</vt:lpstr>
      <vt:lpstr>PowerPoint-Präsentation</vt:lpstr>
      <vt:lpstr>Application of DFT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Why is FT Useful?</vt:lpstr>
      <vt:lpstr>Example: Removing undesirable frequencies</vt:lpstr>
      <vt:lpstr>How do frequencies show up in an image?</vt:lpstr>
      <vt:lpstr>Example of noise reduction using FT</vt:lpstr>
      <vt:lpstr>PowerPoint-Präsentation</vt:lpstr>
      <vt:lpstr>PowerPoint-Präsentation</vt:lpstr>
      <vt:lpstr>PowerPoint-Präsentation</vt:lpstr>
      <vt:lpstr>PowerPoint-Präsentation</vt:lpstr>
      <vt:lpstr>PowerPoint-Präsentation</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517</cp:revision>
  <dcterms:created xsi:type="dcterms:W3CDTF">2006-08-16T00:00:00Z</dcterms:created>
  <dcterms:modified xsi:type="dcterms:W3CDTF">2018-11-05T11:53:11Z</dcterms:modified>
</cp:coreProperties>
</file>