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0"/>
  </p:notesMasterIdLst>
  <p:handoutMasterIdLst>
    <p:handoutMasterId r:id="rId31"/>
  </p:handoutMasterIdLst>
  <p:sldIdLst>
    <p:sldId id="314" r:id="rId2"/>
    <p:sldId id="442" r:id="rId3"/>
    <p:sldId id="392" r:id="rId4"/>
    <p:sldId id="393" r:id="rId5"/>
    <p:sldId id="394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410" r:id="rId22"/>
    <p:sldId id="411" r:id="rId23"/>
    <p:sldId id="412" r:id="rId24"/>
    <p:sldId id="413" r:id="rId25"/>
    <p:sldId id="414" r:id="rId26"/>
    <p:sldId id="443" r:id="rId27"/>
    <p:sldId id="440" r:id="rId28"/>
    <p:sldId id="441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C708525-8C35-4D11-B6FD-939855C8DF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DC2A02-DCC5-40E6-A988-A42C9CEA27FB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E51F90C3-8CE7-4597-8E90-588258DAED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336DCFB9-501D-4BEA-BE24-09544D5504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06773FE-BA86-4566-B307-D52AB5391F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F042C4-C2F2-4D80-A8E3-A23F9E0C9C05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DD8DE1AB-D1F8-4058-8FAC-73133ED7E7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47C4CFC-D9F8-426E-B167-7A450AB381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40C1028-CDFB-4331-B34D-A6C9776C6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CB4D06-CE96-4E79-9C26-1DE3B5224EA9}" type="slidenum">
              <a:rPr lang="en-US" altLang="de-DE"/>
              <a:pPr eaLnBrk="1" hangingPunct="1"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74FF8E0F-AC48-4B18-8CBC-E78B281DBF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0DC9A1A8-6ED4-4623-B251-E84F8FB59A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6F151A2A-540A-41A9-A343-ABAF8AAE8E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C3A6D7-4257-4EA8-988B-56EA3CBE72C8}" type="slidenum">
              <a:rPr lang="en-US" altLang="de-DE"/>
              <a:pPr eaLnBrk="1" hangingPunct="1"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76BDAA4-CD17-4892-95C0-569DD7C05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0E7E28EF-12AD-438D-B479-E89854F257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3F8F40B5-295C-4DBD-B7C5-B534758C82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33E377-9778-4ECD-91F6-10DD81F039D2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7498933C-70CE-48BE-9C0A-E5DC4C33EA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8B5746E3-B897-40C7-800A-6B0E0EBB0E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5F9B8423-E4A7-40B7-A002-32867B2DE3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126B9C-238A-493C-90F5-89AECB117F21}" type="slidenum">
              <a:rPr lang="en-US" altLang="de-DE"/>
              <a:pPr eaLnBrk="1" hangingPunct="1"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1EA9EBC1-C38B-42ED-B0B8-59A39707B4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B0AC826-1376-4899-A18E-0A55E06A7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B0FE803-2DB9-4063-9932-E651F88959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EEFFA3-A42F-41EF-8A34-EA063AD68FA4}" type="slidenum">
              <a:rPr lang="en-US" altLang="de-DE"/>
              <a:pPr eaLnBrk="1" hangingPunct="1"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2DB09457-04C5-41FA-A231-D74CAA3A57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4C0B5EDE-8B9A-4F86-AE35-C569F96BA3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212C3252-D86A-4D3B-A820-6360A4E02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449FE8D-A7D0-4A1A-8F40-18494AD5E4BB}" type="slidenum">
              <a:rPr lang="en-US" altLang="de-DE"/>
              <a:pPr eaLnBrk="1" hangingPunct="1"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64F92B1E-5E59-40C0-846D-06DB7D7772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61876D6C-C42C-4A22-BE57-FC722BCF8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9028A701-480A-4C0A-8341-21BE1DF81B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3364B1-2A60-4FE9-BF66-B1735D3388D5}" type="slidenum">
              <a:rPr lang="en-US" altLang="de-DE"/>
              <a:pPr eaLnBrk="1" hangingPunct="1"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A6A3E4C1-7E66-40BA-AF8B-82CF397EA9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9A0F303-6F14-4747-AB43-260C2CA76F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4A8C2377-9B90-4A51-8B9F-EE8ADEB618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6F94E3-40B9-43D2-BC00-BA5E65FD3A0C}" type="slidenum">
              <a:rPr lang="en-US" altLang="de-DE"/>
              <a:pPr eaLnBrk="1" hangingPunct="1"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1D0C38E9-7C8C-448C-9454-914B32FC53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41AF2F1F-5DC0-4FC4-B050-B8914EBB79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DBF1D837-96BC-4009-906F-56546A3DF9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2E752E6-490A-4B41-A2C8-D90F7C9072E0}" type="slidenum">
              <a:rPr lang="en-US" altLang="de-DE"/>
              <a:pPr eaLnBrk="1" hangingPunct="1"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52AE9B08-11D6-4DD0-BC9D-82D99BBDE5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8F87652-FB7E-49CF-A7BC-B0106F2E03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86955708-2B32-47AC-927C-3B86A79088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77E320-854E-4C97-9225-6CC2CFCDDB1A}" type="slidenum">
              <a:rPr lang="en-US" altLang="de-DE"/>
              <a:pPr eaLnBrk="1" hangingPunct="1"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48A979A-74F8-4977-8B99-9CF5AC8D94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73BB7B55-196A-4A97-B459-8D139E76DF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8AE0F7A2-93AE-4F82-885D-F2472705E5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9A0BF0-23BA-40F0-A489-5F3AA2D40437}" type="slidenum">
              <a:rPr lang="en-US" altLang="de-DE"/>
              <a:pPr eaLnBrk="1" hangingPunct="1"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05C1A002-7F2C-4B5D-8325-9447BC3A8D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EE06B06A-82DD-4895-8296-248C933FB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3611D047-E7D9-4814-B2C5-E124250210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42F22E7-58A6-4739-98E2-864A5082EA73}" type="slidenum">
              <a:rPr lang="en-US" altLang="de-DE"/>
              <a:pPr eaLnBrk="1" hangingPunct="1"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8AC831C6-3104-49CF-9184-E7A12B9527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26B9AA77-90D5-4C6B-BA79-E7AF2ACB7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501369D1-7314-4439-9455-2F87D0C5A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9C81BC-1FEA-441B-9CED-7A25E5741B9D}" type="slidenum">
              <a:rPr lang="en-US" altLang="de-DE"/>
              <a:pPr eaLnBrk="1" hangingPunct="1"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B1FE1362-7A9E-4231-B2AA-8229FA745C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2B0830E1-A445-416A-808D-8C6D59A451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692615E3-8833-4090-8409-56D0C43AB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45F787-30FA-4DA7-A56E-A34DC0A8814E}" type="slidenum">
              <a:rPr lang="en-US" altLang="de-DE"/>
              <a:pPr eaLnBrk="1" hangingPunct="1">
                <a:spcBef>
                  <a:spcPct val="0"/>
                </a:spcBef>
              </a:pPr>
              <a:t>17</a:t>
            </a:fld>
            <a:endParaRPr lang="en-US" altLang="de-DE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02E4597-0765-4D97-B34B-E1EF31466C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3CEA0C2-2DB2-4675-8B5E-18F06CB148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B74D685-001D-495B-B467-7742BCC946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736B98-6EA9-4662-A78B-5F9E1A51FCCC}" type="slidenum">
              <a:rPr lang="en-US" altLang="de-DE"/>
              <a:pPr eaLnBrk="1" hangingPunct="1">
                <a:spcBef>
                  <a:spcPct val="0"/>
                </a:spcBef>
              </a:pPr>
              <a:t>18</a:t>
            </a:fld>
            <a:endParaRPr lang="en-US" altLang="de-DE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0A660B1B-447E-45DD-BBEE-261A0C64F7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2FD3C5E1-E030-4AF4-95BA-AE4EFE9284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BF19240-F339-410C-BBFC-C7656C5E8F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C1903B-ACFA-4D4F-B6FA-9965A38970B1}" type="slidenum">
              <a:rPr lang="en-US" altLang="de-DE"/>
              <a:pPr eaLnBrk="1" hangingPunct="1">
                <a:spcBef>
                  <a:spcPct val="0"/>
                </a:spcBef>
              </a:pPr>
              <a:t>19</a:t>
            </a:fld>
            <a:endParaRPr lang="en-US" altLang="de-DE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6FBBE1E-A02D-4B17-91E8-ADF8F2B76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BE3C8AE6-9B56-49F0-9A39-9644A7DDE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89C440B9-BE1E-4601-A487-AF3EAA0843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D1767-7FB3-45C6-A39F-703A703971C5}" type="slidenum">
              <a:rPr lang="en-US" altLang="de-DE"/>
              <a:pPr eaLnBrk="1" hangingPunct="1">
                <a:spcBef>
                  <a:spcPct val="0"/>
                </a:spcBef>
              </a:pPr>
              <a:t>20</a:t>
            </a:fld>
            <a:endParaRPr lang="en-US" altLang="de-DE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F2B13EA7-B20A-4CC7-92FE-CCED8E2E56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EACA222-C370-4965-900F-DA1DA7852E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7EA350E5-8C2F-4712-B34E-2DEBCA2361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E41B0AA-94D3-43F7-9248-FF744DA2497F}" type="slidenum">
              <a:rPr lang="en-US" altLang="de-DE"/>
              <a:pPr eaLnBrk="1" hangingPunct="1">
                <a:spcBef>
                  <a:spcPct val="0"/>
                </a:spcBef>
              </a:pPr>
              <a:t>21</a:t>
            </a:fld>
            <a:endParaRPr lang="en-US" altLang="de-DE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294EB6B7-3EC5-4274-B6DC-F2E936EBA5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B5012C5E-B001-4325-98A1-01C4B0D31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F38A6DD8-242B-4B37-A8A0-82CA3949B6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5C5B569-FAB9-40AD-8057-CF78B705D540}" type="slidenum">
              <a:rPr lang="en-US" altLang="de-DE"/>
              <a:pPr eaLnBrk="1" hangingPunct="1">
                <a:spcBef>
                  <a:spcPct val="0"/>
                </a:spcBef>
              </a:pPr>
              <a:t>22</a:t>
            </a:fld>
            <a:endParaRPr lang="en-US" altLang="de-DE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1B66E504-484A-4628-9E39-4B7E431B1B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E523C842-3941-4783-9F1D-25B621CB8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1D6D59FD-3C3D-4BD7-B744-AAD9B0AC32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9CC7504-BDEC-4430-9C15-298F14FD1B8D}" type="slidenum">
              <a:rPr lang="en-US" altLang="de-DE"/>
              <a:pPr eaLnBrk="1" hangingPunct="1">
                <a:spcBef>
                  <a:spcPct val="0"/>
                </a:spcBef>
              </a:pPr>
              <a:t>23</a:t>
            </a:fld>
            <a:endParaRPr lang="en-US" altLang="de-DE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7FD35F43-0CDF-4FF1-AC97-3AD8984B11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67BE7D0-A964-406E-987C-1105AFD0C2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96A15115-4C42-4FD4-B510-7F4735A70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5CAF89D-64E7-4DF7-AF90-77D2BD0FA0E5}" type="slidenum">
              <a:rPr lang="en-US" altLang="de-DE"/>
              <a:pPr eaLnBrk="1" hangingPunct="1">
                <a:spcBef>
                  <a:spcPct val="0"/>
                </a:spcBef>
              </a:pPr>
              <a:t>24</a:t>
            </a:fld>
            <a:endParaRPr lang="en-US" altLang="de-DE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19467451-D3CE-4B9D-B415-1BB1355594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6C89FBBE-DE20-44BB-B569-7FF7A3A28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038E9D53-6C5C-4034-809D-1AA34E6606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6238C57-113A-476C-8B26-C308E200BF92}" type="slidenum">
              <a:rPr lang="en-US" altLang="de-DE"/>
              <a:pPr eaLnBrk="1" hangingPunct="1">
                <a:spcBef>
                  <a:spcPct val="0"/>
                </a:spcBef>
              </a:pPr>
              <a:t>25</a:t>
            </a:fld>
            <a:endParaRPr lang="en-US" altLang="de-DE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E5BB32F7-184C-4482-8070-63E71B90F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4D74D36A-68CF-47A1-BBBC-64CA9D6DF6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388414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4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Working with Data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ußzeilenplatzhalter 3">
            <a:extLst>
              <a:ext uri="{FF2B5EF4-FFF2-40B4-BE49-F238E27FC236}">
                <a16:creationId xmlns:a16="http://schemas.microsoft.com/office/drawing/2014/main" id="{D3CE7896-C42A-49E9-B477-97D9380F93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sp>
        <p:nvSpPr>
          <p:cNvPr id="4099" name="Rectangle 1026">
            <a:extLst>
              <a:ext uri="{FF2B5EF4-FFF2-40B4-BE49-F238E27FC236}">
                <a16:creationId xmlns:a16="http://schemas.microsoft.com/office/drawing/2014/main" id="{59E7706F-E819-4B0A-B3B0-D93946A34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4100" name="Rectangle 1027">
            <a:extLst>
              <a:ext uri="{FF2B5EF4-FFF2-40B4-BE49-F238E27FC236}">
                <a16:creationId xmlns:a16="http://schemas.microsoft.com/office/drawing/2014/main" id="{4060B47D-1FE0-4FD4-8EA0-05F2AD0EA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Recognizing different variable types</a:t>
            </a:r>
          </a:p>
          <a:p>
            <a:r>
              <a:rPr lang="en-US" altLang="de-DE"/>
              <a:t>Converting between variable types</a:t>
            </a:r>
          </a:p>
          <a:p>
            <a:r>
              <a:rPr lang="en-US" altLang="de-DE"/>
              <a:t>Creating a basic list</a:t>
            </a:r>
          </a:p>
          <a:p>
            <a:r>
              <a:rPr lang="en-US" altLang="de-DE"/>
              <a:t>List-slicing</a:t>
            </a:r>
          </a:p>
          <a:p>
            <a:r>
              <a:rPr lang="en-US" altLang="de-DE"/>
              <a:t>Adding and removing list items</a:t>
            </a:r>
          </a:p>
          <a:p>
            <a:r>
              <a:rPr lang="en-US" altLang="de-DE"/>
              <a:t>Using for loops to traverse lists</a:t>
            </a:r>
          </a:p>
          <a:p>
            <a:r>
              <a:rPr lang="en-US" altLang="de-DE"/>
              <a:t>Using ranges</a:t>
            </a:r>
          </a:p>
          <a:p>
            <a:r>
              <a:rPr lang="en-US" altLang="de-DE"/>
              <a:t>Testing code with the debugger</a:t>
            </a:r>
          </a:p>
          <a:p>
            <a:r>
              <a:rPr lang="en-US" altLang="de-DE"/>
              <a:t>Building a complete program</a:t>
            </a:r>
          </a:p>
          <a:p>
            <a:endParaRPr lang="en-US" altLang="de-DE"/>
          </a:p>
          <a:p>
            <a:endParaRPr lang="tr-TR" altLang="de-DE"/>
          </a:p>
          <a:p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2003CD-B419-424D-8852-5A7414CCA5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F72F207-C8FF-4F37-9897-C90E4D4E54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2D941EB-F2E3-4072-B249-658EB2716D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Programs Work with Different Types of Data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AB95E9F-C19B-491B-ABB9-95E3987997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/>
              <a:t>Text</a:t>
            </a:r>
            <a:r>
              <a:rPr lang="en-US" altLang="de-DE"/>
              <a:t> is converted to a series of numbers, which are eventually converted to binary code.</a:t>
            </a:r>
          </a:p>
          <a:p>
            <a:r>
              <a:rPr lang="en-US" altLang="de-DE" b="1"/>
              <a:t>Integers</a:t>
            </a:r>
            <a:r>
              <a:rPr lang="en-US" altLang="de-DE"/>
              <a:t> are numbers without trailing decimal values. They’re efficient but imprecise.</a:t>
            </a:r>
          </a:p>
          <a:p>
            <a:r>
              <a:rPr lang="en-US" altLang="de-DE" b="1"/>
              <a:t>Floating point numbers</a:t>
            </a:r>
            <a:r>
              <a:rPr lang="en-US" altLang="de-DE"/>
              <a:t> are numbers with decimal points.</a:t>
            </a:r>
            <a:endParaRPr lang="en-US" altLang="de-DE" b="1"/>
          </a:p>
        </p:txBody>
      </p:sp>
      <p:sp>
        <p:nvSpPr>
          <p:cNvPr id="5124" name="Fußzeilenplatzhalter 1">
            <a:extLst>
              <a:ext uri="{FF2B5EF4-FFF2-40B4-BE49-F238E27FC236}">
                <a16:creationId xmlns:a16="http://schemas.microsoft.com/office/drawing/2014/main" id="{F41271D1-C695-4922-9122-91C7F80170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F087786-2DE5-436B-998F-3D83849DC4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AE1B078-91CC-450C-A11F-7A706D40FA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E11DBD5-93DD-46CE-86A1-8D6860649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Trouble with Numbers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0F10464-6109-4E51-8845-75C6EBACB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Examine </a:t>
            </a:r>
            <a:r>
              <a:rPr lang="en-US" altLang="de-DE">
                <a:latin typeface="Courier New" panose="02070309020205020404" pitchFamily="49" charset="0"/>
              </a:rPr>
              <a:t>baddAdd.py</a:t>
            </a:r>
          </a:p>
          <a:p>
            <a:r>
              <a:rPr lang="en-US" altLang="de-DE"/>
              <a:t>3 + 7 = 37?</a:t>
            </a:r>
          </a:p>
          <a:p>
            <a:pPr lvl="1"/>
            <a:r>
              <a:rPr lang="en-US" altLang="de-DE"/>
              <a:t>Python accepts raw_input data as text.</a:t>
            </a:r>
          </a:p>
          <a:p>
            <a:pPr lvl="1"/>
            <a:r>
              <a:rPr lang="en-US" altLang="de-DE"/>
              <a:t>The + (plus sign) </a:t>
            </a:r>
            <a:r>
              <a:rPr lang="en-US" altLang="de-DE" i="1"/>
              <a:t>concatenates</a:t>
            </a:r>
            <a:r>
              <a:rPr lang="en-US" altLang="de-DE"/>
              <a:t> (combines) text values.</a:t>
            </a:r>
          </a:p>
          <a:p>
            <a:pPr lvl="1"/>
            <a:r>
              <a:rPr lang="en-US" altLang="de-DE"/>
              <a:t>It actually sees 3 </a:t>
            </a:r>
            <a:r>
              <a:rPr lang="en-US" altLang="de-DE" i="1"/>
              <a:t>concat</a:t>
            </a:r>
            <a:r>
              <a:rPr lang="en-US" altLang="de-DE"/>
              <a:t> 7.</a:t>
            </a:r>
          </a:p>
          <a:p>
            <a:pPr lvl="1"/>
            <a:r>
              <a:rPr lang="en-US" altLang="de-DE"/>
              <a:t>So Python gladly combines the two strings, giving 37.</a:t>
            </a:r>
          </a:p>
        </p:txBody>
      </p:sp>
      <p:sp>
        <p:nvSpPr>
          <p:cNvPr id="6148" name="Fußzeilenplatzhalter 1">
            <a:extLst>
              <a:ext uri="{FF2B5EF4-FFF2-40B4-BE49-F238E27FC236}">
                <a16:creationId xmlns:a16="http://schemas.microsoft.com/office/drawing/2014/main" id="{5A0A7111-6703-43DA-B73B-51EEDD6C4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4422BA6-5930-4997-A493-7D8DDEC395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0A7E3C1-D88C-403E-85DB-807BA9705B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08ACE7B-4423-41DE-8CD6-7B91F5DF5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Operator Overloading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C78ABFD-155E-42E8-81B6-CD7FA6847F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plus sign adds numbers.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It's also used to combine strings.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The string manipulation is called </a:t>
            </a:r>
            <a:r>
              <a:rPr lang="en-US" altLang="de-DE" i="1"/>
              <a:t>concatenation.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For example, 'good ' + 'morning' becomes 'good morning'.</a:t>
            </a:r>
          </a:p>
          <a:p>
            <a:pPr>
              <a:lnSpc>
                <a:spcPct val="90000"/>
              </a:lnSpc>
            </a:pPr>
            <a:r>
              <a:rPr lang="en-US" altLang="de-DE"/>
              <a:t>Python concatenates strings but adds numbers.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Sometimes it guesses wrong.</a:t>
            </a:r>
          </a:p>
        </p:txBody>
      </p:sp>
      <p:sp>
        <p:nvSpPr>
          <p:cNvPr id="7172" name="Fußzeilenplatzhalter 1">
            <a:extLst>
              <a:ext uri="{FF2B5EF4-FFF2-40B4-BE49-F238E27FC236}">
                <a16:creationId xmlns:a16="http://schemas.microsoft.com/office/drawing/2014/main" id="{172B8130-1006-4213-9A66-B322EC4D94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A24037-9BE9-4D5D-A0C3-5A6AD7DAF0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4DB2CAC-C77C-47D8-A891-32DE29321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02EE84A-E00C-4F27-89CA-B007D297B2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Converting Strings to Numbers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D5373D1-8411-4516-80A4-95AA5A8D94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sometimes have to tell Python what type of data it's dealing with.</a:t>
            </a:r>
          </a:p>
          <a:p>
            <a:r>
              <a:rPr lang="en-US" altLang="de-DE"/>
              <a:t>The int() function is perfect for this: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View </a:t>
            </a:r>
            <a:r>
              <a:rPr lang="en-US" altLang="de-DE">
                <a:latin typeface="Courier New" panose="02070309020205020404" pitchFamily="49" charset="0"/>
              </a:rPr>
              <a:t>intAdd.py</a:t>
            </a:r>
            <a:r>
              <a:rPr lang="en-US" altLang="de-DE"/>
              <a:t> for a partial fix to the </a:t>
            </a:r>
            <a:r>
              <a:rPr lang="en-US" altLang="de-DE">
                <a:latin typeface="Courier New" panose="02070309020205020404" pitchFamily="49" charset="0"/>
              </a:rPr>
              <a:t>baddAdd.py</a:t>
            </a:r>
            <a:r>
              <a:rPr lang="en-US" altLang="de-DE"/>
              <a:t> problem.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C1457DCE-B19D-4E6D-8D5A-DDF19AECD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2800"/>
            <a:ext cx="6400800" cy="835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&gt;&gt;&gt; x = raw_input("give me a number: 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&gt;&gt;&gt; y = int(x) + 10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&gt;&gt;&gt; print y</a:t>
            </a:r>
          </a:p>
        </p:txBody>
      </p:sp>
      <p:sp>
        <p:nvSpPr>
          <p:cNvPr id="8197" name="Fußzeilenplatzhalter 1">
            <a:extLst>
              <a:ext uri="{FF2B5EF4-FFF2-40B4-BE49-F238E27FC236}">
                <a16:creationId xmlns:a16="http://schemas.microsoft.com/office/drawing/2014/main" id="{A384A20F-5E9A-4742-8D54-CE9A4E3F23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86279D8-7CD8-43E8-BD58-7505E209B8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D913016-622C-47A9-99BA-479F47949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42F018D-510C-4090-BB72-4B2BB635C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Another Variable Problem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1D706A4-862A-4348-91E2-8AE8969BE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Even with integers, Python sometimes gets confused: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10/4 is 2.5.</a:t>
            </a:r>
          </a:p>
          <a:p>
            <a:r>
              <a:rPr lang="en-US" altLang="de-DE"/>
              <a:t>It definitely isn't 2.</a:t>
            </a:r>
          </a:p>
          <a:p>
            <a:r>
              <a:rPr lang="en-US" altLang="de-DE"/>
              <a:t>Something went wrong again.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FAB59BA5-8947-4860-9F50-8DEB71A76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7432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10/4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221" name="Fußzeilenplatzhalter 1">
            <a:extLst>
              <a:ext uri="{FF2B5EF4-FFF2-40B4-BE49-F238E27FC236}">
                <a16:creationId xmlns:a16="http://schemas.microsoft.com/office/drawing/2014/main" id="{BD5EC2F9-B6AB-4D6E-AE8A-5879ECD749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3883796-964A-4537-B80B-3BF2912D72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F298722-72D7-450F-BE84-0D72D01C6C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7102098-6862-434A-BA21-837523172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Integers and Math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E3E340C-7D77-4AE4-BA26-AF113A0BA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Integers are values without decimal points.</a:t>
            </a:r>
          </a:p>
          <a:p>
            <a:r>
              <a:rPr lang="en-US" altLang="de-DE"/>
              <a:t>If you don't include a decimal value, Python assumes you're making an integer.</a:t>
            </a:r>
          </a:p>
          <a:p>
            <a:r>
              <a:rPr lang="en-US" altLang="de-DE"/>
              <a:t>Math on integers (in Python) results in integer values.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A456E9E9-F49F-4A78-8F74-C43CA38B3B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97CAC62-6D59-48B6-A16B-FCA3053D7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5569412-689D-40EF-A16F-CCE74E7875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3BDFC56-D13C-4DD9-BC41-FED2C324B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Floating-Point Values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E38C9A2-C5BE-42FD-8C9C-13377AF974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Computers can only approximate real numbers.</a:t>
            </a:r>
          </a:p>
          <a:p>
            <a:r>
              <a:rPr lang="en-US" altLang="de-DE"/>
              <a:t>The most common approximation is called a </a:t>
            </a:r>
            <a:r>
              <a:rPr lang="en-US" altLang="de-DE" i="1"/>
              <a:t>float</a:t>
            </a:r>
            <a:r>
              <a:rPr lang="en-US" altLang="de-DE"/>
              <a:t> (for floating-point real number).</a:t>
            </a:r>
          </a:p>
          <a:p>
            <a:r>
              <a:rPr lang="en-US" altLang="de-DE"/>
              <a:t>Python has a </a:t>
            </a:r>
            <a:r>
              <a:rPr lang="en-US" altLang="de-DE" i="1"/>
              <a:t>double</a:t>
            </a:r>
            <a:r>
              <a:rPr lang="en-US" altLang="de-DE"/>
              <a:t> (double-precision floating point).</a:t>
            </a:r>
          </a:p>
          <a:p>
            <a:r>
              <a:rPr lang="en-US" altLang="de-DE"/>
              <a:t>In Python, all floats are really doubles.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C6664816-DC84-45BF-B5EA-700AE805E8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D68107-4A36-42AD-905A-F63014A66D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2BE8796-9FB5-4103-9BC2-155576750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B23364F-F08D-4E69-9FA4-9DD903ACB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Doing Floating Math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073C133-D40E-4CA1-880F-72490311B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If the value has a decimal point, Python automatically makes it a float.</a:t>
            </a:r>
          </a:p>
          <a:p>
            <a:r>
              <a:rPr lang="en-US" altLang="de-DE"/>
              <a:t>If any value is a float, Python makes a float result: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4DA776EE-D3CE-4C51-92DD-11EDEFC54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5720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10 / 4.0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2.5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10.0 / 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2.5</a:t>
            </a:r>
          </a:p>
        </p:txBody>
      </p:sp>
      <p:sp>
        <p:nvSpPr>
          <p:cNvPr id="12293" name="Fußzeilenplatzhalter 1">
            <a:extLst>
              <a:ext uri="{FF2B5EF4-FFF2-40B4-BE49-F238E27FC236}">
                <a16:creationId xmlns:a16="http://schemas.microsoft.com/office/drawing/2014/main" id="{E85DAD3F-AEB9-4CE8-BF15-D1950FB527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1786C59-D5E6-4B54-9F91-FD1D73E17A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7098D7E-0EC6-4EE8-A1EC-8A1B0858CF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210C8A8-F3B8-47EE-8DCF-6052ECA95C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the float() Function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3CCC4B0-E8BF-4908-BDC5-0BCE7C67FD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can also use the float() function to convert any value to a float: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View </a:t>
            </a:r>
            <a:r>
              <a:rPr lang="en-US" altLang="de-DE">
                <a:latin typeface="Courier New" panose="02070309020205020404" pitchFamily="49" charset="0"/>
              </a:rPr>
              <a:t>calc.py</a:t>
            </a:r>
            <a:r>
              <a:rPr lang="en-US" altLang="de-DE"/>
              <a:t> for a complete example.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114F7DB4-1655-4D4E-93D6-DE74E0CC6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2766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float("4")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4.0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float(5)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5.0</a:t>
            </a:r>
          </a:p>
        </p:txBody>
      </p:sp>
      <p:sp>
        <p:nvSpPr>
          <p:cNvPr id="13317" name="Fußzeilenplatzhalter 1">
            <a:extLst>
              <a:ext uri="{FF2B5EF4-FFF2-40B4-BE49-F238E27FC236}">
                <a16:creationId xmlns:a16="http://schemas.microsoft.com/office/drawing/2014/main" id="{1A846218-E6B1-4DBA-B4A2-7B5A1AEAF0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C39D85-03DB-4091-87C3-0FC9110473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E04E13D-DF98-438F-8307-5A9D035E8B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15E3E63-7E27-4AE7-8F75-EF23EEA831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Storing Information in Lists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01752FF-F1D5-4836-8D3F-AD8B3C8F0F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Many programs will have large amounts of data.</a:t>
            </a:r>
          </a:p>
          <a:p>
            <a:r>
              <a:rPr lang="en-US" altLang="de-DE"/>
              <a:t>Data can be stored in lists.</a:t>
            </a:r>
          </a:p>
          <a:p>
            <a:r>
              <a:rPr lang="en-US" altLang="de-DE"/>
              <a:t>Python lists are similar to arrays in other languages.</a:t>
            </a:r>
          </a:p>
          <a:p>
            <a:pPr lvl="1"/>
            <a:r>
              <a:rPr lang="en-US" altLang="de-DE"/>
              <a:t>Lists have interesting features in Python.</a:t>
            </a:r>
          </a:p>
        </p:txBody>
      </p:sp>
      <p:sp>
        <p:nvSpPr>
          <p:cNvPr id="14340" name="Fußzeilenplatzhalter 1">
            <a:extLst>
              <a:ext uri="{FF2B5EF4-FFF2-40B4-BE49-F238E27FC236}">
                <a16:creationId xmlns:a16="http://schemas.microsoft.com/office/drawing/2014/main" id="{682F40F2-B6C8-4C51-A5D4-E2418A1BDA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F091F8-5F51-4E6C-9CB8-E95687C30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87E92E6-E4F3-44E5-9EE4-C8643AB34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540ADD4-40CE-41BA-8D30-718CEC4DC1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 List Example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72B4777-CB82-4505-87A9-17E286D29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View </a:t>
            </a:r>
            <a:r>
              <a:rPr lang="en-US" altLang="de-DE">
                <a:latin typeface="Courier New" panose="02070309020205020404" pitchFamily="49" charset="0"/>
              </a:rPr>
              <a:t>inventory.py</a:t>
            </a:r>
            <a:r>
              <a:rPr lang="en-US" altLang="de-DE"/>
              <a:t>:</a:t>
            </a:r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endParaRPr lang="en-US" altLang="de-DE"/>
          </a:p>
          <a:p>
            <a:pPr>
              <a:lnSpc>
                <a:spcPct val="90000"/>
              </a:lnSpc>
            </a:pPr>
            <a:r>
              <a:rPr lang="en-US" altLang="de-DE"/>
              <a:t>A list is surrounded by square braces([]).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Items are separated by commas (,).</a:t>
            </a:r>
          </a:p>
        </p:txBody>
      </p:sp>
      <p:sp>
        <p:nvSpPr>
          <p:cNvPr id="15364" name="Text Box 5">
            <a:extLst>
              <a:ext uri="{FF2B5EF4-FFF2-40B4-BE49-F238E27FC236}">
                <a16:creationId xmlns:a16="http://schemas.microsoft.com/office/drawing/2014/main" id="{2391111B-8643-4884-896E-B134A8E28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6400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inventory = [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"toothbrush",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"suit of armor",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"latte espresso",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"crochet hook",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"bone saw",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"towel"]</a:t>
            </a:r>
          </a:p>
        </p:txBody>
      </p:sp>
      <p:sp>
        <p:nvSpPr>
          <p:cNvPr id="15365" name="Fußzeilenplatzhalter 1">
            <a:extLst>
              <a:ext uri="{FF2B5EF4-FFF2-40B4-BE49-F238E27FC236}">
                <a16:creationId xmlns:a16="http://schemas.microsoft.com/office/drawing/2014/main" id="{CA18E69E-AFBD-468A-8571-BAAF8C985E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1FF68DA-C9AA-4151-99EA-FA60A6ADD1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B738FEF-537F-4F84-8011-B8F242DFD2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23C5E3A-2426-4390-98EF-84FD5350F5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Extracting Values from a List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71014CD-4392-4A64-813A-7C981C761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It’s just like string slicing.</a:t>
            </a:r>
          </a:p>
          <a:p>
            <a:r>
              <a:rPr lang="en-US" altLang="de-DE"/>
              <a:t>Remember, indices come </a:t>
            </a:r>
            <a:r>
              <a:rPr lang="en-US" altLang="de-DE" i="1"/>
              <a:t>between</a:t>
            </a:r>
            <a:r>
              <a:rPr lang="en-US" altLang="de-DE"/>
              <a:t> elements.</a:t>
            </a:r>
          </a:p>
          <a:p>
            <a:r>
              <a:rPr lang="en-US" altLang="de-DE"/>
              <a:t>Also, index starts at zero: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AE821FF0-EC8D-4F54-BB17-AAFBD4B3E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910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inventory[1:3]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['suit of armor', 'latte espresso']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inventory[5]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towel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print inventory[-3]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crochet hook</a:t>
            </a:r>
          </a:p>
        </p:txBody>
      </p:sp>
      <p:sp>
        <p:nvSpPr>
          <p:cNvPr id="16389" name="Fußzeilenplatzhalter 1">
            <a:extLst>
              <a:ext uri="{FF2B5EF4-FFF2-40B4-BE49-F238E27FC236}">
                <a16:creationId xmlns:a16="http://schemas.microsoft.com/office/drawing/2014/main" id="{C54408C4-C895-4CCB-A097-1706B7F392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75430C3-28BA-4216-BFB0-ECF91F687E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85FC0F-3F3F-4F9B-B01F-DFCA944D4A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62B307A-1EA3-4A59-82EF-0F702A265B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Changing a List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9ED690B-A975-4291-9DCA-529FF3348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You can change the value of a specific element:</a:t>
            </a:r>
          </a:p>
          <a:p>
            <a:endParaRPr lang="en-US" altLang="de-DE" sz="2800"/>
          </a:p>
          <a:p>
            <a:r>
              <a:rPr lang="en-US" altLang="de-DE" sz="2800"/>
              <a:t>You can append a new value to the end of a list:</a:t>
            </a:r>
          </a:p>
          <a:p>
            <a:endParaRPr lang="en-US" altLang="de-DE" sz="2800"/>
          </a:p>
          <a:p>
            <a:r>
              <a:rPr lang="en-US" altLang="de-DE" sz="2800"/>
              <a:t>You can remove values from the list:</a:t>
            </a:r>
          </a:p>
          <a:p>
            <a:endParaRPr lang="en-US" altLang="de-DE" sz="2800"/>
          </a:p>
          <a:p>
            <a:r>
              <a:rPr lang="en-US" altLang="de-DE" sz="2800"/>
              <a:t>More list methods: &gt;&gt;&gt; help("list")</a:t>
            </a:r>
          </a:p>
        </p:txBody>
      </p:sp>
      <p:sp>
        <p:nvSpPr>
          <p:cNvPr id="17412" name="Text Box 5">
            <a:extLst>
              <a:ext uri="{FF2B5EF4-FFF2-40B4-BE49-F238E27FC236}">
                <a16:creationId xmlns:a16="http://schemas.microsoft.com/office/drawing/2014/main" id="{E2A4B960-B777-4EB4-9674-D985699E3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1844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inventory[3] = "doily"</a:t>
            </a:r>
          </a:p>
        </p:txBody>
      </p:sp>
      <p:sp>
        <p:nvSpPr>
          <p:cNvPr id="17413" name="Text Box 6">
            <a:extLst>
              <a:ext uri="{FF2B5EF4-FFF2-40B4-BE49-F238E27FC236}">
                <a16:creationId xmlns:a16="http://schemas.microsoft.com/office/drawing/2014/main" id="{D9BADF5A-A990-4235-B0B0-3A61F2E91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1242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inventory.append("kitchen sink") </a:t>
            </a:r>
          </a:p>
        </p:txBody>
      </p:sp>
      <p:sp>
        <p:nvSpPr>
          <p:cNvPr id="17414" name="Text Box 7">
            <a:extLst>
              <a:ext uri="{FF2B5EF4-FFF2-40B4-BE49-F238E27FC236}">
                <a16:creationId xmlns:a16="http://schemas.microsoft.com/office/drawing/2014/main" id="{05814EA8-BF22-48F8-83CE-BF8D4544E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41910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inventory.remove("kitchen sink") </a:t>
            </a:r>
          </a:p>
        </p:txBody>
      </p:sp>
      <p:sp>
        <p:nvSpPr>
          <p:cNvPr id="17415" name="Fußzeilenplatzhalter 1">
            <a:extLst>
              <a:ext uri="{FF2B5EF4-FFF2-40B4-BE49-F238E27FC236}">
                <a16:creationId xmlns:a16="http://schemas.microsoft.com/office/drawing/2014/main" id="{9699C3CC-ED23-42E7-BC6F-495F7B81E7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65DD8A7-E36A-4EF0-A650-52A14FD22C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166B326-6A61-4ADF-B771-7811876E5E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80A6CB3-2C98-4FFC-9ACF-E6A5D481A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Looping Through a List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D1F7B64-D1E6-42FF-907C-6550A1719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Often, you'll want to work with all the elements in your list.</a:t>
            </a:r>
          </a:p>
          <a:p>
            <a:r>
              <a:rPr lang="en-US" altLang="de-DE"/>
              <a:t>Python has a nice looping mechanism for this kind of thing.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superHero.py</a:t>
            </a:r>
            <a:r>
              <a:rPr lang="en-US" altLang="de-DE"/>
              <a:t>.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B4F1EB27-7DDF-4C72-8756-329E39CF52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184756-9B3B-49F1-B80E-A7EF97780A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06E42C4-3484-4AB3-91DD-FE11D3367D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C5D2517-DFD2-43E0-9A01-42FF908BB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the for Loop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2487B96-0DD4-4B79-B1BA-35D1898891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superHero.py</a:t>
            </a:r>
            <a:r>
              <a:rPr lang="en-US" altLang="de-DE"/>
              <a:t>: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950427B9-1F85-4260-8DCC-C395F9699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438400"/>
            <a:ext cx="64008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heroes = [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"Buffalo Man",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"Geek Boy",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"Wiffle-Ball Woman"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&gt;&gt;&gt;for hero in heroes: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"Never fear,", hero, "is here."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Never fear, Buffalo Man is here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Never fear, Geek Boy is here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Never fear, Wiffle-Ball Woman is here</a:t>
            </a:r>
          </a:p>
        </p:txBody>
      </p:sp>
      <p:sp>
        <p:nvSpPr>
          <p:cNvPr id="19461" name="Fußzeilenplatzhalter 1">
            <a:extLst>
              <a:ext uri="{FF2B5EF4-FFF2-40B4-BE49-F238E27FC236}">
                <a16:creationId xmlns:a16="http://schemas.microsoft.com/office/drawing/2014/main" id="{596428A2-1CF9-4AB1-B83C-1229939F7A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6ACD5C7-BE57-47CA-9089-26728B372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71A08E0-97B0-470B-82F1-39AC2D331F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202C4B7-C6A7-4308-9661-2ED9CB4E09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superHero Works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B8B0C1B-791A-415A-8A31-58123397D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Python creates a normal variable called hero.</a:t>
            </a:r>
          </a:p>
          <a:p>
            <a:r>
              <a:rPr lang="en-US" altLang="de-DE"/>
              <a:t>Non-array variables are sometimes called </a:t>
            </a:r>
            <a:r>
              <a:rPr lang="en-US" altLang="de-DE" i="1"/>
              <a:t>scalars.</a:t>
            </a:r>
          </a:p>
          <a:p>
            <a:r>
              <a:rPr lang="en-US" altLang="de-DE"/>
              <a:t>The code repeats once per element in the list.</a:t>
            </a:r>
          </a:p>
          <a:p>
            <a:r>
              <a:rPr lang="en-US" altLang="de-DE"/>
              <a:t>Each time through, hero has a new value.</a:t>
            </a:r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56953B7D-79B2-4857-9351-6425E709AD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4ABA4B-548D-499B-9AAF-E8F6CC83C6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5B45B16-2EF2-402A-ABE8-B3C8C30348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0938ED7-9BA3-40BF-B8A0-8E36FD4F2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Python for Loop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5E7119A-6002-406F-8A28-F143CE209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Requires a list or similar structure.</a:t>
            </a:r>
          </a:p>
          <a:p>
            <a:r>
              <a:rPr lang="en-US" altLang="de-DE"/>
              <a:t>Requires a scalar.</a:t>
            </a:r>
          </a:p>
          <a:p>
            <a:r>
              <a:rPr lang="en-US" altLang="de-DE"/>
              <a:t>Assigns each element to the scalar in turn.</a:t>
            </a:r>
          </a:p>
          <a:p>
            <a:r>
              <a:rPr lang="en-US" altLang="de-DE"/>
              <a:t>Similar to foreach in other languages.</a:t>
            </a:r>
          </a:p>
          <a:p>
            <a:r>
              <a:rPr lang="en-US" altLang="de-DE"/>
              <a:t>The for line ends in a colon (:).</a:t>
            </a:r>
          </a:p>
          <a:p>
            <a:pPr lvl="1"/>
            <a:r>
              <a:rPr lang="en-US" altLang="de-DE"/>
              <a:t>Subsequent line(s) are indented.</a:t>
            </a:r>
          </a:p>
        </p:txBody>
      </p:sp>
      <p:sp>
        <p:nvSpPr>
          <p:cNvPr id="21508" name="Fußzeilenplatzhalter 1">
            <a:extLst>
              <a:ext uri="{FF2B5EF4-FFF2-40B4-BE49-F238E27FC236}">
                <a16:creationId xmlns:a16="http://schemas.microsoft.com/office/drawing/2014/main" id="{6455C1FC-D199-4137-BC9D-93F7C0F744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C416F5-CE69-4502-80E2-00A00225BB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F1D67C0-D5B7-48AB-91F3-7CC7F3F8F6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BAACD02-E148-49EA-BDBC-914C8ACF2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Indentation and Python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358B504-BB35-4C7F-A223-A1FAB2878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 many languages, indentation is purely a matter of style.</a:t>
            </a:r>
          </a:p>
          <a:p>
            <a:r>
              <a:rPr lang="en-US" altLang="de-DE"/>
              <a:t>Python uses indentation to determine how things are organized.</a:t>
            </a:r>
          </a:p>
          <a:p>
            <a:r>
              <a:rPr lang="en-US" altLang="de-DE"/>
              <a:t>You must indent all lines of a loop.</a:t>
            </a:r>
          </a:p>
          <a:p>
            <a:r>
              <a:rPr lang="en-US" altLang="de-DE"/>
              <a:t>Sloppy indentation won’t run.</a:t>
            </a:r>
          </a:p>
        </p:txBody>
      </p:sp>
      <p:sp>
        <p:nvSpPr>
          <p:cNvPr id="22532" name="Fußzeilenplatzhalter 1">
            <a:extLst>
              <a:ext uri="{FF2B5EF4-FFF2-40B4-BE49-F238E27FC236}">
                <a16:creationId xmlns:a16="http://schemas.microsoft.com/office/drawing/2014/main" id="{3F867F10-01DB-48D0-9E47-9A98FBAE26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CED17F6-01BF-4646-B494-97508F2BB7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6FF5832-CF0D-44D1-84C0-08274284A9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64C8023-ED56-4BD6-A41E-1CB3A69F2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the Debugger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49D32BF-3B2A-4970-B78E-393BDBB8C2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de-DE"/>
              <a:t>The debugger can show exactly what's going on.</a:t>
            </a:r>
          </a:p>
          <a:p>
            <a:pPr marL="609600" indent="-609600"/>
            <a:r>
              <a:rPr lang="en-US" altLang="de-DE"/>
              <a:t>It's very useful when things go wrong.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In the main console window (not the text editor), choose debugger from debug menu.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Run program.</a:t>
            </a:r>
          </a:p>
        </p:txBody>
      </p:sp>
      <p:sp>
        <p:nvSpPr>
          <p:cNvPr id="23556" name="Fußzeilenplatzhalter 1">
            <a:extLst>
              <a:ext uri="{FF2B5EF4-FFF2-40B4-BE49-F238E27FC236}">
                <a16:creationId xmlns:a16="http://schemas.microsoft.com/office/drawing/2014/main" id="{E2A7C7CC-5DD5-4090-A131-270895EBA5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399893-6296-4F0E-A3F7-4F1D77A450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8A29B5A-A692-4FFA-A230-8EBA4B5D52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CF24C46-B33E-454B-8B29-94F5B2AD2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Controlling the Debug Console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26FC6EA-A08B-40B4-A29C-3A2A87BB5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de-DE" sz="2800"/>
              <a:t>View </a:t>
            </a:r>
            <a:r>
              <a:rPr lang="en-US" altLang="de-DE" sz="2800">
                <a:latin typeface="Courier New" panose="02070309020205020404" pitchFamily="49" charset="0"/>
              </a:rPr>
              <a:t>superHero.py</a:t>
            </a:r>
            <a:r>
              <a:rPr lang="en-US" altLang="de-DE" sz="2800"/>
              <a:t> in debug mode.</a:t>
            </a:r>
          </a:p>
          <a:p>
            <a:pPr marL="609600" indent="-609600"/>
            <a:r>
              <a:rPr lang="en-US" altLang="de-DE" sz="2800"/>
              <a:t>The Debug console shows current position in the program.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 sz="2800"/>
              <a:t>Use Step to move one step at a time.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 sz="2800"/>
              <a:t>Watch the progress.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 sz="2800"/>
              <a:t>Check variables in the Locals window.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 sz="2800"/>
              <a:t>Use the Quit button to finish the program.</a:t>
            </a:r>
          </a:p>
        </p:txBody>
      </p:sp>
      <p:sp>
        <p:nvSpPr>
          <p:cNvPr id="24580" name="Fußzeilenplatzhalter 1">
            <a:extLst>
              <a:ext uri="{FF2B5EF4-FFF2-40B4-BE49-F238E27FC236}">
                <a16:creationId xmlns:a16="http://schemas.microsoft.com/office/drawing/2014/main" id="{E464A9C8-C792-41B5-8500-66F04EC80E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5AA588-8038-48A4-8EB9-D62A912A7C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9179073-0B5B-4AB8-B918-8B317216A0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217AA99-AB63-4528-9495-0238ADFAD8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Range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7D60571-497A-4209-A9C5-F665100ED7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Sometimes you want something to happen a certain number of times.</a:t>
            </a:r>
          </a:p>
          <a:p>
            <a:r>
              <a:rPr lang="en-US" altLang="de-DE" sz="2800"/>
              <a:t>You could make a list of numbers.</a:t>
            </a:r>
          </a:p>
          <a:p>
            <a:pPr lvl="1"/>
            <a:r>
              <a:rPr lang="en-US" altLang="de-DE" sz="2400"/>
              <a:t>Technically it's a tuple, not a list, but that discussion can wait.</a:t>
            </a:r>
          </a:p>
          <a:p>
            <a:r>
              <a:rPr lang="en-US" altLang="de-DE" sz="2800"/>
              <a:t>That's what the range() function does:</a:t>
            </a:r>
          </a:p>
          <a:p>
            <a:endParaRPr lang="en-US" altLang="de-DE" sz="2800"/>
          </a:p>
          <a:p>
            <a:endParaRPr lang="en-US" altLang="de-DE" sz="2800"/>
          </a:p>
          <a:p>
            <a:r>
              <a:rPr lang="en-US" altLang="de-DE" sz="2800"/>
              <a:t>Create a range of 10 values from 0 to 9.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B52BE3F1-65C2-41D3-96E2-6BCC67ACE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800">
                <a:solidFill>
                  <a:schemeClr val="tx1"/>
                </a:solidFill>
              </a:rPr>
              <a:t>&gt;&gt;&gt; print range(10)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800">
                <a:solidFill>
                  <a:schemeClr val="tx1"/>
                </a:solidFill>
              </a:rPr>
              <a:t>[0, 1, 2, 3, 4, 5, 6, 7, 8, 9]</a:t>
            </a:r>
            <a:endParaRPr lang="en-US" altLang="de-DE" sz="1800">
              <a:solidFill>
                <a:schemeClr val="tx1"/>
              </a:solidFill>
            </a:endParaRPr>
          </a:p>
        </p:txBody>
      </p:sp>
      <p:sp>
        <p:nvSpPr>
          <p:cNvPr id="25605" name="Fußzeilenplatzhalter 1">
            <a:extLst>
              <a:ext uri="{FF2B5EF4-FFF2-40B4-BE49-F238E27FC236}">
                <a16:creationId xmlns:a16="http://schemas.microsoft.com/office/drawing/2014/main" id="{DD3929BC-D149-4AB9-BF85-D0F0168095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2100F8-3A14-407B-B8DC-B572940F4C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908AF8-5448-48DA-8A82-1BA4AF20A0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02B34C1-CF05-48DB-B9AA-29743AC700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Range() Examples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0FAF387-AB5D-47F5-A680-B01C67D62A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range() function can take up to three arguments.</a:t>
            </a:r>
          </a:p>
          <a:p>
            <a:pPr lvl="1"/>
            <a:r>
              <a:rPr lang="en-US" altLang="de-DE" b="1"/>
              <a:t>range(a):</a:t>
            </a:r>
            <a:r>
              <a:rPr lang="en-US" altLang="de-DE"/>
              <a:t> Make range from 0 to a-1</a:t>
            </a:r>
          </a:p>
          <a:p>
            <a:pPr lvl="1"/>
            <a:r>
              <a:rPr lang="en-US" altLang="de-DE" b="1"/>
              <a:t>range (a, b):</a:t>
            </a:r>
            <a:r>
              <a:rPr lang="en-US" altLang="de-DE"/>
              <a:t> Make range from a to b-1</a:t>
            </a:r>
          </a:p>
          <a:p>
            <a:pPr lvl="1"/>
            <a:r>
              <a:rPr lang="en-US" altLang="de-DE" b="1"/>
              <a:t>range (a, b, c):</a:t>
            </a:r>
            <a:r>
              <a:rPr lang="en-US" altLang="de-DE"/>
              <a:t> Make range from a to b-1, skipping c values each time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F6CD451E-077D-430E-8A91-79B4F5BE3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0292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800">
                <a:solidFill>
                  <a:schemeClr val="tx1"/>
                </a:solidFill>
              </a:rPr>
              <a:t>&gt;&gt;&gt; print range(2,5)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800">
                <a:solidFill>
                  <a:schemeClr val="tx1"/>
                </a:solidFill>
              </a:rPr>
              <a:t>[2, 3, 4]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800">
                <a:solidFill>
                  <a:schemeClr val="tx1"/>
                </a:solidFill>
              </a:rPr>
              <a:t>&gt;&gt;&gt; print range(5, 30, 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800">
                <a:solidFill>
                  <a:schemeClr val="tx1"/>
                </a:solidFill>
              </a:rPr>
              <a:t>[5, 10, 15, 20, 25]</a:t>
            </a:r>
            <a:endParaRPr lang="en-US" altLang="de-DE" sz="1800">
              <a:solidFill>
                <a:schemeClr val="tx1"/>
              </a:solidFill>
            </a:endParaRPr>
          </a:p>
        </p:txBody>
      </p:sp>
      <p:sp>
        <p:nvSpPr>
          <p:cNvPr id="26629" name="Fußzeilenplatzhalter 1">
            <a:extLst>
              <a:ext uri="{FF2B5EF4-FFF2-40B4-BE49-F238E27FC236}">
                <a16:creationId xmlns:a16="http://schemas.microsoft.com/office/drawing/2014/main" id="{D5FA559A-E33C-4EEB-A062-DE169E2848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A6CE135-7AEF-465F-A61E-B05A9E872D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B0899C-1527-4C73-9026-CE73D1B990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38EE5B4-67BD-4E72-9C6A-48142F5773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range() with a Loop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5DD13D2-8ABE-4ACA-BE84-9D390D617B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range() function makes it easy to create loops that happen any number of times (like a traditional for loop):</a:t>
            </a:r>
          </a:p>
          <a:p>
            <a:pPr>
              <a:buFont typeface="Wingdings" panose="05000000000000000000" pitchFamily="2" charset="2"/>
              <a:buNone/>
            </a:pPr>
            <a:endParaRPr lang="en-US" altLang="de-DE"/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3438A3E4-B0FC-4FA1-BD6E-8211E82A3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4290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for i in range(3):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	print "now on lap %d" % 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	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now on lap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now on lap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now on lap 2</a:t>
            </a:r>
          </a:p>
        </p:txBody>
      </p:sp>
      <p:sp>
        <p:nvSpPr>
          <p:cNvPr id="27653" name="Fußzeilenplatzhalter 1">
            <a:extLst>
              <a:ext uri="{FF2B5EF4-FFF2-40B4-BE49-F238E27FC236}">
                <a16:creationId xmlns:a16="http://schemas.microsoft.com/office/drawing/2014/main" id="{BD19E540-4E03-4D45-8DB5-D00C574FA7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#4  Working with Data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EF0CD86-1DD3-4376-B8FB-58A4AD5E25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B0A856B-4B53-49C4-85FC-9AED17609A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ußzeilenplatzhalter 3">
            <a:extLst>
              <a:ext uri="{FF2B5EF4-FFF2-40B4-BE49-F238E27FC236}">
                <a16:creationId xmlns:a16="http://schemas.microsoft.com/office/drawing/2014/main" id="{8DCC906F-F0F5-47B5-9CFF-69ED2F17A3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6699FF"/>
                </a:solidFill>
              </a:rPr>
              <a:t>Lecture #4  Working with Data</a:t>
            </a: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D1A8E3B-66AB-4CDC-AFB6-0DBD71BC56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2812616-7C9D-4F60-A39A-A04048FC86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tr-TR" altLang="de-DE"/>
              <a:t>Different types of data</a:t>
            </a:r>
            <a:endParaRPr lang="en-US" altLang="de-DE"/>
          </a:p>
          <a:p>
            <a:pPr lvl="1" eaLnBrk="1" hangingPunct="1"/>
            <a:r>
              <a:rPr lang="tr-TR" altLang="de-DE"/>
              <a:t>Handling different types of data in Python</a:t>
            </a:r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9D9BFF0-DF18-4ADE-BC1F-D88D4A2D26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671D807-E4FA-4B94-A335-8C874A73E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Control Structures</a:t>
            </a: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36D6D05A-8320-4FF1-B863-A35D727AF7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28448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6699FF"/>
                </a:solidFill>
              </a:rPr>
              <a:t>Lecture #4  Working with Data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B6F4A78E-4228-4FF3-B0A4-CDEEBEA00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2844800" cy="457200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6699FF"/>
                </a:solidFill>
              </a:rPr>
              <a:t>Lecture #4  Working with Data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1428</Words>
  <Application>Microsoft Office PowerPoint</Application>
  <PresentationFormat>Bildschirmpräsentation (4:3)</PresentationFormat>
  <Paragraphs>259</Paragraphs>
  <Slides>28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5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Programs Work with Different Types of Data</vt:lpstr>
      <vt:lpstr>Trouble with Numbers</vt:lpstr>
      <vt:lpstr>Operator Overloading</vt:lpstr>
      <vt:lpstr>Converting Strings to Numbers</vt:lpstr>
      <vt:lpstr>Another Variable Problem</vt:lpstr>
      <vt:lpstr>Integers and Math</vt:lpstr>
      <vt:lpstr>Floating-Point Values</vt:lpstr>
      <vt:lpstr>Doing Floating Math</vt:lpstr>
      <vt:lpstr>Using the float() Function</vt:lpstr>
      <vt:lpstr>Storing Information in Lists</vt:lpstr>
      <vt:lpstr>A List Example</vt:lpstr>
      <vt:lpstr>Extracting Values from a List</vt:lpstr>
      <vt:lpstr>Changing a List</vt:lpstr>
      <vt:lpstr>Looping Through a List</vt:lpstr>
      <vt:lpstr>Introducing the for Loop</vt:lpstr>
      <vt:lpstr>How superHero Works</vt:lpstr>
      <vt:lpstr>The Python for Loop</vt:lpstr>
      <vt:lpstr>Indentation and Python</vt:lpstr>
      <vt:lpstr>Using the Debugger</vt:lpstr>
      <vt:lpstr>Controlling the Debug Console</vt:lpstr>
      <vt:lpstr>Creating a Range</vt:lpstr>
      <vt:lpstr>Range() Examples</vt:lpstr>
      <vt:lpstr>Using range() with a Loop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122</cp:revision>
  <dcterms:created xsi:type="dcterms:W3CDTF">2003-03-16T17:22:50Z</dcterms:created>
  <dcterms:modified xsi:type="dcterms:W3CDTF">2019-04-21T11:54:11Z</dcterms:modified>
</cp:coreProperties>
</file>