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3" r:id="rId2"/>
    <p:sldMasterId id="2147483726" r:id="rId3"/>
    <p:sldMasterId id="2147483739" r:id="rId4"/>
  </p:sldMasterIdLst>
  <p:notesMasterIdLst>
    <p:notesMasterId r:id="rId150"/>
  </p:notesMasterIdLst>
  <p:sldIdLst>
    <p:sldId id="256" r:id="rId5"/>
    <p:sldId id="401" r:id="rId6"/>
    <p:sldId id="504" r:id="rId7"/>
    <p:sldId id="460" r:id="rId8"/>
    <p:sldId id="461" r:id="rId9"/>
    <p:sldId id="462" r:id="rId10"/>
    <p:sldId id="505" r:id="rId11"/>
    <p:sldId id="463" r:id="rId12"/>
    <p:sldId id="506" r:id="rId13"/>
    <p:sldId id="465" r:id="rId14"/>
    <p:sldId id="466" r:id="rId15"/>
    <p:sldId id="507" r:id="rId16"/>
    <p:sldId id="508" r:id="rId17"/>
    <p:sldId id="509" r:id="rId18"/>
    <p:sldId id="510" r:id="rId19"/>
    <p:sldId id="467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511" r:id="rId29"/>
    <p:sldId id="476" r:id="rId30"/>
    <p:sldId id="512" r:id="rId31"/>
    <p:sldId id="513" r:id="rId32"/>
    <p:sldId id="490" r:id="rId33"/>
    <p:sldId id="491" r:id="rId34"/>
    <p:sldId id="514" r:id="rId35"/>
    <p:sldId id="493" r:id="rId36"/>
    <p:sldId id="494" r:id="rId37"/>
    <p:sldId id="495" r:id="rId38"/>
    <p:sldId id="496" r:id="rId39"/>
    <p:sldId id="497" r:id="rId40"/>
    <p:sldId id="498" r:id="rId41"/>
    <p:sldId id="499" r:id="rId42"/>
    <p:sldId id="500" r:id="rId43"/>
    <p:sldId id="501" r:id="rId44"/>
    <p:sldId id="503" r:id="rId45"/>
    <p:sldId id="518" r:id="rId46"/>
    <p:sldId id="519" r:id="rId47"/>
    <p:sldId id="520" r:id="rId48"/>
    <p:sldId id="515" r:id="rId49"/>
    <p:sldId id="516" r:id="rId50"/>
    <p:sldId id="517" r:id="rId51"/>
    <p:sldId id="521" r:id="rId52"/>
    <p:sldId id="522" r:id="rId53"/>
    <p:sldId id="523" r:id="rId54"/>
    <p:sldId id="524" r:id="rId55"/>
    <p:sldId id="526" r:id="rId56"/>
    <p:sldId id="527" r:id="rId57"/>
    <p:sldId id="525" r:id="rId58"/>
    <p:sldId id="528" r:id="rId59"/>
    <p:sldId id="529" r:id="rId60"/>
    <p:sldId id="530" r:id="rId61"/>
    <p:sldId id="531" r:id="rId62"/>
    <p:sldId id="532" r:id="rId63"/>
    <p:sldId id="533" r:id="rId64"/>
    <p:sldId id="534" r:id="rId65"/>
    <p:sldId id="535" r:id="rId66"/>
    <p:sldId id="536" r:id="rId67"/>
    <p:sldId id="537" r:id="rId68"/>
    <p:sldId id="538" r:id="rId69"/>
    <p:sldId id="539" r:id="rId70"/>
    <p:sldId id="540" r:id="rId71"/>
    <p:sldId id="543" r:id="rId72"/>
    <p:sldId id="541" r:id="rId73"/>
    <p:sldId id="544" r:id="rId74"/>
    <p:sldId id="545" r:id="rId75"/>
    <p:sldId id="546" r:id="rId76"/>
    <p:sldId id="547" r:id="rId77"/>
    <p:sldId id="548" r:id="rId78"/>
    <p:sldId id="549" r:id="rId79"/>
    <p:sldId id="550" r:id="rId80"/>
    <p:sldId id="551" r:id="rId81"/>
    <p:sldId id="552" r:id="rId82"/>
    <p:sldId id="554" r:id="rId83"/>
    <p:sldId id="555" r:id="rId84"/>
    <p:sldId id="556" r:id="rId85"/>
    <p:sldId id="557" r:id="rId86"/>
    <p:sldId id="558" r:id="rId87"/>
    <p:sldId id="559" r:id="rId88"/>
    <p:sldId id="560" r:id="rId89"/>
    <p:sldId id="561" r:id="rId90"/>
    <p:sldId id="562" r:id="rId91"/>
    <p:sldId id="563" r:id="rId92"/>
    <p:sldId id="564" r:id="rId93"/>
    <p:sldId id="621" r:id="rId94"/>
    <p:sldId id="569" r:id="rId95"/>
    <p:sldId id="570" r:id="rId96"/>
    <p:sldId id="571" r:id="rId97"/>
    <p:sldId id="572" r:id="rId98"/>
    <p:sldId id="573" r:id="rId99"/>
    <p:sldId id="566" r:id="rId100"/>
    <p:sldId id="574" r:id="rId101"/>
    <p:sldId id="575" r:id="rId102"/>
    <p:sldId id="567" r:id="rId103"/>
    <p:sldId id="568" r:id="rId104"/>
    <p:sldId id="580" r:id="rId105"/>
    <p:sldId id="576" r:id="rId106"/>
    <p:sldId id="577" r:id="rId107"/>
    <p:sldId id="578" r:id="rId108"/>
    <p:sldId id="579" r:id="rId109"/>
    <p:sldId id="581" r:id="rId110"/>
    <p:sldId id="582" r:id="rId111"/>
    <p:sldId id="583" r:id="rId112"/>
    <p:sldId id="584" r:id="rId113"/>
    <p:sldId id="585" r:id="rId114"/>
    <p:sldId id="596" r:id="rId115"/>
    <p:sldId id="586" r:id="rId116"/>
    <p:sldId id="587" r:id="rId117"/>
    <p:sldId id="588" r:id="rId118"/>
    <p:sldId id="589" r:id="rId119"/>
    <p:sldId id="590" r:id="rId120"/>
    <p:sldId id="597" r:id="rId121"/>
    <p:sldId id="598" r:id="rId122"/>
    <p:sldId id="591" r:id="rId123"/>
    <p:sldId id="592" r:id="rId124"/>
    <p:sldId id="599" r:id="rId125"/>
    <p:sldId id="593" r:id="rId126"/>
    <p:sldId id="600" r:id="rId127"/>
    <p:sldId id="594" r:id="rId128"/>
    <p:sldId id="601" r:id="rId129"/>
    <p:sldId id="595" r:id="rId130"/>
    <p:sldId id="606" r:id="rId131"/>
    <p:sldId id="607" r:id="rId132"/>
    <p:sldId id="603" r:id="rId133"/>
    <p:sldId id="605" r:id="rId134"/>
    <p:sldId id="604" r:id="rId135"/>
    <p:sldId id="602" r:id="rId136"/>
    <p:sldId id="608" r:id="rId137"/>
    <p:sldId id="620" r:id="rId138"/>
    <p:sldId id="610" r:id="rId139"/>
    <p:sldId id="611" r:id="rId140"/>
    <p:sldId id="612" r:id="rId141"/>
    <p:sldId id="613" r:id="rId142"/>
    <p:sldId id="615" r:id="rId143"/>
    <p:sldId id="616" r:id="rId144"/>
    <p:sldId id="617" r:id="rId145"/>
    <p:sldId id="618" r:id="rId146"/>
    <p:sldId id="619" r:id="rId147"/>
    <p:sldId id="399" r:id="rId148"/>
    <p:sldId id="400" r:id="rId149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9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45" Type="http://schemas.openxmlformats.org/officeDocument/2006/relationships/slide" Target="slides/slide14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51" Type="http://schemas.openxmlformats.org/officeDocument/2006/relationships/presProps" Target="presProps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3" Type="http://schemas.openxmlformats.org/officeDocument/2006/relationships/theme" Target="theme/theme1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54" Type="http://schemas.openxmlformats.org/officeDocument/2006/relationships/tableStyles" Target="tableStyles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slide" Target="slides/slide140.xml"/><Relationship Id="rId90" Type="http://schemas.openxmlformats.org/officeDocument/2006/relationships/slide" Target="slides/slide8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60" y="768240"/>
            <a:ext cx="5114160" cy="383616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F8405223-75F9-4B7E-8732-3F51FC6942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4BC434-35E1-4133-A60B-3AE4E17B9526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32502ED0-327E-429A-BB4B-DD2CB4BF6DF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C0D5EFD6-5A64-4101-BF9E-E730DFA179D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F3BF94C2-8C5C-4197-95FF-E92003E817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3F694B-AA9A-4C24-9077-2BB302DB0FE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F1D67A7B-D79A-4D4E-837C-7133690C3B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5E78310E-8592-4310-8F9D-C617F7737F0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73D741A5-BD4C-4462-9EA8-755DAFCBAF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DAA502-AD14-433B-96E9-0A234217E02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A99217D6-0872-4391-A3DE-48A1E828DE9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3AADF50C-EB0B-4E07-8662-C4E7A240DF2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192FD0B0-8052-46CC-AD50-516A38A36D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D45721-5792-4F4A-B349-11EFDAB9E11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A85E230F-E0B4-4850-BBA8-DB7EF32F30F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29F35972-D5E5-482A-80D6-DE568A6A70D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48918569-9D28-4A1A-8844-BB5A23A855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0C0A8C-DE3F-46B7-B226-7C9411FB18F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16F58097-6F5E-494B-AE4D-F975F9CFEF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B7557A0F-D2B2-44EC-B260-A164F498320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E9013E03-76D6-4C7E-A8F9-D4212FA16E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AD383E-FA0B-4E9F-92AC-ED6D0C83E42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1B9062E8-ABCF-4F1C-B073-29843B2B5F0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10130403-766A-4F83-BA61-8B61F981977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E611D65F-D561-4E77-8C3B-7D6C80C2DC7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CBE2B5-BDAF-4F07-891E-B2BCB42F4FD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7672761E-36D9-4ACE-AC4E-07D16E0D370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2FF48DE4-405A-4665-9D30-E065EAC0A19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77DEC981-9CAD-4D09-9F3B-93644A8085A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589FFF-A7A2-4F0E-8A2C-5967FB0500A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DCEF35BA-EF23-4922-9BE9-FD51FB14C69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8ACFDFB4-3494-4FE1-9B60-324F1E4A029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A4E6DD6E-C8D4-4D14-9FB1-75BCF7EFCE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97770-3110-4A46-9939-12CCE9B75872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19B5D134-2729-4DFA-B7BB-7EFE5B78D6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10D24022-7660-4189-96CE-12C15AC86E6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id="{E7A516D9-0E7D-4897-A56A-37BDEB5F06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031ABF-B478-4BB8-84D7-DD35422F9BF4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FA91FBD7-26B6-4277-8556-09BA5619E3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id="{47C105BA-81CB-4B3C-9212-D0BB1827265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D25CAA0D-5E7D-44C1-A621-DD37387A2D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FD685B-FD30-4DCA-BC0E-AB3597D661F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69ED38AD-C298-4D79-88B1-E15B618E16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658C573B-5246-4814-ABE5-DBD9ED11AB3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0152BF90-57EE-408B-8964-4ED1A55CAF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CCFAB4-829F-4272-B1E1-B8CF13430A0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1132365C-A542-487E-8E09-C932057103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0887338E-A2FE-492D-A11F-231988BF339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F9C798E1-FC21-42A6-8EC4-37F67FB68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7C3274-0447-4A65-9F8C-068D0B840A75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A397B5DF-9D96-4E37-AE53-B10CA3E35C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D016E5D5-6144-4B28-AB86-049077103A3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CBE6C5A9-654C-4EFF-B293-2F3CB28175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ADC2C0-5D32-4292-9AA0-14A65B5C4F9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1D7A8672-FE2F-4830-B115-6031C973E0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152E7BF2-E015-43B9-95FC-EEDA581AD01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2C0C44C8-E221-4D55-9049-F847CDB1A25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3B86A5-F82D-4EC9-83DA-9503F052E6C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297E02BB-EFBB-4D6A-992B-327A2CF1738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7940" name="Rectangle 3">
            <a:extLst>
              <a:ext uri="{FF2B5EF4-FFF2-40B4-BE49-F238E27FC236}">
                <a16:creationId xmlns:a16="http://schemas.microsoft.com/office/drawing/2014/main" id="{07BAE724-72B2-4407-BD31-6C3154EC64F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>
            <a:extLst>
              <a:ext uri="{FF2B5EF4-FFF2-40B4-BE49-F238E27FC236}">
                <a16:creationId xmlns:a16="http://schemas.microsoft.com/office/drawing/2014/main" id="{BA691B2C-897E-4D41-9EC8-AF76C03DFA9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F03E1CC-CAA1-41DA-8C69-222F67668AA7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8963" name="Rectangle 2">
            <a:extLst>
              <a:ext uri="{FF2B5EF4-FFF2-40B4-BE49-F238E27FC236}">
                <a16:creationId xmlns:a16="http://schemas.microsoft.com/office/drawing/2014/main" id="{4395E1D8-7C18-4AA4-97C8-8E6C306AD97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8964" name="Rectangle 3">
            <a:extLst>
              <a:ext uri="{FF2B5EF4-FFF2-40B4-BE49-F238E27FC236}">
                <a16:creationId xmlns:a16="http://schemas.microsoft.com/office/drawing/2014/main" id="{C1104401-AE5C-4AF0-A517-2D74DC601E0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025AEDFF-E4B2-48E0-8061-CFC27E0D8F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0950BF-85CD-4382-BAA5-D852FB452A8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F2F7AC16-DBB3-4300-BEF8-53FE279E089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BF2F51E8-268C-4865-B188-6025C7C22A9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>
            <a:extLst>
              <a:ext uri="{FF2B5EF4-FFF2-40B4-BE49-F238E27FC236}">
                <a16:creationId xmlns:a16="http://schemas.microsoft.com/office/drawing/2014/main" id="{29A16EF6-27D3-4AA6-8C34-89C8F8CE31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B98AA2-037E-4E96-9E38-74240EAB1434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1011" name="Rectangle 2">
            <a:extLst>
              <a:ext uri="{FF2B5EF4-FFF2-40B4-BE49-F238E27FC236}">
                <a16:creationId xmlns:a16="http://schemas.microsoft.com/office/drawing/2014/main" id="{0A5DBC87-6B81-4431-8085-4F2E3E6A1BB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1012" name="Rectangle 3">
            <a:extLst>
              <a:ext uri="{FF2B5EF4-FFF2-40B4-BE49-F238E27FC236}">
                <a16:creationId xmlns:a16="http://schemas.microsoft.com/office/drawing/2014/main" id="{AFF58E62-5301-4A3B-9A94-F98DEB434D3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900A92E0-DFB9-4F42-8223-3EFF3EC7E3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816E41-D409-4277-BC8B-DAE1D3DBB99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DE0AD4D5-8B4C-4DCD-A09E-1BAD6DD9B62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1631EB5A-7DC0-4ED6-8891-008CC6324FB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>
            <a:extLst>
              <a:ext uri="{FF2B5EF4-FFF2-40B4-BE49-F238E27FC236}">
                <a16:creationId xmlns:a16="http://schemas.microsoft.com/office/drawing/2014/main" id="{D19D1A03-0C38-4EBB-8330-43EAD64C718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910265-6963-4A4F-AD3D-D580A5AD43E8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3059" name="Rectangle 2">
            <a:extLst>
              <a:ext uri="{FF2B5EF4-FFF2-40B4-BE49-F238E27FC236}">
                <a16:creationId xmlns:a16="http://schemas.microsoft.com/office/drawing/2014/main" id="{CD0D6686-8495-4474-8406-2403BB1E14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3060" name="Rectangle 3">
            <a:extLst>
              <a:ext uri="{FF2B5EF4-FFF2-40B4-BE49-F238E27FC236}">
                <a16:creationId xmlns:a16="http://schemas.microsoft.com/office/drawing/2014/main" id="{39C59ED3-EC35-4501-9C2B-027F43A2846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>
            <a:extLst>
              <a:ext uri="{FF2B5EF4-FFF2-40B4-BE49-F238E27FC236}">
                <a16:creationId xmlns:a16="http://schemas.microsoft.com/office/drawing/2014/main" id="{34CA8302-8097-47D8-9DBC-BF3328E016A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9D4373-B284-4F95-BE5A-E3C5D09BC10F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083" name="Rectangle 2">
            <a:extLst>
              <a:ext uri="{FF2B5EF4-FFF2-40B4-BE49-F238E27FC236}">
                <a16:creationId xmlns:a16="http://schemas.microsoft.com/office/drawing/2014/main" id="{30920ED8-3ABF-4C59-897C-880E6EDE53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EDA55B17-4270-49BA-B8C0-16D48EB7BDD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>
            <a:extLst>
              <a:ext uri="{FF2B5EF4-FFF2-40B4-BE49-F238E27FC236}">
                <a16:creationId xmlns:a16="http://schemas.microsoft.com/office/drawing/2014/main" id="{2A2717ED-002C-4FB9-953E-C0829FB3D5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F09ABC-7D00-4719-ABDA-14816037F7FC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5107" name="Rectangle 2">
            <a:extLst>
              <a:ext uri="{FF2B5EF4-FFF2-40B4-BE49-F238E27FC236}">
                <a16:creationId xmlns:a16="http://schemas.microsoft.com/office/drawing/2014/main" id="{065E89ED-9994-4E48-A9DD-FEB0DB5356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5108" name="Rectangle 3">
            <a:extLst>
              <a:ext uri="{FF2B5EF4-FFF2-40B4-BE49-F238E27FC236}">
                <a16:creationId xmlns:a16="http://schemas.microsoft.com/office/drawing/2014/main" id="{2762C0CB-2A1C-4B13-86D6-F2ADB110EAD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>
            <a:extLst>
              <a:ext uri="{FF2B5EF4-FFF2-40B4-BE49-F238E27FC236}">
                <a16:creationId xmlns:a16="http://schemas.microsoft.com/office/drawing/2014/main" id="{6D548F4A-5D78-428A-9C2F-5BCDA6FE2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36F20E-F4A2-4956-AFA5-E0720DCFD80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6131" name="Rectangle 2">
            <a:extLst>
              <a:ext uri="{FF2B5EF4-FFF2-40B4-BE49-F238E27FC236}">
                <a16:creationId xmlns:a16="http://schemas.microsoft.com/office/drawing/2014/main" id="{007A4036-4A84-49D0-B18D-A644112FF89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6132" name="Rectangle 3">
            <a:extLst>
              <a:ext uri="{FF2B5EF4-FFF2-40B4-BE49-F238E27FC236}">
                <a16:creationId xmlns:a16="http://schemas.microsoft.com/office/drawing/2014/main" id="{252E3BBF-2997-499C-BE06-11487A7FFB2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>
            <a:extLst>
              <a:ext uri="{FF2B5EF4-FFF2-40B4-BE49-F238E27FC236}">
                <a16:creationId xmlns:a16="http://schemas.microsoft.com/office/drawing/2014/main" id="{75A65DE6-FEF4-4DE5-9690-72E363CC1C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1CBD4C-97B7-44B5-A3D1-B829709D40EE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7155" name="Rectangle 2">
            <a:extLst>
              <a:ext uri="{FF2B5EF4-FFF2-40B4-BE49-F238E27FC236}">
                <a16:creationId xmlns:a16="http://schemas.microsoft.com/office/drawing/2014/main" id="{32B2E698-8C02-40AD-88ED-4CCF9423B3D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7156" name="Rectangle 3">
            <a:extLst>
              <a:ext uri="{FF2B5EF4-FFF2-40B4-BE49-F238E27FC236}">
                <a16:creationId xmlns:a16="http://schemas.microsoft.com/office/drawing/2014/main" id="{36D3F3F2-4AFB-494B-B7A3-24D191970C1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>
            <a:extLst>
              <a:ext uri="{FF2B5EF4-FFF2-40B4-BE49-F238E27FC236}">
                <a16:creationId xmlns:a16="http://schemas.microsoft.com/office/drawing/2014/main" id="{912A0B00-6F4A-4B7C-9275-AD0846EB08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B39E8F-1B1C-4793-9B6A-DE210A9C3E7B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8179" name="Rectangle 2">
            <a:extLst>
              <a:ext uri="{FF2B5EF4-FFF2-40B4-BE49-F238E27FC236}">
                <a16:creationId xmlns:a16="http://schemas.microsoft.com/office/drawing/2014/main" id="{8F9276AB-D476-4005-A7E8-758B73D77EA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E8C0B1F1-1FE2-4842-99F9-8F4A05C7DCB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>
            <a:extLst>
              <a:ext uri="{FF2B5EF4-FFF2-40B4-BE49-F238E27FC236}">
                <a16:creationId xmlns:a16="http://schemas.microsoft.com/office/drawing/2014/main" id="{C3EB095D-327A-4517-A838-5369E3F8F5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9C6AC4-39E3-4FBB-B725-B79BCBFEC86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9203" name="Rectangle 2">
            <a:extLst>
              <a:ext uri="{FF2B5EF4-FFF2-40B4-BE49-F238E27FC236}">
                <a16:creationId xmlns:a16="http://schemas.microsoft.com/office/drawing/2014/main" id="{5FFA39CB-E054-4CC9-8B66-A67719B352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79204" name="Rectangle 3">
            <a:extLst>
              <a:ext uri="{FF2B5EF4-FFF2-40B4-BE49-F238E27FC236}">
                <a16:creationId xmlns:a16="http://schemas.microsoft.com/office/drawing/2014/main" id="{9BCE34F2-06B9-4BF5-8139-7C88D840CAF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>
            <a:extLst>
              <a:ext uri="{FF2B5EF4-FFF2-40B4-BE49-F238E27FC236}">
                <a16:creationId xmlns:a16="http://schemas.microsoft.com/office/drawing/2014/main" id="{009A9AD8-405B-4CC9-9BDC-CD51AF0A51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830DEE-BD1F-4179-9E25-819336C5385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0227" name="Rectangle 2">
            <a:extLst>
              <a:ext uri="{FF2B5EF4-FFF2-40B4-BE49-F238E27FC236}">
                <a16:creationId xmlns:a16="http://schemas.microsoft.com/office/drawing/2014/main" id="{0EF1AC15-B9C0-4040-8458-216308F8653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0228" name="Rectangle 3">
            <a:extLst>
              <a:ext uri="{FF2B5EF4-FFF2-40B4-BE49-F238E27FC236}">
                <a16:creationId xmlns:a16="http://schemas.microsoft.com/office/drawing/2014/main" id="{B6406D1D-3786-452F-AD55-D305425CE94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>
            <a:extLst>
              <a:ext uri="{FF2B5EF4-FFF2-40B4-BE49-F238E27FC236}">
                <a16:creationId xmlns:a16="http://schemas.microsoft.com/office/drawing/2014/main" id="{2FFE9481-A7CB-4CF1-BCBA-CA0D7F28E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F2257F-C93F-431E-82B0-B27F556848D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1251" name="Rectangle 2">
            <a:extLst>
              <a:ext uri="{FF2B5EF4-FFF2-40B4-BE49-F238E27FC236}">
                <a16:creationId xmlns:a16="http://schemas.microsoft.com/office/drawing/2014/main" id="{6085C0D2-7E87-4421-B1D2-C8814443AE0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1252" name="Rectangle 3">
            <a:extLst>
              <a:ext uri="{FF2B5EF4-FFF2-40B4-BE49-F238E27FC236}">
                <a16:creationId xmlns:a16="http://schemas.microsoft.com/office/drawing/2014/main" id="{B7A61548-C426-4506-8571-4C4986C36ED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>
            <a:extLst>
              <a:ext uri="{FF2B5EF4-FFF2-40B4-BE49-F238E27FC236}">
                <a16:creationId xmlns:a16="http://schemas.microsoft.com/office/drawing/2014/main" id="{5DE6D1D5-B842-46F9-A927-EB52C4A8B2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4CD79A-FA45-484B-94FB-AF42763DC9A6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2275" name="Rectangle 2">
            <a:extLst>
              <a:ext uri="{FF2B5EF4-FFF2-40B4-BE49-F238E27FC236}">
                <a16:creationId xmlns:a16="http://schemas.microsoft.com/office/drawing/2014/main" id="{5388692B-76B4-4408-B1B3-92C6F372D5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2276" name="Rectangle 3">
            <a:extLst>
              <a:ext uri="{FF2B5EF4-FFF2-40B4-BE49-F238E27FC236}">
                <a16:creationId xmlns:a16="http://schemas.microsoft.com/office/drawing/2014/main" id="{DD4358AE-FB7E-403E-8107-BA71E4265E7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>
            <a:extLst>
              <a:ext uri="{FF2B5EF4-FFF2-40B4-BE49-F238E27FC236}">
                <a16:creationId xmlns:a16="http://schemas.microsoft.com/office/drawing/2014/main" id="{8741231F-9AEF-4027-A355-82D8BD651BE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4CEBF6-23B9-4D33-938B-5E1762598F7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3299" name="Rectangle 2">
            <a:extLst>
              <a:ext uri="{FF2B5EF4-FFF2-40B4-BE49-F238E27FC236}">
                <a16:creationId xmlns:a16="http://schemas.microsoft.com/office/drawing/2014/main" id="{3429904B-E69A-4649-A8F8-F6774A590B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3300" name="Rectangle 3">
            <a:extLst>
              <a:ext uri="{FF2B5EF4-FFF2-40B4-BE49-F238E27FC236}">
                <a16:creationId xmlns:a16="http://schemas.microsoft.com/office/drawing/2014/main" id="{C6DD64FC-482C-4040-B8BB-E309EDD9D7F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>
            <a:extLst>
              <a:ext uri="{FF2B5EF4-FFF2-40B4-BE49-F238E27FC236}">
                <a16:creationId xmlns:a16="http://schemas.microsoft.com/office/drawing/2014/main" id="{04D706D9-2C81-4BDB-811E-6D998D44B8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D45F69-43A5-40DE-ADF8-055F4CA9F81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323" name="Rectangle 2">
            <a:extLst>
              <a:ext uri="{FF2B5EF4-FFF2-40B4-BE49-F238E27FC236}">
                <a16:creationId xmlns:a16="http://schemas.microsoft.com/office/drawing/2014/main" id="{CF934551-5FF2-4BB5-82C9-0D22981B478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4324" name="Rectangle 3">
            <a:extLst>
              <a:ext uri="{FF2B5EF4-FFF2-40B4-BE49-F238E27FC236}">
                <a16:creationId xmlns:a16="http://schemas.microsoft.com/office/drawing/2014/main" id="{B29B527C-1774-43E6-9A44-ED8A17BDB09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>
            <a:extLst>
              <a:ext uri="{FF2B5EF4-FFF2-40B4-BE49-F238E27FC236}">
                <a16:creationId xmlns:a16="http://schemas.microsoft.com/office/drawing/2014/main" id="{B12F7AE1-E748-41EF-9CC2-5689CE9997A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223CD8-67F1-443E-B46E-E8194ADD99B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5347" name="Rectangle 2">
            <a:extLst>
              <a:ext uri="{FF2B5EF4-FFF2-40B4-BE49-F238E27FC236}">
                <a16:creationId xmlns:a16="http://schemas.microsoft.com/office/drawing/2014/main" id="{B92BF6D9-90BC-4EDF-8D0E-BA41AE893C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5348" name="Rectangle 3">
            <a:extLst>
              <a:ext uri="{FF2B5EF4-FFF2-40B4-BE49-F238E27FC236}">
                <a16:creationId xmlns:a16="http://schemas.microsoft.com/office/drawing/2014/main" id="{2E563F59-397C-4EC0-B983-124BA672809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>
            <a:extLst>
              <a:ext uri="{FF2B5EF4-FFF2-40B4-BE49-F238E27FC236}">
                <a16:creationId xmlns:a16="http://schemas.microsoft.com/office/drawing/2014/main" id="{4D2F1FD5-32BB-4CE9-9C66-065F96F874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91FD67-37F8-4C69-9AE2-F5FF850051D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6371" name="Rectangle 2">
            <a:extLst>
              <a:ext uri="{FF2B5EF4-FFF2-40B4-BE49-F238E27FC236}">
                <a16:creationId xmlns:a16="http://schemas.microsoft.com/office/drawing/2014/main" id="{61EE84AE-1B0A-4DD2-9FB4-19967F314A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6372" name="Rectangle 3">
            <a:extLst>
              <a:ext uri="{FF2B5EF4-FFF2-40B4-BE49-F238E27FC236}">
                <a16:creationId xmlns:a16="http://schemas.microsoft.com/office/drawing/2014/main" id="{685AAA44-02AC-45AB-B82C-22AC945858F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>
            <a:extLst>
              <a:ext uri="{FF2B5EF4-FFF2-40B4-BE49-F238E27FC236}">
                <a16:creationId xmlns:a16="http://schemas.microsoft.com/office/drawing/2014/main" id="{02227352-0F31-4928-9AE2-B4323251F2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087F7A-5F05-4F03-81BC-5BDBB814DFD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7395" name="Rectangle 2">
            <a:extLst>
              <a:ext uri="{FF2B5EF4-FFF2-40B4-BE49-F238E27FC236}">
                <a16:creationId xmlns:a16="http://schemas.microsoft.com/office/drawing/2014/main" id="{270EFCA2-1DD7-4117-B739-7E51F2481D3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7396" name="Rectangle 3">
            <a:extLst>
              <a:ext uri="{FF2B5EF4-FFF2-40B4-BE49-F238E27FC236}">
                <a16:creationId xmlns:a16="http://schemas.microsoft.com/office/drawing/2014/main" id="{18A1ADD9-361B-4A85-A5E1-F6E4F6B717E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>
            <a:extLst>
              <a:ext uri="{FF2B5EF4-FFF2-40B4-BE49-F238E27FC236}">
                <a16:creationId xmlns:a16="http://schemas.microsoft.com/office/drawing/2014/main" id="{C65E37D8-C47B-4BFE-95A7-EAFE8BEEA6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8A215C-731D-44CB-8106-EF9772B71DB3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8419" name="Rectangle 2">
            <a:extLst>
              <a:ext uri="{FF2B5EF4-FFF2-40B4-BE49-F238E27FC236}">
                <a16:creationId xmlns:a16="http://schemas.microsoft.com/office/drawing/2014/main" id="{DC01207D-71CA-442D-A569-CCAE14B299A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8420" name="Rectangle 3">
            <a:extLst>
              <a:ext uri="{FF2B5EF4-FFF2-40B4-BE49-F238E27FC236}">
                <a16:creationId xmlns:a16="http://schemas.microsoft.com/office/drawing/2014/main" id="{E56F4525-F7AB-42BC-A566-4EFE3A9AFE9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>
            <a:extLst>
              <a:ext uri="{FF2B5EF4-FFF2-40B4-BE49-F238E27FC236}">
                <a16:creationId xmlns:a16="http://schemas.microsoft.com/office/drawing/2014/main" id="{B85E6D84-7835-4602-ABC3-4E0B455BEE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C9F3AB-4BA7-49FE-BD26-3AB66CFA8C3D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9443" name="Rectangle 2">
            <a:extLst>
              <a:ext uri="{FF2B5EF4-FFF2-40B4-BE49-F238E27FC236}">
                <a16:creationId xmlns:a16="http://schemas.microsoft.com/office/drawing/2014/main" id="{3C8A9373-6D32-4CFC-AF06-96459140EF2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89444" name="Rectangle 3">
            <a:extLst>
              <a:ext uri="{FF2B5EF4-FFF2-40B4-BE49-F238E27FC236}">
                <a16:creationId xmlns:a16="http://schemas.microsoft.com/office/drawing/2014/main" id="{197D77C4-7C17-44CB-84CD-1CC1FDC0FA4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>
            <a:extLst>
              <a:ext uri="{FF2B5EF4-FFF2-40B4-BE49-F238E27FC236}">
                <a16:creationId xmlns:a16="http://schemas.microsoft.com/office/drawing/2014/main" id="{C168BB9D-0F4C-474B-97B6-DB8163665D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83E366-AAEA-41B2-99CA-04234D8271F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0467" name="Rectangle 2">
            <a:extLst>
              <a:ext uri="{FF2B5EF4-FFF2-40B4-BE49-F238E27FC236}">
                <a16:creationId xmlns:a16="http://schemas.microsoft.com/office/drawing/2014/main" id="{3D249962-0740-402D-BA3D-EB5B3FB9CE8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0468" name="Rectangle 3">
            <a:extLst>
              <a:ext uri="{FF2B5EF4-FFF2-40B4-BE49-F238E27FC236}">
                <a16:creationId xmlns:a16="http://schemas.microsoft.com/office/drawing/2014/main" id="{236C7CBC-8F70-471E-921C-3F581FC6C70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>
            <a:extLst>
              <a:ext uri="{FF2B5EF4-FFF2-40B4-BE49-F238E27FC236}">
                <a16:creationId xmlns:a16="http://schemas.microsoft.com/office/drawing/2014/main" id="{FCFE4786-1556-42C7-80BD-130D212C8C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CF4E63-3B14-44EE-BC39-607B1649ADDC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1491" name="Rectangle 2">
            <a:extLst>
              <a:ext uri="{FF2B5EF4-FFF2-40B4-BE49-F238E27FC236}">
                <a16:creationId xmlns:a16="http://schemas.microsoft.com/office/drawing/2014/main" id="{AC1BB567-5EDD-4843-B67A-EB50F00F02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1492" name="Rectangle 3">
            <a:extLst>
              <a:ext uri="{FF2B5EF4-FFF2-40B4-BE49-F238E27FC236}">
                <a16:creationId xmlns:a16="http://schemas.microsoft.com/office/drawing/2014/main" id="{E97589E1-C2C5-4D12-938B-F35F73656A9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>
            <a:extLst>
              <a:ext uri="{FF2B5EF4-FFF2-40B4-BE49-F238E27FC236}">
                <a16:creationId xmlns:a16="http://schemas.microsoft.com/office/drawing/2014/main" id="{FCA4DE99-1C53-408B-94A1-71DB56D080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AC827E-C23E-4812-9A2D-6F962B2F1EB8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2515" name="Rectangle 2">
            <a:extLst>
              <a:ext uri="{FF2B5EF4-FFF2-40B4-BE49-F238E27FC236}">
                <a16:creationId xmlns:a16="http://schemas.microsoft.com/office/drawing/2014/main" id="{83CEE7A6-8750-47DF-BDA5-F0F277BE8E1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2516" name="Rectangle 3">
            <a:extLst>
              <a:ext uri="{FF2B5EF4-FFF2-40B4-BE49-F238E27FC236}">
                <a16:creationId xmlns:a16="http://schemas.microsoft.com/office/drawing/2014/main" id="{C2990F29-32D1-49AB-B98E-14626F84086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>
            <a:extLst>
              <a:ext uri="{FF2B5EF4-FFF2-40B4-BE49-F238E27FC236}">
                <a16:creationId xmlns:a16="http://schemas.microsoft.com/office/drawing/2014/main" id="{1CD78C0F-8280-4862-B078-6A4FD9B87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F61735-3966-4F16-8631-693D683EBA22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3539" name="Rectangle 2">
            <a:extLst>
              <a:ext uri="{FF2B5EF4-FFF2-40B4-BE49-F238E27FC236}">
                <a16:creationId xmlns:a16="http://schemas.microsoft.com/office/drawing/2014/main" id="{C9A24068-B3F6-4EA8-922D-93568B861D8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3540" name="Rectangle 3">
            <a:extLst>
              <a:ext uri="{FF2B5EF4-FFF2-40B4-BE49-F238E27FC236}">
                <a16:creationId xmlns:a16="http://schemas.microsoft.com/office/drawing/2014/main" id="{DB4113A4-D20C-422F-AB33-9EB588BD560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>
            <a:extLst>
              <a:ext uri="{FF2B5EF4-FFF2-40B4-BE49-F238E27FC236}">
                <a16:creationId xmlns:a16="http://schemas.microsoft.com/office/drawing/2014/main" id="{A1FA5091-215A-4B09-AA89-06167C9D95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D74DE3-E615-46E3-994E-554CE65BDE6A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563" name="Rectangle 2">
            <a:extLst>
              <a:ext uri="{FF2B5EF4-FFF2-40B4-BE49-F238E27FC236}">
                <a16:creationId xmlns:a16="http://schemas.microsoft.com/office/drawing/2014/main" id="{D08B7443-C4A6-4EFF-80BB-C0586CD3A2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4564" name="Rectangle 3">
            <a:extLst>
              <a:ext uri="{FF2B5EF4-FFF2-40B4-BE49-F238E27FC236}">
                <a16:creationId xmlns:a16="http://schemas.microsoft.com/office/drawing/2014/main" id="{60F43297-B916-448A-B60D-4490E8A81C0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>
            <a:extLst>
              <a:ext uri="{FF2B5EF4-FFF2-40B4-BE49-F238E27FC236}">
                <a16:creationId xmlns:a16="http://schemas.microsoft.com/office/drawing/2014/main" id="{06E14209-8B16-44C7-ABA2-0EDFF24B3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86582A-505E-41B9-9CFE-415C657EA1A1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587" name="Rectangle 2">
            <a:extLst>
              <a:ext uri="{FF2B5EF4-FFF2-40B4-BE49-F238E27FC236}">
                <a16:creationId xmlns:a16="http://schemas.microsoft.com/office/drawing/2014/main" id="{70CCE71E-3D44-48B8-A54E-1B366FF3E5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5588" name="Rectangle 3">
            <a:extLst>
              <a:ext uri="{FF2B5EF4-FFF2-40B4-BE49-F238E27FC236}">
                <a16:creationId xmlns:a16="http://schemas.microsoft.com/office/drawing/2014/main" id="{511FF832-330B-4802-B4D3-AAC09B747BE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>
            <a:extLst>
              <a:ext uri="{FF2B5EF4-FFF2-40B4-BE49-F238E27FC236}">
                <a16:creationId xmlns:a16="http://schemas.microsoft.com/office/drawing/2014/main" id="{A7FB54A5-0CB1-4706-BA04-4D3892189F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1983D4-110B-435C-8222-52CE977A7CD9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alt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6611" name="Rectangle 2">
            <a:extLst>
              <a:ext uri="{FF2B5EF4-FFF2-40B4-BE49-F238E27FC236}">
                <a16:creationId xmlns:a16="http://schemas.microsoft.com/office/drawing/2014/main" id="{0CDE9711-9B6D-4A03-8DB8-DEFEEC0C12D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/>
        </p:spPr>
      </p:sp>
      <p:sp>
        <p:nvSpPr>
          <p:cNvPr id="196612" name="Rectangle 3">
            <a:extLst>
              <a:ext uri="{FF2B5EF4-FFF2-40B4-BE49-F238E27FC236}">
                <a16:creationId xmlns:a16="http://schemas.microsoft.com/office/drawing/2014/main" id="{7C7290A8-9549-4EBD-ACA7-828E3E33234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571" name="PlaceHolder 2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  <p:sp>
        <p:nvSpPr>
          <p:cNvPr id="1572" name="CustomShape 3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BA3E7819-FBE1-490C-9778-E33F744E4159}" type="slidenum">
              <a:rPr lang="de-DE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144</a:t>
            </a:fld>
            <a:endParaRPr lang="de-DE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0EFC7BF9-36F4-407E-8467-0596DF28A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0CD23D0A-093E-4FBF-9742-466333424B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975AC4-7C1B-40FF-9A11-878770FF7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BB4012F-9B79-4A37-9559-FB1277497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1DF4656-19B5-4E31-A247-F8589866DF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anose="02020404030301010803" pitchFamily="18" charset="0"/>
              </a:defRPr>
            </a:lvl1pPr>
          </a:lstStyle>
          <a:p>
            <a:fld id="{A5B8ECBD-10A3-49C6-9E0F-30D77EB61FAB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1312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A725DB6-3DA7-4F18-9229-B0A38324702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BC264D5-4515-4ED3-8408-AEE0269AF6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13705A-9E86-4BFB-9E98-E588B045CBE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4B04428-2FEE-41E6-8D3A-A2AD2123B77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588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7286B08B-58CF-453E-89FE-D11DD350704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EDFDE4C-0341-4D37-A825-80758B557B2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8AAA3C-8590-4026-A37F-0A133126220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3B67A9C-CC40-4B10-8DD2-7EEDD62C9B2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77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307F069-5FB0-4236-9C63-B805ADDC00C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B19EA25-C1C5-4324-9A5D-95C1B694D5D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7EAE9-4C53-46E9-BD0D-18D6E76D184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1626EB4D-31BD-4DE6-A5F0-2B6DD0FA1E2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558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87B07CC8-FB63-4C8B-9CDA-1F4A8B1193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C0FA5710-8806-4CDD-80BC-35D60987275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1F5FB7-30A5-46CE-925D-5F551990C07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83691342-9158-494A-8DF3-D7B8E929EE1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6993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6DA5597-E806-4AF1-B691-B3AB68DCDA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EAE95442-56F6-4E27-A47B-660F60931A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E203D-8013-48A2-9CE8-201E3FDD43C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753C59A-68FB-4D69-91F0-9120DE6B679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3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AED66C34-2E68-4F2A-985A-A187DFDEDF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5F4F557F-1A08-44AF-9688-8384AF28D95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91EB83-D9EE-493E-BA9B-0C3308E31B49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2E1296F2-54E5-41E5-98DE-D4E25E8FBBF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019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423DBD1-2396-444F-A6AA-0EEE0821F1B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172A028A-0916-49E8-B0BA-2F83DBCCBC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6C9771-BC05-409E-85B4-53EDAD7BF9E2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F0B204C-9308-4092-AE2C-6B467F50AF4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411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6EEFC8D-E33B-4EDD-A28F-0AA59A7BFE5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2ED6C35F-9A4C-4114-8944-415567DCDDD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EA4AB7-2D1C-4041-802B-AE2C1197A5D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1D8289CA-B3C3-4540-B00E-661DE85034D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860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D8962D1-914A-489C-A7A6-F675939464E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489154E-C5A0-4176-A646-3CD1D324DE5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3773CB-6AC8-4794-A79B-AD7699D54B19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5D853449-C0DE-406D-8A88-F778418FCB6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531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FD29A6D-7154-4AB3-955B-F521DC8B1F7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2E0E01E-7294-414D-ADA3-CA5140A3187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46B100-AE48-4B90-AFED-27AC00D20E8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31DC656-FEE6-4EFF-AA52-79E5097C801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220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9FEF7CAC-1B26-4D1C-88A4-D39806E478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1742947-552D-4F84-957A-5E197718C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Attributes of Output Primitives and Algorithms</a:t>
            </a:r>
            <a:endParaRPr lang="de-DE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85469F6-AC3F-461F-AFE5-C6F91AFC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2448C1-8610-4762-9F56-1668591170E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734432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4135C6-AF4B-4767-8B4B-3FC970BDEB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C1E3331-C2B7-4AEE-B76D-3DC3A172B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Attributes of Output Primitives and Algorithms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813B983-EB72-4AA2-9098-6E820D9D9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C3C0F3F-C18A-4021-9B72-9979413CEE5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5209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8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25916951-B377-47B7-9FEE-0AF77E44D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5F6A709E-CAF1-4CAB-9472-DE11C16028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99FEF1F2-57DD-4F16-86FF-C9D6A6E9EA8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C73CA7B0-EDB9-43EB-A146-CA6E7098151F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34FC9032-6209-4803-8959-EDA0A676E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AA87F827-0374-438B-9B1B-8BA618D937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854DA973-B280-4B09-AFB6-E800DBF6BB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475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9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48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5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67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.jpe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6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5.wmf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5.jpeg"/><Relationship Id="rId3" Type="http://schemas.openxmlformats.org/officeDocument/2006/relationships/image" Target="../media/image81.png"/><Relationship Id="rId7" Type="http://schemas.openxmlformats.org/officeDocument/2006/relationships/image" Target="../media/image78.wmf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80.wmf"/><Relationship Id="rId5" Type="http://schemas.openxmlformats.org/officeDocument/2006/relationships/image" Target="../media/image77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79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4.png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38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5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91.wmf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9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8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#4  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DejaVu Sans"/>
              </a:rPr>
              <a:t>Attributes </a:t>
            </a:r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DejaVu Sans"/>
              </a:rPr>
              <a:t>of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DejaVu Sans"/>
              </a:rPr>
              <a:t> Output Primitives and </a:t>
            </a:r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DejaVu Sans"/>
              </a:rPr>
              <a:t>Algorithms</a:t>
            </a:r>
            <a:endParaRPr lang="de-DE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FD7373E-E1A2-483C-A562-955F413137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b="1"/>
              <a:t>Objectives</a:t>
            </a:r>
            <a:endParaRPr lang="en-US" altLang="de-DE" b="1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A9A57CF-4AE6-42D6-935A-46A9942447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96975"/>
            <a:ext cx="8640763" cy="5000625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tr-TR" sz="3200" dirty="0">
                <a:solidFill>
                  <a:schemeClr val="bg1"/>
                </a:solidFill>
              </a:rPr>
              <a:t>HB Ch. 5 &amp; 6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OpenGL state variables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Color and gray scale</a:t>
            </a:r>
            <a:r>
              <a:rPr lang="tr-TR" sz="3200" dirty="0">
                <a:solidFill>
                  <a:schemeClr val="bg1"/>
                </a:solidFill>
              </a:rPr>
              <a:t> &amp; OpenGL functions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Point attributes </a:t>
            </a:r>
            <a:r>
              <a:rPr lang="tr-TR" sz="3200" dirty="0">
                <a:solidFill>
                  <a:schemeClr val="bg1"/>
                </a:solidFill>
              </a:rPr>
              <a:t>&amp; OpenGL</a:t>
            </a:r>
            <a:r>
              <a:rPr lang="en-US" sz="3200" dirty="0">
                <a:solidFill>
                  <a:schemeClr val="bg1"/>
                </a:solidFill>
              </a:rPr>
              <a:t> functions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Line attributes </a:t>
            </a:r>
            <a:r>
              <a:rPr lang="tr-TR" sz="3200" dirty="0">
                <a:solidFill>
                  <a:schemeClr val="bg1"/>
                </a:solidFill>
              </a:rPr>
              <a:t>&amp; OpenGL</a:t>
            </a:r>
            <a:r>
              <a:rPr lang="en-US" sz="3200" dirty="0">
                <a:solidFill>
                  <a:schemeClr val="bg1"/>
                </a:solidFill>
              </a:rPr>
              <a:t> functions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Curve attributes </a:t>
            </a:r>
            <a:r>
              <a:rPr lang="tr-TR" sz="3200" dirty="0">
                <a:solidFill>
                  <a:schemeClr val="bg1"/>
                </a:solidFill>
              </a:rPr>
              <a:t>&amp; OpenGL</a:t>
            </a:r>
            <a:r>
              <a:rPr lang="en-US" sz="3200" dirty="0">
                <a:solidFill>
                  <a:schemeClr val="bg1"/>
                </a:solidFill>
              </a:rPr>
              <a:t> functions</a:t>
            </a: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Fill-area </a:t>
            </a:r>
            <a:r>
              <a:rPr lang="tr-TR" sz="3200" dirty="0">
                <a:solidFill>
                  <a:schemeClr val="bg1"/>
                </a:solidFill>
              </a:rPr>
              <a:t>attributes &amp; OpenGL functions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sz="3200" dirty="0">
                <a:solidFill>
                  <a:schemeClr val="bg1"/>
                </a:solidFill>
              </a:rPr>
              <a:t>Character attributes</a:t>
            </a:r>
            <a:r>
              <a:rPr lang="tr-TR" sz="3200" dirty="0">
                <a:solidFill>
                  <a:schemeClr val="bg1"/>
                </a:solidFill>
              </a:rPr>
              <a:t> &amp; OpenGL functions</a:t>
            </a: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OpenGL antialiasing functions</a:t>
            </a:r>
          </a:p>
          <a:p>
            <a:pPr>
              <a:lnSpc>
                <a:spcPct val="90000"/>
              </a:lnSpc>
              <a:defRPr/>
            </a:pPr>
            <a:r>
              <a:rPr lang="tr-TR" sz="3200" dirty="0">
                <a:solidFill>
                  <a:schemeClr val="bg1"/>
                </a:solidFill>
              </a:rPr>
              <a:t>OpenGL attribute groups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48" name="Foliennummernplatzhalter 1">
            <a:extLst>
              <a:ext uri="{FF2B5EF4-FFF2-40B4-BE49-F238E27FC236}">
                <a16:creationId xmlns:a16="http://schemas.microsoft.com/office/drawing/2014/main" id="{275735E5-A746-4D09-A531-CD0C793749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C396F-1710-47CC-9EDD-36B850850FA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4133DE2-F10C-4225-9BAB-C80FEE8BB1C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9598CBE-45A3-4A46-B4F2-B8D419ABC6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C50D243-27FE-44A7-995C-DCBF26EE59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2894AA2-727C-4DF8-867B-6F8266D5065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altLang="de-DE" b="1"/>
              <a:t>Objectives (cont.)</a:t>
            </a:r>
            <a:endParaRPr lang="en-US" altLang="de-DE" b="1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814CBE5-528D-4680-B847-AAC7EC3DEC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640763" cy="3733800"/>
          </a:xfrm>
        </p:spPr>
        <p:txBody>
          <a:bodyPr lIns="92075" tIns="46038" rIns="92075" bIns="46038"/>
          <a:lstStyle/>
          <a:p>
            <a:r>
              <a:rPr lang="tr-TR" altLang="de-DE" sz="3200">
                <a:solidFill>
                  <a:schemeClr val="bg1"/>
                </a:solidFill>
              </a:rPr>
              <a:t>Line drawing algorithms</a:t>
            </a:r>
            <a:endParaRPr lang="en-US" altLang="de-DE" sz="32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z="3200">
                <a:solidFill>
                  <a:schemeClr val="bg1"/>
                </a:solidFill>
              </a:rPr>
              <a:t>Circle generating algorithms</a:t>
            </a:r>
            <a:endParaRPr lang="en-US" altLang="de-DE" sz="32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z="3200">
                <a:solidFill>
                  <a:schemeClr val="bg1"/>
                </a:solidFill>
              </a:rPr>
              <a:t>Ellipse generating algorithms</a:t>
            </a:r>
            <a:endParaRPr lang="en-US" altLang="de-DE" sz="32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z="3200">
                <a:solidFill>
                  <a:schemeClr val="bg1"/>
                </a:solidFill>
              </a:rPr>
              <a:t>Scan-line polygon fill algorithms</a:t>
            </a:r>
          </a:p>
          <a:p>
            <a:pPr lvl="1"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For convex polygons</a:t>
            </a:r>
          </a:p>
          <a:p>
            <a:pPr lvl="1"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For regions with curved boundaries</a:t>
            </a:r>
            <a:endParaRPr lang="en-US" altLang="de-DE" sz="28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z="3200">
                <a:solidFill>
                  <a:schemeClr val="bg1"/>
                </a:solidFill>
              </a:rPr>
              <a:t>Implementation methods for antialiasing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7172" name="Foliennummernplatzhalter 1">
            <a:extLst>
              <a:ext uri="{FF2B5EF4-FFF2-40B4-BE49-F238E27FC236}">
                <a16:creationId xmlns:a16="http://schemas.microsoft.com/office/drawing/2014/main" id="{5D104E84-95E7-41E1-899D-57DE6277A3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32450" y="6248400"/>
            <a:ext cx="95435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E48C89-3BD1-49C7-ACE8-0164D4816A6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1827B0A-2D9B-4E14-A57C-B527EB65467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56A4214-57D5-4092-9583-0C2AF46069F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12E25F1-5941-4B66-B2EA-B1CFEEF019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115C87B-507A-4741-9D9E-377D1D676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Attributes</a:t>
            </a:r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543BE279-FA33-4706-84BB-8CA06374B1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tr-TR" altLang="de-DE">
                <a:solidFill>
                  <a:schemeClr val="bg1"/>
                </a:solidFill>
              </a:rPr>
              <a:t>Attribute parameter: A parameter that effects the way the primitive is to be displayed.</a:t>
            </a:r>
          </a:p>
          <a:p>
            <a:r>
              <a:rPr lang="en-US" altLang="de-DE">
                <a:solidFill>
                  <a:schemeClr val="bg1"/>
                </a:solidFill>
              </a:rPr>
              <a:t>Color</a:t>
            </a:r>
            <a:r>
              <a:rPr lang="tr-TR" altLang="de-DE">
                <a:solidFill>
                  <a:schemeClr val="bg1"/>
                </a:solidFill>
              </a:rPr>
              <a:t> (common for all attributes)</a:t>
            </a:r>
            <a:endParaRPr lang="en-US" altLang="de-DE">
              <a:solidFill>
                <a:schemeClr val="bg1"/>
              </a:solidFill>
            </a:endParaRPr>
          </a:p>
          <a:p>
            <a:r>
              <a:rPr lang="en-US" altLang="de-DE">
                <a:solidFill>
                  <a:schemeClr val="bg1"/>
                </a:solidFill>
              </a:rPr>
              <a:t>Style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Dotted, dashed, thick, thin</a:t>
            </a:r>
          </a:p>
          <a:p>
            <a:r>
              <a:rPr lang="en-US" altLang="de-DE">
                <a:solidFill>
                  <a:schemeClr val="bg1"/>
                </a:solidFill>
              </a:rPr>
              <a:t>One approach is to extend the function calls for primitives</a:t>
            </a:r>
          </a:p>
          <a:p>
            <a:r>
              <a:rPr lang="en-US" altLang="de-DE">
                <a:solidFill>
                  <a:schemeClr val="bg1"/>
                </a:solidFill>
              </a:rPr>
              <a:t>Another alternative is to have the system to have a list of current attribute values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State variables or state parameters</a:t>
            </a:r>
          </a:p>
        </p:txBody>
      </p:sp>
      <p:sp>
        <p:nvSpPr>
          <p:cNvPr id="8196" name="Foliennummernplatzhalter 1">
            <a:extLst>
              <a:ext uri="{FF2B5EF4-FFF2-40B4-BE49-F238E27FC236}">
                <a16:creationId xmlns:a16="http://schemas.microsoft.com/office/drawing/2014/main" id="{F688CE23-EE6B-410C-A356-F7103F26A9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1CB248-6805-4037-ADDB-97582318B6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99B3322-05A5-4838-83B9-8B41BC1D13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DF5FC68-774C-4B28-B92A-D19A539CE50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B411038-4708-4D61-A1E2-E0280DAF0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37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C7623A2-15EC-4C31-89DE-A4FE17D548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en-US" altLang="de-DE" b="1"/>
              <a:t>OpenGL State Variables</a:t>
            </a:r>
          </a:p>
        </p:txBody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C34BA57F-6891-4099-B7B6-BD0A78E697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Remember state machines? </a:t>
            </a:r>
          </a:p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State parameters are attributes of the output primitives</a:t>
            </a:r>
          </a:p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In OpenGL, state parameters include</a:t>
            </a:r>
          </a:p>
          <a:p>
            <a:pPr lvl="1"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Color</a:t>
            </a:r>
          </a:p>
          <a:p>
            <a:pPr lvl="1"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Current matrix mode</a:t>
            </a:r>
          </a:p>
          <a:p>
            <a:pPr lvl="1"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Elements of the Modelview matrix</a:t>
            </a:r>
          </a:p>
          <a:p>
            <a:pPr lvl="1"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Current position of frame buffer</a:t>
            </a:r>
          </a:p>
          <a:p>
            <a:pPr lvl="1"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Lighting effects parameters</a:t>
            </a:r>
          </a:p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Changes affect next operations</a:t>
            </a:r>
          </a:p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State parameters can be queried</a:t>
            </a:r>
          </a:p>
          <a:p>
            <a:pPr lvl="1">
              <a:lnSpc>
                <a:spcPct val="90000"/>
              </a:lnSpc>
            </a:pPr>
            <a:endParaRPr lang="en-US" altLang="de-DE" sz="2400"/>
          </a:p>
        </p:txBody>
      </p:sp>
      <p:sp>
        <p:nvSpPr>
          <p:cNvPr id="9220" name="Foliennummernplatzhalter 1">
            <a:extLst>
              <a:ext uri="{FF2B5EF4-FFF2-40B4-BE49-F238E27FC236}">
                <a16:creationId xmlns:a16="http://schemas.microsoft.com/office/drawing/2014/main" id="{08815BC4-FDD9-4C5E-9A4C-CA8A7338CC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D737E4-CFD9-4DE8-A8D6-661954EED22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F18EAA6-D346-47D1-8193-70EEB58FE7D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74BB3EC-9859-4BC6-A8FB-B81F1B91D1B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C8FC196-9433-47E6-8897-7F5402357A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37511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39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3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39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3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399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39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399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39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399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39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399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E0C34F7-6561-4A94-B0EC-1B73EE7550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6588"/>
            <a:ext cx="8229600" cy="1069975"/>
          </a:xfrm>
        </p:spPr>
        <p:txBody>
          <a:bodyPr/>
          <a:lstStyle/>
          <a:p>
            <a:r>
              <a:rPr lang="en-US" altLang="de-DE" b="1"/>
              <a:t>Color and Gray Scale</a:t>
            </a:r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7BDCF69C-5844-4CDF-8E02-0899CA013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RGB color buffer 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Store RGB color codes in frame buffer or in a separate table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Color code placed at pixel location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Minimum number of colors for 3-bits </a:t>
            </a:r>
            <a:br>
              <a:rPr lang="en-US" altLang="de-DE">
                <a:solidFill>
                  <a:schemeClr val="bg1"/>
                </a:solidFill>
              </a:rPr>
            </a:br>
            <a:r>
              <a:rPr lang="en-US" altLang="de-DE">
                <a:solidFill>
                  <a:schemeClr val="bg1"/>
                </a:solidFill>
              </a:rPr>
              <a:t>Left bit </a:t>
            </a: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 Red, Middle bit  Green, Left bit  Blue</a:t>
            </a:r>
            <a:br>
              <a:rPr lang="en-US" altLang="de-DE">
                <a:solidFill>
                  <a:schemeClr val="bg1"/>
                </a:solidFill>
              </a:rPr>
            </a:br>
            <a:r>
              <a:rPr lang="en-US" altLang="de-DE">
                <a:solidFill>
                  <a:schemeClr val="bg1"/>
                </a:solidFill>
              </a:rPr>
              <a:t>0 </a:t>
            </a: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 black, 1  blue,  …, 7  white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More color bits increase the size of the frame buffer: 24-bits * 1024 * 1024 = 3MB</a:t>
            </a:r>
          </a:p>
          <a:p>
            <a:pPr lvl="1">
              <a:lnSpc>
                <a:spcPct val="90000"/>
              </a:lnSpc>
            </a:pPr>
            <a:endParaRPr lang="en-US" altLang="de-DE"/>
          </a:p>
        </p:txBody>
      </p:sp>
      <p:sp>
        <p:nvSpPr>
          <p:cNvPr id="10244" name="Foliennummernplatzhalter 1">
            <a:extLst>
              <a:ext uri="{FF2B5EF4-FFF2-40B4-BE49-F238E27FC236}">
                <a16:creationId xmlns:a16="http://schemas.microsoft.com/office/drawing/2014/main" id="{65206B02-BD73-417B-84A3-2746E9D110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D8E1E3-D77F-4455-A7DB-A22E735BE0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BA93A43-FACA-42DE-B339-AD76348A483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05403E1-4F41-42E0-B643-BA12F7C94CB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6AA1408-BFA2-4B56-B0D8-4E701A58FB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7302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22FF27F4-179E-4E5E-8F47-E5B47D6F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Example: Color table</a:t>
            </a:r>
            <a:endParaRPr lang="en-US" altLang="de-DE" b="1"/>
          </a:p>
        </p:txBody>
      </p:sp>
      <p:pic>
        <p:nvPicPr>
          <p:cNvPr id="11267" name="tab_05_01.jpg" descr="tab_05_01">
            <a:extLst>
              <a:ext uri="{FF2B5EF4-FFF2-40B4-BE49-F238E27FC236}">
                <a16:creationId xmlns:a16="http://schemas.microsoft.com/office/drawing/2014/main" id="{E8F14706-B7A7-4100-A4E2-36893C416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868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Foliennummernplatzhalter 1">
            <a:extLst>
              <a:ext uri="{FF2B5EF4-FFF2-40B4-BE49-F238E27FC236}">
                <a16:creationId xmlns:a16="http://schemas.microsoft.com/office/drawing/2014/main" id="{38FA37ED-B8C7-413A-92E9-D242996827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25EE6B-78A9-4BCE-973C-22257EA518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B4EBF6E-EAEB-4CE9-9397-80DB1C61D81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74AF1BF-76DF-44B4-94D0-C003C3E31D6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765418F-373A-454A-B577-71F607318A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6414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81E6A88-0545-448F-83FF-D04AF8CAB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069975"/>
          </a:xfrm>
        </p:spPr>
        <p:txBody>
          <a:bodyPr/>
          <a:lstStyle/>
          <a:p>
            <a:r>
              <a:rPr lang="en-US" altLang="de-DE" b="1"/>
              <a:t>Color and Gray Scale</a:t>
            </a:r>
          </a:p>
        </p:txBody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8AB87ECB-186F-45F6-9771-3900ABFFC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8569325" cy="4824412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Color tables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Color map (color look-up table)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Each pixel in the frame buffer contains a value (Ex. 196)  corresponding to an entry in the color table (Ex. 2081), which has 256 entries.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Color table contains a 3-byte color code that represents an RGB color – 1-byte for the Red, 1-byte for the Green, 1-byte for the Blue.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Pick 256 colors from a total of 17 million, and save storage: </a:t>
            </a:r>
            <a:r>
              <a:rPr lang="tr-TR" altLang="de-DE">
                <a:solidFill>
                  <a:schemeClr val="bg1"/>
                </a:solidFill>
                <a:sym typeface="Wingdings" panose="05000000000000000000" pitchFamily="2" charset="2"/>
              </a:rPr>
              <a:t>8 bits</a:t>
            </a: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tr-TR" altLang="de-DE">
                <a:solidFill>
                  <a:schemeClr val="bg1"/>
                </a:solidFill>
                <a:sym typeface="Wingdings" panose="05000000000000000000" pitchFamily="2" charset="2"/>
              </a:rPr>
              <a:t>* </a:t>
            </a: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1024 * 1024</a:t>
            </a:r>
            <a:r>
              <a:rPr lang="tr-TR" altLang="de-DE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= 1MB</a:t>
            </a:r>
          </a:p>
          <a:p>
            <a:pPr lvl="1"/>
            <a:endParaRPr lang="en-US" altLang="de-DE"/>
          </a:p>
        </p:txBody>
      </p:sp>
      <p:sp>
        <p:nvSpPr>
          <p:cNvPr id="12292" name="Foliennummernplatzhalter 1">
            <a:extLst>
              <a:ext uri="{FF2B5EF4-FFF2-40B4-BE49-F238E27FC236}">
                <a16:creationId xmlns:a16="http://schemas.microsoft.com/office/drawing/2014/main" id="{CD597C5E-F257-43A0-B528-6DB3D94BA0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7AC181-BC9F-4F7D-8F02-6A26D0BFB31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A89018B-216E-4538-9903-78831D0434C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2F4E8A4-0A3D-4AB8-B100-5BDD9F8DE1F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586D0FE-60A4-4678-8A6B-A98BDF4E43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24873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2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C4ED9733-A876-4977-B5B9-B5BA96FA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Color and Gray Scale (cont.)</a:t>
            </a:r>
            <a:endParaRPr lang="en-US" altLang="de-DE" b="1"/>
          </a:p>
        </p:txBody>
      </p:sp>
      <p:pic>
        <p:nvPicPr>
          <p:cNvPr id="13315" name="AADGGZR0.jpg" descr="AADGGZR0">
            <a:extLst>
              <a:ext uri="{FF2B5EF4-FFF2-40B4-BE49-F238E27FC236}">
                <a16:creationId xmlns:a16="http://schemas.microsoft.com/office/drawing/2014/main" id="{2E620232-36DC-4C69-A5EE-DA89AF854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95400"/>
            <a:ext cx="8226425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hteck 1">
            <a:extLst>
              <a:ext uri="{FF2B5EF4-FFF2-40B4-BE49-F238E27FC236}">
                <a16:creationId xmlns:a16="http://schemas.microsoft.com/office/drawing/2014/main" id="{F5A4E8CC-1A41-48E3-8C6D-2EED47ADC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95888"/>
            <a:ext cx="90678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color lookup table with 24 bits per entry that is accessed from a frame buffer with 8 bits per pixel. A value of 196 stored at pixel position (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references the location in this table containing the hexadecimal value 0x0821 (a decimal value of 2081). Each 8-bit segment of this entry controls the intensity level of one of the three electron guns in an RGB monitor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317" name="Foliennummernplatzhalter 2">
            <a:extLst>
              <a:ext uri="{FF2B5EF4-FFF2-40B4-BE49-F238E27FC236}">
                <a16:creationId xmlns:a16="http://schemas.microsoft.com/office/drawing/2014/main" id="{1D48AF51-EAD1-440B-B028-7FE4F0C1C4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086934-24DF-4D17-9D8D-9D711CBEDDA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696590D6-188E-415F-B575-4B5F26320F0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C0724A6-D553-4426-AD78-6006A3E33A2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D3510A3-3B70-4E63-8324-091607BA8B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63047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9A301EE-4703-45CD-8A8F-513FD4260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en-US" altLang="de-DE" b="1"/>
              <a:t>Color and Gray Scale</a:t>
            </a:r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D3A4B8BF-1E8F-4131-9B11-C5193C2F21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Gray scale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Shades of gray</a:t>
            </a:r>
            <a:b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</a:br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0  dark gray, 1  light gray</a:t>
            </a:r>
          </a:p>
          <a:p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Other color parameters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Intensity (amount of light energy)</a:t>
            </a:r>
          </a:p>
          <a:p>
            <a:pPr lvl="1"/>
            <a:r>
              <a:rPr lang="en-US" altLang="de-DE">
                <a:solidFill>
                  <a:schemeClr val="bg1"/>
                </a:solidFill>
                <a:sym typeface="Wingdings" panose="05000000000000000000" pitchFamily="2" charset="2"/>
              </a:rPr>
              <a:t>Luminance (perceived brightness)</a:t>
            </a:r>
          </a:p>
          <a:p>
            <a:pPr lvl="1"/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4340" name="Foliennummernplatzhalter 1">
            <a:extLst>
              <a:ext uri="{FF2B5EF4-FFF2-40B4-BE49-F238E27FC236}">
                <a16:creationId xmlns:a16="http://schemas.microsoft.com/office/drawing/2014/main" id="{342D90DC-C417-4673-9CBB-1F8E13EA0B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392ED0-BE96-4F88-BAFE-953F611135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CAF8464-E6A4-4E22-87D4-E6BBB2DC276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42A4FEF-4222-43AD-8376-F940C02A62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2BF2AD4-040C-473F-B21D-FAD4FDB9B8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54169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2F16281-5AFB-42E5-8C40-3C174D700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en-US" altLang="de-DE" b="1"/>
              <a:t>Color Functions</a:t>
            </a:r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BE1CE885-DE68-4F2B-9839-1E009E76A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Set color display mode to RGB</a:t>
            </a:r>
            <a:br>
              <a:rPr lang="en-US" altLang="de-DE" sz="2800">
                <a:solidFill>
                  <a:schemeClr val="bg1"/>
                </a:solidFill>
              </a:rPr>
            </a:br>
            <a:r>
              <a:rPr lang="en-US" altLang="de-DE" sz="1600" b="1">
                <a:latin typeface="Courier New" panose="02070309020205020404" pitchFamily="49" charset="0"/>
              </a:rPr>
              <a:t>glutInitDisplayMode(GLUT_SINGLE | GLUT_RGB);</a:t>
            </a:r>
          </a:p>
          <a:p>
            <a:pPr lvl="1">
              <a:lnSpc>
                <a:spcPct val="90000"/>
              </a:lnSpc>
            </a:pPr>
            <a:r>
              <a:rPr lang="en-US" altLang="de-DE" sz="2400"/>
              <a:t>GLUT_SINGLE or GLUT_DOUBLE</a:t>
            </a:r>
          </a:p>
          <a:p>
            <a:pPr lvl="1">
              <a:lnSpc>
                <a:spcPct val="90000"/>
              </a:lnSpc>
            </a:pPr>
            <a:r>
              <a:rPr lang="en-US" altLang="de-DE" sz="2400"/>
              <a:t>GLUT_RGB, GLUT_RGBA, GLUT_INDEX</a:t>
            </a:r>
          </a:p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Alpha value (RGBA) for color blending of overlapping primitives (transparent or not)</a:t>
            </a:r>
          </a:p>
          <a:p>
            <a:pPr>
              <a:lnSpc>
                <a:spcPct val="90000"/>
              </a:lnSpc>
            </a:pPr>
            <a:r>
              <a:rPr lang="en-US" altLang="de-DE" sz="1600" b="1">
                <a:cs typeface="Arial" panose="020B0604020202020204" pitchFamily="34" charset="0"/>
              </a:rPr>
              <a:t>glColor</a:t>
            </a:r>
            <a:r>
              <a:rPr lang="tr-TR" altLang="de-DE" sz="1600" b="1">
                <a:cs typeface="Arial" panose="020B0604020202020204" pitchFamily="34" charset="0"/>
              </a:rPr>
              <a:t>3/4</a:t>
            </a:r>
            <a:r>
              <a:rPr lang="en-US" altLang="de-DE" sz="1600" b="1">
                <a:cs typeface="Arial" panose="020B0604020202020204" pitchFamily="34" charset="0"/>
              </a:rPr>
              <a:t>*</a:t>
            </a:r>
            <a:r>
              <a:rPr lang="tr-TR" altLang="de-DE" sz="1600" b="1">
                <a:cs typeface="Arial" panose="020B0604020202020204" pitchFamily="34" charset="0"/>
              </a:rPr>
              <a:t>(</a:t>
            </a:r>
            <a:r>
              <a:rPr lang="de-DE" altLang="de-DE" sz="1600" b="1">
                <a:cs typeface="Arial" panose="020B0604020202020204" pitchFamily="34" charset="0"/>
              </a:rPr>
              <a:t>c</a:t>
            </a:r>
            <a:r>
              <a:rPr lang="tr-TR" altLang="de-DE" sz="1600" b="1">
                <a:cs typeface="Arial" panose="020B0604020202020204" pitchFamily="34" charset="0"/>
              </a:rPr>
              <a:t>olorComponents)</a:t>
            </a:r>
            <a:endParaRPr lang="en-US" altLang="de-DE" sz="1600" b="1"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de-DE" sz="2400"/>
              <a:t>* means b (byte), i (int), s (short), d (double), f (float)</a:t>
            </a:r>
          </a:p>
          <a:p>
            <a:pPr lvl="1">
              <a:lnSpc>
                <a:spcPct val="90000"/>
              </a:lnSpc>
            </a:pPr>
            <a:r>
              <a:rPr lang="en-US" altLang="de-DE" sz="2400"/>
              <a:t>default (1.0f, 1.0f, 1.0f, 1.0f) for white  		</a:t>
            </a:r>
            <a:endParaRPr lang="en-US" altLang="de-DE" sz="1400" b="1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endParaRPr lang="en-US" altLang="de-DE" sz="2800"/>
          </a:p>
        </p:txBody>
      </p:sp>
      <p:sp>
        <p:nvSpPr>
          <p:cNvPr id="15364" name="Foliennummernplatzhalter 1">
            <a:extLst>
              <a:ext uri="{FF2B5EF4-FFF2-40B4-BE49-F238E27FC236}">
                <a16:creationId xmlns:a16="http://schemas.microsoft.com/office/drawing/2014/main" id="{954FCBE8-B2BE-4EC6-AF54-55BD3CF129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4DF68B-6643-4CD2-98E8-153C47CA690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C70C3C3-6854-439E-A3A3-905010B44C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35AD8BC-EC22-4F11-A58C-E006D8196DB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D13D510-8471-41FA-A9B2-1044089085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75476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C81E7CD-2EDB-4164-B4B5-E0B72163D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Important</a:t>
            </a:r>
            <a:endParaRPr lang="en-US" altLang="de-DE" b="1"/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069C2EB0-6B59-4EDF-B282-2BCBAB05E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tr-TR" altLang="de-DE">
                <a:solidFill>
                  <a:schemeClr val="bg1"/>
                </a:solidFill>
              </a:rPr>
              <a:t>OpenGL converts color information to floating-point format.</a:t>
            </a:r>
          </a:p>
          <a:p>
            <a:r>
              <a:rPr lang="tr-TR" altLang="de-DE">
                <a:solidFill>
                  <a:schemeClr val="bg1"/>
                </a:solidFill>
              </a:rPr>
              <a:t>There are no OpenGL core library functions for loading values into a color-lookup table.</a:t>
            </a:r>
          </a:p>
          <a:p>
            <a:r>
              <a:rPr lang="tr-TR" altLang="de-DE">
                <a:solidFill>
                  <a:schemeClr val="bg1"/>
                </a:solidFill>
              </a:rPr>
              <a:t>Why?</a:t>
            </a:r>
          </a:p>
          <a:p>
            <a:pPr lvl="1"/>
            <a:r>
              <a:rPr lang="tr-TR" altLang="de-DE">
                <a:solidFill>
                  <a:schemeClr val="bg1"/>
                </a:solidFill>
              </a:rPr>
              <a:t>Answer: Table-processing routines are part of a window system. Therefore, GLUT routines.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6388" name="Foliennummernplatzhalter 1">
            <a:extLst>
              <a:ext uri="{FF2B5EF4-FFF2-40B4-BE49-F238E27FC236}">
                <a16:creationId xmlns:a16="http://schemas.microsoft.com/office/drawing/2014/main" id="{30D3B731-0F4F-4313-8105-B9731314CB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EE4E2-A3DD-4AB9-91E2-5E1F0F055CB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2C2317A-CC72-4890-9E5C-61254558E92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CA54BE9-D59E-4714-9DC4-94F555EEB7F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E17CF5-C64C-44BE-BA88-1E74AD1349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7302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7ACBA43-460A-4FC2-82EC-FB2FEA8810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Color Blending</a:t>
            </a:r>
            <a:endParaRPr lang="en-US" altLang="de-DE" b="1"/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3D7CB2EE-5013-4677-B30D-6246FFB7D3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tr-TR" altLang="de-DE">
                <a:solidFill>
                  <a:schemeClr val="bg1"/>
                </a:solidFill>
              </a:rPr>
              <a:t>Color mixing functions</a:t>
            </a:r>
          </a:p>
          <a:p>
            <a:r>
              <a:rPr lang="tr-TR" altLang="de-DE">
                <a:solidFill>
                  <a:schemeClr val="bg1"/>
                </a:solidFill>
              </a:rPr>
              <a:t>In OpenGL (blending two objects):</a:t>
            </a:r>
          </a:p>
          <a:p>
            <a:pPr marL="857250" lvl="1" indent="-514350">
              <a:buFont typeface="Arial" panose="020B0604020202020204" pitchFamily="34" charset="0"/>
              <a:buAutoNum type="arabicPeriod"/>
            </a:pPr>
            <a:r>
              <a:rPr lang="tr-TR" altLang="de-DE">
                <a:solidFill>
                  <a:schemeClr val="bg1"/>
                </a:solidFill>
              </a:rPr>
              <a:t>Load one object into frame-buffer</a:t>
            </a:r>
          </a:p>
          <a:p>
            <a:pPr marL="857250" lvl="1" indent="-514350">
              <a:buFont typeface="Arial" panose="020B0604020202020204" pitchFamily="34" charset="0"/>
              <a:buAutoNum type="arabicPeriod"/>
            </a:pPr>
            <a:r>
              <a:rPr lang="tr-TR" altLang="de-DE">
                <a:solidFill>
                  <a:schemeClr val="bg1"/>
                </a:solidFill>
              </a:rPr>
              <a:t>Combine the color of second object with frame-buffer color </a:t>
            </a:r>
          </a:p>
          <a:p>
            <a:r>
              <a:rPr lang="tr-TR" altLang="de-DE">
                <a:solidFill>
                  <a:schemeClr val="bg1"/>
                </a:solidFill>
              </a:rPr>
              <a:t>Destination color: Color of frame-buffer</a:t>
            </a:r>
          </a:p>
          <a:p>
            <a:r>
              <a:rPr lang="tr-TR" altLang="de-DE">
                <a:solidFill>
                  <a:schemeClr val="bg1"/>
                </a:solidFill>
              </a:rPr>
              <a:t>Source color: Color of second object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7412" name="Foliennummernplatzhalter 1">
            <a:extLst>
              <a:ext uri="{FF2B5EF4-FFF2-40B4-BE49-F238E27FC236}">
                <a16:creationId xmlns:a16="http://schemas.microsoft.com/office/drawing/2014/main" id="{7C5CE8B4-82D7-476D-B608-D33CAB6CE5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7F005F-4A90-4804-8839-344215A05C4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E919AD7-0ECA-4FF4-B1DD-CF99AB2E52C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C3F273E-57F5-47DF-8AB5-AC8CE34279A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A36D275-526A-4C25-B5CA-320CF0ADB8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27536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403125D-AADC-49EB-891D-C9A5941DC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Color Blending (cont.)</a:t>
            </a:r>
            <a:endParaRPr lang="en-US" altLang="de-DE" b="1"/>
          </a:p>
        </p:txBody>
      </p:sp>
      <p:sp>
        <p:nvSpPr>
          <p:cNvPr id="18435" name="Foliennummernplatzhalter 1">
            <a:extLst>
              <a:ext uri="{FF2B5EF4-FFF2-40B4-BE49-F238E27FC236}">
                <a16:creationId xmlns:a16="http://schemas.microsoft.com/office/drawing/2014/main" id="{D0305FD8-1DA3-43CD-848B-13A570ADAD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43CCA7-9962-4207-89D8-C6D30BB676A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EE5BF72-37FC-43C3-83AD-8F78D560BA6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85800" y="1752600"/>
            <a:ext cx="7772400" cy="4419600"/>
          </a:xfrm>
          <a:prstGeom prst="rect">
            <a:avLst/>
          </a:prstGeom>
          <a:blipFill rotWithShape="1">
            <a:blip r:embed="rId2"/>
            <a:stretch>
              <a:fillRect l="-784" t="-690" b="-303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de-DE" sz="3000" b="0" i="0" u="none" strike="noStrike" kern="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/>
                <a:ea typeface="+mn-ea"/>
                <a:cs typeface="+mn-cs"/>
              </a:rPr>
              <a:t> </a:t>
            </a: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207C06C-58DA-4286-89BB-9D401978E07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6352E15-616F-48A0-B31B-A4D4F0BAADA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3039E52-8C7C-4969-963D-B81E37C9A3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57720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268105C-E873-4438-8D65-305B037DB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OpenGL Color Arrays</a:t>
            </a:r>
            <a:endParaRPr lang="en-US" altLang="de-DE" b="1"/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CD1C38E4-8019-4204-AE61-7CBBF9EC1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19600"/>
          </a:xfrm>
          <a:noFill/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We have seen that we can specify coordinate values with vertex arrays.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Can this be done with color values too? 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Can we specify color in the same manner like coordinate values for our cube from previous lessons? </a:t>
            </a: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Answer: Yes, we can?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How?</a:t>
            </a: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Answer: Using color arrays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What do you mean?</a:t>
            </a: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Answer. Find it out by yourself (Hint: HB p. 136-138) </a:t>
            </a:r>
            <a:endParaRPr lang="en-US" altLang="de-DE" sz="2400">
              <a:solidFill>
                <a:schemeClr val="bg1"/>
              </a:solidFill>
            </a:endParaRPr>
          </a:p>
          <a:p>
            <a:pPr lvl="1"/>
            <a:endParaRPr lang="en-US" altLang="de-DE">
              <a:solidFill>
                <a:schemeClr val="bg1"/>
              </a:solidFill>
            </a:endParaRPr>
          </a:p>
          <a:p>
            <a:pPr lvl="1"/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9460" name="Foliennummernplatzhalter 1">
            <a:extLst>
              <a:ext uri="{FF2B5EF4-FFF2-40B4-BE49-F238E27FC236}">
                <a16:creationId xmlns:a16="http://schemas.microsoft.com/office/drawing/2014/main" id="{E08729D8-1560-4F8D-B7C6-9CF4394B02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C5489A-D526-4F5C-86A8-325BC189AB3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FCBCB78-943C-4656-B4EF-C3FD292CE24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8AE10F4-6987-4860-8A2C-819DF07C5FE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FCF2868-B630-4796-A30F-12DBE0351D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1975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4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44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44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44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38467A4-8C04-4D36-8C7B-20F5C6A5D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Example: </a:t>
            </a:r>
            <a:r>
              <a:rPr lang="en-US" altLang="de-DE" b="1"/>
              <a:t>Color Functions</a:t>
            </a:r>
          </a:p>
        </p:txBody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F04DA4E8-4F3D-4690-BFBB-001EEB1D2B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686800" cy="4772025"/>
          </a:xfrm>
          <a:noFill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void </a:t>
            </a:r>
            <a:r>
              <a:rPr lang="en-US" altLang="de-DE" sz="2000" b="1" dirty="0" err="1"/>
              <a:t>triangleColor</a:t>
            </a:r>
            <a:r>
              <a:rPr lang="en-US" altLang="de-DE" sz="2000" b="1" dirty="0"/>
              <a:t> (void)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// displays a three-colored triangle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</a:t>
            </a:r>
            <a:r>
              <a:rPr lang="en-US" altLang="de-DE" sz="2000" b="1" dirty="0" err="1"/>
              <a:t>glClear</a:t>
            </a:r>
            <a:r>
              <a:rPr lang="en-US" altLang="de-DE" sz="2000" b="1" dirty="0"/>
              <a:t> (GL_COLOR_BUFFER_BIT);	// apply clear color to color buffer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</a:t>
            </a:r>
            <a:r>
              <a:rPr lang="en-US" altLang="de-DE" sz="2000" b="1" dirty="0" err="1"/>
              <a:t>glBegin</a:t>
            </a:r>
            <a:r>
              <a:rPr lang="en-US" altLang="de-DE" sz="2000" b="1" dirty="0"/>
              <a:t>(GL_TRIANGLES); // Drawing Using Triangles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	   </a:t>
            </a:r>
            <a:r>
              <a:rPr lang="tr-TR" altLang="de-DE" sz="2000" b="1" dirty="0"/>
              <a:t>	</a:t>
            </a:r>
            <a:r>
              <a:rPr lang="en-US" altLang="de-DE" sz="2000" b="1" dirty="0"/>
              <a:t>glColor3f(1.0f, 0.0f, 0.0f);   	// set color to red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  	glVertex2i( 100, 150);   		// top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  	glColor3f(0.0f, 1.0f, 0.0f);  // set color to green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  	glVertex2i(10,10); 			// bottom Left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  	glColor3f(0.0f, 0.0f, 1.0f);  // set color to blue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  	glVertex2i(180,15);      		// bottom right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</a:t>
            </a:r>
            <a:r>
              <a:rPr lang="en-US" altLang="de-DE" sz="2000" b="1" dirty="0" err="1"/>
              <a:t>glEnd</a:t>
            </a:r>
            <a:r>
              <a:rPr lang="en-US" altLang="de-DE" sz="2000" b="1" dirty="0"/>
              <a:t>();                   // finished drawing the triangle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      </a:t>
            </a:r>
            <a:r>
              <a:rPr lang="en-US" altLang="de-DE" sz="2000" b="1" dirty="0" err="1"/>
              <a:t>glFlush</a:t>
            </a:r>
            <a:r>
              <a:rPr lang="en-US" altLang="de-DE" sz="2000" b="1" dirty="0"/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2000" b="1" dirty="0"/>
              <a:t>}</a:t>
            </a:r>
          </a:p>
        </p:txBody>
      </p:sp>
      <p:sp>
        <p:nvSpPr>
          <p:cNvPr id="20484" name="Foliennummernplatzhalter 1">
            <a:extLst>
              <a:ext uri="{FF2B5EF4-FFF2-40B4-BE49-F238E27FC236}">
                <a16:creationId xmlns:a16="http://schemas.microsoft.com/office/drawing/2014/main" id="{55B0EF0A-4B2A-47CD-9056-322B3F907E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4742B0-1110-427F-A4D7-62503BF85BC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F012D84-C9E3-4105-B7C7-5209FA77A0B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C8ABDB43-17AB-4C63-A414-936732CF619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9CACFD2-527B-4749-8B7C-BF9221A382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6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46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46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46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346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46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461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346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346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46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46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3461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3461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53A3944-EBDA-4632-88EB-577693BB00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b="1"/>
              <a:t>Example: </a:t>
            </a:r>
            <a:r>
              <a:rPr lang="en-US" altLang="de-DE" b="1"/>
              <a:t>Color Functions</a:t>
            </a:r>
            <a:r>
              <a:rPr lang="tr-TR" altLang="de-DE" b="1"/>
              <a:t> (cont.)</a:t>
            </a:r>
            <a:endParaRPr lang="en-US" altLang="de-DE" b="1"/>
          </a:p>
        </p:txBody>
      </p:sp>
      <p:pic>
        <p:nvPicPr>
          <p:cNvPr id="21507" name="Picture 4">
            <a:extLst>
              <a:ext uri="{FF2B5EF4-FFF2-40B4-BE49-F238E27FC236}">
                <a16:creationId xmlns:a16="http://schemas.microsoft.com/office/drawing/2014/main" id="{DEF11253-EE71-4968-B7FF-4D3DBC711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700213"/>
            <a:ext cx="5759450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Foliennummernplatzhalter 1">
            <a:extLst>
              <a:ext uri="{FF2B5EF4-FFF2-40B4-BE49-F238E27FC236}">
                <a16:creationId xmlns:a16="http://schemas.microsoft.com/office/drawing/2014/main" id="{87A9A6B1-402F-4DE7-866D-E6D66C9119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1C2FDF-5D27-42ED-BFD9-36AF7FA6F8C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35B3E79-B6BD-4120-A37D-D48FD651DB1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E0DF8AD-C0B8-4C9D-9983-35137D36B19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FCCD85F-CF3C-4D3F-9A04-2567B7FF60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612718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D775B90-6C5C-4F75-BAE7-DAF2E6B76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6588"/>
            <a:ext cx="8229600" cy="1069975"/>
          </a:xfrm>
        </p:spPr>
        <p:txBody>
          <a:bodyPr/>
          <a:lstStyle/>
          <a:p>
            <a:r>
              <a:rPr lang="en-US" altLang="de-DE" b="1"/>
              <a:t>Point Attributes and Functions</a:t>
            </a:r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660DE738-3584-4A01-B19F-7E377A9B90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Attributes are any parameters that affect the way graphic primitives are displayed.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Point</a:t>
            </a:r>
          </a:p>
          <a:p>
            <a:pPr lvl="1">
              <a:defRPr/>
            </a:pPr>
            <a:r>
              <a:rPr lang="en-US" dirty="0">
                <a:solidFill>
                  <a:schemeClr val="bg1"/>
                </a:solidFill>
              </a:rPr>
              <a:t>Color</a:t>
            </a:r>
          </a:p>
          <a:p>
            <a:pPr lvl="1">
              <a:defRPr/>
            </a:pPr>
            <a:r>
              <a:rPr lang="en-US" dirty="0">
                <a:solidFill>
                  <a:schemeClr val="bg1"/>
                </a:solidFill>
              </a:rPr>
              <a:t>Size is a multiple of the pixel size (a square).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1800" b="1" dirty="0">
                <a:cs typeface="Arial" pitchFamily="34" charset="0"/>
              </a:rPr>
              <a:t>	</a:t>
            </a:r>
            <a:r>
              <a:rPr lang="en-US" sz="1800" b="1" dirty="0" err="1">
                <a:cs typeface="Arial" pitchFamily="34" charset="0"/>
              </a:rPr>
              <a:t>glPointSize</a:t>
            </a:r>
            <a:r>
              <a:rPr lang="en-US" sz="1800" b="1" dirty="0">
                <a:cs typeface="Arial" pitchFamily="34" charset="0"/>
              </a:rPr>
              <a:t> (size);</a:t>
            </a:r>
            <a:r>
              <a:rPr lang="en-US" sz="18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   </a:t>
            </a:r>
            <a:r>
              <a:rPr lang="en-US" sz="1800" b="1" dirty="0">
                <a:cs typeface="Arial" pitchFamily="34" charset="0"/>
              </a:rPr>
              <a:t>// size is the number of pixels</a:t>
            </a:r>
          </a:p>
        </p:txBody>
      </p:sp>
      <p:sp>
        <p:nvSpPr>
          <p:cNvPr id="22532" name="Foliennummernplatzhalter 1">
            <a:extLst>
              <a:ext uri="{FF2B5EF4-FFF2-40B4-BE49-F238E27FC236}">
                <a16:creationId xmlns:a16="http://schemas.microsoft.com/office/drawing/2014/main" id="{0284B39A-44BA-41A7-911E-50461FB410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F68289-3B92-466F-A900-D8B997BF0D0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E0726C0-2836-41E1-A240-D13880BB5FB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2BBA36C-4886-4691-8584-CFFBAD1AE22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522668E-48C8-47AF-BD38-21E9E14A63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F16C94E-1B02-415C-BA72-E4CB496DC1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293688"/>
            <a:ext cx="8578850" cy="695325"/>
          </a:xfrm>
        </p:spPr>
        <p:txBody>
          <a:bodyPr anchor="b"/>
          <a:lstStyle/>
          <a:p>
            <a:r>
              <a:rPr lang="tr-TR" altLang="ko-KR" sz="4300" b="1">
                <a:latin typeface="Times New Roman" panose="02020603050405020304" pitchFamily="18" charset="0"/>
                <a:ea typeface="돋움" panose="020B0600000101010101" pitchFamily="34" charset="-127"/>
                <a:cs typeface="Times New Roman" panose="02020603050405020304" pitchFamily="18" charset="0"/>
              </a:rPr>
              <a:t>Point Attributes (cont.)</a:t>
            </a:r>
            <a:endParaRPr lang="en-US" altLang="de-DE" sz="4300" b="1">
              <a:latin typeface="Times New Roman" panose="02020603050405020304" pitchFamily="18" charset="0"/>
              <a:ea typeface="돋움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382979" name="Rectangle 3">
            <a:extLst>
              <a:ext uri="{FF2B5EF4-FFF2-40B4-BE49-F238E27FC236}">
                <a16:creationId xmlns:a16="http://schemas.microsoft.com/office/drawing/2014/main" id="{8FC901AA-9972-4C56-A747-3FDF80BFE24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12900"/>
            <a:ext cx="4214813" cy="4864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tr-TR" altLang="ko-KR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Point color &amp; size :</a:t>
            </a:r>
            <a:endParaRPr lang="en-US" altLang="ko-KR">
              <a:solidFill>
                <a:schemeClr val="bg1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382980" name="Picture 4">
            <a:extLst>
              <a:ext uri="{FF2B5EF4-FFF2-40B4-BE49-F238E27FC236}">
                <a16:creationId xmlns:a16="http://schemas.microsoft.com/office/drawing/2014/main" id="{673C7443-101C-4157-8B80-ECA88BCD0313}"/>
              </a:ext>
            </a:extLst>
          </p:cNvPr>
          <p:cNvPicPr>
            <a:picLocks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2488" y="2519363"/>
            <a:ext cx="4065587" cy="3022600"/>
          </a:xfrm>
          <a:noFill/>
        </p:spPr>
      </p:pic>
      <p:sp>
        <p:nvSpPr>
          <p:cNvPr id="382981" name="Rectangle 5">
            <a:extLst>
              <a:ext uri="{FF2B5EF4-FFF2-40B4-BE49-F238E27FC236}">
                <a16:creationId xmlns:a16="http://schemas.microsoft.com/office/drawing/2014/main" id="{40FFC1EE-53D3-42FC-8E6A-ABF1EB70E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0" y="5133975"/>
            <a:ext cx="320675" cy="3603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2982" name="Rectangle 6">
            <a:extLst>
              <a:ext uri="{FF2B5EF4-FFF2-40B4-BE49-F238E27FC236}">
                <a16:creationId xmlns:a16="http://schemas.microsoft.com/office/drawing/2014/main" id="{B4DADCD1-2C9D-4A13-801B-1FB26A3AC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25" y="4030663"/>
            <a:ext cx="641350" cy="7207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2983" name="Rectangle 7">
            <a:extLst>
              <a:ext uri="{FF2B5EF4-FFF2-40B4-BE49-F238E27FC236}">
                <a16:creationId xmlns:a16="http://schemas.microsoft.com/office/drawing/2014/main" id="{4CF11A37-DB17-4EEA-8F42-9B83E2061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2743200"/>
            <a:ext cx="1279525" cy="143986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2984" name="Line 8">
            <a:extLst>
              <a:ext uri="{FF2B5EF4-FFF2-40B4-BE49-F238E27FC236}">
                <a16:creationId xmlns:a16="http://schemas.microsoft.com/office/drawing/2014/main" id="{9404D1C9-00E0-4208-BCF3-FEDC7761A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4800" y="5546725"/>
            <a:ext cx="203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985" name="Line 9">
            <a:extLst>
              <a:ext uri="{FF2B5EF4-FFF2-40B4-BE49-F238E27FC236}">
                <a16:creationId xmlns:a16="http://schemas.microsoft.com/office/drawing/2014/main" id="{FF97A88E-E531-4E44-8E18-6B6B27F7B6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1850" y="5562600"/>
            <a:ext cx="2032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2986" name="Text Box 10">
            <a:extLst>
              <a:ext uri="{FF2B5EF4-FFF2-40B4-BE49-F238E27FC236}">
                <a16:creationId xmlns:a16="http://schemas.microsoft.com/office/drawing/2014/main" id="{80DC97DD-103E-496E-843A-AECB7E6F7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3175" y="5589588"/>
            <a:ext cx="1398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Tx/>
              <a:buNone/>
              <a:tabLst/>
              <a:defRPr/>
            </a:pPr>
            <a:r>
              <a: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Pixel size = 1</a:t>
            </a:r>
          </a:p>
        </p:txBody>
      </p:sp>
      <p:sp>
        <p:nvSpPr>
          <p:cNvPr id="23563" name="Foliennummernplatzhalter 1">
            <a:extLst>
              <a:ext uri="{FF2B5EF4-FFF2-40B4-BE49-F238E27FC236}">
                <a16:creationId xmlns:a16="http://schemas.microsoft.com/office/drawing/2014/main" id="{4E245DEE-F32D-4F40-8F10-84589599F7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D5B182-C41B-4BD1-995C-904E50FD48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Grafik 8">
            <a:extLst>
              <a:ext uri="{FF2B5EF4-FFF2-40B4-BE49-F238E27FC236}">
                <a16:creationId xmlns:a16="http://schemas.microsoft.com/office/drawing/2014/main" id="{33B25465-3C05-4EBF-802A-D9F0AB37C30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3" name="Grafik 9">
            <a:extLst>
              <a:ext uri="{FF2B5EF4-FFF2-40B4-BE49-F238E27FC236}">
                <a16:creationId xmlns:a16="http://schemas.microsoft.com/office/drawing/2014/main" id="{051581F9-D3F3-47C0-823B-0708F85462A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00F7C9C-471A-4660-A6DB-8DBF0DC8C3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68675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82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8298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298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82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2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82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2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82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82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82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82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82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82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382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382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2000"/>
                                        <p:tgtEl>
                                          <p:spTgt spid="38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9" grpId="0" build="p"/>
      <p:bldP spid="382981" grpId="0" animBg="1"/>
      <p:bldP spid="382982" grpId="0" animBg="1"/>
      <p:bldP spid="382983" grpId="0" animBg="1"/>
      <p:bldP spid="38298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0A16916-A066-4B89-B232-C1A15FC4D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en-US" altLang="de-DE" b="1"/>
              <a:t>Line Attributes and Functions</a:t>
            </a:r>
          </a:p>
        </p:txBody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F74C1FCB-CE68-4FE4-8040-52A2CA540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Line attributes</a:t>
            </a:r>
          </a:p>
          <a:p>
            <a:pPr lvl="1">
              <a:defRPr/>
            </a:pPr>
            <a:r>
              <a:rPr lang="en-US" dirty="0">
                <a:solidFill>
                  <a:schemeClr val="bg1"/>
                </a:solidFill>
              </a:rPr>
              <a:t>Basic attributes: color, width, style</a:t>
            </a:r>
            <a:endParaRPr lang="tr-TR" dirty="0">
              <a:solidFill>
                <a:schemeClr val="bg1"/>
              </a:solidFill>
            </a:endParaRP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Color</a:t>
            </a:r>
          </a:p>
          <a:p>
            <a:pPr lvl="1">
              <a:defRPr/>
            </a:pPr>
            <a:r>
              <a:rPr lang="tr-TR" dirty="0">
                <a:solidFill>
                  <a:schemeClr val="bg1"/>
                </a:solidFill>
              </a:rPr>
              <a:t>Width</a:t>
            </a:r>
            <a:endParaRPr lang="en-US" dirty="0">
              <a:solidFill>
                <a:schemeClr val="bg1"/>
              </a:solidFill>
            </a:endParaRPr>
          </a:p>
          <a:p>
            <a:pPr marL="671512" lvl="2" indent="0">
              <a:buFont typeface="Wingdings" panose="05000000000000000000" pitchFamily="2" charset="2"/>
              <a:buNone/>
              <a:defRPr/>
            </a:pPr>
            <a:r>
              <a:rPr lang="en-US" dirty="0" err="1"/>
              <a:t>glLineWidth</a:t>
            </a:r>
            <a:r>
              <a:rPr lang="en-US" dirty="0"/>
              <a:t> (width);   // width is the width of the line</a:t>
            </a:r>
          </a:p>
          <a:p>
            <a:pPr lvl="2">
              <a:defRPr/>
            </a:pPr>
            <a:r>
              <a:rPr lang="en-US" dirty="0">
                <a:solidFill>
                  <a:schemeClr val="bg1"/>
                </a:solidFill>
              </a:rPr>
              <a:t>Default width is 1.0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24580" name="Foliennummernplatzhalter 1">
            <a:extLst>
              <a:ext uri="{FF2B5EF4-FFF2-40B4-BE49-F238E27FC236}">
                <a16:creationId xmlns:a16="http://schemas.microsoft.com/office/drawing/2014/main" id="{F66A6775-4C3A-480D-9A8F-FB47055ECF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BB25A9-333C-4011-9486-30C3D8DEC77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EF97E56-B37F-43E6-BBA3-FF9446B8961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8FE24F4-5E83-485D-8E8B-9FDEA098047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1A7D04-8451-4451-92BB-EB146A62EB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6414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20E1254-2592-4AA8-9B26-FCB2FF5580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en-US" altLang="de-DE" b="1"/>
              <a:t>Line Attributes and Functions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0BFE1CA0-5FB7-457F-B390-996A670D7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Line attributes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Style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Solid lines, dashed lines, dotted lines can be generated by modifying the line drawing algorithm – spacing between drawn pixels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Can be also generated from the raster by using a pixel mask, for example 11111000 will display a dashed line with dash length of 5 and inter-dash length of 3.</a:t>
            </a:r>
          </a:p>
          <a:p>
            <a:pPr lvl="1"/>
            <a:endParaRPr lang="en-US" altLang="de-DE"/>
          </a:p>
        </p:txBody>
      </p:sp>
      <p:sp>
        <p:nvSpPr>
          <p:cNvPr id="25604" name="Foliennummernplatzhalter 1">
            <a:extLst>
              <a:ext uri="{FF2B5EF4-FFF2-40B4-BE49-F238E27FC236}">
                <a16:creationId xmlns:a16="http://schemas.microsoft.com/office/drawing/2014/main" id="{CA0B8D2D-5975-4E01-8B90-5B801BB8DA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9E7B90-1798-4DEB-97B1-7ADC939FA3F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174E298-DEC0-449A-AFDE-D0384B11177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F9EFC6B-E7C5-4862-8D0F-32848F6D79D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50D05DB-33BE-4D2D-BDBF-2FABE1F91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50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50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79C1752-8114-457A-A900-9DEC38B24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8713788" cy="1069975"/>
          </a:xfrm>
        </p:spPr>
        <p:txBody>
          <a:bodyPr/>
          <a:lstStyle/>
          <a:p>
            <a:r>
              <a:rPr lang="en-US" altLang="de-DE" b="1"/>
              <a:t>Line Attributes and Functions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4721B647-3DBC-452A-8452-D0EEC0EBF6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1484313"/>
            <a:ext cx="7772400" cy="468153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</a:rPr>
              <a:t>Line attributes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bg1"/>
                </a:solidFill>
              </a:rPr>
              <a:t>Style</a:t>
            </a:r>
          </a:p>
          <a:p>
            <a:pPr marL="671512" lvl="2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 err="1"/>
              <a:t>glLineStipple</a:t>
            </a:r>
            <a:r>
              <a:rPr lang="en-US" sz="2000" dirty="0"/>
              <a:t> (</a:t>
            </a:r>
            <a:r>
              <a:rPr lang="en-US" sz="2000" dirty="0" err="1"/>
              <a:t>repeatFactor</a:t>
            </a:r>
            <a:r>
              <a:rPr lang="en-US" sz="2000" dirty="0"/>
              <a:t>, pattern);   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pattern </a:t>
            </a:r>
            <a:r>
              <a:rPr lang="en-US" sz="2000" dirty="0">
                <a:solidFill>
                  <a:schemeClr val="bg1"/>
                </a:solidFill>
              </a:rPr>
              <a:t>references a 16-bit integer that describes how the line should be displayed (</a:t>
            </a:r>
            <a:r>
              <a:rPr lang="en-US" sz="2000" dirty="0"/>
              <a:t>default 0xFFFF</a:t>
            </a:r>
            <a:r>
              <a:rPr lang="en-US" sz="2000" dirty="0">
                <a:solidFill>
                  <a:schemeClr val="bg1"/>
                </a:solidFill>
              </a:rPr>
              <a:t>, all bits set to 1, solid line)</a:t>
            </a:r>
            <a:r>
              <a:rPr lang="tr-TR" sz="2000" dirty="0">
                <a:solidFill>
                  <a:schemeClr val="bg1"/>
                </a:solidFill>
              </a:rPr>
              <a:t> (starts at left-order bit) </a:t>
            </a:r>
            <a:endParaRPr lang="en-US" sz="2000" dirty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  <a:defRPr/>
            </a:pPr>
            <a:r>
              <a:rPr lang="en-US" sz="2000" dirty="0" err="1"/>
              <a:t>repeatFactor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bg1"/>
                </a:solidFill>
              </a:rPr>
              <a:t>specifies how many times each bit in the pattern is to be repeated before the next bit in the pattern in applied (default 1).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Example: </a:t>
            </a:r>
            <a:r>
              <a:rPr lang="en-US" sz="2000" dirty="0"/>
              <a:t>0x00FF</a:t>
            </a:r>
            <a:endParaRPr lang="tr-TR" sz="2000" dirty="0"/>
          </a:p>
          <a:p>
            <a:pPr marL="671512" lvl="2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000" dirty="0">
                <a:solidFill>
                  <a:schemeClr val="bg1"/>
                </a:solidFill>
              </a:rPr>
              <a:t>displays</a:t>
            </a:r>
            <a:r>
              <a:rPr lang="en-US" sz="2000" dirty="0"/>
              <a:t> --------        --------        --------        …</a:t>
            </a:r>
            <a:br>
              <a:rPr lang="en-US" sz="2000" dirty="0"/>
            </a:br>
            <a:r>
              <a:rPr lang="en-US" sz="2000" dirty="0">
                <a:solidFill>
                  <a:schemeClr val="bg1"/>
                </a:solidFill>
              </a:rPr>
              <a:t>8 solid line pixels, followed by 8 spaces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>
                <a:solidFill>
                  <a:schemeClr val="bg1"/>
                </a:solidFill>
              </a:rPr>
              <a:t>Requires first </a:t>
            </a:r>
            <a:r>
              <a:rPr lang="en-US" sz="2000" dirty="0" err="1"/>
              <a:t>glEnable</a:t>
            </a:r>
            <a:r>
              <a:rPr lang="en-US" sz="2000" dirty="0"/>
              <a:t> (GL_LINE_STIPPLE); </a:t>
            </a:r>
            <a:br>
              <a:rPr lang="en-US" sz="2000" dirty="0"/>
            </a:br>
            <a:r>
              <a:rPr lang="en-US" sz="2000" dirty="0">
                <a:solidFill>
                  <a:schemeClr val="bg1"/>
                </a:solidFill>
              </a:rPr>
              <a:t>line-pattern feature can be disabled by </a:t>
            </a:r>
            <a:endParaRPr lang="tr-TR" sz="2000" dirty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tr-TR" sz="2000" dirty="0"/>
              <a:t>	</a:t>
            </a:r>
            <a:r>
              <a:rPr lang="en-US" sz="2000" dirty="0" err="1"/>
              <a:t>glDisable</a:t>
            </a:r>
            <a:r>
              <a:rPr lang="en-US" sz="2000" dirty="0"/>
              <a:t> (GL_LINE_STIPPLE);</a:t>
            </a:r>
          </a:p>
          <a:p>
            <a:pPr lvl="1">
              <a:lnSpc>
                <a:spcPct val="90000"/>
              </a:lnSpc>
              <a:defRPr/>
            </a:pPr>
            <a:endParaRPr lang="en-US" sz="2400" dirty="0"/>
          </a:p>
        </p:txBody>
      </p:sp>
      <p:sp>
        <p:nvSpPr>
          <p:cNvPr id="26628" name="Foliennummernplatzhalter 1">
            <a:extLst>
              <a:ext uri="{FF2B5EF4-FFF2-40B4-BE49-F238E27FC236}">
                <a16:creationId xmlns:a16="http://schemas.microsoft.com/office/drawing/2014/main" id="{17CD911B-8181-4752-BD71-B60601777B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712D77-E6EA-4C1F-8C73-12E9B50DDD8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7F80383-969C-4796-B74B-393F3A183CB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99929201-A28F-41DA-9034-B79E94F57B7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3E51DE0-6FB3-47B7-BBBC-5CCD1C6038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55945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51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5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5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5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5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5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51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EDF3269-CA5E-4096-A16C-E22A6C617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23825"/>
            <a:ext cx="8713788" cy="1192213"/>
          </a:xfrm>
        </p:spPr>
        <p:txBody>
          <a:bodyPr/>
          <a:lstStyle/>
          <a:p>
            <a:r>
              <a:rPr lang="tr-TR" altLang="de-DE" b="1"/>
              <a:t>Example: </a:t>
            </a:r>
            <a:r>
              <a:rPr lang="en-US" altLang="de-DE" b="1"/>
              <a:t>Line Attributes and Functions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03618BB-E9D3-4BBA-879E-1437DA847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394075" cy="50688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void linePlot (int x0,int y0,int xend,int yend)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      glBegin(GL_LINES);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        	glVertex2i( x0, y0);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        	glVertex2i(xend,yend);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      glEnd();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de-DE" sz="1600"/>
              <a:t>}</a:t>
            </a:r>
          </a:p>
        </p:txBody>
      </p:sp>
      <p:sp>
        <p:nvSpPr>
          <p:cNvPr id="352260" name="Rectangle 4">
            <a:extLst>
              <a:ext uri="{FF2B5EF4-FFF2-40B4-BE49-F238E27FC236}">
                <a16:creationId xmlns:a16="http://schemas.microsoft.com/office/drawing/2014/main" id="{3CDC7A0F-1D54-49D1-8BF2-9EFAE944B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1110616"/>
            <a:ext cx="3752850" cy="506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void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drawLines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(void)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{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glClear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(GL_COLOR_BUFFER_BIT);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glEnable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(GL_LINE_STIPPLE);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glColor3f(1.0,0.0,0.0);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glLineStipple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(1, 0x1C47);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linePlot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(10,10,100,120);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glColor3f(0.0,1.0,0.0);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glLineStipple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(1, 0x00FF);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glLineWidth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(2.0);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linePlot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(20,10,110,120);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glColor3f(0.0,0.0,1.0);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glLineStipple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(1, 0x0101);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glLineWidth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(3.0);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linePlot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(30,10,120,120);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glFlush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();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}</a:t>
            </a:r>
          </a:p>
        </p:txBody>
      </p:sp>
      <p:sp>
        <p:nvSpPr>
          <p:cNvPr id="27653" name="Foliennummernplatzhalter 1">
            <a:extLst>
              <a:ext uri="{FF2B5EF4-FFF2-40B4-BE49-F238E27FC236}">
                <a16:creationId xmlns:a16="http://schemas.microsoft.com/office/drawing/2014/main" id="{888C0117-92F0-4EA0-96B1-2DF8F13270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8A1A22-966E-4E07-BEE6-17B24D53F4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66C62634-2D14-448F-9030-44DE97498B0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D48126B-5CE1-4C34-80A1-8FCB10DD84B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ED8324-A9E1-4024-A048-019748A709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14B8745-1EC7-4E9B-9B5A-8548506B92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b="1"/>
              <a:t>Example: </a:t>
            </a:r>
            <a:r>
              <a:rPr lang="en-US" altLang="de-DE" b="1"/>
              <a:t>Line Attributes and Functions</a:t>
            </a:r>
            <a:r>
              <a:rPr lang="tr-TR" altLang="de-DE" b="1"/>
              <a:t> (cont.)</a:t>
            </a:r>
            <a:endParaRPr lang="en-US" altLang="de-DE" b="1"/>
          </a:p>
        </p:txBody>
      </p:sp>
      <p:pic>
        <p:nvPicPr>
          <p:cNvPr id="28675" name="Picture 4">
            <a:extLst>
              <a:ext uri="{FF2B5EF4-FFF2-40B4-BE49-F238E27FC236}">
                <a16:creationId xmlns:a16="http://schemas.microsoft.com/office/drawing/2014/main" id="{B35F196C-B650-4B5F-A5D7-6BEC127C6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666702"/>
            <a:ext cx="5834063" cy="477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6" name="Foliennummernplatzhalter 1">
            <a:extLst>
              <a:ext uri="{FF2B5EF4-FFF2-40B4-BE49-F238E27FC236}">
                <a16:creationId xmlns:a16="http://schemas.microsoft.com/office/drawing/2014/main" id="{C9F6893A-8DE6-4CC3-B942-C38E41F771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0D2103-DADA-4978-AA1E-DFB824147B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41E00D8-0649-4590-B60A-91691FC312C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F0A2263-BCEC-43BC-8CA8-32A7328738F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7B26F6D-6D79-4BCF-879F-63B074F240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532819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BDA1F31-001C-49B9-AE1F-309F929DC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tr-TR" altLang="de-DE" b="1"/>
              <a:t>Curved Attributes</a:t>
            </a:r>
            <a:endParaRPr lang="en-US" altLang="de-DE" b="1"/>
          </a:p>
        </p:txBody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AE61C39E-DB3A-45E6-B287-21CDA94B22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4419600"/>
          </a:xfrm>
          <a:noFill/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  <a:cs typeface="Arial" panose="020B0604020202020204" pitchFamily="34" charset="0"/>
              </a:rPr>
              <a:t>This slide doesn’t contain any information</a:t>
            </a:r>
          </a:p>
          <a:p>
            <a:endParaRPr lang="tr-TR" altLang="de-DE" sz="280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tr-TR" altLang="de-DE" sz="2800">
                <a:solidFill>
                  <a:schemeClr val="bg1"/>
                </a:solidFill>
                <a:cs typeface="Arial" panose="020B0604020202020204" pitchFamily="34" charset="0"/>
              </a:rPr>
              <a:t>Why?</a:t>
            </a:r>
          </a:p>
          <a:p>
            <a:endParaRPr lang="tr-TR" altLang="de-DE" sz="28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342900" lvl="1" indent="0">
              <a:buFont typeface="Wingdings" panose="05000000000000000000" pitchFamily="2" charset="2"/>
              <a:buNone/>
            </a:pPr>
            <a:endParaRPr lang="en-US" altLang="de-DE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9700" name="Foliennummernplatzhalter 1">
            <a:extLst>
              <a:ext uri="{FF2B5EF4-FFF2-40B4-BE49-F238E27FC236}">
                <a16:creationId xmlns:a16="http://schemas.microsoft.com/office/drawing/2014/main" id="{82AAE6E5-742E-461D-90D8-2632806E1A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B222F-F49F-4F9E-AF52-B1555EBE24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5C0D831-B916-4D4B-90FB-C49091DC2FD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0D5D71A-33C5-499E-8C8D-2854F195A49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DDE7CE5-68E5-466A-87E5-2BDD66DCD9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63047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E52380E-DA7D-4C19-B91C-9A3B64E09B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en-US" altLang="de-DE" b="1"/>
              <a:t>Fill-Area </a:t>
            </a:r>
            <a:r>
              <a:rPr lang="tr-TR" altLang="de-DE" b="1"/>
              <a:t>Attributes</a:t>
            </a:r>
            <a:endParaRPr lang="en-US" altLang="de-DE" b="1"/>
          </a:p>
        </p:txBody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8BEC22AE-716C-46FA-843B-3C8E0019D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4419600"/>
          </a:xfrm>
          <a:noFill/>
        </p:spPr>
        <p:txBody>
          <a:bodyPr/>
          <a:lstStyle/>
          <a:p>
            <a:r>
              <a:rPr lang="en-US" altLang="de-DE" sz="2800">
                <a:solidFill>
                  <a:schemeClr val="bg1"/>
                </a:solidFill>
                <a:cs typeface="Arial" panose="020B0604020202020204" pitchFamily="34" charset="0"/>
              </a:rPr>
              <a:t>Standard output primitives </a:t>
            </a:r>
            <a:r>
              <a:rPr lang="en-US" altLang="de-DE" sz="28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en-US" altLang="de-DE" sz="2800">
                <a:solidFill>
                  <a:schemeClr val="bg1"/>
                </a:solidFill>
                <a:cs typeface="Arial" panose="020B0604020202020204" pitchFamily="34" charset="0"/>
              </a:rPr>
              <a:t> solid, pattern, hollow</a:t>
            </a:r>
          </a:p>
          <a:p>
            <a:r>
              <a:rPr lang="en-US" altLang="de-DE" sz="2800">
                <a:solidFill>
                  <a:schemeClr val="bg1"/>
                </a:solidFill>
                <a:cs typeface="Arial" panose="020B0604020202020204" pitchFamily="34" charset="0"/>
              </a:rPr>
              <a:t>Fill primitive </a:t>
            </a:r>
            <a:r>
              <a:rPr lang="en-US" altLang="de-DE" sz="28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en-US" altLang="de-DE" sz="2800">
                <a:solidFill>
                  <a:schemeClr val="bg1"/>
                </a:solidFill>
                <a:cs typeface="Arial" panose="020B0604020202020204" pitchFamily="34" charset="0"/>
              </a:rPr>
              <a:t> solid circle, rectangle, triangle, </a:t>
            </a:r>
            <a:r>
              <a:rPr lang="en-US" altLang="de-DE" sz="28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…</a:t>
            </a:r>
            <a:endParaRPr lang="en-US" altLang="de-DE" sz="28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724" name="Foliennummernplatzhalter 1">
            <a:extLst>
              <a:ext uri="{FF2B5EF4-FFF2-40B4-BE49-F238E27FC236}">
                <a16:creationId xmlns:a16="http://schemas.microsoft.com/office/drawing/2014/main" id="{5B8FDAAC-C7A7-44BE-B0EA-33A98ECEE9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2241E1-73CB-4BFB-B4C1-7206453827A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C8EF4A3-3538-4078-B69F-E265322B78E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B8A74E0-7574-4493-8B62-159BB216A6B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85E6387-24B1-4A98-AC95-B68441DDDC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64822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A52E00CB-81FC-4724-AEB1-195E2720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Basic </a:t>
            </a:r>
            <a:r>
              <a:rPr lang="tr-TR" altLang="de-DE" b="1"/>
              <a:t>P</a:t>
            </a:r>
            <a:r>
              <a:rPr lang="en-US" altLang="de-DE" b="1"/>
              <a:t>olygon </a:t>
            </a:r>
            <a:r>
              <a:rPr lang="tr-TR" altLang="de-DE" b="1"/>
              <a:t>F</a:t>
            </a:r>
            <a:r>
              <a:rPr lang="en-US" altLang="de-DE" b="1"/>
              <a:t>ill </a:t>
            </a:r>
            <a:r>
              <a:rPr lang="tr-TR" altLang="de-DE" b="1"/>
              <a:t>S</a:t>
            </a:r>
            <a:r>
              <a:rPr lang="en-US" altLang="de-DE" b="1"/>
              <a:t>tyles</a:t>
            </a:r>
          </a:p>
        </p:txBody>
      </p:sp>
      <p:pic>
        <p:nvPicPr>
          <p:cNvPr id="31747" name="AADGGZT0.jpg" descr="AADGGZT0">
            <a:extLst>
              <a:ext uri="{FF2B5EF4-FFF2-40B4-BE49-F238E27FC236}">
                <a16:creationId xmlns:a16="http://schemas.microsoft.com/office/drawing/2014/main" id="{A8C67307-9E48-48EA-B3C4-71DCF37C9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13532"/>
            <a:ext cx="5181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Foliennummernplatzhalter 1">
            <a:extLst>
              <a:ext uri="{FF2B5EF4-FFF2-40B4-BE49-F238E27FC236}">
                <a16:creationId xmlns:a16="http://schemas.microsoft.com/office/drawing/2014/main" id="{85D24D8A-27AE-4C7D-9997-55585835FC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BE8A20-BEC0-425E-AA1F-E64D8DA48AF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D04F399-B570-414D-B855-BFC32E0B024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FC8E05F-6B8A-4324-B652-83BF9C6B254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53BFE6D-194F-42EE-B791-4194B93D8F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DEBF5D23-D163-48FF-8E2E-10624E200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610600" cy="1139825"/>
          </a:xfrm>
        </p:spPr>
        <p:txBody>
          <a:bodyPr/>
          <a:lstStyle/>
          <a:p>
            <a:pPr eaLnBrk="1" hangingPunct="1"/>
            <a:r>
              <a:rPr lang="en-US" altLang="de-DE" b="1"/>
              <a:t>Areas </a:t>
            </a:r>
            <a:r>
              <a:rPr lang="tr-TR" altLang="de-DE" b="1"/>
              <a:t>F</a:t>
            </a:r>
            <a:r>
              <a:rPr lang="en-US" altLang="de-DE" b="1"/>
              <a:t>illed </a:t>
            </a:r>
            <a:r>
              <a:rPr lang="tr-TR" altLang="de-DE" b="1"/>
              <a:t>W</a:t>
            </a:r>
            <a:r>
              <a:rPr lang="en-US" altLang="de-DE" b="1"/>
              <a:t>ith </a:t>
            </a:r>
            <a:r>
              <a:rPr lang="tr-TR" altLang="de-DE" b="1"/>
              <a:t>H</a:t>
            </a:r>
            <a:r>
              <a:rPr lang="en-US" altLang="de-DE" b="1"/>
              <a:t>atch </a:t>
            </a:r>
            <a:r>
              <a:rPr lang="tr-TR" altLang="de-DE" b="1"/>
              <a:t>P</a:t>
            </a:r>
            <a:r>
              <a:rPr lang="en-US" altLang="de-DE" b="1"/>
              <a:t>atterns</a:t>
            </a:r>
          </a:p>
        </p:txBody>
      </p:sp>
      <p:pic>
        <p:nvPicPr>
          <p:cNvPr id="32771" name="AADGGZU0.jpg" descr="AADGGZU0">
            <a:extLst>
              <a:ext uri="{FF2B5EF4-FFF2-40B4-BE49-F238E27FC236}">
                <a16:creationId xmlns:a16="http://schemas.microsoft.com/office/drawing/2014/main" id="{FF48D3F9-967F-4CD0-9F9B-97AFBB123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574925"/>
            <a:ext cx="8226425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Foliennummernplatzhalter 1">
            <a:extLst>
              <a:ext uri="{FF2B5EF4-FFF2-40B4-BE49-F238E27FC236}">
                <a16:creationId xmlns:a16="http://schemas.microsoft.com/office/drawing/2014/main" id="{0F60082E-FDC9-4BAC-A154-BF5BE95ED3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4F47C1-A720-4363-BC57-64CBDA1B4DA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329FCC5-90A4-4384-AF2C-B2431938DE4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2410E47-680E-4AD2-BAE5-310C5573ED6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6E3ADAF-201D-472C-A867-66B79FB6A8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2ED21E1-2F96-4154-899B-A3F4843BF2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295400"/>
          </a:xfrm>
        </p:spPr>
        <p:txBody>
          <a:bodyPr/>
          <a:lstStyle/>
          <a:p>
            <a:r>
              <a:rPr lang="en-US" altLang="de-DE" b="1"/>
              <a:t>Fill-Area Attributes</a:t>
            </a:r>
          </a:p>
        </p:txBody>
      </p:sp>
      <p:sp>
        <p:nvSpPr>
          <p:cNvPr id="366595" name="Rectangle 3">
            <a:extLst>
              <a:ext uri="{FF2B5EF4-FFF2-40B4-BE49-F238E27FC236}">
                <a16:creationId xmlns:a16="http://schemas.microsoft.com/office/drawing/2014/main" id="{00D0C874-900E-4B0A-8309-5624CEE55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8458200" cy="4572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OpenGL fill-area routines for convex polygons only.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Four steps:</a:t>
            </a:r>
          </a:p>
          <a:p>
            <a:pPr marL="858837" lvl="1" indent="-51435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Define a fill pattern</a:t>
            </a:r>
          </a:p>
          <a:p>
            <a:pPr marL="858837" lvl="1" indent="-51435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Invoke the polygon-fill routine</a:t>
            </a:r>
          </a:p>
          <a:p>
            <a:pPr marL="858837" lvl="1" indent="-51435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Activate the polygon-fill feature </a:t>
            </a:r>
          </a:p>
          <a:p>
            <a:pPr marL="858837" lvl="1" indent="-514350">
              <a:buFont typeface="+mj-lt"/>
              <a:buAutoNum type="arabicPeriod"/>
              <a:defRPr/>
            </a:pPr>
            <a:r>
              <a:rPr lang="en-US" dirty="0">
                <a:solidFill>
                  <a:schemeClr val="bg1"/>
                </a:solidFill>
              </a:rPr>
              <a:t>Describe the polygons to be filled.</a:t>
            </a:r>
          </a:p>
          <a:p>
            <a:pPr marL="1128712" lvl="2" indent="-457200">
              <a:buFont typeface="+mj-lt"/>
              <a:buAutoNum type="arabicPeriod"/>
              <a:defRPr/>
            </a:pPr>
            <a:endParaRPr lang="en-US" dirty="0">
              <a:solidFill>
                <a:schemeClr val="bg1"/>
              </a:solidFill>
            </a:endParaRP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</p:txBody>
      </p:sp>
      <p:sp>
        <p:nvSpPr>
          <p:cNvPr id="33796" name="Foliennummernplatzhalter 1">
            <a:extLst>
              <a:ext uri="{FF2B5EF4-FFF2-40B4-BE49-F238E27FC236}">
                <a16:creationId xmlns:a16="http://schemas.microsoft.com/office/drawing/2014/main" id="{985FAF31-738B-4394-B7EB-4B322C0D8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F529EA-6B4A-4BF3-9BB1-F2C1ED2B1F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46C2B14-2C4A-4948-91AD-086EE8A085F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30868D8-3D53-4C8B-B0C7-098C417AE8C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47DE066-A19B-4F5C-AACA-CAD20B208E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6747E7E-06FF-46B4-A403-3B82348F6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295400"/>
          </a:xfrm>
        </p:spPr>
        <p:txBody>
          <a:bodyPr/>
          <a:lstStyle/>
          <a:p>
            <a:r>
              <a:rPr lang="en-US" altLang="de-DE" b="1"/>
              <a:t>Fill-Area Attributes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23332079-2121-420E-940C-BA0801BD89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59813" cy="537845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Define a fill pattern </a:t>
            </a:r>
            <a:r>
              <a:rPr lang="tr-TR" altLang="de-DE">
                <a:solidFill>
                  <a:schemeClr val="bg1"/>
                </a:solidFill>
              </a:rPr>
              <a:t>(1)</a:t>
            </a:r>
            <a:endParaRPr lang="en-US" altLang="de-DE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Store pattern in a 32 x 32 byte array </a:t>
            </a:r>
            <a:r>
              <a:rPr lang="en-US" altLang="de-DE"/>
              <a:t>(fillPattern)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Bytes are numbered from right to left</a:t>
            </a:r>
            <a:endParaRPr lang="tr-TR" altLang="de-DE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  <a:buFont typeface="Tahoma" panose="020B0604030504040204" pitchFamily="34" charset="0"/>
              <a:buNone/>
            </a:pPr>
            <a:r>
              <a:rPr lang="tr-TR" altLang="de-DE" sz="2400">
                <a:latin typeface="Courier New" panose="02070309020205020404" pitchFamily="49" charset="0"/>
              </a:rPr>
              <a:t>GLubyte fillpattern[ ] = {0xff, 0x00,…};</a:t>
            </a:r>
            <a:endParaRPr lang="en-US" altLang="de-DE" sz="24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de-DE"/>
              <a:t> </a:t>
            </a:r>
            <a:r>
              <a:rPr lang="en-US" altLang="de-DE">
                <a:solidFill>
                  <a:schemeClr val="bg1"/>
                </a:solidFill>
              </a:rPr>
              <a:t>Invoke the polygon-fill routine</a:t>
            </a:r>
            <a:r>
              <a:rPr lang="tr-TR" altLang="de-DE">
                <a:solidFill>
                  <a:schemeClr val="bg1"/>
                </a:solidFill>
              </a:rPr>
              <a:t> (2)</a:t>
            </a:r>
            <a:br>
              <a:rPr lang="en-US" altLang="de-DE"/>
            </a:br>
            <a:r>
              <a:rPr lang="en-US" altLang="de-DE" sz="2400">
                <a:latin typeface="Courier New" panose="02070309020205020404" pitchFamily="49" charset="0"/>
              </a:rPr>
              <a:t>glPolygonStipple (fillPattern)</a:t>
            </a:r>
          </a:p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Activate the polygon-fill feature</a:t>
            </a:r>
            <a:r>
              <a:rPr lang="tr-TR" altLang="de-DE">
                <a:solidFill>
                  <a:schemeClr val="bg1"/>
                </a:solidFill>
              </a:rPr>
              <a:t> (3)</a:t>
            </a:r>
            <a:br>
              <a:rPr lang="en-US" altLang="de-DE"/>
            </a:br>
            <a:r>
              <a:rPr lang="en-US" altLang="de-DE" sz="2400">
                <a:latin typeface="Courier New" panose="02070309020205020404" pitchFamily="49" charset="0"/>
              </a:rPr>
              <a:t>glEnable (GL_POLYGON_STIPPLE)</a:t>
            </a:r>
            <a:endParaRPr lang="en-US" altLang="de-DE"/>
          </a:p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Describe the polygons to be filled</a:t>
            </a:r>
            <a:r>
              <a:rPr lang="tr-TR" altLang="de-DE">
                <a:solidFill>
                  <a:schemeClr val="bg1"/>
                </a:solidFill>
              </a:rPr>
              <a:t> (4)</a:t>
            </a:r>
            <a:br>
              <a:rPr lang="en-US" altLang="de-DE"/>
            </a:br>
            <a:r>
              <a:rPr lang="en-US" altLang="de-DE" sz="2400">
                <a:latin typeface="Courier New" panose="02070309020205020404" pitchFamily="49" charset="0"/>
              </a:rPr>
              <a:t>glBegin (GL_POLYGON)</a:t>
            </a:r>
          </a:p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At the end</a:t>
            </a:r>
            <a:br>
              <a:rPr lang="en-US" altLang="de-DE"/>
            </a:br>
            <a:r>
              <a:rPr lang="en-US" altLang="de-DE" sz="2400">
                <a:latin typeface="Courier New" panose="02070309020205020404" pitchFamily="49" charset="0"/>
              </a:rPr>
              <a:t>glDisable (GL_POLYGON</a:t>
            </a:r>
            <a:r>
              <a:rPr lang="tr-TR" altLang="de-DE" sz="2400">
                <a:latin typeface="Courier New" panose="02070309020205020404" pitchFamily="49" charset="0"/>
              </a:rPr>
              <a:t>_</a:t>
            </a:r>
            <a:r>
              <a:rPr lang="en-US" altLang="de-DE" sz="2400">
                <a:latin typeface="Courier New" panose="02070309020205020404" pitchFamily="49" charset="0"/>
              </a:rPr>
              <a:t>STIPPLE)</a:t>
            </a:r>
            <a:endParaRPr lang="en-US" altLang="de-DE"/>
          </a:p>
          <a:p>
            <a:pPr lvl="1">
              <a:lnSpc>
                <a:spcPct val="90000"/>
              </a:lnSpc>
            </a:pPr>
            <a:endParaRPr lang="en-US" altLang="de-DE"/>
          </a:p>
          <a:p>
            <a:pPr lvl="1">
              <a:lnSpc>
                <a:spcPct val="90000"/>
              </a:lnSpc>
            </a:pPr>
            <a:endParaRPr lang="en-US" altLang="de-DE"/>
          </a:p>
          <a:p>
            <a:pPr lvl="1">
              <a:lnSpc>
                <a:spcPct val="90000"/>
              </a:lnSpc>
            </a:pPr>
            <a:endParaRPr lang="en-US" altLang="de-DE"/>
          </a:p>
        </p:txBody>
      </p:sp>
      <p:sp>
        <p:nvSpPr>
          <p:cNvPr id="34820" name="Foliennummernplatzhalter 1">
            <a:extLst>
              <a:ext uri="{FF2B5EF4-FFF2-40B4-BE49-F238E27FC236}">
                <a16:creationId xmlns:a16="http://schemas.microsoft.com/office/drawing/2014/main" id="{EAABCF26-A4CA-405C-9C34-80D73BEA53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DF09F5-3C0D-4121-99F6-4EC95FE94DF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C313DC5-DB85-496E-AE96-F5E077AE3A9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98ABFBF-1E8E-49D4-A99A-C96EBC627A8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30B0BD0-8134-4D8D-A9E4-D4A380935E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67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3ACA3032-04CF-4516-84B6-71E5E359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Example: Filling Two Polygons</a:t>
            </a:r>
            <a:endParaRPr lang="en-US" altLang="de-DE" b="1"/>
          </a:p>
        </p:txBody>
      </p:sp>
      <p:pic>
        <p:nvPicPr>
          <p:cNvPr id="35843" name="AADGHWO0.jpg" descr="AADGHWO0">
            <a:extLst>
              <a:ext uri="{FF2B5EF4-FFF2-40B4-BE49-F238E27FC236}">
                <a16:creationId xmlns:a16="http://schemas.microsoft.com/office/drawing/2014/main" id="{5FBE90AC-4B51-42EE-B651-A8D658E7A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1066800"/>
            <a:ext cx="772001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hteck 1">
            <a:extLst>
              <a:ext uri="{FF2B5EF4-FFF2-40B4-BE49-F238E27FC236}">
                <a16:creationId xmlns:a16="http://schemas.microsoft.com/office/drawing/2014/main" id="{6769709E-E495-4D33-8D46-94B318F29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094413"/>
            <a:ext cx="8196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Tiling a rectangular fill pattern across a display window to fill two convex polygons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845" name="Foliennummernplatzhalter 2">
            <a:extLst>
              <a:ext uri="{FF2B5EF4-FFF2-40B4-BE49-F238E27FC236}">
                <a16:creationId xmlns:a16="http://schemas.microsoft.com/office/drawing/2014/main" id="{D22AA60C-7E4B-48A3-B649-87D827C911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0470C8-758D-4065-9C2D-C4E082764EA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1FE95DFF-0C28-445B-A3C3-8F9A9253595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498180F6-DEAD-4F90-831A-E9FA7423A88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3FBA05D-24C7-4620-9A57-58D7B4A8E7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42106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BA87EA6-6AFB-403F-A90C-D3A90C872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tr-TR" altLang="de-DE" b="1"/>
              <a:t>Example: </a:t>
            </a:r>
            <a:r>
              <a:rPr lang="en-US" altLang="de-DE" b="1"/>
              <a:t>Fill</a:t>
            </a:r>
            <a:r>
              <a:rPr lang="tr-TR" altLang="de-DE" b="1"/>
              <a:t>ing With Fly</a:t>
            </a:r>
            <a:endParaRPr lang="en-US" altLang="de-DE" b="1"/>
          </a:p>
        </p:txBody>
      </p:sp>
      <p:pic>
        <p:nvPicPr>
          <p:cNvPr id="36867" name="Picture 4">
            <a:extLst>
              <a:ext uri="{FF2B5EF4-FFF2-40B4-BE49-F238E27FC236}">
                <a16:creationId xmlns:a16="http://schemas.microsoft.com/office/drawing/2014/main" id="{3B451CD2-3928-4A9C-916C-40F045636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73238"/>
            <a:ext cx="7056438" cy="362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8" name="Foliennummernplatzhalter 1">
            <a:extLst>
              <a:ext uri="{FF2B5EF4-FFF2-40B4-BE49-F238E27FC236}">
                <a16:creationId xmlns:a16="http://schemas.microsoft.com/office/drawing/2014/main" id="{7ECA81CA-67EA-4693-A58F-D0318A1685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AFCB7C-C7B8-4B7B-A560-4963C42DD9F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0A5E183-4C76-4717-A935-2C7759CA3FA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A1B191E-DA10-49AD-911C-22589D2FFA6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CCA1D19-EA40-4C14-B46D-007010EE2D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45440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igFly">
            <a:extLst>
              <a:ext uri="{FF2B5EF4-FFF2-40B4-BE49-F238E27FC236}">
                <a16:creationId xmlns:a16="http://schemas.microsoft.com/office/drawing/2014/main" id="{471B83CD-4481-4480-A6E8-6C6E78A2D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4832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 Box 3">
            <a:extLst>
              <a:ext uri="{FF2B5EF4-FFF2-40B4-BE49-F238E27FC236}">
                <a16:creationId xmlns:a16="http://schemas.microsoft.com/office/drawing/2014/main" id="{7175B82B-A169-459C-83A8-06F834537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638800"/>
            <a:ext cx="2501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(from the redbook)</a:t>
            </a:r>
          </a:p>
        </p:txBody>
      </p:sp>
      <p:sp>
        <p:nvSpPr>
          <p:cNvPr id="37892" name="Foliennummernplatzhalter 1">
            <a:extLst>
              <a:ext uri="{FF2B5EF4-FFF2-40B4-BE49-F238E27FC236}">
                <a16:creationId xmlns:a16="http://schemas.microsoft.com/office/drawing/2014/main" id="{DA7634EF-7C7C-4A21-B7E9-FB55F349B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58BA19-FF63-4B1A-8CF1-4C6779790F6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3" name="Rectangle 2">
            <a:extLst>
              <a:ext uri="{FF2B5EF4-FFF2-40B4-BE49-F238E27FC236}">
                <a16:creationId xmlns:a16="http://schemas.microsoft.com/office/drawing/2014/main" id="{E488E05D-613D-45A8-A057-5B5B6C2EA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37150" y="304800"/>
            <a:ext cx="3978275" cy="1066800"/>
          </a:xfrm>
        </p:spPr>
        <p:txBody>
          <a:bodyPr/>
          <a:lstStyle/>
          <a:p>
            <a:r>
              <a:rPr lang="tr-TR" altLang="de-DE" b="1"/>
              <a:t>Example: The Fly</a:t>
            </a:r>
            <a:endParaRPr lang="en-US" altLang="de-DE" b="1"/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E2BF2732-DD92-4D96-8DAA-DF0123DB16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0373916-1877-44A8-98B4-9C40412B395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A19FA2C-C0CA-4903-B123-6939C4269B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56833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59E5E7D-6E74-4C24-96BC-4AEE1A47F3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295400"/>
          </a:xfrm>
        </p:spPr>
        <p:txBody>
          <a:bodyPr/>
          <a:lstStyle/>
          <a:p>
            <a:r>
              <a:rPr lang="tr-TR" altLang="de-DE" b="1"/>
              <a:t>Example: The Fly (cont.)</a:t>
            </a:r>
            <a:endParaRPr lang="en-US" altLang="de-DE" b="1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2D19F55-303F-4D66-818A-7B5CE72EE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458200" cy="4572000"/>
          </a:xfrm>
          <a:solidFill>
            <a:schemeClr val="bg2"/>
          </a:solidFill>
        </p:spPr>
        <p:txBody>
          <a:bodyPr/>
          <a:lstStyle/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byte fly[] = {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0x00, (byte) 0x00, (byte) 0x00, (byte) 0x00, (byte) 0x00, (byte) 0x00, (byte) 0x00, (byte) 0x00,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0x03, (byte) 0x80, (byte) 0x01, (byte) 0xC0, (byte) 0x06, (byte) 0xC0, (byte) 0x03, (byte) 0x60,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0x04, (byte) 0x60, (byte) 0x06, (byte) 0x20, (byte) 0x04, (byte) 0x30, (byte) 0x0C, (byte) 0x20,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0x04, (byte) 0x18, (byte) 0x18, (byte) 0x20, (byte) 0x04, (byte) 0x0C, (byte) 0x30, (byte) 0x20,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0x04, (byte) 0x06, (byte) 0x60, (byte) 0x20, (byte) 0x44, (byte) 0x03, (byte) 0xC0, (byte) 0x22,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0x44, (byte) 0x01, (byte) 0x80, (byte) 0x22, (byte) 0x44, (byte) 0x01, (byte) 0x80, (byte) 0x22,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0x44, (byte) 0x01, (byte) 0x80, (byte) 0x22, (byte) 0x44, (byte) 0x01, (byte) 0x80, (byte) 0x22,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0x44, (byte) 0x01, (byte) 0x80, (byte) 0x22, (byte) 0x44, (byte) 0x01, (byte) 0x80, (byte) 0x22,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0x66, (byte) 0x01, (byte) 0x80, (byte) 0x66, (byte) 0x33, (byte) 0x01, (byte) 0x80, (byte) 0xCC,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0x19, (byte) 0x81, (byte) 0x81, (byte) 0x98, (byte) 0x0C, (byte) 0xC1, (byte) 0x83, (byte) 0x30,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0x07, (byte) 0xe1, (byte) 0x87, (byte) 0xe0, (byte) 0x03, (byte) 0x3f, (byte) 0xfc, (byte) 0xc0,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0x03, (byte) 0x31, (byte) 0x8c, (byte) 0xc0, (byte) 0x03, (byte) 0x33, (byte) 0xcc, (byte) 0xc0,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0x06, (byte) 0x64, (byte) 0x26, (byte) 0x60, (byte) 0x0c, (byte) 0xcc, (byte) 0x33, (byte) 0x30,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0x18, (byte) 0xcc, (byte) 0x33, (byte) 0x18, (byte) 0x10, (byte) 0xc4, (byte) 0x23, (byte) 0x08,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0x10, (byte) 0x63, (byte) 0xC6, (byte) 0x08, (byte) 0x10, (byte) 0x30, (byte) 0x0c, (byte) 0x08, 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        (byte) 0x10, (byte) 0x18, (byte) 0x18, (byte) 0x08, (byte) 0x10, (byte) 0x00, (byte) 0x00, (byte) 0x08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altLang="de-DE" sz="1000" b="1" dirty="0">
                <a:latin typeface="Courier New" panose="02070309020205020404" pitchFamily="49" charset="0"/>
              </a:rPr>
              <a:t>	};</a:t>
            </a:r>
          </a:p>
          <a:p>
            <a:pPr lvl="1">
              <a:lnSpc>
                <a:spcPct val="80000"/>
              </a:lnSpc>
              <a:buClr>
                <a:schemeClr val="tx1"/>
              </a:buClr>
              <a:buFont typeface="Tahoma" panose="020B0604030504040204" pitchFamily="34" charset="0"/>
              <a:buNone/>
            </a:pPr>
            <a:endParaRPr lang="en-US" altLang="de-DE" sz="1000" b="1" dirty="0">
              <a:latin typeface="Courier New" panose="02070309020205020404" pitchFamily="49" charset="0"/>
            </a:endParaRPr>
          </a:p>
        </p:txBody>
      </p:sp>
      <p:sp>
        <p:nvSpPr>
          <p:cNvPr id="38916" name="Foliennummernplatzhalter 1">
            <a:extLst>
              <a:ext uri="{FF2B5EF4-FFF2-40B4-BE49-F238E27FC236}">
                <a16:creationId xmlns:a16="http://schemas.microsoft.com/office/drawing/2014/main" id="{F043DAD1-DFD2-4E28-A7DF-F682CBC5E3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02718-243F-446D-8905-D052C64E176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DB7DA2B-277A-47C7-A3D0-AA684EA883B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49191C2-302C-41D7-86EF-E26F313B7BF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6843514-E98C-4136-A304-24F5CE10AE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3751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F4C40BDA-2096-43A2-806D-066EC07D8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en-US" altLang="de-DE" b="1"/>
              <a:t>Character Attributes</a:t>
            </a:r>
          </a:p>
        </p:txBody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5A6307F3-213F-4CB8-ADB9-C50BE2437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Character attributes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Font (typeface)</a:t>
            </a:r>
            <a:br>
              <a:rPr lang="en-US" altLang="de-DE">
                <a:solidFill>
                  <a:schemeClr val="bg1"/>
                </a:solidFill>
              </a:rPr>
            </a:br>
            <a:r>
              <a:rPr lang="en-US" altLang="de-DE">
                <a:solidFill>
                  <a:schemeClr val="bg1"/>
                </a:solidFill>
              </a:rPr>
              <a:t>Helvetica, Courier, Times Roman, …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Underlining style</a:t>
            </a:r>
            <a:br>
              <a:rPr lang="en-US" altLang="de-DE">
                <a:solidFill>
                  <a:schemeClr val="bg1"/>
                </a:solidFill>
              </a:rPr>
            </a:br>
            <a:r>
              <a:rPr lang="en-US" altLang="de-DE">
                <a:solidFill>
                  <a:schemeClr val="bg1"/>
                </a:solidFill>
              </a:rPr>
              <a:t>solid, dotted, double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Style</a:t>
            </a:r>
            <a:br>
              <a:rPr lang="en-US" altLang="de-DE">
                <a:solidFill>
                  <a:schemeClr val="bg1"/>
                </a:solidFill>
              </a:rPr>
            </a:br>
            <a:r>
              <a:rPr lang="en-US" altLang="de-DE">
                <a:solidFill>
                  <a:schemeClr val="bg1"/>
                </a:solidFill>
              </a:rPr>
              <a:t>boldface, italics, outline, shadow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Size</a:t>
            </a:r>
            <a:br>
              <a:rPr lang="en-US" altLang="de-DE">
                <a:solidFill>
                  <a:schemeClr val="bg1"/>
                </a:solidFill>
              </a:rPr>
            </a:br>
            <a:r>
              <a:rPr lang="en-US" altLang="de-DE">
                <a:solidFill>
                  <a:schemeClr val="bg1"/>
                </a:solidFill>
              </a:rPr>
              <a:t>10-point, 12-point, …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Color</a:t>
            </a:r>
          </a:p>
        </p:txBody>
      </p:sp>
      <p:sp>
        <p:nvSpPr>
          <p:cNvPr id="39940" name="Foliennummernplatzhalter 1">
            <a:extLst>
              <a:ext uri="{FF2B5EF4-FFF2-40B4-BE49-F238E27FC236}">
                <a16:creationId xmlns:a16="http://schemas.microsoft.com/office/drawing/2014/main" id="{B0DF3794-9E2D-4BB3-9C28-39E613F273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351502-FC58-4129-A18B-611C4369C4F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976B5C8-E575-4522-B16F-291FDAFCB5A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D82065F-E571-4A9F-89A1-893ECF6EA5C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B53C06F-2FFF-40E1-8F7D-D942E2DD9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2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72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72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72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72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72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3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856054C-7FD4-4EC5-99A4-089D21AD3B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6575" y="152400"/>
            <a:ext cx="8229600" cy="1139825"/>
          </a:xfrm>
        </p:spPr>
        <p:txBody>
          <a:bodyPr anchor="b"/>
          <a:lstStyle/>
          <a:p>
            <a:r>
              <a:rPr lang="tr-TR" altLang="de-DE" sz="4300" b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 Attributes (cont.)</a:t>
            </a:r>
            <a:endParaRPr lang="en-US" altLang="de-DE" sz="43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F67B02DC-078C-4BFA-B208-AA2FB21D4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712913"/>
            <a:ext cx="4776788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44576FFF-4F3B-4493-9C79-B994FCDEA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1981200"/>
            <a:ext cx="19732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>
            <a:extLst>
              <a:ext uri="{FF2B5EF4-FFF2-40B4-BE49-F238E27FC236}">
                <a16:creationId xmlns:a16="http://schemas.microsoft.com/office/drawing/2014/main" id="{B78A5290-340A-4BA0-926A-BBE96DD76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448050"/>
            <a:ext cx="3335337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6">
            <a:extLst>
              <a:ext uri="{FF2B5EF4-FFF2-40B4-BE49-F238E27FC236}">
                <a16:creationId xmlns:a16="http://schemas.microsoft.com/office/drawing/2014/main" id="{89CEC6AD-B69D-4452-8DE6-DDFF60AD0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63" y="4724400"/>
            <a:ext cx="3436937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Foliennummernplatzhalter 1">
            <a:extLst>
              <a:ext uri="{FF2B5EF4-FFF2-40B4-BE49-F238E27FC236}">
                <a16:creationId xmlns:a16="http://schemas.microsoft.com/office/drawing/2014/main" id="{557D74AC-C988-4588-968C-99224AA17C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9AAE26-D365-4B54-BA3D-185D15742DB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CD558135-54BF-4737-89F3-8B8226DA346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6047762B-7EC7-4BE6-9037-288BC69FDC7C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F140CE4-4EB2-4535-AB1C-29BC29F135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875E657-D8AD-40C2-AF73-972FBE51675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28638" y="304800"/>
            <a:ext cx="8578850" cy="695325"/>
          </a:xfrm>
        </p:spPr>
        <p:txBody>
          <a:bodyPr anchor="b"/>
          <a:lstStyle/>
          <a:p>
            <a:r>
              <a:rPr lang="en-US" altLang="ko-KR" sz="4300" b="1"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Antialiasing</a:t>
            </a:r>
          </a:p>
        </p:txBody>
      </p:sp>
      <p:sp>
        <p:nvSpPr>
          <p:cNvPr id="387075" name="Rectangle 3">
            <a:extLst>
              <a:ext uri="{FF2B5EF4-FFF2-40B4-BE49-F238E27FC236}">
                <a16:creationId xmlns:a16="http://schemas.microsoft.com/office/drawing/2014/main" id="{B38048E3-D3A2-4E63-A6D9-FD3CD124528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050"/>
            <a:ext cx="8351838" cy="3527425"/>
          </a:xfrm>
        </p:spPr>
        <p:txBody>
          <a:bodyPr/>
          <a:lstStyle/>
          <a:p>
            <a:pPr marL="273050" indent="-273050"/>
            <a:r>
              <a:rPr lang="tr-TR" altLang="ko-KR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altLang="ko-KR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liasing</a:t>
            </a:r>
            <a:br>
              <a:rPr lang="tr-TR" altLang="ko-KR"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I</a:t>
            </a:r>
            <a:r>
              <a:rPr lang="en-US" altLang="ko-KR" sz="2900">
                <a:solidFill>
                  <a:schemeClr val="tx2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nformation loss due to </a:t>
            </a:r>
            <a:r>
              <a:rPr lang="en-US" altLang="ko-KR" sz="2900">
                <a:solidFill>
                  <a:srgbClr val="006600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low-frequency sampling</a:t>
            </a:r>
            <a:b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J</a:t>
            </a:r>
            <a:r>
              <a:rPr lang="en-US" altLang="ko-KR" sz="2900">
                <a:solidFill>
                  <a:schemeClr val="tx2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agged or stair-step appearance</a:t>
            </a:r>
          </a:p>
          <a:p>
            <a:pPr marL="273050" indent="-273050"/>
            <a:r>
              <a:rPr lang="tr-TR" altLang="ko-KR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</a:t>
            </a:r>
            <a:r>
              <a:rPr lang="en-US" altLang="ko-KR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ntialiasing</a:t>
            </a:r>
            <a:br>
              <a:rPr lang="tr-TR" altLang="ko-KR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tr-TR" altLang="ko-KR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</a:t>
            </a:r>
            <a:r>
              <a:rPr lang="tr-TR" altLang="ko-KR" sz="2900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Modified </a:t>
            </a:r>
            <a:r>
              <a:rPr lang="en-US" altLang="ko-KR" sz="29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Bresenham’s line algorithm</a:t>
            </a:r>
            <a:r>
              <a:rPr lang="tr-TR" altLang="ko-KR" sz="29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rPr>
              <a:t> (coming soon)</a:t>
            </a:r>
            <a:r>
              <a:rPr lang="tr-TR" altLang="ko-KR" sz="2900">
                <a:solidFill>
                  <a:schemeClr val="bg1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:</a:t>
            </a:r>
            <a:b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	We put a pixel to </a:t>
            </a:r>
            <a:r>
              <a:rPr lang="tr-TR" altLang="ko-KR" sz="2900" i="1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tr-TR" altLang="ko-KR" sz="2900" i="1" baseline="-250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</a:t>
            </a:r>
            <a: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, and lightened pixel </a:t>
            </a:r>
            <a:r>
              <a:rPr lang="tr-TR" altLang="ko-KR" sz="2900" i="1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tr-TR" altLang="ko-KR" sz="2900" i="1" baseline="-250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</a:t>
            </a:r>
            <a: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-1 and </a:t>
            </a:r>
            <a:r>
              <a:rPr lang="tr-TR" altLang="ko-KR" sz="2900" i="1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y</a:t>
            </a:r>
            <a:r>
              <a:rPr lang="tr-TR" altLang="ko-KR" sz="2900" i="1" baseline="-250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k</a:t>
            </a:r>
            <a:r>
              <a:rPr lang="tr-TR" altLang="ko-KR" sz="2900">
                <a:solidFill>
                  <a:schemeClr val="tx2"/>
                </a:solidFill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+1.</a:t>
            </a:r>
            <a:endParaRPr lang="en-US" altLang="ko-KR" sz="2900">
              <a:solidFill>
                <a:schemeClr val="tx2"/>
              </a:solidFill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marL="273050" indent="-273050"/>
            <a:endParaRPr lang="en-US" altLang="ko-KR" sz="2900">
              <a:solidFill>
                <a:schemeClr val="tx2"/>
              </a:solidFill>
              <a:ea typeface="Gulim" panose="020B0600000101010101" pitchFamily="34" charset="-127"/>
            </a:endParaRPr>
          </a:p>
        </p:txBody>
      </p:sp>
      <p:pic>
        <p:nvPicPr>
          <p:cNvPr id="387076" name="Picture 4" descr="an07f59">
            <a:extLst>
              <a:ext uri="{FF2B5EF4-FFF2-40B4-BE49-F238E27FC236}">
                <a16:creationId xmlns:a16="http://schemas.microsoft.com/office/drawing/2014/main" id="{94C57439-8D36-4019-ABE5-F9DD713AB44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4648200"/>
            <a:ext cx="7637462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Foliennummernplatzhalter 1">
            <a:extLst>
              <a:ext uri="{FF2B5EF4-FFF2-40B4-BE49-F238E27FC236}">
                <a16:creationId xmlns:a16="http://schemas.microsoft.com/office/drawing/2014/main" id="{A1B91F74-F688-4902-B603-8A6D46D6AF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BED762-B694-4A69-85E6-0515882D39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057BF66-DB20-4D97-9D68-CA17420EC5E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A2C6D04-5F4E-4A49-96FA-1FE7FF15AE5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B99281D-EBD2-41C2-9FBE-2C7CB9CBA4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01668"/>
            <a:ext cx="32512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7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047B331-1803-4306-8F86-208C09F51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675687" cy="792163"/>
          </a:xfrm>
        </p:spPr>
        <p:txBody>
          <a:bodyPr/>
          <a:lstStyle/>
          <a:p>
            <a:r>
              <a:rPr lang="en-US" altLang="de-DE" sz="4000" b="1"/>
              <a:t>Signal Processing and Sampling</a:t>
            </a:r>
          </a:p>
        </p:txBody>
      </p:sp>
      <p:sp>
        <p:nvSpPr>
          <p:cNvPr id="43011" name="Rectangle 5">
            <a:extLst>
              <a:ext uri="{FF2B5EF4-FFF2-40B4-BE49-F238E27FC236}">
                <a16:creationId xmlns:a16="http://schemas.microsoft.com/office/drawing/2014/main" id="{AC911BE2-702F-4A31-81D2-3AFE3823D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  <p:pic>
        <p:nvPicPr>
          <p:cNvPr id="388103" name="Picture 7" descr="Lueke31(bearb-eng)">
            <a:extLst>
              <a:ext uri="{FF2B5EF4-FFF2-40B4-BE49-F238E27FC236}">
                <a16:creationId xmlns:a16="http://schemas.microsoft.com/office/drawing/2014/main" id="{36CBFB14-14D5-4F1F-8D21-1A24EC3F1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31875"/>
            <a:ext cx="7489825" cy="582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Foliennummernplatzhalter 1">
            <a:extLst>
              <a:ext uri="{FF2B5EF4-FFF2-40B4-BE49-F238E27FC236}">
                <a16:creationId xmlns:a16="http://schemas.microsoft.com/office/drawing/2014/main" id="{F64A6DFC-1A2B-46AA-A745-47CD4B3D5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DFBB03-F485-4F65-B468-DAB48E65E00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20F7A2B-60A4-4215-A081-7089C7C238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8CC9451D-0C7F-4C05-A9E6-FA3A4A82E41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9FD36D8-F72F-4740-B1E2-6C8D03023E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88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34E60FC-5ECA-4AD9-BABE-41D9FAF89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675687" cy="792163"/>
          </a:xfrm>
        </p:spPr>
        <p:txBody>
          <a:bodyPr/>
          <a:lstStyle/>
          <a:p>
            <a:r>
              <a:rPr lang="en-US" altLang="de-DE" sz="4000" b="1"/>
              <a:t>Signal Processing and Sampling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AB26CB1-3E3D-4332-B15E-7887866B9F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  <p:pic>
        <p:nvPicPr>
          <p:cNvPr id="389125" name="Picture 5" descr="5-zurmultipl">
            <a:extLst>
              <a:ext uri="{FF2B5EF4-FFF2-40B4-BE49-F238E27FC236}">
                <a16:creationId xmlns:a16="http://schemas.microsoft.com/office/drawing/2014/main" id="{B25CBAC8-47FD-4A03-B9DA-5E239E0AC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488237" cy="525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26" name="Picture 6" descr="Lueke38(bearb)">
            <a:extLst>
              <a:ext uri="{FF2B5EF4-FFF2-40B4-BE49-F238E27FC236}">
                <a16:creationId xmlns:a16="http://schemas.microsoft.com/office/drawing/2014/main" id="{1291A5C6-FDC8-494E-984F-ADCE2AFA3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488237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27" name="Picture 7" descr="FliegeS188">
            <a:extLst>
              <a:ext uri="{FF2B5EF4-FFF2-40B4-BE49-F238E27FC236}">
                <a16:creationId xmlns:a16="http://schemas.microsoft.com/office/drawing/2014/main" id="{96BA8FF6-5CB7-4E7B-B8C7-0584A2AFD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25538"/>
            <a:ext cx="7488237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Foliennummernplatzhalter 1">
            <a:extLst>
              <a:ext uri="{FF2B5EF4-FFF2-40B4-BE49-F238E27FC236}">
                <a16:creationId xmlns:a16="http://schemas.microsoft.com/office/drawing/2014/main" id="{200AA464-018C-45EA-9292-41D993BE5A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ACF794-386A-4B6C-A16C-8225DC1E876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86460BBA-B957-446F-BD08-EB489A8D138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2242B272-3C80-4DB6-928B-E147750B83E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2A40EDC-AA3C-46A3-A100-9520EF61DF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89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89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89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0"/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89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9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DFA7296-CF52-493F-8687-0A034FE2E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069975"/>
          </a:xfrm>
        </p:spPr>
        <p:txBody>
          <a:bodyPr/>
          <a:lstStyle/>
          <a:p>
            <a:r>
              <a:rPr lang="en-US" altLang="de-DE" b="1"/>
              <a:t>Antialiasing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A46E313-F9C2-410F-B7E9-881BE5503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72400" cy="4419600"/>
          </a:xfrm>
          <a:solidFill>
            <a:schemeClr val="bg1"/>
          </a:solidFill>
        </p:spPr>
        <p:txBody>
          <a:bodyPr/>
          <a:lstStyle/>
          <a:p>
            <a:r>
              <a:rPr lang="en-US" altLang="de-DE"/>
              <a:t>Used to improve the appearance of lines.</a:t>
            </a:r>
          </a:p>
        </p:txBody>
      </p:sp>
      <p:pic>
        <p:nvPicPr>
          <p:cNvPr id="374788" name="Picture 4">
            <a:extLst>
              <a:ext uri="{FF2B5EF4-FFF2-40B4-BE49-F238E27FC236}">
                <a16:creationId xmlns:a16="http://schemas.microsoft.com/office/drawing/2014/main" id="{C1329DFB-6517-49B3-9170-A54DFFE23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492375"/>
            <a:ext cx="5688012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1" name="Foliennummernplatzhalter 1">
            <a:extLst>
              <a:ext uri="{FF2B5EF4-FFF2-40B4-BE49-F238E27FC236}">
                <a16:creationId xmlns:a16="http://schemas.microsoft.com/office/drawing/2014/main" id="{24ED12F0-D732-488F-A7B9-D5352C6318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504F2B-AA36-470D-AD47-40EB79D275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A9AEF32-9472-4DFC-89C0-CF9AA3F6A9A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7C3B4B8A-BAB3-4F3C-A78C-12DAE492EF9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C12AB85-7E77-47AA-B3BB-E5981D627D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4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BF4E985-3A87-4B52-8BA7-9B09DDF2E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Antialiasing</a:t>
            </a:r>
            <a:r>
              <a:rPr lang="tr-TR" altLang="de-DE" b="1"/>
              <a:t> in OpenGL</a:t>
            </a:r>
            <a:endParaRPr lang="en-US" altLang="de-DE" b="1"/>
          </a:p>
        </p:txBody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6E066114-E402-42A1-B1DB-7F9D554FE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glEnable ( primitive_type )</a:t>
            </a:r>
            <a:br>
              <a:rPr lang="en-US" altLang="de-DE"/>
            </a:br>
            <a:r>
              <a:rPr lang="en-US" altLang="de-DE"/>
              <a:t>primitive_type:</a:t>
            </a:r>
            <a:br>
              <a:rPr lang="en-US" altLang="de-DE"/>
            </a:br>
            <a:r>
              <a:rPr lang="en-US" altLang="de-DE"/>
              <a:t>GL_POINT_SMOOTH</a:t>
            </a:r>
            <a:br>
              <a:rPr lang="en-US" altLang="de-DE"/>
            </a:br>
            <a:r>
              <a:rPr lang="en-US" altLang="de-DE"/>
              <a:t>GL_LINE_SMOOTH</a:t>
            </a:r>
            <a:br>
              <a:rPr lang="en-US" altLang="de-DE"/>
            </a:br>
            <a:r>
              <a:rPr lang="en-US" altLang="de-DE"/>
              <a:t>GL_POLYGON_SMOOTH</a:t>
            </a:r>
          </a:p>
          <a:p>
            <a:pPr>
              <a:lnSpc>
                <a:spcPct val="90000"/>
              </a:lnSpc>
            </a:pPr>
            <a:r>
              <a:rPr lang="en-US" altLang="de-DE"/>
              <a:t>Color-blending</a:t>
            </a:r>
            <a:br>
              <a:rPr lang="en-US" altLang="de-DE"/>
            </a:br>
            <a:r>
              <a:rPr lang="en-US" altLang="de-DE"/>
              <a:t>glEnable (GL_BLEND)</a:t>
            </a:r>
            <a:br>
              <a:rPr lang="en-US" altLang="de-DE"/>
            </a:br>
            <a:r>
              <a:rPr lang="en-US" altLang="de-DE"/>
              <a:t>glBlendFunc (GL_SRC_ALPHA, GL_ONE_MINUS_SRC_ALPHA)</a:t>
            </a:r>
          </a:p>
          <a:p>
            <a:pPr>
              <a:lnSpc>
                <a:spcPct val="90000"/>
              </a:lnSpc>
            </a:pPr>
            <a:endParaRPr lang="en-US" altLang="de-DE"/>
          </a:p>
        </p:txBody>
      </p:sp>
      <p:sp>
        <p:nvSpPr>
          <p:cNvPr id="46084" name="Foliennummernplatzhalter 1">
            <a:extLst>
              <a:ext uri="{FF2B5EF4-FFF2-40B4-BE49-F238E27FC236}">
                <a16:creationId xmlns:a16="http://schemas.microsoft.com/office/drawing/2014/main" id="{DAB9C1C0-8A47-4D70-8C2B-33452BBD96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BB4BF6-8C84-4135-836B-579E75EB2BE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37F4C08-7A5A-466F-8C5D-70653E89897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B8DF8D0-D7A8-4DB6-B40D-7505C3ACE0D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65F61CD-FB07-46E2-AA2A-3E4860AC68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28424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7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609EF09-9B50-450D-BFDC-2D5B5026A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tr-TR" altLang="de-DE" b="1"/>
              <a:t>OpenGL Query Functions</a:t>
            </a:r>
            <a:endParaRPr lang="en-US" altLang="de-DE" b="1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31C4827-F9E7-4D62-BC08-632E51B5E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Current values of any state parameter, including attribute settings, can be retrieved with OpenGL query functions.</a:t>
            </a:r>
          </a:p>
          <a:p>
            <a:pPr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General structure:</a:t>
            </a:r>
          </a:p>
          <a:p>
            <a:pPr marL="342900" lvl="1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de-DE"/>
              <a:t>gl</a:t>
            </a:r>
            <a:r>
              <a:rPr lang="tr-TR" altLang="de-DE"/>
              <a:t>Get…</a:t>
            </a:r>
            <a:r>
              <a:rPr lang="en-US" altLang="de-DE"/>
              <a:t> (</a:t>
            </a:r>
            <a:r>
              <a:rPr lang="tr-TR" altLang="de-DE"/>
              <a:t>parameter1, parameter2</a:t>
            </a:r>
            <a:r>
              <a:rPr lang="en-US" altLang="de-DE"/>
              <a:t>)</a:t>
            </a:r>
            <a:endParaRPr lang="tr-TR" altLang="de-DE"/>
          </a:p>
          <a:p>
            <a:pPr marL="669925" lvl="2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de-DE"/>
              <a:t>Booleanv, Floatv, Integerv, Doublev</a:t>
            </a:r>
          </a:p>
          <a:p>
            <a:pPr marL="669925" lvl="2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de-DE">
                <a:solidFill>
                  <a:schemeClr val="bg1"/>
                </a:solidFill>
              </a:rPr>
              <a:t>Parameter1: Attribute/state parameter </a:t>
            </a:r>
          </a:p>
          <a:p>
            <a:pPr marL="669925" lvl="2" indent="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de-DE">
                <a:solidFill>
                  <a:schemeClr val="bg1"/>
                </a:solidFill>
              </a:rPr>
              <a:t>Parameter2: Pointer to an array of the data type indicated by function name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47108" name="Foliennummernplatzhalter 1">
            <a:extLst>
              <a:ext uri="{FF2B5EF4-FFF2-40B4-BE49-F238E27FC236}">
                <a16:creationId xmlns:a16="http://schemas.microsoft.com/office/drawing/2014/main" id="{220D5C2A-67C5-4372-B2E0-FB5826DBAB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AD90CD-B76C-43EE-920D-A23699F0BF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DD338BA-E78D-4350-8B32-13046CA76A7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F05B93D-5DC2-47C2-B9B5-A95B652CCBF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8B0F3E9-6A12-4AA3-95E1-8FA04E501F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020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5222AED-F8E5-42AB-BE75-BA998EC867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tr-TR" altLang="de-DE" b="1"/>
              <a:t>OpenGL Attribute Groups</a:t>
            </a:r>
            <a:endParaRPr lang="en-US" altLang="de-DE" b="1"/>
          </a:p>
        </p:txBody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EF586DDE-51AB-4B9F-B4CD-0524EDF314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Around 20 groups in OpenGL, e.g. Point-attribute groups, line-attribute groups, polygon-attribute groups, color-attribute groups, etc.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err="1"/>
              <a:t>gl</a:t>
            </a:r>
            <a:r>
              <a:rPr lang="tr-TR" dirty="0"/>
              <a:t>PushAttrib</a:t>
            </a:r>
            <a:r>
              <a:rPr lang="en-US" dirty="0"/>
              <a:t> (</a:t>
            </a:r>
            <a:r>
              <a:rPr lang="tr-TR" dirty="0"/>
              <a:t>attrGroup</a:t>
            </a:r>
            <a:r>
              <a:rPr lang="en-US" dirty="0"/>
              <a:t>)</a:t>
            </a:r>
            <a:r>
              <a:rPr lang="tr-TR" dirty="0"/>
              <a:t>;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Places all parameters within the specified group onto an </a:t>
            </a:r>
            <a:r>
              <a:rPr lang="tr-TR" dirty="0">
                <a:solidFill>
                  <a:schemeClr val="tx2"/>
                </a:solidFill>
              </a:rPr>
              <a:t>attribute stack</a:t>
            </a:r>
            <a:r>
              <a:rPr lang="tr-TR" dirty="0">
                <a:solidFill>
                  <a:schemeClr val="bg1"/>
                </a:solidFill>
              </a:rPr>
              <a:t>.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err="1"/>
              <a:t>gl</a:t>
            </a:r>
            <a:r>
              <a:rPr lang="tr-TR" dirty="0"/>
              <a:t>PopAttrib</a:t>
            </a:r>
            <a:r>
              <a:rPr lang="en-US" dirty="0"/>
              <a:t> ()</a:t>
            </a:r>
            <a:r>
              <a:rPr lang="tr-TR" dirty="0"/>
              <a:t>;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Reinstating all values on the attribute stack.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Takes no argument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Why?</a:t>
            </a:r>
          </a:p>
          <a:p>
            <a:pPr lvl="1">
              <a:lnSpc>
                <a:spcPct val="90000"/>
              </a:lnSpc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132" name="Foliennummernplatzhalter 1">
            <a:extLst>
              <a:ext uri="{FF2B5EF4-FFF2-40B4-BE49-F238E27FC236}">
                <a16:creationId xmlns:a16="http://schemas.microsoft.com/office/drawing/2014/main" id="{55849B9B-99F4-42FC-91EF-8DE1A49A97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82392E-6C82-4BE2-8933-2A58D31CFDF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06EF5DF-8F05-4397-AE76-4C2165F5EEE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CDC5854-BEE5-4231-8202-24CE48F19C6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75B32DC-832B-4F4D-A826-139FE0FA7A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56A6D742-6917-4CF2-A7C2-FB0929DD7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tr-TR" altLang="de-DE" b="1"/>
              <a:t>OpenGL Attribute Groups (cont.)</a:t>
            </a:r>
            <a:endParaRPr lang="en-US" altLang="de-DE" b="1"/>
          </a:p>
        </p:txBody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C381860F-C58A-4772-B924-F6F370AF5F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Above: Server attribute stack</a:t>
            </a: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For client attribute stack: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err="1"/>
              <a:t>gl</a:t>
            </a:r>
            <a:r>
              <a:rPr lang="tr-TR" dirty="0"/>
              <a:t>PushClientAttrib</a:t>
            </a:r>
            <a:r>
              <a:rPr lang="en-US" dirty="0"/>
              <a:t> (</a:t>
            </a:r>
            <a:r>
              <a:rPr lang="tr-TR" dirty="0"/>
              <a:t>attrGroup</a:t>
            </a:r>
            <a:r>
              <a:rPr lang="en-US" dirty="0"/>
              <a:t>)</a:t>
            </a:r>
            <a:r>
              <a:rPr lang="tr-TR" dirty="0"/>
              <a:t>;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 err="1"/>
              <a:t>gl</a:t>
            </a:r>
            <a:r>
              <a:rPr lang="tr-TR" dirty="0"/>
              <a:t>PopClientAttrib</a:t>
            </a:r>
            <a:r>
              <a:rPr lang="en-US" dirty="0"/>
              <a:t> ()</a:t>
            </a:r>
            <a:r>
              <a:rPr lang="tr-TR" dirty="0"/>
              <a:t>;</a:t>
            </a:r>
          </a:p>
          <a:p>
            <a:pPr lvl="1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Warning: Only two client attribute groups are available:</a:t>
            </a:r>
          </a:p>
          <a:p>
            <a:pPr lvl="2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For pixel-storage modes: Includes information such as byte alignment and the type of arrays used to store subimages of the display</a:t>
            </a:r>
          </a:p>
          <a:p>
            <a:pPr lvl="2"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For vertex arrays: Information about current vertex-array state, like enable/disable state of various arrays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156" name="Foliennummernplatzhalter 1">
            <a:extLst>
              <a:ext uri="{FF2B5EF4-FFF2-40B4-BE49-F238E27FC236}">
                <a16:creationId xmlns:a16="http://schemas.microsoft.com/office/drawing/2014/main" id="{1CC7C709-48C6-4CE8-997C-0740A72865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8B809A-D5A4-4C22-8133-EFF8AD9BC8B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357CB22-D125-4C55-87F9-57C094A4637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36998B0-C5B3-403E-9790-01CA5D940AA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8021886-4199-49C9-8D86-E9FBB7A598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1975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09F5E6FC-EF94-4970-8CA3-B7BDC19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7620000" cy="685800"/>
          </a:xfrm>
        </p:spPr>
        <p:txBody>
          <a:bodyPr/>
          <a:lstStyle/>
          <a:p>
            <a:pPr eaLnBrk="1" hangingPunct="1"/>
            <a:r>
              <a:rPr lang="en-US" altLang="de-DE" b="1"/>
              <a:t>OpenGL Attribute Functions</a:t>
            </a:r>
          </a:p>
        </p:txBody>
      </p:sp>
      <p:pic>
        <p:nvPicPr>
          <p:cNvPr id="50179" name="tab_05_02a.jpg" descr="tab_05_02a">
            <a:extLst>
              <a:ext uri="{FF2B5EF4-FFF2-40B4-BE49-F238E27FC236}">
                <a16:creationId xmlns:a16="http://schemas.microsoft.com/office/drawing/2014/main" id="{49FE8C48-257C-402F-852B-890FA5491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7805738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Foliennummernplatzhalter 1">
            <a:extLst>
              <a:ext uri="{FF2B5EF4-FFF2-40B4-BE49-F238E27FC236}">
                <a16:creationId xmlns:a16="http://schemas.microsoft.com/office/drawing/2014/main" id="{953BF466-67B8-4C21-B987-A040305597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01D2FB-0FEF-4DCC-9082-B82726400C6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A601879-5811-461F-9806-6CFC7D9645A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17BE257-7F90-4C01-92DB-53EAD3F9F05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27FD862-E098-4FF5-BB26-DD6AA10F59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25913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tab_05_02b.jpg" descr="tab_05_02b">
            <a:extLst>
              <a:ext uri="{FF2B5EF4-FFF2-40B4-BE49-F238E27FC236}">
                <a16:creationId xmlns:a16="http://schemas.microsoft.com/office/drawing/2014/main" id="{D1233C24-306B-48AA-BE5E-B2D2DCFE3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524000"/>
            <a:ext cx="8528050" cy="50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0A1443C-807B-4B82-80C0-C1E245FEFEE6}"/>
              </a:ext>
            </a:extLst>
          </p:cNvPr>
          <p:cNvSpPr txBox="1">
            <a:spLocks/>
          </p:cNvSpPr>
          <p:nvPr/>
        </p:nvSpPr>
        <p:spPr>
          <a:xfrm>
            <a:off x="319088" y="228600"/>
            <a:ext cx="89916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OpenGL Attribute Functions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1204" name="Foliennummernplatzhalter 1">
            <a:extLst>
              <a:ext uri="{FF2B5EF4-FFF2-40B4-BE49-F238E27FC236}">
                <a16:creationId xmlns:a16="http://schemas.microsoft.com/office/drawing/2014/main" id="{E6AC33BE-FCCC-487B-BC09-ADD79ADBE4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467964-AEA0-4713-8233-8D21141646D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343FFFB8-35EA-4DA6-96A7-E655EBA8DFD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B12EE525-34D6-4A76-B39E-43090FF65B6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02E9C6D-1AFD-4D41-94B4-CBD7393C1E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263A94B6-E858-4BD0-ABBD-6E599DFB6FB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OpenGL Attribute Functions (cont.)</a:t>
            </a:r>
            <a:endParaRPr lang="en-US" altLang="de-DE"/>
          </a:p>
        </p:txBody>
      </p:sp>
      <p:pic>
        <p:nvPicPr>
          <p:cNvPr id="52227" name="tab_05_02c.jpg" descr="tab_05_02c">
            <a:extLst>
              <a:ext uri="{FF2B5EF4-FFF2-40B4-BE49-F238E27FC236}">
                <a16:creationId xmlns:a16="http://schemas.microsoft.com/office/drawing/2014/main" id="{72D73E0D-A3FD-463B-923A-37E9A886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828800"/>
            <a:ext cx="86868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Foliennummernplatzhalter 1">
            <a:extLst>
              <a:ext uri="{FF2B5EF4-FFF2-40B4-BE49-F238E27FC236}">
                <a16:creationId xmlns:a16="http://schemas.microsoft.com/office/drawing/2014/main" id="{B4BC5BBE-79C4-43BC-A0FA-A7AAE40026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27FA7C-48C2-4238-88F2-145D2688677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C1269FB-0372-4EEB-A50A-81E92107AA2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162CAF7-7A2D-41C0-AB77-9C911FE993B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D60DB98-5A92-41A5-B024-F640F24C5A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28424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852BC2F5-FA5B-4E6D-A737-76F4B0106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9975"/>
          </a:xfrm>
        </p:spPr>
        <p:txBody>
          <a:bodyPr/>
          <a:lstStyle/>
          <a:p>
            <a:r>
              <a:rPr lang="en-US" altLang="de-DE" b="1"/>
              <a:t>Line Drawing Algorithms</a:t>
            </a:r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43183F32-7731-47CD-B88B-2804E1F67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</a:rPr>
              <a:t>Line</a:t>
            </a:r>
            <a:r>
              <a:rPr lang="tr-TR" sz="2800" dirty="0">
                <a:solidFill>
                  <a:schemeClr val="bg1"/>
                </a:solidFill>
              </a:rPr>
              <a:t>s</a:t>
            </a:r>
            <a:r>
              <a:rPr lang="en-US" sz="2800" dirty="0">
                <a:solidFill>
                  <a:schemeClr val="bg1"/>
                </a:solidFill>
              </a:rPr>
              <a:t> drawn as pixels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>
                <a:solidFill>
                  <a:schemeClr val="bg1"/>
                </a:solidFill>
              </a:rPr>
              <a:t>Graphics system 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Projects the endpoints to their pixel locations in the frame buffer (screen coordinates as integers)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Finds a path of pixels between the two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Loads the color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Plots the line on the monitor from frame buffer (video controller)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bg1"/>
                </a:solidFill>
              </a:rPr>
              <a:t>Rounding causes all lines except horizontal or vertical to be displayed as jigsaw appearance (low resolution)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>
                <a:solidFill>
                  <a:schemeClr val="bg1"/>
                </a:solidFill>
              </a:rPr>
              <a:t>Improvement: high resolution, or adjust pixel intensities on the line path.</a:t>
            </a:r>
          </a:p>
        </p:txBody>
      </p:sp>
      <p:sp>
        <p:nvSpPr>
          <p:cNvPr id="53252" name="Foliennummernplatzhalter 1">
            <a:extLst>
              <a:ext uri="{FF2B5EF4-FFF2-40B4-BE49-F238E27FC236}">
                <a16:creationId xmlns:a16="http://schemas.microsoft.com/office/drawing/2014/main" id="{33DF70FC-66CD-4524-9877-7EF4979E6F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0A57FB-BF52-4974-9484-67E07C90B2F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6250D44-76CA-4D5E-BCE1-72C45E7C253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9B83CD7-74CE-4048-9164-AACB5B25976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70C22B6-BA32-46FD-AE12-50D7744740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6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66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6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6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66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66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66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66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66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66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05F15BB8-4D59-469F-B735-BEDEB1691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r>
              <a:rPr lang="tr-TR" altLang="de-DE" b="1"/>
              <a:t>Line Drawing Algorithms (cont.)</a:t>
            </a:r>
            <a:endParaRPr lang="en-US" altLang="de-DE" b="1"/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86014890-7778-4FB8-AEC8-AD42D39E9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539908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5221" name="Picture 5">
            <a:extLst>
              <a:ext uri="{FF2B5EF4-FFF2-40B4-BE49-F238E27FC236}">
                <a16:creationId xmlns:a16="http://schemas.microsoft.com/office/drawing/2014/main" id="{0AA8752E-4751-4B45-B14E-1E0A38EAE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73238"/>
            <a:ext cx="280987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7" name="Foliennummernplatzhalter 1">
            <a:extLst>
              <a:ext uri="{FF2B5EF4-FFF2-40B4-BE49-F238E27FC236}">
                <a16:creationId xmlns:a16="http://schemas.microsoft.com/office/drawing/2014/main" id="{CEE55D14-E8EC-4A02-92D8-B46C4C78E7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BB6545-94C6-41CC-B051-DB539A2B60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B109947-426C-4AED-B765-45ABFB92112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25CFA2A-AB06-41A2-B05B-37C459DEAD8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0012554-22A9-4B40-914F-285414E34F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212383B1-E597-465B-AF11-20AF22A4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Closer Look</a:t>
            </a:r>
            <a:endParaRPr lang="en-US" altLang="de-DE" b="1"/>
          </a:p>
        </p:txBody>
      </p:sp>
      <p:pic>
        <p:nvPicPr>
          <p:cNvPr id="55299" name="AADGGWY0.jpg" descr="AADGGWY0">
            <a:extLst>
              <a:ext uri="{FF2B5EF4-FFF2-40B4-BE49-F238E27FC236}">
                <a16:creationId xmlns:a16="http://schemas.microsoft.com/office/drawing/2014/main" id="{8953B0B8-0B60-446C-8645-3C33AB9AF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17725"/>
            <a:ext cx="82264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Foliennummernplatzhalter 1">
            <a:extLst>
              <a:ext uri="{FF2B5EF4-FFF2-40B4-BE49-F238E27FC236}">
                <a16:creationId xmlns:a16="http://schemas.microsoft.com/office/drawing/2014/main" id="{2E72C1FE-289D-4D95-B545-9A666155FB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152B52-5D69-4F33-A712-F04D7F1CCFF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B6C958E4-5533-44CC-8590-745A61EBD1A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05BDBD7-EEF9-4B7E-B882-BB2190B5A03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967CB7B-36D0-4F8A-BE4E-FCAF7D3275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FF85750D-4988-449A-A603-635FA0C9A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520112" cy="1384300"/>
          </a:xfrm>
        </p:spPr>
        <p:txBody>
          <a:bodyPr/>
          <a:lstStyle/>
          <a:p>
            <a:r>
              <a:rPr lang="en-US" altLang="de-DE" b="1"/>
              <a:t>Line Drawing Algorithms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1498E086-95BA-46A7-B46C-7C71F5BD256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de-DE" sz="2800">
                <a:solidFill>
                  <a:schemeClr val="bg1"/>
                </a:solidFill>
              </a:rPr>
              <a:t>Line equation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Slope-intercept form</a:t>
            </a:r>
            <a:br>
              <a:rPr lang="en-US" altLang="de-DE" sz="2400">
                <a:solidFill>
                  <a:schemeClr val="bg1"/>
                </a:solidFill>
              </a:rPr>
            </a:br>
            <a:r>
              <a:rPr lang="en-US" altLang="de-DE" sz="2400">
                <a:solidFill>
                  <a:schemeClr val="bg1"/>
                </a:solidFill>
              </a:rPr>
              <a:t>             y = m x + b</a:t>
            </a:r>
            <a:br>
              <a:rPr lang="en-US" altLang="de-DE" sz="2400">
                <a:solidFill>
                  <a:schemeClr val="bg1"/>
                </a:solidFill>
              </a:rPr>
            </a:br>
            <a:r>
              <a:rPr lang="en-US" altLang="de-DE" sz="2400">
                <a:solidFill>
                  <a:schemeClr val="bg1"/>
                </a:solidFill>
              </a:rPr>
              <a:t>slope m</a:t>
            </a:r>
            <a:br>
              <a:rPr lang="en-US" altLang="de-DE" sz="2400">
                <a:solidFill>
                  <a:schemeClr val="bg1"/>
                </a:solidFill>
              </a:rPr>
            </a:br>
            <a:r>
              <a:rPr lang="tr-TR" altLang="de-DE" sz="2400">
                <a:solidFill>
                  <a:schemeClr val="bg1"/>
                </a:solidFill>
              </a:rPr>
              <a:t>y</a:t>
            </a:r>
            <a:r>
              <a:rPr lang="en-US" altLang="de-DE" sz="2400">
                <a:solidFill>
                  <a:schemeClr val="bg1"/>
                </a:solidFill>
              </a:rPr>
              <a:t>-intercept b</a:t>
            </a:r>
          </a:p>
          <a:p>
            <a:pPr lvl="1"/>
            <a:endParaRPr lang="tr-TR" altLang="de-DE" sz="2400">
              <a:solidFill>
                <a:schemeClr val="bg1"/>
              </a:solidFill>
            </a:endParaRP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Slope</a:t>
            </a:r>
          </a:p>
          <a:p>
            <a:pPr lvl="1"/>
            <a:endParaRPr lang="en-US" altLang="de-DE" sz="2400">
              <a:solidFill>
                <a:schemeClr val="bg1"/>
              </a:solidFill>
            </a:endParaRPr>
          </a:p>
          <a:p>
            <a:pPr lvl="1"/>
            <a:r>
              <a:rPr lang="tr-TR" altLang="de-DE" sz="2400">
                <a:solidFill>
                  <a:schemeClr val="bg1"/>
                </a:solidFill>
              </a:rPr>
              <a:t>y</a:t>
            </a:r>
            <a:r>
              <a:rPr lang="en-US" altLang="de-DE" sz="2400">
                <a:solidFill>
                  <a:schemeClr val="bg1"/>
                </a:solidFill>
              </a:rPr>
              <a:t>-intercept</a:t>
            </a:r>
          </a:p>
          <a:p>
            <a:pPr lvl="1"/>
            <a:endParaRPr lang="en-US" altLang="de-DE" sz="2400"/>
          </a:p>
          <a:p>
            <a:pPr lvl="1"/>
            <a:endParaRPr lang="en-US" altLang="de-DE" sz="2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7272" name="Object 8">
                <a:extLst>
                  <a:ext uri="{FF2B5EF4-FFF2-40B4-BE49-F238E27FC236}">
                    <a16:creationId xmlns:a16="http://schemas.microsoft.com/office/drawing/2014/main" id="{22A1DBC8-1EE8-41CD-ABC8-0B42E4379698}"/>
                  </a:ext>
                </a:extLst>
              </p:cNvPr>
              <p:cNvSpPr txBox="1"/>
              <p:nvPr>
                <p:ph sz="quarter" idx="2"/>
              </p:nvPr>
            </p:nvSpPr>
            <p:spPr bwMode="auto">
              <a:xfrm>
                <a:off x="4506913" y="4038600"/>
                <a:ext cx="3527378" cy="10483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𝑒𝑛𝑑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𝑒𝑛𝑑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267272" name="Object 8">
                <a:extLst>
                  <a:ext uri="{FF2B5EF4-FFF2-40B4-BE49-F238E27FC236}">
                    <a16:creationId xmlns:a16="http://schemas.microsoft.com/office/drawing/2014/main" id="{22A1DBC8-1EE8-41CD-ABC8-0B42E4379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4506913" y="4038600"/>
                <a:ext cx="3527378" cy="10483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7279" name="Object 15">
                <a:extLst>
                  <a:ext uri="{FF2B5EF4-FFF2-40B4-BE49-F238E27FC236}">
                    <a16:creationId xmlns:a16="http://schemas.microsoft.com/office/drawing/2014/main" id="{56AC1CC7-B1FD-4493-8295-E70E03CDD41C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4616449" y="5333999"/>
                <a:ext cx="3275799" cy="553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267279" name="Object 15">
                <a:extLst>
                  <a:ext uri="{FF2B5EF4-FFF2-40B4-BE49-F238E27FC236}">
                    <a16:creationId xmlns:a16="http://schemas.microsoft.com/office/drawing/2014/main" id="{56AC1CC7-B1FD-4493-8295-E70E03CDD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4616449" y="5333999"/>
                <a:ext cx="3275799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326" name="Picture 17">
            <a:extLst>
              <a:ext uri="{FF2B5EF4-FFF2-40B4-BE49-F238E27FC236}">
                <a16:creationId xmlns:a16="http://schemas.microsoft.com/office/drawing/2014/main" id="{31E76D9C-305F-4944-A1D9-20A736701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41438"/>
            <a:ext cx="28765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Foliennummernplatzhalter 1">
            <a:extLst>
              <a:ext uri="{FF2B5EF4-FFF2-40B4-BE49-F238E27FC236}">
                <a16:creationId xmlns:a16="http://schemas.microsoft.com/office/drawing/2014/main" id="{4F60C2C7-D124-4985-A8E8-0D83440F4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9892E3-3F1B-4040-A0AA-8C13B9ACFF56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63C21A18-EB07-485F-96A7-6B33383DE65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BF361F47-B32A-4D75-BA3A-6B4E5696C2B8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B4EECDF-AF99-46A7-B4BA-DA4ADDED0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4290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012AD157-6B6F-4558-AABA-D7BA3B37C2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1069975"/>
          </a:xfrm>
        </p:spPr>
        <p:txBody>
          <a:bodyPr/>
          <a:lstStyle/>
          <a:p>
            <a:r>
              <a:rPr lang="tr-TR" altLang="de-DE" b="1"/>
              <a:t>Calculating the values</a:t>
            </a:r>
            <a:endParaRPr lang="en-US" altLang="de-DE" b="1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E76CAC2B-2A7C-4788-BB7C-FC8CDA1AF08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  <a:blipFill rotWithShape="1">
            <a:blip r:embed="rId2"/>
            <a:stretch>
              <a:fillRect l="-549" t="-2345" r="-1020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de-DE">
                <a:noFill/>
              </a:rPr>
              <a:t> </a:t>
            </a:r>
          </a:p>
        </p:txBody>
      </p:sp>
      <p:sp>
        <p:nvSpPr>
          <p:cNvPr id="57348" name="Foliennummernplatzhalter 1">
            <a:extLst>
              <a:ext uri="{FF2B5EF4-FFF2-40B4-BE49-F238E27FC236}">
                <a16:creationId xmlns:a16="http://schemas.microsoft.com/office/drawing/2014/main" id="{1F0B7007-8601-4DEE-9DCA-F56B576424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83E1F3-94F8-4369-AC49-FCA27E4F7F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C4CA6B4-80C4-4E67-ACAA-96A0AD92D44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DCB3A88-52AF-4C33-BA70-49A48FCF6ED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149214D-321E-4A15-83B2-6CF63A15B3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4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4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6EE73D2-E1E4-4CE4-9AF9-4A0F722FE5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1069975"/>
          </a:xfrm>
        </p:spPr>
        <p:txBody>
          <a:bodyPr/>
          <a:lstStyle/>
          <a:p>
            <a:r>
              <a:rPr lang="tr-TR" altLang="de-DE" b="1"/>
              <a:t>Setting Deflection Values</a:t>
            </a:r>
            <a:endParaRPr lang="en-US" altLang="de-DE" b="1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55DEB104-12FD-48B0-901E-E739A998D55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  <a:blipFill rotWithShape="1">
            <a:blip r:embed="rId2"/>
            <a:stretch>
              <a:fillRect l="-549" t="-2345" b="-10483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de-DE">
                <a:noFill/>
              </a:rPr>
              <a:t> </a:t>
            </a:r>
          </a:p>
        </p:txBody>
      </p:sp>
      <p:sp>
        <p:nvSpPr>
          <p:cNvPr id="58372" name="Foliennummernplatzhalter 1">
            <a:extLst>
              <a:ext uri="{FF2B5EF4-FFF2-40B4-BE49-F238E27FC236}">
                <a16:creationId xmlns:a16="http://schemas.microsoft.com/office/drawing/2014/main" id="{79856122-4428-4E4F-B687-9CE3E80AE2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F2FE1A-2EBE-412B-8034-3581910DD48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A2A159C-45CB-4094-9E50-3C99032F6B1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EB44470-75BE-4959-AEF7-79BCD14D363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56CF587-2FE4-478B-A18D-01BD61EF79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0E08094D-B3B8-4651-8698-644DC11C1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Line Sampling</a:t>
            </a:r>
            <a:endParaRPr lang="en-US" altLang="de-DE" b="1"/>
          </a:p>
        </p:txBody>
      </p:sp>
      <p:pic>
        <p:nvPicPr>
          <p:cNvPr id="59395" name="AADGGXB0.jpg" descr="AADGGXB0">
            <a:extLst>
              <a:ext uri="{FF2B5EF4-FFF2-40B4-BE49-F238E27FC236}">
                <a16:creationId xmlns:a16="http://schemas.microsoft.com/office/drawing/2014/main" id="{241A0CEE-106D-4704-9BF4-B53A6EFA8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1066800"/>
            <a:ext cx="495141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Rechteck 1">
            <a:extLst>
              <a:ext uri="{FF2B5EF4-FFF2-40B4-BE49-F238E27FC236}">
                <a16:creationId xmlns:a16="http://schemas.microsoft.com/office/drawing/2014/main" id="{C6E84CBF-97B9-4DCF-94E9-5B48ECC55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6094413"/>
            <a:ext cx="8458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Straight-line segment with five sampling positions along the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axis between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9397" name="Foliennummernplatzhalter 1">
            <a:extLst>
              <a:ext uri="{FF2B5EF4-FFF2-40B4-BE49-F238E27FC236}">
                <a16:creationId xmlns:a16="http://schemas.microsoft.com/office/drawing/2014/main" id="{59F8AA5E-44DB-4E49-B02C-4D3B5187D7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DD13F1-BC1A-4D52-8CC2-22866B43F61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AFF9781-4AE5-40B3-BE3E-EA4F2517506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FA8228D-1798-44DB-8E56-5F86DF783F5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EB898D4-CD49-44E5-844B-BB26BE1204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3851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1B98056A-6F92-401A-95DB-27DD54CDE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458200" cy="1384300"/>
          </a:xfrm>
        </p:spPr>
        <p:txBody>
          <a:bodyPr/>
          <a:lstStyle/>
          <a:p>
            <a:r>
              <a:rPr lang="en-US" altLang="de-DE" b="1"/>
              <a:t>Line Drawing Algorithms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28EE540F-4E3A-4CA5-ABF5-B4A535463B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2692400"/>
          </a:xfrm>
        </p:spPr>
        <p:txBody>
          <a:bodyPr/>
          <a:lstStyle/>
          <a:p>
            <a:r>
              <a:rPr lang="en-US" altLang="de-DE" sz="2800">
                <a:solidFill>
                  <a:schemeClr val="bg1"/>
                </a:solidFill>
              </a:rPr>
              <a:t>DDA (Digital Differential Analyzer)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Scan conversion line algorithm</a:t>
            </a:r>
            <a:r>
              <a:rPr lang="tr-TR" altLang="de-DE" sz="2400">
                <a:solidFill>
                  <a:schemeClr val="bg1"/>
                </a:solidFill>
              </a:rPr>
              <a:t> based on calculating either </a:t>
            </a:r>
            <a:r>
              <a:rPr lang="el-GR" altLang="de-DE" sz="2400" i="1">
                <a:solidFill>
                  <a:schemeClr val="bg1"/>
                </a:solidFill>
              </a:rPr>
              <a:t>δ</a:t>
            </a:r>
            <a:r>
              <a:rPr lang="tr-TR" altLang="de-DE" sz="2400" i="1">
                <a:solidFill>
                  <a:schemeClr val="bg1"/>
                </a:solidFill>
              </a:rPr>
              <a:t>x </a:t>
            </a:r>
            <a:r>
              <a:rPr lang="tr-TR" altLang="de-DE" sz="2400">
                <a:solidFill>
                  <a:schemeClr val="bg1"/>
                </a:solidFill>
              </a:rPr>
              <a:t>or </a:t>
            </a:r>
            <a:r>
              <a:rPr lang="el-GR" altLang="de-DE" sz="2400" i="1">
                <a:solidFill>
                  <a:schemeClr val="bg1"/>
                </a:solidFill>
              </a:rPr>
              <a:t>δ</a:t>
            </a:r>
            <a:r>
              <a:rPr lang="tr-TR" altLang="de-DE" sz="2400" i="1">
                <a:solidFill>
                  <a:schemeClr val="bg1"/>
                </a:solidFill>
              </a:rPr>
              <a:t>y</a:t>
            </a:r>
            <a:endParaRPr lang="en-US" altLang="de-DE" sz="2400" i="1">
              <a:solidFill>
                <a:schemeClr val="bg1"/>
              </a:solidFill>
            </a:endParaRP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Line sampled at regular intervals of </a:t>
            </a:r>
            <a:r>
              <a:rPr lang="en-US" altLang="de-DE" sz="2400" i="1">
                <a:solidFill>
                  <a:schemeClr val="bg1"/>
                </a:solidFill>
              </a:rPr>
              <a:t>x</a:t>
            </a:r>
            <a:r>
              <a:rPr lang="en-US" altLang="de-DE" sz="2400">
                <a:solidFill>
                  <a:schemeClr val="bg1"/>
                </a:solidFill>
              </a:rPr>
              <a:t>, then corresponding </a:t>
            </a:r>
            <a:r>
              <a:rPr lang="en-US" altLang="de-DE" sz="2400" i="1">
                <a:solidFill>
                  <a:schemeClr val="bg1"/>
                </a:solidFill>
              </a:rPr>
              <a:t>y</a:t>
            </a:r>
            <a:r>
              <a:rPr lang="en-US" altLang="de-DE" sz="2400">
                <a:solidFill>
                  <a:schemeClr val="bg1"/>
                </a:solidFill>
              </a:rPr>
              <a:t> is calculated</a:t>
            </a:r>
            <a:r>
              <a:rPr lang="tr-TR" altLang="de-DE" sz="2400">
                <a:solidFill>
                  <a:schemeClr val="bg1"/>
                </a:solidFill>
              </a:rPr>
              <a:t> and rounded</a:t>
            </a:r>
            <a:endParaRPr lang="en-US" altLang="de-DE" sz="2400">
              <a:solidFill>
                <a:schemeClr val="bg1"/>
              </a:solidFill>
            </a:endParaRP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From left to right</a:t>
            </a:r>
          </a:p>
          <a:p>
            <a:pPr lvl="1"/>
            <a:endParaRPr lang="en-US" altLang="de-DE" sz="2400"/>
          </a:p>
          <a:p>
            <a:pPr lvl="1"/>
            <a:endParaRPr lang="en-US" altLang="de-DE" sz="2400"/>
          </a:p>
        </p:txBody>
      </p:sp>
      <p:graphicFrame>
        <p:nvGraphicFramePr>
          <p:cNvPr id="272388" name="Object 4">
            <a:extLst>
              <a:ext uri="{FF2B5EF4-FFF2-40B4-BE49-F238E27FC236}">
                <a16:creationId xmlns:a16="http://schemas.microsoft.com/office/drawing/2014/main" id="{85484118-A06F-4575-81EA-E46B82B313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622036"/>
              </p:ext>
            </p:extLst>
          </p:nvPr>
        </p:nvGraphicFramePr>
        <p:xfrm>
          <a:off x="827088" y="4168308"/>
          <a:ext cx="72898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Formel" r:id="rId3" imgW="2273300" imgH="635000" progId="Equation.3">
                  <p:embed/>
                </p:oleObj>
              </mc:Choice>
              <mc:Fallback>
                <p:oleObj name="Formel" r:id="rId3" imgW="2273300" imgH="635000" progId="Equation.3">
                  <p:embed/>
                  <p:pic>
                    <p:nvPicPr>
                      <p:cNvPr id="272388" name="Object 4">
                        <a:extLst>
                          <a:ext uri="{FF2B5EF4-FFF2-40B4-BE49-F238E27FC236}">
                            <a16:creationId xmlns:a16="http://schemas.microsoft.com/office/drawing/2014/main" id="{85484118-A06F-4575-81EA-E46B82B313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168308"/>
                        <a:ext cx="7289800" cy="12239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389" name="Object 5">
            <a:extLst>
              <a:ext uri="{FF2B5EF4-FFF2-40B4-BE49-F238E27FC236}">
                <a16:creationId xmlns:a16="http://schemas.microsoft.com/office/drawing/2014/main" id="{67530CAC-A200-4260-99B2-35750CB7B5F6}"/>
              </a:ext>
            </a:extLst>
          </p:cNvPr>
          <p:cNvGraphicFramePr>
            <a:graphicFrameLocks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5684137"/>
              </p:ext>
            </p:extLst>
          </p:nvPr>
        </p:nvGraphicFramePr>
        <p:xfrm>
          <a:off x="827088" y="5421319"/>
          <a:ext cx="7345362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Formel" r:id="rId5" imgW="2324100" imgH="635000" progId="Equation.3">
                  <p:embed/>
                </p:oleObj>
              </mc:Choice>
              <mc:Fallback>
                <p:oleObj name="Formel" r:id="rId5" imgW="2324100" imgH="635000" progId="Equation.3">
                  <p:embed/>
                  <p:pic>
                    <p:nvPicPr>
                      <p:cNvPr id="272389" name="Object 5">
                        <a:extLst>
                          <a:ext uri="{FF2B5EF4-FFF2-40B4-BE49-F238E27FC236}">
                            <a16:creationId xmlns:a16="http://schemas.microsoft.com/office/drawing/2014/main" id="{67530CAC-A200-4260-99B2-35750CB7B5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421319"/>
                        <a:ext cx="7345362" cy="11969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2" name="Foliennummernplatzhalter 1">
            <a:extLst>
              <a:ext uri="{FF2B5EF4-FFF2-40B4-BE49-F238E27FC236}">
                <a16:creationId xmlns:a16="http://schemas.microsoft.com/office/drawing/2014/main" id="{AEEE66CE-9B4E-47A4-A379-E3CFB6A82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00D250-38D6-48B1-9D9E-BE54724DA66B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71E870F6-B69E-4638-ACE4-02223C67AE34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D7440550-ABCC-4CF9-B280-BCB004BA0B01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901C80-26BC-4C15-9D85-E6C80EDEE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16249"/>
            <a:ext cx="3320988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27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2000"/>
                                        <p:tgtEl>
                                          <p:spTgt spid="27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B4EB2A9F-FEBD-48BF-B4F5-565ADB3D8B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9975"/>
          </a:xfrm>
        </p:spPr>
        <p:txBody>
          <a:bodyPr/>
          <a:lstStyle/>
          <a:p>
            <a:r>
              <a:rPr lang="tr-TR" altLang="de-DE" b="1"/>
              <a:t>DDA Algorithm</a:t>
            </a:r>
            <a:endParaRPr lang="en-US" altLang="de-DE" b="1"/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57815853-9C1D-4818-9BCA-34F326698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791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void lineDDA (int x0, int y0, int xEnd, int yEnd)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int dx = xEnd - x0,  dy = yEnd - y0,  steps,  k;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float xIncrement, yIncrement, x = x0, y = y0;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if (fabs (dx) &gt; fabs (dy))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   steps = fabs (dx);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else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   steps = fabs (dy);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xIncrement = float (dx) / float (steps);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yIncrement = float (dy) / float (steps);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setPixel (round (x), round (y));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for (k = 0; k &lt; steps; k++)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   x += xIncrement;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   y += yIncrement;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   setPixel (round (x), round (y));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de-DE" sz="1800" b="1"/>
              <a:t>   }</a:t>
            </a:r>
          </a:p>
        </p:txBody>
      </p:sp>
      <p:sp>
        <p:nvSpPr>
          <p:cNvPr id="61444" name="Foliennummernplatzhalter 1">
            <a:extLst>
              <a:ext uri="{FF2B5EF4-FFF2-40B4-BE49-F238E27FC236}">
                <a16:creationId xmlns:a16="http://schemas.microsoft.com/office/drawing/2014/main" id="{1105FC10-A613-4BB1-AFC3-C571DD3924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FD6776-A738-4FA1-8622-0836098ECFA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9D477CD-2508-488F-9D5A-BB1835F1332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8ACF077-95A7-416E-965B-511B48B8386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10E4ADB-C1E1-4A44-B8F2-657B7348B1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A8A342C-BB26-4DBE-A41A-474B418DA1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9975"/>
          </a:xfrm>
        </p:spPr>
        <p:txBody>
          <a:bodyPr/>
          <a:lstStyle/>
          <a:p>
            <a:r>
              <a:rPr lang="tr-TR" altLang="de-DE" b="1"/>
              <a:t>D</a:t>
            </a:r>
            <a:r>
              <a:rPr lang="en-US" altLang="de-DE" b="1"/>
              <a:t>D</a:t>
            </a:r>
            <a:r>
              <a:rPr lang="tr-TR" altLang="de-DE" b="1"/>
              <a:t>A</a:t>
            </a:r>
            <a:r>
              <a:rPr lang="en-US" altLang="de-DE" b="1"/>
              <a:t> Algorithm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D7D7A7FF-2C9C-4754-A0FE-5CBDC7BC2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Advantage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Does not calculate  coordinates based on the complete equation (uses offset method)</a:t>
            </a:r>
          </a:p>
          <a:p>
            <a:pPr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Disadvantage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Round-off errors are accumulated, thus line diverges more and more from straight line</a:t>
            </a:r>
          </a:p>
          <a:p>
            <a:pPr lvl="1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Round-off operations take time</a:t>
            </a:r>
          </a:p>
          <a:p>
            <a:pPr lvl="2">
              <a:lnSpc>
                <a:spcPct val="90000"/>
              </a:lnSpc>
            </a:pPr>
            <a:r>
              <a:rPr lang="en-US" altLang="de-DE">
                <a:solidFill>
                  <a:schemeClr val="bg1"/>
                </a:solidFill>
              </a:rPr>
              <a:t>Perform integer arithmetic by storing float as integers in numerator and denominator and performing integer arithmetic. </a:t>
            </a:r>
          </a:p>
          <a:p>
            <a:pPr lvl="1">
              <a:lnSpc>
                <a:spcPct val="90000"/>
              </a:lnSpc>
            </a:pPr>
            <a:endParaRPr lang="en-US" altLang="de-DE"/>
          </a:p>
        </p:txBody>
      </p:sp>
      <p:sp>
        <p:nvSpPr>
          <p:cNvPr id="62468" name="Foliennummernplatzhalter 1">
            <a:extLst>
              <a:ext uri="{FF2B5EF4-FFF2-40B4-BE49-F238E27FC236}">
                <a16:creationId xmlns:a16="http://schemas.microsoft.com/office/drawing/2014/main" id="{5AECE4BE-817C-48B8-A9B9-CA18FAB4CE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7ED26F-7F2D-42C6-9722-7F7C018B7B5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E24921B7-F775-4BEC-8AF6-03ED8FBD5AA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DA4DA02-DD3C-416E-A304-EE8411EA6A3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ADD1476-B88F-47A0-ACEE-A675D406DF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29312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42692756-5E2B-4F00-AFF6-80D37539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pPr eaLnBrk="1" hangingPunct="1"/>
            <a:r>
              <a:rPr lang="tr-TR" altLang="de-DE" b="1"/>
              <a:t>Line Drawing Algorithms (cont.)</a:t>
            </a:r>
            <a:endParaRPr lang="en-US" altLang="de-DE" b="1"/>
          </a:p>
        </p:txBody>
      </p:sp>
      <p:pic>
        <p:nvPicPr>
          <p:cNvPr id="63491" name="AADGGXC0.jpg" descr="AADGGXC0">
            <a:extLst>
              <a:ext uri="{FF2B5EF4-FFF2-40B4-BE49-F238E27FC236}">
                <a16:creationId xmlns:a16="http://schemas.microsoft.com/office/drawing/2014/main" id="{92768F5E-CB5F-4DD3-A682-AA1AD07E2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1066800"/>
            <a:ext cx="46069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Rechteck 1">
            <a:extLst>
              <a:ext uri="{FF2B5EF4-FFF2-40B4-BE49-F238E27FC236}">
                <a16:creationId xmlns:a16="http://schemas.microsoft.com/office/drawing/2014/main" id="{0C79F75E-61D3-4B94-92BE-C1FF1C2BA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86475"/>
            <a:ext cx="891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section of a display screen where a straight-line segment is to be plotted, starting from the pixel at column 10 on scan line 11.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3" name="Foliennummernplatzhalter 1">
            <a:extLst>
              <a:ext uri="{FF2B5EF4-FFF2-40B4-BE49-F238E27FC236}">
                <a16:creationId xmlns:a16="http://schemas.microsoft.com/office/drawing/2014/main" id="{6B22F1A0-9B5D-489C-B0F3-56F0F7CE3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594F23-A7C4-4842-A456-76BBBCD1D5D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BBBC2626-5E20-4D2A-A4C2-25AF09A6D47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195A221-31E2-4890-AE96-D56A5734F5B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C22291C-6CF4-499F-A12B-E121063B1E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46058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E1BB9389-1090-440E-805E-D2995166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556625" cy="1139825"/>
          </a:xfrm>
        </p:spPr>
        <p:txBody>
          <a:bodyPr/>
          <a:lstStyle/>
          <a:p>
            <a:pPr eaLnBrk="1" hangingPunct="1"/>
            <a:r>
              <a:rPr lang="tr-TR" altLang="de-DE" b="1"/>
              <a:t>Line Drawing Algorithms (cont.)</a:t>
            </a:r>
            <a:endParaRPr lang="en-US" altLang="de-DE" b="1"/>
          </a:p>
        </p:txBody>
      </p:sp>
      <p:pic>
        <p:nvPicPr>
          <p:cNvPr id="64515" name="AADGGXD0.jpg" descr="AADGGXD0">
            <a:extLst>
              <a:ext uri="{FF2B5EF4-FFF2-40B4-BE49-F238E27FC236}">
                <a16:creationId xmlns:a16="http://schemas.microsoft.com/office/drawing/2014/main" id="{A36A4310-1C05-47AC-B85A-A44010356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066800"/>
            <a:ext cx="573563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Rechteck 1">
            <a:extLst>
              <a:ext uri="{FF2B5EF4-FFF2-40B4-BE49-F238E27FC236}">
                <a16:creationId xmlns:a16="http://schemas.microsoft.com/office/drawing/2014/main" id="{C59006C6-CF53-4D17-83B0-6D2972703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" y="6086475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section of a display screen where a negative slope line segment is to be plotted, starting from the pixel at column 50 on scan line 50.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4517" name="Foliennummernplatzhalter 1">
            <a:extLst>
              <a:ext uri="{FF2B5EF4-FFF2-40B4-BE49-F238E27FC236}">
                <a16:creationId xmlns:a16="http://schemas.microsoft.com/office/drawing/2014/main" id="{3C1823A7-FE83-4349-A333-E0DDA5322E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DACE67-1E98-4D65-B47E-2B92CDF0660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B644BF5-8A9A-4D86-9D86-A9CFA2B31FF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5CF44DD-5A18-4D4B-8620-2CA63DCBED7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4085655-4779-49A3-AB16-CE5AF601EA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99321"/>
            <a:ext cx="324873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2384EB45-30D3-4690-B92A-386A0436D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pPr eaLnBrk="1" hangingPunct="1"/>
            <a:r>
              <a:rPr lang="tr-TR" altLang="de-DE" b="1"/>
              <a:t>Line Drawing Algorithms (cont.)</a:t>
            </a:r>
            <a:endParaRPr lang="en-US" altLang="de-DE" b="1"/>
          </a:p>
        </p:txBody>
      </p:sp>
      <p:pic>
        <p:nvPicPr>
          <p:cNvPr id="65539" name="AADGGXE0.jpg" descr="AADGGXE0">
            <a:extLst>
              <a:ext uri="{FF2B5EF4-FFF2-40B4-BE49-F238E27FC236}">
                <a16:creationId xmlns:a16="http://schemas.microsoft.com/office/drawing/2014/main" id="{2FA0120A-235B-4F3D-B357-098378968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1066800"/>
            <a:ext cx="49577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Rechteck 1">
            <a:extLst>
              <a:ext uri="{FF2B5EF4-FFF2-40B4-BE49-F238E27FC236}">
                <a16:creationId xmlns:a16="http://schemas.microsoft.com/office/drawing/2014/main" id="{506BCAF1-6921-49C0-9001-047A9B6C0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115050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section of the screen showing a pixel in column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18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altLang="de-DE" sz="18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on scan line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18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that is to be plotted along the path of a line segment with slope 0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 m 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1.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541" name="Foliennummernplatzhalter 1">
            <a:extLst>
              <a:ext uri="{FF2B5EF4-FFF2-40B4-BE49-F238E27FC236}">
                <a16:creationId xmlns:a16="http://schemas.microsoft.com/office/drawing/2014/main" id="{0922E7D9-8C24-4107-9F82-8D71DB695D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6B38C2-840F-448A-9A02-88D3B852BF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F0F768E-D821-4980-9FFD-2F686E0E071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AA59B2B-3DB2-4102-BD10-6CB5E528F2D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DB6C53B-2623-436C-B784-24088635CF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818EE94-51D6-4E64-A016-1076925642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069975"/>
          </a:xfrm>
        </p:spPr>
        <p:txBody>
          <a:bodyPr/>
          <a:lstStyle/>
          <a:p>
            <a:r>
              <a:rPr lang="tr-TR" altLang="de-DE" b="1"/>
              <a:t>Line Drawing Algorithms (cont.)</a:t>
            </a:r>
            <a:endParaRPr lang="en-US" altLang="de-DE" b="1"/>
          </a:p>
        </p:txBody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31CEDF92-24A2-4C71-B9CE-8DF8F757F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Considering all examples in previous slides:</a:t>
            </a:r>
          </a:p>
          <a:p>
            <a:pPr lvl="1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Which pixel should be choosen to be displayed?</a:t>
            </a:r>
          </a:p>
          <a:p>
            <a:pPr lvl="2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Answer: The closest one</a:t>
            </a:r>
          </a:p>
          <a:p>
            <a:pPr lvl="1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Which one is closer?</a:t>
            </a:r>
          </a:p>
          <a:p>
            <a:pPr lvl="2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Answer: Calculate the distance to the line and perform an efficiency test</a:t>
            </a:r>
          </a:p>
          <a:p>
            <a:pPr lvl="1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Fine, but how?</a:t>
            </a:r>
          </a:p>
          <a:p>
            <a:pPr lvl="2">
              <a:lnSpc>
                <a:spcPct val="90000"/>
              </a:lnSpc>
            </a:pPr>
            <a:r>
              <a:rPr lang="tr-TR" altLang="de-DE">
                <a:solidFill>
                  <a:schemeClr val="bg1"/>
                </a:solidFill>
              </a:rPr>
              <a:t>Answer: Given by Jack Bresenham 1962 (programmer at IBM at that time)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66564" name="Foliennummernplatzhalter 1">
            <a:extLst>
              <a:ext uri="{FF2B5EF4-FFF2-40B4-BE49-F238E27FC236}">
                <a16:creationId xmlns:a16="http://schemas.microsoft.com/office/drawing/2014/main" id="{A2F00859-72FD-4857-8E61-5D6CBFCB34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4D07F8-AB6D-4D22-B5BA-7676631BD7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377C502-C563-40AF-8DCA-635628178F6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F61E4E2-810B-42BC-9F43-1A06FB8A3A0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73EBE5E-BB3C-4591-90E7-F3F1B4D6E9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37511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77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77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961A9188-D6F8-4880-BA31-35FEBDDB3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Vertical Distances</a:t>
            </a:r>
            <a:endParaRPr lang="en-US" altLang="de-DE" b="1"/>
          </a:p>
        </p:txBody>
      </p:sp>
      <p:pic>
        <p:nvPicPr>
          <p:cNvPr id="67587" name="AADGGXF0.jpg" descr="AADGGXF0">
            <a:extLst>
              <a:ext uri="{FF2B5EF4-FFF2-40B4-BE49-F238E27FC236}">
                <a16:creationId xmlns:a16="http://schemas.microsoft.com/office/drawing/2014/main" id="{AABCE536-3C4D-41F3-AF8B-EDCB8A294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3" y="1066800"/>
            <a:ext cx="493395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hteck 1">
            <a:extLst>
              <a:ext uri="{FF2B5EF4-FFF2-40B4-BE49-F238E27FC236}">
                <a16:creationId xmlns:a16="http://schemas.microsoft.com/office/drawing/2014/main" id="{53426870-9E53-4247-BA21-D8123B959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086475"/>
            <a:ext cx="769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Vertical distances between pixel positions and the line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coordinate at sampling position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altLang="de-DE" sz="20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+ 1.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7589" name="Foliennummernplatzhalter 1">
            <a:extLst>
              <a:ext uri="{FF2B5EF4-FFF2-40B4-BE49-F238E27FC236}">
                <a16:creationId xmlns:a16="http://schemas.microsoft.com/office/drawing/2014/main" id="{3B2A12B9-B09D-4DB4-BC27-59D5E93D49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02B6BF-9091-419F-ADA6-388BDE8A5CF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E78B2E02-C3BB-4352-AEFA-921687E8C68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17D46D8-F327-47C2-AFD3-2E81640F164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F531626-4F63-400F-8591-E4E569C941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425958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2E3EDDD4-67A7-4BF4-AFD6-6E469E4CC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9975"/>
          </a:xfrm>
        </p:spPr>
        <p:txBody>
          <a:bodyPr/>
          <a:lstStyle/>
          <a:p>
            <a:r>
              <a:rPr lang="en-US" altLang="de-DE" sz="4000" b="1"/>
              <a:t>Bresenham’s Line Drawing Algorithm</a:t>
            </a:r>
          </a:p>
        </p:txBody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2A82BBC8-3AB4-4D7C-9471-7B4CE15ED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Bresenham’s line drawing algorithm (positive slope less than 1)</a:t>
            </a:r>
            <a:endParaRPr lang="tr-TR" altLang="de-DE" sz="280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tr-TR" altLang="de-DE" sz="2800">
                <a:solidFill>
                  <a:schemeClr val="bg1"/>
                </a:solidFill>
              </a:rPr>
              <a:t>	</a:t>
            </a:r>
            <a:r>
              <a:rPr lang="tr-TR" altLang="de-DE" sz="2800" i="1">
                <a:solidFill>
                  <a:schemeClr val="bg1"/>
                </a:solidFill>
              </a:rPr>
              <a:t>y = m </a:t>
            </a:r>
            <a:r>
              <a:rPr lang="en-US" altLang="de-DE" sz="2800" i="1">
                <a:solidFill>
                  <a:schemeClr val="bg1"/>
                </a:solidFill>
              </a:rPr>
              <a:t>(</a:t>
            </a:r>
            <a:r>
              <a:rPr lang="tr-TR" altLang="de-DE" sz="2800" i="1">
                <a:solidFill>
                  <a:schemeClr val="bg1"/>
                </a:solidFill>
              </a:rPr>
              <a:t>x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 + 1)</a:t>
            </a:r>
            <a:r>
              <a:rPr lang="tr-TR" altLang="de-DE" sz="2800" i="1">
                <a:solidFill>
                  <a:schemeClr val="bg1"/>
                </a:solidFill>
              </a:rPr>
              <a:t>+b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tr-TR" altLang="de-DE" sz="2800">
                <a:solidFill>
                  <a:schemeClr val="bg1"/>
                </a:solidFill>
              </a:rPr>
              <a:t>	</a:t>
            </a:r>
            <a:r>
              <a:rPr lang="en-US" altLang="de-DE" sz="2800" i="1">
                <a:solidFill>
                  <a:schemeClr val="bg1"/>
                </a:solidFill>
              </a:rPr>
              <a:t>d</a:t>
            </a:r>
            <a:r>
              <a:rPr lang="en-US" altLang="de-DE" sz="2800" i="1" baseline="-25000">
                <a:solidFill>
                  <a:schemeClr val="bg1"/>
                </a:solidFill>
              </a:rPr>
              <a:t>lower</a:t>
            </a:r>
            <a:r>
              <a:rPr lang="en-US" altLang="de-DE" sz="2800" i="1">
                <a:solidFill>
                  <a:schemeClr val="bg1"/>
                </a:solidFill>
              </a:rPr>
              <a:t> = y – y</a:t>
            </a:r>
            <a:r>
              <a:rPr lang="en-US" altLang="de-DE" sz="2800" i="1" baseline="-25000">
                <a:solidFill>
                  <a:schemeClr val="bg1"/>
                </a:solidFill>
              </a:rPr>
              <a:t>k </a:t>
            </a:r>
            <a:r>
              <a:rPr lang="en-US" altLang="de-DE" sz="2800" i="1">
                <a:solidFill>
                  <a:schemeClr val="bg1"/>
                </a:solidFill>
              </a:rPr>
              <a:t>=</a:t>
            </a:r>
            <a:r>
              <a:rPr lang="tr-TR" altLang="de-DE" sz="2800" i="1">
                <a:solidFill>
                  <a:schemeClr val="bg1"/>
                </a:solidFill>
              </a:rPr>
              <a:t> m </a:t>
            </a:r>
            <a:r>
              <a:rPr lang="en-US" altLang="de-DE" sz="2800" i="1">
                <a:solidFill>
                  <a:schemeClr val="bg1"/>
                </a:solidFill>
              </a:rPr>
              <a:t>(</a:t>
            </a:r>
            <a:r>
              <a:rPr lang="tr-TR" altLang="de-DE" sz="2800" i="1">
                <a:solidFill>
                  <a:schemeClr val="bg1"/>
                </a:solidFill>
              </a:rPr>
              <a:t>x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 + 1)</a:t>
            </a:r>
            <a:r>
              <a:rPr lang="tr-TR" altLang="de-DE" sz="2800" i="1">
                <a:solidFill>
                  <a:schemeClr val="bg1"/>
                </a:solidFill>
              </a:rPr>
              <a:t>+b </a:t>
            </a:r>
            <a:r>
              <a:rPr lang="en-US" altLang="de-DE" sz="2800" i="1">
                <a:solidFill>
                  <a:schemeClr val="bg1"/>
                </a:solidFill>
              </a:rPr>
              <a:t>–</a:t>
            </a:r>
            <a:r>
              <a:rPr lang="tr-TR" altLang="de-DE" sz="2800" i="1">
                <a:solidFill>
                  <a:schemeClr val="bg1"/>
                </a:solidFill>
              </a:rPr>
              <a:t> </a:t>
            </a:r>
            <a:r>
              <a:rPr lang="en-US" altLang="de-DE" sz="2800" i="1">
                <a:solidFill>
                  <a:schemeClr val="bg1"/>
                </a:solidFill>
              </a:rPr>
              <a:t>y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tr-TR" altLang="de-DE" sz="2800" i="1">
                <a:solidFill>
                  <a:schemeClr val="bg1"/>
                </a:solidFill>
              </a:rPr>
              <a:t> </a:t>
            </a:r>
            <a:br>
              <a:rPr lang="en-US" altLang="de-DE" sz="2800" i="1">
                <a:solidFill>
                  <a:schemeClr val="bg1"/>
                </a:solidFill>
              </a:rPr>
            </a:br>
            <a:r>
              <a:rPr lang="en-US" altLang="de-DE" sz="2800" i="1">
                <a:solidFill>
                  <a:schemeClr val="bg1"/>
                </a:solidFill>
              </a:rPr>
              <a:t>d</a:t>
            </a:r>
            <a:r>
              <a:rPr lang="en-US" altLang="de-DE" sz="2800" i="1" baseline="-25000">
                <a:solidFill>
                  <a:schemeClr val="bg1"/>
                </a:solidFill>
              </a:rPr>
              <a:t>upper</a:t>
            </a:r>
            <a:r>
              <a:rPr lang="en-US" altLang="de-DE" sz="2800" i="1">
                <a:solidFill>
                  <a:schemeClr val="bg1"/>
                </a:solidFill>
              </a:rPr>
              <a:t> = (y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 + 1) – y</a:t>
            </a:r>
            <a:r>
              <a:rPr lang="tr-TR" altLang="de-DE" sz="2800" i="1">
                <a:solidFill>
                  <a:schemeClr val="bg1"/>
                </a:solidFill>
              </a:rPr>
              <a:t> = </a:t>
            </a:r>
            <a:r>
              <a:rPr lang="en-US" altLang="de-DE" sz="2800" i="1">
                <a:solidFill>
                  <a:schemeClr val="bg1"/>
                </a:solidFill>
              </a:rPr>
              <a:t>y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 + 1</a:t>
            </a:r>
            <a:r>
              <a:rPr lang="tr-TR" altLang="de-DE" sz="2800" i="1">
                <a:solidFill>
                  <a:schemeClr val="bg1"/>
                </a:solidFill>
              </a:rPr>
              <a:t> - m </a:t>
            </a:r>
            <a:r>
              <a:rPr lang="en-US" altLang="de-DE" sz="2800" i="1">
                <a:solidFill>
                  <a:schemeClr val="bg1"/>
                </a:solidFill>
              </a:rPr>
              <a:t>(</a:t>
            </a:r>
            <a:r>
              <a:rPr lang="tr-TR" altLang="de-DE" sz="2800" i="1">
                <a:solidFill>
                  <a:schemeClr val="bg1"/>
                </a:solidFill>
              </a:rPr>
              <a:t>x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 + 1)</a:t>
            </a:r>
            <a:r>
              <a:rPr lang="tr-TR" altLang="de-DE" sz="2800" i="1">
                <a:solidFill>
                  <a:schemeClr val="bg1"/>
                </a:solidFill>
              </a:rPr>
              <a:t>-b </a:t>
            </a:r>
            <a:br>
              <a:rPr lang="en-US" altLang="de-DE" sz="2800" i="1">
                <a:solidFill>
                  <a:schemeClr val="bg1"/>
                </a:solidFill>
              </a:rPr>
            </a:br>
            <a:r>
              <a:rPr lang="en-US" altLang="de-DE" sz="2800" i="1">
                <a:solidFill>
                  <a:schemeClr val="bg1"/>
                </a:solidFill>
              </a:rPr>
              <a:t>d</a:t>
            </a:r>
            <a:r>
              <a:rPr lang="en-US" altLang="de-DE" sz="2800" i="1" baseline="-25000">
                <a:solidFill>
                  <a:schemeClr val="bg1"/>
                </a:solidFill>
              </a:rPr>
              <a:t>lower</a:t>
            </a:r>
            <a:r>
              <a:rPr lang="en-US" altLang="de-DE" sz="2800" i="1">
                <a:solidFill>
                  <a:schemeClr val="bg1"/>
                </a:solidFill>
              </a:rPr>
              <a:t> – d</a:t>
            </a:r>
            <a:r>
              <a:rPr lang="en-US" altLang="de-DE" sz="2800" i="1" baseline="-25000">
                <a:solidFill>
                  <a:schemeClr val="bg1"/>
                </a:solidFill>
              </a:rPr>
              <a:t>upper</a:t>
            </a:r>
            <a:r>
              <a:rPr lang="en-US" altLang="de-DE" sz="2800" i="1">
                <a:solidFill>
                  <a:schemeClr val="bg1"/>
                </a:solidFill>
              </a:rPr>
              <a:t> = 2m(x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+1) – 2y</a:t>
            </a:r>
            <a:r>
              <a:rPr lang="en-US" altLang="de-DE" sz="2800" i="1" baseline="-25000">
                <a:solidFill>
                  <a:schemeClr val="bg1"/>
                </a:solidFill>
              </a:rPr>
              <a:t>k</a:t>
            </a:r>
            <a:r>
              <a:rPr lang="en-US" altLang="de-DE" sz="2800" i="1">
                <a:solidFill>
                  <a:schemeClr val="bg1"/>
                </a:solidFill>
              </a:rPr>
              <a:t> + 2b –1</a:t>
            </a:r>
            <a:br>
              <a:rPr lang="en-US" altLang="de-DE" sz="2800" i="1">
                <a:solidFill>
                  <a:schemeClr val="bg1"/>
                </a:solidFill>
              </a:rPr>
            </a:br>
            <a:br>
              <a:rPr lang="en-US" altLang="de-DE" sz="2800">
                <a:solidFill>
                  <a:schemeClr val="bg1"/>
                </a:solidFill>
              </a:rPr>
            </a:br>
            <a:r>
              <a:rPr lang="en-US" altLang="de-DE" sz="2800">
                <a:solidFill>
                  <a:schemeClr val="bg1"/>
                </a:solidFill>
              </a:rPr>
              <a:t>decision parameter: </a:t>
            </a:r>
            <a:endParaRPr lang="tr-TR" altLang="de-DE" sz="280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tr-TR" altLang="de-DE" sz="2800" i="1">
                <a:solidFill>
                  <a:schemeClr val="bg1"/>
                </a:solidFill>
                <a:cs typeface="Times New Roman" panose="02020603050405020304" pitchFamily="18" charset="0"/>
              </a:rPr>
              <a:t>		</a:t>
            </a:r>
            <a:r>
              <a:rPr lang="en-US" altLang="de-DE" sz="2400" i="1">
                <a:solidFill>
                  <a:schemeClr val="bg1"/>
                </a:solidFill>
                <a:cs typeface="Times New Roman" panose="02020603050405020304" pitchFamily="18" charset="0"/>
              </a:rPr>
              <a:t>p</a:t>
            </a:r>
            <a:r>
              <a:rPr lang="en-US" altLang="de-DE" sz="2400" i="1" baseline="-25000">
                <a:solidFill>
                  <a:schemeClr val="bg1"/>
                </a:solidFill>
              </a:rPr>
              <a:t>k</a:t>
            </a:r>
            <a:r>
              <a:rPr lang="en-US" altLang="de-DE" sz="2400" i="1">
                <a:solidFill>
                  <a:schemeClr val="bg1"/>
                </a:solidFill>
                <a:cs typeface="Times New Roman" panose="02020603050405020304" pitchFamily="18" charset="0"/>
              </a:rPr>
              <a:t>= Δx (</a:t>
            </a:r>
            <a:r>
              <a:rPr lang="en-US" altLang="de-DE" sz="2800" i="1">
                <a:solidFill>
                  <a:schemeClr val="bg1"/>
                </a:solidFill>
              </a:rPr>
              <a:t>d</a:t>
            </a:r>
            <a:r>
              <a:rPr lang="en-US" altLang="de-DE" sz="2800" i="1" baseline="-25000">
                <a:solidFill>
                  <a:schemeClr val="bg1"/>
                </a:solidFill>
              </a:rPr>
              <a:t>lower</a:t>
            </a:r>
            <a:r>
              <a:rPr lang="en-US" altLang="de-DE" sz="2800" i="1">
                <a:solidFill>
                  <a:schemeClr val="bg1"/>
                </a:solidFill>
              </a:rPr>
              <a:t> – d</a:t>
            </a:r>
            <a:r>
              <a:rPr lang="en-US" altLang="de-DE" sz="2800" i="1" baseline="-25000">
                <a:solidFill>
                  <a:schemeClr val="bg1"/>
                </a:solidFill>
              </a:rPr>
              <a:t>upper</a:t>
            </a:r>
            <a:r>
              <a:rPr lang="en-US" altLang="de-DE" sz="2800" i="1">
                <a:solidFill>
                  <a:schemeClr val="bg1"/>
                </a:solidFill>
              </a:rPr>
              <a:t> )</a:t>
            </a:r>
            <a:endParaRPr lang="tr-TR" altLang="de-DE" sz="2800" i="1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tr-TR" altLang="de-DE" sz="2800" i="1">
                <a:solidFill>
                  <a:schemeClr val="bg1"/>
                </a:solidFill>
                <a:cs typeface="Times New Roman" panose="02020603050405020304" pitchFamily="18" charset="0"/>
              </a:rPr>
              <a:t>		</a:t>
            </a:r>
            <a:r>
              <a:rPr lang="en-US" altLang="de-DE" sz="2000" i="1">
                <a:solidFill>
                  <a:schemeClr val="bg1"/>
                </a:solidFill>
                <a:cs typeface="Times New Roman" panose="02020603050405020304" pitchFamily="18" charset="0"/>
              </a:rPr>
              <a:t>p</a:t>
            </a:r>
            <a:r>
              <a:rPr lang="en-US" altLang="de-DE" sz="2000" i="1" baseline="-25000">
                <a:solidFill>
                  <a:schemeClr val="bg1"/>
                </a:solidFill>
              </a:rPr>
              <a:t>k</a:t>
            </a:r>
            <a:r>
              <a:rPr lang="en-US" altLang="de-DE" sz="2000" i="1">
                <a:solidFill>
                  <a:schemeClr val="bg1"/>
                </a:solidFill>
                <a:cs typeface="Times New Roman" panose="02020603050405020304" pitchFamily="18" charset="0"/>
              </a:rPr>
              <a:t> = 2Δy x</a:t>
            </a:r>
            <a:r>
              <a:rPr lang="en-US" altLang="de-DE" sz="2400" i="1" baseline="-25000">
                <a:solidFill>
                  <a:schemeClr val="bg1"/>
                </a:solidFill>
              </a:rPr>
              <a:t>k</a:t>
            </a:r>
            <a:r>
              <a:rPr lang="en-US" altLang="de-DE" sz="2000" i="1">
                <a:solidFill>
                  <a:schemeClr val="bg1"/>
                </a:solidFill>
                <a:cs typeface="Times New Roman" panose="02020603050405020304" pitchFamily="18" charset="0"/>
              </a:rPr>
              <a:t>- 2Δx y</a:t>
            </a:r>
            <a:r>
              <a:rPr lang="en-US" altLang="de-DE" sz="2400" i="1" baseline="-25000">
                <a:solidFill>
                  <a:schemeClr val="bg1"/>
                </a:solidFill>
              </a:rPr>
              <a:t>k</a:t>
            </a:r>
            <a:r>
              <a:rPr lang="en-US" altLang="de-DE" sz="2000" i="1">
                <a:solidFill>
                  <a:schemeClr val="bg1"/>
                </a:solidFill>
                <a:cs typeface="Times New Roman" panose="02020603050405020304" pitchFamily="18" charset="0"/>
              </a:rPr>
              <a:t> + c</a:t>
            </a:r>
          </a:p>
          <a:p>
            <a:pPr marL="990600" lvl="1" indent="-533400">
              <a:lnSpc>
                <a:spcPct val="90000"/>
              </a:lnSpc>
              <a:buFont typeface="Tahoma" panose="020B0604030504040204" pitchFamily="34" charset="0"/>
              <a:buNone/>
            </a:pPr>
            <a:r>
              <a:rPr lang="en-US" altLang="de-DE" sz="2000">
                <a:solidFill>
                  <a:schemeClr val="bg1"/>
                </a:solidFill>
                <a:cs typeface="Times New Roman" panose="02020603050405020304" pitchFamily="18" charset="0"/>
              </a:rPr>
              <a:t>  sign of  </a:t>
            </a:r>
            <a:r>
              <a:rPr lang="en-US" altLang="de-DE" sz="2000" i="1">
                <a:solidFill>
                  <a:schemeClr val="bg1"/>
                </a:solidFill>
                <a:cs typeface="Times New Roman" panose="02020603050405020304" pitchFamily="18" charset="0"/>
              </a:rPr>
              <a:t>p</a:t>
            </a:r>
            <a:r>
              <a:rPr lang="en-US" altLang="de-DE" sz="2000" i="1" baseline="-25000">
                <a:solidFill>
                  <a:schemeClr val="bg1"/>
                </a:solidFill>
              </a:rPr>
              <a:t>k</a:t>
            </a:r>
            <a:r>
              <a:rPr lang="en-US" altLang="de-DE" sz="2000">
                <a:solidFill>
                  <a:schemeClr val="bg1"/>
                </a:solidFill>
                <a:cs typeface="Times New Roman" panose="02020603050405020304" pitchFamily="18" charset="0"/>
              </a:rPr>
              <a:t> is the same as sign of </a:t>
            </a:r>
            <a:r>
              <a:rPr lang="en-US" altLang="de-DE" sz="2400" i="1">
                <a:solidFill>
                  <a:schemeClr val="bg1"/>
                </a:solidFill>
              </a:rPr>
              <a:t>d</a:t>
            </a:r>
            <a:r>
              <a:rPr lang="en-US" altLang="de-DE" sz="2400" i="1" baseline="-25000">
                <a:solidFill>
                  <a:schemeClr val="bg1"/>
                </a:solidFill>
              </a:rPr>
              <a:t>lower</a:t>
            </a:r>
            <a:r>
              <a:rPr lang="en-US" altLang="de-DE" sz="2400" i="1">
                <a:solidFill>
                  <a:schemeClr val="bg1"/>
                </a:solidFill>
              </a:rPr>
              <a:t> – d</a:t>
            </a:r>
            <a:r>
              <a:rPr lang="en-US" altLang="de-DE" sz="2400" i="1" baseline="-25000">
                <a:solidFill>
                  <a:schemeClr val="bg1"/>
                </a:solidFill>
              </a:rPr>
              <a:t>upper</a:t>
            </a:r>
            <a:r>
              <a:rPr lang="en-US" altLang="de-DE" sz="2400" i="1">
                <a:solidFill>
                  <a:schemeClr val="bg1"/>
                </a:solidFill>
              </a:rPr>
              <a:t> </a:t>
            </a:r>
            <a:endParaRPr lang="en-US" altLang="de-DE" sz="2000" i="1">
              <a:solidFill>
                <a:schemeClr val="bg1"/>
              </a:solidFill>
            </a:endParaRPr>
          </a:p>
          <a:p>
            <a:pPr marL="990600" lvl="1" indent="-533400">
              <a:lnSpc>
                <a:spcPct val="90000"/>
              </a:lnSpc>
              <a:buFont typeface="Tahoma" panose="020B0604030504040204" pitchFamily="34" charset="0"/>
              <a:buNone/>
            </a:pPr>
            <a:endParaRPr lang="en-US" altLang="de-DE" sz="2000">
              <a:solidFill>
                <a:schemeClr val="bg1"/>
              </a:solidFill>
            </a:endParaRPr>
          </a:p>
        </p:txBody>
      </p:sp>
      <p:sp>
        <p:nvSpPr>
          <p:cNvPr id="68612" name="Foliennummernplatzhalter 1">
            <a:extLst>
              <a:ext uri="{FF2B5EF4-FFF2-40B4-BE49-F238E27FC236}">
                <a16:creationId xmlns:a16="http://schemas.microsoft.com/office/drawing/2014/main" id="{9B141672-654E-4B79-9A82-E789624B17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1DD6A7-8EE5-49B7-86EF-9819ABF12B9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FB8311E-5B46-4F77-8E59-BDAD4901155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A1ECD74-19E2-48A6-B693-17AFAC31BE4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3C921A0-0CE1-4635-B585-C78F4211DB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1975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1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81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81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81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81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81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81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81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AB53C6F4-4CB2-4F5C-A303-F377871E9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9975"/>
          </a:xfrm>
        </p:spPr>
        <p:txBody>
          <a:bodyPr/>
          <a:lstStyle/>
          <a:p>
            <a:r>
              <a:rPr lang="en-US" altLang="de-DE" sz="4000" b="1"/>
              <a:t>Bresenham’s Line Drawing Algorithm</a:t>
            </a:r>
            <a:r>
              <a:rPr lang="tr-TR" altLang="de-DE" sz="4000" b="1"/>
              <a:t> (cont.)</a:t>
            </a:r>
            <a:endParaRPr lang="en-US" altLang="de-DE" sz="4000" b="1"/>
          </a:p>
        </p:txBody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E04200B0-DB43-4E4E-AA28-E1AD506B7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 marL="914400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Input the two line endpoints and store the left endpoint in (x</a:t>
            </a:r>
            <a:r>
              <a:rPr lang="en-US" sz="2400" baseline="-25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, y</a:t>
            </a:r>
            <a:r>
              <a:rPr lang="en-US" sz="2400" baseline="-25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).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Set the color for the frame-buffer position (x</a:t>
            </a:r>
            <a:r>
              <a:rPr lang="en-US" sz="2400" baseline="-25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, y</a:t>
            </a:r>
            <a:r>
              <a:rPr lang="en-US" sz="2400" baseline="-25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</a:rPr>
              <a:t>) – i.e. plot the first point.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Calculate the constant 2</a:t>
            </a: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Δy –</a:t>
            </a:r>
            <a:r>
              <a:rPr lang="en-US" sz="2400" dirty="0" err="1">
                <a:solidFill>
                  <a:schemeClr val="bg1"/>
                </a:solidFill>
                <a:cs typeface="Times New Roman" pitchFamily="18" charset="0"/>
              </a:rPr>
              <a:t>Δx</a:t>
            </a: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, and set the starting value for the decision parameter as p</a:t>
            </a:r>
            <a:r>
              <a:rPr lang="en-US" sz="2400" baseline="-25000" dirty="0">
                <a:solidFill>
                  <a:schemeClr val="bg1"/>
                </a:solidFill>
              </a:rPr>
              <a:t>0</a:t>
            </a: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 = </a:t>
            </a:r>
            <a:r>
              <a:rPr lang="en-US" sz="2400" dirty="0">
                <a:solidFill>
                  <a:schemeClr val="bg1"/>
                </a:solidFill>
              </a:rPr>
              <a:t>2</a:t>
            </a: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Δy –</a:t>
            </a:r>
            <a:r>
              <a:rPr lang="en-US" sz="2400" dirty="0" err="1">
                <a:solidFill>
                  <a:schemeClr val="bg1"/>
                </a:solidFill>
                <a:cs typeface="Times New Roman" pitchFamily="18" charset="0"/>
              </a:rPr>
              <a:t>Δx</a:t>
            </a: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At each </a:t>
            </a:r>
            <a:r>
              <a:rPr lang="en-US" sz="2400" dirty="0" err="1">
                <a:solidFill>
                  <a:schemeClr val="bg1"/>
                </a:solidFill>
                <a:cs typeface="Times New Roman" pitchFamily="18" charset="0"/>
              </a:rPr>
              <a:t>x</a:t>
            </a:r>
            <a:r>
              <a:rPr lang="en-US" sz="2400" baseline="-25000" dirty="0" err="1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 along the line, from k=0, perform the following test:</a:t>
            </a:r>
            <a:br>
              <a:rPr lang="en-US" sz="2400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if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000" baseline="-25000" dirty="0" err="1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&lt;0, next point to plot is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 err="1">
                <a:solidFill>
                  <a:schemeClr val="bg1"/>
                </a:solidFill>
              </a:rPr>
              <a:t>x</a:t>
            </a:r>
            <a:r>
              <a:rPr lang="en-US" sz="2000" baseline="-25000" dirty="0" err="1">
                <a:solidFill>
                  <a:schemeClr val="bg1"/>
                </a:solidFill>
              </a:rPr>
              <a:t>k</a:t>
            </a:r>
            <a:r>
              <a:rPr lang="en-US" sz="2000" baseline="-25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+ 1,  </a:t>
            </a:r>
            <a:r>
              <a:rPr lang="en-US" sz="2000" dirty="0" err="1">
                <a:solidFill>
                  <a:schemeClr val="bg1"/>
                </a:solidFill>
              </a:rPr>
              <a:t>y</a:t>
            </a:r>
            <a:r>
              <a:rPr lang="en-US" sz="2000" baseline="-25000" dirty="0" err="1">
                <a:solidFill>
                  <a:schemeClr val="bg1"/>
                </a:solidFill>
              </a:rPr>
              <a:t>k</a:t>
            </a:r>
            <a:r>
              <a:rPr lang="en-US" sz="2000" dirty="0">
                <a:solidFill>
                  <a:schemeClr val="bg1"/>
                </a:solidFill>
              </a:rPr>
              <a:t>) and 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000" baseline="-25000" dirty="0">
                <a:solidFill>
                  <a:schemeClr val="bg1"/>
                </a:solidFill>
              </a:rPr>
              <a:t>k+1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 = </a:t>
            </a:r>
            <a:r>
              <a:rPr lang="en-US" sz="2000" dirty="0" err="1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000" baseline="-25000" dirty="0" err="1">
                <a:solidFill>
                  <a:schemeClr val="bg1"/>
                </a:solidFill>
              </a:rPr>
              <a:t>k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 + 2Δy</a:t>
            </a:r>
            <a:br>
              <a:rPr lang="en-US" sz="2400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en-US" sz="2400" dirty="0">
                <a:solidFill>
                  <a:schemeClr val="bg1"/>
                </a:solidFill>
                <a:cs typeface="Times New Roman" pitchFamily="18" charset="0"/>
              </a:rPr>
              <a:t>otherwise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, next point to plot is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 err="1">
                <a:solidFill>
                  <a:schemeClr val="bg1"/>
                </a:solidFill>
              </a:rPr>
              <a:t>x</a:t>
            </a:r>
            <a:r>
              <a:rPr lang="en-US" sz="2000" baseline="-25000" dirty="0" err="1">
                <a:solidFill>
                  <a:schemeClr val="bg1"/>
                </a:solidFill>
              </a:rPr>
              <a:t>k</a:t>
            </a:r>
            <a:r>
              <a:rPr lang="en-US" sz="2000" baseline="-25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+ 1,  </a:t>
            </a:r>
            <a:r>
              <a:rPr lang="en-US" sz="2000" dirty="0" err="1">
                <a:solidFill>
                  <a:schemeClr val="bg1"/>
                </a:solidFill>
              </a:rPr>
              <a:t>y</a:t>
            </a:r>
            <a:r>
              <a:rPr lang="en-US" sz="2000" baseline="-25000" dirty="0" err="1">
                <a:solidFill>
                  <a:schemeClr val="bg1"/>
                </a:solidFill>
              </a:rPr>
              <a:t>k</a:t>
            </a:r>
            <a:r>
              <a:rPr lang="en-US" sz="2000" baseline="-25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+ 1 )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			and 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000" baseline="-25000" dirty="0">
                <a:solidFill>
                  <a:schemeClr val="bg1"/>
                </a:solidFill>
              </a:rPr>
              <a:t>k+1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 = </a:t>
            </a:r>
            <a:r>
              <a:rPr lang="en-US" sz="2000" dirty="0" err="1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000" baseline="-25000" dirty="0" err="1">
                <a:solidFill>
                  <a:schemeClr val="bg1"/>
                </a:solidFill>
              </a:rPr>
              <a:t>k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 + 2Δy- 2Δx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Repeat step 4 </a:t>
            </a:r>
            <a:r>
              <a:rPr lang="en-US" sz="2000" dirty="0" err="1">
                <a:solidFill>
                  <a:schemeClr val="bg1"/>
                </a:solidFill>
                <a:cs typeface="Times New Roman" pitchFamily="18" charset="0"/>
              </a:rPr>
              <a:t>Δx</a:t>
            </a:r>
            <a:r>
              <a:rPr lang="en-US" sz="2000" dirty="0">
                <a:solidFill>
                  <a:schemeClr val="bg1"/>
                </a:solidFill>
                <a:cs typeface="Times New Roman" pitchFamily="18" charset="0"/>
              </a:rPr>
              <a:t> - 1 times.</a:t>
            </a:r>
            <a:endParaRPr lang="en-US" sz="2000" dirty="0">
              <a:solidFill>
                <a:schemeClr val="bg1"/>
              </a:solidFill>
            </a:endParaRPr>
          </a:p>
          <a:p>
            <a:pPr marL="990600" lvl="1" indent="-533400">
              <a:lnSpc>
                <a:spcPct val="90000"/>
              </a:lnSpc>
              <a:buFont typeface="Tahoma" pitchFamily="34" charset="0"/>
              <a:buNone/>
              <a:defRPr/>
            </a:pPr>
            <a:endParaRPr lang="en-US" sz="2000" dirty="0"/>
          </a:p>
        </p:txBody>
      </p:sp>
      <p:sp>
        <p:nvSpPr>
          <p:cNvPr id="69636" name="Foliennummernplatzhalter 1">
            <a:extLst>
              <a:ext uri="{FF2B5EF4-FFF2-40B4-BE49-F238E27FC236}">
                <a16:creationId xmlns:a16="http://schemas.microsoft.com/office/drawing/2014/main" id="{D38E9826-9F10-4055-B014-CFCB3C469F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D9D401-0015-41A9-A806-A751836978E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BA8C12AA-F05D-4F5C-8878-B2540BCF174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0694445-726A-42DB-8E9E-2452969716D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59794E4-7CE9-40B5-A13F-5D7D40EDBB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27536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FD52882E-753D-4544-BE35-5A4D213FD5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1828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de-DE" b="1"/>
              <a:t>Example 6-1</a:t>
            </a:r>
            <a:r>
              <a:rPr lang="en-US" altLang="de-DE"/>
              <a:t>   Bresenham Line Drawing</a:t>
            </a:r>
          </a:p>
        </p:txBody>
      </p:sp>
      <p:pic>
        <p:nvPicPr>
          <p:cNvPr id="70659" name="ex_06_01a.jpg" descr="ex_06_01a">
            <a:extLst>
              <a:ext uri="{FF2B5EF4-FFF2-40B4-BE49-F238E27FC236}">
                <a16:creationId xmlns:a16="http://schemas.microsoft.com/office/drawing/2014/main" id="{F3B75604-C405-4F4F-BAE0-25DD3B600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62125"/>
            <a:ext cx="8686800" cy="287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633E8B40-EE23-4B89-AEAA-B985FCFD0217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228600"/>
            <a:ext cx="8534400" cy="10699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Example: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Bresenham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Line Drawing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2AFD48E-BFD6-4180-9F76-4DE55D203D78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4800600"/>
            <a:ext cx="7010400" cy="762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166-168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662" name="Foliennummernplatzhalter 1">
            <a:extLst>
              <a:ext uri="{FF2B5EF4-FFF2-40B4-BE49-F238E27FC236}">
                <a16:creationId xmlns:a16="http://schemas.microsoft.com/office/drawing/2014/main" id="{51393FBB-10ED-4AF7-B7C4-7A6FC46478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F36C01-CB1D-41BD-BA96-76394CAFC7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2F620F6D-908A-4FEA-9506-AFAE286178A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EA250842-DA65-424E-8F53-7C468885E83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935E817-37E4-4B8B-B70C-C529FC5984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ex_06_01b.jpg" descr="ex_06_01b">
            <a:extLst>
              <a:ext uri="{FF2B5EF4-FFF2-40B4-BE49-F238E27FC236}">
                <a16:creationId xmlns:a16="http://schemas.microsoft.com/office/drawing/2014/main" id="{5B6EFC95-EFD8-4BD3-8FE1-3711E4D5D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828800"/>
            <a:ext cx="8686800" cy="438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7A4F9AB-1C2A-4B54-901C-D867E54BBCD8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228600"/>
            <a:ext cx="8534400" cy="10699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Example: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Bresenham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Line Drawing</a:t>
            </a:r>
            <a:r>
              <a:rPr kumimoji="0" lang="tr-TR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5E3B55-680F-4B83-8E1E-B420ED35C778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6211888"/>
            <a:ext cx="70104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166-168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685" name="Foliennummernplatzhalter 1">
            <a:extLst>
              <a:ext uri="{FF2B5EF4-FFF2-40B4-BE49-F238E27FC236}">
                <a16:creationId xmlns:a16="http://schemas.microsoft.com/office/drawing/2014/main" id="{5150C21E-E1C9-4697-ADDE-5203659890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7ABF3A-F6A9-4977-936B-7B6988D21F6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AC5862E7-20AB-4A99-BADA-7891E743F75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A02011D-246F-4743-AF2F-63E7732F453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2161426-169B-4AEB-9D1A-9AD3B786A8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37180"/>
            <a:ext cx="352394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AADGGXG0.jpg" descr="AADGGXG0">
            <a:extLst>
              <a:ext uri="{FF2B5EF4-FFF2-40B4-BE49-F238E27FC236}">
                <a16:creationId xmlns:a16="http://schemas.microsoft.com/office/drawing/2014/main" id="{A7FAD51E-47E0-4EAB-B758-A42742C20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1066800"/>
            <a:ext cx="52292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Rechteck 1">
            <a:extLst>
              <a:ext uri="{FF2B5EF4-FFF2-40B4-BE49-F238E27FC236}">
                <a16:creationId xmlns:a16="http://schemas.microsoft.com/office/drawing/2014/main" id="{4FA614C6-0FD3-4E95-9237-93308F89F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6072188"/>
            <a:ext cx="8610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Pixel positions along the line path between endpoints (20, 10) and (30, 18), plotted with Bresenham’s line algorithm.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0D69C3C-DB16-4439-B684-5DD41E084396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228600"/>
            <a:ext cx="8763000" cy="10699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Example: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Bresenham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Line Drawing</a:t>
            </a:r>
            <a:r>
              <a:rPr kumimoji="0" lang="tr-TR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2709" name="Foliennummernplatzhalter 1">
            <a:extLst>
              <a:ext uri="{FF2B5EF4-FFF2-40B4-BE49-F238E27FC236}">
                <a16:creationId xmlns:a16="http://schemas.microsoft.com/office/drawing/2014/main" id="{E58461F9-0847-4CA0-BE3C-4FEE973710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4723D2-4E6F-4723-9C5C-776D18DEEF0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F13C879C-FFCB-4E17-801F-139AA1C790C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23679021-28C0-4AD4-89AD-0E1DE96621F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EFA8076-8558-43C1-9293-382CA14181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372692"/>
            <a:ext cx="332863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C0084391-6479-4C1E-8141-89F4602CC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077200" cy="1069975"/>
          </a:xfrm>
        </p:spPr>
        <p:txBody>
          <a:bodyPr/>
          <a:lstStyle/>
          <a:p>
            <a:r>
              <a:rPr lang="tr-TR" altLang="de-DE" sz="4000" b="1"/>
              <a:t>Line Drawing Algorithms (cont.)</a:t>
            </a:r>
            <a:endParaRPr lang="en-US" altLang="de-DE" sz="4000" b="1"/>
          </a:p>
        </p:txBody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D0A4B116-306D-4A02-990B-6EC8FAC455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 marL="587375" indent="-457200"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All algorithms above are given for a given slope</a:t>
            </a:r>
          </a:p>
          <a:p>
            <a:pPr marL="587375" indent="-457200"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What about arbitrary slopes?</a:t>
            </a:r>
          </a:p>
          <a:p>
            <a:pPr marL="914400" lvl="1" indent="-457200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Answer: Think about it (Hint: see next slide)</a:t>
            </a:r>
            <a:endParaRPr lang="en-US" altLang="de-DE" sz="2000"/>
          </a:p>
        </p:txBody>
      </p:sp>
      <p:sp>
        <p:nvSpPr>
          <p:cNvPr id="73732" name="Foliennummernplatzhalter 1">
            <a:extLst>
              <a:ext uri="{FF2B5EF4-FFF2-40B4-BE49-F238E27FC236}">
                <a16:creationId xmlns:a16="http://schemas.microsoft.com/office/drawing/2014/main" id="{3588A55C-E977-4923-93D1-F662180EEC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52F4AC-A8B0-4B34-9A22-B7F80E36D1A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457DA496-C266-4916-94A1-F675747D760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EFB78F43-082D-4A17-A513-0750D155C96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7C2385F-280B-453A-9E7C-F8D64D37A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7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6864AE58-D86C-4172-970E-56A502F11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9563"/>
            <a:ext cx="8382000" cy="1031875"/>
          </a:xfrm>
        </p:spPr>
        <p:txBody>
          <a:bodyPr/>
          <a:lstStyle/>
          <a:p>
            <a:r>
              <a:rPr lang="en-US" altLang="de-DE" b="1"/>
              <a:t>Line Drawing Algorithms</a:t>
            </a:r>
            <a:r>
              <a:rPr lang="tr-TR" altLang="de-DE" b="1"/>
              <a:t> (cont.)</a:t>
            </a:r>
            <a:endParaRPr lang="en-US" altLang="de-DE" b="1"/>
          </a:p>
        </p:txBody>
      </p:sp>
      <p:grpSp>
        <p:nvGrpSpPr>
          <p:cNvPr id="74755" name="Group 16">
            <a:extLst>
              <a:ext uri="{FF2B5EF4-FFF2-40B4-BE49-F238E27FC236}">
                <a16:creationId xmlns:a16="http://schemas.microsoft.com/office/drawing/2014/main" id="{4B05EAE8-9473-4281-9CAD-AAD8544356D0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341438"/>
            <a:ext cx="3457575" cy="3529012"/>
            <a:chOff x="1429" y="935"/>
            <a:chExt cx="2540" cy="2540"/>
          </a:xfrm>
        </p:grpSpPr>
        <p:sp>
          <p:nvSpPr>
            <p:cNvPr id="276484" name="Line 4">
              <a:extLst>
                <a:ext uri="{FF2B5EF4-FFF2-40B4-BE49-F238E27FC236}">
                  <a16:creationId xmlns:a16="http://schemas.microsoft.com/office/drawing/2014/main" id="{416144EA-D048-496E-B510-41E8D3F830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9" y="935"/>
              <a:ext cx="0" cy="254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485" name="Line 5">
              <a:extLst>
                <a:ext uri="{FF2B5EF4-FFF2-40B4-BE49-F238E27FC236}">
                  <a16:creationId xmlns:a16="http://schemas.microsoft.com/office/drawing/2014/main" id="{0108E157-CF30-4C21-9A6F-E38422E591F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2699" y="890"/>
              <a:ext cx="0" cy="254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486" name="Freeform 6">
              <a:extLst>
                <a:ext uri="{FF2B5EF4-FFF2-40B4-BE49-F238E27FC236}">
                  <a16:creationId xmlns:a16="http://schemas.microsoft.com/office/drawing/2014/main" id="{38A52CB5-7CE9-4265-8D43-E78CA0856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" y="1189"/>
              <a:ext cx="1734" cy="1987"/>
            </a:xfrm>
            <a:custGeom>
              <a:avLst/>
              <a:gdLst>
                <a:gd name="T0" fmla="*/ 1736 w 1736"/>
                <a:gd name="T1" fmla="*/ 0 h 1987"/>
                <a:gd name="T2" fmla="*/ 923 w 1736"/>
                <a:gd name="T3" fmla="*/ 905 h 1987"/>
                <a:gd name="T4" fmla="*/ 0 w 1736"/>
                <a:gd name="T5" fmla="*/ 1987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6" h="1987">
                  <a:moveTo>
                    <a:pt x="1736" y="0"/>
                  </a:moveTo>
                  <a:lnTo>
                    <a:pt x="923" y="905"/>
                  </a:lnTo>
                  <a:lnTo>
                    <a:pt x="0" y="1987"/>
                  </a:lnTo>
                </a:path>
              </a:pathLst>
            </a:cu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6487" name="Freeform 7">
              <a:extLst>
                <a:ext uri="{FF2B5EF4-FFF2-40B4-BE49-F238E27FC236}">
                  <a16:creationId xmlns:a16="http://schemas.microsoft.com/office/drawing/2014/main" id="{E6CBE077-0D34-4DEE-BD11-601C0B1B3100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1871" y="1174"/>
              <a:ext cx="1737" cy="1987"/>
            </a:xfrm>
            <a:custGeom>
              <a:avLst/>
              <a:gdLst>
                <a:gd name="T0" fmla="*/ 1736 w 1736"/>
                <a:gd name="T1" fmla="*/ 0 h 1987"/>
                <a:gd name="T2" fmla="*/ 923 w 1736"/>
                <a:gd name="T3" fmla="*/ 905 h 1987"/>
                <a:gd name="T4" fmla="*/ 0 w 1736"/>
                <a:gd name="T5" fmla="*/ 1987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36" h="1987">
                  <a:moveTo>
                    <a:pt x="1736" y="0"/>
                  </a:moveTo>
                  <a:lnTo>
                    <a:pt x="923" y="905"/>
                  </a:lnTo>
                  <a:lnTo>
                    <a:pt x="0" y="1987"/>
                  </a:lnTo>
                </a:path>
              </a:pathLst>
            </a:cu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762" name="Text Box 8">
              <a:extLst>
                <a:ext uri="{FF2B5EF4-FFF2-40B4-BE49-F238E27FC236}">
                  <a16:creationId xmlns:a16="http://schemas.microsoft.com/office/drawing/2014/main" id="{E239569E-66C3-4C89-A1C4-21CDEAC6F1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4" y="1908"/>
              <a:ext cx="214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4763" name="Text Box 9">
              <a:extLst>
                <a:ext uri="{FF2B5EF4-FFF2-40B4-BE49-F238E27FC236}">
                  <a16:creationId xmlns:a16="http://schemas.microsoft.com/office/drawing/2014/main" id="{39CEAAC8-1D8A-4004-8669-EC2F5320A6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99" y="1752"/>
              <a:ext cx="215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74764" name="Text Box 10">
              <a:extLst>
                <a:ext uri="{FF2B5EF4-FFF2-40B4-BE49-F238E27FC236}">
                  <a16:creationId xmlns:a16="http://schemas.microsoft.com/office/drawing/2014/main" id="{BCDCD01B-E743-4D72-98FD-672FEA874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1752"/>
              <a:ext cx="184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74765" name="Text Box 11">
              <a:extLst>
                <a:ext uri="{FF2B5EF4-FFF2-40B4-BE49-F238E27FC236}">
                  <a16:creationId xmlns:a16="http://schemas.microsoft.com/office/drawing/2014/main" id="{03E2CB8D-36C4-4F7E-A78B-5D8384A1E6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" y="1932"/>
              <a:ext cx="215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74766" name="Text Box 12">
              <a:extLst>
                <a:ext uri="{FF2B5EF4-FFF2-40B4-BE49-F238E27FC236}">
                  <a16:creationId xmlns:a16="http://schemas.microsoft.com/office/drawing/2014/main" id="{DFB104D9-FBE0-44D1-B969-12328E077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6" y="2160"/>
              <a:ext cx="215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4767" name="Text Box 13">
              <a:extLst>
                <a:ext uri="{FF2B5EF4-FFF2-40B4-BE49-F238E27FC236}">
                  <a16:creationId xmlns:a16="http://schemas.microsoft.com/office/drawing/2014/main" id="{62265BFC-48F7-4469-8865-27FFA2A0B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2" y="2342"/>
              <a:ext cx="216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74768" name="Text Box 14">
              <a:extLst>
                <a:ext uri="{FF2B5EF4-FFF2-40B4-BE49-F238E27FC236}">
                  <a16:creationId xmlns:a16="http://schemas.microsoft.com/office/drawing/2014/main" id="{36067311-E3D1-4874-83FC-782A79B07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4" y="2342"/>
              <a:ext cx="216" cy="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74769" name="Text Box 15">
              <a:extLst>
                <a:ext uri="{FF2B5EF4-FFF2-40B4-BE49-F238E27FC236}">
                  <a16:creationId xmlns:a16="http://schemas.microsoft.com/office/drawing/2014/main" id="{484A6899-7F6E-45AC-AD1B-FF02B0B2D8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5" y="2160"/>
              <a:ext cx="215" cy="2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8</a:t>
              </a:r>
            </a:p>
          </p:txBody>
        </p:sp>
      </p:grpSp>
      <p:sp>
        <p:nvSpPr>
          <p:cNvPr id="276497" name="Rectangle 17">
            <a:extLst>
              <a:ext uri="{FF2B5EF4-FFF2-40B4-BE49-F238E27FC236}">
                <a16:creationId xmlns:a16="http://schemas.microsoft.com/office/drawing/2014/main" id="{A4090FC2-DAAC-40DD-AA76-A269CA194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341438"/>
            <a:ext cx="55435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To draw a line: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ahoma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1: step through x, increment 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ahoma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2: step through y, increment x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ahoma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3: step through y, decrement x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ahoma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8: step through x, decrement 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ahoma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For 4,5,6,7: swap end coordinates &amp; use the algorithm for the symmetric quadrants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SzPct val="120000"/>
              <a:buFontTx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4757" name="Foliennummernplatzhalter 1">
            <a:extLst>
              <a:ext uri="{FF2B5EF4-FFF2-40B4-BE49-F238E27FC236}">
                <a16:creationId xmlns:a16="http://schemas.microsoft.com/office/drawing/2014/main" id="{95A4A0A9-031C-499D-A474-C169913F9C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8A24BC-2017-4ABB-9528-AD4DCC3B708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" name="Grafik 8">
            <a:extLst>
              <a:ext uri="{FF2B5EF4-FFF2-40B4-BE49-F238E27FC236}">
                <a16:creationId xmlns:a16="http://schemas.microsoft.com/office/drawing/2014/main" id="{35D70E19-6CAA-4D25-B14C-26F9C3E9247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9" name="Grafik 9">
            <a:extLst>
              <a:ext uri="{FF2B5EF4-FFF2-40B4-BE49-F238E27FC236}">
                <a16:creationId xmlns:a16="http://schemas.microsoft.com/office/drawing/2014/main" id="{BDF64AD0-FC4C-45E1-B7DA-36806585A53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6D38422-1424-4EE3-9A53-1595A54396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8189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76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76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6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64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76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764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764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764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764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764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764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764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7" grpId="0" build="allAtOnce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9D7D3FF9-9445-4209-A096-5487AFF6A0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696200" cy="1069975"/>
          </a:xfrm>
        </p:spPr>
        <p:txBody>
          <a:bodyPr/>
          <a:lstStyle/>
          <a:p>
            <a:r>
              <a:rPr lang="tr-TR" altLang="de-DE" b="1"/>
              <a:t>Circle</a:t>
            </a:r>
            <a:r>
              <a:rPr lang="en-US" altLang="de-DE" b="1"/>
              <a:t> Drawing Algorithms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500761B6-0C2D-4960-83D0-8FAFF1F7F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Properties of circle: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75780" name="Foliennummernplatzhalter 1">
            <a:extLst>
              <a:ext uri="{FF2B5EF4-FFF2-40B4-BE49-F238E27FC236}">
                <a16:creationId xmlns:a16="http://schemas.microsoft.com/office/drawing/2014/main" id="{5A5DF6BE-23E3-4EF8-8B72-6B5D2C2EE1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7ACB2A-5741-4514-97D4-08A0ACE7ED0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5781" name="Objekt 1">
            <a:extLst>
              <a:ext uri="{FF2B5EF4-FFF2-40B4-BE49-F238E27FC236}">
                <a16:creationId xmlns:a16="http://schemas.microsoft.com/office/drawing/2014/main" id="{D4EAF9E4-D572-49B0-9809-A75FC8AA08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2209800"/>
          <a:ext cx="80391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Formel" r:id="rId3" imgW="2032000" imgH="762000" progId="Equation.3">
                  <p:embed/>
                </p:oleObj>
              </mc:Choice>
              <mc:Fallback>
                <p:oleObj name="Formel" r:id="rId3" imgW="2032000" imgH="762000" progId="Equation.3">
                  <p:embed/>
                  <p:pic>
                    <p:nvPicPr>
                      <p:cNvPr id="75781" name="Objekt 1">
                        <a:extLst>
                          <a:ext uri="{FF2B5EF4-FFF2-40B4-BE49-F238E27FC236}">
                            <a16:creationId xmlns:a16="http://schemas.microsoft.com/office/drawing/2014/main" id="{D4EAF9E4-D572-49B0-9809-A75FC8AA08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09800"/>
                        <a:ext cx="8039100" cy="25146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8">
            <a:extLst>
              <a:ext uri="{FF2B5EF4-FFF2-40B4-BE49-F238E27FC236}">
                <a16:creationId xmlns:a16="http://schemas.microsoft.com/office/drawing/2014/main" id="{79803EEC-6032-48CF-8190-D0626174BF2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94E81569-E4B0-4F97-8A23-833C0AC3F112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D4B1B9-241A-4185-8149-883BC6681D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FDA6FA95-C99A-4A89-A013-F2F387A3A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1069975"/>
          </a:xfrm>
        </p:spPr>
        <p:txBody>
          <a:bodyPr/>
          <a:lstStyle/>
          <a:p>
            <a:r>
              <a:rPr lang="tr-TR" altLang="de-DE" b="1"/>
              <a:t>Circle</a:t>
            </a:r>
            <a:r>
              <a:rPr lang="en-US" altLang="de-DE" b="1"/>
              <a:t> Drawing Algorithms</a:t>
            </a:r>
            <a:r>
              <a:rPr lang="tr-TR" altLang="de-DE" b="1"/>
              <a:t> (cont.) </a:t>
            </a:r>
            <a:endParaRPr lang="en-US" altLang="de-DE" b="1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59508F4-80DA-4736-A3D8-4E8B1A99B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Problems:</a:t>
            </a: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Complexity</a:t>
            </a: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Non-uniform spacing</a:t>
            </a:r>
            <a:endParaRPr lang="en-US" altLang="de-DE" sz="2400">
              <a:solidFill>
                <a:schemeClr val="bg1"/>
              </a:solidFill>
            </a:endParaRPr>
          </a:p>
        </p:txBody>
      </p:sp>
      <p:sp>
        <p:nvSpPr>
          <p:cNvPr id="76804" name="Foliennummernplatzhalter 1">
            <a:extLst>
              <a:ext uri="{FF2B5EF4-FFF2-40B4-BE49-F238E27FC236}">
                <a16:creationId xmlns:a16="http://schemas.microsoft.com/office/drawing/2014/main" id="{E96A281E-1B20-431D-9856-B28B10D43F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2C495A-720C-45D2-90CD-A339B5F0D72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6805" name="AADGGXK0.jpg" descr="AADGGXK0">
            <a:extLst>
              <a:ext uri="{FF2B5EF4-FFF2-40B4-BE49-F238E27FC236}">
                <a16:creationId xmlns:a16="http://schemas.microsoft.com/office/drawing/2014/main" id="{CA2DFFFA-B1A8-447E-BE86-86A90C9F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7000"/>
            <a:ext cx="5943600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8">
            <a:extLst>
              <a:ext uri="{FF2B5EF4-FFF2-40B4-BE49-F238E27FC236}">
                <a16:creationId xmlns:a16="http://schemas.microsoft.com/office/drawing/2014/main" id="{CA32DDF0-B453-4558-A728-BA7173AE036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091F8CD-5EBF-4AB3-B5EF-6D69C1439DC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DD605ED-6E4F-403E-86DF-15FF988FD5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319424"/>
            <a:ext cx="331975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E2D7EAA-E985-4452-914E-F0268EB005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1069975"/>
          </a:xfrm>
        </p:spPr>
        <p:txBody>
          <a:bodyPr/>
          <a:lstStyle/>
          <a:p>
            <a:r>
              <a:rPr lang="tr-TR" altLang="de-DE" b="1"/>
              <a:t>Circle</a:t>
            </a:r>
            <a:r>
              <a:rPr lang="en-US" altLang="de-DE" b="1"/>
              <a:t> Drawing Algorithms</a:t>
            </a:r>
            <a:r>
              <a:rPr lang="tr-TR" altLang="de-DE" b="1"/>
              <a:t> (cont.) </a:t>
            </a:r>
            <a:endParaRPr lang="en-US" altLang="de-DE" b="1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86C8DCD5-EBE7-401A-8D51-2E3E81AA40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0668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Solutions?:</a:t>
            </a: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Complexity: Adjust spacing by interchanging </a:t>
            </a:r>
            <a:r>
              <a:rPr lang="tr-TR" altLang="de-DE" sz="2400" i="1">
                <a:solidFill>
                  <a:schemeClr val="bg1"/>
                </a:solidFill>
              </a:rPr>
              <a:t>x </a:t>
            </a:r>
            <a:r>
              <a:rPr lang="tr-TR" altLang="de-DE" sz="2400">
                <a:solidFill>
                  <a:schemeClr val="bg1"/>
                </a:solidFill>
              </a:rPr>
              <a:t>and </a:t>
            </a:r>
            <a:r>
              <a:rPr lang="tr-TR" altLang="de-DE" sz="2400" i="1">
                <a:solidFill>
                  <a:schemeClr val="bg1"/>
                </a:solidFill>
              </a:rPr>
              <a:t>y</a:t>
            </a:r>
            <a:r>
              <a:rPr lang="tr-TR" altLang="de-DE" sz="2400">
                <a:solidFill>
                  <a:schemeClr val="bg1"/>
                </a:solidFill>
              </a:rPr>
              <a:t> whenever absolute value of slope of circle is greater than 1 </a:t>
            </a:r>
            <a:r>
              <a:rPr lang="tr-TR" altLang="de-DE" sz="2400">
                <a:solidFill>
                  <a:schemeClr val="bg1"/>
                </a:solidFill>
                <a:sym typeface="Wingdings" panose="05000000000000000000" pitchFamily="2" charset="2"/>
              </a:rPr>
              <a:t> increasing complexity</a:t>
            </a:r>
            <a:r>
              <a:rPr lang="tr-TR" altLang="de-DE" sz="2400">
                <a:solidFill>
                  <a:schemeClr val="bg1"/>
                </a:solidFill>
              </a:rPr>
              <a:t>  </a:t>
            </a: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Non-uniform spacing: Using polar coordinates  </a:t>
            </a:r>
            <a:endParaRPr lang="en-US" altLang="de-DE" sz="2400">
              <a:solidFill>
                <a:schemeClr val="bg1"/>
              </a:solidFill>
            </a:endParaRPr>
          </a:p>
        </p:txBody>
      </p:sp>
      <p:sp>
        <p:nvSpPr>
          <p:cNvPr id="77828" name="Foliennummernplatzhalter 1">
            <a:extLst>
              <a:ext uri="{FF2B5EF4-FFF2-40B4-BE49-F238E27FC236}">
                <a16:creationId xmlns:a16="http://schemas.microsoft.com/office/drawing/2014/main" id="{F7BF632C-0763-4986-9C96-3CEDD42102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0501C9-97F6-4897-B733-619118BF8E4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AADGGXJ0.jpg" descr="AADGGXJ0">
            <a:extLst>
              <a:ext uri="{FF2B5EF4-FFF2-40B4-BE49-F238E27FC236}">
                <a16:creationId xmlns:a16="http://schemas.microsoft.com/office/drawing/2014/main" id="{F4B223B9-D675-4BE9-8A2D-D4909FC27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2286000"/>
            <a:ext cx="5259387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8">
            <a:extLst>
              <a:ext uri="{FF2B5EF4-FFF2-40B4-BE49-F238E27FC236}">
                <a16:creationId xmlns:a16="http://schemas.microsoft.com/office/drawing/2014/main" id="{1F38EBAC-0813-488D-9669-94A07CF6013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DF333843-89E6-4EAE-856B-513761A67AB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9117EF8-B7B3-4257-AD80-13639388B7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381570"/>
            <a:ext cx="354169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396CB8D8-8CFD-4C5E-8353-093CE535B1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1069975"/>
          </a:xfrm>
        </p:spPr>
        <p:txBody>
          <a:bodyPr/>
          <a:lstStyle/>
          <a:p>
            <a:r>
              <a:rPr lang="tr-TR" altLang="de-DE" b="1"/>
              <a:t>Circle</a:t>
            </a:r>
            <a:r>
              <a:rPr lang="en-US" altLang="de-DE" b="1"/>
              <a:t> Drawing Algorithms</a:t>
            </a:r>
            <a:r>
              <a:rPr lang="tr-TR" altLang="de-DE" b="1"/>
              <a:t> (cont.) </a:t>
            </a:r>
            <a:endParaRPr lang="en-US" altLang="de-DE" b="1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7E775ACD-87E9-4EFB-8CC5-2AD67FCCA3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609600" y="1143000"/>
            <a:ext cx="7772400" cy="4419600"/>
          </a:xfrm>
          <a:blipFill rotWithShape="1">
            <a:blip r:embed="rId2"/>
            <a:stretch>
              <a:fillRect l="-471" t="-2345" r="-2039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de-DE">
                <a:noFill/>
              </a:rPr>
              <a:t> </a:t>
            </a:r>
          </a:p>
        </p:txBody>
      </p:sp>
      <p:sp>
        <p:nvSpPr>
          <p:cNvPr id="78852" name="Foliennummernplatzhalter 1">
            <a:extLst>
              <a:ext uri="{FF2B5EF4-FFF2-40B4-BE49-F238E27FC236}">
                <a16:creationId xmlns:a16="http://schemas.microsoft.com/office/drawing/2014/main" id="{6C8A32ED-32E0-4396-B102-EAAB12E11E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A3BE49-08B8-409D-873F-201455CFDF7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69E72C78-83CF-427E-B50D-B69D91F75B3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251E9B0-A64A-4AB1-8403-6A3830DB230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DAD78A9-3167-4D66-B505-0FDEBF03C3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1AB2BC9B-F8D4-4952-8E0C-35BE8CD2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Symmetry of a circle</a:t>
            </a:r>
          </a:p>
        </p:txBody>
      </p:sp>
      <p:pic>
        <p:nvPicPr>
          <p:cNvPr id="79875" name="AADGGXL0.jpg" descr="AADGGXL0">
            <a:extLst>
              <a:ext uri="{FF2B5EF4-FFF2-40B4-BE49-F238E27FC236}">
                <a16:creationId xmlns:a16="http://schemas.microsoft.com/office/drawing/2014/main" id="{609CF89A-F679-4D2D-B3C7-44A2D034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1066800"/>
            <a:ext cx="50339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Rechteck 1">
            <a:extLst>
              <a:ext uri="{FF2B5EF4-FFF2-40B4-BE49-F238E27FC236}">
                <a16:creationId xmlns:a16="http://schemas.microsoft.com/office/drawing/2014/main" id="{37C5F28C-83B2-4AD3-B36E-FC1CC0BC2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934075"/>
            <a:ext cx="7543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Calculation of a circle point (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x, y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in one octant yields the circle points shown for the other seven octants.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9877" name="Foliennummernplatzhalter 3">
            <a:extLst>
              <a:ext uri="{FF2B5EF4-FFF2-40B4-BE49-F238E27FC236}">
                <a16:creationId xmlns:a16="http://schemas.microsoft.com/office/drawing/2014/main" id="{28823607-2B15-4AAF-A63D-9F0866EAA1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1E8F5-516B-4579-8AF2-9C99C01B614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B5ADCFE-D8E8-4BAC-8BB2-3AB404C5621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7F1737A-45F6-47D0-BF0A-29AA21EF137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013AD30-B3D5-4B47-94C2-C90ED1DB23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75034"/>
            <a:ext cx="339077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30E846B-6281-4E59-A45F-A48BF8930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86800" cy="1069975"/>
          </a:xfrm>
        </p:spPr>
        <p:txBody>
          <a:bodyPr/>
          <a:lstStyle/>
          <a:p>
            <a:r>
              <a:rPr lang="tr-TR" altLang="de-DE" b="1"/>
              <a:t>Using Symmetry</a:t>
            </a:r>
            <a:endParaRPr lang="en-US" altLang="de-DE" b="1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11F33018-401B-4A63-8A8F-31E9E2B3E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Calculate points in section </a:t>
            </a:r>
            <a:r>
              <a:rPr lang="tr-TR" altLang="de-DE" sz="2800" i="1">
                <a:solidFill>
                  <a:schemeClr val="bg1"/>
                </a:solidFill>
              </a:rPr>
              <a:t>x = 0 </a:t>
            </a:r>
            <a:r>
              <a:rPr lang="tr-TR" altLang="de-DE" sz="2800">
                <a:solidFill>
                  <a:schemeClr val="bg1"/>
                </a:solidFill>
              </a:rPr>
              <a:t>to </a:t>
            </a:r>
            <a:r>
              <a:rPr lang="tr-TR" altLang="de-DE" sz="2800" i="1">
                <a:solidFill>
                  <a:schemeClr val="bg1"/>
                </a:solidFill>
              </a:rPr>
              <a:t>x = y</a:t>
            </a:r>
          </a:p>
          <a:p>
            <a:pPr>
              <a:lnSpc>
                <a:spcPct val="90000"/>
              </a:lnSpc>
            </a:pPr>
            <a:endParaRPr lang="tr-TR" altLang="de-DE" sz="28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In this section </a:t>
            </a:r>
            <a:r>
              <a:rPr lang="tr-TR" altLang="de-DE" sz="2800" i="1">
                <a:solidFill>
                  <a:schemeClr val="bg1"/>
                </a:solidFill>
              </a:rPr>
              <a:t>|slope| ≤ 1</a:t>
            </a: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at </a:t>
            </a:r>
            <a:r>
              <a:rPr lang="tr-TR" altLang="de-DE" sz="2400" i="1">
                <a:solidFill>
                  <a:schemeClr val="bg1"/>
                </a:solidFill>
              </a:rPr>
              <a:t>x = 0 </a:t>
            </a:r>
            <a:r>
              <a:rPr lang="tr-TR" altLang="de-DE" sz="240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tr-TR" altLang="de-DE" sz="2400" i="1">
                <a:solidFill>
                  <a:schemeClr val="bg1"/>
                </a:solidFill>
                <a:sym typeface="Wingdings" panose="05000000000000000000" pitchFamily="2" charset="2"/>
              </a:rPr>
              <a:t>slope = 0</a:t>
            </a: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  <a:sym typeface="Wingdings" panose="05000000000000000000" pitchFamily="2" charset="2"/>
              </a:rPr>
              <a:t>at </a:t>
            </a:r>
            <a:r>
              <a:rPr lang="tr-TR" altLang="de-DE" sz="2400" i="1">
                <a:solidFill>
                  <a:schemeClr val="bg1"/>
                </a:solidFill>
                <a:sym typeface="Wingdings" panose="05000000000000000000" pitchFamily="2" charset="2"/>
              </a:rPr>
              <a:t>x = y </a:t>
            </a:r>
            <a:r>
              <a:rPr lang="tr-TR" altLang="de-DE" sz="240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tr-TR" altLang="de-DE" sz="2400" i="1">
                <a:solidFill>
                  <a:schemeClr val="bg1"/>
                </a:solidFill>
                <a:sym typeface="Wingdings" panose="05000000000000000000" pitchFamily="2" charset="2"/>
              </a:rPr>
              <a:t> slope = -1</a:t>
            </a:r>
            <a:endParaRPr lang="tr-TR" altLang="de-DE" sz="2400" i="1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tr-TR" altLang="de-DE" sz="24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Reduces computational complexity</a:t>
            </a:r>
            <a:endParaRPr lang="en-US" altLang="de-DE" sz="2400">
              <a:solidFill>
                <a:schemeClr val="bg1"/>
              </a:solidFill>
            </a:endParaRPr>
          </a:p>
        </p:txBody>
      </p:sp>
      <p:sp>
        <p:nvSpPr>
          <p:cNvPr id="80900" name="Foliennummernplatzhalter 1">
            <a:extLst>
              <a:ext uri="{FF2B5EF4-FFF2-40B4-BE49-F238E27FC236}">
                <a16:creationId xmlns:a16="http://schemas.microsoft.com/office/drawing/2014/main" id="{DC5D5110-95CD-420B-BA2E-DEF3E172FD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5E1B9F-0033-446C-A19E-302965D3FC7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46C6215-8DFE-4758-AB47-DC885C6692C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6ECD0EF-C1BD-419D-80C7-FA5FC1D88FB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7EBD8BD-4332-41B2-92AF-D5BD4105D6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6E1A6B01-77A5-43B1-AF4B-700C2D695D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1069975"/>
          </a:xfrm>
        </p:spPr>
        <p:txBody>
          <a:bodyPr/>
          <a:lstStyle/>
          <a:p>
            <a:r>
              <a:rPr lang="tr-TR" altLang="de-DE" b="1"/>
              <a:t>Midpoint Circle Algorithm</a:t>
            </a:r>
            <a:endParaRPr lang="en-US" altLang="de-DE" b="1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9B2D0A38-F002-4492-A751-E70B158C1F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General procedure: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Calculate pixel positions for a circle with center at </a:t>
            </a:r>
            <a:r>
              <a:rPr lang="tr-TR" sz="2400" i="1" dirty="0">
                <a:solidFill>
                  <a:schemeClr val="bg1"/>
                </a:solidFill>
              </a:rPr>
              <a:t>(0, 0)</a:t>
            </a:r>
            <a:r>
              <a:rPr lang="tr-TR" sz="2400" dirty="0">
                <a:solidFill>
                  <a:schemeClr val="bg1"/>
                </a:solidFill>
              </a:rPr>
              <a:t> (origin)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Move to proper position, i.e. add</a:t>
            </a:r>
            <a:r>
              <a:rPr lang="tr-TR" sz="2400" i="1" dirty="0">
                <a:solidFill>
                  <a:schemeClr val="bg1"/>
                </a:solidFill>
              </a:rPr>
              <a:t> x</a:t>
            </a:r>
            <a:r>
              <a:rPr lang="tr-TR" sz="2400" i="1" baseline="-25000" dirty="0">
                <a:solidFill>
                  <a:schemeClr val="bg1"/>
                </a:solidFill>
              </a:rPr>
              <a:t>c</a:t>
            </a:r>
            <a:r>
              <a:rPr lang="tr-TR" sz="2400" i="1" dirty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and </a:t>
            </a:r>
            <a:r>
              <a:rPr lang="tr-TR" sz="2400" i="1" dirty="0">
                <a:solidFill>
                  <a:schemeClr val="bg1"/>
                </a:solidFill>
              </a:rPr>
              <a:t>y</a:t>
            </a:r>
            <a:r>
              <a:rPr lang="tr-TR" sz="2400" i="1" baseline="-25000" dirty="0">
                <a:solidFill>
                  <a:schemeClr val="bg1"/>
                </a:solidFill>
              </a:rPr>
              <a:t>c</a:t>
            </a:r>
            <a:endParaRPr lang="tr-TR" sz="2400" i="1" dirty="0">
              <a:solidFill>
                <a:schemeClr val="bg1"/>
              </a:solidFill>
            </a:endParaRP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Use decision parameter to determine closest pixel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For other 7 octants use symmetry</a:t>
            </a:r>
            <a:endParaRPr lang="tr-TR" sz="2400" i="1" dirty="0">
              <a:solidFill>
                <a:schemeClr val="bg1"/>
              </a:solidFill>
            </a:endParaRP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400" i="1" baseline="-25000" dirty="0">
              <a:solidFill>
                <a:schemeClr val="bg1"/>
              </a:solidFill>
            </a:endParaRPr>
          </a:p>
        </p:txBody>
      </p:sp>
      <p:sp>
        <p:nvSpPr>
          <p:cNvPr id="81924" name="Foliennummernplatzhalter 1">
            <a:extLst>
              <a:ext uri="{FF2B5EF4-FFF2-40B4-BE49-F238E27FC236}">
                <a16:creationId xmlns:a16="http://schemas.microsoft.com/office/drawing/2014/main" id="{9EA538BC-C5A8-4210-89A7-0D6199AE88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3DB462-B16D-47DB-8251-9C4536F0F37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FCED7A8-D392-403A-87A9-F9946733EBF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6586EBAA-1C28-40CF-9221-C267B9E692A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7748278-D6D4-4B4F-9FE9-CE4D31C1A5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26648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99BE45FD-EC02-4BBF-8C81-4D4FA2192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1295400"/>
          </a:xfrm>
        </p:spPr>
        <p:txBody>
          <a:bodyPr/>
          <a:lstStyle/>
          <a:p>
            <a:r>
              <a:rPr lang="tr-TR" altLang="de-DE" b="1"/>
              <a:t>Midpoint </a:t>
            </a:r>
            <a:r>
              <a:rPr lang="en-US" altLang="de-DE" b="1"/>
              <a:t>Circle Algorithm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92867" name="Rectangle 3">
            <a:extLst>
              <a:ext uri="{FF2B5EF4-FFF2-40B4-BE49-F238E27FC236}">
                <a16:creationId xmlns:a16="http://schemas.microsoft.com/office/drawing/2014/main" id="{838A9B5F-460C-4806-BA57-F98DED533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>
                <a:solidFill>
                  <a:schemeClr val="bg1"/>
                </a:solidFill>
              </a:rPr>
              <a:t>In other terms:</a:t>
            </a:r>
          </a:p>
          <a:p>
            <a:pPr marL="609600" indent="-609600"/>
            <a:r>
              <a:rPr lang="en-US" altLang="de-DE">
                <a:solidFill>
                  <a:schemeClr val="bg1"/>
                </a:solidFill>
              </a:rPr>
              <a:t>Principle of the midpoint algorithm</a:t>
            </a:r>
          </a:p>
          <a:p>
            <a:pPr marL="990600" lvl="1" indent="-533400"/>
            <a:r>
              <a:rPr lang="en-US" altLang="de-DE">
                <a:solidFill>
                  <a:schemeClr val="bg1"/>
                </a:solidFill>
              </a:rPr>
              <a:t>Reason from octants of a circle centered in (0,0), then find the remaining octants by symmetry, then translate to (x</a:t>
            </a:r>
            <a:r>
              <a:rPr lang="en-US" altLang="de-DE" baseline="-25000">
                <a:solidFill>
                  <a:schemeClr val="bg1"/>
                </a:solidFill>
              </a:rPr>
              <a:t>c</a:t>
            </a:r>
            <a:r>
              <a:rPr lang="en-US" altLang="de-DE">
                <a:solidFill>
                  <a:schemeClr val="bg1"/>
                </a:solidFill>
              </a:rPr>
              <a:t>, y</a:t>
            </a:r>
            <a:r>
              <a:rPr lang="en-US" altLang="de-DE" baseline="-25000">
                <a:solidFill>
                  <a:schemeClr val="bg1"/>
                </a:solidFill>
              </a:rPr>
              <a:t>c</a:t>
            </a:r>
            <a:r>
              <a:rPr lang="en-US" altLang="de-DE">
                <a:solidFill>
                  <a:schemeClr val="bg1"/>
                </a:solidFill>
              </a:rPr>
              <a:t>).</a:t>
            </a:r>
          </a:p>
          <a:p>
            <a:pPr marL="990600" lvl="1" indent="-533400"/>
            <a:r>
              <a:rPr lang="en-US" altLang="de-DE">
                <a:solidFill>
                  <a:schemeClr val="bg1"/>
                </a:solidFill>
              </a:rPr>
              <a:t>The circle function is the decision parameter.</a:t>
            </a:r>
          </a:p>
          <a:p>
            <a:pPr marL="990600" lvl="1" indent="-533400"/>
            <a:r>
              <a:rPr lang="en-US" altLang="de-DE">
                <a:solidFill>
                  <a:schemeClr val="bg1"/>
                </a:solidFill>
              </a:rPr>
              <a:t>Calculate the circle function for the midpoint between two pixels.</a:t>
            </a:r>
          </a:p>
          <a:p>
            <a:pPr marL="990600" lvl="1" indent="-533400"/>
            <a:endParaRPr lang="en-US" altLang="de-DE" sz="2400"/>
          </a:p>
          <a:p>
            <a:pPr marL="990600" lvl="1" indent="-533400">
              <a:buFont typeface="Tahoma" panose="020B0604030504040204" pitchFamily="34" charset="0"/>
              <a:buNone/>
            </a:pPr>
            <a:endParaRPr lang="en-US" altLang="de-DE" sz="2400"/>
          </a:p>
        </p:txBody>
      </p:sp>
      <p:sp>
        <p:nvSpPr>
          <p:cNvPr id="82948" name="Foliennummernplatzhalter 1">
            <a:extLst>
              <a:ext uri="{FF2B5EF4-FFF2-40B4-BE49-F238E27FC236}">
                <a16:creationId xmlns:a16="http://schemas.microsoft.com/office/drawing/2014/main" id="{E6495B68-06E3-4D87-853A-2F0EA0B38C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A1F63C-72AE-4A0D-A605-B4EEEDEB0D3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51860B7-C7CA-41CB-8BFF-70AFEBC27BD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703CE377-8FEF-42BF-9CD8-AA0368CF174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C23729-EBE7-4B90-B91E-57C7900714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59A8D7D9-F235-4923-9723-6209815F7F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7813"/>
            <a:ext cx="8534400" cy="1139825"/>
          </a:xfrm>
        </p:spPr>
        <p:txBody>
          <a:bodyPr/>
          <a:lstStyle/>
          <a:p>
            <a:r>
              <a:rPr lang="tr-TR" altLang="de-DE" b="1"/>
              <a:t>Midpoint Circle Algorithm (cont.)</a:t>
            </a:r>
            <a:endParaRPr lang="en-US" altLang="de-DE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971" name="Object 4">
                <a:extLst>
                  <a:ext uri="{FF2B5EF4-FFF2-40B4-BE49-F238E27FC236}">
                    <a16:creationId xmlns:a16="http://schemas.microsoft.com/office/drawing/2014/main" id="{D5CD717E-53D9-4049-B16B-CE94D4314528}"/>
                  </a:ext>
                </a:extLst>
              </p:cNvPr>
              <p:cNvSpPr txBox="1"/>
              <p:nvPr>
                <p:ph idx="1"/>
              </p:nvPr>
            </p:nvSpPr>
            <p:spPr bwMode="auto">
              <a:xfrm>
                <a:off x="990600" y="2128838"/>
                <a:ext cx="4784725" cy="553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𝑐𝑖𝑟𝑐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83971" name="Object 4">
                <a:extLst>
                  <a:ext uri="{FF2B5EF4-FFF2-40B4-BE49-F238E27FC236}">
                    <a16:creationId xmlns:a16="http://schemas.microsoft.com/office/drawing/2014/main" id="{D5CD717E-53D9-4049-B16B-CE94D4314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990600" y="2128838"/>
                <a:ext cx="4784725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1062" name="Text Box 6">
            <a:extLst>
              <a:ext uri="{FF2B5EF4-FFF2-40B4-BE49-F238E27FC236}">
                <a16:creationId xmlns:a16="http://schemas.microsoft.com/office/drawing/2014/main" id="{44A6A16B-62E9-4C40-B8FB-08F8773F1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3276600"/>
            <a:ext cx="8686800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any point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inside the circle,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</a:t>
            </a:r>
            <a:r>
              <a:rPr kumimoji="0" lang="tr-TR" sz="3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circ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(x,y)&lt;0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any point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on the circle,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</a:t>
            </a:r>
            <a:r>
              <a:rPr kumimoji="0" lang="tr-TR" sz="3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circ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(x,y)=0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any point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outside the circle,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</a:t>
            </a:r>
            <a:r>
              <a:rPr kumimoji="0" lang="tr-TR" sz="3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circ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(x,y)&gt;0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2DF4C808-F4AF-4CA0-B3F7-174063267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686800" cy="10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Circle function: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974" name="Foliennummernplatzhalter 1">
            <a:extLst>
              <a:ext uri="{FF2B5EF4-FFF2-40B4-BE49-F238E27FC236}">
                <a16:creationId xmlns:a16="http://schemas.microsoft.com/office/drawing/2014/main" id="{92A02605-DF01-484D-8337-E26C80160B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C95D61-FB5D-4613-ACAD-E830C408067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07A553A7-DDE4-46EC-A9AD-4899849A72C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98A1FD67-0D12-49F7-9590-C59252BC18A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BF188F9-9F2A-4467-A698-B40263CA29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8189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FD8C9820-608A-4269-9E00-179802E8D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Midpoint</a:t>
            </a:r>
            <a:endParaRPr lang="en-US" altLang="de-DE"/>
          </a:p>
        </p:txBody>
      </p:sp>
      <p:pic>
        <p:nvPicPr>
          <p:cNvPr id="84995" name="AADGGXM0.jpg" descr="AADGGXM0">
            <a:extLst>
              <a:ext uri="{FF2B5EF4-FFF2-40B4-BE49-F238E27FC236}">
                <a16:creationId xmlns:a16="http://schemas.microsoft.com/office/drawing/2014/main" id="{DEEC48EE-8B6F-4FBB-9B31-DEFB06B5C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888" y="1066800"/>
            <a:ext cx="68834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Rechteck 1">
            <a:extLst>
              <a:ext uri="{FF2B5EF4-FFF2-40B4-BE49-F238E27FC236}">
                <a16:creationId xmlns:a16="http://schemas.microsoft.com/office/drawing/2014/main" id="{A6E62F04-8E40-4947-901E-11E62FDEF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149975"/>
            <a:ext cx="822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andidate pixels at sampling position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+ 1 along a circular path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997" name="Foliennummernplatzhalter 2">
            <a:extLst>
              <a:ext uri="{FF2B5EF4-FFF2-40B4-BE49-F238E27FC236}">
                <a16:creationId xmlns:a16="http://schemas.microsoft.com/office/drawing/2014/main" id="{362C4829-15F5-40A6-BDB9-C5FCD08343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53ECE3-80BF-426B-AA10-9EBB8C4ABE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ED728F5A-DC3F-42C1-809B-10BBC3BA17C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DE67F426-3434-4823-9EC8-8150357DD52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2C96B1F-1C30-4A8E-925F-89C15ADB89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92790"/>
            <a:ext cx="3302000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8" name="Object 4">
            <a:extLst>
              <a:ext uri="{FF2B5EF4-FFF2-40B4-BE49-F238E27FC236}">
                <a16:creationId xmlns:a16="http://schemas.microsoft.com/office/drawing/2014/main" id="{F0B795DE-A27F-4B3D-BD12-50B74B8F041A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476375" y="1268413"/>
          <a:ext cx="4895850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Denklem" r:id="rId3" imgW="1581044" imgH="780918" progId="Equation.3">
                  <p:embed/>
                </p:oleObj>
              </mc:Choice>
              <mc:Fallback>
                <p:oleObj name="Denklem" r:id="rId3" imgW="1581044" imgH="780918" progId="Equation.3">
                  <p:embed/>
                  <p:pic>
                    <p:nvPicPr>
                      <p:cNvPr id="86018" name="Object 4">
                        <a:extLst>
                          <a:ext uri="{FF2B5EF4-FFF2-40B4-BE49-F238E27FC236}">
                            <a16:creationId xmlns:a16="http://schemas.microsoft.com/office/drawing/2014/main" id="{F0B795DE-A27F-4B3D-BD12-50B74B8F04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268413"/>
                        <a:ext cx="4895850" cy="223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58" name="Text Box 6">
            <a:extLst>
              <a:ext uri="{FF2B5EF4-FFF2-40B4-BE49-F238E27FC236}">
                <a16:creationId xmlns:a16="http://schemas.microsoft.com/office/drawing/2014/main" id="{BA703CC2-6FE9-4728-81CE-53A551AA4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44900"/>
            <a:ext cx="770572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tr-TR" sz="26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&lt;0</a:t>
            </a: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midpoint is inside the circle and 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</a:t>
            </a:r>
            <a:r>
              <a:rPr kumimoji="0" lang="tr-TR" sz="26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</a:t>
            </a: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is closer -&gt; we select 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</a:t>
            </a:r>
            <a:r>
              <a:rPr kumimoji="0" lang="tr-TR" sz="26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tr-TR" sz="26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</a:t>
            </a: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&gt;=0, midpoint is outside or on the circle and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</a:t>
            </a:r>
            <a:r>
              <a:rPr kumimoji="0" lang="tr-TR" sz="26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-1 </a:t>
            </a:r>
            <a:r>
              <a:rPr kumimoji="0" lang="tr-TR" sz="2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closer -&gt; we select 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</a:t>
            </a:r>
            <a:r>
              <a:rPr kumimoji="0" lang="tr-TR" sz="26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</a:t>
            </a:r>
            <a:r>
              <a:rPr kumimoji="0" 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6020" name="Rectangle 2">
            <a:extLst>
              <a:ext uri="{FF2B5EF4-FFF2-40B4-BE49-F238E27FC236}">
                <a16:creationId xmlns:a16="http://schemas.microsoft.com/office/drawing/2014/main" id="{EF5769DE-B93E-4F13-9975-CF00856EF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1295400"/>
          </a:xfrm>
        </p:spPr>
        <p:txBody>
          <a:bodyPr/>
          <a:lstStyle/>
          <a:p>
            <a:r>
              <a:rPr lang="tr-TR" altLang="de-DE" b="1"/>
              <a:t>Midpoint </a:t>
            </a:r>
            <a:r>
              <a:rPr lang="en-US" altLang="de-DE" b="1"/>
              <a:t>Circle Algorithm</a:t>
            </a:r>
            <a:r>
              <a:rPr lang="tr-TR" altLang="de-DE" b="1"/>
              <a:t> (cont.):</a:t>
            </a:r>
            <a:br>
              <a:rPr lang="tr-TR" altLang="de-DE" b="1"/>
            </a:br>
            <a:r>
              <a:rPr lang="tr-TR" altLang="de-DE" b="1"/>
              <a:t>Decision parameter</a:t>
            </a:r>
            <a:endParaRPr lang="en-US" altLang="de-DE" b="1"/>
          </a:p>
        </p:txBody>
      </p:sp>
      <p:sp>
        <p:nvSpPr>
          <p:cNvPr id="86021" name="Foliennummernplatzhalter 2">
            <a:extLst>
              <a:ext uri="{FF2B5EF4-FFF2-40B4-BE49-F238E27FC236}">
                <a16:creationId xmlns:a16="http://schemas.microsoft.com/office/drawing/2014/main" id="{7F8B3D72-1B8F-40F1-B504-38F860F68B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60ACB2-FC0A-40A1-B575-C8F435CE812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1B1BC0F1-7D17-4D48-B3FA-04B17B073FF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9E48C53-16D1-490A-9F8A-F1459EA8CAE9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A8A699D-8DCB-4D11-A327-1B28E9ABB3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2734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>
            <a:extLst>
              <a:ext uri="{FF2B5EF4-FFF2-40B4-BE49-F238E27FC236}">
                <a16:creationId xmlns:a16="http://schemas.microsoft.com/office/drawing/2014/main" id="{365F190D-D55C-411D-AC96-5DC8BCD35F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499350" cy="877888"/>
          </a:xfrm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We can find a recursive expression for the next decision parameter as:</a:t>
            </a:r>
            <a:endParaRPr lang="en-US" altLang="de-DE" sz="2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043" name="Object 4">
                <a:extLst>
                  <a:ext uri="{FF2B5EF4-FFF2-40B4-BE49-F238E27FC236}">
                    <a16:creationId xmlns:a16="http://schemas.microsoft.com/office/drawing/2014/main" id="{C3BC4152-D552-4CB4-86F8-6F750A1E9EBF}"/>
                  </a:ext>
                </a:extLst>
              </p:cNvPr>
              <p:cNvSpPr txBox="1"/>
              <p:nvPr>
                <p:ph sz="quarter" idx="2"/>
              </p:nvPr>
            </p:nvSpPr>
            <p:spPr bwMode="auto">
              <a:xfrm>
                <a:off x="502444" y="2622989"/>
                <a:ext cx="8139112" cy="14850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+2(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+1)+(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)−(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87043" name="Object 4">
                <a:extLst>
                  <a:ext uri="{FF2B5EF4-FFF2-40B4-BE49-F238E27FC236}">
                    <a16:creationId xmlns:a16="http://schemas.microsoft.com/office/drawing/2014/main" id="{C3BC4152-D552-4CB4-86F8-6F750A1E9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502444" y="2622989"/>
                <a:ext cx="8139112" cy="14850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044" name="Rectangle 7">
            <a:extLst>
              <a:ext uri="{FF2B5EF4-FFF2-40B4-BE49-F238E27FC236}">
                <a16:creationId xmlns:a16="http://schemas.microsoft.com/office/drawing/2014/main" id="{35CA1F32-97A5-4FF1-88A7-3F29180FB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911233"/>
            <a:ext cx="75707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altLang="de-DE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 can obtain the initial decision parameter as:</a:t>
            </a:r>
            <a:endParaRPr kumimoji="0" lang="en-US" altLang="de-DE" sz="2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045" name="Object 14">
                <a:extLst>
                  <a:ext uri="{FF2B5EF4-FFF2-40B4-BE49-F238E27FC236}">
                    <a16:creationId xmlns:a16="http://schemas.microsoft.com/office/drawing/2014/main" id="{CB530EC1-4BC9-4F58-9257-C5D55CD89DFB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565150" y="4826000"/>
                <a:ext cx="2160588" cy="96603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87045" name="Object 14">
                <a:extLst>
                  <a:ext uri="{FF2B5EF4-FFF2-40B4-BE49-F238E27FC236}">
                    <a16:creationId xmlns:a16="http://schemas.microsoft.com/office/drawing/2014/main" id="{CB530EC1-4BC9-4F58-9257-C5D55CD89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565150" y="4826000"/>
                <a:ext cx="2160588" cy="9660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046" name="Rectangle 2">
            <a:extLst>
              <a:ext uri="{FF2B5EF4-FFF2-40B4-BE49-F238E27FC236}">
                <a16:creationId xmlns:a16="http://schemas.microsoft.com/office/drawing/2014/main" id="{C77C2146-7758-4BB9-BBA9-E2505CA6C6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86800" cy="1295400"/>
          </a:xfrm>
        </p:spPr>
        <p:txBody>
          <a:bodyPr/>
          <a:lstStyle/>
          <a:p>
            <a:r>
              <a:rPr lang="tr-TR" altLang="de-DE" b="1"/>
              <a:t>Midpoint </a:t>
            </a:r>
            <a:r>
              <a:rPr lang="en-US" altLang="de-DE" b="1"/>
              <a:t>Circle Algorithm</a:t>
            </a:r>
            <a:r>
              <a:rPr lang="tr-TR" altLang="de-DE" b="1"/>
              <a:t> (cont.):</a:t>
            </a:r>
            <a:br>
              <a:rPr lang="tr-TR" altLang="de-DE" b="1"/>
            </a:br>
            <a:r>
              <a:rPr lang="tr-TR" altLang="de-DE" b="1"/>
              <a:t>Decision parameter</a:t>
            </a:r>
            <a:endParaRPr lang="en-US" altLang="de-DE" b="1"/>
          </a:p>
        </p:txBody>
      </p:sp>
      <p:sp>
        <p:nvSpPr>
          <p:cNvPr id="87047" name="Foliennummernplatzhalter 2">
            <a:extLst>
              <a:ext uri="{FF2B5EF4-FFF2-40B4-BE49-F238E27FC236}">
                <a16:creationId xmlns:a16="http://schemas.microsoft.com/office/drawing/2014/main" id="{29426DB9-B6AA-4AA1-BEA2-9150A9345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53185A-C6DD-4E78-B00D-387985CAC20D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de-DE" altLang="de-DE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1DF13A5E-E1AC-4E2E-9FD3-E4E6457A029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56A65D94-97B0-4339-A445-EDD60633167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8F7D3BF-3F76-4A58-B573-850CB446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4290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189BAE32-8906-4ECE-B137-9B6DA7B71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1295400"/>
          </a:xfrm>
        </p:spPr>
        <p:txBody>
          <a:bodyPr/>
          <a:lstStyle/>
          <a:p>
            <a:r>
              <a:rPr lang="tr-TR" altLang="de-DE" b="1"/>
              <a:t>Midpoint </a:t>
            </a:r>
            <a:r>
              <a:rPr lang="en-US" altLang="de-DE" b="1"/>
              <a:t>Circle Algorithm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2EEC4E6C-9B30-440C-996C-BAFEA870F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458200" cy="4953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600" dirty="0">
                <a:solidFill>
                  <a:schemeClr val="bg1"/>
                </a:solidFill>
              </a:rPr>
              <a:t>Input radius </a:t>
            </a:r>
            <a:r>
              <a:rPr lang="en-US" sz="2600" i="1" dirty="0">
                <a:solidFill>
                  <a:schemeClr val="bg1"/>
                </a:solidFill>
              </a:rPr>
              <a:t>r</a:t>
            </a:r>
            <a:r>
              <a:rPr lang="en-US" sz="2600" dirty="0">
                <a:solidFill>
                  <a:schemeClr val="bg1"/>
                </a:solidFill>
              </a:rPr>
              <a:t> and circle center </a:t>
            </a:r>
            <a:r>
              <a:rPr lang="en-US" sz="2600" i="1" dirty="0">
                <a:solidFill>
                  <a:schemeClr val="bg1"/>
                </a:solidFill>
              </a:rPr>
              <a:t>(x</a:t>
            </a:r>
            <a:r>
              <a:rPr lang="en-US" sz="2600" i="1" baseline="-25000" dirty="0">
                <a:solidFill>
                  <a:schemeClr val="bg1"/>
                </a:solidFill>
              </a:rPr>
              <a:t>c</a:t>
            </a:r>
            <a:r>
              <a:rPr lang="en-US" sz="2600" i="1" dirty="0">
                <a:solidFill>
                  <a:schemeClr val="bg1"/>
                </a:solidFill>
              </a:rPr>
              <a:t>, </a:t>
            </a:r>
            <a:r>
              <a:rPr lang="en-US" sz="2600" i="1" dirty="0" err="1">
                <a:solidFill>
                  <a:schemeClr val="bg1"/>
                </a:solidFill>
              </a:rPr>
              <a:t>y</a:t>
            </a:r>
            <a:r>
              <a:rPr lang="en-US" sz="2600" i="1" baseline="-25000" dirty="0" err="1">
                <a:solidFill>
                  <a:schemeClr val="bg1"/>
                </a:solidFill>
              </a:rPr>
              <a:t>c</a:t>
            </a:r>
            <a:r>
              <a:rPr lang="en-US" sz="2600" i="1" dirty="0">
                <a:solidFill>
                  <a:schemeClr val="bg1"/>
                </a:solidFill>
              </a:rPr>
              <a:t>)</a:t>
            </a:r>
            <a:r>
              <a:rPr lang="en-US" sz="2600" dirty="0">
                <a:solidFill>
                  <a:schemeClr val="bg1"/>
                </a:solidFill>
              </a:rPr>
              <a:t>, then set the coordinates for the first point on the circumference of a circle centered on the origin as </a:t>
            </a:r>
            <a:r>
              <a:rPr lang="en-US" sz="2600" i="1" dirty="0">
                <a:solidFill>
                  <a:schemeClr val="bg1"/>
                </a:solidFill>
              </a:rPr>
              <a:t>(x</a:t>
            </a:r>
            <a:r>
              <a:rPr lang="tr-TR" sz="2600" i="1" baseline="-25000" dirty="0">
                <a:solidFill>
                  <a:schemeClr val="bg1"/>
                </a:solidFill>
              </a:rPr>
              <a:t>0</a:t>
            </a:r>
            <a:r>
              <a:rPr lang="en-US" sz="2600" i="1" dirty="0">
                <a:solidFill>
                  <a:schemeClr val="bg1"/>
                </a:solidFill>
              </a:rPr>
              <a:t>, y</a:t>
            </a:r>
            <a:r>
              <a:rPr lang="en-US" sz="2600" i="1" baseline="-25000" dirty="0">
                <a:solidFill>
                  <a:schemeClr val="bg1"/>
                </a:solidFill>
              </a:rPr>
              <a:t>0</a:t>
            </a:r>
            <a:r>
              <a:rPr lang="en-US" sz="2600" i="1" dirty="0">
                <a:solidFill>
                  <a:schemeClr val="bg1"/>
                </a:solidFill>
              </a:rPr>
              <a:t>) = (0, r)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  <a:endParaRPr lang="tr-TR" sz="2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endParaRPr lang="tr-TR" sz="2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600" dirty="0">
                <a:solidFill>
                  <a:schemeClr val="bg1"/>
                </a:solidFill>
              </a:rPr>
              <a:t>Calculate the initial value of the decision parameter as </a:t>
            </a:r>
            <a:r>
              <a:rPr lang="en-US" sz="2600" i="1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600" i="1" baseline="-25000" dirty="0">
                <a:solidFill>
                  <a:schemeClr val="bg1"/>
                </a:solidFill>
              </a:rPr>
              <a:t>0</a:t>
            </a:r>
            <a:r>
              <a:rPr lang="en-US" sz="2600" i="1" dirty="0">
                <a:solidFill>
                  <a:schemeClr val="bg1"/>
                </a:solidFill>
                <a:cs typeface="Times New Roman" pitchFamily="18" charset="0"/>
              </a:rPr>
              <a:t> = </a:t>
            </a:r>
            <a:r>
              <a:rPr lang="en-US" sz="2600" i="1" dirty="0">
                <a:solidFill>
                  <a:schemeClr val="bg1"/>
                </a:solidFill>
              </a:rPr>
              <a:t>5/4 – r           </a:t>
            </a:r>
            <a:r>
              <a:rPr lang="en-US" sz="2600" dirty="0">
                <a:solidFill>
                  <a:schemeClr val="bg1"/>
                </a:solidFill>
              </a:rPr>
              <a:t>(</a:t>
            </a:r>
            <a:r>
              <a:rPr lang="en-US" sz="2600" i="1" dirty="0">
                <a:solidFill>
                  <a:schemeClr val="bg1"/>
                </a:solidFill>
              </a:rPr>
              <a:t>1 – r</a:t>
            </a:r>
            <a:r>
              <a:rPr lang="en-US" sz="2600" dirty="0">
                <a:solidFill>
                  <a:schemeClr val="bg1"/>
                </a:solidFill>
              </a:rPr>
              <a:t> if an integer) </a:t>
            </a:r>
            <a:endParaRPr lang="tr-TR" sz="2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endParaRPr lang="tr-TR" sz="2600" dirty="0">
              <a:solidFill>
                <a:schemeClr val="bg1"/>
              </a:solidFill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At each </a:t>
            </a:r>
            <a:r>
              <a:rPr lang="en-US" sz="2600" i="1" dirty="0" err="1">
                <a:solidFill>
                  <a:schemeClr val="bg1"/>
                </a:solidFill>
                <a:cs typeface="Times New Roman" pitchFamily="18" charset="0"/>
              </a:rPr>
              <a:t>x</a:t>
            </a:r>
            <a:r>
              <a:rPr lang="en-US" sz="2600" i="1" baseline="-25000" dirty="0" err="1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, from </a:t>
            </a:r>
            <a:r>
              <a:rPr lang="en-US" sz="2600" i="1" dirty="0">
                <a:solidFill>
                  <a:schemeClr val="bg1"/>
                </a:solidFill>
                <a:cs typeface="Times New Roman" pitchFamily="18" charset="0"/>
              </a:rPr>
              <a:t>k=0</a:t>
            </a: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, perform the following test:</a:t>
            </a:r>
            <a:endParaRPr lang="tr-TR" sz="2600" dirty="0">
              <a:solidFill>
                <a:schemeClr val="bg1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if </a:t>
            </a:r>
            <a:r>
              <a:rPr lang="en-US" sz="2200" i="1" dirty="0" err="1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200" i="1" baseline="-25000" dirty="0" err="1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&lt;0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, next point to plot along the circle centered on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(0,0) 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is </a:t>
            </a:r>
            <a:r>
              <a:rPr lang="en-US" sz="2200" i="1" dirty="0">
                <a:solidFill>
                  <a:schemeClr val="bg1"/>
                </a:solidFill>
              </a:rPr>
              <a:t>(x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</a:rPr>
              <a:t>, </a:t>
            </a:r>
            <a:r>
              <a:rPr lang="en-US" sz="2200" i="1" dirty="0" err="1">
                <a:solidFill>
                  <a:schemeClr val="bg1"/>
                </a:solidFill>
              </a:rPr>
              <a:t>y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</a:rPr>
              <a:t>) </a:t>
            </a:r>
            <a:r>
              <a:rPr lang="en-US" sz="2200" dirty="0">
                <a:solidFill>
                  <a:schemeClr val="bg1"/>
                </a:solidFill>
              </a:rPr>
              <a:t>and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= </a:t>
            </a:r>
            <a:r>
              <a:rPr lang="en-US" sz="2200" i="1" dirty="0" err="1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+ 2 x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+ 1</a:t>
            </a:r>
            <a:endParaRPr lang="tr-TR" sz="2200" i="1" dirty="0">
              <a:solidFill>
                <a:schemeClr val="bg1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otherwise, next point to plot is </a:t>
            </a:r>
            <a:r>
              <a:rPr lang="en-US" sz="2200" i="1" dirty="0">
                <a:solidFill>
                  <a:schemeClr val="bg1"/>
                </a:solidFill>
              </a:rPr>
              <a:t>(</a:t>
            </a:r>
            <a:r>
              <a:rPr lang="en-US" sz="2200" i="1" dirty="0" err="1">
                <a:solidFill>
                  <a:schemeClr val="bg1"/>
                </a:solidFill>
              </a:rPr>
              <a:t>x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</a:rPr>
              <a:t>+ 1, </a:t>
            </a:r>
            <a:r>
              <a:rPr lang="en-US" sz="2200" i="1" dirty="0" err="1">
                <a:solidFill>
                  <a:schemeClr val="bg1"/>
                </a:solidFill>
              </a:rPr>
              <a:t>y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baseline="-25000" dirty="0">
                <a:solidFill>
                  <a:schemeClr val="bg1"/>
                </a:solidFill>
              </a:rPr>
              <a:t> </a:t>
            </a:r>
            <a:r>
              <a:rPr lang="en-US" sz="2200" i="1" dirty="0">
                <a:solidFill>
                  <a:schemeClr val="bg1"/>
                </a:solidFill>
              </a:rPr>
              <a:t>- 1) 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			and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= </a:t>
            </a:r>
            <a:r>
              <a:rPr lang="en-US" sz="2200" i="1" dirty="0" err="1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+ 2 x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+ 1 - 2 y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endParaRPr lang="tr-TR" sz="2200" i="1" dirty="0">
              <a:solidFill>
                <a:schemeClr val="bg1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endParaRPr lang="tr-TR" sz="2200" dirty="0">
              <a:solidFill>
                <a:schemeClr val="bg1"/>
              </a:solidFill>
              <a:cs typeface="Times New Roman" pitchFamily="18" charset="0"/>
            </a:endParaRP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200" dirty="0">
                <a:solidFill>
                  <a:schemeClr val="bg1"/>
                </a:solidFill>
                <a:cs typeface="Times New Roman" pitchFamily="18" charset="0"/>
              </a:rPr>
              <a:t>	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where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2 x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= 2 </a:t>
            </a:r>
            <a:r>
              <a:rPr lang="en-US" sz="2200" i="1" dirty="0" err="1">
                <a:solidFill>
                  <a:schemeClr val="bg1"/>
                </a:solidFill>
                <a:cs typeface="Times New Roman" pitchFamily="18" charset="0"/>
              </a:rPr>
              <a:t>x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+ 2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, and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2 y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= 2 </a:t>
            </a:r>
            <a:r>
              <a:rPr lang="en-US" sz="2200" i="1" dirty="0" err="1">
                <a:solidFill>
                  <a:schemeClr val="bg1"/>
                </a:solidFill>
                <a:cs typeface="Times New Roman" pitchFamily="18" charset="0"/>
              </a:rPr>
              <a:t>y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 - 2</a:t>
            </a:r>
            <a:endParaRPr lang="en-US" sz="2200" i="1" dirty="0">
              <a:solidFill>
                <a:schemeClr val="bg1"/>
              </a:solidFill>
            </a:endParaRPr>
          </a:p>
          <a:p>
            <a:pPr marL="990600" lvl="1" indent="-533400">
              <a:lnSpc>
                <a:spcPct val="90000"/>
              </a:lnSpc>
              <a:buFont typeface="Tahoma" pitchFamily="34" charset="0"/>
              <a:buNone/>
              <a:defRPr/>
            </a:pPr>
            <a:endParaRPr lang="en-US" sz="1800" dirty="0"/>
          </a:p>
        </p:txBody>
      </p:sp>
      <p:sp>
        <p:nvSpPr>
          <p:cNvPr id="88068" name="Foliennummernplatzhalter 1">
            <a:extLst>
              <a:ext uri="{FF2B5EF4-FFF2-40B4-BE49-F238E27FC236}">
                <a16:creationId xmlns:a16="http://schemas.microsoft.com/office/drawing/2014/main" id="{7D320B5B-B043-402A-B198-5CA7075AD9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EE145C-ADED-4A79-AC36-4D3CA16C9CF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5B6C61B-8573-463C-A2B3-FB6F79FEC90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0FDA93F7-2BA3-4F71-8C6B-D05EBA429EE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5177072-93DD-440A-8E56-75C6583159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28302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93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93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93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93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93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93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93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93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D1963C2-5FF9-47EB-B69F-9C6F355E12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25438"/>
            <a:ext cx="8686800" cy="1295400"/>
          </a:xfrm>
        </p:spPr>
        <p:txBody>
          <a:bodyPr/>
          <a:lstStyle/>
          <a:p>
            <a:r>
              <a:rPr lang="tr-TR" altLang="de-DE" b="1"/>
              <a:t>Midpoint </a:t>
            </a:r>
            <a:r>
              <a:rPr lang="en-US" altLang="de-DE" b="1"/>
              <a:t>Circle Algorithm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71122125-C39B-4D26-A733-1537E3CF0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 startAt="4"/>
            </a:pPr>
            <a:r>
              <a:rPr lang="en-US" altLang="de-DE" sz="2800">
                <a:solidFill>
                  <a:schemeClr val="bg1"/>
                </a:solidFill>
              </a:rPr>
              <a:t>Determine symmetry points in the other seven octants.</a:t>
            </a:r>
            <a:endParaRPr lang="tr-TR" altLang="de-DE" sz="2800">
              <a:solidFill>
                <a:schemeClr val="bg1"/>
              </a:solidFill>
            </a:endParaRPr>
          </a:p>
          <a:p>
            <a:pPr marL="609600" indent="-609600">
              <a:buFont typeface="Wingdings" panose="05000000000000000000" pitchFamily="2" charset="2"/>
              <a:buAutoNum type="arabicPeriod" startAt="4"/>
            </a:pPr>
            <a:r>
              <a:rPr lang="en-US" altLang="de-DE" sz="2800">
                <a:solidFill>
                  <a:schemeClr val="bg1"/>
                </a:solidFill>
              </a:rPr>
              <a:t>Move each calculated pixel position </a:t>
            </a:r>
            <a:r>
              <a:rPr lang="en-US" altLang="de-DE" sz="2800" i="1">
                <a:solidFill>
                  <a:schemeClr val="bg1"/>
                </a:solidFill>
              </a:rPr>
              <a:t>(x, y) </a:t>
            </a:r>
            <a:r>
              <a:rPr lang="en-US" altLang="de-DE" sz="2800">
                <a:solidFill>
                  <a:schemeClr val="bg1"/>
                </a:solidFill>
              </a:rPr>
              <a:t>onto the circular path centered at </a:t>
            </a:r>
            <a:r>
              <a:rPr lang="en-US" altLang="de-DE" sz="2800" i="1">
                <a:solidFill>
                  <a:schemeClr val="bg1"/>
                </a:solidFill>
              </a:rPr>
              <a:t>(x</a:t>
            </a:r>
            <a:r>
              <a:rPr lang="en-US" altLang="de-DE" sz="2800" i="1" baseline="-25000">
                <a:solidFill>
                  <a:schemeClr val="bg1"/>
                </a:solidFill>
              </a:rPr>
              <a:t>c</a:t>
            </a:r>
            <a:r>
              <a:rPr lang="en-US" altLang="de-DE" sz="2800" i="1">
                <a:solidFill>
                  <a:schemeClr val="bg1"/>
                </a:solidFill>
              </a:rPr>
              <a:t>, y</a:t>
            </a:r>
            <a:r>
              <a:rPr lang="en-US" altLang="de-DE" sz="2800" i="1" baseline="-25000">
                <a:solidFill>
                  <a:schemeClr val="bg1"/>
                </a:solidFill>
              </a:rPr>
              <a:t>c</a:t>
            </a:r>
            <a:r>
              <a:rPr lang="en-US" altLang="de-DE" sz="2800" i="1">
                <a:solidFill>
                  <a:schemeClr val="bg1"/>
                </a:solidFill>
              </a:rPr>
              <a:t>) </a:t>
            </a:r>
            <a:r>
              <a:rPr lang="en-US" altLang="de-DE" sz="2800">
                <a:solidFill>
                  <a:schemeClr val="bg1"/>
                </a:solidFill>
              </a:rPr>
              <a:t>and plot the coordinate values:</a:t>
            </a:r>
            <a:br>
              <a:rPr lang="en-US" altLang="de-DE" sz="2800">
                <a:solidFill>
                  <a:schemeClr val="bg1"/>
                </a:solidFill>
              </a:rPr>
            </a:br>
            <a:r>
              <a:rPr lang="en-US" altLang="de-DE" sz="2800" i="1">
                <a:solidFill>
                  <a:schemeClr val="bg1"/>
                </a:solidFill>
              </a:rPr>
              <a:t>x = x + x</a:t>
            </a:r>
            <a:r>
              <a:rPr lang="en-US" altLang="de-DE" sz="2800" i="1" baseline="-25000">
                <a:solidFill>
                  <a:schemeClr val="bg1"/>
                </a:solidFill>
              </a:rPr>
              <a:t>c</a:t>
            </a:r>
            <a:r>
              <a:rPr lang="en-US" altLang="de-DE" sz="2800" i="1">
                <a:solidFill>
                  <a:schemeClr val="bg1"/>
                </a:solidFill>
              </a:rPr>
              <a:t>, y = y + y</a:t>
            </a:r>
            <a:r>
              <a:rPr lang="en-US" altLang="de-DE" sz="2800" i="1" baseline="-25000">
                <a:solidFill>
                  <a:schemeClr val="bg1"/>
                </a:solidFill>
              </a:rPr>
              <a:t>c</a:t>
            </a:r>
            <a:endParaRPr lang="tr-TR" altLang="de-DE" sz="2800" i="1" baseline="-25000">
              <a:solidFill>
                <a:schemeClr val="bg1"/>
              </a:solidFill>
            </a:endParaRPr>
          </a:p>
          <a:p>
            <a:pPr marL="609600" indent="-609600">
              <a:buFont typeface="Wingdings" panose="05000000000000000000" pitchFamily="2" charset="2"/>
              <a:buAutoNum type="arabicPeriod" startAt="4"/>
            </a:pPr>
            <a:r>
              <a:rPr lang="en-US" altLang="de-DE" sz="2800">
                <a:solidFill>
                  <a:schemeClr val="bg1"/>
                </a:solidFill>
                <a:cs typeface="Times New Roman" panose="02020603050405020304" pitchFamily="18" charset="0"/>
              </a:rPr>
              <a:t>Repeat steps 3 through 5 until </a:t>
            </a:r>
            <a:r>
              <a:rPr lang="en-US" altLang="de-DE" sz="2800" i="1">
                <a:solidFill>
                  <a:schemeClr val="bg1"/>
                </a:solidFill>
                <a:cs typeface="Times New Roman" panose="02020603050405020304" pitchFamily="18" charset="0"/>
              </a:rPr>
              <a:t>x &gt;= y</a:t>
            </a:r>
            <a:r>
              <a:rPr lang="en-US" altLang="de-DE" sz="2800">
                <a:solidFill>
                  <a:schemeClr val="bg1"/>
                </a:solidFill>
                <a:cs typeface="Times New Roman" panose="02020603050405020304" pitchFamily="18" charset="0"/>
              </a:rPr>
              <a:t>.</a:t>
            </a:r>
            <a:endParaRPr lang="en-US" altLang="de-DE" sz="2800">
              <a:solidFill>
                <a:schemeClr val="bg1"/>
              </a:solidFill>
            </a:endParaRPr>
          </a:p>
          <a:p>
            <a:pPr marL="990600" lvl="1" indent="-533400">
              <a:buFont typeface="Tahoma" panose="020B0604030504040204" pitchFamily="34" charset="0"/>
              <a:buNone/>
            </a:pPr>
            <a:endParaRPr lang="en-US" altLang="de-DE" sz="2400"/>
          </a:p>
        </p:txBody>
      </p:sp>
      <p:sp>
        <p:nvSpPr>
          <p:cNvPr id="89092" name="Foliennummernplatzhalter 1">
            <a:extLst>
              <a:ext uri="{FF2B5EF4-FFF2-40B4-BE49-F238E27FC236}">
                <a16:creationId xmlns:a16="http://schemas.microsoft.com/office/drawing/2014/main" id="{05CF188C-9732-46BD-BCC7-A786196A77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89714E-6479-4279-A42D-7D4F5274DA5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E414D56-93DC-4841-AE85-24B1C34289C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D6DDDD5-7E40-43D3-8686-F3933FAAB0D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95871BC-4208-418E-A308-766629F5D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4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94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94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94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15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ex_06_02a.jpg" descr="ex_06_02a">
            <a:extLst>
              <a:ext uri="{FF2B5EF4-FFF2-40B4-BE49-F238E27FC236}">
                <a16:creationId xmlns:a16="http://schemas.microsoft.com/office/drawing/2014/main" id="{B4259F50-055C-4FC7-9426-D7321D498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686800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CE92F52-DE9B-4E6A-91D4-35953D712D07}"/>
              </a:ext>
            </a:extLst>
          </p:cNvPr>
          <p:cNvSpPr txBox="1">
            <a:spLocks/>
          </p:cNvSpPr>
          <p:nvPr/>
        </p:nvSpPr>
        <p:spPr bwMode="auto">
          <a:xfrm>
            <a:off x="457200" y="277813"/>
            <a:ext cx="83820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Example: 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Midpoint Circle Drawing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B3A4DCA-1595-460F-A21E-B58B1F4EF0A5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6211888"/>
            <a:ext cx="70104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175-177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117" name="Foliennummernplatzhalter 1">
            <a:extLst>
              <a:ext uri="{FF2B5EF4-FFF2-40B4-BE49-F238E27FC236}">
                <a16:creationId xmlns:a16="http://schemas.microsoft.com/office/drawing/2014/main" id="{4589CEA8-1209-47E4-A457-24B06EBF7A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39EF36-FB79-4207-80DE-D7DF0E46D27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4446BCE-2C76-4AFB-AB09-BA2FB839402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71D6EDE2-8200-40FB-8F6F-F0FA68DC9E7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A78A498-92B1-4912-8078-4F61FD9E9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83912"/>
            <a:ext cx="371925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>
            <a:extLst>
              <a:ext uri="{FF2B5EF4-FFF2-40B4-BE49-F238E27FC236}">
                <a16:creationId xmlns:a16="http://schemas.microsoft.com/office/drawing/2014/main" id="{792AF3AD-E274-425C-BC50-2BD5925AF7C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Example</a:t>
            </a:r>
            <a:r>
              <a:rPr lang="tr-TR" altLang="de-DE" b="1"/>
              <a:t>: </a:t>
            </a:r>
            <a:r>
              <a:rPr lang="en-US" altLang="de-DE" b="1"/>
              <a:t>Midpoint Circle Drawing</a:t>
            </a:r>
            <a:r>
              <a:rPr lang="tr-TR" altLang="de-DE" b="1"/>
              <a:t> (cont.)</a:t>
            </a:r>
            <a:endParaRPr lang="en-US" altLang="de-DE" b="1"/>
          </a:p>
        </p:txBody>
      </p:sp>
      <p:pic>
        <p:nvPicPr>
          <p:cNvPr id="91139" name="ex_06_02b.jpg" descr="ex_06_02b">
            <a:extLst>
              <a:ext uri="{FF2B5EF4-FFF2-40B4-BE49-F238E27FC236}">
                <a16:creationId xmlns:a16="http://schemas.microsoft.com/office/drawing/2014/main" id="{21F074A8-C616-40D9-8C9A-1ECF3C8F6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68680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D460BF-B56D-4506-93A6-BBFF31E037A9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5716588"/>
            <a:ext cx="70104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175-177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141" name="Foliennummernplatzhalter 1">
            <a:extLst>
              <a:ext uri="{FF2B5EF4-FFF2-40B4-BE49-F238E27FC236}">
                <a16:creationId xmlns:a16="http://schemas.microsoft.com/office/drawing/2014/main" id="{CB8BF078-5B6D-4753-997C-E40033BDB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2A64FD-35AB-4A6E-9DB5-7E3862F3EC8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64BD6C9-AD0A-451E-9DCA-02DB825877B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61527A2-DF51-4C0F-99F8-17199FDDCA3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5F6EC07-A296-4BC8-84C9-D307A57A49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AADGGXN0.jpg" descr="AADGGXN0">
            <a:extLst>
              <a:ext uri="{FF2B5EF4-FFF2-40B4-BE49-F238E27FC236}">
                <a16:creationId xmlns:a16="http://schemas.microsoft.com/office/drawing/2014/main" id="{64699B2C-1188-4E6D-A138-6D840864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1239838"/>
            <a:ext cx="45783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3" name="Rechteck 1">
            <a:extLst>
              <a:ext uri="{FF2B5EF4-FFF2-40B4-BE49-F238E27FC236}">
                <a16:creationId xmlns:a16="http://schemas.microsoft.com/office/drawing/2014/main" id="{A77E4E28-9209-4C72-B775-BCDC9D5DA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988" y="5964238"/>
            <a:ext cx="88392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Pixel positions (solid circles) along a circle path centered on the origin and with radius </a:t>
            </a:r>
            <a:r>
              <a:rPr kumimoji="0" lang="en-US" altLang="de-DE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 </a:t>
            </a: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10, as calculated by the midpoint circle algorithm. Open (“hollow”) circles show the symmetry positions in the first quadrant.</a:t>
            </a:r>
            <a:endParaRPr kumimoji="0" lang="de-DE" alt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164" name="Title 1">
            <a:extLst>
              <a:ext uri="{FF2B5EF4-FFF2-40B4-BE49-F238E27FC236}">
                <a16:creationId xmlns:a16="http://schemas.microsoft.com/office/drawing/2014/main" id="{D641C057-BF7F-4BEF-9803-3CE0F80CB8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pPr eaLnBrk="1" hangingPunct="1"/>
            <a:r>
              <a:rPr lang="en-US" altLang="de-DE" b="1"/>
              <a:t>Example</a:t>
            </a:r>
            <a:r>
              <a:rPr lang="tr-TR" altLang="de-DE" b="1"/>
              <a:t>: </a:t>
            </a:r>
            <a:r>
              <a:rPr lang="en-US" altLang="de-DE" b="1"/>
              <a:t>Midpoint Circle Drawing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92165" name="Foliennummernplatzhalter 2">
            <a:extLst>
              <a:ext uri="{FF2B5EF4-FFF2-40B4-BE49-F238E27FC236}">
                <a16:creationId xmlns:a16="http://schemas.microsoft.com/office/drawing/2014/main" id="{804F9C19-664E-4F02-958C-2697A1D39B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BF99E8-9C25-40F9-BD0E-3F335E9350E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A836921B-4110-495F-BE34-790E306A4C2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4F84A1E1-1470-454B-BAB7-845881C3CA0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5D37F01-5592-4631-9FCF-9DFFC22234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434828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CCE3F6F8-1032-4FB9-81AC-3F1012F6DA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543800" cy="1295400"/>
          </a:xfrm>
        </p:spPr>
        <p:txBody>
          <a:bodyPr/>
          <a:lstStyle/>
          <a:p>
            <a:r>
              <a:rPr lang="tr-TR" altLang="de-DE" b="1"/>
              <a:t>General </a:t>
            </a:r>
            <a:r>
              <a:rPr lang="en-US" altLang="de-DE" b="1"/>
              <a:t>Curve Functions</a:t>
            </a:r>
          </a:p>
        </p:txBody>
      </p:sp>
      <p:sp>
        <p:nvSpPr>
          <p:cNvPr id="295939" name="Rectangle 3">
            <a:extLst>
              <a:ext uri="{FF2B5EF4-FFF2-40B4-BE49-F238E27FC236}">
                <a16:creationId xmlns:a16="http://schemas.microsoft.com/office/drawing/2014/main" id="{1A4F5179-DB67-4A2F-B79F-BC0EE18B4E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en-US" altLang="de-DE">
                <a:solidFill>
                  <a:schemeClr val="bg1"/>
                </a:solidFill>
              </a:rPr>
              <a:t>Ellipse</a:t>
            </a:r>
            <a:r>
              <a:rPr lang="tr-TR" altLang="de-DE">
                <a:solidFill>
                  <a:schemeClr val="bg1"/>
                </a:solidFill>
              </a:rPr>
              <a:t>s</a:t>
            </a:r>
            <a:r>
              <a:rPr lang="en-US" altLang="de-DE">
                <a:solidFill>
                  <a:schemeClr val="bg1"/>
                </a:solidFill>
              </a:rPr>
              <a:t> can be drawn similarly using a modified midpoint algorithm.</a:t>
            </a:r>
          </a:p>
          <a:p>
            <a:pPr marL="609600" indent="-609600"/>
            <a:r>
              <a:rPr lang="en-US" altLang="de-DE">
                <a:solidFill>
                  <a:schemeClr val="bg1"/>
                </a:solidFill>
              </a:rPr>
              <a:t>Similar algorithms can be used to display polynomials, exponential functions, trigonometric functions, conics, probability distributions, etc.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93188" name="Foliennummernplatzhalter 1">
            <a:extLst>
              <a:ext uri="{FF2B5EF4-FFF2-40B4-BE49-F238E27FC236}">
                <a16:creationId xmlns:a16="http://schemas.microsoft.com/office/drawing/2014/main" id="{EF4A33D5-0590-4500-837B-6319368EFC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D6FFC7-64E5-4C5A-A275-FC4219758CD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93C9AB0-8E2E-4CB2-B784-52C7D109311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2E59D7A-66E5-452A-81F5-2770F6046A6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3AA66CE-E47C-4667-B409-F9FD47C827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5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95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39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CF366029-F0F7-4E34-8E25-98DD19A84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848600" cy="1295400"/>
          </a:xfrm>
        </p:spPr>
        <p:txBody>
          <a:bodyPr/>
          <a:lstStyle/>
          <a:p>
            <a:r>
              <a:rPr lang="tr-TR" altLang="de-DE" b="1"/>
              <a:t>Ellipse Generating Algorithms</a:t>
            </a:r>
            <a:endParaRPr lang="en-US" altLang="de-DE" b="1"/>
          </a:p>
        </p:txBody>
      </p:sp>
      <p:sp>
        <p:nvSpPr>
          <p:cNvPr id="295939" name="Rectangle 3">
            <a:extLst>
              <a:ext uri="{FF2B5EF4-FFF2-40B4-BE49-F238E27FC236}">
                <a16:creationId xmlns:a16="http://schemas.microsoft.com/office/drawing/2014/main" id="{CC10CACF-F140-4F03-9DF2-940E2D43A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74850"/>
            <a:ext cx="7772400" cy="4017963"/>
          </a:xfrm>
          <a:noFill/>
        </p:spPr>
        <p:txBody>
          <a:bodyPr/>
          <a:lstStyle/>
          <a:p>
            <a:pPr marL="609600" indent="-609600"/>
            <a:r>
              <a:rPr lang="tr-TR" altLang="de-DE">
                <a:solidFill>
                  <a:schemeClr val="bg1"/>
                </a:solidFill>
              </a:rPr>
              <a:t>What is an ellipse?</a:t>
            </a:r>
          </a:p>
          <a:p>
            <a:pPr marL="609600" indent="-609600"/>
            <a:r>
              <a:rPr lang="tr-TR" altLang="de-DE">
                <a:solidFill>
                  <a:schemeClr val="bg1"/>
                </a:solidFill>
              </a:rPr>
              <a:t>An elongated circle</a:t>
            </a:r>
          </a:p>
          <a:p>
            <a:pPr marL="609600" indent="-609600"/>
            <a:r>
              <a:rPr lang="tr-TR" altLang="de-DE">
                <a:solidFill>
                  <a:schemeClr val="bg1"/>
                </a:solidFill>
              </a:rPr>
              <a:t>Describe as a modified circle whose radius varies from a maximum value in one direction to a minimum value in the perpendicular direction</a:t>
            </a:r>
          </a:p>
          <a:p>
            <a:pPr marL="609600" indent="-609600"/>
            <a:r>
              <a:rPr lang="tr-TR" altLang="de-DE">
                <a:solidFill>
                  <a:schemeClr val="bg1"/>
                </a:solidFill>
              </a:rPr>
              <a:t>Major and minor axis</a:t>
            </a:r>
          </a:p>
          <a:p>
            <a:pPr marL="609600" indent="-609600"/>
            <a:r>
              <a:rPr lang="tr-TR" altLang="de-DE" sz="2800">
                <a:solidFill>
                  <a:schemeClr val="bg1"/>
                </a:solidFill>
              </a:rPr>
              <a:t>Two foci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94212" name="Foliennummernplatzhalter 1">
            <a:extLst>
              <a:ext uri="{FF2B5EF4-FFF2-40B4-BE49-F238E27FC236}">
                <a16:creationId xmlns:a16="http://schemas.microsoft.com/office/drawing/2014/main" id="{BFB6FF2C-6E29-4423-A223-1D382F456B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FADD82-D85C-402F-A6E0-649B289C52E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21291FE8-D82B-4171-A56E-ADF9B0A05DF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59EB456-0A20-442E-AA33-E17D4A94B2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BC952D0-A64C-4A08-8638-1FC436F8BA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62159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5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95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95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95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39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32A94E42-B037-467D-86D2-8B7575DE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An </a:t>
            </a:r>
            <a:r>
              <a:rPr lang="en-US" altLang="de-DE" b="1"/>
              <a:t>Ellipse</a:t>
            </a:r>
          </a:p>
        </p:txBody>
      </p:sp>
      <p:pic>
        <p:nvPicPr>
          <p:cNvPr id="95235" name="AADGGXO0.jpg" descr="AADGGXO0">
            <a:extLst>
              <a:ext uri="{FF2B5EF4-FFF2-40B4-BE49-F238E27FC236}">
                <a16:creationId xmlns:a16="http://schemas.microsoft.com/office/drawing/2014/main" id="{A3862317-3C08-495D-A206-808C77DB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066800"/>
            <a:ext cx="45386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6" name="Rechteck 1">
            <a:extLst>
              <a:ext uri="{FF2B5EF4-FFF2-40B4-BE49-F238E27FC236}">
                <a16:creationId xmlns:a16="http://schemas.microsoft.com/office/drawing/2014/main" id="{B552788F-622B-46D1-9ACB-7CCB07022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094413"/>
            <a:ext cx="6019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2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</a:t>
            </a:r>
            <a:r>
              <a:rPr kumimoji="0" lang="en-US" altLang="de-DE" sz="22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enerated about foci F</a:t>
            </a:r>
            <a:r>
              <a:rPr kumimoji="0" lang="en-US" altLang="de-DE" sz="22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r>
              <a:rPr kumimoji="0" lang="en-US" altLang="de-DE" sz="22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and F</a:t>
            </a:r>
            <a:r>
              <a:rPr kumimoji="0" lang="en-US" altLang="de-DE" sz="2200" b="0" i="0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de-DE" altLang="de-DE" sz="22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5237" name="Foliennummernplatzhalter 2">
            <a:extLst>
              <a:ext uri="{FF2B5EF4-FFF2-40B4-BE49-F238E27FC236}">
                <a16:creationId xmlns:a16="http://schemas.microsoft.com/office/drawing/2014/main" id="{1E1E988B-87E8-4B67-A8A0-BA429A4B46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7458C7-9418-4100-8A15-C99AA18BDF9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DB380FE-C1DC-4D72-9D03-853712BB524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397D68D-2CEC-434A-829F-5233A8E03A6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EDF8748-347C-4572-AD48-7BD722E26B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9" name="Rectangle 3">
            <a:extLst>
              <a:ext uri="{FF2B5EF4-FFF2-40B4-BE49-F238E27FC236}">
                <a16:creationId xmlns:a16="http://schemas.microsoft.com/office/drawing/2014/main" id="{B39AAE79-6DE5-447C-BA79-B7D0D733F17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457200" y="1295400"/>
            <a:ext cx="7924800" cy="5029200"/>
          </a:xfrm>
          <a:blipFill rotWithShape="1">
            <a:blip r:embed="rId2"/>
            <a:stretch>
              <a:fillRect l="-462" t="-1212" r="-2077"/>
            </a:stretch>
          </a:blipFill>
          <a:extLst/>
        </p:spPr>
        <p:txBody>
          <a:bodyPr/>
          <a:lstStyle/>
          <a:p>
            <a:r>
              <a:rPr lang="de-DE">
                <a:noFill/>
              </a:rPr>
              <a:t> </a:t>
            </a:r>
          </a:p>
        </p:txBody>
      </p:sp>
      <p:sp>
        <p:nvSpPr>
          <p:cNvPr id="96259" name="Foliennummernplatzhalter 1">
            <a:extLst>
              <a:ext uri="{FF2B5EF4-FFF2-40B4-BE49-F238E27FC236}">
                <a16:creationId xmlns:a16="http://schemas.microsoft.com/office/drawing/2014/main" id="{5309396F-37A2-47D6-9B62-E38CB3B9F1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39FEA7-BC25-4D33-9E7C-074B2A9606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6260" name="Rectangle 2">
            <a:extLst>
              <a:ext uri="{FF2B5EF4-FFF2-40B4-BE49-F238E27FC236}">
                <a16:creationId xmlns:a16="http://schemas.microsoft.com/office/drawing/2014/main" id="{6E08289E-6160-4957-A8F4-43CAE5633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696200" cy="1069975"/>
          </a:xfrm>
        </p:spPr>
        <p:txBody>
          <a:bodyPr/>
          <a:lstStyle/>
          <a:p>
            <a:r>
              <a:rPr lang="tr-TR" altLang="de-DE" b="1"/>
              <a:t>An Ellipse (cont.)</a:t>
            </a:r>
            <a:endParaRPr lang="en-US" altLang="de-DE" b="1"/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D8F6822C-0AF6-4C2C-8897-65C4826B04B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B9E63E1-2CBF-4C51-A659-6C1E5682113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60679C4-5DCF-4913-82DB-1B6C77061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95939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39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6AEE8B5E-BC33-40F8-9F93-6C8081533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An </a:t>
            </a:r>
            <a:r>
              <a:rPr lang="en-US" altLang="de-DE" b="1"/>
              <a:t>Ellipse</a:t>
            </a:r>
            <a:r>
              <a:rPr lang="tr-TR" altLang="de-DE" b="1"/>
              <a:t> (cont.)</a:t>
            </a:r>
            <a:endParaRPr lang="en-US" altLang="de-DE"/>
          </a:p>
        </p:txBody>
      </p:sp>
      <p:pic>
        <p:nvPicPr>
          <p:cNvPr id="97283" name="AADGGXP0.jpg" descr="AADGGXP0">
            <a:extLst>
              <a:ext uri="{FF2B5EF4-FFF2-40B4-BE49-F238E27FC236}">
                <a16:creationId xmlns:a16="http://schemas.microsoft.com/office/drawing/2014/main" id="{D883FD70-ABE0-455D-9B7A-BC45EF50C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1066800"/>
            <a:ext cx="45624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4" name="Rechteck 1">
            <a:extLst>
              <a:ext uri="{FF2B5EF4-FFF2-40B4-BE49-F238E27FC236}">
                <a16:creationId xmlns:a16="http://schemas.microsoft.com/office/drawing/2014/main" id="{5C5FBF15-D7E6-4904-8126-1FA1E0018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116638"/>
            <a:ext cx="7924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entered at (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y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with semimajor axis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 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and semiminor axis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7285" name="Foliennummernplatzhalter 2">
            <a:extLst>
              <a:ext uri="{FF2B5EF4-FFF2-40B4-BE49-F238E27FC236}">
                <a16:creationId xmlns:a16="http://schemas.microsoft.com/office/drawing/2014/main" id="{94709190-2496-4027-B0DC-974F2A2730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4932AF-AC43-43A0-84CC-AF040F2A6E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0C6BE19-5867-4228-A32D-1FD75F64C45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17D205B5-1AB0-4D75-A27C-86B14F91F1A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C491124-BD45-416E-9DAA-A84C63F8EB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9279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2F0AC30F-177D-4F59-90F4-886F33642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The </a:t>
            </a:r>
            <a:r>
              <a:rPr lang="tr-TR" altLang="de-DE" b="1"/>
              <a:t>B</a:t>
            </a:r>
            <a:r>
              <a:rPr lang="en-US" altLang="de-DE" b="1"/>
              <a:t>ounding </a:t>
            </a:r>
            <a:r>
              <a:rPr lang="tr-TR" altLang="de-DE" b="1"/>
              <a:t>C</a:t>
            </a:r>
            <a:r>
              <a:rPr lang="en-US" altLang="de-DE" b="1"/>
              <a:t>ircle</a:t>
            </a:r>
          </a:p>
        </p:txBody>
      </p:sp>
      <p:pic>
        <p:nvPicPr>
          <p:cNvPr id="98307" name="AADGHCL0.jpg" descr="AADGHCL0">
            <a:extLst>
              <a:ext uri="{FF2B5EF4-FFF2-40B4-BE49-F238E27FC236}">
                <a16:creationId xmlns:a16="http://schemas.microsoft.com/office/drawing/2014/main" id="{015FF342-63A0-49EC-8E05-3128422D1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1066800"/>
            <a:ext cx="471805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Rechteck 1">
            <a:extLst>
              <a:ext uri="{FF2B5EF4-FFF2-40B4-BE49-F238E27FC236}">
                <a16:creationId xmlns:a16="http://schemas.microsoft.com/office/drawing/2014/main" id="{3E0D98A0-CAD1-4ACA-9CBE-289A77504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4563" y="6046788"/>
            <a:ext cx="63198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2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and eccentric angle </a:t>
            </a:r>
            <a:r>
              <a:rPr kumimoji="0" lang="en-US" altLang="de-DE" sz="22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θ </a:t>
            </a:r>
            <a:r>
              <a:rPr kumimoji="0" lang="en-US" altLang="de-DE" sz="22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 an ellipse with </a:t>
            </a:r>
            <a:r>
              <a:rPr kumimoji="0" lang="en-US" altLang="de-DE" sz="22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22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 </a:t>
            </a:r>
            <a:r>
              <a:rPr kumimoji="0" lang="en-US" altLang="de-DE" sz="22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&gt; r</a:t>
            </a:r>
            <a:r>
              <a:rPr kumimoji="0" lang="en-US" altLang="de-DE" sz="22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22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.</a:t>
            </a:r>
            <a:endParaRPr kumimoji="0" lang="de-DE" altLang="de-DE" sz="22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309" name="Foliennummernplatzhalter 2">
            <a:extLst>
              <a:ext uri="{FF2B5EF4-FFF2-40B4-BE49-F238E27FC236}">
                <a16:creationId xmlns:a16="http://schemas.microsoft.com/office/drawing/2014/main" id="{C5BF7E24-5261-4680-B9C7-E4CB6F47CA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3659C7-F636-43B8-9879-D50F5C683A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C0CB8EC6-E824-49A9-84C4-9DC98F8151F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766B184-1A91-4BCB-8B98-F56FE61BB7A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AC9C99B-A21B-471B-84EA-0D3706A43B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AB0EB515-814F-4A74-8143-A9056C776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1069975"/>
          </a:xfrm>
        </p:spPr>
        <p:txBody>
          <a:bodyPr/>
          <a:lstStyle/>
          <a:p>
            <a:r>
              <a:rPr lang="tr-TR" altLang="de-DE" b="1"/>
              <a:t>Midpoint Ellipse Algorithm</a:t>
            </a:r>
            <a:endParaRPr lang="en-US" altLang="de-DE" b="1"/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EEC3E69A-F210-4D89-9BFF-F40E57D67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General procedure (same like circle):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Determine curve positions for an ellipse with center at </a:t>
            </a:r>
            <a:r>
              <a:rPr lang="tr-TR" sz="2400" i="1" dirty="0">
                <a:solidFill>
                  <a:schemeClr val="bg1"/>
                </a:solidFill>
              </a:rPr>
              <a:t>(0, 0)</a:t>
            </a:r>
            <a:r>
              <a:rPr lang="tr-TR" sz="2400" dirty="0">
                <a:solidFill>
                  <a:schemeClr val="bg1"/>
                </a:solidFill>
              </a:rPr>
              <a:t> (origin)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Move to proper position, i.e. add</a:t>
            </a:r>
            <a:r>
              <a:rPr lang="tr-TR" sz="2400" i="1" dirty="0">
                <a:solidFill>
                  <a:schemeClr val="bg1"/>
                </a:solidFill>
              </a:rPr>
              <a:t> x</a:t>
            </a:r>
            <a:r>
              <a:rPr lang="tr-TR" sz="2400" i="1" baseline="-25000" dirty="0">
                <a:solidFill>
                  <a:schemeClr val="bg1"/>
                </a:solidFill>
              </a:rPr>
              <a:t>c</a:t>
            </a:r>
            <a:r>
              <a:rPr lang="tr-TR" sz="2400" i="1" dirty="0">
                <a:solidFill>
                  <a:schemeClr val="bg1"/>
                </a:solidFill>
              </a:rPr>
              <a:t> </a:t>
            </a:r>
            <a:r>
              <a:rPr lang="tr-TR" sz="2400" dirty="0">
                <a:solidFill>
                  <a:schemeClr val="bg1"/>
                </a:solidFill>
              </a:rPr>
              <a:t>and </a:t>
            </a:r>
            <a:r>
              <a:rPr lang="tr-TR" sz="2400" i="1" dirty="0">
                <a:solidFill>
                  <a:schemeClr val="bg1"/>
                </a:solidFill>
              </a:rPr>
              <a:t>y</a:t>
            </a:r>
            <a:r>
              <a:rPr lang="tr-TR" sz="2400" i="1" baseline="-25000" dirty="0">
                <a:solidFill>
                  <a:schemeClr val="bg1"/>
                </a:solidFill>
              </a:rPr>
              <a:t>c</a:t>
            </a:r>
            <a:endParaRPr lang="tr-TR" sz="2400" i="1" dirty="0">
              <a:solidFill>
                <a:schemeClr val="bg1"/>
              </a:solidFill>
            </a:endParaRP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If required perform rotation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Use decision parameter to determine closest pixel</a:t>
            </a:r>
          </a:p>
          <a:p>
            <a:pPr marL="801687" lvl="1" indent="-457200">
              <a:lnSpc>
                <a:spcPct val="90000"/>
              </a:lnSpc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For other 3 quadrants use symmetry</a:t>
            </a:r>
          </a:p>
          <a:p>
            <a:pPr marL="474662" indent="-457200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3 Quadrants? In circle 7 octants!</a:t>
            </a:r>
          </a:p>
          <a:p>
            <a:pPr marL="474662" indent="-457200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So what is wrong?</a:t>
            </a:r>
          </a:p>
          <a:p>
            <a:pPr marL="474662" indent="-457200">
              <a:lnSpc>
                <a:spcPct val="90000"/>
              </a:lnSpc>
              <a:defRPr/>
            </a:pPr>
            <a:r>
              <a:rPr lang="tr-TR" sz="2800" dirty="0">
                <a:solidFill>
                  <a:schemeClr val="bg1"/>
                </a:solidFill>
              </a:rPr>
              <a:t>Warning: Symmetry for ellipse only in quadrants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400" i="1" baseline="-25000" dirty="0">
              <a:solidFill>
                <a:schemeClr val="bg1"/>
              </a:solidFill>
            </a:endParaRPr>
          </a:p>
        </p:txBody>
      </p:sp>
      <p:sp>
        <p:nvSpPr>
          <p:cNvPr id="99332" name="Foliennummernplatzhalter 1">
            <a:extLst>
              <a:ext uri="{FF2B5EF4-FFF2-40B4-BE49-F238E27FC236}">
                <a16:creationId xmlns:a16="http://schemas.microsoft.com/office/drawing/2014/main" id="{F41345C0-68E9-41C6-8170-D5302FAA19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A8854E-E83C-4D22-A0D4-CE8466FED2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7050474C-F704-49AC-8D79-99BC7BB180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A98F81B6-D7A5-4081-9F30-D3C1C11292D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EFB4BE0-B544-4943-BE0D-55034B0B15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63047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3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3B1FD65C-601A-439F-B407-52CD2F46F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Symmetry of an </a:t>
            </a:r>
            <a:r>
              <a:rPr lang="tr-TR" altLang="de-DE" b="1"/>
              <a:t>E</a:t>
            </a:r>
            <a:r>
              <a:rPr lang="en-US" altLang="de-DE" b="1"/>
              <a:t>llipse</a:t>
            </a:r>
            <a:r>
              <a:rPr lang="en-US" altLang="de-DE"/>
              <a:t> </a:t>
            </a:r>
          </a:p>
        </p:txBody>
      </p:sp>
      <p:pic>
        <p:nvPicPr>
          <p:cNvPr id="100355" name="AADGGXQ0.jpg" descr="AADGGXQ0">
            <a:extLst>
              <a:ext uri="{FF2B5EF4-FFF2-40B4-BE49-F238E27FC236}">
                <a16:creationId xmlns:a16="http://schemas.microsoft.com/office/drawing/2014/main" id="{196BDCA0-45CB-4C12-A827-116C9F523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47275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Rechteck 1">
            <a:extLst>
              <a:ext uri="{FF2B5EF4-FFF2-40B4-BE49-F238E27FC236}">
                <a16:creationId xmlns:a16="http://schemas.microsoft.com/office/drawing/2014/main" id="{62BAA985-5111-4657-9DA7-686450D78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089650"/>
            <a:ext cx="784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Calculation of a point (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x, y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in one quadrant yields the ellipse points shown for the other three quadrants.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0357" name="Foliennummernplatzhalter 2">
            <a:extLst>
              <a:ext uri="{FF2B5EF4-FFF2-40B4-BE49-F238E27FC236}">
                <a16:creationId xmlns:a16="http://schemas.microsoft.com/office/drawing/2014/main" id="{4CD884C5-AFEB-4550-936A-FB6DE9D897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0CDF94E-5132-45D2-934D-F4D0F64E8DF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3249C528-A2C7-4D69-8D8B-A81CDDCC303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0DB2F298-5867-48F3-BEDC-E0CEF717C79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5363407-3BB2-43C0-8A29-7698BA7418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90447"/>
            <a:ext cx="357720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>
            <a:extLst>
              <a:ext uri="{FF2B5EF4-FFF2-40B4-BE49-F238E27FC236}">
                <a16:creationId xmlns:a16="http://schemas.microsoft.com/office/drawing/2014/main" id="{2803DEA1-F85A-4E77-8CCC-6C366EDFD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Ellipse </a:t>
            </a:r>
            <a:r>
              <a:rPr lang="tr-TR" altLang="de-DE" b="1"/>
              <a:t>P</a:t>
            </a:r>
            <a:r>
              <a:rPr lang="en-US" altLang="de-DE" b="1"/>
              <a:t>rocessing </a:t>
            </a:r>
            <a:r>
              <a:rPr lang="tr-TR" altLang="de-DE" b="1"/>
              <a:t>R</a:t>
            </a:r>
            <a:r>
              <a:rPr lang="en-US" altLang="de-DE" b="1"/>
              <a:t>egions</a:t>
            </a:r>
          </a:p>
        </p:txBody>
      </p:sp>
      <p:pic>
        <p:nvPicPr>
          <p:cNvPr id="101379" name="AADGGXR0.jpg" descr="AADGGXR0">
            <a:extLst>
              <a:ext uri="{FF2B5EF4-FFF2-40B4-BE49-F238E27FC236}">
                <a16:creationId xmlns:a16="http://schemas.microsoft.com/office/drawing/2014/main" id="{E9D87AD1-6EC7-4BDB-9E33-5C98D8F06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1066800"/>
            <a:ext cx="46069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0" name="Rechteck 1">
            <a:extLst>
              <a:ext uri="{FF2B5EF4-FFF2-40B4-BE49-F238E27FC236}">
                <a16:creationId xmlns:a16="http://schemas.microsoft.com/office/drawing/2014/main" id="{320AC99F-1D99-486E-AC70-00020EB42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4413"/>
            <a:ext cx="8991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Over region 1, the magnitude of the ellipse slope is less than 1.0; over region 2, the magnitude of the slope is greater than 1.0.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1381" name="Foliennummernplatzhalter 2">
            <a:extLst>
              <a:ext uri="{FF2B5EF4-FFF2-40B4-BE49-F238E27FC236}">
                <a16:creationId xmlns:a16="http://schemas.microsoft.com/office/drawing/2014/main" id="{F5A792FB-A907-43DE-B0A0-4A93B49245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557D3D-2974-473A-81CA-FA87FE41248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01B90B35-FEDE-4FAE-A8C3-03427C9194F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88F11BE9-EB90-433C-B127-2CCF7FE553A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ED0FABC-A81E-46C0-8099-C270F1655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408197"/>
            <a:ext cx="339077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E7EFC378-771A-4FB0-9F26-094F39CEA4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7813"/>
            <a:ext cx="8534400" cy="1139825"/>
          </a:xfrm>
        </p:spPr>
        <p:txBody>
          <a:bodyPr/>
          <a:lstStyle/>
          <a:p>
            <a:r>
              <a:rPr lang="tr-TR" altLang="de-DE" b="1"/>
              <a:t>Midpoint Ellipse Algorithm (cont.)</a:t>
            </a:r>
            <a:endParaRPr lang="en-US" altLang="de-DE" b="1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F546F716-BA30-49B6-A26C-C75345B19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47800"/>
            <a:ext cx="8686800" cy="10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tr-TR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Ellipse function: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2404" name="Foliennummernplatzhalter 1">
            <a:extLst>
              <a:ext uri="{FF2B5EF4-FFF2-40B4-BE49-F238E27FC236}">
                <a16:creationId xmlns:a16="http://schemas.microsoft.com/office/drawing/2014/main" id="{DD51243F-1557-488E-9EEC-82DC6AAF9E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7E04F2-7260-4BDA-BFB0-30155171352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02405" name="Objekt 2">
            <a:extLst>
              <a:ext uri="{FF2B5EF4-FFF2-40B4-BE49-F238E27FC236}">
                <a16:creationId xmlns:a16="http://schemas.microsoft.com/office/drawing/2014/main" id="{8B2F834E-3296-4ADD-ACF4-8D2B088970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939925"/>
          <a:ext cx="736282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Denklem" r:id="rId3" imgW="1895525" imgH="219186" progId="Equation.3">
                  <p:embed/>
                </p:oleObj>
              </mc:Choice>
              <mc:Fallback>
                <p:oleObj name="Denklem" r:id="rId3" imgW="1895525" imgH="219186" progId="Equation.3">
                  <p:embed/>
                  <p:pic>
                    <p:nvPicPr>
                      <p:cNvPr id="102405" name="Objekt 2">
                        <a:extLst>
                          <a:ext uri="{FF2B5EF4-FFF2-40B4-BE49-F238E27FC236}">
                            <a16:creationId xmlns:a16="http://schemas.microsoft.com/office/drawing/2014/main" id="{8B2F834E-3296-4ADD-ACF4-8D2B088970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939925"/>
                        <a:ext cx="7362825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4">
            <a:extLst>
              <a:ext uri="{FF2B5EF4-FFF2-40B4-BE49-F238E27FC236}">
                <a16:creationId xmlns:a16="http://schemas.microsoft.com/office/drawing/2014/main" id="{9D599189-0F2D-4256-9113-F28A7068C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971800"/>
            <a:ext cx="8686800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any point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inside the ellipse,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</a:t>
            </a:r>
            <a:r>
              <a:rPr kumimoji="0" lang="tr-TR" sz="3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ellipse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(x,y)&lt;0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0" i="1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any point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on the ellipse,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</a:t>
            </a:r>
            <a:r>
              <a:rPr kumimoji="0" lang="tr-TR" sz="3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ellipse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(x,y)=0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any point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 </a:t>
            </a: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outside the ellipse, 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</a:t>
            </a:r>
            <a:r>
              <a:rPr kumimoji="0" lang="tr-TR" sz="3000" b="0" i="1" u="none" strike="noStrike" kern="1200" cap="none" spc="0" normalizeH="0" baseline="-25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ellipse</a:t>
            </a:r>
            <a:r>
              <a:rPr kumimoji="0" 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(x,y)&gt;0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A4EDBC1C-AD9E-40A7-9671-3166010AA46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2D1B9781-CB35-493F-AD81-1E5480C52A44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B157AA2-C7E6-4DCA-9A6C-ADC02B9954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9077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C2539E09-8007-4989-8AD1-C5CDCF7E6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Midpoint</a:t>
            </a:r>
          </a:p>
        </p:txBody>
      </p:sp>
      <p:pic>
        <p:nvPicPr>
          <p:cNvPr id="103427" name="AADGGXS0.jpg" descr="AADGGXS0">
            <a:extLst>
              <a:ext uri="{FF2B5EF4-FFF2-40B4-BE49-F238E27FC236}">
                <a16:creationId xmlns:a16="http://schemas.microsoft.com/office/drawing/2014/main" id="{7E4D9E0F-AFA1-4C1F-AB6D-25DBB907E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066800"/>
            <a:ext cx="544988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8" name="Rechteck 1">
            <a:extLst>
              <a:ext uri="{FF2B5EF4-FFF2-40B4-BE49-F238E27FC236}">
                <a16:creationId xmlns:a16="http://schemas.microsoft.com/office/drawing/2014/main" id="{AFA28B30-3520-497F-B7D7-3A10644A1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091238"/>
            <a:ext cx="7772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etween candidate pixels at sampling position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+ 1 along an elliptical path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429" name="Foliennummernplatzhalter 2">
            <a:extLst>
              <a:ext uri="{FF2B5EF4-FFF2-40B4-BE49-F238E27FC236}">
                <a16:creationId xmlns:a16="http://schemas.microsoft.com/office/drawing/2014/main" id="{273693B1-71A6-443F-B002-AC32FA9CC5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FCC945-5168-4219-AE4B-35F81200B0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3FBDE27-02F6-4F42-B6DB-E69E7B601B9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AD171330-1767-4061-A453-BB8ABB6C64E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65D396E-C325-47E8-92DC-1C31A455B1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6414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>
            <a:extLst>
              <a:ext uri="{FF2B5EF4-FFF2-40B4-BE49-F238E27FC236}">
                <a16:creationId xmlns:a16="http://schemas.microsoft.com/office/drawing/2014/main" id="{280C5E4E-8B84-42DD-BB97-1E6AABAFC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Midpoint</a:t>
            </a:r>
            <a:r>
              <a:rPr lang="tr-TR" altLang="de-DE" b="1"/>
              <a:t> (cont.)</a:t>
            </a:r>
            <a:endParaRPr lang="en-US" altLang="de-DE" b="1"/>
          </a:p>
        </p:txBody>
      </p:sp>
      <p:pic>
        <p:nvPicPr>
          <p:cNvPr id="104451" name="AADGGXT0.jpg" descr="AADGGXT0">
            <a:extLst>
              <a:ext uri="{FF2B5EF4-FFF2-40B4-BE49-F238E27FC236}">
                <a16:creationId xmlns:a16="http://schemas.microsoft.com/office/drawing/2014/main" id="{E97036B6-D8EA-45C7-B8FB-A51A45200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1066800"/>
            <a:ext cx="5910262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2" name="Rechteck 1">
            <a:extLst>
              <a:ext uri="{FF2B5EF4-FFF2-40B4-BE49-F238E27FC236}">
                <a16:creationId xmlns:a16="http://schemas.microsoft.com/office/drawing/2014/main" id="{44C8979A-05BE-4C0D-AF05-001949A39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088063"/>
            <a:ext cx="807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etween candidate pixels at sampling position 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</a:t>
            </a:r>
            <a:r>
              <a:rPr kumimoji="0" lang="en-US" altLang="de-DE" sz="20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− 1 along an elliptical path</a:t>
            </a: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4453" name="Foliennummernplatzhalter 2">
            <a:extLst>
              <a:ext uri="{FF2B5EF4-FFF2-40B4-BE49-F238E27FC236}">
                <a16:creationId xmlns:a16="http://schemas.microsoft.com/office/drawing/2014/main" id="{D41BFC50-50C9-40B9-AD93-D8FF78F60D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9CB051-BDC8-4AC0-8764-72026E3E889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E4BFE10F-89D2-4D06-9059-93F6C574C6C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8B66940-ED75-4A79-AFC0-1CC2812D17E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F53BA2A-3134-4D0A-B71F-8DBA1AB15C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83912"/>
            <a:ext cx="3745883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8F54B2F3-7541-4CC6-9D45-04D083AD62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b="1"/>
              <a:t>Midpoint Ellipse</a:t>
            </a:r>
            <a:r>
              <a:rPr lang="en-US" altLang="de-DE" b="1"/>
              <a:t> Algorithm</a:t>
            </a:r>
            <a:r>
              <a:rPr lang="tr-TR" altLang="de-DE" b="1"/>
              <a:t> (cont.): Decision Parameter</a:t>
            </a:r>
            <a:endParaRPr lang="en-US" altLang="de-DE" b="1"/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953B09E3-998D-4468-A152-560C4FDE512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499350" cy="877888"/>
          </a:xfrm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We can find a recursive expression for the next decision parameter as:</a:t>
            </a:r>
            <a:endParaRPr lang="en-US" altLang="de-DE" sz="2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5476" name="Object 4">
                <a:extLst>
                  <a:ext uri="{FF2B5EF4-FFF2-40B4-BE49-F238E27FC236}">
                    <a16:creationId xmlns:a16="http://schemas.microsoft.com/office/drawing/2014/main" id="{1D1F60C7-3EAB-4D64-BC79-EB91C35EC0BB}"/>
                  </a:ext>
                </a:extLst>
              </p:cNvPr>
              <p:cNvSpPr txBox="1"/>
              <p:nvPr>
                <p:ph sz="quarter" idx="2"/>
              </p:nvPr>
            </p:nvSpPr>
            <p:spPr bwMode="auto">
              <a:xfrm>
                <a:off x="827088" y="2889250"/>
                <a:ext cx="7499350" cy="67877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+1)+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de-DE" sz="2000" dirty="0"/>
              </a:p>
            </p:txBody>
          </p:sp>
        </mc:Choice>
        <mc:Fallback>
          <p:sp>
            <p:nvSpPr>
              <p:cNvPr id="105476" name="Object 4">
                <a:extLst>
                  <a:ext uri="{FF2B5EF4-FFF2-40B4-BE49-F238E27FC236}">
                    <a16:creationId xmlns:a16="http://schemas.microsoft.com/office/drawing/2014/main" id="{1D1F60C7-3EAB-4D64-BC79-EB91C35EC0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827088" y="2889250"/>
                <a:ext cx="7499350" cy="6787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4373" name="Rectangle 5">
            <a:extLst>
              <a:ext uri="{FF2B5EF4-FFF2-40B4-BE49-F238E27FC236}">
                <a16:creationId xmlns:a16="http://schemas.microsoft.com/office/drawing/2014/main" id="{3C06EB0F-C240-46EC-AE75-D36F5E237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4900"/>
            <a:ext cx="75707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can obtain the initial decision parameter as: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5478" name="Object 6">
                <a:extLst>
                  <a:ext uri="{FF2B5EF4-FFF2-40B4-BE49-F238E27FC236}">
                    <a16:creationId xmlns:a16="http://schemas.microsoft.com/office/drawing/2014/main" id="{4B659F66-0F36-4A22-A952-0C0DDDDE1CBA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539749" y="4641850"/>
                <a:ext cx="4609299" cy="9566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05478" name="Object 6">
                <a:extLst>
                  <a:ext uri="{FF2B5EF4-FFF2-40B4-BE49-F238E27FC236}">
                    <a16:creationId xmlns:a16="http://schemas.microsoft.com/office/drawing/2014/main" id="{4B659F66-0F36-4A22-A952-0C0DDDDE1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539749" y="4641850"/>
                <a:ext cx="4609299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479" name="Foliennummernplatzhalter 1">
            <a:extLst>
              <a:ext uri="{FF2B5EF4-FFF2-40B4-BE49-F238E27FC236}">
                <a16:creationId xmlns:a16="http://schemas.microsoft.com/office/drawing/2014/main" id="{314900BE-F7A3-483B-B79E-F03BBE358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9E1637-5783-45BD-AE4A-7B90D6C44F85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F7572044-1DCE-45E7-B69B-BCC0AC92326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0D33C461-6F6B-4752-8869-EF17338FF21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6F01467-1EEE-4231-8673-B31924E5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649462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C0909B45-6A3C-4590-885E-BE7DD9567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b="1"/>
              <a:t>Midpoint Ellipse</a:t>
            </a:r>
            <a:r>
              <a:rPr lang="en-US" altLang="de-DE" b="1"/>
              <a:t> Algorithm</a:t>
            </a:r>
            <a:r>
              <a:rPr lang="tr-TR" altLang="de-DE" b="1"/>
              <a:t> (cont.): Decision Parameter</a:t>
            </a:r>
            <a:endParaRPr lang="en-US" altLang="de-DE" b="1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7AACE15-A3D2-4B93-BAB5-72C50A16AC0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499350" cy="877888"/>
          </a:xfrm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We can find a recursive expression for the next decision parameter as:</a:t>
            </a:r>
            <a:endParaRPr lang="en-US" altLang="de-DE" sz="2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6500" name="Object 4">
                <a:extLst>
                  <a:ext uri="{FF2B5EF4-FFF2-40B4-BE49-F238E27FC236}">
                    <a16:creationId xmlns:a16="http://schemas.microsoft.com/office/drawing/2014/main" id="{BA6F9856-33A5-4186-B942-7867ACA2A9E5}"/>
                  </a:ext>
                </a:extLst>
              </p:cNvPr>
              <p:cNvSpPr txBox="1"/>
              <p:nvPr>
                <p:ph sz="quarter" idx="2"/>
              </p:nvPr>
            </p:nvSpPr>
            <p:spPr bwMode="auto">
              <a:xfrm>
                <a:off x="827088" y="2894013"/>
                <a:ext cx="7775374" cy="692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−1)+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06500" name="Object 4">
                <a:extLst>
                  <a:ext uri="{FF2B5EF4-FFF2-40B4-BE49-F238E27FC236}">
                    <a16:creationId xmlns:a16="http://schemas.microsoft.com/office/drawing/2014/main" id="{BA6F9856-33A5-4186-B942-7867ACA2A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827088" y="2894013"/>
                <a:ext cx="7775374" cy="6921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5397" name="Rectangle 5">
            <a:extLst>
              <a:ext uri="{FF2B5EF4-FFF2-40B4-BE49-F238E27FC236}">
                <a16:creationId xmlns:a16="http://schemas.microsoft.com/office/drawing/2014/main" id="{0AC9A6DA-BD4E-43ED-9742-10D83A896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4900"/>
            <a:ext cx="75707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can obtain the initial decision parameter as: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6502" name="Object 6">
                <a:extLst>
                  <a:ext uri="{FF2B5EF4-FFF2-40B4-BE49-F238E27FC236}">
                    <a16:creationId xmlns:a16="http://schemas.microsoft.com/office/drawing/2014/main" id="{3139CD5D-CDAF-4082-B26A-0F706A86805B}"/>
                  </a:ext>
                </a:extLst>
              </p:cNvPr>
              <p:cNvSpPr txBox="1"/>
              <p:nvPr>
                <p:ph sz="quarter" idx="3"/>
              </p:nvPr>
            </p:nvSpPr>
            <p:spPr bwMode="auto">
              <a:xfrm>
                <a:off x="611188" y="4745038"/>
                <a:ext cx="7192284" cy="9566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sSup>
                        <m:s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>
          <p:sp>
            <p:nvSpPr>
              <p:cNvPr id="106502" name="Object 6">
                <a:extLst>
                  <a:ext uri="{FF2B5EF4-FFF2-40B4-BE49-F238E27FC236}">
                    <a16:creationId xmlns:a16="http://schemas.microsoft.com/office/drawing/2014/main" id="{3139CD5D-CDAF-4082-B26A-0F706A868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611188" y="4745038"/>
                <a:ext cx="7192284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6503" name="Foliennummernplatzhalter 1">
            <a:extLst>
              <a:ext uri="{FF2B5EF4-FFF2-40B4-BE49-F238E27FC236}">
                <a16:creationId xmlns:a16="http://schemas.microsoft.com/office/drawing/2014/main" id="{9D25EFAB-CD1C-419F-A5FB-65D28CA9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E99E4B-5A59-4380-8130-D8C0B9DDE18F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A8F64B48-32CF-4CE5-8549-7E99DE9E831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9DD28014-45F1-4D8C-8D78-A9AEE55C74C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9A77900-EF6C-41C0-9DB9-54E18484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4290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AB72B160-A870-4296-9DA5-E12E1EAF0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b="1"/>
              <a:t>Midpoint Ellipse</a:t>
            </a:r>
            <a:r>
              <a:rPr lang="en-US" altLang="de-DE" b="1"/>
              <a:t> Algorithm</a:t>
            </a:r>
            <a:r>
              <a:rPr lang="tr-TR" altLang="de-DE" b="1"/>
              <a:t> (cont.): Decision Parameter</a:t>
            </a:r>
            <a:endParaRPr lang="en-US" altLang="de-DE" b="1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F6319C77-6FFA-44C3-9504-F97B31FAC4D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499350" cy="877888"/>
          </a:xfrm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Incrementing the decision parameter: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107524" name="Foliennummernplatzhalter 3">
            <a:extLst>
              <a:ext uri="{FF2B5EF4-FFF2-40B4-BE49-F238E27FC236}">
                <a16:creationId xmlns:a16="http://schemas.microsoft.com/office/drawing/2014/main" id="{F70F756E-0181-4A66-8F8B-143FC02F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A9CB70-B8B8-4986-8BE3-0A8EDF705833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7525" name="Objekt 5">
                <a:extLst>
                  <a:ext uri="{FF2B5EF4-FFF2-40B4-BE49-F238E27FC236}">
                    <a16:creationId xmlns:a16="http://schemas.microsoft.com/office/drawing/2014/main" id="{3E067D9E-A702-4C06-86E4-E73CCAF8A270}"/>
                  </a:ext>
                </a:extLst>
              </p:cNvPr>
              <p:cNvSpPr txBox="1"/>
              <p:nvPr/>
            </p:nvSpPr>
            <p:spPr bwMode="auto">
              <a:xfrm>
                <a:off x="685800" y="2819400"/>
                <a:ext cx="7837200" cy="8917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𝑖𝑛𝑐𝑟𝑒𝑚𝑒𝑛𝑡</m:t>
                      </m:r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Sup>
                                  <m:sSubSup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de-DE" sz="20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</m:t>
                                </m:r>
                                <m:r>
                                  <m:rPr>
                                    <m:nor/>
                                  </m:rPr>
                                  <a:rPr lang="de-DE" sz="20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de-DE" sz="20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b>
                                  <m:sSub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e>
                            </m:mr>
                            <m:mr>
                              <m:e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Sup>
                                  <m:sSubSup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Sup>
                                  <m:sSubSup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sSubSup>
                                  <m:sSubSup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lang="de-DE" sz="20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</m:t>
                                </m:r>
                                <m:r>
                                  <m:rPr>
                                    <m:nor/>
                                  </m:rPr>
                                  <a:rPr lang="de-DE" sz="20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m:rPr>
                                    <m:nor/>
                                  </m:rPr>
                                  <a:rPr lang="de-DE" sz="2000" i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sSub>
                                  <m:sSubPr>
                                    <m:ctrlP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b>
                                    <m:r>
                                      <a:rPr lang="de-DE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de-DE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≥0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e-DE" sz="2000" dirty="0"/>
              </a:p>
            </p:txBody>
          </p:sp>
        </mc:Choice>
        <mc:Fallback>
          <p:sp>
            <p:nvSpPr>
              <p:cNvPr id="107525" name="Objekt 5">
                <a:extLst>
                  <a:ext uri="{FF2B5EF4-FFF2-40B4-BE49-F238E27FC236}">
                    <a16:creationId xmlns:a16="http://schemas.microsoft.com/office/drawing/2014/main" id="{3E067D9E-A702-4C06-86E4-E73CCAF8A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819400"/>
                <a:ext cx="7837200" cy="89171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8">
            <a:extLst>
              <a:ext uri="{FF2B5EF4-FFF2-40B4-BE49-F238E27FC236}">
                <a16:creationId xmlns:a16="http://schemas.microsoft.com/office/drawing/2014/main" id="{E4676017-ABC5-4EA5-B422-EA2EBCFF699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1CB2BF60-BCC2-4F8D-80E3-DB1E0F913DD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FD2D8B7-451B-45F4-BEE2-E9998A061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199" y="6245225"/>
            <a:ext cx="4119979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A81357AE-219A-4C60-B4E0-D3BFB3E29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de-DE" b="1"/>
              <a:t>Midpoint Ellipse</a:t>
            </a:r>
            <a:r>
              <a:rPr lang="en-US" altLang="de-DE" b="1"/>
              <a:t> Algorithm</a:t>
            </a:r>
            <a:r>
              <a:rPr lang="tr-TR" altLang="de-DE" b="1"/>
              <a:t> (cont.): Region 1-Region 2?</a:t>
            </a:r>
            <a:endParaRPr lang="en-US" altLang="de-DE" b="1"/>
          </a:p>
        </p:txBody>
      </p:sp>
      <p:sp>
        <p:nvSpPr>
          <p:cNvPr id="314371" name="Rectangle 3">
            <a:extLst>
              <a:ext uri="{FF2B5EF4-FFF2-40B4-BE49-F238E27FC236}">
                <a16:creationId xmlns:a16="http://schemas.microsoft.com/office/drawing/2014/main" id="{DDF36259-C7E0-4B6A-9026-7E1820BAB0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7499350" cy="877888"/>
          </a:xfrm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When to move from region 1 to region 2?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Answer: Decide on slope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But how to calculate slope?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Answer:</a:t>
            </a:r>
          </a:p>
          <a:p>
            <a:endParaRPr lang="tr-TR" altLang="de-DE" sz="2800">
              <a:solidFill>
                <a:schemeClr val="bg1"/>
              </a:solidFill>
            </a:endParaRPr>
          </a:p>
          <a:p>
            <a:endParaRPr lang="tr-TR" altLang="de-DE" sz="2800">
              <a:solidFill>
                <a:schemeClr val="bg1"/>
              </a:solidFill>
            </a:endParaRPr>
          </a:p>
          <a:p>
            <a:r>
              <a:rPr lang="tr-TR" altLang="de-DE" sz="2800">
                <a:solidFill>
                  <a:schemeClr val="bg1"/>
                </a:solidFill>
              </a:rPr>
              <a:t>At the boundary </a:t>
            </a:r>
            <a:r>
              <a:rPr lang="tr-TR" altLang="de-DE" sz="2800" i="1">
                <a:solidFill>
                  <a:schemeClr val="bg1"/>
                </a:solidFill>
              </a:rPr>
              <a:t>dy / dx = -1.0</a:t>
            </a:r>
          </a:p>
          <a:p>
            <a:r>
              <a:rPr lang="tr-TR" altLang="de-DE" sz="2800">
                <a:solidFill>
                  <a:schemeClr val="bg1"/>
                </a:solidFill>
              </a:rPr>
              <a:t>If 			 move from region1 to region 2</a:t>
            </a:r>
            <a:endParaRPr lang="en-US" altLang="de-DE" sz="2800">
              <a:solidFill>
                <a:schemeClr val="bg1"/>
              </a:solidFill>
            </a:endParaRP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8F48D40-DE12-416F-91F2-9B8B475DB1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3429000"/>
          <a:ext cx="175260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Formel" r:id="rId3" imgW="698500" imgH="469900" progId="Equation.3">
                  <p:embed/>
                </p:oleObj>
              </mc:Choice>
              <mc:Fallback>
                <p:oleObj name="Formel" r:id="rId3" imgW="698500" imgH="469900" progId="Equation.3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8F48D40-DE12-416F-91F2-9B8B475DB1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429000"/>
                        <a:ext cx="175260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61BD06DB-1641-4550-A2DC-503FFE15B4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5486400"/>
          <a:ext cx="214630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Formel" r:id="rId5" imgW="774364" imgH="253890" progId="Equation.3">
                  <p:embed/>
                </p:oleObj>
              </mc:Choice>
              <mc:Fallback>
                <p:oleObj name="Formel" r:id="rId5" imgW="774364" imgH="253890" progId="Equation.3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61BD06DB-1641-4550-A2DC-503FFE15B4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486400"/>
                        <a:ext cx="2146300" cy="70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50" name="Foliennummernplatzhalter 5">
            <a:extLst>
              <a:ext uri="{FF2B5EF4-FFF2-40B4-BE49-F238E27FC236}">
                <a16:creationId xmlns:a16="http://schemas.microsoft.com/office/drawing/2014/main" id="{20C7B2CF-44FC-48B8-880D-92AAF7C20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B7286E-7B4F-4985-995C-43112A6600B9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8F9FDE8B-B959-47DE-B273-5D66293EB4FA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55D8C0BB-5C67-4310-9FEE-53DB4EE12358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3434D5C-B2CE-43AC-AC0C-1AAADBA14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199" y="6245225"/>
            <a:ext cx="3560685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4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4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4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4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A194B390-36DF-432C-99F9-5E8D2C279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534400" cy="1295400"/>
          </a:xfrm>
        </p:spPr>
        <p:txBody>
          <a:bodyPr/>
          <a:lstStyle/>
          <a:p>
            <a:r>
              <a:rPr lang="tr-TR" altLang="de-DE" sz="4000" b="1"/>
              <a:t>Midpoint Ellipse</a:t>
            </a:r>
            <a:r>
              <a:rPr lang="en-US" altLang="de-DE" sz="4000" b="1"/>
              <a:t> Algorithm</a:t>
            </a:r>
            <a:r>
              <a:rPr lang="tr-TR" altLang="de-DE" sz="4000" b="1"/>
              <a:t> (cont.)</a:t>
            </a:r>
            <a:endParaRPr lang="en-US" altLang="de-DE" sz="4000" b="1"/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A00F7DA9-966C-48F0-A2DC-55E653ED3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600" dirty="0">
                <a:solidFill>
                  <a:schemeClr val="bg1"/>
                </a:solidFill>
              </a:rPr>
              <a:t>Input </a:t>
            </a:r>
            <a:r>
              <a:rPr lang="en-US" sz="2600" dirty="0" err="1">
                <a:solidFill>
                  <a:schemeClr val="bg1"/>
                </a:solidFill>
              </a:rPr>
              <a:t>radi</a:t>
            </a:r>
            <a:r>
              <a:rPr lang="tr-TR" sz="2600" dirty="0">
                <a:solidFill>
                  <a:schemeClr val="bg1"/>
                </a:solidFill>
              </a:rPr>
              <a:t>i</a:t>
            </a:r>
            <a:r>
              <a:rPr lang="en-US" sz="2600" dirty="0">
                <a:solidFill>
                  <a:schemeClr val="bg1"/>
                </a:solidFill>
              </a:rPr>
              <a:t> </a:t>
            </a:r>
            <a:r>
              <a:rPr lang="en-US" sz="2600" i="1" dirty="0">
                <a:solidFill>
                  <a:schemeClr val="bg1"/>
                </a:solidFill>
              </a:rPr>
              <a:t>r</a:t>
            </a:r>
            <a:r>
              <a:rPr lang="tr-TR" sz="2600" i="1" baseline="-25000" dirty="0">
                <a:solidFill>
                  <a:schemeClr val="bg1"/>
                </a:solidFill>
              </a:rPr>
              <a:t>x</a:t>
            </a:r>
            <a:r>
              <a:rPr lang="tr-TR" sz="2600" dirty="0">
                <a:solidFill>
                  <a:schemeClr val="bg1"/>
                </a:solidFill>
              </a:rPr>
              <a:t>, </a:t>
            </a:r>
            <a:r>
              <a:rPr lang="tr-TR" sz="2600" i="1" dirty="0">
                <a:solidFill>
                  <a:schemeClr val="bg1"/>
                </a:solidFill>
              </a:rPr>
              <a:t>r</a:t>
            </a:r>
            <a:r>
              <a:rPr lang="tr-TR" sz="2600" i="1" baseline="-25000" dirty="0">
                <a:solidFill>
                  <a:schemeClr val="bg1"/>
                </a:solidFill>
              </a:rPr>
              <a:t>y</a:t>
            </a:r>
            <a:r>
              <a:rPr lang="en-US" sz="2600" dirty="0">
                <a:solidFill>
                  <a:schemeClr val="bg1"/>
                </a:solidFill>
              </a:rPr>
              <a:t> and </a:t>
            </a:r>
            <a:r>
              <a:rPr lang="tr-TR" sz="2600" dirty="0">
                <a:solidFill>
                  <a:schemeClr val="bg1"/>
                </a:solidFill>
              </a:rPr>
              <a:t>ellipse</a:t>
            </a:r>
            <a:r>
              <a:rPr lang="en-US" sz="2600" dirty="0">
                <a:solidFill>
                  <a:schemeClr val="bg1"/>
                </a:solidFill>
              </a:rPr>
              <a:t> center </a:t>
            </a:r>
            <a:r>
              <a:rPr lang="en-US" sz="2600" i="1" dirty="0">
                <a:solidFill>
                  <a:schemeClr val="bg1"/>
                </a:solidFill>
              </a:rPr>
              <a:t>(x</a:t>
            </a:r>
            <a:r>
              <a:rPr lang="en-US" sz="2600" i="1" baseline="-25000" dirty="0">
                <a:solidFill>
                  <a:schemeClr val="bg1"/>
                </a:solidFill>
              </a:rPr>
              <a:t>c</a:t>
            </a:r>
            <a:r>
              <a:rPr lang="en-US" sz="2600" i="1" dirty="0">
                <a:solidFill>
                  <a:schemeClr val="bg1"/>
                </a:solidFill>
              </a:rPr>
              <a:t>, </a:t>
            </a:r>
            <a:r>
              <a:rPr lang="en-US" sz="2600" i="1" dirty="0" err="1">
                <a:solidFill>
                  <a:schemeClr val="bg1"/>
                </a:solidFill>
              </a:rPr>
              <a:t>y</a:t>
            </a:r>
            <a:r>
              <a:rPr lang="en-US" sz="2600" i="1" baseline="-25000" dirty="0" err="1">
                <a:solidFill>
                  <a:schemeClr val="bg1"/>
                </a:solidFill>
              </a:rPr>
              <a:t>c</a:t>
            </a:r>
            <a:r>
              <a:rPr lang="en-US" sz="2600" i="1" dirty="0">
                <a:solidFill>
                  <a:schemeClr val="bg1"/>
                </a:solidFill>
              </a:rPr>
              <a:t>)</a:t>
            </a:r>
            <a:r>
              <a:rPr lang="en-US" sz="2600" dirty="0">
                <a:solidFill>
                  <a:schemeClr val="bg1"/>
                </a:solidFill>
              </a:rPr>
              <a:t>, </a:t>
            </a:r>
            <a:r>
              <a:rPr lang="tr-TR" sz="2600" dirty="0">
                <a:solidFill>
                  <a:schemeClr val="bg1"/>
                </a:solidFill>
              </a:rPr>
              <a:t>and obtain the first point on the origin as </a:t>
            </a:r>
            <a:r>
              <a:rPr lang="en-US" sz="2600" i="1" dirty="0">
                <a:solidFill>
                  <a:schemeClr val="bg1"/>
                </a:solidFill>
              </a:rPr>
              <a:t>(x</a:t>
            </a:r>
            <a:r>
              <a:rPr lang="tr-TR" sz="2600" i="1" baseline="-25000" dirty="0">
                <a:solidFill>
                  <a:schemeClr val="bg1"/>
                </a:solidFill>
              </a:rPr>
              <a:t>0</a:t>
            </a:r>
            <a:r>
              <a:rPr lang="en-US" sz="2600" i="1" dirty="0">
                <a:solidFill>
                  <a:schemeClr val="bg1"/>
                </a:solidFill>
              </a:rPr>
              <a:t>, y</a:t>
            </a:r>
            <a:r>
              <a:rPr lang="en-US" sz="2600" i="1" baseline="-25000" dirty="0">
                <a:solidFill>
                  <a:schemeClr val="bg1"/>
                </a:solidFill>
              </a:rPr>
              <a:t>0</a:t>
            </a:r>
            <a:r>
              <a:rPr lang="en-US" sz="2600" i="1" dirty="0">
                <a:solidFill>
                  <a:schemeClr val="bg1"/>
                </a:solidFill>
              </a:rPr>
              <a:t>) = (0, r</a:t>
            </a:r>
            <a:r>
              <a:rPr lang="tr-TR" sz="2600" i="1" baseline="-25000" dirty="0">
                <a:solidFill>
                  <a:schemeClr val="bg1"/>
                </a:solidFill>
              </a:rPr>
              <a:t>y</a:t>
            </a:r>
            <a:r>
              <a:rPr lang="en-US" sz="2600" i="1" dirty="0">
                <a:solidFill>
                  <a:schemeClr val="bg1"/>
                </a:solidFill>
              </a:rPr>
              <a:t>)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  <a:endParaRPr lang="tr-TR" sz="2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en-US" sz="2600" dirty="0">
                <a:solidFill>
                  <a:schemeClr val="bg1"/>
                </a:solidFill>
              </a:rPr>
              <a:t>Calculate the initial value of the decision parameter</a:t>
            </a:r>
            <a:r>
              <a:rPr lang="tr-TR" sz="2600" dirty="0">
                <a:solidFill>
                  <a:schemeClr val="bg1"/>
                </a:solidFill>
              </a:rPr>
              <a:t> in region 1</a:t>
            </a:r>
            <a:r>
              <a:rPr lang="en-US" sz="2600" dirty="0">
                <a:solidFill>
                  <a:schemeClr val="bg1"/>
                </a:solidFill>
              </a:rPr>
              <a:t> as</a:t>
            </a:r>
            <a:endParaRPr lang="tr-TR" sz="2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endParaRPr lang="tr-TR" sz="2600" dirty="0">
              <a:solidFill>
                <a:schemeClr val="bg1"/>
              </a:solidFill>
              <a:cs typeface="Times New Roman" pitchFamily="18" charset="0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At each </a:t>
            </a:r>
            <a:r>
              <a:rPr lang="en-US" sz="2600" i="1" dirty="0" err="1">
                <a:solidFill>
                  <a:schemeClr val="bg1"/>
                </a:solidFill>
                <a:cs typeface="Times New Roman" pitchFamily="18" charset="0"/>
              </a:rPr>
              <a:t>x</a:t>
            </a:r>
            <a:r>
              <a:rPr lang="en-US" sz="2600" i="1" baseline="-25000" dirty="0" err="1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tr-TR" sz="2600" i="1" baseline="-250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tr-TR" sz="2600" dirty="0">
                <a:solidFill>
                  <a:schemeClr val="bg1"/>
                </a:solidFill>
                <a:cs typeface="Times New Roman" pitchFamily="18" charset="0"/>
              </a:rPr>
              <a:t>in region 1, </a:t>
            </a: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from </a:t>
            </a:r>
            <a:r>
              <a:rPr lang="en-US" sz="2600" i="1" dirty="0">
                <a:solidFill>
                  <a:schemeClr val="bg1"/>
                </a:solidFill>
                <a:cs typeface="Times New Roman" pitchFamily="18" charset="0"/>
              </a:rPr>
              <a:t>k=0</a:t>
            </a: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, perform the following test:</a:t>
            </a:r>
            <a:endParaRPr lang="tr-TR" sz="2600" dirty="0">
              <a:solidFill>
                <a:schemeClr val="bg1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if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tr-TR" sz="2200" i="1" dirty="0">
                <a:solidFill>
                  <a:schemeClr val="bg1"/>
                </a:solidFill>
                <a:cs typeface="Times New Roman" pitchFamily="18" charset="0"/>
              </a:rPr>
              <a:t>1</a:t>
            </a:r>
            <a:r>
              <a:rPr lang="en-US" sz="2200" i="1" baseline="-25000" dirty="0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&lt;0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, next point to plot along the </a:t>
            </a:r>
            <a:r>
              <a:rPr lang="tr-TR" sz="2200" dirty="0">
                <a:solidFill>
                  <a:schemeClr val="bg1"/>
                </a:solidFill>
                <a:cs typeface="Times New Roman" pitchFamily="18" charset="0"/>
              </a:rPr>
              <a:t>ellipse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 centered on </a:t>
            </a:r>
            <a:r>
              <a:rPr lang="en-US" sz="2200" i="1" dirty="0">
                <a:solidFill>
                  <a:schemeClr val="bg1"/>
                </a:solidFill>
                <a:cs typeface="Times New Roman" pitchFamily="18" charset="0"/>
              </a:rPr>
              <a:t>(0,0) 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is </a:t>
            </a:r>
            <a:r>
              <a:rPr lang="en-US" sz="2200" i="1" dirty="0">
                <a:solidFill>
                  <a:schemeClr val="bg1"/>
                </a:solidFill>
              </a:rPr>
              <a:t>(x</a:t>
            </a:r>
            <a:r>
              <a:rPr lang="en-US" sz="2200" i="1" baseline="-25000" dirty="0">
                <a:solidFill>
                  <a:schemeClr val="bg1"/>
                </a:solidFill>
              </a:rPr>
              <a:t>k+1</a:t>
            </a:r>
            <a:r>
              <a:rPr lang="en-US" sz="2200" i="1" dirty="0">
                <a:solidFill>
                  <a:schemeClr val="bg1"/>
                </a:solidFill>
              </a:rPr>
              <a:t>, </a:t>
            </a:r>
            <a:r>
              <a:rPr lang="en-US" sz="2200" i="1" dirty="0" err="1">
                <a:solidFill>
                  <a:schemeClr val="bg1"/>
                </a:solidFill>
              </a:rPr>
              <a:t>y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</a:rPr>
              <a:t>) </a:t>
            </a:r>
            <a:r>
              <a:rPr lang="en-US" sz="2200" dirty="0">
                <a:solidFill>
                  <a:schemeClr val="bg1"/>
                </a:solidFill>
              </a:rPr>
              <a:t>and </a:t>
            </a:r>
            <a:endParaRPr lang="tr-TR" sz="22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  <a:defRPr/>
            </a:pP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otherwise, next point to plot is </a:t>
            </a:r>
            <a:r>
              <a:rPr lang="en-US" sz="2200" i="1" dirty="0">
                <a:solidFill>
                  <a:schemeClr val="bg1"/>
                </a:solidFill>
              </a:rPr>
              <a:t>(</a:t>
            </a:r>
            <a:r>
              <a:rPr lang="en-US" sz="2200" i="1" dirty="0" err="1">
                <a:solidFill>
                  <a:schemeClr val="bg1"/>
                </a:solidFill>
              </a:rPr>
              <a:t>x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dirty="0">
                <a:solidFill>
                  <a:schemeClr val="bg1"/>
                </a:solidFill>
              </a:rPr>
              <a:t>+ 1, </a:t>
            </a:r>
            <a:r>
              <a:rPr lang="en-US" sz="2200" i="1" dirty="0" err="1">
                <a:solidFill>
                  <a:schemeClr val="bg1"/>
                </a:solidFill>
              </a:rPr>
              <a:t>y</a:t>
            </a:r>
            <a:r>
              <a:rPr lang="en-US" sz="2200" i="1" baseline="-25000" dirty="0" err="1">
                <a:solidFill>
                  <a:schemeClr val="bg1"/>
                </a:solidFill>
              </a:rPr>
              <a:t>k</a:t>
            </a:r>
            <a:r>
              <a:rPr lang="en-US" sz="2200" i="1" baseline="-25000" dirty="0">
                <a:solidFill>
                  <a:schemeClr val="bg1"/>
                </a:solidFill>
              </a:rPr>
              <a:t> </a:t>
            </a:r>
            <a:r>
              <a:rPr lang="en-US" sz="2200" i="1" dirty="0">
                <a:solidFill>
                  <a:schemeClr val="bg1"/>
                </a:solidFill>
              </a:rPr>
              <a:t>- 1) 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>			and</a:t>
            </a:r>
            <a:endParaRPr lang="tr-TR" sz="2200" dirty="0">
              <a:solidFill>
                <a:schemeClr val="bg1"/>
              </a:solidFill>
              <a:cs typeface="Times New Roman" pitchFamily="18" charset="0"/>
            </a:endParaRP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200" dirty="0">
                <a:solidFill>
                  <a:schemeClr val="bg1"/>
                </a:solidFill>
                <a:cs typeface="Times New Roman" pitchFamily="18" charset="0"/>
              </a:rPr>
              <a:t>	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200" dirty="0">
                <a:solidFill>
                  <a:schemeClr val="bg1"/>
                </a:solidFill>
                <a:cs typeface="Times New Roman" pitchFamily="18" charset="0"/>
              </a:rPr>
              <a:t>	</a:t>
            </a:r>
            <a:r>
              <a:rPr lang="en-US" sz="2200" dirty="0">
                <a:solidFill>
                  <a:schemeClr val="bg1"/>
                </a:solidFill>
                <a:cs typeface="Times New Roman" pitchFamily="18" charset="0"/>
              </a:rPr>
              <a:t>w</a:t>
            </a:r>
            <a:r>
              <a:rPr lang="tr-TR" sz="2200" dirty="0">
                <a:solidFill>
                  <a:schemeClr val="bg1"/>
                </a:solidFill>
                <a:cs typeface="Times New Roman" pitchFamily="18" charset="0"/>
              </a:rPr>
              <a:t>ith</a:t>
            </a:r>
          </a:p>
          <a:p>
            <a:pPr marL="344487" lvl="1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200" dirty="0">
                <a:solidFill>
                  <a:schemeClr val="bg1"/>
                </a:solidFill>
                <a:cs typeface="Times New Roman" pitchFamily="18" charset="0"/>
              </a:rPr>
              <a:t>and continue until   </a:t>
            </a:r>
            <a:endParaRPr lang="en-US" sz="1800" dirty="0"/>
          </a:p>
        </p:txBody>
      </p:sp>
      <p:sp>
        <p:nvSpPr>
          <p:cNvPr id="109572" name="Foliennummernplatzhalter 1">
            <a:extLst>
              <a:ext uri="{FF2B5EF4-FFF2-40B4-BE49-F238E27FC236}">
                <a16:creationId xmlns:a16="http://schemas.microsoft.com/office/drawing/2014/main" id="{C6AEC9E5-F779-4E6D-8DFD-45DC91FCFB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0363BC-3A58-412B-A9D2-11425AC50A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9573" name="Objekt 2">
                <a:extLst>
                  <a:ext uri="{FF2B5EF4-FFF2-40B4-BE49-F238E27FC236}">
                    <a16:creationId xmlns:a16="http://schemas.microsoft.com/office/drawing/2014/main" id="{3DC15029-2087-4A45-BA92-884D33B95A80}"/>
                  </a:ext>
                </a:extLst>
              </p:cNvPr>
              <p:cNvSpPr txBox="1"/>
              <p:nvPr/>
            </p:nvSpPr>
            <p:spPr bwMode="auto">
              <a:xfrm>
                <a:off x="2667000" y="2286000"/>
                <a:ext cx="2736850" cy="890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sz="2000" dirty="0"/>
              </a:p>
            </p:txBody>
          </p:sp>
        </mc:Choice>
        <mc:Fallback>
          <p:sp>
            <p:nvSpPr>
              <p:cNvPr id="109573" name="Objekt 2">
                <a:extLst>
                  <a:ext uri="{FF2B5EF4-FFF2-40B4-BE49-F238E27FC236}">
                    <a16:creationId xmlns:a16="http://schemas.microsoft.com/office/drawing/2014/main" id="{3DC15029-2087-4A45-BA92-884D33B95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286000"/>
                <a:ext cx="2736850" cy="8905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9574" name="Objekt 3">
            <a:extLst>
              <a:ext uri="{FF2B5EF4-FFF2-40B4-BE49-F238E27FC236}">
                <a16:creationId xmlns:a16="http://schemas.microsoft.com/office/drawing/2014/main" id="{2DBCEF04-8BC0-48AC-AC09-DADA0B4F30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4267200"/>
          <a:ext cx="31432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Formel" r:id="rId4" imgW="1548728" imgH="253890" progId="Equation.3">
                  <p:embed/>
                </p:oleObj>
              </mc:Choice>
              <mc:Fallback>
                <p:oleObj name="Formel" r:id="rId4" imgW="1548728" imgH="253890" progId="Equation.3">
                  <p:embed/>
                  <p:pic>
                    <p:nvPicPr>
                      <p:cNvPr id="109574" name="Objekt 3">
                        <a:extLst>
                          <a:ext uri="{FF2B5EF4-FFF2-40B4-BE49-F238E27FC236}">
                            <a16:creationId xmlns:a16="http://schemas.microsoft.com/office/drawing/2014/main" id="{2DBCEF04-8BC0-48AC-AC09-DADA0B4F30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267200"/>
                        <a:ext cx="314325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5" name="Objekt 4">
            <a:extLst>
              <a:ext uri="{FF2B5EF4-FFF2-40B4-BE49-F238E27FC236}">
                <a16:creationId xmlns:a16="http://schemas.microsoft.com/office/drawing/2014/main" id="{28E731DB-2D43-4401-8048-719577077B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5029200"/>
          <a:ext cx="38401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Formel" r:id="rId6" imgW="2133600" imgH="254000" progId="Equation.3">
                  <p:embed/>
                </p:oleObj>
              </mc:Choice>
              <mc:Fallback>
                <p:oleObj name="Formel" r:id="rId6" imgW="2133600" imgH="254000" progId="Equation.3">
                  <p:embed/>
                  <p:pic>
                    <p:nvPicPr>
                      <p:cNvPr id="109575" name="Objekt 4">
                        <a:extLst>
                          <a:ext uri="{FF2B5EF4-FFF2-40B4-BE49-F238E27FC236}">
                            <a16:creationId xmlns:a16="http://schemas.microsoft.com/office/drawing/2014/main" id="{28E731DB-2D43-4401-8048-719577077B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029200"/>
                        <a:ext cx="38401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6" name="Objekt 5">
            <a:extLst>
              <a:ext uri="{FF2B5EF4-FFF2-40B4-BE49-F238E27FC236}">
                <a16:creationId xmlns:a16="http://schemas.microsoft.com/office/drawing/2014/main" id="{A66BE718-5709-4796-9620-2C0118159C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5562600"/>
          <a:ext cx="5867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Formel" r:id="rId8" imgW="2946400" imgH="254000" progId="Equation.3">
                  <p:embed/>
                </p:oleObj>
              </mc:Choice>
              <mc:Fallback>
                <p:oleObj name="Formel" r:id="rId8" imgW="2946400" imgH="254000" progId="Equation.3">
                  <p:embed/>
                  <p:pic>
                    <p:nvPicPr>
                      <p:cNvPr id="109576" name="Objekt 5">
                        <a:extLst>
                          <a:ext uri="{FF2B5EF4-FFF2-40B4-BE49-F238E27FC236}">
                            <a16:creationId xmlns:a16="http://schemas.microsoft.com/office/drawing/2014/main" id="{A66BE718-5709-4796-9620-2C0118159C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562600"/>
                        <a:ext cx="5867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7" name="Objekt 6">
            <a:extLst>
              <a:ext uri="{FF2B5EF4-FFF2-40B4-BE49-F238E27FC236}">
                <a16:creationId xmlns:a16="http://schemas.microsoft.com/office/drawing/2014/main" id="{04C0EBBD-AEC6-433C-B3F6-EC652D7E12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6019800"/>
          <a:ext cx="18605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Formel" r:id="rId10" imgW="774364" imgH="253890" progId="Equation.3">
                  <p:embed/>
                </p:oleObj>
              </mc:Choice>
              <mc:Fallback>
                <p:oleObj name="Formel" r:id="rId10" imgW="774364" imgH="253890" progId="Equation.3">
                  <p:embed/>
                  <p:pic>
                    <p:nvPicPr>
                      <p:cNvPr id="109577" name="Objekt 6">
                        <a:extLst>
                          <a:ext uri="{FF2B5EF4-FFF2-40B4-BE49-F238E27FC236}">
                            <a16:creationId xmlns:a16="http://schemas.microsoft.com/office/drawing/2014/main" id="{04C0EBBD-AEC6-433C-B3F6-EC652D7E12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6019800"/>
                        <a:ext cx="18605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fik 8">
            <a:extLst>
              <a:ext uri="{FF2B5EF4-FFF2-40B4-BE49-F238E27FC236}">
                <a16:creationId xmlns:a16="http://schemas.microsoft.com/office/drawing/2014/main" id="{117695CF-9962-414F-8CB8-987D74625904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1" name="Grafik 9">
            <a:extLst>
              <a:ext uri="{FF2B5EF4-FFF2-40B4-BE49-F238E27FC236}">
                <a16:creationId xmlns:a16="http://schemas.microsoft.com/office/drawing/2014/main" id="{956AD570-25DB-4FFB-A7E9-BB1962A7E208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A2E30D2-6EAA-4783-92F4-84166CD071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66156"/>
            <a:ext cx="380802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BE21FE88-07F1-4220-95EA-D8CC5769C2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25438"/>
            <a:ext cx="8686800" cy="1295400"/>
          </a:xfrm>
        </p:spPr>
        <p:txBody>
          <a:bodyPr/>
          <a:lstStyle/>
          <a:p>
            <a:r>
              <a:rPr lang="tr-TR" altLang="de-DE" b="1"/>
              <a:t>Midpoint Ellipse</a:t>
            </a:r>
            <a:r>
              <a:rPr lang="en-US" altLang="de-DE" b="1"/>
              <a:t> Algorithm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F60273C9-650D-4FA7-8F25-E9D671B92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974850"/>
            <a:ext cx="8686800" cy="40179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+mj-lt"/>
              <a:buAutoNum type="arabicPeriod" startAt="4"/>
              <a:defRPr/>
            </a:pPr>
            <a:r>
              <a:rPr lang="en-US" sz="2600" dirty="0">
                <a:solidFill>
                  <a:schemeClr val="bg1"/>
                </a:solidFill>
              </a:rPr>
              <a:t>Calculate the initial value of the decision parameter</a:t>
            </a:r>
            <a:r>
              <a:rPr lang="tr-TR" sz="2600" dirty="0">
                <a:solidFill>
                  <a:schemeClr val="bg1"/>
                </a:solidFill>
              </a:rPr>
              <a:t> in region 1</a:t>
            </a:r>
            <a:r>
              <a:rPr lang="en-US" sz="2600" dirty="0">
                <a:solidFill>
                  <a:schemeClr val="bg1"/>
                </a:solidFill>
              </a:rPr>
              <a:t> as</a:t>
            </a:r>
            <a:endParaRPr lang="tr-TR" sz="26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tr-TR" sz="2600" dirty="0">
                <a:solidFill>
                  <a:schemeClr val="bg1"/>
                </a:solidFill>
              </a:rPr>
              <a:t> </a:t>
            </a:r>
          </a:p>
          <a:p>
            <a:pPr marL="679450" lvl="2" indent="0">
              <a:buFont typeface="Wingdings" panose="05000000000000000000" pitchFamily="2" charset="2"/>
              <a:buNone/>
              <a:defRPr/>
            </a:pPr>
            <a:r>
              <a:rPr lang="tr-TR" sz="1800" dirty="0">
                <a:solidFill>
                  <a:schemeClr val="bg1"/>
                </a:solidFill>
              </a:rPr>
              <a:t>		(x</a:t>
            </a:r>
            <a:r>
              <a:rPr lang="tr-TR" sz="1800" baseline="-25000" dirty="0">
                <a:solidFill>
                  <a:schemeClr val="bg1"/>
                </a:solidFill>
              </a:rPr>
              <a:t>0</a:t>
            </a:r>
            <a:r>
              <a:rPr lang="tr-TR" sz="1800" dirty="0">
                <a:solidFill>
                  <a:schemeClr val="bg1"/>
                </a:solidFill>
              </a:rPr>
              <a:t>, y</a:t>
            </a:r>
            <a:r>
              <a:rPr lang="tr-TR" sz="1800" baseline="-25000" dirty="0">
                <a:solidFill>
                  <a:schemeClr val="bg1"/>
                </a:solidFill>
              </a:rPr>
              <a:t>0</a:t>
            </a:r>
            <a:r>
              <a:rPr lang="tr-TR" sz="1800" dirty="0">
                <a:solidFill>
                  <a:schemeClr val="bg1"/>
                </a:solidFill>
              </a:rPr>
              <a:t>) is last calculated point from region 1</a:t>
            </a:r>
          </a:p>
          <a:p>
            <a:pPr marL="609600" indent="-609600">
              <a:buFont typeface="+mj-lt"/>
              <a:buAutoNum type="arabicPeriod" startAt="5"/>
              <a:defRPr/>
            </a:pPr>
            <a:r>
              <a:rPr lang="tr-TR" sz="2600" dirty="0">
                <a:solidFill>
                  <a:schemeClr val="bg1"/>
                </a:solidFill>
              </a:rPr>
              <a:t>At each </a:t>
            </a:r>
            <a:r>
              <a:rPr lang="en-US" sz="2600" i="1" dirty="0">
                <a:solidFill>
                  <a:schemeClr val="bg1"/>
                </a:solidFill>
              </a:rPr>
              <a:t>y</a:t>
            </a:r>
            <a:r>
              <a:rPr lang="tr-TR" sz="2600" i="1" baseline="-25000" dirty="0">
                <a:solidFill>
                  <a:schemeClr val="bg1"/>
                </a:solidFill>
              </a:rPr>
              <a:t>k</a:t>
            </a:r>
            <a:r>
              <a:rPr lang="en-US" sz="2600" i="1" baseline="-25000" dirty="0">
                <a:solidFill>
                  <a:schemeClr val="bg1"/>
                </a:solidFill>
              </a:rPr>
              <a:t> </a:t>
            </a:r>
            <a:r>
              <a:rPr lang="tr-TR" sz="2600" i="1" baseline="-25000" dirty="0">
                <a:solidFill>
                  <a:schemeClr val="bg1"/>
                </a:solidFill>
              </a:rPr>
              <a:t> </a:t>
            </a:r>
            <a:r>
              <a:rPr lang="tr-TR" sz="2600" dirty="0">
                <a:solidFill>
                  <a:schemeClr val="bg1"/>
                </a:solidFill>
              </a:rPr>
              <a:t>position in region 2, starting at </a:t>
            </a:r>
            <a:r>
              <a:rPr lang="en-US" sz="2600" i="1" dirty="0">
                <a:solidFill>
                  <a:schemeClr val="bg1"/>
                </a:solidFill>
                <a:cs typeface="Times New Roman" pitchFamily="18" charset="0"/>
              </a:rPr>
              <a:t>k=0</a:t>
            </a:r>
            <a:r>
              <a:rPr lang="en-US" sz="2600" dirty="0">
                <a:solidFill>
                  <a:schemeClr val="bg1"/>
                </a:solidFill>
                <a:cs typeface="Times New Roman" pitchFamily="18" charset="0"/>
              </a:rPr>
              <a:t>, perform the following test:</a:t>
            </a:r>
            <a:endParaRPr lang="tr-TR" sz="2600" dirty="0">
              <a:solidFill>
                <a:schemeClr val="bg1"/>
              </a:solidFill>
              <a:cs typeface="Times New Roman" pitchFamily="18" charset="0"/>
            </a:endParaRPr>
          </a:p>
          <a:p>
            <a:pPr marL="1012825" lvl="3" indent="-342900">
              <a:defRPr/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if </a:t>
            </a:r>
            <a:r>
              <a:rPr lang="en-US" i="1" dirty="0">
                <a:solidFill>
                  <a:schemeClr val="bg1"/>
                </a:solidFill>
                <a:cs typeface="Times New Roman" pitchFamily="18" charset="0"/>
              </a:rPr>
              <a:t>p</a:t>
            </a:r>
            <a:r>
              <a:rPr lang="tr-TR" i="1" dirty="0">
                <a:solidFill>
                  <a:schemeClr val="bg1"/>
                </a:solidFill>
                <a:cs typeface="Times New Roman" pitchFamily="18" charset="0"/>
              </a:rPr>
              <a:t>2</a:t>
            </a:r>
            <a:r>
              <a:rPr lang="en-US" i="1" baseline="-25000" dirty="0">
                <a:solidFill>
                  <a:schemeClr val="bg1"/>
                </a:solidFill>
                <a:cs typeface="Times New Roman" pitchFamily="18" charset="0"/>
              </a:rPr>
              <a:t>k</a:t>
            </a:r>
            <a:r>
              <a:rPr lang="tr-TR" i="1" dirty="0">
                <a:solidFill>
                  <a:schemeClr val="bg1"/>
                </a:solidFill>
                <a:cs typeface="Times New Roman" pitchFamily="18" charset="0"/>
              </a:rPr>
              <a:t>&gt;</a:t>
            </a:r>
            <a:r>
              <a:rPr lang="en-US" i="1" dirty="0">
                <a:solidFill>
                  <a:schemeClr val="bg1"/>
                </a:solidFill>
                <a:cs typeface="Times New Roman" pitchFamily="18" charset="0"/>
              </a:rPr>
              <a:t>0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, next point to plot along the </a:t>
            </a:r>
            <a:r>
              <a:rPr lang="tr-TR" dirty="0">
                <a:solidFill>
                  <a:schemeClr val="bg1"/>
                </a:solidFill>
                <a:cs typeface="Times New Roman" pitchFamily="18" charset="0"/>
              </a:rPr>
              <a:t>ellipse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 centered on </a:t>
            </a:r>
            <a:r>
              <a:rPr lang="en-US" i="1" dirty="0">
                <a:solidFill>
                  <a:schemeClr val="bg1"/>
                </a:solidFill>
                <a:cs typeface="Times New Roman" pitchFamily="18" charset="0"/>
              </a:rPr>
              <a:t>(0,0) </a:t>
            </a: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is </a:t>
            </a:r>
            <a:r>
              <a:rPr lang="en-US" i="1" dirty="0">
                <a:solidFill>
                  <a:schemeClr val="bg1"/>
                </a:solidFill>
              </a:rPr>
              <a:t>(</a:t>
            </a:r>
            <a:r>
              <a:rPr lang="en-US" i="1" dirty="0" err="1">
                <a:solidFill>
                  <a:schemeClr val="bg1"/>
                </a:solidFill>
              </a:rPr>
              <a:t>x</a:t>
            </a:r>
            <a:r>
              <a:rPr lang="en-US" i="1" baseline="-25000" dirty="0" err="1">
                <a:solidFill>
                  <a:schemeClr val="bg1"/>
                </a:solidFill>
              </a:rPr>
              <a:t>k</a:t>
            </a:r>
            <a:r>
              <a:rPr lang="en-US" i="1" dirty="0">
                <a:solidFill>
                  <a:schemeClr val="bg1"/>
                </a:solidFill>
              </a:rPr>
              <a:t>, </a:t>
            </a:r>
            <a:r>
              <a:rPr lang="en-US" i="1" dirty="0" err="1">
                <a:solidFill>
                  <a:schemeClr val="bg1"/>
                </a:solidFill>
              </a:rPr>
              <a:t>y</a:t>
            </a:r>
            <a:r>
              <a:rPr lang="en-US" i="1" baseline="-25000" dirty="0" err="1">
                <a:solidFill>
                  <a:schemeClr val="bg1"/>
                </a:solidFill>
              </a:rPr>
              <a:t>k</a:t>
            </a:r>
            <a:r>
              <a:rPr lang="tr-TR" i="1" dirty="0">
                <a:solidFill>
                  <a:schemeClr val="bg1"/>
                </a:solidFill>
              </a:rPr>
              <a:t>-1)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endParaRPr lang="tr-TR" dirty="0">
              <a:solidFill>
                <a:schemeClr val="bg1"/>
              </a:solidFill>
            </a:endParaRPr>
          </a:p>
          <a:p>
            <a:pPr marL="1012825" lvl="3" indent="-342900">
              <a:defRPr/>
            </a:pPr>
            <a:r>
              <a:rPr lang="en-US" dirty="0">
                <a:solidFill>
                  <a:schemeClr val="bg1"/>
                </a:solidFill>
                <a:cs typeface="Times New Roman" pitchFamily="18" charset="0"/>
              </a:rPr>
              <a:t>otherwise, next point to plot is </a:t>
            </a:r>
            <a:r>
              <a:rPr lang="en-US" i="1" dirty="0">
                <a:solidFill>
                  <a:schemeClr val="bg1"/>
                </a:solidFill>
              </a:rPr>
              <a:t>(</a:t>
            </a:r>
            <a:r>
              <a:rPr lang="en-US" i="1" dirty="0" err="1">
                <a:solidFill>
                  <a:schemeClr val="bg1"/>
                </a:solidFill>
              </a:rPr>
              <a:t>x</a:t>
            </a:r>
            <a:r>
              <a:rPr lang="en-US" i="1" baseline="-25000" dirty="0" err="1">
                <a:solidFill>
                  <a:schemeClr val="bg1"/>
                </a:solidFill>
              </a:rPr>
              <a:t>k</a:t>
            </a:r>
            <a:r>
              <a:rPr lang="en-US" i="1" dirty="0">
                <a:solidFill>
                  <a:schemeClr val="bg1"/>
                </a:solidFill>
              </a:rPr>
              <a:t>+ 1, </a:t>
            </a:r>
            <a:r>
              <a:rPr lang="en-US" i="1" dirty="0" err="1">
                <a:solidFill>
                  <a:schemeClr val="bg1"/>
                </a:solidFill>
              </a:rPr>
              <a:t>y</a:t>
            </a:r>
            <a:r>
              <a:rPr lang="en-US" i="1" baseline="-25000" dirty="0" err="1">
                <a:solidFill>
                  <a:schemeClr val="bg1"/>
                </a:solidFill>
              </a:rPr>
              <a:t>k</a:t>
            </a:r>
            <a:r>
              <a:rPr lang="en-US" i="1" baseline="-25000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- 1)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			and</a:t>
            </a:r>
            <a:endParaRPr lang="tr-TR" dirty="0">
              <a:solidFill>
                <a:schemeClr val="bg1"/>
              </a:solidFill>
            </a:endParaRPr>
          </a:p>
          <a:p>
            <a:pPr marL="1012825" lvl="3" indent="-342900">
              <a:defRPr/>
            </a:pPr>
            <a:endParaRPr lang="tr-TR" dirty="0">
              <a:solidFill>
                <a:schemeClr val="bg1"/>
              </a:solidFill>
            </a:endParaRPr>
          </a:p>
          <a:p>
            <a:pPr marL="669925" lvl="3" indent="0">
              <a:buFont typeface="Wingdings" panose="05000000000000000000" pitchFamily="2" charset="2"/>
              <a:buNone/>
              <a:defRPr/>
            </a:pPr>
            <a:r>
              <a:rPr lang="tr-TR" dirty="0">
                <a:solidFill>
                  <a:schemeClr val="bg1"/>
                </a:solidFill>
              </a:rPr>
              <a:t>	and continue until </a:t>
            </a:r>
            <a:r>
              <a:rPr lang="tr-TR" i="1" dirty="0">
                <a:solidFill>
                  <a:schemeClr val="bg1"/>
                </a:solidFill>
              </a:rPr>
              <a:t>y = 0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6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10596" name="Foliennummernplatzhalter 1">
            <a:extLst>
              <a:ext uri="{FF2B5EF4-FFF2-40B4-BE49-F238E27FC236}">
                <a16:creationId xmlns:a16="http://schemas.microsoft.com/office/drawing/2014/main" id="{E9AA39A8-6F8E-4B40-AA52-722C7317F3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B1BF18-A7C3-4371-8AE5-47440967849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0597" name="Objekt 2">
                <a:extLst>
                  <a:ext uri="{FF2B5EF4-FFF2-40B4-BE49-F238E27FC236}">
                    <a16:creationId xmlns:a16="http://schemas.microsoft.com/office/drawing/2014/main" id="{F5C85F8C-4F18-4BF7-8F78-64C2814F9854}"/>
                  </a:ext>
                </a:extLst>
              </p:cNvPr>
              <p:cNvSpPr txBox="1"/>
              <p:nvPr/>
            </p:nvSpPr>
            <p:spPr bwMode="auto">
              <a:xfrm>
                <a:off x="2590800" y="2307458"/>
                <a:ext cx="4848225" cy="9240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de-D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e-D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Sup>
                        <m:sSubSupPr>
                          <m:ctrlP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de-D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sz="2000" dirty="0"/>
              </a:p>
            </p:txBody>
          </p:sp>
        </mc:Choice>
        <mc:Fallback>
          <p:sp>
            <p:nvSpPr>
              <p:cNvPr id="110597" name="Objekt 2">
                <a:extLst>
                  <a:ext uri="{FF2B5EF4-FFF2-40B4-BE49-F238E27FC236}">
                    <a16:creationId xmlns:a16="http://schemas.microsoft.com/office/drawing/2014/main" id="{F5C85F8C-4F18-4BF7-8F78-64C2814F9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2307458"/>
                <a:ext cx="4848225" cy="9240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0598" name="Objekt 3">
            <a:extLst>
              <a:ext uri="{FF2B5EF4-FFF2-40B4-BE49-F238E27FC236}">
                <a16:creationId xmlns:a16="http://schemas.microsoft.com/office/drawing/2014/main" id="{44C5698E-9E18-4AD0-822C-8F9F4EF264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648200"/>
          <a:ext cx="32718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Formel" r:id="rId4" imgW="1612900" imgH="254000" progId="Equation.3">
                  <p:embed/>
                </p:oleObj>
              </mc:Choice>
              <mc:Fallback>
                <p:oleObj name="Formel" r:id="rId4" imgW="1612900" imgH="254000" progId="Equation.3">
                  <p:embed/>
                  <p:pic>
                    <p:nvPicPr>
                      <p:cNvPr id="110598" name="Objekt 3">
                        <a:extLst>
                          <a:ext uri="{FF2B5EF4-FFF2-40B4-BE49-F238E27FC236}">
                            <a16:creationId xmlns:a16="http://schemas.microsoft.com/office/drawing/2014/main" id="{44C5698E-9E18-4AD0-822C-8F9F4EF264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648200"/>
                        <a:ext cx="3271838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599" name="Objekt 4">
            <a:extLst>
              <a:ext uri="{FF2B5EF4-FFF2-40B4-BE49-F238E27FC236}">
                <a16:creationId xmlns:a16="http://schemas.microsoft.com/office/drawing/2014/main" id="{6A11F5C0-2C48-4809-A228-956DCDAF35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49763" y="5486400"/>
          <a:ext cx="39322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Formel" r:id="rId6" imgW="2184400" imgH="254000" progId="Equation.3">
                  <p:embed/>
                </p:oleObj>
              </mc:Choice>
              <mc:Fallback>
                <p:oleObj name="Formel" r:id="rId6" imgW="2184400" imgH="254000" progId="Equation.3">
                  <p:embed/>
                  <p:pic>
                    <p:nvPicPr>
                      <p:cNvPr id="110599" name="Objekt 4">
                        <a:extLst>
                          <a:ext uri="{FF2B5EF4-FFF2-40B4-BE49-F238E27FC236}">
                            <a16:creationId xmlns:a16="http://schemas.microsoft.com/office/drawing/2014/main" id="{6A11F5C0-2C48-4809-A228-956DCDAF35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5486400"/>
                        <a:ext cx="39322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fik 8">
            <a:extLst>
              <a:ext uri="{FF2B5EF4-FFF2-40B4-BE49-F238E27FC236}">
                <a16:creationId xmlns:a16="http://schemas.microsoft.com/office/drawing/2014/main" id="{68ABE701-8573-41AF-B0CE-D0618F76938E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23B10903-301A-4633-BE5F-E002BE9D4E2F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266DDE2-F5C0-4E19-9EC4-868370A46E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52394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8C367156-E1BF-4523-ABD5-0C0B6474C1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25438"/>
            <a:ext cx="8686800" cy="1295400"/>
          </a:xfrm>
        </p:spPr>
        <p:txBody>
          <a:bodyPr/>
          <a:lstStyle/>
          <a:p>
            <a:r>
              <a:rPr lang="tr-TR" altLang="de-DE" b="1"/>
              <a:t>Midpoint Ellipse</a:t>
            </a:r>
            <a:r>
              <a:rPr lang="en-US" altLang="de-DE" b="1"/>
              <a:t> Algorithm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3A199D5A-FF14-4BD0-B0CC-296CF8E6E4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974850"/>
            <a:ext cx="8686800" cy="4017963"/>
          </a:xfrm>
          <a:noFill/>
        </p:spPr>
        <p:txBody>
          <a:bodyPr/>
          <a:lstStyle/>
          <a:p>
            <a:pPr marL="609600" indent="-609600">
              <a:buFont typeface="Arial" panose="020B0604020202020204" pitchFamily="34" charset="0"/>
              <a:buAutoNum type="arabicPeriod" startAt="6"/>
            </a:pPr>
            <a:r>
              <a:rPr lang="en-US" altLang="de-DE" sz="2600" dirty="0">
                <a:solidFill>
                  <a:schemeClr val="bg1"/>
                </a:solidFill>
              </a:rPr>
              <a:t>Determine symmetry points in the other </a:t>
            </a:r>
            <a:r>
              <a:rPr lang="tr-TR" altLang="de-DE" sz="2600" dirty="0">
                <a:solidFill>
                  <a:schemeClr val="bg1"/>
                </a:solidFill>
              </a:rPr>
              <a:t>three quadrants</a:t>
            </a:r>
            <a:r>
              <a:rPr lang="en-US" altLang="de-DE" sz="2600" dirty="0">
                <a:solidFill>
                  <a:schemeClr val="bg1"/>
                </a:solidFill>
              </a:rPr>
              <a:t>.</a:t>
            </a:r>
            <a:endParaRPr lang="tr-TR" altLang="de-DE" sz="2600" dirty="0">
              <a:solidFill>
                <a:schemeClr val="bg1"/>
              </a:solidFill>
            </a:endParaRPr>
          </a:p>
          <a:p>
            <a:pPr marL="609600" indent="-609600">
              <a:buFont typeface="Arial" panose="020B0604020202020204" pitchFamily="34" charset="0"/>
              <a:buAutoNum type="arabicPeriod" startAt="6"/>
            </a:pPr>
            <a:endParaRPr lang="tr-TR" altLang="de-DE" sz="2600" dirty="0">
              <a:solidFill>
                <a:schemeClr val="bg1"/>
              </a:solidFill>
            </a:endParaRPr>
          </a:p>
          <a:p>
            <a:pPr marL="609600" indent="-609600">
              <a:buFont typeface="Arial" panose="020B0604020202020204" pitchFamily="34" charset="0"/>
              <a:buAutoNum type="arabicPeriod" startAt="6"/>
            </a:pPr>
            <a:r>
              <a:rPr lang="en-US" altLang="de-DE" sz="2600" dirty="0">
                <a:solidFill>
                  <a:schemeClr val="bg1"/>
                </a:solidFill>
              </a:rPr>
              <a:t>Move each calculated pixel position </a:t>
            </a:r>
            <a:r>
              <a:rPr lang="en-US" altLang="de-DE" sz="2600" i="1" dirty="0">
                <a:solidFill>
                  <a:schemeClr val="bg1"/>
                </a:solidFill>
              </a:rPr>
              <a:t>(x, y) </a:t>
            </a:r>
            <a:r>
              <a:rPr lang="en-US" altLang="de-DE" sz="2600" dirty="0">
                <a:solidFill>
                  <a:schemeClr val="bg1"/>
                </a:solidFill>
              </a:rPr>
              <a:t>onto the </a:t>
            </a:r>
            <a:r>
              <a:rPr lang="tr-TR" altLang="de-DE" sz="2600" dirty="0">
                <a:solidFill>
                  <a:schemeClr val="bg1"/>
                </a:solidFill>
              </a:rPr>
              <a:t>elliptical</a:t>
            </a:r>
            <a:r>
              <a:rPr lang="en-US" altLang="de-DE" sz="2600" dirty="0">
                <a:solidFill>
                  <a:schemeClr val="bg1"/>
                </a:solidFill>
              </a:rPr>
              <a:t> path centered at </a:t>
            </a:r>
            <a:r>
              <a:rPr lang="en-US" altLang="de-DE" sz="2600" i="1" dirty="0">
                <a:solidFill>
                  <a:schemeClr val="bg1"/>
                </a:solidFill>
              </a:rPr>
              <a:t>(x</a:t>
            </a:r>
            <a:r>
              <a:rPr lang="en-US" altLang="de-DE" sz="2600" i="1" baseline="-25000" dirty="0">
                <a:solidFill>
                  <a:schemeClr val="bg1"/>
                </a:solidFill>
              </a:rPr>
              <a:t>c</a:t>
            </a:r>
            <a:r>
              <a:rPr lang="en-US" altLang="de-DE" sz="2600" i="1" dirty="0">
                <a:solidFill>
                  <a:schemeClr val="bg1"/>
                </a:solidFill>
              </a:rPr>
              <a:t>, </a:t>
            </a:r>
            <a:r>
              <a:rPr lang="en-US" altLang="de-DE" sz="2600" i="1" dirty="0" err="1">
                <a:solidFill>
                  <a:schemeClr val="bg1"/>
                </a:solidFill>
              </a:rPr>
              <a:t>y</a:t>
            </a:r>
            <a:r>
              <a:rPr lang="en-US" altLang="de-DE" sz="2600" i="1" baseline="-25000" dirty="0" err="1">
                <a:solidFill>
                  <a:schemeClr val="bg1"/>
                </a:solidFill>
              </a:rPr>
              <a:t>c</a:t>
            </a:r>
            <a:r>
              <a:rPr lang="en-US" altLang="de-DE" sz="2600" i="1" dirty="0">
                <a:solidFill>
                  <a:schemeClr val="bg1"/>
                </a:solidFill>
              </a:rPr>
              <a:t>) </a:t>
            </a:r>
            <a:r>
              <a:rPr lang="en-US" altLang="de-DE" sz="2600" dirty="0">
                <a:solidFill>
                  <a:schemeClr val="bg1"/>
                </a:solidFill>
              </a:rPr>
              <a:t>and plot the coordinate values:</a:t>
            </a:r>
            <a:r>
              <a:rPr lang="tr-TR" altLang="de-DE" sz="2600" dirty="0">
                <a:solidFill>
                  <a:schemeClr val="bg1"/>
                </a:solidFill>
              </a:rPr>
              <a:t>		</a:t>
            </a:r>
            <a:r>
              <a:rPr lang="en-US" altLang="de-DE" sz="2600" i="1" dirty="0">
                <a:solidFill>
                  <a:schemeClr val="bg1"/>
                </a:solidFill>
              </a:rPr>
              <a:t>x = x + x</a:t>
            </a:r>
            <a:r>
              <a:rPr lang="en-US" altLang="de-DE" sz="2600" i="1" baseline="-25000" dirty="0">
                <a:solidFill>
                  <a:schemeClr val="bg1"/>
                </a:solidFill>
              </a:rPr>
              <a:t>c</a:t>
            </a:r>
            <a:r>
              <a:rPr lang="en-US" altLang="de-DE" sz="2600" i="1" dirty="0">
                <a:solidFill>
                  <a:schemeClr val="bg1"/>
                </a:solidFill>
              </a:rPr>
              <a:t>, y = y + </a:t>
            </a:r>
            <a:r>
              <a:rPr lang="en-US" altLang="de-DE" sz="2600" i="1" dirty="0" err="1">
                <a:solidFill>
                  <a:schemeClr val="bg1"/>
                </a:solidFill>
              </a:rPr>
              <a:t>y</a:t>
            </a:r>
            <a:r>
              <a:rPr lang="en-US" altLang="de-DE" sz="2600" i="1" baseline="-25000" dirty="0" err="1">
                <a:solidFill>
                  <a:schemeClr val="bg1"/>
                </a:solidFill>
              </a:rPr>
              <a:t>c</a:t>
            </a:r>
            <a:endParaRPr lang="tr-TR" altLang="de-DE" sz="2600" i="1" baseline="-25000" dirty="0">
              <a:solidFill>
                <a:schemeClr val="bg1"/>
              </a:solidFill>
            </a:endParaRPr>
          </a:p>
          <a:p>
            <a:pPr marL="609600" indent="-609600">
              <a:buFont typeface="Arial" panose="020B0604020202020204" pitchFamily="34" charset="0"/>
              <a:buAutoNum type="arabicPeriod" startAt="6"/>
            </a:pPr>
            <a:endParaRPr lang="tr-TR" altLang="de-DE" sz="2400" dirty="0">
              <a:solidFill>
                <a:schemeClr val="bg1"/>
              </a:solidFill>
            </a:endParaRPr>
          </a:p>
          <a:p>
            <a:pPr marL="679450" lvl="2" indent="0">
              <a:buFont typeface="Wingdings" panose="05000000000000000000" pitchFamily="2" charset="2"/>
              <a:buNone/>
            </a:pPr>
            <a:r>
              <a:rPr lang="tr-TR" altLang="de-DE" sz="1800" dirty="0">
                <a:solidFill>
                  <a:schemeClr val="bg1"/>
                </a:solidFill>
              </a:rPr>
              <a:t>		</a:t>
            </a:r>
            <a:endParaRPr lang="tr-TR" altLang="de-DE" sz="2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11620" name="Foliennummernplatzhalter 1">
            <a:extLst>
              <a:ext uri="{FF2B5EF4-FFF2-40B4-BE49-F238E27FC236}">
                <a16:creationId xmlns:a16="http://schemas.microsoft.com/office/drawing/2014/main" id="{9875A886-6D4A-494E-A463-1060654392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D85E63-E825-445A-BAD5-1471DCE3DF6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2BB9788-2AA1-477B-AB9E-C564B4B250B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8EC55180-825B-4633-B019-E8A7A8B0A18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9944359-B1BF-4741-AFBD-2A3AF8E910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1">
            <a:extLst>
              <a:ext uri="{FF2B5EF4-FFF2-40B4-BE49-F238E27FC236}">
                <a16:creationId xmlns:a16="http://schemas.microsoft.com/office/drawing/2014/main" id="{D3BC5A45-00E4-486A-B5F6-62844BF198E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de-DE" b="1"/>
              <a:t>Example</a:t>
            </a:r>
            <a:r>
              <a:rPr lang="tr-TR" altLang="de-DE" b="1"/>
              <a:t>: </a:t>
            </a:r>
            <a:r>
              <a:rPr lang="en-US" altLang="de-DE" b="1"/>
              <a:t>Midpoint Ellipse Drawing</a:t>
            </a:r>
          </a:p>
        </p:txBody>
      </p:sp>
      <p:pic>
        <p:nvPicPr>
          <p:cNvPr id="112643" name="ex_06_03a.jpg" descr="ex_06_03a">
            <a:extLst>
              <a:ext uri="{FF2B5EF4-FFF2-40B4-BE49-F238E27FC236}">
                <a16:creationId xmlns:a16="http://schemas.microsoft.com/office/drawing/2014/main" id="{5B28E867-E09A-4797-A0E4-9DC1B3FE8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686800" cy="404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398987-B93A-4E89-8419-AE16BBACB0E3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5716588"/>
            <a:ext cx="70104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182-184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645" name="Foliennummernplatzhalter 1">
            <a:extLst>
              <a:ext uri="{FF2B5EF4-FFF2-40B4-BE49-F238E27FC236}">
                <a16:creationId xmlns:a16="http://schemas.microsoft.com/office/drawing/2014/main" id="{64B18B4A-D22B-48E7-8198-A043AD0A68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3BDBEF-CF2F-4D8D-B8A5-0FE7B8726AC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0CD35EF-2710-4F47-847F-43AF1E7E7D1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EFE13705-63FF-4CC7-866F-704C0B20F4A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BC628A0-634C-4850-84B1-AFDA2E8130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1">
            <a:extLst>
              <a:ext uri="{FF2B5EF4-FFF2-40B4-BE49-F238E27FC236}">
                <a16:creationId xmlns:a16="http://schemas.microsoft.com/office/drawing/2014/main" id="{F3EAC361-6384-4157-BE50-9C7427EE084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Example</a:t>
            </a:r>
            <a:r>
              <a:rPr lang="tr-TR" altLang="de-DE" b="1"/>
              <a:t>: </a:t>
            </a:r>
            <a:r>
              <a:rPr lang="en-US" altLang="de-DE" b="1"/>
              <a:t>Midpoint Ellipse Drawing</a:t>
            </a:r>
            <a:r>
              <a:rPr lang="tr-TR" altLang="de-DE" b="1"/>
              <a:t> (cont.)</a:t>
            </a:r>
            <a:endParaRPr lang="en-US" altLang="de-DE" b="1"/>
          </a:p>
        </p:txBody>
      </p:sp>
      <p:pic>
        <p:nvPicPr>
          <p:cNvPr id="113667" name="ex_06_03b.jpg" descr="ex_06_03b">
            <a:extLst>
              <a:ext uri="{FF2B5EF4-FFF2-40B4-BE49-F238E27FC236}">
                <a16:creationId xmlns:a16="http://schemas.microsoft.com/office/drawing/2014/main" id="{FABEBFF7-A6AC-4FA2-AD4B-5D1B9EFD0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686800" cy="349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761966-B156-4A4C-9854-C34705214149}"/>
              </a:ext>
            </a:extLst>
          </p:cNvPr>
          <p:cNvSpPr txBox="1">
            <a:spLocks noChangeArrowheads="1"/>
          </p:cNvSpPr>
          <p:nvPr/>
        </p:nvSpPr>
        <p:spPr>
          <a:xfrm>
            <a:off x="1066800" y="5449888"/>
            <a:ext cx="70104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182-184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669" name="Foliennummernplatzhalter 1">
            <a:extLst>
              <a:ext uri="{FF2B5EF4-FFF2-40B4-BE49-F238E27FC236}">
                <a16:creationId xmlns:a16="http://schemas.microsoft.com/office/drawing/2014/main" id="{9F68A062-CD7C-479B-8564-8DCC440382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F57ABF-65C0-472E-99F4-ACD7F77090A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2D45C4E9-882B-46D8-B380-41083D7F939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A5386AD-DA8C-4C56-878D-342D97BDB1F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D7A227F-CCEE-45E8-AC09-E79E057FD2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>
            <a:extLst>
              <a:ext uri="{FF2B5EF4-FFF2-40B4-BE49-F238E27FC236}">
                <a16:creationId xmlns:a16="http://schemas.microsoft.com/office/drawing/2014/main" id="{EEB47614-5419-4B28-B222-3A8312F23DE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Example</a:t>
            </a:r>
            <a:r>
              <a:rPr lang="tr-TR" altLang="de-DE" b="1"/>
              <a:t>: </a:t>
            </a:r>
            <a:r>
              <a:rPr lang="en-US" altLang="de-DE" b="1"/>
              <a:t>Midpoint Ellipse Drawing</a:t>
            </a:r>
            <a:r>
              <a:rPr lang="tr-TR" altLang="de-DE" b="1"/>
              <a:t> (cont.)</a:t>
            </a:r>
            <a:endParaRPr lang="en-US" altLang="de-DE" b="1"/>
          </a:p>
        </p:txBody>
      </p:sp>
      <p:pic>
        <p:nvPicPr>
          <p:cNvPr id="114691" name="ex_06_03c.jpg" descr="ex_06_03c">
            <a:extLst>
              <a:ext uri="{FF2B5EF4-FFF2-40B4-BE49-F238E27FC236}">
                <a16:creationId xmlns:a16="http://schemas.microsoft.com/office/drawing/2014/main" id="{F30D8C5D-AF05-429B-8B0B-862193AD9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8686800" cy="470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6B6112-0770-47D5-A6F6-8698D7CE24B0}"/>
              </a:ext>
            </a:extLst>
          </p:cNvPr>
          <p:cNvSpPr txBox="1">
            <a:spLocks noChangeArrowheads="1"/>
          </p:cNvSpPr>
          <p:nvPr/>
        </p:nvSpPr>
        <p:spPr>
          <a:xfrm>
            <a:off x="1165225" y="6249988"/>
            <a:ext cx="70104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130175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HB p. 182-184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90600" marR="0" lvl="1" indent="-5334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Tahoma" pitchFamily="34" charset="0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4693" name="Foliennummernplatzhalter 1">
            <a:extLst>
              <a:ext uri="{FF2B5EF4-FFF2-40B4-BE49-F238E27FC236}">
                <a16:creationId xmlns:a16="http://schemas.microsoft.com/office/drawing/2014/main" id="{BC5A166C-6986-4472-9FAD-754A8A2298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DED66B-94C6-46F5-8BDA-E3ADECCA2E9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EF52E0E5-2FDE-4788-8EBE-875B9BC0AC5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46851A1D-E38E-4F73-A5EA-1B76D186719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F451B2-BC53-4FE5-924C-9229AC4DD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319424"/>
            <a:ext cx="381690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AADGGXU0.jpg" descr="AADGGXU0">
            <a:extLst>
              <a:ext uri="{FF2B5EF4-FFF2-40B4-BE49-F238E27FC236}">
                <a16:creationId xmlns:a16="http://schemas.microsoft.com/office/drawing/2014/main" id="{1A5455A5-B62F-4330-B81C-E877E0522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963" y="1066800"/>
            <a:ext cx="568325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5" name="Rechteck 1">
            <a:extLst>
              <a:ext uri="{FF2B5EF4-FFF2-40B4-BE49-F238E27FC236}">
                <a16:creationId xmlns:a16="http://schemas.microsoft.com/office/drawing/2014/main" id="{01D43482-2AE0-499C-A348-B004C18B2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094413"/>
            <a:ext cx="8991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Pixel positions along an elliptical path centered on the origin with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18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8 and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</a:t>
            </a:r>
            <a:r>
              <a:rPr kumimoji="0" lang="en-US" altLang="de-DE" sz="18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6, using the midpoint algorithm to calculate locations within the first quadrant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5716" name="Title 1">
            <a:extLst>
              <a:ext uri="{FF2B5EF4-FFF2-40B4-BE49-F238E27FC236}">
                <a16:creationId xmlns:a16="http://schemas.microsoft.com/office/drawing/2014/main" id="{789DC5DB-4A81-48EE-B088-BD0C9CCE20D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Example</a:t>
            </a:r>
            <a:r>
              <a:rPr lang="tr-TR" altLang="de-DE" b="1"/>
              <a:t>: </a:t>
            </a:r>
            <a:r>
              <a:rPr lang="en-US" altLang="de-DE" b="1"/>
              <a:t>Midpoint Ellipse Drawing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115717" name="Foliennummernplatzhalter 3">
            <a:extLst>
              <a:ext uri="{FF2B5EF4-FFF2-40B4-BE49-F238E27FC236}">
                <a16:creationId xmlns:a16="http://schemas.microsoft.com/office/drawing/2014/main" id="{BF8E9CAD-A329-4CA5-9B63-15DB7D1AC7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84AAFE-6638-47EA-B6E4-E20CD483F6C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5E838B68-9267-4847-8739-3966B889E6E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65C9872-E57C-4F7D-98F7-C4C01624DDF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4451F92-4A58-4844-9A5A-BF42D8F87C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72692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96391543-3DF6-435E-BE25-F2BF778407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9975"/>
          </a:xfrm>
        </p:spPr>
        <p:txBody>
          <a:bodyPr/>
          <a:lstStyle/>
          <a:p>
            <a:r>
              <a:rPr lang="en-US" altLang="de-DE" b="1"/>
              <a:t>Fill-Area Algorithms</a:t>
            </a:r>
          </a:p>
        </p:txBody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CD6142EA-E1CF-4B8E-83D8-8D2F64F346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4419600"/>
          </a:xfrm>
          <a:noFill/>
        </p:spPr>
        <p:txBody>
          <a:bodyPr/>
          <a:lstStyle/>
          <a:p>
            <a:r>
              <a:rPr lang="en-US" altLang="de-DE" sz="2800" dirty="0">
                <a:solidFill>
                  <a:schemeClr val="bg1"/>
                </a:solidFill>
                <a:cs typeface="Arial" panose="020B0604020202020204" pitchFamily="34" charset="0"/>
              </a:rPr>
              <a:t>Standard output primitives </a:t>
            </a:r>
            <a:r>
              <a:rPr lang="en-US" altLang="de-DE" sz="28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en-US" altLang="de-DE" sz="2800" dirty="0">
                <a:solidFill>
                  <a:schemeClr val="bg1"/>
                </a:solidFill>
                <a:cs typeface="Arial" panose="020B0604020202020204" pitchFamily="34" charset="0"/>
              </a:rPr>
              <a:t> solid, pattern, hollow</a:t>
            </a:r>
          </a:p>
          <a:p>
            <a:r>
              <a:rPr lang="en-US" altLang="de-DE" sz="2800" dirty="0">
                <a:solidFill>
                  <a:schemeClr val="bg1"/>
                </a:solidFill>
                <a:cs typeface="Arial" panose="020B0604020202020204" pitchFamily="34" charset="0"/>
              </a:rPr>
              <a:t>Fill primitive </a:t>
            </a:r>
            <a:r>
              <a:rPr lang="en-US" altLang="de-DE" sz="28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</a:t>
            </a:r>
            <a:r>
              <a:rPr lang="en-US" altLang="de-DE" sz="2800" dirty="0">
                <a:solidFill>
                  <a:schemeClr val="bg1"/>
                </a:solidFill>
                <a:cs typeface="Arial" panose="020B0604020202020204" pitchFamily="34" charset="0"/>
              </a:rPr>
              <a:t> solid circle, rectangle, triangle, </a:t>
            </a:r>
            <a:r>
              <a:rPr lang="en-US" altLang="de-DE" sz="28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…</a:t>
            </a:r>
            <a:endParaRPr lang="en-US" altLang="de-DE" sz="28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altLang="de-DE" sz="2800" dirty="0">
                <a:solidFill>
                  <a:schemeClr val="bg1"/>
                </a:solidFill>
                <a:cs typeface="Arial" panose="020B0604020202020204" pitchFamily="34" charset="0"/>
              </a:rPr>
              <a:t>Two ways of filling:</a:t>
            </a:r>
          </a:p>
          <a:p>
            <a:pPr lvl="1"/>
            <a:r>
              <a:rPr lang="en-US" altLang="de-DE" sz="2400" dirty="0">
                <a:solidFill>
                  <a:schemeClr val="bg1"/>
                </a:solidFill>
                <a:cs typeface="Arial" panose="020B0604020202020204" pitchFamily="34" charset="0"/>
              </a:rPr>
              <a:t>Find where each scanline overlaps area (scan-line fill)</a:t>
            </a:r>
          </a:p>
          <a:p>
            <a:pPr lvl="1"/>
            <a:r>
              <a:rPr lang="en-US" altLang="de-DE" sz="2400" dirty="0">
                <a:solidFill>
                  <a:schemeClr val="bg1"/>
                </a:solidFill>
                <a:cs typeface="Arial" panose="020B0604020202020204" pitchFamily="34" charset="0"/>
              </a:rPr>
              <a:t>Start from interior position and paint outward until boundary is reached</a:t>
            </a:r>
            <a:r>
              <a:rPr lang="en-US" altLang="de-DE" sz="2400" dirty="0">
                <a:solidFill>
                  <a:schemeClr val="bg1"/>
                </a:solidFill>
              </a:rPr>
              <a:t> </a:t>
            </a:r>
          </a:p>
          <a:p>
            <a:r>
              <a:rPr lang="en-US" altLang="de-DE" sz="2800" dirty="0">
                <a:solidFill>
                  <a:schemeClr val="bg1"/>
                </a:solidFill>
                <a:cs typeface="Arial" panose="020B0604020202020204" pitchFamily="34" charset="0"/>
              </a:rPr>
              <a:t>Used in general purpose packages and paint programs.</a:t>
            </a:r>
          </a:p>
        </p:txBody>
      </p:sp>
      <p:sp>
        <p:nvSpPr>
          <p:cNvPr id="116740" name="Foliennummernplatzhalter 1">
            <a:extLst>
              <a:ext uri="{FF2B5EF4-FFF2-40B4-BE49-F238E27FC236}">
                <a16:creationId xmlns:a16="http://schemas.microsoft.com/office/drawing/2014/main" id="{3A456F43-CE1E-4EEA-9625-CBE93C10AA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4FF260-4437-441C-9F09-DD0AD04428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97A6EF28-1BFB-442F-A452-7F9D5941E62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25B1B036-8F48-43B6-BFEF-E742ABB0330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482B90C-252A-48C4-93E4-FB3A93C308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57278"/>
            <a:ext cx="4012214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54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54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54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094997CC-6277-48C1-9BB9-4700E37BD7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9975"/>
          </a:xfrm>
        </p:spPr>
        <p:txBody>
          <a:bodyPr/>
          <a:lstStyle/>
          <a:p>
            <a:r>
              <a:rPr lang="en-US" altLang="de-DE" b="1"/>
              <a:t>Area </a:t>
            </a:r>
            <a:r>
              <a:rPr lang="tr-TR" altLang="de-DE" b="1"/>
              <a:t>Filling</a:t>
            </a:r>
            <a:endParaRPr lang="en-US" altLang="de-DE" b="1"/>
          </a:p>
        </p:txBody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1115D012-B1D0-4B16-AA25-0544B103E6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4419600"/>
          </a:xfrm>
          <a:noFill/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  <a:cs typeface="Arial" panose="020B0604020202020204" pitchFamily="34" charset="0"/>
              </a:rPr>
              <a:t>General idea:</a:t>
            </a:r>
          </a:p>
          <a:p>
            <a:endParaRPr lang="tr-TR" altLang="de-DE" sz="28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800100" lvl="1" indent="-457200"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  <a:cs typeface="Arial" panose="020B0604020202020204" pitchFamily="34" charset="0"/>
              </a:rPr>
              <a:t>Determine boundary intersection</a:t>
            </a:r>
          </a:p>
          <a:p>
            <a:pPr marL="800100" lvl="1" indent="-457200">
              <a:buFont typeface="Arial" panose="020B0604020202020204" pitchFamily="34" charset="0"/>
              <a:buAutoNum type="arabicPeriod"/>
            </a:pPr>
            <a:endParaRPr lang="tr-TR" altLang="de-DE" sz="2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800100" lvl="1" indent="-457200"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  <a:cs typeface="Arial" panose="020B0604020202020204" pitchFamily="34" charset="0"/>
              </a:rPr>
              <a:t>Fill interior</a:t>
            </a:r>
            <a:endParaRPr lang="en-US" altLang="de-DE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7764" name="Foliennummernplatzhalter 1">
            <a:extLst>
              <a:ext uri="{FF2B5EF4-FFF2-40B4-BE49-F238E27FC236}">
                <a16:creationId xmlns:a16="http://schemas.microsoft.com/office/drawing/2014/main" id="{EFED7376-3BB0-46DA-8045-BCD69CFD5A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9B089F0-1467-41E5-9926-5C4CEC6F3DE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B6D5B6F5-0DC6-4C81-9B59-63170CFA893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5A51A34-A84F-4411-B8F4-797C79229C3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45B051-986D-4C91-A6AC-00FC154A4D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4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54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54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7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BBB8DED5-B4FC-4207-A5AA-11AD8FEF6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82000" cy="1069975"/>
          </a:xfrm>
        </p:spPr>
        <p:txBody>
          <a:bodyPr/>
          <a:lstStyle/>
          <a:p>
            <a:r>
              <a:rPr lang="en-US" altLang="de-DE" b="1"/>
              <a:t>Scan-line </a:t>
            </a:r>
            <a:r>
              <a:rPr lang="tr-TR" altLang="de-DE" b="1"/>
              <a:t>P</a:t>
            </a:r>
            <a:r>
              <a:rPr lang="en-US" altLang="de-DE" b="1"/>
              <a:t>olygon-fill </a:t>
            </a:r>
            <a:r>
              <a:rPr lang="tr-TR" altLang="de-DE" b="1"/>
              <a:t>A</a:t>
            </a:r>
            <a:r>
              <a:rPr lang="en-US" altLang="de-DE" b="1"/>
              <a:t>lgorithm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B84EF7D9-3FB2-4F84-BBD2-E9CA25D9F6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For convex polygons.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Determine the intersection positions of the boundaries of the fill region with the screen scan lines.</a:t>
            </a:r>
          </a:p>
        </p:txBody>
      </p:sp>
      <p:sp>
        <p:nvSpPr>
          <p:cNvPr id="118788" name="AutoShape 4">
            <a:extLst>
              <a:ext uri="{FF2B5EF4-FFF2-40B4-BE49-F238E27FC236}">
                <a16:creationId xmlns:a16="http://schemas.microsoft.com/office/drawing/2014/main" id="{79771F4E-D544-482F-9B91-2F8731D2F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114800"/>
            <a:ext cx="2209800" cy="1524000"/>
          </a:xfrm>
          <a:prstGeom prst="hexagon">
            <a:avLst>
              <a:gd name="adj" fmla="val 3625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5333" name="Line 5">
            <a:extLst>
              <a:ext uri="{FF2B5EF4-FFF2-40B4-BE49-F238E27FC236}">
                <a16:creationId xmlns:a16="http://schemas.microsoft.com/office/drawing/2014/main" id="{FE4C43FB-957B-414F-8200-D2E324E5C1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495800"/>
            <a:ext cx="411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8790" name="Text Box 6">
            <a:extLst>
              <a:ext uri="{FF2B5EF4-FFF2-40B4-BE49-F238E27FC236}">
                <a16:creationId xmlns:a16="http://schemas.microsoft.com/office/drawing/2014/main" id="{C612D0DB-77A6-4E94-A5EA-43F513CC8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188" y="37750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</a:p>
        </p:txBody>
      </p:sp>
      <p:sp>
        <p:nvSpPr>
          <p:cNvPr id="118791" name="Text Box 7">
            <a:extLst>
              <a:ext uri="{FF2B5EF4-FFF2-40B4-BE49-F238E27FC236}">
                <a16:creationId xmlns:a16="http://schemas.microsoft.com/office/drawing/2014/main" id="{71C149A4-0E5D-4804-85EE-963991CA2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2400" y="46482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</a:t>
            </a:r>
          </a:p>
        </p:txBody>
      </p:sp>
      <p:sp>
        <p:nvSpPr>
          <p:cNvPr id="118792" name="Text Box 8">
            <a:extLst>
              <a:ext uri="{FF2B5EF4-FFF2-40B4-BE49-F238E27FC236}">
                <a16:creationId xmlns:a16="http://schemas.microsoft.com/office/drawing/2014/main" id="{4CFD749E-AF12-4216-BC35-94839A3A3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556260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</a:t>
            </a:r>
          </a:p>
        </p:txBody>
      </p:sp>
      <p:sp>
        <p:nvSpPr>
          <p:cNvPr id="118793" name="Text Box 9">
            <a:extLst>
              <a:ext uri="{FF2B5EF4-FFF2-40B4-BE49-F238E27FC236}">
                <a16:creationId xmlns:a16="http://schemas.microsoft.com/office/drawing/2014/main" id="{A8938A46-F2BA-44E4-AB49-6A15BEA0B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5626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118794" name="Text Box 10">
            <a:extLst>
              <a:ext uri="{FF2B5EF4-FFF2-40B4-BE49-F238E27FC236}">
                <a16:creationId xmlns:a16="http://schemas.microsoft.com/office/drawing/2014/main" id="{FF8999A7-C946-4959-BCAF-FC10CD45B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4648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18795" name="Text Box 11">
            <a:extLst>
              <a:ext uri="{FF2B5EF4-FFF2-40B4-BE49-F238E27FC236}">
                <a16:creationId xmlns:a16="http://schemas.microsoft.com/office/drawing/2014/main" id="{1504DE7A-381F-4B35-B171-AC3131313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4738" y="37338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18796" name="Text Box 12">
            <a:extLst>
              <a:ext uri="{FF2B5EF4-FFF2-40B4-BE49-F238E27FC236}">
                <a16:creationId xmlns:a16="http://schemas.microsoft.com/office/drawing/2014/main" id="{93236607-AB2C-45D3-9E88-543B8DB1E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1148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118797" name="Foliennummernplatzhalter 1">
            <a:extLst>
              <a:ext uri="{FF2B5EF4-FFF2-40B4-BE49-F238E27FC236}">
                <a16:creationId xmlns:a16="http://schemas.microsoft.com/office/drawing/2014/main" id="{70357BEC-85AE-4E90-93D8-4AFACCCEEF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EAB3C6-91BC-415C-A418-C9797FC9F9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4" name="Grafik 8">
            <a:extLst>
              <a:ext uri="{FF2B5EF4-FFF2-40B4-BE49-F238E27FC236}">
                <a16:creationId xmlns:a16="http://schemas.microsoft.com/office/drawing/2014/main" id="{66776361-20D5-4B50-8578-848BD09E9EB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5" name="Grafik 9">
            <a:extLst>
              <a:ext uri="{FF2B5EF4-FFF2-40B4-BE49-F238E27FC236}">
                <a16:creationId xmlns:a16="http://schemas.microsoft.com/office/drawing/2014/main" id="{C8B51902-F22B-4964-9457-3B0BFB785D6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C5B1A21-9B8C-41CF-A73D-4982CCE9C9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020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3">
            <a:extLst>
              <a:ext uri="{FF2B5EF4-FFF2-40B4-BE49-F238E27FC236}">
                <a16:creationId xmlns:a16="http://schemas.microsoft.com/office/drawing/2014/main" id="{4B99E3C2-3671-4E26-B464-B55480646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For convex polygons.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Pixel positions between pairs of intersections between scan line and edges are filled with color, including the intersection pixels.</a:t>
            </a:r>
          </a:p>
        </p:txBody>
      </p:sp>
      <p:sp>
        <p:nvSpPr>
          <p:cNvPr id="119811" name="AutoShape 4">
            <a:extLst>
              <a:ext uri="{FF2B5EF4-FFF2-40B4-BE49-F238E27FC236}">
                <a16:creationId xmlns:a16="http://schemas.microsoft.com/office/drawing/2014/main" id="{7F97A6B5-737C-4093-A42F-4D516319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267200"/>
            <a:ext cx="2209800" cy="1524000"/>
          </a:xfrm>
          <a:prstGeom prst="hexagon">
            <a:avLst>
              <a:gd name="adj" fmla="val 36250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6357" name="Line 5">
            <a:extLst>
              <a:ext uri="{FF2B5EF4-FFF2-40B4-BE49-F238E27FC236}">
                <a16:creationId xmlns:a16="http://schemas.microsoft.com/office/drawing/2014/main" id="{586923FF-476B-489F-A185-569FB99FB6C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648200"/>
            <a:ext cx="411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813" name="Text Box 6">
            <a:extLst>
              <a:ext uri="{FF2B5EF4-FFF2-40B4-BE49-F238E27FC236}">
                <a16:creationId xmlns:a16="http://schemas.microsoft.com/office/drawing/2014/main" id="{ED1B4384-88A0-4BEE-8E2D-05D18CE0B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188" y="37750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</a:p>
        </p:txBody>
      </p:sp>
      <p:sp>
        <p:nvSpPr>
          <p:cNvPr id="119814" name="Text Box 7">
            <a:extLst>
              <a:ext uri="{FF2B5EF4-FFF2-40B4-BE49-F238E27FC236}">
                <a16:creationId xmlns:a16="http://schemas.microsoft.com/office/drawing/2014/main" id="{BE6EEE0B-3C61-4734-9D3E-081786B13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2400" y="46482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</a:t>
            </a:r>
          </a:p>
        </p:txBody>
      </p:sp>
      <p:sp>
        <p:nvSpPr>
          <p:cNvPr id="119815" name="Text Box 8">
            <a:extLst>
              <a:ext uri="{FF2B5EF4-FFF2-40B4-BE49-F238E27FC236}">
                <a16:creationId xmlns:a16="http://schemas.microsoft.com/office/drawing/2014/main" id="{6D14A898-4ECD-4B9A-8DDA-24129F181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6463" y="5562600"/>
            <a:ext cx="369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</a:t>
            </a:r>
          </a:p>
        </p:txBody>
      </p:sp>
      <p:sp>
        <p:nvSpPr>
          <p:cNvPr id="119816" name="Text Box 9">
            <a:extLst>
              <a:ext uri="{FF2B5EF4-FFF2-40B4-BE49-F238E27FC236}">
                <a16:creationId xmlns:a16="http://schemas.microsoft.com/office/drawing/2014/main" id="{E30C76EF-6FBA-46D5-BCC6-139DBC8CD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5626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119817" name="Text Box 10">
            <a:extLst>
              <a:ext uri="{FF2B5EF4-FFF2-40B4-BE49-F238E27FC236}">
                <a16:creationId xmlns:a16="http://schemas.microsoft.com/office/drawing/2014/main" id="{A20D686E-E93D-4494-8AB7-49F0E2B59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4338" y="4648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19818" name="Text Box 11">
            <a:extLst>
              <a:ext uri="{FF2B5EF4-FFF2-40B4-BE49-F238E27FC236}">
                <a16:creationId xmlns:a16="http://schemas.microsoft.com/office/drawing/2014/main" id="{227AF9B1-3E43-48B1-8568-53C4709FA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4738" y="37338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19819" name="Text Box 12">
            <a:extLst>
              <a:ext uri="{FF2B5EF4-FFF2-40B4-BE49-F238E27FC236}">
                <a16:creationId xmlns:a16="http://schemas.microsoft.com/office/drawing/2014/main" id="{D7C182A4-4742-4C88-99FF-B6B387018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356365" name="Line 13">
            <a:extLst>
              <a:ext uri="{FF2B5EF4-FFF2-40B4-BE49-F238E27FC236}">
                <a16:creationId xmlns:a16="http://schemas.microsoft.com/office/drawing/2014/main" id="{004A6B40-3428-41D2-9F7A-18FE426C7F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648200"/>
            <a:ext cx="1600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9821" name="Rectangle 2">
            <a:extLst>
              <a:ext uri="{FF2B5EF4-FFF2-40B4-BE49-F238E27FC236}">
                <a16:creationId xmlns:a16="http://schemas.microsoft.com/office/drawing/2014/main" id="{DAFABDB5-7E55-44FE-A001-2004983A20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82000" cy="1069975"/>
          </a:xfrm>
        </p:spPr>
        <p:txBody>
          <a:bodyPr/>
          <a:lstStyle/>
          <a:p>
            <a:r>
              <a:rPr lang="en-US" altLang="de-DE" b="1"/>
              <a:t>Scan-line </a:t>
            </a:r>
            <a:r>
              <a:rPr lang="tr-TR" altLang="de-DE" b="1"/>
              <a:t>P</a:t>
            </a:r>
            <a:r>
              <a:rPr lang="en-US" altLang="de-DE" b="1"/>
              <a:t>olygon-fill </a:t>
            </a:r>
            <a:r>
              <a:rPr lang="tr-TR" altLang="de-DE" b="1"/>
              <a:t>A</a:t>
            </a:r>
            <a:r>
              <a:rPr lang="en-US" altLang="de-DE" b="1"/>
              <a:t>lgorithm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119822" name="Foliennummernplatzhalter 2">
            <a:extLst>
              <a:ext uri="{FF2B5EF4-FFF2-40B4-BE49-F238E27FC236}">
                <a16:creationId xmlns:a16="http://schemas.microsoft.com/office/drawing/2014/main" id="{075EFBA6-428A-4282-946C-4DD5B729A1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B0FC91-CF55-4CAE-9374-B71AC26AE0D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5" name="Grafik 8">
            <a:extLst>
              <a:ext uri="{FF2B5EF4-FFF2-40B4-BE49-F238E27FC236}">
                <a16:creationId xmlns:a16="http://schemas.microsoft.com/office/drawing/2014/main" id="{C5C2A46B-99CB-4D0F-8673-A82AA1EF06C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D53E040C-BA0E-4683-A8C1-2D6A8D66E2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EE423EF-18A5-499F-A703-7BF645ADF4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020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3">
            <a:extLst>
              <a:ext uri="{FF2B5EF4-FFF2-40B4-BE49-F238E27FC236}">
                <a16:creationId xmlns:a16="http://schemas.microsoft.com/office/drawing/2014/main" id="{BC7D46B8-FD92-4827-B491-B444E4DF0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57313"/>
            <a:ext cx="7772400" cy="3006725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For concave polygons.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Scan line may intersect more than once: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Intersects an even number of edges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Even number of intersection vertices yields to pairs of intersections, which can be filled as previously</a:t>
            </a:r>
          </a:p>
        </p:txBody>
      </p:sp>
      <p:sp>
        <p:nvSpPr>
          <p:cNvPr id="357380" name="Line 4">
            <a:extLst>
              <a:ext uri="{FF2B5EF4-FFF2-40B4-BE49-F238E27FC236}">
                <a16:creationId xmlns:a16="http://schemas.microsoft.com/office/drawing/2014/main" id="{59553BFB-ED16-4E1E-AA20-B55CBE18408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648200"/>
            <a:ext cx="411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836" name="Text Box 5">
            <a:extLst>
              <a:ext uri="{FF2B5EF4-FFF2-40B4-BE49-F238E27FC236}">
                <a16:creationId xmlns:a16="http://schemas.microsoft.com/office/drawing/2014/main" id="{1E455C97-3B1E-404D-997E-F720BA20C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188" y="37750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</a:p>
        </p:txBody>
      </p:sp>
      <p:sp>
        <p:nvSpPr>
          <p:cNvPr id="120837" name="Text Box 6">
            <a:extLst>
              <a:ext uri="{FF2B5EF4-FFF2-40B4-BE49-F238E27FC236}">
                <a16:creationId xmlns:a16="http://schemas.microsoft.com/office/drawing/2014/main" id="{1EC5865F-003D-4F87-8F76-3170A2CD1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482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</a:t>
            </a:r>
          </a:p>
        </p:txBody>
      </p:sp>
      <p:sp>
        <p:nvSpPr>
          <p:cNvPr id="120838" name="Text Box 7">
            <a:extLst>
              <a:ext uri="{FF2B5EF4-FFF2-40B4-BE49-F238E27FC236}">
                <a16:creationId xmlns:a16="http://schemas.microsoft.com/office/drawing/2014/main" id="{3853E46A-B909-431F-88AB-4E4F7AFE0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5626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</a:t>
            </a:r>
          </a:p>
        </p:txBody>
      </p:sp>
      <p:sp>
        <p:nvSpPr>
          <p:cNvPr id="120839" name="Text Box 8">
            <a:extLst>
              <a:ext uri="{FF2B5EF4-FFF2-40B4-BE49-F238E27FC236}">
                <a16:creationId xmlns:a16="http://schemas.microsoft.com/office/drawing/2014/main" id="{74898813-357E-45CD-9F94-91B8F13C9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191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120840" name="Text Box 9">
            <a:extLst>
              <a:ext uri="{FF2B5EF4-FFF2-40B4-BE49-F238E27FC236}">
                <a16:creationId xmlns:a16="http://schemas.microsoft.com/office/drawing/2014/main" id="{087D53B2-FC73-49C9-9696-CDBFDA609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6576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20841" name="Text Box 10">
            <a:extLst>
              <a:ext uri="{FF2B5EF4-FFF2-40B4-BE49-F238E27FC236}">
                <a16:creationId xmlns:a16="http://schemas.microsoft.com/office/drawing/2014/main" id="{8E5AE033-A07C-444A-A0E0-C8A619AA0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9624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20842" name="Text Box 11">
            <a:extLst>
              <a:ext uri="{FF2B5EF4-FFF2-40B4-BE49-F238E27FC236}">
                <a16:creationId xmlns:a16="http://schemas.microsoft.com/office/drawing/2014/main" id="{646EE027-DED5-442D-9494-5CC5D5F93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357388" name="Line 12">
            <a:extLst>
              <a:ext uri="{FF2B5EF4-FFF2-40B4-BE49-F238E27FC236}">
                <a16:creationId xmlns:a16="http://schemas.microsoft.com/office/drawing/2014/main" id="{774CCC2B-5207-43C3-B44D-79A876D53A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114800"/>
            <a:ext cx="457200" cy="838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89" name="Line 13">
            <a:extLst>
              <a:ext uri="{FF2B5EF4-FFF2-40B4-BE49-F238E27FC236}">
                <a16:creationId xmlns:a16="http://schemas.microsoft.com/office/drawing/2014/main" id="{39E4FEAC-9D62-4376-8E69-74775D01D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114800"/>
            <a:ext cx="533400" cy="533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90" name="Line 14">
            <a:extLst>
              <a:ext uri="{FF2B5EF4-FFF2-40B4-BE49-F238E27FC236}">
                <a16:creationId xmlns:a16="http://schemas.microsoft.com/office/drawing/2014/main" id="{46AA960E-1CD3-4DD0-89E2-8284ABEE3C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4191000"/>
            <a:ext cx="838200" cy="457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91" name="Line 15">
            <a:extLst>
              <a:ext uri="{FF2B5EF4-FFF2-40B4-BE49-F238E27FC236}">
                <a16:creationId xmlns:a16="http://schemas.microsoft.com/office/drawing/2014/main" id="{42538284-4C15-41D1-9232-2984A8B0F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4953000"/>
            <a:ext cx="762000" cy="762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92" name="Line 16">
            <a:extLst>
              <a:ext uri="{FF2B5EF4-FFF2-40B4-BE49-F238E27FC236}">
                <a16:creationId xmlns:a16="http://schemas.microsoft.com/office/drawing/2014/main" id="{ED21418D-9D32-4032-A737-6CCF3087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715000"/>
            <a:ext cx="990600" cy="76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93" name="Line 17">
            <a:extLst>
              <a:ext uri="{FF2B5EF4-FFF2-40B4-BE49-F238E27FC236}">
                <a16:creationId xmlns:a16="http://schemas.microsoft.com/office/drawing/2014/main" id="{C83288FF-82B7-47FF-A1CB-A6C4328152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4724400"/>
            <a:ext cx="762000" cy="1066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94" name="Line 18">
            <a:extLst>
              <a:ext uri="{FF2B5EF4-FFF2-40B4-BE49-F238E27FC236}">
                <a16:creationId xmlns:a16="http://schemas.microsoft.com/office/drawing/2014/main" id="{C6EC24CA-9B92-4633-8B42-8A9DB05462F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76800" y="4191000"/>
            <a:ext cx="685800" cy="533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7395" name="Line 19">
            <a:extLst>
              <a:ext uri="{FF2B5EF4-FFF2-40B4-BE49-F238E27FC236}">
                <a16:creationId xmlns:a16="http://schemas.microsoft.com/office/drawing/2014/main" id="{0C40709C-117A-4AD3-BADD-8E119EB48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648200"/>
            <a:ext cx="2286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0851" name="Text Box 20">
            <a:extLst>
              <a:ext uri="{FF2B5EF4-FFF2-40B4-BE49-F238E27FC236}">
                <a16:creationId xmlns:a16="http://schemas.microsoft.com/office/drawing/2014/main" id="{60853DC2-AD9F-48DF-8BEE-FB1B40E2A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0738" y="55626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B2A8E406-ACAF-4138-95D1-EDF8728BB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0853" name="Foliennummernplatzhalter 2">
            <a:extLst>
              <a:ext uri="{FF2B5EF4-FFF2-40B4-BE49-F238E27FC236}">
                <a16:creationId xmlns:a16="http://schemas.microsoft.com/office/drawing/2014/main" id="{919352B3-EE8D-4526-AA07-EB462E3500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4C4428-8ECE-48AE-A81F-5E54B126B9E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2" name="Grafik 8">
            <a:extLst>
              <a:ext uri="{FF2B5EF4-FFF2-40B4-BE49-F238E27FC236}">
                <a16:creationId xmlns:a16="http://schemas.microsoft.com/office/drawing/2014/main" id="{4F24CC3D-BFDA-4695-9161-674CF8816B2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3" name="Grafik 9">
            <a:extLst>
              <a:ext uri="{FF2B5EF4-FFF2-40B4-BE49-F238E27FC236}">
                <a16:creationId xmlns:a16="http://schemas.microsoft.com/office/drawing/2014/main" id="{CE384BAC-2FD5-4192-BDA4-C7034A7CE96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E8E6C68-4E9F-4F89-ACC0-DBD765AB31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3">
            <a:extLst>
              <a:ext uri="{FF2B5EF4-FFF2-40B4-BE49-F238E27FC236}">
                <a16:creationId xmlns:a16="http://schemas.microsoft.com/office/drawing/2014/main" id="{73E078C7-0DF0-47D9-8F19-3321E38EF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527175"/>
            <a:ext cx="7772400" cy="3006725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For concave polygons.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Scan line may intersect more than once: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Intersects an even number of edges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Even number of intersection vertices yields to pairs of intersections, which can be filled as previously</a:t>
            </a:r>
          </a:p>
        </p:txBody>
      </p:sp>
      <p:sp>
        <p:nvSpPr>
          <p:cNvPr id="358404" name="Line 4">
            <a:extLst>
              <a:ext uri="{FF2B5EF4-FFF2-40B4-BE49-F238E27FC236}">
                <a16:creationId xmlns:a16="http://schemas.microsoft.com/office/drawing/2014/main" id="{8DC91B94-04E6-4442-A405-94EE82E54E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648200"/>
            <a:ext cx="411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860" name="Text Box 5">
            <a:extLst>
              <a:ext uri="{FF2B5EF4-FFF2-40B4-BE49-F238E27FC236}">
                <a16:creationId xmlns:a16="http://schemas.microsoft.com/office/drawing/2014/main" id="{2E1BBA28-BCAF-40B1-8094-520636EF6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188" y="37750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</a:p>
        </p:txBody>
      </p:sp>
      <p:sp>
        <p:nvSpPr>
          <p:cNvPr id="121861" name="Text Box 6">
            <a:extLst>
              <a:ext uri="{FF2B5EF4-FFF2-40B4-BE49-F238E27FC236}">
                <a16:creationId xmlns:a16="http://schemas.microsoft.com/office/drawing/2014/main" id="{BDEC00DC-D3CE-441F-9AA3-70AD703D7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5626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</a:t>
            </a:r>
          </a:p>
        </p:txBody>
      </p:sp>
      <p:sp>
        <p:nvSpPr>
          <p:cNvPr id="121862" name="Text Box 7">
            <a:extLst>
              <a:ext uri="{FF2B5EF4-FFF2-40B4-BE49-F238E27FC236}">
                <a16:creationId xmlns:a16="http://schemas.microsoft.com/office/drawing/2014/main" id="{13D3B0AC-5E83-40DF-9DBA-F45482C70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4864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</a:t>
            </a:r>
          </a:p>
        </p:txBody>
      </p:sp>
      <p:sp>
        <p:nvSpPr>
          <p:cNvPr id="121863" name="Text Box 8">
            <a:extLst>
              <a:ext uri="{FF2B5EF4-FFF2-40B4-BE49-F238E27FC236}">
                <a16:creationId xmlns:a16="http://schemas.microsoft.com/office/drawing/2014/main" id="{0C0B8C97-43B4-41F0-88AE-8776CD360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191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121864" name="Text Box 9">
            <a:extLst>
              <a:ext uri="{FF2B5EF4-FFF2-40B4-BE49-F238E27FC236}">
                <a16:creationId xmlns:a16="http://schemas.microsoft.com/office/drawing/2014/main" id="{5827ED43-43F7-4370-B759-A6E336D5A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21865" name="Text Box 10">
            <a:extLst>
              <a:ext uri="{FF2B5EF4-FFF2-40B4-BE49-F238E27FC236}">
                <a16:creationId xmlns:a16="http://schemas.microsoft.com/office/drawing/2014/main" id="{ED1F7737-546A-4B23-8B68-4BC8C18BE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1148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21866" name="Text Box 11">
            <a:extLst>
              <a:ext uri="{FF2B5EF4-FFF2-40B4-BE49-F238E27FC236}">
                <a16:creationId xmlns:a16="http://schemas.microsoft.com/office/drawing/2014/main" id="{03840F08-0B9D-4036-80B4-67E137C6C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358412" name="Line 12">
            <a:extLst>
              <a:ext uri="{FF2B5EF4-FFF2-40B4-BE49-F238E27FC236}">
                <a16:creationId xmlns:a16="http://schemas.microsoft.com/office/drawing/2014/main" id="{75CE033E-2B8A-47A6-B3E2-460735461E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114800"/>
            <a:ext cx="457200" cy="838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3" name="Line 13">
            <a:extLst>
              <a:ext uri="{FF2B5EF4-FFF2-40B4-BE49-F238E27FC236}">
                <a16:creationId xmlns:a16="http://schemas.microsoft.com/office/drawing/2014/main" id="{2B102334-D184-4090-945E-A4529770B9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114800"/>
            <a:ext cx="381000" cy="838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4" name="Line 14">
            <a:extLst>
              <a:ext uri="{FF2B5EF4-FFF2-40B4-BE49-F238E27FC236}">
                <a16:creationId xmlns:a16="http://schemas.microsoft.com/office/drawing/2014/main" id="{07694D95-3D15-4477-93E8-B8FF9B7FF1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86200" y="4191000"/>
            <a:ext cx="990600" cy="762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5" name="Line 15">
            <a:extLst>
              <a:ext uri="{FF2B5EF4-FFF2-40B4-BE49-F238E27FC236}">
                <a16:creationId xmlns:a16="http://schemas.microsoft.com/office/drawing/2014/main" id="{4741F796-4336-4EB6-9D4B-069FC9729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4953000"/>
            <a:ext cx="762000" cy="762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6" name="Line 16">
            <a:extLst>
              <a:ext uri="{FF2B5EF4-FFF2-40B4-BE49-F238E27FC236}">
                <a16:creationId xmlns:a16="http://schemas.microsoft.com/office/drawing/2014/main" id="{95ED3672-D665-4958-B1C6-9365FAC1EB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715000"/>
            <a:ext cx="990600" cy="76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7" name="Line 17">
            <a:extLst>
              <a:ext uri="{FF2B5EF4-FFF2-40B4-BE49-F238E27FC236}">
                <a16:creationId xmlns:a16="http://schemas.microsoft.com/office/drawing/2014/main" id="{931229DC-87DE-4372-B595-355CFF27CA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4724400"/>
            <a:ext cx="762000" cy="1066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8" name="Line 18">
            <a:extLst>
              <a:ext uri="{FF2B5EF4-FFF2-40B4-BE49-F238E27FC236}">
                <a16:creationId xmlns:a16="http://schemas.microsoft.com/office/drawing/2014/main" id="{6DC80861-FF82-42C4-A6FF-3862AD3CC0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76800" y="4191000"/>
            <a:ext cx="685800" cy="533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19" name="Line 19">
            <a:extLst>
              <a:ext uri="{FF2B5EF4-FFF2-40B4-BE49-F238E27FC236}">
                <a16:creationId xmlns:a16="http://schemas.microsoft.com/office/drawing/2014/main" id="{D7678FE3-5AB4-474F-BF5D-FBFAED3F77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648200"/>
            <a:ext cx="1219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8420" name="Line 20">
            <a:extLst>
              <a:ext uri="{FF2B5EF4-FFF2-40B4-BE49-F238E27FC236}">
                <a16:creationId xmlns:a16="http://schemas.microsoft.com/office/drawing/2014/main" id="{0BF73298-8BD8-4026-8B54-6A673B9B7A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648200"/>
            <a:ext cx="533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1876" name="Text Box 21">
            <a:extLst>
              <a:ext uri="{FF2B5EF4-FFF2-40B4-BE49-F238E27FC236}">
                <a16:creationId xmlns:a16="http://schemas.microsoft.com/office/drawing/2014/main" id="{803F1185-B977-4069-BE46-C74D63B70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600" y="46482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C293D945-CE50-4F98-99B3-E0DAD5F89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1878" name="Foliennummernplatzhalter 2">
            <a:extLst>
              <a:ext uri="{FF2B5EF4-FFF2-40B4-BE49-F238E27FC236}">
                <a16:creationId xmlns:a16="http://schemas.microsoft.com/office/drawing/2014/main" id="{711A8395-DBA5-4AA8-94DA-7BB85CE203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7B406E-FC6F-4F6B-8161-E133C2732B1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4" name="Grafik 8">
            <a:extLst>
              <a:ext uri="{FF2B5EF4-FFF2-40B4-BE49-F238E27FC236}">
                <a16:creationId xmlns:a16="http://schemas.microsoft.com/office/drawing/2014/main" id="{02021F6C-AE1A-4D7B-A365-BD31C930246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5" name="Grafik 9">
            <a:extLst>
              <a:ext uri="{FF2B5EF4-FFF2-40B4-BE49-F238E27FC236}">
                <a16:creationId xmlns:a16="http://schemas.microsoft.com/office/drawing/2014/main" id="{A225579C-BF57-4EE4-AAFA-272FE84B3A0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4D428DE-019F-4EF1-A561-D83DCE3675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3">
            <a:extLst>
              <a:ext uri="{FF2B5EF4-FFF2-40B4-BE49-F238E27FC236}">
                <a16:creationId xmlns:a16="http://schemas.microsoft.com/office/drawing/2014/main" id="{F0ED8419-F1DD-446C-8A6B-5E651E678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95450"/>
            <a:ext cx="7772400" cy="2430463"/>
          </a:xfrm>
          <a:noFill/>
        </p:spPr>
        <p:txBody>
          <a:bodyPr/>
          <a:lstStyle/>
          <a:p>
            <a:r>
              <a:rPr lang="en-US" altLang="de-DE">
                <a:solidFill>
                  <a:schemeClr val="bg1"/>
                </a:solidFill>
              </a:rPr>
              <a:t>For concave polygons.</a:t>
            </a:r>
          </a:p>
          <a:p>
            <a:pPr lvl="1"/>
            <a:r>
              <a:rPr lang="en-US" altLang="de-DE">
                <a:solidFill>
                  <a:schemeClr val="bg1"/>
                </a:solidFill>
              </a:rPr>
              <a:t>Scan line may intersect more than once: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Intersects an </a:t>
            </a:r>
            <a:r>
              <a:rPr lang="en-US" altLang="de-DE" b="1">
                <a:solidFill>
                  <a:schemeClr val="bg1"/>
                </a:solidFill>
              </a:rPr>
              <a:t>odd</a:t>
            </a:r>
            <a:r>
              <a:rPr lang="en-US" altLang="de-DE">
                <a:solidFill>
                  <a:schemeClr val="bg1"/>
                </a:solidFill>
              </a:rPr>
              <a:t> number of edges</a:t>
            </a:r>
          </a:p>
          <a:p>
            <a:pPr lvl="2"/>
            <a:r>
              <a:rPr lang="en-US" altLang="de-DE">
                <a:solidFill>
                  <a:schemeClr val="bg1"/>
                </a:solidFill>
              </a:rPr>
              <a:t>Not all pairs are interior: (3,4) is not interior</a:t>
            </a:r>
          </a:p>
        </p:txBody>
      </p:sp>
      <p:sp>
        <p:nvSpPr>
          <p:cNvPr id="359428" name="Line 4">
            <a:extLst>
              <a:ext uri="{FF2B5EF4-FFF2-40B4-BE49-F238E27FC236}">
                <a16:creationId xmlns:a16="http://schemas.microsoft.com/office/drawing/2014/main" id="{17EDDB67-C026-4F7D-BC0C-A2F267F1C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648200"/>
            <a:ext cx="411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884" name="Text Box 5">
            <a:extLst>
              <a:ext uri="{FF2B5EF4-FFF2-40B4-BE49-F238E27FC236}">
                <a16:creationId xmlns:a16="http://schemas.microsoft.com/office/drawing/2014/main" id="{F12A7523-2134-4CE0-9B74-12CE9FF1C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188" y="37750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</a:t>
            </a:r>
          </a:p>
        </p:txBody>
      </p:sp>
      <p:sp>
        <p:nvSpPr>
          <p:cNvPr id="122885" name="Text Box 6">
            <a:extLst>
              <a:ext uri="{FF2B5EF4-FFF2-40B4-BE49-F238E27FC236}">
                <a16:creationId xmlns:a16="http://schemas.microsoft.com/office/drawing/2014/main" id="{0FEED8CD-7397-467D-964B-B30053731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400" y="4724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G</a:t>
            </a:r>
          </a:p>
        </p:txBody>
      </p:sp>
      <p:sp>
        <p:nvSpPr>
          <p:cNvPr id="122886" name="Text Box 7">
            <a:extLst>
              <a:ext uri="{FF2B5EF4-FFF2-40B4-BE49-F238E27FC236}">
                <a16:creationId xmlns:a16="http://schemas.microsoft.com/office/drawing/2014/main" id="{D9E66611-B5A5-446D-A5AD-731E77D50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0738" y="56388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</a:t>
            </a:r>
          </a:p>
        </p:txBody>
      </p:sp>
      <p:sp>
        <p:nvSpPr>
          <p:cNvPr id="122887" name="Text Box 8">
            <a:extLst>
              <a:ext uri="{FF2B5EF4-FFF2-40B4-BE49-F238E27FC236}">
                <a16:creationId xmlns:a16="http://schemas.microsoft.com/office/drawing/2014/main" id="{97ABD2FE-04D4-4B51-85E0-A8788B755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724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122888" name="Text Box 9">
            <a:extLst>
              <a:ext uri="{FF2B5EF4-FFF2-40B4-BE49-F238E27FC236}">
                <a16:creationId xmlns:a16="http://schemas.microsoft.com/office/drawing/2014/main" id="{CB8DA281-8E9B-4A5B-81AA-EF9EC46E5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6576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22889" name="Text Box 10">
            <a:extLst>
              <a:ext uri="{FF2B5EF4-FFF2-40B4-BE49-F238E27FC236}">
                <a16:creationId xmlns:a16="http://schemas.microsoft.com/office/drawing/2014/main" id="{B2709F05-7E8D-4D9E-9162-80E2F7B7B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8100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B</a:t>
            </a:r>
          </a:p>
        </p:txBody>
      </p:sp>
      <p:sp>
        <p:nvSpPr>
          <p:cNvPr id="122890" name="Text Box 11">
            <a:extLst>
              <a:ext uri="{FF2B5EF4-FFF2-40B4-BE49-F238E27FC236}">
                <a16:creationId xmlns:a16="http://schemas.microsoft.com/office/drawing/2014/main" id="{C0FA620D-E4DF-484C-9644-346295015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</a:p>
        </p:txBody>
      </p:sp>
      <p:sp>
        <p:nvSpPr>
          <p:cNvPr id="359436" name="Line 12">
            <a:extLst>
              <a:ext uri="{FF2B5EF4-FFF2-40B4-BE49-F238E27FC236}">
                <a16:creationId xmlns:a16="http://schemas.microsoft.com/office/drawing/2014/main" id="{9C98D6EE-4538-4B32-A56E-764D1A604A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4114800"/>
            <a:ext cx="457200" cy="838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37" name="Line 13">
            <a:extLst>
              <a:ext uri="{FF2B5EF4-FFF2-40B4-BE49-F238E27FC236}">
                <a16:creationId xmlns:a16="http://schemas.microsoft.com/office/drawing/2014/main" id="{DE27FABA-EC49-4B00-B7D7-F8556FE135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114800"/>
            <a:ext cx="304800" cy="533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38" name="Line 14">
            <a:extLst>
              <a:ext uri="{FF2B5EF4-FFF2-40B4-BE49-F238E27FC236}">
                <a16:creationId xmlns:a16="http://schemas.microsoft.com/office/drawing/2014/main" id="{F410EFF2-C65F-40CC-B5B5-A3BFE0E3BB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0" y="4191000"/>
            <a:ext cx="1066800" cy="762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39" name="Line 15">
            <a:extLst>
              <a:ext uri="{FF2B5EF4-FFF2-40B4-BE49-F238E27FC236}">
                <a16:creationId xmlns:a16="http://schemas.microsoft.com/office/drawing/2014/main" id="{2A5A7BDF-27BB-4278-9DF0-2CFF8449B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4953000"/>
            <a:ext cx="762000" cy="7620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40" name="Line 16">
            <a:extLst>
              <a:ext uri="{FF2B5EF4-FFF2-40B4-BE49-F238E27FC236}">
                <a16:creationId xmlns:a16="http://schemas.microsoft.com/office/drawing/2014/main" id="{0D5FE48A-9BB4-40ED-8182-BE2F80890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715000"/>
            <a:ext cx="990600" cy="762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41" name="Line 17">
            <a:extLst>
              <a:ext uri="{FF2B5EF4-FFF2-40B4-BE49-F238E27FC236}">
                <a16:creationId xmlns:a16="http://schemas.microsoft.com/office/drawing/2014/main" id="{8A245D8C-F7FA-4B40-9536-7EE6FF0F55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4724400"/>
            <a:ext cx="762000" cy="1066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42" name="Line 18">
            <a:extLst>
              <a:ext uri="{FF2B5EF4-FFF2-40B4-BE49-F238E27FC236}">
                <a16:creationId xmlns:a16="http://schemas.microsoft.com/office/drawing/2014/main" id="{163815A9-4D18-42AD-856A-5121355304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76800" y="4191000"/>
            <a:ext cx="685800" cy="5334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9443" name="Line 19">
            <a:extLst>
              <a:ext uri="{FF2B5EF4-FFF2-40B4-BE49-F238E27FC236}">
                <a16:creationId xmlns:a16="http://schemas.microsoft.com/office/drawing/2014/main" id="{27AFE834-BE5F-4C6D-BF04-02B98DD44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648200"/>
            <a:ext cx="0" cy="304800"/>
          </a:xfrm>
          <a:prstGeom prst="line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899" name="Text Box 20">
            <a:extLst>
              <a:ext uri="{FF2B5EF4-FFF2-40B4-BE49-F238E27FC236}">
                <a16:creationId xmlns:a16="http://schemas.microsoft.com/office/drawing/2014/main" id="{BD3DDA4C-D1C2-4A9F-80AE-5ED5B73B3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22900" name="Text Box 21">
            <a:extLst>
              <a:ext uri="{FF2B5EF4-FFF2-40B4-BE49-F238E27FC236}">
                <a16:creationId xmlns:a16="http://schemas.microsoft.com/office/drawing/2014/main" id="{B218A2B5-1580-4704-8A05-0384A1E44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22901" name="Text Box 22">
            <a:extLst>
              <a:ext uri="{FF2B5EF4-FFF2-40B4-BE49-F238E27FC236}">
                <a16:creationId xmlns:a16="http://schemas.microsoft.com/office/drawing/2014/main" id="{71C3D697-19A0-4996-A88E-298BE4CCC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22902" name="Text Box 23">
            <a:extLst>
              <a:ext uri="{FF2B5EF4-FFF2-40B4-BE49-F238E27FC236}">
                <a16:creationId xmlns:a16="http://schemas.microsoft.com/office/drawing/2014/main" id="{BDA8CBC6-C069-4600-BF4B-9BEF88A5D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22903" name="Text Box 24">
            <a:extLst>
              <a:ext uri="{FF2B5EF4-FFF2-40B4-BE49-F238E27FC236}">
                <a16:creationId xmlns:a16="http://schemas.microsoft.com/office/drawing/2014/main" id="{869E6905-CA50-42AF-9BC2-77363515C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42672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122904" name="Text Box 25">
            <a:extLst>
              <a:ext uri="{FF2B5EF4-FFF2-40B4-BE49-F238E27FC236}">
                <a16:creationId xmlns:a16="http://schemas.microsoft.com/office/drawing/2014/main" id="{A55BEA9B-39B1-4C1D-9D93-EA38C22F3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5626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</a:t>
            </a: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id="{E6C98624-9A65-4B6E-A7F5-26D71382F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2906" name="Foliennummernplatzhalter 2">
            <a:extLst>
              <a:ext uri="{FF2B5EF4-FFF2-40B4-BE49-F238E27FC236}">
                <a16:creationId xmlns:a16="http://schemas.microsoft.com/office/drawing/2014/main" id="{14C47658-BF38-4731-8D33-AA48467C8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A12CED-FBCC-465F-847F-D90505C5B00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8" name="Grafik 8">
            <a:extLst>
              <a:ext uri="{FF2B5EF4-FFF2-40B4-BE49-F238E27FC236}">
                <a16:creationId xmlns:a16="http://schemas.microsoft.com/office/drawing/2014/main" id="{F654A1C8-C4A6-4867-81A0-FB8FB9B1DC6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9" name="Grafik 9">
            <a:extLst>
              <a:ext uri="{FF2B5EF4-FFF2-40B4-BE49-F238E27FC236}">
                <a16:creationId xmlns:a16="http://schemas.microsoft.com/office/drawing/2014/main" id="{921179C8-95DC-400F-A933-9C133F6E87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1DE448E-A4AC-40BA-B1E7-701797ECD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81899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AADGGYG0.jpg" descr="AADGGYG0">
            <a:extLst>
              <a:ext uri="{FF2B5EF4-FFF2-40B4-BE49-F238E27FC236}">
                <a16:creationId xmlns:a16="http://schemas.microsoft.com/office/drawing/2014/main" id="{03FC0C44-69FC-4D08-87F0-7EBA3E96B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066800"/>
            <a:ext cx="774858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7" name="Rechteck 1">
            <a:extLst>
              <a:ext uri="{FF2B5EF4-FFF2-40B4-BE49-F238E27FC236}">
                <a16:creationId xmlns:a16="http://schemas.microsoft.com/office/drawing/2014/main" id="{F27BC084-86E4-4895-8112-11AA52264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488" y="6094413"/>
            <a:ext cx="769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Interior pixels along a scan line passing through a polygon fill area.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0F030BC-3C44-4B54-8F62-106A597A5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3909" name="Foliennummernplatzhalter 2">
            <a:extLst>
              <a:ext uri="{FF2B5EF4-FFF2-40B4-BE49-F238E27FC236}">
                <a16:creationId xmlns:a16="http://schemas.microsoft.com/office/drawing/2014/main" id="{34C2CA99-A27E-4F6E-8D92-C0737D045B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56EE1D-CEB7-4076-9508-3AD80BC1876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406C6D85-E016-4FDB-AD4D-A593348F62D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74D113C8-D564-4F16-8DA4-D7008F5CFEF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E9518BB-BE04-4916-9111-A84BD237E1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25761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AADGGYH0.jpg" descr="AADGGYH0">
            <a:extLst>
              <a:ext uri="{FF2B5EF4-FFF2-40B4-BE49-F238E27FC236}">
                <a16:creationId xmlns:a16="http://schemas.microsoft.com/office/drawing/2014/main" id="{9CD5FEE3-9DD3-41C8-B52E-E65D36981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439863"/>
            <a:ext cx="8226425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1" name="Rechteck 1">
            <a:extLst>
              <a:ext uri="{FF2B5EF4-FFF2-40B4-BE49-F238E27FC236}">
                <a16:creationId xmlns:a16="http://schemas.microsoft.com/office/drawing/2014/main" id="{0103190C-FC4A-46D0-9FBC-C42D0C56F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" y="5734050"/>
            <a:ext cx="8915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Intersection points along scan lines that intersect polygon vertices. Scan line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generates an odd number of intersections, but scan line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y’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generates an even number of intersections that can be paired to identify correctly the interior pixel spans.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65597B7-D968-4575-AE45-F1F9C0022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4933" name="Foliennummernplatzhalter 2">
            <a:extLst>
              <a:ext uri="{FF2B5EF4-FFF2-40B4-BE49-F238E27FC236}">
                <a16:creationId xmlns:a16="http://schemas.microsoft.com/office/drawing/2014/main" id="{F6F47BA6-3E64-42E3-ADED-C4E7C960A1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9D95CB-2ED6-4247-AE14-CCF9575A6B3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27E9FF4-3888-4D43-9535-19CE6AE08C7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4373491-09C8-4CCC-8048-3379500EABB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E7E24EC-55E9-4260-8054-94D406B57A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328302"/>
            <a:ext cx="3390777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>
            <a:extLst>
              <a:ext uri="{FF2B5EF4-FFF2-40B4-BE49-F238E27FC236}">
                <a16:creationId xmlns:a16="http://schemas.microsoft.com/office/drawing/2014/main" id="{B0D91041-4AD0-4E4B-86E1-37291DBF3C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9113" y="1524000"/>
            <a:ext cx="8207375" cy="44196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dirty="0">
                <a:solidFill>
                  <a:schemeClr val="bg1"/>
                </a:solidFill>
              </a:rPr>
              <a:t>For concave polygons.</a:t>
            </a:r>
          </a:p>
          <a:p>
            <a:pPr lvl="1">
              <a:lnSpc>
                <a:spcPct val="90000"/>
              </a:lnSpc>
            </a:pPr>
            <a:r>
              <a:rPr lang="en-US" altLang="de-DE" dirty="0">
                <a:solidFill>
                  <a:schemeClr val="bg1"/>
                </a:solidFill>
              </a:rPr>
              <a:t>Generate 2 intersections when at a local minimum, else generate only one intersection.</a:t>
            </a:r>
          </a:p>
          <a:p>
            <a:pPr lvl="1">
              <a:lnSpc>
                <a:spcPct val="90000"/>
              </a:lnSpc>
            </a:pPr>
            <a:r>
              <a:rPr lang="en-US" altLang="de-DE" dirty="0">
                <a:solidFill>
                  <a:schemeClr val="bg1"/>
                </a:solidFill>
              </a:rPr>
              <a:t>Algorithm to determine whether to generate one intersection or 2 intersections.</a:t>
            </a:r>
          </a:p>
          <a:p>
            <a:pPr lvl="2">
              <a:lnSpc>
                <a:spcPct val="90000"/>
              </a:lnSpc>
            </a:pPr>
            <a:r>
              <a:rPr lang="en-US" altLang="de-DE" dirty="0">
                <a:solidFill>
                  <a:schemeClr val="bg1"/>
                </a:solidFill>
              </a:rPr>
              <a:t>If the y-coordinate is monotonically increasing or decreasing, decrease the number of vertices by shortening the edge.</a:t>
            </a:r>
          </a:p>
          <a:p>
            <a:pPr lvl="2">
              <a:lnSpc>
                <a:spcPct val="90000"/>
              </a:lnSpc>
            </a:pPr>
            <a:r>
              <a:rPr lang="en-US" altLang="de-DE" dirty="0">
                <a:solidFill>
                  <a:schemeClr val="bg1"/>
                </a:solidFill>
              </a:rPr>
              <a:t>If it is not monotonically increasing or decreasing, leave the number of vertices as it is.</a:t>
            </a:r>
          </a:p>
          <a:p>
            <a:pPr lvl="4">
              <a:lnSpc>
                <a:spcPct val="90000"/>
              </a:lnSpc>
            </a:pPr>
            <a:endParaRPr lang="en-US" altLang="de-DE" dirty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</a:pPr>
            <a:endParaRPr lang="en-US" altLang="de-DE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endParaRPr lang="en-US" altLang="de-DE" dirty="0"/>
          </a:p>
          <a:p>
            <a:pPr lvl="1">
              <a:lnSpc>
                <a:spcPct val="90000"/>
              </a:lnSpc>
            </a:pPr>
            <a:endParaRPr lang="en-US" altLang="de-DE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C3812A4-234A-4734-893A-A80C2C266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5956" name="Foliennummernplatzhalter 2">
            <a:extLst>
              <a:ext uri="{FF2B5EF4-FFF2-40B4-BE49-F238E27FC236}">
                <a16:creationId xmlns:a16="http://schemas.microsoft.com/office/drawing/2014/main" id="{92746D03-3399-4481-BE87-DD5D3D8641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EF31ED-0F60-4FA6-94BE-EA1E1CC4CFD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7DDAF2F-0D2D-4D75-8627-4EF191D884B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AF55DC9-E983-45A0-8214-1ADDDD9E540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8CAB5CE-CF42-48F5-88C4-E35AF4A19B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6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5" name="Line 3">
            <a:extLst>
              <a:ext uri="{FF2B5EF4-FFF2-40B4-BE49-F238E27FC236}">
                <a16:creationId xmlns:a16="http://schemas.microsoft.com/office/drawing/2014/main" id="{216B30E4-8B72-4A40-9B90-C32B3CA713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133600"/>
            <a:ext cx="3200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476" name="Line 4">
            <a:extLst>
              <a:ext uri="{FF2B5EF4-FFF2-40B4-BE49-F238E27FC236}">
                <a16:creationId xmlns:a16="http://schemas.microsoft.com/office/drawing/2014/main" id="{AA3A7145-E403-439E-8F51-4044B9E75BD2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819400"/>
            <a:ext cx="3200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477" name="Line 5">
            <a:extLst>
              <a:ext uri="{FF2B5EF4-FFF2-40B4-BE49-F238E27FC236}">
                <a16:creationId xmlns:a16="http://schemas.microsoft.com/office/drawing/2014/main" id="{7FA7723D-0EC7-4676-A1ED-B1F646F7B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3505200"/>
            <a:ext cx="3200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981" name="Line 6">
            <a:extLst>
              <a:ext uri="{FF2B5EF4-FFF2-40B4-BE49-F238E27FC236}">
                <a16:creationId xmlns:a16="http://schemas.microsoft.com/office/drawing/2014/main" id="{7514DC24-C419-464D-B8D1-3DE01A770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2819400"/>
            <a:ext cx="609600" cy="121920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6982" name="Line 7">
            <a:extLst>
              <a:ext uri="{FF2B5EF4-FFF2-40B4-BE49-F238E27FC236}">
                <a16:creationId xmlns:a16="http://schemas.microsoft.com/office/drawing/2014/main" id="{F8ECD05E-91F7-4C4D-8A9F-DE30F9D771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505200"/>
            <a:ext cx="228600" cy="45720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6983" name="Line 8">
            <a:extLst>
              <a:ext uri="{FF2B5EF4-FFF2-40B4-BE49-F238E27FC236}">
                <a16:creationId xmlns:a16="http://schemas.microsoft.com/office/drawing/2014/main" id="{1F047619-8320-45C2-8631-8777E80D1A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71600" y="1600200"/>
            <a:ext cx="990600" cy="1219200"/>
          </a:xfrm>
          <a:prstGeom prst="line">
            <a:avLst/>
          </a:prstGeom>
          <a:noFill/>
          <a:ln w="44450">
            <a:solidFill>
              <a:schemeClr val="hlink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6984" name="Line 9">
            <a:extLst>
              <a:ext uri="{FF2B5EF4-FFF2-40B4-BE49-F238E27FC236}">
                <a16:creationId xmlns:a16="http://schemas.microsoft.com/office/drawing/2014/main" id="{C818BD02-CC68-4903-BF6F-99A6B0D2C6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1600200"/>
            <a:ext cx="990600" cy="1219200"/>
          </a:xfrm>
          <a:prstGeom prst="line">
            <a:avLst/>
          </a:prstGeom>
          <a:noFill/>
          <a:ln w="44450">
            <a:solidFill>
              <a:schemeClr val="hlink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1482" name="Line 10">
            <a:extLst>
              <a:ext uri="{FF2B5EF4-FFF2-40B4-BE49-F238E27FC236}">
                <a16:creationId xmlns:a16="http://schemas.microsoft.com/office/drawing/2014/main" id="{46755021-8012-44D7-AC5C-457292074C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39975" y="3644900"/>
            <a:ext cx="431800" cy="647700"/>
          </a:xfrm>
          <a:prstGeom prst="line">
            <a:avLst/>
          </a:prstGeom>
          <a:ln>
            <a:headEnd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986" name="Text Box 11">
            <a:extLst>
              <a:ext uri="{FF2B5EF4-FFF2-40B4-BE49-F238E27FC236}">
                <a16:creationId xmlns:a16="http://schemas.microsoft.com/office/drawing/2014/main" id="{86B440F0-8067-49A2-9664-4E7C84D94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3505200"/>
            <a:ext cx="18573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 increasing: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decrease by 1</a:t>
            </a:r>
          </a:p>
        </p:txBody>
      </p:sp>
      <p:sp>
        <p:nvSpPr>
          <p:cNvPr id="126987" name="Text Box 12">
            <a:extLst>
              <a:ext uri="{FF2B5EF4-FFF2-40B4-BE49-F238E27FC236}">
                <a16:creationId xmlns:a16="http://schemas.microsoft.com/office/drawing/2014/main" id="{146824F2-BBDD-4DD5-AA9D-C9E8A3152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524000"/>
            <a:ext cx="13335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scan line 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y+1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y-1</a:t>
            </a:r>
          </a:p>
        </p:txBody>
      </p:sp>
      <p:sp>
        <p:nvSpPr>
          <p:cNvPr id="361485" name="Line 13">
            <a:extLst>
              <a:ext uri="{FF2B5EF4-FFF2-40B4-BE49-F238E27FC236}">
                <a16:creationId xmlns:a16="http://schemas.microsoft.com/office/drawing/2014/main" id="{96581980-7077-4619-865C-378FB1B1C0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3200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486" name="Line 14">
            <a:extLst>
              <a:ext uri="{FF2B5EF4-FFF2-40B4-BE49-F238E27FC236}">
                <a16:creationId xmlns:a16="http://schemas.microsoft.com/office/drawing/2014/main" id="{F84D74F6-682D-4FA9-BECF-707DC7BA2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743200"/>
            <a:ext cx="3200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487" name="Line 15">
            <a:extLst>
              <a:ext uri="{FF2B5EF4-FFF2-40B4-BE49-F238E27FC236}">
                <a16:creationId xmlns:a16="http://schemas.microsoft.com/office/drawing/2014/main" id="{7E692AEB-BA19-4DDF-B1DA-2B452C06AF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429000"/>
            <a:ext cx="3200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991" name="Line 16">
            <a:extLst>
              <a:ext uri="{FF2B5EF4-FFF2-40B4-BE49-F238E27FC236}">
                <a16:creationId xmlns:a16="http://schemas.microsoft.com/office/drawing/2014/main" id="{C5CE1E1D-816B-467D-914B-5DFB48DC405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10200" y="1447800"/>
            <a:ext cx="533400" cy="129540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6992" name="Line 17">
            <a:extLst>
              <a:ext uri="{FF2B5EF4-FFF2-40B4-BE49-F238E27FC236}">
                <a16:creationId xmlns:a16="http://schemas.microsoft.com/office/drawing/2014/main" id="{2E1B46F6-EAFF-4F28-AD19-D113BBC1BE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5600" y="3429000"/>
            <a:ext cx="228600" cy="609600"/>
          </a:xfrm>
          <a:prstGeom prst="line">
            <a:avLst/>
          </a:prstGeom>
          <a:noFill/>
          <a:ln w="44450" cap="rnd">
            <a:solidFill>
              <a:schemeClr val="hlink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6993" name="Line 18">
            <a:extLst>
              <a:ext uri="{FF2B5EF4-FFF2-40B4-BE49-F238E27FC236}">
                <a16:creationId xmlns:a16="http://schemas.microsoft.com/office/drawing/2014/main" id="{9015BE4B-A458-41F6-AD57-554F28EE90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2743200"/>
            <a:ext cx="609600" cy="1295400"/>
          </a:xfrm>
          <a:prstGeom prst="line">
            <a:avLst/>
          </a:prstGeom>
          <a:noFill/>
          <a:ln w="44450">
            <a:solidFill>
              <a:schemeClr val="hlink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6994" name="Line 19">
            <a:extLst>
              <a:ext uri="{FF2B5EF4-FFF2-40B4-BE49-F238E27FC236}">
                <a16:creationId xmlns:a16="http://schemas.microsoft.com/office/drawing/2014/main" id="{3B0B274D-C7D9-45AC-8CD5-6CA10250614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24600" y="1371600"/>
            <a:ext cx="533400" cy="1371600"/>
          </a:xfrm>
          <a:prstGeom prst="line">
            <a:avLst/>
          </a:prstGeom>
          <a:noFill/>
          <a:ln w="44450">
            <a:solidFill>
              <a:schemeClr val="hlink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1492" name="Line 20">
            <a:extLst>
              <a:ext uri="{FF2B5EF4-FFF2-40B4-BE49-F238E27FC236}">
                <a16:creationId xmlns:a16="http://schemas.microsoft.com/office/drawing/2014/main" id="{25F7D64E-15EC-4B1E-969E-B9ED4714EF8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4525" y="1341438"/>
            <a:ext cx="360363" cy="647700"/>
          </a:xfrm>
          <a:prstGeom prst="line">
            <a:avLst/>
          </a:prstGeom>
          <a:ln>
            <a:headEnd/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996" name="Text Box 21">
            <a:extLst>
              <a:ext uri="{FF2B5EF4-FFF2-40B4-BE49-F238E27FC236}">
                <a16:creationId xmlns:a16="http://schemas.microsoft.com/office/drawing/2014/main" id="{BC631249-0086-4EF6-89B3-4DCD168FB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563" y="3352800"/>
            <a:ext cx="18573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y decreasing: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decrease by 1</a:t>
            </a:r>
          </a:p>
        </p:txBody>
      </p:sp>
      <p:sp>
        <p:nvSpPr>
          <p:cNvPr id="126997" name="Text Box 22">
            <a:extLst>
              <a:ext uri="{FF2B5EF4-FFF2-40B4-BE49-F238E27FC236}">
                <a16:creationId xmlns:a16="http://schemas.microsoft.com/office/drawing/2014/main" id="{AD48737E-2FBC-47B0-9BC0-8DC24CB82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" y="4572000"/>
            <a:ext cx="39338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y-coordinate of the upper 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endpoint of the current edge 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is decreased by 1.</a:t>
            </a:r>
          </a:p>
        </p:txBody>
      </p:sp>
      <p:sp>
        <p:nvSpPr>
          <p:cNvPr id="126998" name="Text Box 23">
            <a:extLst>
              <a:ext uri="{FF2B5EF4-FFF2-40B4-BE49-F238E27FC236}">
                <a16:creationId xmlns:a16="http://schemas.microsoft.com/office/drawing/2014/main" id="{17263D9E-2BCA-4783-B15E-6A74D386A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350" y="4572000"/>
            <a:ext cx="39338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The y-coordinate of the upper 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endpoint of the next edge </a:t>
            </a:r>
            <a:b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is decreased by 1.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D1207449-7FEB-40B5-B3E0-B0722D342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7000" name="Foliennummernplatzhalter 2">
            <a:extLst>
              <a:ext uri="{FF2B5EF4-FFF2-40B4-BE49-F238E27FC236}">
                <a16:creationId xmlns:a16="http://schemas.microsoft.com/office/drawing/2014/main" id="{222121A5-B9E8-411A-B612-FAC3D6C484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7999B6-E5BC-4003-8ED5-471CC3F9C29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6" name="Grafik 8">
            <a:extLst>
              <a:ext uri="{FF2B5EF4-FFF2-40B4-BE49-F238E27FC236}">
                <a16:creationId xmlns:a16="http://schemas.microsoft.com/office/drawing/2014/main" id="{9EBA6767-603B-4EA4-86BA-6DE2740C268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7" name="Grafik 9">
            <a:extLst>
              <a:ext uri="{FF2B5EF4-FFF2-40B4-BE49-F238E27FC236}">
                <a16:creationId xmlns:a16="http://schemas.microsoft.com/office/drawing/2014/main" id="{DCBB2BC0-E36A-4506-8A84-56A34E325DE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B2C4E65-D5DE-432D-BB70-E0CA72F375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>
            <a:extLst>
              <a:ext uri="{FF2B5EF4-FFF2-40B4-BE49-F238E27FC236}">
                <a16:creationId xmlns:a16="http://schemas.microsoft.com/office/drawing/2014/main" id="{3AC887A5-BC1C-4A4B-80AE-B791989EAD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9113" y="1524000"/>
            <a:ext cx="8207375" cy="4419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In previous slide edges are shortened and vertices are counted only once because edges are adjusted</a:t>
            </a:r>
          </a:p>
          <a:p>
            <a:pPr>
              <a:lnSpc>
                <a:spcPct val="90000"/>
              </a:lnSpc>
              <a:defRPr/>
            </a:pPr>
            <a:endParaRPr lang="tr-TR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But how to do it? </a:t>
            </a:r>
          </a:p>
          <a:p>
            <a:pPr>
              <a:lnSpc>
                <a:spcPct val="90000"/>
              </a:lnSpc>
              <a:defRPr/>
            </a:pPr>
            <a:endParaRPr lang="tr-TR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tr-TR" dirty="0">
                <a:solidFill>
                  <a:schemeClr val="bg1"/>
                </a:solidFill>
              </a:rPr>
              <a:t>Answer: Using coherence properties</a:t>
            </a:r>
          </a:p>
          <a:p>
            <a:pPr marL="0" indent="0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  <a:defRPr/>
            </a:pPr>
            <a:endParaRPr lang="en-US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  <a:defRPr/>
            </a:pPr>
            <a:endParaRPr lang="en-US" dirty="0"/>
          </a:p>
          <a:p>
            <a:pPr lvl="1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C1FEA42-B229-4CEA-80A2-33571D06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8004" name="Foliennummernplatzhalter 1">
            <a:extLst>
              <a:ext uri="{FF2B5EF4-FFF2-40B4-BE49-F238E27FC236}">
                <a16:creationId xmlns:a16="http://schemas.microsoft.com/office/drawing/2014/main" id="{76DF01B6-7C8D-47E5-B217-3EDD62AA26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EB57CE-6035-47EA-850C-44DB21847C4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5801D75F-C817-4EC9-880E-4201EDDA467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61729842-62A2-4F6A-A338-882B261745C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51F64E7-DE93-4645-BBA2-3498307016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1087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build="p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9" name="Rectangle 3">
            <a:extLst>
              <a:ext uri="{FF2B5EF4-FFF2-40B4-BE49-F238E27FC236}">
                <a16:creationId xmlns:a16="http://schemas.microsoft.com/office/drawing/2014/main" id="{11C53B94-54E6-43E5-8410-36CA581A3D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22288" y="1600200"/>
            <a:ext cx="8075612" cy="1401763"/>
          </a:xfrm>
          <a:noFill/>
        </p:spPr>
        <p:txBody>
          <a:bodyPr/>
          <a:lstStyle/>
          <a:p>
            <a:r>
              <a:rPr lang="tr-TR" altLang="de-DE" sz="2800">
                <a:solidFill>
                  <a:schemeClr val="bg1"/>
                </a:solidFill>
              </a:rPr>
              <a:t>Coherence properties: Certain properties of one part of the scene related to properties of other parts, e.g. slope</a:t>
            </a:r>
          </a:p>
          <a:p>
            <a:r>
              <a:rPr lang="en-US" altLang="de-DE" sz="2800">
                <a:solidFill>
                  <a:schemeClr val="bg1"/>
                </a:solidFill>
              </a:rPr>
              <a:t>Sequential fill algorithm with incremental coordinate calculations</a:t>
            </a:r>
          </a:p>
          <a:p>
            <a:pPr lvl="4"/>
            <a:endParaRPr lang="en-US" altLang="de-DE" sz="1800"/>
          </a:p>
          <a:p>
            <a:pPr lvl="2"/>
            <a:endParaRPr lang="en-US" altLang="de-DE" sz="2000"/>
          </a:p>
          <a:p>
            <a:pPr lvl="1"/>
            <a:endParaRPr lang="en-US" altLang="de-DE" sz="2400"/>
          </a:p>
          <a:p>
            <a:pPr lvl="1"/>
            <a:endParaRPr lang="en-US" altLang="de-DE" sz="2400"/>
          </a:p>
        </p:txBody>
      </p:sp>
      <p:graphicFrame>
        <p:nvGraphicFramePr>
          <p:cNvPr id="362500" name="Object 4">
            <a:extLst>
              <a:ext uri="{FF2B5EF4-FFF2-40B4-BE49-F238E27FC236}">
                <a16:creationId xmlns:a16="http://schemas.microsoft.com/office/drawing/2014/main" id="{5F26D36C-30CF-4F0E-893A-35735BE6904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219200" y="3886200"/>
          <a:ext cx="7010400" cy="274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Equation" r:id="rId3" imgW="1549400" imgH="1104900" progId="Equation.3">
                  <p:embed/>
                </p:oleObj>
              </mc:Choice>
              <mc:Fallback>
                <p:oleObj name="Equation" r:id="rId3" imgW="1549400" imgH="1104900" progId="Equation.3">
                  <p:embed/>
                  <p:pic>
                    <p:nvPicPr>
                      <p:cNvPr id="362500" name="Object 4">
                        <a:extLst>
                          <a:ext uri="{FF2B5EF4-FFF2-40B4-BE49-F238E27FC236}">
                            <a16:creationId xmlns:a16="http://schemas.microsoft.com/office/drawing/2014/main" id="{5F26D36C-30CF-4F0E-893A-35735BE6904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886200"/>
                        <a:ext cx="7010400" cy="27479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5ED48F4E-4EE2-4DC1-9988-861620A55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8382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Scan-line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olygon</a:t>
            </a: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-fill 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</a:t>
            </a:r>
            <a:r>
              <a:rPr kumimoji="0" lang="en-US" sz="4200" b="1" i="0" u="none" strike="noStrike" kern="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lgorithm</a:t>
            </a:r>
            <a:r>
              <a:rPr kumimoji="0" lang="tr-TR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2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29029" name="Foliennummernplatzhalter 2">
            <a:extLst>
              <a:ext uri="{FF2B5EF4-FFF2-40B4-BE49-F238E27FC236}">
                <a16:creationId xmlns:a16="http://schemas.microsoft.com/office/drawing/2014/main" id="{7330AA1C-A430-4DCA-B0D6-36C59F89C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5AD2FE-E2B0-4435-8515-1BC3E4FC8A11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2DDD88E0-EB8A-43EE-AF6F-1DDDF70FCFC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228CB905-25E9-4719-8844-C68AF0A8A59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68F9855-2EED-4E9F-AF41-92D65C7E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1761"/>
            <a:ext cx="377375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2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2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2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499" grpId="0" build="p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>
            <a:extLst>
              <a:ext uri="{FF2B5EF4-FFF2-40B4-BE49-F238E27FC236}">
                <a16:creationId xmlns:a16="http://schemas.microsoft.com/office/drawing/2014/main" id="{13B6A558-71B8-438D-B1D8-CA497A87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Using Coherence Properties</a:t>
            </a:r>
            <a:endParaRPr lang="en-US" altLang="de-DE" b="1"/>
          </a:p>
        </p:txBody>
      </p:sp>
      <p:pic>
        <p:nvPicPr>
          <p:cNvPr id="130051" name="AADGGYJ0.jpg" descr="AADGGYJ0">
            <a:extLst>
              <a:ext uri="{FF2B5EF4-FFF2-40B4-BE49-F238E27FC236}">
                <a16:creationId xmlns:a16="http://schemas.microsoft.com/office/drawing/2014/main" id="{FF726AEB-27BE-428E-A7C1-2E4EB219A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736725"/>
            <a:ext cx="8226425" cy="368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Rechteck 1">
            <a:extLst>
              <a:ext uri="{FF2B5EF4-FFF2-40B4-BE49-F238E27FC236}">
                <a16:creationId xmlns:a16="http://schemas.microsoft.com/office/drawing/2014/main" id="{91CF51D5-B3CF-4A2E-A5BC-C01C5F3F4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5459413"/>
            <a:ext cx="7772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Two successive scan lines intersecting a polygon boundary.</a:t>
            </a:r>
            <a:r>
              <a:rPr kumimoji="0" lang="tr-TR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At both positions same slopes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0053" name="Foliennummernplatzhalter 2">
            <a:extLst>
              <a:ext uri="{FF2B5EF4-FFF2-40B4-BE49-F238E27FC236}">
                <a16:creationId xmlns:a16="http://schemas.microsoft.com/office/drawing/2014/main" id="{F9EC270A-BFE2-4412-86F0-36B650CA33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5DF912-39D8-4F4F-9039-B2826255E0B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78D3601-0A34-424C-87B7-14EE7C0ECFC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ECBC55E7-9B0E-4519-919E-51E6275D143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9104166-2AC6-4AE5-9593-D7FCBEDA7D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57720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1DD4F794-3241-43FA-8372-D429E6A2C2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384300"/>
          </a:xfrm>
        </p:spPr>
        <p:txBody>
          <a:bodyPr/>
          <a:lstStyle/>
          <a:p>
            <a:r>
              <a:rPr lang="en-US" altLang="de-DE" b="1"/>
              <a:t>Fill-Area Algorithms</a:t>
            </a:r>
          </a:p>
        </p:txBody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392631D1-83BD-4E17-BF37-09E0E564E7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484313"/>
            <a:ext cx="8569325" cy="4681537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Polygon fill-in algorithm</a:t>
            </a:r>
            <a:r>
              <a:rPr lang="tr-TR" sz="2800" dirty="0">
                <a:solidFill>
                  <a:schemeClr val="bg1"/>
                </a:solidFill>
              </a:rPr>
              <a:t>:</a:t>
            </a:r>
          </a:p>
          <a:p>
            <a:pPr marL="841375" lvl="1" indent="-514350"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store the edges in a sorted edge table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where each entry corresponds to a scan line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(sorted on the smallest y value on each edge)</a:t>
            </a:r>
            <a:endParaRPr lang="tr-TR" sz="2400" dirty="0">
              <a:solidFill>
                <a:schemeClr val="bg1"/>
              </a:solidFill>
            </a:endParaRPr>
          </a:p>
          <a:p>
            <a:pPr marL="679450" lvl="2" indent="0">
              <a:buFont typeface="Wingdings" panose="05000000000000000000" pitchFamily="2" charset="2"/>
              <a:buNone/>
              <a:defRPr/>
            </a:pPr>
            <a:r>
              <a:rPr lang="tr-TR" sz="2000" dirty="0">
                <a:solidFill>
                  <a:schemeClr val="bg1"/>
                </a:solidFill>
              </a:rPr>
              <a:t>	For sorting, e.g. Bucket sort</a:t>
            </a:r>
          </a:p>
          <a:p>
            <a:pPr marL="784225" lvl="1" indent="-457200"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shorten the edges that have vertex-intersection issues</a:t>
            </a:r>
            <a:r>
              <a:rPr lang="tr-TR" sz="2400" dirty="0">
                <a:solidFill>
                  <a:schemeClr val="bg1"/>
                </a:solidFill>
              </a:rPr>
              <a:t> by </a:t>
            </a:r>
            <a:r>
              <a:rPr lang="en-US" sz="2400" dirty="0">
                <a:solidFill>
                  <a:schemeClr val="bg1"/>
                </a:solidFill>
              </a:rPr>
              <a:t>process</a:t>
            </a:r>
            <a:r>
              <a:rPr lang="tr-TR" sz="2400" dirty="0">
                <a:solidFill>
                  <a:schemeClr val="bg1"/>
                </a:solidFill>
              </a:rPr>
              <a:t>ing</a:t>
            </a:r>
            <a:r>
              <a:rPr lang="en-US" sz="2400" dirty="0">
                <a:solidFill>
                  <a:schemeClr val="bg1"/>
                </a:solidFill>
              </a:rPr>
              <a:t> scan lines from bottom of polygon to top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(active edge list)</a:t>
            </a:r>
            <a:endParaRPr lang="tr-TR" sz="2400" dirty="0">
              <a:solidFill>
                <a:schemeClr val="bg1"/>
              </a:solidFill>
            </a:endParaRPr>
          </a:p>
          <a:p>
            <a:pPr marL="784225" lvl="1" indent="-457200">
              <a:buFont typeface="+mj-lt"/>
              <a:buAutoNum type="arabicPeriod"/>
              <a:defRPr/>
            </a:pPr>
            <a:r>
              <a:rPr lang="en-US" sz="2400" dirty="0">
                <a:solidFill>
                  <a:schemeClr val="bg1"/>
                </a:solidFill>
              </a:rPr>
              <a:t>for each scan line, fill-in the pixel spans for each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pair of x intercepts.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lvl="2">
              <a:defRPr/>
            </a:pPr>
            <a:endParaRPr lang="en-US" sz="2000" dirty="0"/>
          </a:p>
          <a:p>
            <a:pPr lvl="1">
              <a:defRPr/>
            </a:pPr>
            <a:endParaRPr lang="en-US" sz="2400" dirty="0"/>
          </a:p>
          <a:p>
            <a:pPr lvl="1">
              <a:defRPr/>
            </a:pPr>
            <a:endParaRPr lang="en-US" sz="2400" dirty="0"/>
          </a:p>
        </p:txBody>
      </p:sp>
      <p:sp>
        <p:nvSpPr>
          <p:cNvPr id="131076" name="Foliennummernplatzhalter 1">
            <a:extLst>
              <a:ext uri="{FF2B5EF4-FFF2-40B4-BE49-F238E27FC236}">
                <a16:creationId xmlns:a16="http://schemas.microsoft.com/office/drawing/2014/main" id="{57499D5B-B0AC-4383-BF30-D35952CE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CC6476-3607-47F9-951A-415694DA8ECD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95D0E1A-A625-4541-84E2-DBCA62A6D41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4A07C219-6770-4D8F-8622-E5C7CB656BE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EA3E7D-122F-4E1E-935D-64306FE7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199" y="6245225"/>
            <a:ext cx="3516297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>
            <a:extLst>
              <a:ext uri="{FF2B5EF4-FFF2-40B4-BE49-F238E27FC236}">
                <a16:creationId xmlns:a16="http://schemas.microsoft.com/office/drawing/2014/main" id="{61F6AE8B-9EFE-4C17-B8A0-EED3B424A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/>
              <a:t>Example: Fill-Area Algorithms</a:t>
            </a:r>
            <a:endParaRPr lang="en-US" altLang="de-DE"/>
          </a:p>
        </p:txBody>
      </p:sp>
      <p:pic>
        <p:nvPicPr>
          <p:cNvPr id="132099" name="AADGGYK0.jpg" descr="AADGGYK0">
            <a:extLst>
              <a:ext uri="{FF2B5EF4-FFF2-40B4-BE49-F238E27FC236}">
                <a16:creationId xmlns:a16="http://schemas.microsoft.com/office/drawing/2014/main" id="{2EED1AA9-20B8-4ACA-943C-B7DDB5C6E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427163"/>
            <a:ext cx="8226425" cy="430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0" name="TextBox 3">
            <a:extLst>
              <a:ext uri="{FF2B5EF4-FFF2-40B4-BE49-F238E27FC236}">
                <a16:creationId xmlns:a16="http://schemas.microsoft.com/office/drawing/2014/main" id="{96B28AE8-F937-4105-BE9B-72516039D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535613"/>
            <a:ext cx="415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__</a:t>
            </a:r>
          </a:p>
        </p:txBody>
      </p:sp>
      <p:sp>
        <p:nvSpPr>
          <p:cNvPr id="132101" name="Rechteck 1">
            <a:extLst>
              <a:ext uri="{FF2B5EF4-FFF2-40B4-BE49-F238E27FC236}">
                <a16:creationId xmlns:a16="http://schemas.microsoft.com/office/drawing/2014/main" id="{D09DECA5-D8D5-42D0-A627-C934B7B2F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768975"/>
            <a:ext cx="8001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polygon and its sorted edge table, with edge DC shortened by one unit in the </a:t>
            </a:r>
            <a:r>
              <a:rPr kumimoji="0" lang="en-US" altLang="de-DE" sz="1800" b="0" i="1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direction.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2102" name="Foliennummernplatzhalter 2">
            <a:extLst>
              <a:ext uri="{FF2B5EF4-FFF2-40B4-BE49-F238E27FC236}">
                <a16:creationId xmlns:a16="http://schemas.microsoft.com/office/drawing/2014/main" id="{05251EE4-5228-4061-A8CC-7A00D70574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99D2E4-B1E7-413B-8874-9949D2015A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fik 8">
            <a:extLst>
              <a:ext uri="{FF2B5EF4-FFF2-40B4-BE49-F238E27FC236}">
                <a16:creationId xmlns:a16="http://schemas.microsoft.com/office/drawing/2014/main" id="{4E20D24C-F4D6-413E-93B3-FBCA5B2868A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9">
            <a:extLst>
              <a:ext uri="{FF2B5EF4-FFF2-40B4-BE49-F238E27FC236}">
                <a16:creationId xmlns:a16="http://schemas.microsoft.com/office/drawing/2014/main" id="{E5B2F500-FCF4-4592-9CB4-D970FA87C4E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18D1D60-7D1E-40EF-9A34-AE12362A68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A7157DCB-6215-4A60-B145-82F75B393B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295400"/>
          </a:xfrm>
        </p:spPr>
        <p:txBody>
          <a:bodyPr/>
          <a:lstStyle/>
          <a:p>
            <a:r>
              <a:rPr lang="en-US" altLang="de-DE" b="1"/>
              <a:t>Other Fill-Area Algorithms</a:t>
            </a:r>
          </a:p>
        </p:txBody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id="{8CD88331-4683-477D-9938-CDF22065F8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1905000"/>
          </a:xfrm>
          <a:noFill/>
        </p:spPr>
        <p:txBody>
          <a:bodyPr/>
          <a:lstStyle/>
          <a:p>
            <a:r>
              <a:rPr lang="en-US" altLang="de-DE" sz="2800">
                <a:solidFill>
                  <a:schemeClr val="bg1"/>
                </a:solidFill>
              </a:rPr>
              <a:t>For areas with irregular boundaries</a:t>
            </a:r>
          </a:p>
          <a:p>
            <a:pPr lvl="1"/>
            <a:r>
              <a:rPr lang="en-US" altLang="de-DE" sz="2400">
                <a:solidFill>
                  <a:schemeClr val="bg1"/>
                </a:solidFill>
              </a:rPr>
              <a:t>Boundary-fill algorithm</a:t>
            </a:r>
            <a:br>
              <a:rPr lang="en-US" altLang="de-DE" sz="2400">
                <a:solidFill>
                  <a:schemeClr val="bg1"/>
                </a:solidFill>
              </a:rPr>
            </a:br>
            <a:r>
              <a:rPr lang="en-US" altLang="de-DE" sz="2400">
                <a:solidFill>
                  <a:schemeClr val="bg1"/>
                </a:solidFill>
              </a:rPr>
              <a:t>start at an inside position and paint color point by point until reaching the boundary (of different color):</a:t>
            </a:r>
          </a:p>
          <a:p>
            <a:pPr lvl="4"/>
            <a:endParaRPr lang="en-US" altLang="de-DE" sz="1800"/>
          </a:p>
          <a:p>
            <a:pPr lvl="2"/>
            <a:endParaRPr lang="en-US" altLang="de-DE" sz="2000"/>
          </a:p>
          <a:p>
            <a:pPr lvl="1"/>
            <a:endParaRPr lang="en-US" altLang="de-DE" sz="2400"/>
          </a:p>
          <a:p>
            <a:pPr lvl="1"/>
            <a:endParaRPr lang="en-US" altLang="de-DE" sz="2400"/>
          </a:p>
        </p:txBody>
      </p:sp>
      <p:sp>
        <p:nvSpPr>
          <p:cNvPr id="364548" name="Rectangle 4">
            <a:extLst>
              <a:ext uri="{FF2B5EF4-FFF2-40B4-BE49-F238E27FC236}">
                <a16:creationId xmlns:a16="http://schemas.microsoft.com/office/drawing/2014/main" id="{0E72936C-9A67-47C0-836D-4029FB98D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105150"/>
            <a:ext cx="8748712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void boundaryFill4 (int x, int y, int fillColor, int borderColor)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int interiorColor;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/* Set current color to fillColor, then perform following oprations.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getPixel (x, y, interiorColor);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if ((interiorColor != borderColor) &amp;&amp; (interiorColor != fillColor))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	 setPixel (x, y);    // Set color of pixel to fillColor.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	boundaryFill4 (x + 1, y , fillColor, borderColor);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	boundaryFill4 (x - 1, y , fillColor, borderColor);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	boundaryFill4 (x , y + 1, fillColor, borderColor);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	boundaryFill4 (x , y - 1, fillColor, borderColor)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}</a:t>
            </a:r>
          </a:p>
        </p:txBody>
      </p:sp>
      <p:sp>
        <p:nvSpPr>
          <p:cNvPr id="133125" name="Foliennummernplatzhalter 1">
            <a:extLst>
              <a:ext uri="{FF2B5EF4-FFF2-40B4-BE49-F238E27FC236}">
                <a16:creationId xmlns:a16="http://schemas.microsoft.com/office/drawing/2014/main" id="{01870E7E-BF81-45FB-AE3D-8EDDDB2BFC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69A020-1DD0-431B-B294-F6FF578CFC9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F4CE3825-A5B2-4E11-BB6A-A7FB0654CD0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BA96527D-3A01-462E-80DC-10FE4376DEF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A57F36-0554-4F8B-89D0-8A14F10ADC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28297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  <p:bldP spid="364548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69496E22-7175-4763-8A09-AC01911D8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384300"/>
          </a:xfrm>
        </p:spPr>
        <p:txBody>
          <a:bodyPr/>
          <a:lstStyle/>
          <a:p>
            <a:r>
              <a:rPr lang="tr-TR" altLang="de-DE" b="1"/>
              <a:t>Boundary-Fill</a:t>
            </a:r>
            <a:r>
              <a:rPr lang="en-US" altLang="de-DE" b="1"/>
              <a:t> Algorithm</a:t>
            </a:r>
          </a:p>
        </p:txBody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B5C724B4-C07B-469A-95E7-770402C5FF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484313"/>
            <a:ext cx="8569325" cy="4681537"/>
          </a:xfrm>
        </p:spPr>
        <p:txBody>
          <a:bodyPr/>
          <a:lstStyle/>
          <a:p>
            <a:pPr>
              <a:defRPr/>
            </a:pPr>
            <a:r>
              <a:rPr lang="tr-TR" sz="2800" dirty="0">
                <a:solidFill>
                  <a:schemeClr val="bg1"/>
                </a:solidFill>
              </a:rPr>
              <a:t>General idea:</a:t>
            </a:r>
          </a:p>
          <a:p>
            <a:pPr marL="841375" lvl="1" indent="-514350"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Start at position </a:t>
            </a:r>
            <a:r>
              <a:rPr lang="tr-TR" sz="2400" i="1" dirty="0">
                <a:solidFill>
                  <a:schemeClr val="bg1"/>
                </a:solidFill>
              </a:rPr>
              <a:t>(x, y)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tr-TR" sz="2400" dirty="0">
              <a:solidFill>
                <a:schemeClr val="bg1"/>
              </a:solidFill>
            </a:endParaRPr>
          </a:p>
          <a:p>
            <a:pPr marL="841375" lvl="1" indent="-514350">
              <a:buFont typeface="+mj-lt"/>
              <a:buAutoNum type="arabicPeriod"/>
              <a:defRPr/>
            </a:pPr>
            <a:endParaRPr lang="tr-TR" sz="2400" dirty="0">
              <a:solidFill>
                <a:schemeClr val="bg1"/>
              </a:solidFill>
            </a:endParaRPr>
          </a:p>
          <a:p>
            <a:pPr marL="841375" lvl="1" indent="-514350"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Test color of neighboring pixels</a:t>
            </a:r>
          </a:p>
          <a:p>
            <a:pPr marL="841375" lvl="1" indent="-514350">
              <a:buFont typeface="+mj-lt"/>
              <a:buAutoNum type="arabicPeriod"/>
              <a:defRPr/>
            </a:pPr>
            <a:endParaRPr lang="tr-TR" sz="2400" dirty="0">
              <a:solidFill>
                <a:schemeClr val="bg1"/>
              </a:solidFill>
            </a:endParaRPr>
          </a:p>
          <a:p>
            <a:pPr marL="841375" lvl="1" indent="-514350"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If neighbor pixel’s color is not boundary color, change color</a:t>
            </a:r>
          </a:p>
          <a:p>
            <a:pPr marL="841375" lvl="1" indent="-514350">
              <a:buFont typeface="+mj-lt"/>
              <a:buAutoNum type="arabicPeriod"/>
              <a:defRPr/>
            </a:pPr>
            <a:endParaRPr lang="tr-TR" sz="2400" dirty="0">
              <a:solidFill>
                <a:schemeClr val="bg1"/>
              </a:solidFill>
            </a:endParaRPr>
          </a:p>
          <a:p>
            <a:pPr marL="841375" lvl="1" indent="-514350">
              <a:buFont typeface="+mj-lt"/>
              <a:buAutoNum type="arabicPeriod"/>
              <a:defRPr/>
            </a:pPr>
            <a:r>
              <a:rPr lang="tr-TR" sz="2400" dirty="0">
                <a:solidFill>
                  <a:schemeClr val="bg1"/>
                </a:solidFill>
              </a:rPr>
              <a:t>Proceed until all pixels processed</a:t>
            </a:r>
            <a:endParaRPr lang="en-US" sz="2400" dirty="0"/>
          </a:p>
          <a:p>
            <a:pPr lvl="1">
              <a:defRPr/>
            </a:pPr>
            <a:endParaRPr lang="en-US" sz="2400" dirty="0"/>
          </a:p>
        </p:txBody>
      </p:sp>
      <p:sp>
        <p:nvSpPr>
          <p:cNvPr id="134148" name="Foliennummernplatzhalter 1">
            <a:extLst>
              <a:ext uri="{FF2B5EF4-FFF2-40B4-BE49-F238E27FC236}">
                <a16:creationId xmlns:a16="http://schemas.microsoft.com/office/drawing/2014/main" id="{18534843-A54B-4DF4-82C6-9D3F71FA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DA68D2A-C2C0-4FD4-9B96-0C55846F5D3C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825BF750-71DA-4097-B480-1655455A4A4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D12F6140-06E6-4C5E-B05A-165E5674BBF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57E924A-8D1B-434A-AA4E-2D0AA726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429000" cy="476250"/>
          </a:xfrm>
        </p:spPr>
        <p:txBody>
          <a:bodyPr/>
          <a:lstStyle/>
          <a:p>
            <a:pPr>
              <a:defRPr/>
            </a:pPr>
            <a:r>
              <a:rPr lang="en-US" dirty="0"/>
              <a:t>Attributes of Output Primitives and Algorithms</a:t>
            </a:r>
            <a:endParaRPr lang="de-DE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>
            <a:extLst>
              <a:ext uri="{FF2B5EF4-FFF2-40B4-BE49-F238E27FC236}">
                <a16:creationId xmlns:a16="http://schemas.microsoft.com/office/drawing/2014/main" id="{162E81D2-33CB-47D8-A53E-592DFA989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Neighbors?</a:t>
            </a:r>
            <a:endParaRPr lang="en-US" altLang="de-DE" b="1"/>
          </a:p>
        </p:txBody>
      </p:sp>
      <p:pic>
        <p:nvPicPr>
          <p:cNvPr id="135171" name="AADGGYO0.jpg" descr="AADGGYO0">
            <a:extLst>
              <a:ext uri="{FF2B5EF4-FFF2-40B4-BE49-F238E27FC236}">
                <a16:creationId xmlns:a16="http://schemas.microsoft.com/office/drawing/2014/main" id="{4E0E9945-1029-46A7-A3F2-3D3ACE2C3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3581400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B4B64EC2-AE12-4576-83E4-DF4B818894D1}"/>
              </a:ext>
            </a:extLst>
          </p:cNvPr>
          <p:cNvSpPr/>
          <p:nvPr/>
        </p:nvSpPr>
        <p:spPr>
          <a:xfrm>
            <a:off x="0" y="5689600"/>
            <a:ext cx="9448800" cy="12017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4-connected area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8-connected area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Hollow circles represent pixels to be tested from the current test position, shown as a solid color.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5173" name="Foliennummernplatzhalter 2">
            <a:extLst>
              <a:ext uri="{FF2B5EF4-FFF2-40B4-BE49-F238E27FC236}">
                <a16:creationId xmlns:a16="http://schemas.microsoft.com/office/drawing/2014/main" id="{5A5760C6-0BF9-4066-9F65-168B8502AC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5EE260-61F1-4916-BC6E-8531D0D85EA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6D12199D-A0AA-4DEB-B349-EBFC4E9EF45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8165ED0-4F7D-4072-822A-CF62480BE7D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84F1ACE-1DA0-4F40-87E4-FB38D27FCC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01668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80F55143-6B65-4A73-8E1F-92512D7584F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765175"/>
            <a:ext cx="8578850" cy="695325"/>
          </a:xfrm>
        </p:spPr>
        <p:txBody>
          <a:bodyPr anchor="b"/>
          <a:lstStyle/>
          <a:p>
            <a:r>
              <a:rPr lang="en-US" altLang="ko-KR" b="1">
                <a:ea typeface="Gulim" panose="020B0600000101010101" pitchFamily="34" charset="-127"/>
              </a:rPr>
              <a:t>Boundary Fill: 4-connected vs. 8-connected</a:t>
            </a:r>
          </a:p>
        </p:txBody>
      </p:sp>
      <p:sp>
        <p:nvSpPr>
          <p:cNvPr id="384003" name="Rectangle 3">
            <a:extLst>
              <a:ext uri="{FF2B5EF4-FFF2-40B4-BE49-F238E27FC236}">
                <a16:creationId xmlns:a16="http://schemas.microsoft.com/office/drawing/2014/main" id="{43F562B9-75CC-45B6-95D3-C645C532EF13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187450" y="3933825"/>
            <a:ext cx="3241675" cy="431800"/>
          </a:xfrm>
        </p:spPr>
        <p:txBody>
          <a:bodyPr/>
          <a:lstStyle/>
          <a:p>
            <a:pPr marL="273050" indent="-273050"/>
            <a:r>
              <a:rPr lang="en-US" altLang="ko-KR" sz="3500">
                <a:solidFill>
                  <a:schemeClr val="bg1"/>
                </a:solidFill>
                <a:ea typeface="Gulim" panose="020B0600000101010101" pitchFamily="34" charset="-127"/>
              </a:rPr>
              <a:t>4-connected</a:t>
            </a:r>
          </a:p>
        </p:txBody>
      </p:sp>
      <p:sp>
        <p:nvSpPr>
          <p:cNvPr id="384004" name="Rectangle 4">
            <a:extLst>
              <a:ext uri="{FF2B5EF4-FFF2-40B4-BE49-F238E27FC236}">
                <a16:creationId xmlns:a16="http://schemas.microsoft.com/office/drawing/2014/main" id="{55D68603-D8D0-400E-85FE-AC604FF0D5E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867400" y="3860800"/>
            <a:ext cx="3028950" cy="493713"/>
          </a:xfrm>
        </p:spPr>
        <p:txBody>
          <a:bodyPr/>
          <a:lstStyle/>
          <a:p>
            <a:pPr marL="273050" indent="-273050"/>
            <a:r>
              <a:rPr lang="en-US" altLang="ko-KR" sz="3500">
                <a:solidFill>
                  <a:schemeClr val="bg1"/>
                </a:solidFill>
                <a:ea typeface="Gulim" panose="020B0600000101010101" pitchFamily="34" charset="-127"/>
              </a:rPr>
              <a:t>8-connected</a:t>
            </a:r>
          </a:p>
        </p:txBody>
      </p:sp>
      <p:grpSp>
        <p:nvGrpSpPr>
          <p:cNvPr id="384005" name="Group 5">
            <a:extLst>
              <a:ext uri="{FF2B5EF4-FFF2-40B4-BE49-F238E27FC236}">
                <a16:creationId xmlns:a16="http://schemas.microsoft.com/office/drawing/2014/main" id="{C4E36477-DDA8-43C9-95EC-1C90BC324DFA}"/>
              </a:ext>
            </a:extLst>
          </p:cNvPr>
          <p:cNvGrpSpPr>
            <a:grpSpLocks/>
          </p:cNvGrpSpPr>
          <p:nvPr/>
        </p:nvGrpSpPr>
        <p:grpSpPr bwMode="auto">
          <a:xfrm>
            <a:off x="6299200" y="4419600"/>
            <a:ext cx="2133600" cy="1868488"/>
            <a:chOff x="2954" y="1440"/>
            <a:chExt cx="1724" cy="1510"/>
          </a:xfrm>
        </p:grpSpPr>
        <p:sp>
          <p:nvSpPr>
            <p:cNvPr id="136336" name="Oval 6">
              <a:extLst>
                <a:ext uri="{FF2B5EF4-FFF2-40B4-BE49-F238E27FC236}">
                  <a16:creationId xmlns:a16="http://schemas.microsoft.com/office/drawing/2014/main" id="{A6B7ACFA-70BF-439C-9FDC-52E6EA2AD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440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7" name="Oval 7">
              <a:extLst>
                <a:ext uri="{FF2B5EF4-FFF2-40B4-BE49-F238E27FC236}">
                  <a16:creationId xmlns:a16="http://schemas.microsoft.com/office/drawing/2014/main" id="{C427BD5F-CD7E-4CB0-BCD2-6EBC5EB21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440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8" name="Oval 8">
              <a:extLst>
                <a:ext uri="{FF2B5EF4-FFF2-40B4-BE49-F238E27FC236}">
                  <a16:creationId xmlns:a16="http://schemas.microsoft.com/office/drawing/2014/main" id="{E7E8BFED-0EC6-4949-BDD3-257C89BDF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440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9" name="Oval 9">
              <a:extLst>
                <a:ext uri="{FF2B5EF4-FFF2-40B4-BE49-F238E27FC236}">
                  <a16:creationId xmlns:a16="http://schemas.microsoft.com/office/drawing/2014/main" id="{1E0A6464-176C-4C8A-865F-F28D58B0C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5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0" name="Oval 10">
              <a:extLst>
                <a:ext uri="{FF2B5EF4-FFF2-40B4-BE49-F238E27FC236}">
                  <a16:creationId xmlns:a16="http://schemas.microsoft.com/office/drawing/2014/main" id="{33168600-2F63-463A-A63E-2D811CD3A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65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1" name="Oval 11">
              <a:extLst>
                <a:ext uri="{FF2B5EF4-FFF2-40B4-BE49-F238E27FC236}">
                  <a16:creationId xmlns:a16="http://schemas.microsoft.com/office/drawing/2014/main" id="{F24597E4-4193-4E22-B466-606ED79B7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65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2" name="Oval 12">
              <a:extLst>
                <a:ext uri="{FF2B5EF4-FFF2-40B4-BE49-F238E27FC236}">
                  <a16:creationId xmlns:a16="http://schemas.microsoft.com/office/drawing/2014/main" id="{C3D1B0F0-E1BF-40E0-83A8-1AB4CB126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87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3" name="Oval 13">
              <a:extLst>
                <a:ext uri="{FF2B5EF4-FFF2-40B4-BE49-F238E27FC236}">
                  <a16:creationId xmlns:a16="http://schemas.microsoft.com/office/drawing/2014/main" id="{56A92C90-F369-4973-93C1-AF364477C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87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4" name="Oval 14">
              <a:extLst>
                <a:ext uri="{FF2B5EF4-FFF2-40B4-BE49-F238E27FC236}">
                  <a16:creationId xmlns:a16="http://schemas.microsoft.com/office/drawing/2014/main" id="{1FC3C641-60AA-4971-B061-55B179224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187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5" name="Oval 15">
              <a:extLst>
                <a:ext uri="{FF2B5EF4-FFF2-40B4-BE49-F238E27FC236}">
                  <a16:creationId xmlns:a16="http://schemas.microsoft.com/office/drawing/2014/main" id="{DD7C82F0-EA6A-492F-8D66-479E4820C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6" name="Oval 16">
              <a:extLst>
                <a:ext uri="{FF2B5EF4-FFF2-40B4-BE49-F238E27FC236}">
                  <a16:creationId xmlns:a16="http://schemas.microsoft.com/office/drawing/2014/main" id="{9594EEF7-883F-410D-91B8-7AC1B9936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7" name="Oval 17">
              <a:extLst>
                <a:ext uri="{FF2B5EF4-FFF2-40B4-BE49-F238E27FC236}">
                  <a16:creationId xmlns:a16="http://schemas.microsoft.com/office/drawing/2014/main" id="{EB84F426-C225-49A1-9C8C-4CE8BB570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8" name="Oval 18">
              <a:extLst>
                <a:ext uri="{FF2B5EF4-FFF2-40B4-BE49-F238E27FC236}">
                  <a16:creationId xmlns:a16="http://schemas.microsoft.com/office/drawing/2014/main" id="{35F7F760-BC02-48C3-8354-E81F8D277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1658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49" name="Oval 19">
              <a:extLst>
                <a:ext uri="{FF2B5EF4-FFF2-40B4-BE49-F238E27FC236}">
                  <a16:creationId xmlns:a16="http://schemas.microsoft.com/office/drawing/2014/main" id="{CA6446FA-47FE-4042-AE54-35F1F42E9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1658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0" name="Oval 20">
              <a:extLst>
                <a:ext uri="{FF2B5EF4-FFF2-40B4-BE49-F238E27FC236}">
                  <a16:creationId xmlns:a16="http://schemas.microsoft.com/office/drawing/2014/main" id="{AF8D79DF-CEF3-4260-A45E-3B61D7876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165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1" name="Oval 21">
              <a:extLst>
                <a:ext uri="{FF2B5EF4-FFF2-40B4-BE49-F238E27FC236}">
                  <a16:creationId xmlns:a16="http://schemas.microsoft.com/office/drawing/2014/main" id="{BA6F69C0-202C-478A-B2B2-BC8A8E876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1872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2" name="Oval 22">
              <a:extLst>
                <a:ext uri="{FF2B5EF4-FFF2-40B4-BE49-F238E27FC236}">
                  <a16:creationId xmlns:a16="http://schemas.microsoft.com/office/drawing/2014/main" id="{725EEE22-6E52-4FA9-BC40-EA1AA436D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1872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3" name="Oval 23">
              <a:extLst>
                <a:ext uri="{FF2B5EF4-FFF2-40B4-BE49-F238E27FC236}">
                  <a16:creationId xmlns:a16="http://schemas.microsoft.com/office/drawing/2014/main" id="{A578E9B3-E4D0-484E-8670-86781F4BC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187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4" name="Oval 24">
              <a:extLst>
                <a:ext uri="{FF2B5EF4-FFF2-40B4-BE49-F238E27FC236}">
                  <a16:creationId xmlns:a16="http://schemas.microsoft.com/office/drawing/2014/main" id="{489C8352-245B-45BA-9974-96C1D0717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5" name="Oval 25">
              <a:extLst>
                <a:ext uri="{FF2B5EF4-FFF2-40B4-BE49-F238E27FC236}">
                  <a16:creationId xmlns:a16="http://schemas.microsoft.com/office/drawing/2014/main" id="{72D3C613-DBFB-4B53-B699-6BDB4D60F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6" name="Oval 26">
              <a:extLst>
                <a:ext uri="{FF2B5EF4-FFF2-40B4-BE49-F238E27FC236}">
                  <a16:creationId xmlns:a16="http://schemas.microsoft.com/office/drawing/2014/main" id="{1E81EB4C-2365-4ADE-A1E0-F851F84C2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65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7" name="Oval 27">
              <a:extLst>
                <a:ext uri="{FF2B5EF4-FFF2-40B4-BE49-F238E27FC236}">
                  <a16:creationId xmlns:a16="http://schemas.microsoft.com/office/drawing/2014/main" id="{E0BBA756-65A9-4404-A749-E5671FF94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1658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8" name="Oval 28">
              <a:extLst>
                <a:ext uri="{FF2B5EF4-FFF2-40B4-BE49-F238E27FC236}">
                  <a16:creationId xmlns:a16="http://schemas.microsoft.com/office/drawing/2014/main" id="{285246AD-21A3-4DC1-9C29-13D90E2FF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87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59" name="Oval 29">
              <a:extLst>
                <a:ext uri="{FF2B5EF4-FFF2-40B4-BE49-F238E27FC236}">
                  <a16:creationId xmlns:a16="http://schemas.microsoft.com/office/drawing/2014/main" id="{ECF9A000-2EDC-4CEC-96E8-E461C7EC9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1872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0" name="Oval 30">
              <a:extLst>
                <a:ext uri="{FF2B5EF4-FFF2-40B4-BE49-F238E27FC236}">
                  <a16:creationId xmlns:a16="http://schemas.microsoft.com/office/drawing/2014/main" id="{3EC1A16E-B2BE-481C-B8E8-A246F7C16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1" name="Oval 31">
              <a:extLst>
                <a:ext uri="{FF2B5EF4-FFF2-40B4-BE49-F238E27FC236}">
                  <a16:creationId xmlns:a16="http://schemas.microsoft.com/office/drawing/2014/main" id="{FB83D61D-6CF4-4714-A29D-A466C0869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2" name="Oval 32">
              <a:extLst>
                <a:ext uri="{FF2B5EF4-FFF2-40B4-BE49-F238E27FC236}">
                  <a16:creationId xmlns:a16="http://schemas.microsoft.com/office/drawing/2014/main" id="{56848E42-737B-4B5E-90C0-94684FBD6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3" name="Oval 33">
              <a:extLst>
                <a:ext uri="{FF2B5EF4-FFF2-40B4-BE49-F238E27FC236}">
                  <a16:creationId xmlns:a16="http://schemas.microsoft.com/office/drawing/2014/main" id="{B4965A3D-314D-4338-A571-89616F1C7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08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4" name="Oval 34">
              <a:extLst>
                <a:ext uri="{FF2B5EF4-FFF2-40B4-BE49-F238E27FC236}">
                  <a16:creationId xmlns:a16="http://schemas.microsoft.com/office/drawing/2014/main" id="{B463279C-9642-4C3A-BBB6-ECAAECFB7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308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5" name="Oval 35">
              <a:extLst>
                <a:ext uri="{FF2B5EF4-FFF2-40B4-BE49-F238E27FC236}">
                  <a16:creationId xmlns:a16="http://schemas.microsoft.com/office/drawing/2014/main" id="{663EDF05-98A7-467C-9AC4-DB0560C7D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230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6" name="Oval 36">
              <a:extLst>
                <a:ext uri="{FF2B5EF4-FFF2-40B4-BE49-F238E27FC236}">
                  <a16:creationId xmlns:a16="http://schemas.microsoft.com/office/drawing/2014/main" id="{B0DCA709-8FE3-4815-B550-BCA6168C6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22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7" name="Oval 37">
              <a:extLst>
                <a:ext uri="{FF2B5EF4-FFF2-40B4-BE49-F238E27FC236}">
                  <a16:creationId xmlns:a16="http://schemas.microsoft.com/office/drawing/2014/main" id="{227E63D6-A335-4FBB-8C8F-13255F0F1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522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8" name="Oval 38">
              <a:extLst>
                <a:ext uri="{FF2B5EF4-FFF2-40B4-BE49-F238E27FC236}">
                  <a16:creationId xmlns:a16="http://schemas.microsoft.com/office/drawing/2014/main" id="{1210B919-71C5-47FE-A353-43E94FFCF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252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69" name="Oval 39">
              <a:extLst>
                <a:ext uri="{FF2B5EF4-FFF2-40B4-BE49-F238E27FC236}">
                  <a16:creationId xmlns:a16="http://schemas.microsoft.com/office/drawing/2014/main" id="{89543A81-5A08-4356-907B-2CADFFFEA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2090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0" name="Oval 40">
              <a:extLst>
                <a:ext uri="{FF2B5EF4-FFF2-40B4-BE49-F238E27FC236}">
                  <a16:creationId xmlns:a16="http://schemas.microsoft.com/office/drawing/2014/main" id="{EB757847-DE76-4F56-820C-BF229AED5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1" name="Oval 41">
              <a:extLst>
                <a:ext uri="{FF2B5EF4-FFF2-40B4-BE49-F238E27FC236}">
                  <a16:creationId xmlns:a16="http://schemas.microsoft.com/office/drawing/2014/main" id="{6F241DB8-D741-40B9-9448-013F5A9D86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2" name="Oval 42">
              <a:extLst>
                <a:ext uri="{FF2B5EF4-FFF2-40B4-BE49-F238E27FC236}">
                  <a16:creationId xmlns:a16="http://schemas.microsoft.com/office/drawing/2014/main" id="{E0F324B4-4B99-4134-82FE-FF142AE0D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230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3" name="Oval 43">
              <a:extLst>
                <a:ext uri="{FF2B5EF4-FFF2-40B4-BE49-F238E27FC236}">
                  <a16:creationId xmlns:a16="http://schemas.microsoft.com/office/drawing/2014/main" id="{9D163C56-0E2F-4B8E-9E5B-60C064F99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230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4" name="Oval 44">
              <a:extLst>
                <a:ext uri="{FF2B5EF4-FFF2-40B4-BE49-F238E27FC236}">
                  <a16:creationId xmlns:a16="http://schemas.microsoft.com/office/drawing/2014/main" id="{2E7BA0E4-73E8-4B3D-BEE7-0B561569C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2308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5" name="Oval 45">
              <a:extLst>
                <a:ext uri="{FF2B5EF4-FFF2-40B4-BE49-F238E27FC236}">
                  <a16:creationId xmlns:a16="http://schemas.microsoft.com/office/drawing/2014/main" id="{9E58D31E-7D86-45F7-A623-C7C1B1686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252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6" name="Oval 46">
              <a:extLst>
                <a:ext uri="{FF2B5EF4-FFF2-40B4-BE49-F238E27FC236}">
                  <a16:creationId xmlns:a16="http://schemas.microsoft.com/office/drawing/2014/main" id="{62A48A5A-5B2A-4821-AB91-FF353EB54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252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7" name="Oval 47">
              <a:extLst>
                <a:ext uri="{FF2B5EF4-FFF2-40B4-BE49-F238E27FC236}">
                  <a16:creationId xmlns:a16="http://schemas.microsoft.com/office/drawing/2014/main" id="{40362585-95D6-4581-9A94-33D40B419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2522"/>
              <a:ext cx="214" cy="214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8" name="Oval 48">
              <a:extLst>
                <a:ext uri="{FF2B5EF4-FFF2-40B4-BE49-F238E27FC236}">
                  <a16:creationId xmlns:a16="http://schemas.microsoft.com/office/drawing/2014/main" id="{92ECF505-4B40-4F4A-B3F6-E6A90FCA2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79" name="Oval 49">
              <a:extLst>
                <a:ext uri="{FF2B5EF4-FFF2-40B4-BE49-F238E27FC236}">
                  <a16:creationId xmlns:a16="http://schemas.microsoft.com/office/drawing/2014/main" id="{9C07D15C-7E64-460B-A4AF-F31C9435E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0" name="Oval 50">
              <a:extLst>
                <a:ext uri="{FF2B5EF4-FFF2-40B4-BE49-F238E27FC236}">
                  <a16:creationId xmlns:a16="http://schemas.microsoft.com/office/drawing/2014/main" id="{3DA96DEC-D0E1-4D2E-8CC1-D3F3CF0A9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30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1" name="Oval 51">
              <a:extLst>
                <a:ext uri="{FF2B5EF4-FFF2-40B4-BE49-F238E27FC236}">
                  <a16:creationId xmlns:a16="http://schemas.microsoft.com/office/drawing/2014/main" id="{C48C82B9-B580-4763-968F-CC05D5A93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30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2" name="Oval 52">
              <a:extLst>
                <a:ext uri="{FF2B5EF4-FFF2-40B4-BE49-F238E27FC236}">
                  <a16:creationId xmlns:a16="http://schemas.microsoft.com/office/drawing/2014/main" id="{917A53DA-65C6-4FC9-B2F0-FBA350519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52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3" name="Oval 53">
              <a:extLst>
                <a:ext uri="{FF2B5EF4-FFF2-40B4-BE49-F238E27FC236}">
                  <a16:creationId xmlns:a16="http://schemas.microsoft.com/office/drawing/2014/main" id="{992C842C-E70F-4E25-84C7-E0701404B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52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4" name="Oval 54">
              <a:extLst>
                <a:ext uri="{FF2B5EF4-FFF2-40B4-BE49-F238E27FC236}">
                  <a16:creationId xmlns:a16="http://schemas.microsoft.com/office/drawing/2014/main" id="{7625800F-2581-4CA1-848A-7FBE958F4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5" name="Oval 55">
              <a:extLst>
                <a:ext uri="{FF2B5EF4-FFF2-40B4-BE49-F238E27FC236}">
                  <a16:creationId xmlns:a16="http://schemas.microsoft.com/office/drawing/2014/main" id="{B2F8967A-EE0B-49BE-85AC-D12D4A8F7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6" name="Oval 56">
              <a:extLst>
                <a:ext uri="{FF2B5EF4-FFF2-40B4-BE49-F238E27FC236}">
                  <a16:creationId xmlns:a16="http://schemas.microsoft.com/office/drawing/2014/main" id="{C55F4712-86BF-4B4D-AE4B-49C5A17DD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7" name="Oval 57">
              <a:extLst>
                <a:ext uri="{FF2B5EF4-FFF2-40B4-BE49-F238E27FC236}">
                  <a16:creationId xmlns:a16="http://schemas.microsoft.com/office/drawing/2014/main" id="{AAEE8F75-D20D-49B1-86BD-A72FC2C24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8" name="Oval 58">
              <a:extLst>
                <a:ext uri="{FF2B5EF4-FFF2-40B4-BE49-F238E27FC236}">
                  <a16:creationId xmlns:a16="http://schemas.microsoft.com/office/drawing/2014/main" id="{47C178CF-899F-41AD-BA31-740144445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6" y="2736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89" name="Oval 59">
              <a:extLst>
                <a:ext uri="{FF2B5EF4-FFF2-40B4-BE49-F238E27FC236}">
                  <a16:creationId xmlns:a16="http://schemas.microsoft.com/office/drawing/2014/main" id="{99EDA32A-B045-4B0E-80A4-DEAB35FF2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4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90" name="Oval 60">
              <a:extLst>
                <a:ext uri="{FF2B5EF4-FFF2-40B4-BE49-F238E27FC236}">
                  <a16:creationId xmlns:a16="http://schemas.microsoft.com/office/drawing/2014/main" id="{4B45B785-8143-43BD-86FF-63FAC6209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2736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91" name="Oval 61">
              <a:extLst>
                <a:ext uri="{FF2B5EF4-FFF2-40B4-BE49-F238E27FC236}">
                  <a16:creationId xmlns:a16="http://schemas.microsoft.com/office/drawing/2014/main" id="{7DD1628B-461B-41D5-A594-0789579BF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2736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4062" name="Group 62">
            <a:extLst>
              <a:ext uri="{FF2B5EF4-FFF2-40B4-BE49-F238E27FC236}">
                <a16:creationId xmlns:a16="http://schemas.microsoft.com/office/drawing/2014/main" id="{5C4A5FA3-2B76-4D6F-ADCB-196FF7A48DFA}"/>
              </a:ext>
            </a:extLst>
          </p:cNvPr>
          <p:cNvGrpSpPr>
            <a:grpSpLocks/>
          </p:cNvGrpSpPr>
          <p:nvPr/>
        </p:nvGrpSpPr>
        <p:grpSpPr bwMode="auto">
          <a:xfrm>
            <a:off x="1619250" y="4581525"/>
            <a:ext cx="2133600" cy="1868488"/>
            <a:chOff x="1176" y="2784"/>
            <a:chExt cx="1512" cy="1177"/>
          </a:xfrm>
        </p:grpSpPr>
        <p:sp>
          <p:nvSpPr>
            <p:cNvPr id="136276" name="Oval 63">
              <a:extLst>
                <a:ext uri="{FF2B5EF4-FFF2-40B4-BE49-F238E27FC236}">
                  <a16:creationId xmlns:a16="http://schemas.microsoft.com/office/drawing/2014/main" id="{D96AF24C-A7FB-4492-BB79-A6040D6C9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278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77" name="Oval 64">
              <a:extLst>
                <a:ext uri="{FF2B5EF4-FFF2-40B4-BE49-F238E27FC236}">
                  <a16:creationId xmlns:a16="http://schemas.microsoft.com/office/drawing/2014/main" id="{BE130F59-99D4-4ED7-980F-AC3E4A2366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278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78" name="Oval 65">
              <a:extLst>
                <a:ext uri="{FF2B5EF4-FFF2-40B4-BE49-F238E27FC236}">
                  <a16:creationId xmlns:a16="http://schemas.microsoft.com/office/drawing/2014/main" id="{0382CD9F-2555-4EA2-87AC-B429ECA9B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278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79" name="Oval 66">
              <a:extLst>
                <a:ext uri="{FF2B5EF4-FFF2-40B4-BE49-F238E27FC236}">
                  <a16:creationId xmlns:a16="http://schemas.microsoft.com/office/drawing/2014/main" id="{BDAB767D-6793-452C-AB39-C71A4A5F5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295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0" name="Oval 67">
              <a:extLst>
                <a:ext uri="{FF2B5EF4-FFF2-40B4-BE49-F238E27FC236}">
                  <a16:creationId xmlns:a16="http://schemas.microsoft.com/office/drawing/2014/main" id="{43F3F3A6-B066-451A-83F8-6A3D3D90A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295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1" name="Oval 68">
              <a:extLst>
                <a:ext uri="{FF2B5EF4-FFF2-40B4-BE49-F238E27FC236}">
                  <a16:creationId xmlns:a16="http://schemas.microsoft.com/office/drawing/2014/main" id="{779DEFBC-A637-402E-A749-3C5DEDFAD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295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2" name="Oval 69">
              <a:extLst>
                <a:ext uri="{FF2B5EF4-FFF2-40B4-BE49-F238E27FC236}">
                  <a16:creationId xmlns:a16="http://schemas.microsoft.com/office/drawing/2014/main" id="{DCAF9B24-737E-407F-A3E4-A44B61CD74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121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3" name="Oval 70">
              <a:extLst>
                <a:ext uri="{FF2B5EF4-FFF2-40B4-BE49-F238E27FC236}">
                  <a16:creationId xmlns:a16="http://schemas.microsoft.com/office/drawing/2014/main" id="{AAD580C6-85FD-479E-8754-9E96EB5C9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3121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4" name="Oval 71">
              <a:extLst>
                <a:ext uri="{FF2B5EF4-FFF2-40B4-BE49-F238E27FC236}">
                  <a16:creationId xmlns:a16="http://schemas.microsoft.com/office/drawing/2014/main" id="{B07A595E-D7A4-44C3-A5C8-B98ABE5DB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121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5" name="Oval 72">
              <a:extLst>
                <a:ext uri="{FF2B5EF4-FFF2-40B4-BE49-F238E27FC236}">
                  <a16:creationId xmlns:a16="http://schemas.microsoft.com/office/drawing/2014/main" id="{3D6858BE-2777-430E-9533-468806179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278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6" name="Oval 73">
              <a:extLst>
                <a:ext uri="{FF2B5EF4-FFF2-40B4-BE49-F238E27FC236}">
                  <a16:creationId xmlns:a16="http://schemas.microsoft.com/office/drawing/2014/main" id="{83E0D951-B89A-40AE-8EAA-3B18111FB7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278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7" name="Oval 74">
              <a:extLst>
                <a:ext uri="{FF2B5EF4-FFF2-40B4-BE49-F238E27FC236}">
                  <a16:creationId xmlns:a16="http://schemas.microsoft.com/office/drawing/2014/main" id="{DCD8DE02-19CB-415E-91D2-EC26FE738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78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8" name="Oval 75">
              <a:extLst>
                <a:ext uri="{FF2B5EF4-FFF2-40B4-BE49-F238E27FC236}">
                  <a16:creationId xmlns:a16="http://schemas.microsoft.com/office/drawing/2014/main" id="{FADE5A4A-AB5F-4BFE-99ED-CDF9809F1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295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89" name="Oval 76">
              <a:extLst>
                <a:ext uri="{FF2B5EF4-FFF2-40B4-BE49-F238E27FC236}">
                  <a16:creationId xmlns:a16="http://schemas.microsoft.com/office/drawing/2014/main" id="{2E7C3CB1-2344-4F47-8CB2-5DA48C883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295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0" name="Oval 77">
              <a:extLst>
                <a:ext uri="{FF2B5EF4-FFF2-40B4-BE49-F238E27FC236}">
                  <a16:creationId xmlns:a16="http://schemas.microsoft.com/office/drawing/2014/main" id="{B09EB156-CDF9-4212-9092-027C581B9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95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1" name="Oval 78">
              <a:extLst>
                <a:ext uri="{FF2B5EF4-FFF2-40B4-BE49-F238E27FC236}">
                  <a16:creationId xmlns:a16="http://schemas.microsoft.com/office/drawing/2014/main" id="{F5FE808A-6D0F-4F85-9841-9B0A833DB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3121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2" name="Oval 79">
              <a:extLst>
                <a:ext uri="{FF2B5EF4-FFF2-40B4-BE49-F238E27FC236}">
                  <a16:creationId xmlns:a16="http://schemas.microsoft.com/office/drawing/2014/main" id="{980BAFE2-BC57-4A04-8EAA-7BBCFC7F1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121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3" name="Oval 80">
              <a:extLst>
                <a:ext uri="{FF2B5EF4-FFF2-40B4-BE49-F238E27FC236}">
                  <a16:creationId xmlns:a16="http://schemas.microsoft.com/office/drawing/2014/main" id="{3127C265-FA9A-4E99-BBD3-FADFC219D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3121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4" name="Oval 81">
              <a:extLst>
                <a:ext uri="{FF2B5EF4-FFF2-40B4-BE49-F238E27FC236}">
                  <a16:creationId xmlns:a16="http://schemas.microsoft.com/office/drawing/2014/main" id="{77593E12-3129-4C46-97A7-56CD556B8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278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5" name="Oval 82">
              <a:extLst>
                <a:ext uri="{FF2B5EF4-FFF2-40B4-BE49-F238E27FC236}">
                  <a16:creationId xmlns:a16="http://schemas.microsoft.com/office/drawing/2014/main" id="{CECF4348-61F3-4F8F-86AE-E1604AF31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278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6" name="Oval 83">
              <a:extLst>
                <a:ext uri="{FF2B5EF4-FFF2-40B4-BE49-F238E27FC236}">
                  <a16:creationId xmlns:a16="http://schemas.microsoft.com/office/drawing/2014/main" id="{EADAB89E-642D-4B97-87F5-D74F915F3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295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7" name="Oval 84">
              <a:extLst>
                <a:ext uri="{FF2B5EF4-FFF2-40B4-BE49-F238E27FC236}">
                  <a16:creationId xmlns:a16="http://schemas.microsoft.com/office/drawing/2014/main" id="{87D630D5-73DB-4191-A825-78F71DE44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295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8" name="Oval 85">
              <a:extLst>
                <a:ext uri="{FF2B5EF4-FFF2-40B4-BE49-F238E27FC236}">
                  <a16:creationId xmlns:a16="http://schemas.microsoft.com/office/drawing/2014/main" id="{969DFC25-BB9F-406D-BD61-FF334CDCA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3121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99" name="Oval 86">
              <a:extLst>
                <a:ext uri="{FF2B5EF4-FFF2-40B4-BE49-F238E27FC236}">
                  <a16:creationId xmlns:a16="http://schemas.microsoft.com/office/drawing/2014/main" id="{CDAFA2A5-8961-4CE0-9377-29DFED487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121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0" name="Oval 87">
              <a:extLst>
                <a:ext uri="{FF2B5EF4-FFF2-40B4-BE49-F238E27FC236}">
                  <a16:creationId xmlns:a16="http://schemas.microsoft.com/office/drawing/2014/main" id="{DFD582B5-DDCC-42CC-A0A9-CB86F4108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291"/>
              <a:ext cx="187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1" name="Oval 88">
              <a:extLst>
                <a:ext uri="{FF2B5EF4-FFF2-40B4-BE49-F238E27FC236}">
                  <a16:creationId xmlns:a16="http://schemas.microsoft.com/office/drawing/2014/main" id="{A202CB34-0A24-4E54-929B-09EDDECA8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2" name="Oval 89">
              <a:extLst>
                <a:ext uri="{FF2B5EF4-FFF2-40B4-BE49-F238E27FC236}">
                  <a16:creationId xmlns:a16="http://schemas.microsoft.com/office/drawing/2014/main" id="{B0BE91A9-02E1-4158-B4E5-C55E8DB48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3" name="Oval 90">
              <a:extLst>
                <a:ext uri="{FF2B5EF4-FFF2-40B4-BE49-F238E27FC236}">
                  <a16:creationId xmlns:a16="http://schemas.microsoft.com/office/drawing/2014/main" id="{DC08709E-370F-4AE8-97CE-80747FD8B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461"/>
              <a:ext cx="187" cy="166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4" name="Oval 91">
              <a:extLst>
                <a:ext uri="{FF2B5EF4-FFF2-40B4-BE49-F238E27FC236}">
                  <a16:creationId xmlns:a16="http://schemas.microsoft.com/office/drawing/2014/main" id="{0E8D40AF-3976-490F-A473-0CE24BCFE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3461"/>
              <a:ext cx="188" cy="166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5" name="Oval 92">
              <a:extLst>
                <a:ext uri="{FF2B5EF4-FFF2-40B4-BE49-F238E27FC236}">
                  <a16:creationId xmlns:a16="http://schemas.microsoft.com/office/drawing/2014/main" id="{62C39FAC-1B30-4BE4-B061-B4215BDAE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46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6" name="Oval 93">
              <a:extLst>
                <a:ext uri="{FF2B5EF4-FFF2-40B4-BE49-F238E27FC236}">
                  <a16:creationId xmlns:a16="http://schemas.microsoft.com/office/drawing/2014/main" id="{D9F0BADF-D175-400E-8DD5-BA9280C1D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627"/>
              <a:ext cx="187" cy="167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7" name="Oval 94">
              <a:extLst>
                <a:ext uri="{FF2B5EF4-FFF2-40B4-BE49-F238E27FC236}">
                  <a16:creationId xmlns:a16="http://schemas.microsoft.com/office/drawing/2014/main" id="{1647BC01-6314-4AF2-83CA-F38F50046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3627"/>
              <a:ext cx="188" cy="167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8" name="Oval 95">
              <a:extLst>
                <a:ext uri="{FF2B5EF4-FFF2-40B4-BE49-F238E27FC236}">
                  <a16:creationId xmlns:a16="http://schemas.microsoft.com/office/drawing/2014/main" id="{88B25E76-0A5B-4E07-B005-9FBBAE7D2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627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09" name="Oval 96">
              <a:extLst>
                <a:ext uri="{FF2B5EF4-FFF2-40B4-BE49-F238E27FC236}">
                  <a16:creationId xmlns:a16="http://schemas.microsoft.com/office/drawing/2014/main" id="{A312BC75-321A-4BD9-9467-9F8ACF694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3291"/>
              <a:ext cx="187" cy="1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0" name="Oval 97">
              <a:extLst>
                <a:ext uri="{FF2B5EF4-FFF2-40B4-BE49-F238E27FC236}">
                  <a16:creationId xmlns:a16="http://schemas.microsoft.com/office/drawing/2014/main" id="{91831CD3-15F4-422D-BCC0-222B6B0DA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1" name="Oval 98">
              <a:extLst>
                <a:ext uri="{FF2B5EF4-FFF2-40B4-BE49-F238E27FC236}">
                  <a16:creationId xmlns:a16="http://schemas.microsoft.com/office/drawing/2014/main" id="{09CD02F9-AD70-4CE9-A9BD-53CC7860F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2" name="Oval 99">
              <a:extLst>
                <a:ext uri="{FF2B5EF4-FFF2-40B4-BE49-F238E27FC236}">
                  <a16:creationId xmlns:a16="http://schemas.microsoft.com/office/drawing/2014/main" id="{85AC6297-1166-4964-9A79-28845166F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3461"/>
              <a:ext cx="187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3" name="Oval 100">
              <a:extLst>
                <a:ext uri="{FF2B5EF4-FFF2-40B4-BE49-F238E27FC236}">
                  <a16:creationId xmlns:a16="http://schemas.microsoft.com/office/drawing/2014/main" id="{F11E56F2-7515-41C7-915A-4502AFA17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46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4" name="Oval 101">
              <a:extLst>
                <a:ext uri="{FF2B5EF4-FFF2-40B4-BE49-F238E27FC236}">
                  <a16:creationId xmlns:a16="http://schemas.microsoft.com/office/drawing/2014/main" id="{72E1566F-C45F-4297-8429-DF07D34FA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3461"/>
              <a:ext cx="188" cy="166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5" name="Oval 102">
              <a:extLst>
                <a:ext uri="{FF2B5EF4-FFF2-40B4-BE49-F238E27FC236}">
                  <a16:creationId xmlns:a16="http://schemas.microsoft.com/office/drawing/2014/main" id="{45F4569B-B63C-4D16-87CA-AB0FF40C0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3627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6" name="Oval 103">
              <a:extLst>
                <a:ext uri="{FF2B5EF4-FFF2-40B4-BE49-F238E27FC236}">
                  <a16:creationId xmlns:a16="http://schemas.microsoft.com/office/drawing/2014/main" id="{744CE885-7424-4A5C-A0A3-61048715D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627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7" name="Oval 104">
              <a:extLst>
                <a:ext uri="{FF2B5EF4-FFF2-40B4-BE49-F238E27FC236}">
                  <a16:creationId xmlns:a16="http://schemas.microsoft.com/office/drawing/2014/main" id="{43079703-2D46-4F07-B34D-BA799B519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3627"/>
              <a:ext cx="188" cy="167"/>
            </a:xfrm>
            <a:prstGeom prst="ellipse">
              <a:avLst/>
            </a:prstGeom>
            <a:solidFill>
              <a:srgbClr val="00C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8" name="Oval 105">
              <a:extLst>
                <a:ext uri="{FF2B5EF4-FFF2-40B4-BE49-F238E27FC236}">
                  <a16:creationId xmlns:a16="http://schemas.microsoft.com/office/drawing/2014/main" id="{A54C9497-626A-4CC7-95D5-2DB8DE898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19" name="Oval 106">
              <a:extLst>
                <a:ext uri="{FF2B5EF4-FFF2-40B4-BE49-F238E27FC236}">
                  <a16:creationId xmlns:a16="http://schemas.microsoft.com/office/drawing/2014/main" id="{EA5F5A89-2CC7-49F9-8371-09B5C1436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291"/>
              <a:ext cx="187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0" name="Oval 107">
              <a:extLst>
                <a:ext uri="{FF2B5EF4-FFF2-40B4-BE49-F238E27FC236}">
                  <a16:creationId xmlns:a16="http://schemas.microsoft.com/office/drawing/2014/main" id="{5F6D98C4-97BB-4107-86A4-3CD1E2218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3461"/>
              <a:ext cx="188" cy="1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1" name="Oval 108">
              <a:extLst>
                <a:ext uri="{FF2B5EF4-FFF2-40B4-BE49-F238E27FC236}">
                  <a16:creationId xmlns:a16="http://schemas.microsoft.com/office/drawing/2014/main" id="{E3343E16-CC6E-48FF-8F3A-9DAF6D5A7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461"/>
              <a:ext cx="187" cy="1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2" name="Oval 109">
              <a:extLst>
                <a:ext uri="{FF2B5EF4-FFF2-40B4-BE49-F238E27FC236}">
                  <a16:creationId xmlns:a16="http://schemas.microsoft.com/office/drawing/2014/main" id="{F48CF890-9570-4A8D-92D8-B13C4AE3F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3627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3" name="Oval 110">
              <a:extLst>
                <a:ext uri="{FF2B5EF4-FFF2-40B4-BE49-F238E27FC236}">
                  <a16:creationId xmlns:a16="http://schemas.microsoft.com/office/drawing/2014/main" id="{47DC4E9E-61CC-4154-AEBA-015A76F01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627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4" name="Oval 111">
              <a:extLst>
                <a:ext uri="{FF2B5EF4-FFF2-40B4-BE49-F238E27FC236}">
                  <a16:creationId xmlns:a16="http://schemas.microsoft.com/office/drawing/2014/main" id="{DA5A89DB-E833-4F16-A20C-D6CE9A825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4" y="379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5" name="Oval 112">
              <a:extLst>
                <a:ext uri="{FF2B5EF4-FFF2-40B4-BE49-F238E27FC236}">
                  <a16:creationId xmlns:a16="http://schemas.microsoft.com/office/drawing/2014/main" id="{160CC073-B006-4770-9600-EC62A2AF9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379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6" name="Oval 113">
              <a:extLst>
                <a:ext uri="{FF2B5EF4-FFF2-40B4-BE49-F238E27FC236}">
                  <a16:creationId xmlns:a16="http://schemas.microsoft.com/office/drawing/2014/main" id="{E661BEAA-2975-42E4-8535-462469CD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79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7" name="Oval 114">
              <a:extLst>
                <a:ext uri="{FF2B5EF4-FFF2-40B4-BE49-F238E27FC236}">
                  <a16:creationId xmlns:a16="http://schemas.microsoft.com/office/drawing/2014/main" id="{BE6AD214-AF1A-44EB-A264-52898AF11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4" y="379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8" name="Oval 115">
              <a:extLst>
                <a:ext uri="{FF2B5EF4-FFF2-40B4-BE49-F238E27FC236}">
                  <a16:creationId xmlns:a16="http://schemas.microsoft.com/office/drawing/2014/main" id="{D8C2E9FF-C2FE-43BA-BD87-A33EAD199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79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29" name="Oval 116">
              <a:extLst>
                <a:ext uri="{FF2B5EF4-FFF2-40B4-BE49-F238E27FC236}">
                  <a16:creationId xmlns:a16="http://schemas.microsoft.com/office/drawing/2014/main" id="{1257C9D4-84EA-40F0-9BB0-57458B18B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379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0" name="Oval 117">
              <a:extLst>
                <a:ext uri="{FF2B5EF4-FFF2-40B4-BE49-F238E27FC236}">
                  <a16:creationId xmlns:a16="http://schemas.microsoft.com/office/drawing/2014/main" id="{504005FE-17D4-4690-A2F9-09F6F5A3B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" y="379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1" name="Oval 118">
              <a:extLst>
                <a:ext uri="{FF2B5EF4-FFF2-40B4-BE49-F238E27FC236}">
                  <a16:creationId xmlns:a16="http://schemas.microsoft.com/office/drawing/2014/main" id="{05C21B13-2F71-4308-AD52-74CDF7122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379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2" name="Line 119">
              <a:extLst>
                <a:ext uri="{FF2B5EF4-FFF2-40B4-BE49-F238E27FC236}">
                  <a16:creationId xmlns:a16="http://schemas.microsoft.com/office/drawing/2014/main" id="{1FB8E862-CE93-4FDF-8E3E-EA8C82F129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9" y="3549"/>
              <a:ext cx="168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3" name="Line 120">
              <a:extLst>
                <a:ext uri="{FF2B5EF4-FFF2-40B4-BE49-F238E27FC236}">
                  <a16:creationId xmlns:a16="http://schemas.microsoft.com/office/drawing/2014/main" id="{64B79A85-6AAD-417E-8B49-F98BCE8958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8" y="3549"/>
              <a:ext cx="169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4" name="Line 121">
              <a:extLst>
                <a:ext uri="{FF2B5EF4-FFF2-40B4-BE49-F238E27FC236}">
                  <a16:creationId xmlns:a16="http://schemas.microsoft.com/office/drawing/2014/main" id="{B8EED803-745F-46CE-BBD6-7AD816A72F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773" y="3662"/>
              <a:ext cx="150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335" name="Line 122">
              <a:extLst>
                <a:ext uri="{FF2B5EF4-FFF2-40B4-BE49-F238E27FC236}">
                  <a16:creationId xmlns:a16="http://schemas.microsoft.com/office/drawing/2014/main" id="{1698D729-7A48-430B-A66E-4D86E6EF1F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778" y="3437"/>
              <a:ext cx="150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36199" name="Group 123">
            <a:extLst>
              <a:ext uri="{FF2B5EF4-FFF2-40B4-BE49-F238E27FC236}">
                <a16:creationId xmlns:a16="http://schemas.microsoft.com/office/drawing/2014/main" id="{147CFE59-E67F-4076-AD1B-DEBF34EB00D0}"/>
              </a:ext>
            </a:extLst>
          </p:cNvPr>
          <p:cNvGrpSpPr>
            <a:grpSpLocks/>
          </p:cNvGrpSpPr>
          <p:nvPr/>
        </p:nvGrpSpPr>
        <p:grpSpPr bwMode="auto">
          <a:xfrm>
            <a:off x="1323975" y="1676400"/>
            <a:ext cx="3857625" cy="1868488"/>
            <a:chOff x="938" y="1415"/>
            <a:chExt cx="2734" cy="1177"/>
          </a:xfrm>
        </p:grpSpPr>
        <p:grpSp>
          <p:nvGrpSpPr>
            <p:cNvPr id="136217" name="Group 124">
              <a:extLst>
                <a:ext uri="{FF2B5EF4-FFF2-40B4-BE49-F238E27FC236}">
                  <a16:creationId xmlns:a16="http://schemas.microsoft.com/office/drawing/2014/main" id="{003538A7-F5EA-4BDB-9747-1483C3D522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415"/>
              <a:ext cx="1512" cy="1177"/>
              <a:chOff x="2160" y="2832"/>
              <a:chExt cx="1512" cy="1177"/>
            </a:xfrm>
          </p:grpSpPr>
          <p:sp>
            <p:nvSpPr>
              <p:cNvPr id="136220" name="Oval 125">
                <a:extLst>
                  <a:ext uri="{FF2B5EF4-FFF2-40B4-BE49-F238E27FC236}">
                    <a16:creationId xmlns:a16="http://schemas.microsoft.com/office/drawing/2014/main" id="{20EA449D-21BC-490A-8605-753DB1F193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283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1" name="Oval 126">
                <a:extLst>
                  <a:ext uri="{FF2B5EF4-FFF2-40B4-BE49-F238E27FC236}">
                    <a16:creationId xmlns:a16="http://schemas.microsoft.com/office/drawing/2014/main" id="{3E77652B-4BC7-4B32-A994-FF7B9C0D2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83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2" name="Oval 127">
                <a:extLst>
                  <a:ext uri="{FF2B5EF4-FFF2-40B4-BE49-F238E27FC236}">
                    <a16:creationId xmlns:a16="http://schemas.microsoft.com/office/drawing/2014/main" id="{AAFD896B-9F19-4E0E-8754-781D74546A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283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3" name="Oval 128">
                <a:extLst>
                  <a:ext uri="{FF2B5EF4-FFF2-40B4-BE49-F238E27FC236}">
                    <a16:creationId xmlns:a16="http://schemas.microsoft.com/office/drawing/2014/main" id="{CC290154-B3CE-4535-854F-E50DA6702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4" name="Oval 129">
                <a:extLst>
                  <a:ext uri="{FF2B5EF4-FFF2-40B4-BE49-F238E27FC236}">
                    <a16:creationId xmlns:a16="http://schemas.microsoft.com/office/drawing/2014/main" id="{BB410B78-BEA9-43F2-93B4-44A83D52F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5" name="Oval 130">
                <a:extLst>
                  <a:ext uri="{FF2B5EF4-FFF2-40B4-BE49-F238E27FC236}">
                    <a16:creationId xmlns:a16="http://schemas.microsoft.com/office/drawing/2014/main" id="{12CBDB95-A7C8-4C7A-9D37-69B28C1EE0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6" name="Oval 131">
                <a:extLst>
                  <a:ext uri="{FF2B5EF4-FFF2-40B4-BE49-F238E27FC236}">
                    <a16:creationId xmlns:a16="http://schemas.microsoft.com/office/drawing/2014/main" id="{987312FD-5DD5-4F60-9CD8-C459A371A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7" name="Oval 132">
                <a:extLst>
                  <a:ext uri="{FF2B5EF4-FFF2-40B4-BE49-F238E27FC236}">
                    <a16:creationId xmlns:a16="http://schemas.microsoft.com/office/drawing/2014/main" id="{1D1FD458-283D-4157-A2BD-939BDCF7E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8" name="Oval 133">
                <a:extLst>
                  <a:ext uri="{FF2B5EF4-FFF2-40B4-BE49-F238E27FC236}">
                    <a16:creationId xmlns:a16="http://schemas.microsoft.com/office/drawing/2014/main" id="{383995BB-3F2E-409D-9421-381C3BB974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29" name="Oval 134">
                <a:extLst>
                  <a:ext uri="{FF2B5EF4-FFF2-40B4-BE49-F238E27FC236}">
                    <a16:creationId xmlns:a16="http://schemas.microsoft.com/office/drawing/2014/main" id="{B735D7C5-A1D7-4B00-A849-E64B783B5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2832"/>
                <a:ext cx="187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0" name="Oval 135">
                <a:extLst>
                  <a:ext uri="{FF2B5EF4-FFF2-40B4-BE49-F238E27FC236}">
                    <a16:creationId xmlns:a16="http://schemas.microsoft.com/office/drawing/2014/main" id="{4B0BB871-1414-4230-9263-D577DB593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2832"/>
                <a:ext cx="186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1" name="Oval 136">
                <a:extLst>
                  <a:ext uri="{FF2B5EF4-FFF2-40B4-BE49-F238E27FC236}">
                    <a16:creationId xmlns:a16="http://schemas.microsoft.com/office/drawing/2014/main" id="{2A383E7F-7E8E-4880-897F-973923EC8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283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2" name="Oval 137">
                <a:extLst>
                  <a:ext uri="{FF2B5EF4-FFF2-40B4-BE49-F238E27FC236}">
                    <a16:creationId xmlns:a16="http://schemas.microsoft.com/office/drawing/2014/main" id="{BFAA0B19-DD7B-4BCE-9074-A86FDD410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002"/>
                <a:ext cx="187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3" name="Oval 138">
                <a:extLst>
                  <a:ext uri="{FF2B5EF4-FFF2-40B4-BE49-F238E27FC236}">
                    <a16:creationId xmlns:a16="http://schemas.microsoft.com/office/drawing/2014/main" id="{71597020-7CF0-4329-A356-E68134EB0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3002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4" name="Oval 139">
                <a:extLst>
                  <a:ext uri="{FF2B5EF4-FFF2-40B4-BE49-F238E27FC236}">
                    <a16:creationId xmlns:a16="http://schemas.microsoft.com/office/drawing/2014/main" id="{07D39609-466F-453A-AFBB-22667843C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300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5" name="Oval 140">
                <a:extLst>
                  <a:ext uri="{FF2B5EF4-FFF2-40B4-BE49-F238E27FC236}">
                    <a16:creationId xmlns:a16="http://schemas.microsoft.com/office/drawing/2014/main" id="{076A240A-3BF4-4FAD-B716-28FA45230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169"/>
                <a:ext cx="187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6" name="Oval 141">
                <a:extLst>
                  <a:ext uri="{FF2B5EF4-FFF2-40B4-BE49-F238E27FC236}">
                    <a16:creationId xmlns:a16="http://schemas.microsoft.com/office/drawing/2014/main" id="{4CCA3AC0-D449-4D04-8254-95F9956A6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3169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7" name="Oval 142">
                <a:extLst>
                  <a:ext uri="{FF2B5EF4-FFF2-40B4-BE49-F238E27FC236}">
                    <a16:creationId xmlns:a16="http://schemas.microsoft.com/office/drawing/2014/main" id="{F872D103-890D-4C6D-9038-D97B15C5BC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3169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8" name="Oval 143">
                <a:extLst>
                  <a:ext uri="{FF2B5EF4-FFF2-40B4-BE49-F238E27FC236}">
                    <a16:creationId xmlns:a16="http://schemas.microsoft.com/office/drawing/2014/main" id="{B4F17620-D741-440F-B177-B886610B7F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83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39" name="Oval 144">
                <a:extLst>
                  <a:ext uri="{FF2B5EF4-FFF2-40B4-BE49-F238E27FC236}">
                    <a16:creationId xmlns:a16="http://schemas.microsoft.com/office/drawing/2014/main" id="{D37CF49D-A624-4D26-B6AE-3F461049B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283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0" name="Oval 145">
                <a:extLst>
                  <a:ext uri="{FF2B5EF4-FFF2-40B4-BE49-F238E27FC236}">
                    <a16:creationId xmlns:a16="http://schemas.microsoft.com/office/drawing/2014/main" id="{7166399B-0E67-4B47-8410-9A2479135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300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1" name="Oval 146">
                <a:extLst>
                  <a:ext uri="{FF2B5EF4-FFF2-40B4-BE49-F238E27FC236}">
                    <a16:creationId xmlns:a16="http://schemas.microsoft.com/office/drawing/2014/main" id="{E8419A0B-41F8-4CC2-B1CD-57B895476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2" name="Oval 147">
                <a:extLst>
                  <a:ext uri="{FF2B5EF4-FFF2-40B4-BE49-F238E27FC236}">
                    <a16:creationId xmlns:a16="http://schemas.microsoft.com/office/drawing/2014/main" id="{4EC221A7-9D2F-4B26-B581-536B68EDC6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3169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3" name="Oval 148">
                <a:extLst>
                  <a:ext uri="{FF2B5EF4-FFF2-40B4-BE49-F238E27FC236}">
                    <a16:creationId xmlns:a16="http://schemas.microsoft.com/office/drawing/2014/main" id="{35C1F7CA-CB70-48F9-BF59-63D2E3C99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4" name="Oval 149">
                <a:extLst>
                  <a:ext uri="{FF2B5EF4-FFF2-40B4-BE49-F238E27FC236}">
                    <a16:creationId xmlns:a16="http://schemas.microsoft.com/office/drawing/2014/main" id="{ECB862F8-0FF8-4E99-8C5A-3E7AE31DE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5" name="Oval 150">
                <a:extLst>
                  <a:ext uri="{FF2B5EF4-FFF2-40B4-BE49-F238E27FC236}">
                    <a16:creationId xmlns:a16="http://schemas.microsoft.com/office/drawing/2014/main" id="{015E7CA8-5CA7-411B-9506-5822968AE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6" name="Oval 151">
                <a:extLst>
                  <a:ext uri="{FF2B5EF4-FFF2-40B4-BE49-F238E27FC236}">
                    <a16:creationId xmlns:a16="http://schemas.microsoft.com/office/drawing/2014/main" id="{CA322027-298C-47AE-A0A4-970A68972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7" name="Oval 152">
                <a:extLst>
                  <a:ext uri="{FF2B5EF4-FFF2-40B4-BE49-F238E27FC236}">
                    <a16:creationId xmlns:a16="http://schemas.microsoft.com/office/drawing/2014/main" id="{60340CCD-B752-48BD-9522-6E0D6EA5F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8" name="Oval 153">
                <a:extLst>
                  <a:ext uri="{FF2B5EF4-FFF2-40B4-BE49-F238E27FC236}">
                    <a16:creationId xmlns:a16="http://schemas.microsoft.com/office/drawing/2014/main" id="{166DF6B4-E861-4EEB-A2CA-45002F19F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49" name="Oval 154">
                <a:extLst>
                  <a:ext uri="{FF2B5EF4-FFF2-40B4-BE49-F238E27FC236}">
                    <a16:creationId xmlns:a16="http://schemas.microsoft.com/office/drawing/2014/main" id="{A36014C7-8143-42B1-A437-C43D29081C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350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0" name="Oval 155">
                <a:extLst>
                  <a:ext uri="{FF2B5EF4-FFF2-40B4-BE49-F238E27FC236}">
                    <a16:creationId xmlns:a16="http://schemas.microsoft.com/office/drawing/2014/main" id="{871990EF-F4D9-4DF9-8D50-82F59AA9A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1" name="Oval 156">
                <a:extLst>
                  <a:ext uri="{FF2B5EF4-FFF2-40B4-BE49-F238E27FC236}">
                    <a16:creationId xmlns:a16="http://schemas.microsoft.com/office/drawing/2014/main" id="{FC46FCAC-326A-4FF2-B457-9C1DDBDFD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3675"/>
                <a:ext cx="188" cy="167"/>
              </a:xfrm>
              <a:prstGeom prst="ellipse">
                <a:avLst/>
              </a:prstGeom>
              <a:solidFill>
                <a:srgbClr val="FF66CC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2" name="Oval 157">
                <a:extLst>
                  <a:ext uri="{FF2B5EF4-FFF2-40B4-BE49-F238E27FC236}">
                    <a16:creationId xmlns:a16="http://schemas.microsoft.com/office/drawing/2014/main" id="{C99699BE-0BED-4BD7-BF6E-AF0336993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3675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3" name="Oval 158">
                <a:extLst>
                  <a:ext uri="{FF2B5EF4-FFF2-40B4-BE49-F238E27FC236}">
                    <a16:creationId xmlns:a16="http://schemas.microsoft.com/office/drawing/2014/main" id="{8732C0D9-35ED-4375-BD49-A2F31DB59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339"/>
                <a:ext cx="187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4" name="Oval 159">
                <a:extLst>
                  <a:ext uri="{FF2B5EF4-FFF2-40B4-BE49-F238E27FC236}">
                    <a16:creationId xmlns:a16="http://schemas.microsoft.com/office/drawing/2014/main" id="{49AFD331-505C-406D-8CDD-308D30F255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3339"/>
                <a:ext cx="186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5" name="Oval 160">
                <a:extLst>
                  <a:ext uri="{FF2B5EF4-FFF2-40B4-BE49-F238E27FC236}">
                    <a16:creationId xmlns:a16="http://schemas.microsoft.com/office/drawing/2014/main" id="{C3597082-B92D-468D-820D-4C4045BBB0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6" name="Oval 161">
                <a:extLst>
                  <a:ext uri="{FF2B5EF4-FFF2-40B4-BE49-F238E27FC236}">
                    <a16:creationId xmlns:a16="http://schemas.microsoft.com/office/drawing/2014/main" id="{C512E8C4-0F59-468E-B846-83083B922C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509"/>
                <a:ext cx="187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7" name="Oval 162">
                <a:extLst>
                  <a:ext uri="{FF2B5EF4-FFF2-40B4-BE49-F238E27FC236}">
                    <a16:creationId xmlns:a16="http://schemas.microsoft.com/office/drawing/2014/main" id="{73D077C2-551C-4924-91B4-356B660CDA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3509"/>
                <a:ext cx="186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8" name="Oval 163">
                <a:extLst>
                  <a:ext uri="{FF2B5EF4-FFF2-40B4-BE49-F238E27FC236}">
                    <a16:creationId xmlns:a16="http://schemas.microsoft.com/office/drawing/2014/main" id="{F4CB76D2-7028-47EA-BADB-D4B83F3C5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59" name="Oval 164">
                <a:extLst>
                  <a:ext uri="{FF2B5EF4-FFF2-40B4-BE49-F238E27FC236}">
                    <a16:creationId xmlns:a16="http://schemas.microsoft.com/office/drawing/2014/main" id="{A41D727C-5ED1-4049-AC82-0A11D88F0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675"/>
                <a:ext cx="187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0" name="Oval 165">
                <a:extLst>
                  <a:ext uri="{FF2B5EF4-FFF2-40B4-BE49-F238E27FC236}">
                    <a16:creationId xmlns:a16="http://schemas.microsoft.com/office/drawing/2014/main" id="{B8F0B1B4-BA0A-4247-8107-F834A9BC3C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3675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1" name="Oval 166">
                <a:extLst>
                  <a:ext uri="{FF2B5EF4-FFF2-40B4-BE49-F238E27FC236}">
                    <a16:creationId xmlns:a16="http://schemas.microsoft.com/office/drawing/2014/main" id="{22092543-9A8D-4E25-9897-7BE5BC16F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2" name="Oval 167">
                <a:extLst>
                  <a:ext uri="{FF2B5EF4-FFF2-40B4-BE49-F238E27FC236}">
                    <a16:creationId xmlns:a16="http://schemas.microsoft.com/office/drawing/2014/main" id="{E85352A7-5EA1-439D-B43C-05CC6EB5A0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3" name="Oval 168">
                <a:extLst>
                  <a:ext uri="{FF2B5EF4-FFF2-40B4-BE49-F238E27FC236}">
                    <a16:creationId xmlns:a16="http://schemas.microsoft.com/office/drawing/2014/main" id="{E7E2DBA7-9999-46A4-9E3E-FC647F267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4" name="Oval 169">
                <a:extLst>
                  <a:ext uri="{FF2B5EF4-FFF2-40B4-BE49-F238E27FC236}">
                    <a16:creationId xmlns:a16="http://schemas.microsoft.com/office/drawing/2014/main" id="{DD63EBE3-2DF7-4D07-BAE0-9018E14EBE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5" name="Oval 170">
                <a:extLst>
                  <a:ext uri="{FF2B5EF4-FFF2-40B4-BE49-F238E27FC236}">
                    <a16:creationId xmlns:a16="http://schemas.microsoft.com/office/drawing/2014/main" id="{0683704E-131D-472B-A839-0DC4849F8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6" name="Oval 171">
                <a:extLst>
                  <a:ext uri="{FF2B5EF4-FFF2-40B4-BE49-F238E27FC236}">
                    <a16:creationId xmlns:a16="http://schemas.microsoft.com/office/drawing/2014/main" id="{E63BC1DD-97DA-4AAE-91C7-F538BC9B7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7" name="Oval 172">
                <a:extLst>
                  <a:ext uri="{FF2B5EF4-FFF2-40B4-BE49-F238E27FC236}">
                    <a16:creationId xmlns:a16="http://schemas.microsoft.com/office/drawing/2014/main" id="{36A482C9-3775-424C-9A47-9505157A0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8" name="Oval 173">
                <a:extLst>
                  <a:ext uri="{FF2B5EF4-FFF2-40B4-BE49-F238E27FC236}">
                    <a16:creationId xmlns:a16="http://schemas.microsoft.com/office/drawing/2014/main" id="{EC587A6F-6148-4E5F-AD2A-13822572AC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8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69" name="Oval 174">
                <a:extLst>
                  <a:ext uri="{FF2B5EF4-FFF2-40B4-BE49-F238E27FC236}">
                    <a16:creationId xmlns:a16="http://schemas.microsoft.com/office/drawing/2014/main" id="{C88C77FB-5728-4B64-A598-1D5325DD03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70" name="Oval 175">
                <a:extLst>
                  <a:ext uri="{FF2B5EF4-FFF2-40B4-BE49-F238E27FC236}">
                    <a16:creationId xmlns:a16="http://schemas.microsoft.com/office/drawing/2014/main" id="{D5649097-11D0-43C7-BA9F-2DCC64B64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71" name="Oval 176">
                <a:extLst>
                  <a:ext uri="{FF2B5EF4-FFF2-40B4-BE49-F238E27FC236}">
                    <a16:creationId xmlns:a16="http://schemas.microsoft.com/office/drawing/2014/main" id="{B30030B2-3235-45A8-8E3C-9A51298CD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8" y="3842"/>
                <a:ext cx="187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72" name="Oval 177">
                <a:extLst>
                  <a:ext uri="{FF2B5EF4-FFF2-40B4-BE49-F238E27FC236}">
                    <a16:creationId xmlns:a16="http://schemas.microsoft.com/office/drawing/2014/main" id="{1936E43F-FAB1-44A9-A33B-775FC8372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0" y="3842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73" name="Oval 178">
                <a:extLst>
                  <a:ext uri="{FF2B5EF4-FFF2-40B4-BE49-F238E27FC236}">
                    <a16:creationId xmlns:a16="http://schemas.microsoft.com/office/drawing/2014/main" id="{A7885EE9-5285-4827-815D-8389F0EB9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74" name="Oval 179">
                <a:extLst>
                  <a:ext uri="{FF2B5EF4-FFF2-40B4-BE49-F238E27FC236}">
                    <a16:creationId xmlns:a16="http://schemas.microsoft.com/office/drawing/2014/main" id="{8235ADB9-CF65-4284-A3FB-77181F1C08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384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6275" name="Oval 180">
                <a:extLst>
                  <a:ext uri="{FF2B5EF4-FFF2-40B4-BE49-F238E27FC236}">
                    <a16:creationId xmlns:a16="http://schemas.microsoft.com/office/drawing/2014/main" id="{DA202800-AF86-4FBD-A071-40F4EA5B5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6" y="384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3366CC"/>
                  </a:buClr>
                  <a:buSzPct val="75000"/>
                  <a:buFont typeface="Monotype Sorts"/>
                  <a:buChar char="l"/>
                  <a:tabLst/>
                  <a:defRPr/>
                </a:pPr>
                <a:endParaRPr kumimoji="0" lang="tr-TR" altLang="de-DE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36218" name="Text Box 181">
              <a:extLst>
                <a:ext uri="{FF2B5EF4-FFF2-40B4-BE49-F238E27FC236}">
                  <a16:creationId xmlns:a16="http://schemas.microsoft.com/office/drawing/2014/main" id="{2EFFFD07-F1B9-418F-B9F6-8B18C17A43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8" y="2183"/>
              <a:ext cx="83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1" lang="tr-TR" altLang="ko-K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Batang" panose="02030600000101010101" pitchFamily="18" charset="-127"/>
                  <a:cs typeface="+mn-cs"/>
                </a:rPr>
                <a:t>S</a:t>
              </a:r>
              <a:r>
                <a:rPr kumimoji="1" lang="en-US" altLang="ko-KR" sz="24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Gulim" panose="020B0600000101010101" pitchFamily="34" charset="-127"/>
                  <a:cs typeface="+mn-cs"/>
                </a:rPr>
                <a:t>tart point</a:t>
              </a:r>
            </a:p>
          </p:txBody>
        </p:sp>
        <p:cxnSp>
          <p:nvCxnSpPr>
            <p:cNvPr id="136219" name="AutoShape 182">
              <a:extLst>
                <a:ext uri="{FF2B5EF4-FFF2-40B4-BE49-F238E27FC236}">
                  <a16:creationId xmlns:a16="http://schemas.microsoft.com/office/drawing/2014/main" id="{2DBE76F6-DAF2-46B9-9501-BB7540BACFCB}"/>
                </a:ext>
              </a:extLst>
            </p:cNvPr>
            <p:cNvCxnSpPr>
              <a:cxnSpLocks noChangeShapeType="1"/>
              <a:stCxn id="136218" idx="3"/>
              <a:endCxn id="136251" idx="2"/>
            </p:cNvCxnSpPr>
            <p:nvPr/>
          </p:nvCxnSpPr>
          <p:spPr bwMode="auto">
            <a:xfrm>
              <a:off x="1769" y="2289"/>
              <a:ext cx="770" cy="52"/>
            </a:xfrm>
            <a:prstGeom prst="straightConnector1">
              <a:avLst/>
            </a:prstGeom>
            <a:noFill/>
            <a:ln w="28575">
              <a:solidFill>
                <a:srgbClr val="FF66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4183" name="Group 183">
            <a:extLst>
              <a:ext uri="{FF2B5EF4-FFF2-40B4-BE49-F238E27FC236}">
                <a16:creationId xmlns:a16="http://schemas.microsoft.com/office/drawing/2014/main" id="{4835356E-032A-4217-8C3A-1A5B86D329EE}"/>
              </a:ext>
            </a:extLst>
          </p:cNvPr>
          <p:cNvGrpSpPr>
            <a:grpSpLocks/>
          </p:cNvGrpSpPr>
          <p:nvPr/>
        </p:nvGrpSpPr>
        <p:grpSpPr bwMode="auto">
          <a:xfrm>
            <a:off x="508000" y="4953000"/>
            <a:ext cx="1023938" cy="1025525"/>
            <a:chOff x="360" y="3120"/>
            <a:chExt cx="726" cy="646"/>
          </a:xfrm>
        </p:grpSpPr>
        <p:sp>
          <p:nvSpPr>
            <p:cNvPr id="136212" name="Oval 184">
              <a:extLst>
                <a:ext uri="{FF2B5EF4-FFF2-40B4-BE49-F238E27FC236}">
                  <a16:creationId xmlns:a16="http://schemas.microsoft.com/office/drawing/2014/main" id="{8CF340ED-6FC4-49F0-BE01-7861AE3AA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312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13" name="Oval 185">
              <a:extLst>
                <a:ext uri="{FF2B5EF4-FFF2-40B4-BE49-F238E27FC236}">
                  <a16:creationId xmlns:a16="http://schemas.microsoft.com/office/drawing/2014/main" id="{9024C38D-E16A-4D4E-B170-372A88A2B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3338"/>
              <a:ext cx="241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14" name="Oval 186">
              <a:extLst>
                <a:ext uri="{FF2B5EF4-FFF2-40B4-BE49-F238E27FC236}">
                  <a16:creationId xmlns:a16="http://schemas.microsoft.com/office/drawing/2014/main" id="{7C0BF7D7-3DD9-4C20-824C-21EC3AE70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" y="3338"/>
              <a:ext cx="240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15" name="Oval 187">
              <a:extLst>
                <a:ext uri="{FF2B5EF4-FFF2-40B4-BE49-F238E27FC236}">
                  <a16:creationId xmlns:a16="http://schemas.microsoft.com/office/drawing/2014/main" id="{5AED7446-B5BB-465B-855E-6987E4943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" y="3338"/>
              <a:ext cx="240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16" name="Oval 188">
              <a:extLst>
                <a:ext uri="{FF2B5EF4-FFF2-40B4-BE49-F238E27FC236}">
                  <a16:creationId xmlns:a16="http://schemas.microsoft.com/office/drawing/2014/main" id="{90DFAC61-3C6B-404D-A8FC-1BE0786A5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3552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84189" name="Group 189">
            <a:extLst>
              <a:ext uri="{FF2B5EF4-FFF2-40B4-BE49-F238E27FC236}">
                <a16:creationId xmlns:a16="http://schemas.microsoft.com/office/drawing/2014/main" id="{22FD8A56-B0E4-45EF-9C64-807B012255A8}"/>
              </a:ext>
            </a:extLst>
          </p:cNvPr>
          <p:cNvGrpSpPr>
            <a:grpSpLocks/>
          </p:cNvGrpSpPr>
          <p:nvPr/>
        </p:nvGrpSpPr>
        <p:grpSpPr bwMode="auto">
          <a:xfrm>
            <a:off x="5103813" y="4953000"/>
            <a:ext cx="1025525" cy="1025525"/>
            <a:chOff x="4377" y="2668"/>
            <a:chExt cx="727" cy="646"/>
          </a:xfrm>
        </p:grpSpPr>
        <p:sp>
          <p:nvSpPr>
            <p:cNvPr id="136203" name="Oval 190">
              <a:extLst>
                <a:ext uri="{FF2B5EF4-FFF2-40B4-BE49-F238E27FC236}">
                  <a16:creationId xmlns:a16="http://schemas.microsoft.com/office/drawing/2014/main" id="{03605672-AD6F-434F-B55A-850588E86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" y="2668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04" name="Oval 191">
              <a:extLst>
                <a:ext uri="{FF2B5EF4-FFF2-40B4-BE49-F238E27FC236}">
                  <a16:creationId xmlns:a16="http://schemas.microsoft.com/office/drawing/2014/main" id="{CA7D4630-A7FC-4928-A97C-B62B954C2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3" y="2668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05" name="Oval 192">
              <a:extLst>
                <a:ext uri="{FF2B5EF4-FFF2-40B4-BE49-F238E27FC236}">
                  <a16:creationId xmlns:a16="http://schemas.microsoft.com/office/drawing/2014/main" id="{9421CF65-6E1D-44BA-A4FD-5A95CA55D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668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06" name="Oval 193">
              <a:extLst>
                <a:ext uri="{FF2B5EF4-FFF2-40B4-BE49-F238E27FC236}">
                  <a16:creationId xmlns:a16="http://schemas.microsoft.com/office/drawing/2014/main" id="{B859CB2D-BF72-4514-AC9A-5F2CF32DA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" y="2886"/>
              <a:ext cx="241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07" name="Oval 194">
              <a:extLst>
                <a:ext uri="{FF2B5EF4-FFF2-40B4-BE49-F238E27FC236}">
                  <a16:creationId xmlns:a16="http://schemas.microsoft.com/office/drawing/2014/main" id="{F4DCE765-A059-46C2-9427-8F208B970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3" y="2886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08" name="Oval 195">
              <a:extLst>
                <a:ext uri="{FF2B5EF4-FFF2-40B4-BE49-F238E27FC236}">
                  <a16:creationId xmlns:a16="http://schemas.microsoft.com/office/drawing/2014/main" id="{0C11DCE0-F8F1-416C-8481-B647A13CB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886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09" name="Oval 196">
              <a:extLst>
                <a:ext uri="{FF2B5EF4-FFF2-40B4-BE49-F238E27FC236}">
                  <a16:creationId xmlns:a16="http://schemas.microsoft.com/office/drawing/2014/main" id="{5F1B82B9-7EAC-4487-AFF0-00B71C383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" y="310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10" name="Oval 197">
              <a:extLst>
                <a:ext uri="{FF2B5EF4-FFF2-40B4-BE49-F238E27FC236}">
                  <a16:creationId xmlns:a16="http://schemas.microsoft.com/office/drawing/2014/main" id="{39B9FE52-3188-44FA-8E0B-129ADC4F8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3" y="310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6211" name="Oval 198">
              <a:extLst>
                <a:ext uri="{FF2B5EF4-FFF2-40B4-BE49-F238E27FC236}">
                  <a16:creationId xmlns:a16="http://schemas.microsoft.com/office/drawing/2014/main" id="{1584EFE9-00D5-41E7-96DD-105C7BDCE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310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endParaRPr kumimoji="0" lang="tr-TR" altLang="de-DE" sz="24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6202" name="Foliennummernplatzhalter 1">
            <a:extLst>
              <a:ext uri="{FF2B5EF4-FFF2-40B4-BE49-F238E27FC236}">
                <a16:creationId xmlns:a16="http://schemas.microsoft.com/office/drawing/2014/main" id="{E388B62A-404C-48CE-ABC3-3FC5048C8D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81996C-3C09-4969-8A98-9DFB0ED2226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00" name="Grafik 8">
            <a:extLst>
              <a:ext uri="{FF2B5EF4-FFF2-40B4-BE49-F238E27FC236}">
                <a16:creationId xmlns:a16="http://schemas.microsoft.com/office/drawing/2014/main" id="{784E575A-BC1A-42D7-9982-4FB5A62EE3F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01" name="Grafik 9">
            <a:extLst>
              <a:ext uri="{FF2B5EF4-FFF2-40B4-BE49-F238E27FC236}">
                <a16:creationId xmlns:a16="http://schemas.microsoft.com/office/drawing/2014/main" id="{01EE481C-860B-4851-8F2F-97952FDDEF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7849AB0-032C-4678-8F83-3C47BFBE49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301668"/>
            <a:ext cx="344945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4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4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4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8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84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84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841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41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84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4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84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4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84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3" grpId="0" build="p"/>
      <p:bldP spid="384004" grpId="0" build="p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>
            <a:extLst>
              <a:ext uri="{FF2B5EF4-FFF2-40B4-BE49-F238E27FC236}">
                <a16:creationId xmlns:a16="http://schemas.microsoft.com/office/drawing/2014/main" id="{64FECF02-22BB-4020-A903-699AC485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152400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de-DE" b="1"/>
              <a:t>Implementing Boundary-Fill</a:t>
            </a:r>
            <a:endParaRPr lang="en-US" altLang="de-DE" b="1"/>
          </a:p>
        </p:txBody>
      </p:sp>
      <p:pic>
        <p:nvPicPr>
          <p:cNvPr id="137219" name="AADGGYQ0.jpg" descr="AADGGYQ0">
            <a:extLst>
              <a:ext uri="{FF2B5EF4-FFF2-40B4-BE49-F238E27FC236}">
                <a16:creationId xmlns:a16="http://schemas.microsoft.com/office/drawing/2014/main" id="{F89DB1BF-9C75-4A76-93C0-D66CE47D3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6934200" cy="379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406B09DD-1EC0-4506-9E65-3E094C0F1802}"/>
              </a:ext>
            </a:extLst>
          </p:cNvPr>
          <p:cNvSpPr/>
          <p:nvPr/>
        </p:nvSpPr>
        <p:spPr>
          <a:xfrm>
            <a:off x="138113" y="4578350"/>
            <a:ext cx="91440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Boundary fill across pixel spans for a 4-connected area: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Initial scan line with a filled pixel span, showing the position of the initial point (hollow) and the stacked positions for pixel spans on adjacent scan lines.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Filled pixel span on the first scan line above the initial scan line and the current contents of the stack.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Filled pixel spans on the first two scan lines above the initial scan line and the current contents of the stack. </a:t>
            </a: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Both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Completed pixel spans for the upper-right portion of the defined region and the remaining stacked positions to be processed.</a:t>
            </a: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7221" name="Foliennummernplatzhalter 2">
            <a:extLst>
              <a:ext uri="{FF2B5EF4-FFF2-40B4-BE49-F238E27FC236}">
                <a16:creationId xmlns:a16="http://schemas.microsoft.com/office/drawing/2014/main" id="{9A9C3A04-57AE-4C56-B93E-77F89D88A8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EE87FE-BCA4-4016-8461-BDF851130C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4E2D1B73-91A6-494C-AB75-867F2DE0D54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CB6F89A9-A346-436B-8425-7909C43B7F6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09C5594-0C2D-4B0F-A710-DE4D48B070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34312" y="6372692"/>
            <a:ext cx="33020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BD4B6900-9275-4D2E-A7B3-3281DF06AF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675687" cy="1295400"/>
          </a:xfrm>
        </p:spPr>
        <p:txBody>
          <a:bodyPr/>
          <a:lstStyle/>
          <a:p>
            <a:r>
              <a:rPr lang="en-US" altLang="de-DE" b="1"/>
              <a:t>Other Fill-Area Algorithms</a:t>
            </a:r>
            <a:r>
              <a:rPr lang="tr-TR" altLang="de-DE" b="1"/>
              <a:t> (cont.)</a:t>
            </a:r>
            <a:endParaRPr lang="en-US" altLang="de-DE" b="1"/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F5ACA5A9-4612-49ED-9B7E-149E6C96E5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1905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>
                <a:solidFill>
                  <a:schemeClr val="bg1"/>
                </a:solidFill>
              </a:rPr>
              <a:t>For areas with irregular boundaries</a:t>
            </a:r>
          </a:p>
          <a:p>
            <a:pPr lvl="1">
              <a:lnSpc>
                <a:spcPct val="90000"/>
              </a:lnSpc>
            </a:pPr>
            <a:r>
              <a:rPr lang="en-US" altLang="de-DE" sz="2400">
                <a:solidFill>
                  <a:schemeClr val="bg1"/>
                </a:solidFill>
              </a:rPr>
              <a:t>Flood-fill algorithm</a:t>
            </a:r>
            <a:br>
              <a:rPr lang="en-US" altLang="de-DE" sz="2400">
                <a:solidFill>
                  <a:schemeClr val="bg1"/>
                </a:solidFill>
              </a:rPr>
            </a:br>
            <a:r>
              <a:rPr lang="en-US" altLang="de-DE" sz="2400">
                <a:solidFill>
                  <a:schemeClr val="bg1"/>
                </a:solidFill>
              </a:rPr>
              <a:t>start at an inside position and reassign all pixel values currently set to a given interior color with the desired fill color.</a:t>
            </a:r>
          </a:p>
          <a:p>
            <a:pPr lvl="4">
              <a:lnSpc>
                <a:spcPct val="90000"/>
              </a:lnSpc>
            </a:pPr>
            <a:endParaRPr lang="en-US" altLang="de-DE" sz="1800"/>
          </a:p>
          <a:p>
            <a:pPr lvl="2">
              <a:lnSpc>
                <a:spcPct val="90000"/>
              </a:lnSpc>
            </a:pPr>
            <a:endParaRPr lang="en-US" altLang="de-DE" sz="2000"/>
          </a:p>
          <a:p>
            <a:pPr lvl="1">
              <a:lnSpc>
                <a:spcPct val="90000"/>
              </a:lnSpc>
            </a:pPr>
            <a:endParaRPr lang="en-US" altLang="de-DE" sz="2400"/>
          </a:p>
          <a:p>
            <a:pPr lvl="1">
              <a:lnSpc>
                <a:spcPct val="90000"/>
              </a:lnSpc>
            </a:pPr>
            <a:endParaRPr lang="en-US" altLang="de-DE" sz="2400"/>
          </a:p>
        </p:txBody>
      </p:sp>
      <p:sp>
        <p:nvSpPr>
          <p:cNvPr id="365572" name="Rectangle 4">
            <a:extLst>
              <a:ext uri="{FF2B5EF4-FFF2-40B4-BE49-F238E27FC236}">
                <a16:creationId xmlns:a16="http://schemas.microsoft.com/office/drawing/2014/main" id="{CC890B3E-C7A9-4BFB-B978-2120A2A7C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5150"/>
            <a:ext cx="9144000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4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void floodFill4 (int x, int y, int fillColor, int interiorColor)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int color;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/* Set current color to fillColor, then perform following operations.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getPixel (x, y, 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if (color = interiorColor)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setPixel (x, y);    // Set color of pixel to fillColor.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floodFill4 (x + 1, y, fillColor, interiorColor);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floodFill4 (x - 1, y, fillColor, interiorColor);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floodFill4 (x, y + 1, fillColor, interiorColor);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   floodFill4 (x, y - 1, fillColor, interiorColor)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}</a:t>
            </a:r>
          </a:p>
        </p:txBody>
      </p:sp>
      <p:sp>
        <p:nvSpPr>
          <p:cNvPr id="138245" name="Foliennummernplatzhalter 1">
            <a:extLst>
              <a:ext uri="{FF2B5EF4-FFF2-40B4-BE49-F238E27FC236}">
                <a16:creationId xmlns:a16="http://schemas.microsoft.com/office/drawing/2014/main" id="{F8654701-A24F-49FF-BA45-C83E8991B5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8C93E2-F173-494E-948E-E22C9F5032C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88630179-4F5B-4B81-8872-C32452AC733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F86D4268-BFA2-46CF-B029-1DCC3B5223D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D45F004-8FA1-435E-B092-D8AC2CC7B5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331975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  <p:bldP spid="365572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4FD7CB46-3F23-432E-86AA-C988F9D2BC3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304800"/>
            <a:ext cx="8578850" cy="695325"/>
          </a:xfrm>
        </p:spPr>
        <p:txBody>
          <a:bodyPr anchor="b"/>
          <a:lstStyle/>
          <a:p>
            <a:r>
              <a:rPr lang="tr-TR" altLang="ko-KR" b="1">
                <a:ea typeface="돋움" panose="020B0600000101010101" pitchFamily="34" charset="-127"/>
                <a:cs typeface="Times New Roman" panose="02020603050405020304" pitchFamily="18" charset="0"/>
              </a:rPr>
              <a:t>Flood</a:t>
            </a:r>
            <a:r>
              <a:rPr lang="en-US" altLang="ko-KR" b="1">
                <a:ea typeface="Gulim" panose="020B0600000101010101" pitchFamily="34" charset="-127"/>
                <a:cs typeface="Times New Roman" panose="02020603050405020304" pitchFamily="18" charset="0"/>
              </a:rPr>
              <a:t>-Fill Algorithm</a:t>
            </a:r>
          </a:p>
        </p:txBody>
      </p:sp>
      <p:sp>
        <p:nvSpPr>
          <p:cNvPr id="385027" name="Rectangle 3">
            <a:extLst>
              <a:ext uri="{FF2B5EF4-FFF2-40B4-BE49-F238E27FC236}">
                <a16:creationId xmlns:a16="http://schemas.microsoft.com/office/drawing/2014/main" id="{21D8D66D-111C-4642-B514-02E54786C8E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12900"/>
            <a:ext cx="8566150" cy="2008188"/>
          </a:xfrm>
        </p:spPr>
        <p:txBody>
          <a:bodyPr/>
          <a:lstStyle/>
          <a:p>
            <a:pPr marL="273050" indent="-273050">
              <a:lnSpc>
                <a:spcPct val="90000"/>
              </a:lnSpc>
            </a:pPr>
            <a:r>
              <a:rPr lang="tr-TR" altLang="ko-KR">
                <a:solidFill>
                  <a:schemeClr val="bg1"/>
                </a:solidFill>
                <a:ea typeface="Batang" panose="02030600000101010101" pitchFamily="18" charset="-127"/>
              </a:rPr>
              <a:t>Set pixel to fill color value until bounds.</a:t>
            </a:r>
            <a:endParaRPr lang="en-US" altLang="ko-KR">
              <a:solidFill>
                <a:schemeClr val="bg1"/>
              </a:solidFill>
              <a:ea typeface="Gulim" panose="020B0600000101010101" pitchFamily="34" charset="-127"/>
            </a:endParaRPr>
          </a:p>
          <a:p>
            <a:pPr marL="547688" lvl="1" indent="-273050">
              <a:lnSpc>
                <a:spcPct val="90000"/>
              </a:lnSpc>
            </a:pPr>
            <a:r>
              <a:rPr lang="tr-TR" altLang="ko-KR">
                <a:solidFill>
                  <a:schemeClr val="bg1"/>
                </a:solidFill>
                <a:ea typeface="Batang" panose="02030600000101010101" pitchFamily="18" charset="-127"/>
              </a:rPr>
              <a:t>A</a:t>
            </a:r>
            <a:r>
              <a:rPr lang="en-US" altLang="ko-KR">
                <a:solidFill>
                  <a:schemeClr val="bg1"/>
                </a:solidFill>
                <a:ea typeface="Gulim" panose="020B0600000101010101" pitchFamily="34" charset="-127"/>
              </a:rPr>
              <a:t>n interior point (</a:t>
            </a:r>
            <a:r>
              <a:rPr lang="en-US" altLang="ko-KR" i="1">
                <a:solidFill>
                  <a:schemeClr val="bg1"/>
                </a:solidFill>
                <a:ea typeface="Gulim" panose="020B0600000101010101" pitchFamily="34" charset="-127"/>
              </a:rPr>
              <a:t>x</a:t>
            </a:r>
            <a:r>
              <a:rPr lang="en-US" altLang="ko-KR">
                <a:solidFill>
                  <a:schemeClr val="bg1"/>
                </a:solidFill>
                <a:ea typeface="Gulim" panose="020B0600000101010101" pitchFamily="34" charset="-127"/>
              </a:rPr>
              <a:t>, </a:t>
            </a:r>
            <a:r>
              <a:rPr lang="en-US" altLang="ko-KR" i="1">
                <a:solidFill>
                  <a:schemeClr val="bg1"/>
                </a:solidFill>
                <a:ea typeface="Gulim" panose="020B0600000101010101" pitchFamily="34" charset="-127"/>
              </a:rPr>
              <a:t>y</a:t>
            </a:r>
            <a:r>
              <a:rPr lang="en-US" altLang="ko-KR">
                <a:solidFill>
                  <a:schemeClr val="bg1"/>
                </a:solidFill>
                <a:ea typeface="Gulim" panose="020B0600000101010101" pitchFamily="34" charset="-127"/>
              </a:rPr>
              <a:t>)</a:t>
            </a:r>
          </a:p>
          <a:p>
            <a:pPr marL="547688" lvl="1" indent="-273050">
              <a:lnSpc>
                <a:spcPct val="90000"/>
              </a:lnSpc>
            </a:pPr>
            <a:r>
              <a:rPr lang="tr-TR" altLang="ko-KR">
                <a:solidFill>
                  <a:schemeClr val="bg1"/>
                </a:solidFill>
                <a:ea typeface="Batang" panose="02030600000101010101" pitchFamily="18" charset="-127"/>
              </a:rPr>
              <a:t>A</a:t>
            </a:r>
            <a:r>
              <a:rPr lang="en-US" altLang="ko-KR">
                <a:solidFill>
                  <a:schemeClr val="bg1"/>
                </a:solidFill>
                <a:ea typeface="Gulim" panose="020B0600000101010101" pitchFamily="34" charset="-127"/>
              </a:rPr>
              <a:t> boundary color</a:t>
            </a:r>
          </a:p>
          <a:p>
            <a:pPr marL="547688" lvl="1" indent="-273050">
              <a:lnSpc>
                <a:spcPct val="90000"/>
              </a:lnSpc>
            </a:pPr>
            <a:r>
              <a:rPr lang="tr-TR" altLang="ko-KR">
                <a:solidFill>
                  <a:schemeClr val="bg1"/>
                </a:solidFill>
                <a:ea typeface="Batang" panose="02030600000101010101" pitchFamily="18" charset="-127"/>
              </a:rPr>
              <a:t>A</a:t>
            </a:r>
            <a:r>
              <a:rPr lang="en-US" altLang="ko-KR">
                <a:solidFill>
                  <a:schemeClr val="bg1"/>
                </a:solidFill>
                <a:ea typeface="Gulim" panose="020B0600000101010101" pitchFamily="34" charset="-127"/>
              </a:rPr>
              <a:t> fill color</a:t>
            </a:r>
          </a:p>
        </p:txBody>
      </p:sp>
      <p:sp>
        <p:nvSpPr>
          <p:cNvPr id="139268" name="Freeform 4">
            <a:extLst>
              <a:ext uri="{FF2B5EF4-FFF2-40B4-BE49-F238E27FC236}">
                <a16:creationId xmlns:a16="http://schemas.microsoft.com/office/drawing/2014/main" id="{D39AD9DF-2A2E-422F-B805-6717C0C06CD8}"/>
              </a:ext>
            </a:extLst>
          </p:cNvPr>
          <p:cNvSpPr>
            <a:spLocks/>
          </p:cNvSpPr>
          <p:nvPr/>
        </p:nvSpPr>
        <p:spPr bwMode="auto">
          <a:xfrm>
            <a:off x="990600" y="4267200"/>
            <a:ext cx="2438400" cy="1981200"/>
          </a:xfrm>
          <a:custGeom>
            <a:avLst/>
            <a:gdLst>
              <a:gd name="T0" fmla="*/ 2147483647 w 1536"/>
              <a:gd name="T1" fmla="*/ 0 h 1248"/>
              <a:gd name="T2" fmla="*/ 0 w 1536"/>
              <a:gd name="T3" fmla="*/ 2147483647 h 1248"/>
              <a:gd name="T4" fmla="*/ 2147483647 w 1536"/>
              <a:gd name="T5" fmla="*/ 2147483647 h 1248"/>
              <a:gd name="T6" fmla="*/ 2147483647 w 1536"/>
              <a:gd name="T7" fmla="*/ 2147483647 h 1248"/>
              <a:gd name="T8" fmla="*/ 2147483647 w 1536"/>
              <a:gd name="T9" fmla="*/ 2147483647 h 1248"/>
              <a:gd name="T10" fmla="*/ 2147483647 w 1536"/>
              <a:gd name="T11" fmla="*/ 2147483647 h 1248"/>
              <a:gd name="T12" fmla="*/ 2147483647 w 1536"/>
              <a:gd name="T13" fmla="*/ 2147483647 h 1248"/>
              <a:gd name="T14" fmla="*/ 2147483647 w 1536"/>
              <a:gd name="T15" fmla="*/ 2147483647 h 1248"/>
              <a:gd name="T16" fmla="*/ 2147483647 w 1536"/>
              <a:gd name="T17" fmla="*/ 0 h 1248"/>
              <a:gd name="T18" fmla="*/ 2147483647 w 1536"/>
              <a:gd name="T19" fmla="*/ 2147483647 h 1248"/>
              <a:gd name="T20" fmla="*/ 2147483647 w 1536"/>
              <a:gd name="T21" fmla="*/ 0 h 12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6"/>
              <a:gd name="T34" fmla="*/ 0 h 1248"/>
              <a:gd name="T35" fmla="*/ 1536 w 1536"/>
              <a:gd name="T36" fmla="*/ 1248 h 12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6" h="1248">
                <a:moveTo>
                  <a:pt x="240" y="0"/>
                </a:moveTo>
                <a:lnTo>
                  <a:pt x="0" y="288"/>
                </a:lnTo>
                <a:lnTo>
                  <a:pt x="48" y="672"/>
                </a:lnTo>
                <a:lnTo>
                  <a:pt x="480" y="672"/>
                </a:lnTo>
                <a:lnTo>
                  <a:pt x="336" y="1104"/>
                </a:lnTo>
                <a:lnTo>
                  <a:pt x="816" y="1248"/>
                </a:lnTo>
                <a:lnTo>
                  <a:pt x="1008" y="480"/>
                </a:lnTo>
                <a:lnTo>
                  <a:pt x="1488" y="672"/>
                </a:lnTo>
                <a:lnTo>
                  <a:pt x="1536" y="0"/>
                </a:lnTo>
                <a:lnTo>
                  <a:pt x="624" y="240"/>
                </a:lnTo>
                <a:lnTo>
                  <a:pt x="240" y="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5221" name="Freeform 5">
            <a:extLst>
              <a:ext uri="{FF2B5EF4-FFF2-40B4-BE49-F238E27FC236}">
                <a16:creationId xmlns:a16="http://schemas.microsoft.com/office/drawing/2014/main" id="{B5EAE9A9-9B6E-4A5F-B924-F096B291D869}"/>
              </a:ext>
            </a:extLst>
          </p:cNvPr>
          <p:cNvSpPr>
            <a:spLocks/>
          </p:cNvSpPr>
          <p:nvPr/>
        </p:nvSpPr>
        <p:spPr bwMode="auto">
          <a:xfrm>
            <a:off x="5715000" y="4267200"/>
            <a:ext cx="2438400" cy="1981200"/>
          </a:xfrm>
          <a:custGeom>
            <a:avLst/>
            <a:gdLst>
              <a:gd name="T0" fmla="*/ 2147483647 w 1536"/>
              <a:gd name="T1" fmla="*/ 0 h 1248"/>
              <a:gd name="T2" fmla="*/ 0 w 1536"/>
              <a:gd name="T3" fmla="*/ 2147483647 h 1248"/>
              <a:gd name="T4" fmla="*/ 2147483647 w 1536"/>
              <a:gd name="T5" fmla="*/ 2147483647 h 1248"/>
              <a:gd name="T6" fmla="*/ 2147483647 w 1536"/>
              <a:gd name="T7" fmla="*/ 2147483647 h 1248"/>
              <a:gd name="T8" fmla="*/ 2147483647 w 1536"/>
              <a:gd name="T9" fmla="*/ 2147483647 h 1248"/>
              <a:gd name="T10" fmla="*/ 2147483647 w 1536"/>
              <a:gd name="T11" fmla="*/ 2147483647 h 1248"/>
              <a:gd name="T12" fmla="*/ 2147483647 w 1536"/>
              <a:gd name="T13" fmla="*/ 2147483647 h 1248"/>
              <a:gd name="T14" fmla="*/ 2147483647 w 1536"/>
              <a:gd name="T15" fmla="*/ 2147483647 h 1248"/>
              <a:gd name="T16" fmla="*/ 2147483647 w 1536"/>
              <a:gd name="T17" fmla="*/ 0 h 1248"/>
              <a:gd name="T18" fmla="*/ 2147483647 w 1536"/>
              <a:gd name="T19" fmla="*/ 2147483647 h 1248"/>
              <a:gd name="T20" fmla="*/ 2147483647 w 1536"/>
              <a:gd name="T21" fmla="*/ 0 h 12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6"/>
              <a:gd name="T34" fmla="*/ 0 h 1248"/>
              <a:gd name="T35" fmla="*/ 1536 w 1536"/>
              <a:gd name="T36" fmla="*/ 1248 h 12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6" h="1248">
                <a:moveTo>
                  <a:pt x="240" y="0"/>
                </a:moveTo>
                <a:lnTo>
                  <a:pt x="0" y="288"/>
                </a:lnTo>
                <a:lnTo>
                  <a:pt x="48" y="672"/>
                </a:lnTo>
                <a:lnTo>
                  <a:pt x="480" y="672"/>
                </a:lnTo>
                <a:lnTo>
                  <a:pt x="336" y="1104"/>
                </a:lnTo>
                <a:lnTo>
                  <a:pt x="816" y="1248"/>
                </a:lnTo>
                <a:lnTo>
                  <a:pt x="1008" y="480"/>
                </a:lnTo>
                <a:lnTo>
                  <a:pt x="1488" y="672"/>
                </a:lnTo>
                <a:lnTo>
                  <a:pt x="1536" y="0"/>
                </a:lnTo>
                <a:lnTo>
                  <a:pt x="624" y="240"/>
                </a:lnTo>
                <a:lnTo>
                  <a:pt x="240" y="0"/>
                </a:lnTo>
                <a:close/>
              </a:path>
            </a:pathLst>
          </a:custGeom>
          <a:solidFill>
            <a:srgbClr val="00FF00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9270" name="Text Box 6">
            <a:extLst>
              <a:ext uri="{FF2B5EF4-FFF2-40B4-BE49-F238E27FC236}">
                <a16:creationId xmlns:a16="http://schemas.microsoft.com/office/drawing/2014/main" id="{04090F3B-FFBB-4C15-B596-E91DC6EF1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857625"/>
            <a:ext cx="137477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r>
              <a:rPr kumimoji="1" lang="tr-TR" altLang="ko-K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B</a:t>
            </a:r>
            <a:r>
              <a:rPr kumimoji="1" lang="en-US" altLang="ko-K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oundary color</a:t>
            </a:r>
          </a:p>
        </p:txBody>
      </p:sp>
      <p:sp>
        <p:nvSpPr>
          <p:cNvPr id="139271" name="Oval 7">
            <a:extLst>
              <a:ext uri="{FF2B5EF4-FFF2-40B4-BE49-F238E27FC236}">
                <a16:creationId xmlns:a16="http://schemas.microsoft.com/office/drawing/2014/main" id="{1CCDE6BA-FFF1-4063-9A42-1F039D510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963" y="4976813"/>
            <a:ext cx="74612" cy="74612"/>
          </a:xfrm>
          <a:prstGeom prst="ellipse">
            <a:avLst/>
          </a:prstGeom>
          <a:solidFill>
            <a:srgbClr val="FF66CC"/>
          </a:solidFill>
          <a:ln w="9525">
            <a:solidFill>
              <a:srgbClr val="FF66CC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altLang="de-DE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9272" name="Text Box 8">
            <a:extLst>
              <a:ext uri="{FF2B5EF4-FFF2-40B4-BE49-F238E27FC236}">
                <a16:creationId xmlns:a16="http://schemas.microsoft.com/office/drawing/2014/main" id="{7CBB79B6-B49D-4B7B-A816-57F6C35A0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538" y="5683250"/>
            <a:ext cx="16097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r>
              <a:rPr kumimoji="1" lang="tr-TR" altLang="ko-K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I</a:t>
            </a:r>
            <a:r>
              <a:rPr kumimoji="1" lang="en-US" altLang="ko-K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nterior point (x, y)</a:t>
            </a:r>
          </a:p>
        </p:txBody>
      </p:sp>
      <p:sp>
        <p:nvSpPr>
          <p:cNvPr id="139273" name="Text Box 9">
            <a:extLst>
              <a:ext uri="{FF2B5EF4-FFF2-40B4-BE49-F238E27FC236}">
                <a16:creationId xmlns:a16="http://schemas.microsoft.com/office/drawing/2014/main" id="{2BB07717-47EA-4F9F-B01D-733F2C67D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88" y="3781425"/>
            <a:ext cx="86518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r>
              <a:rPr kumimoji="1" lang="tr-TR" altLang="ko-K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F</a:t>
            </a:r>
            <a:r>
              <a:rPr kumimoji="1" lang="en-US" altLang="ko-KR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Gulim" panose="020B0600000101010101" pitchFamily="34" charset="-127"/>
                <a:cs typeface="+mn-cs"/>
              </a:rPr>
              <a:t>ill color</a:t>
            </a:r>
          </a:p>
        </p:txBody>
      </p:sp>
      <p:sp>
        <p:nvSpPr>
          <p:cNvPr id="385034" name="AutoShape 10">
            <a:extLst>
              <a:ext uri="{FF2B5EF4-FFF2-40B4-BE49-F238E27FC236}">
                <a16:creationId xmlns:a16="http://schemas.microsoft.com/office/drawing/2014/main" id="{1B9F3AEC-13C4-4180-AAFC-E57164C87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724400"/>
            <a:ext cx="914400" cy="533400"/>
          </a:xfrm>
          <a:prstGeom prst="rightArrow">
            <a:avLst>
              <a:gd name="adj1" fmla="val 50000"/>
              <a:gd name="adj2" fmla="val 48214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75000"/>
              <a:buFont typeface="Monotype Sorts"/>
              <a:buChar char="l"/>
              <a:tabLst/>
              <a:defRPr/>
            </a:pPr>
            <a:endParaRPr kumimoji="0" lang="tr-TR" sz="2400" b="0" i="1" u="none" strike="noStrike" kern="1200" cap="none" spc="0" normalizeH="0" baseline="-2500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9275" name="Freeform 11">
            <a:extLst>
              <a:ext uri="{FF2B5EF4-FFF2-40B4-BE49-F238E27FC236}">
                <a16:creationId xmlns:a16="http://schemas.microsoft.com/office/drawing/2014/main" id="{12EB6691-B0B0-4930-9B1B-00820F26519F}"/>
              </a:ext>
            </a:extLst>
          </p:cNvPr>
          <p:cNvSpPr>
            <a:spLocks/>
          </p:cNvSpPr>
          <p:nvPr/>
        </p:nvSpPr>
        <p:spPr bwMode="auto">
          <a:xfrm>
            <a:off x="1979613" y="5013325"/>
            <a:ext cx="504825" cy="936625"/>
          </a:xfrm>
          <a:custGeom>
            <a:avLst/>
            <a:gdLst>
              <a:gd name="T0" fmla="*/ 2147483647 w 408"/>
              <a:gd name="T1" fmla="*/ 2147483647 h 454"/>
              <a:gd name="T2" fmla="*/ 2147483647 w 408"/>
              <a:gd name="T3" fmla="*/ 2147483647 h 454"/>
              <a:gd name="T4" fmla="*/ 2147483647 w 408"/>
              <a:gd name="T5" fmla="*/ 0 h 454"/>
              <a:gd name="T6" fmla="*/ 0 60000 65536"/>
              <a:gd name="T7" fmla="*/ 0 60000 65536"/>
              <a:gd name="T8" fmla="*/ 0 60000 65536"/>
              <a:gd name="T9" fmla="*/ 0 w 408"/>
              <a:gd name="T10" fmla="*/ 0 h 454"/>
              <a:gd name="T11" fmla="*/ 408 w 408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8" h="454">
                <a:moveTo>
                  <a:pt x="408" y="454"/>
                </a:moveTo>
                <a:cubicBezTo>
                  <a:pt x="249" y="446"/>
                  <a:pt x="90" y="439"/>
                  <a:pt x="45" y="363"/>
                </a:cubicBezTo>
                <a:cubicBezTo>
                  <a:pt x="0" y="287"/>
                  <a:pt x="68" y="143"/>
                  <a:pt x="136" y="0"/>
                </a:cubicBezTo>
              </a:path>
            </a:pathLst>
          </a:custGeom>
          <a:noFill/>
          <a:ln w="25400">
            <a:solidFill>
              <a:schemeClr val="bg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5036" name="Line 12">
            <a:extLst>
              <a:ext uri="{FF2B5EF4-FFF2-40B4-BE49-F238E27FC236}">
                <a16:creationId xmlns:a16="http://schemas.microsoft.com/office/drawing/2014/main" id="{9AFA7A8B-D88A-44F5-AEC0-B3FA41BE4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98663" y="4267200"/>
            <a:ext cx="269875" cy="30480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9277" name="Line 13">
            <a:extLst>
              <a:ext uri="{FF2B5EF4-FFF2-40B4-BE49-F238E27FC236}">
                <a16:creationId xmlns:a16="http://schemas.microsoft.com/office/drawing/2014/main" id="{5A6FDF34-5305-40A5-B15A-DDA92E2F15B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42138" y="4191000"/>
            <a:ext cx="0" cy="9906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9278" name="Freeform 14">
            <a:extLst>
              <a:ext uri="{FF2B5EF4-FFF2-40B4-BE49-F238E27FC236}">
                <a16:creationId xmlns:a16="http://schemas.microsoft.com/office/drawing/2014/main" id="{119D3649-A187-47ED-95D0-7DD340C83EDE}"/>
              </a:ext>
            </a:extLst>
          </p:cNvPr>
          <p:cNvSpPr>
            <a:spLocks/>
          </p:cNvSpPr>
          <p:nvPr/>
        </p:nvSpPr>
        <p:spPr bwMode="auto">
          <a:xfrm>
            <a:off x="5722938" y="4267200"/>
            <a:ext cx="2438400" cy="1981200"/>
          </a:xfrm>
          <a:custGeom>
            <a:avLst/>
            <a:gdLst>
              <a:gd name="T0" fmla="*/ 2147483647 w 1536"/>
              <a:gd name="T1" fmla="*/ 0 h 1248"/>
              <a:gd name="T2" fmla="*/ 0 w 1536"/>
              <a:gd name="T3" fmla="*/ 2147483647 h 1248"/>
              <a:gd name="T4" fmla="*/ 2147483647 w 1536"/>
              <a:gd name="T5" fmla="*/ 2147483647 h 1248"/>
              <a:gd name="T6" fmla="*/ 2147483647 w 1536"/>
              <a:gd name="T7" fmla="*/ 2147483647 h 1248"/>
              <a:gd name="T8" fmla="*/ 2147483647 w 1536"/>
              <a:gd name="T9" fmla="*/ 2147483647 h 1248"/>
              <a:gd name="T10" fmla="*/ 2147483647 w 1536"/>
              <a:gd name="T11" fmla="*/ 2147483647 h 1248"/>
              <a:gd name="T12" fmla="*/ 2147483647 w 1536"/>
              <a:gd name="T13" fmla="*/ 2147483647 h 1248"/>
              <a:gd name="T14" fmla="*/ 2147483647 w 1536"/>
              <a:gd name="T15" fmla="*/ 2147483647 h 1248"/>
              <a:gd name="T16" fmla="*/ 2147483647 w 1536"/>
              <a:gd name="T17" fmla="*/ 0 h 1248"/>
              <a:gd name="T18" fmla="*/ 2147483647 w 1536"/>
              <a:gd name="T19" fmla="*/ 2147483647 h 1248"/>
              <a:gd name="T20" fmla="*/ 2147483647 w 1536"/>
              <a:gd name="T21" fmla="*/ 0 h 12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6"/>
              <a:gd name="T34" fmla="*/ 0 h 1248"/>
              <a:gd name="T35" fmla="*/ 1536 w 1536"/>
              <a:gd name="T36" fmla="*/ 1248 h 12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6" h="1248">
                <a:moveTo>
                  <a:pt x="240" y="0"/>
                </a:moveTo>
                <a:lnTo>
                  <a:pt x="0" y="288"/>
                </a:lnTo>
                <a:lnTo>
                  <a:pt x="48" y="672"/>
                </a:lnTo>
                <a:lnTo>
                  <a:pt x="480" y="672"/>
                </a:lnTo>
                <a:lnTo>
                  <a:pt x="336" y="1104"/>
                </a:lnTo>
                <a:lnTo>
                  <a:pt x="816" y="1248"/>
                </a:lnTo>
                <a:lnTo>
                  <a:pt x="1008" y="480"/>
                </a:lnTo>
                <a:lnTo>
                  <a:pt x="1488" y="672"/>
                </a:lnTo>
                <a:lnTo>
                  <a:pt x="1536" y="0"/>
                </a:lnTo>
                <a:lnTo>
                  <a:pt x="624" y="240"/>
                </a:lnTo>
                <a:lnTo>
                  <a:pt x="240" y="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9279" name="Foliennummernplatzhalter 1">
            <a:extLst>
              <a:ext uri="{FF2B5EF4-FFF2-40B4-BE49-F238E27FC236}">
                <a16:creationId xmlns:a16="http://schemas.microsoft.com/office/drawing/2014/main" id="{11557C9E-E63E-44C3-B442-3FFC37140C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DE17E9-B129-4044-8B8F-6492469692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84064D11-98E7-421D-B8CF-7B44CBF3C64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7" name="Grafik 9">
            <a:extLst>
              <a:ext uri="{FF2B5EF4-FFF2-40B4-BE49-F238E27FC236}">
                <a16:creationId xmlns:a16="http://schemas.microsoft.com/office/drawing/2014/main" id="{A1BDBD5B-DB70-465B-83F8-B18A72C8EE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66BEC9-6642-4B3B-9BA9-BE9F3CE4AF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5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5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5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5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1" dur="20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7" grpId="0" build="p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F8C29FF2-A0B7-4893-96BF-90CD24948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675687" cy="1295400"/>
          </a:xfrm>
        </p:spPr>
        <p:txBody>
          <a:bodyPr/>
          <a:lstStyle/>
          <a:p>
            <a:r>
              <a:rPr lang="tr-TR" altLang="de-DE" b="1"/>
              <a:t>Implementation of Antialiasing</a:t>
            </a:r>
            <a:endParaRPr lang="en-US" altLang="de-DE" b="1"/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FC732B20-E803-4D26-9420-6D02DE03C9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1905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(Remember) Aliasing: Information loss due to low-frequency sampling (undersampling) 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How to avoid it?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Answer: Using Nyquist sampling frequency/rate 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or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Answer: Using Nyquist sampling interval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140292" name="Foliennummernplatzhalter 1">
            <a:extLst>
              <a:ext uri="{FF2B5EF4-FFF2-40B4-BE49-F238E27FC236}">
                <a16:creationId xmlns:a16="http://schemas.microsoft.com/office/drawing/2014/main" id="{C3D6B016-B88A-43E5-867C-E308EC99A3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DF750D-06BF-4A7A-9E0B-9E63A1FD16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7B6D7CF-5A98-441B-94C2-A1CE7576F9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E6F8402-85EC-4109-AD4C-019D85C0FB7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5512AFA-45FD-46DB-9E96-F028007E75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C3AF3D76-985C-4F39-8EB1-9AE67D53A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675687" cy="1295400"/>
          </a:xfrm>
        </p:spPr>
        <p:txBody>
          <a:bodyPr/>
          <a:lstStyle/>
          <a:p>
            <a:r>
              <a:rPr lang="tr-TR" altLang="de-DE" b="1"/>
              <a:t>Nyquist?</a:t>
            </a:r>
            <a:endParaRPr lang="en-US" altLang="de-DE" b="1"/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BA2EAAD4-728A-4D85-B889-D1A05909D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54102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Harry Nyquist: 7. February 1889 in Nilsby, Sweden; † 4. April 1976 in Harlingen, Texas 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Claude Elwood Shannon:  30. April 1916 in Petoskey, Michigan; † 24. Februar 2001 in Medford, Massachusetts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Nyquist-Shannon-Sample Theorem: Set the sampling frequency to at least twice that of the highest frequency occurring in the object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Nyquist sampling frequency:</a:t>
            </a:r>
            <a:r>
              <a:rPr lang="tr-TR" altLang="de-DE" sz="2800" i="1">
                <a:solidFill>
                  <a:schemeClr val="bg1"/>
                </a:solidFill>
              </a:rPr>
              <a:t> f</a:t>
            </a:r>
            <a:r>
              <a:rPr lang="tr-TR" altLang="de-DE" sz="2800" i="1" baseline="-25000">
                <a:solidFill>
                  <a:schemeClr val="bg1"/>
                </a:solidFill>
              </a:rPr>
              <a:t>s</a:t>
            </a:r>
            <a:r>
              <a:rPr lang="tr-TR" altLang="de-DE" sz="2800" i="1">
                <a:solidFill>
                  <a:schemeClr val="bg1"/>
                </a:solidFill>
              </a:rPr>
              <a:t> = 2f</a:t>
            </a:r>
            <a:r>
              <a:rPr lang="tr-TR" altLang="de-DE" sz="2800" i="1" baseline="-25000">
                <a:solidFill>
                  <a:schemeClr val="bg1"/>
                </a:solidFill>
              </a:rPr>
              <a:t>max</a:t>
            </a:r>
            <a:r>
              <a:rPr lang="tr-TR" altLang="de-DE" sz="2800">
                <a:solidFill>
                  <a:schemeClr val="bg1"/>
                </a:solidFill>
              </a:rPr>
              <a:t>  </a:t>
            </a:r>
          </a:p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Nyquist sampling interval: </a:t>
            </a:r>
            <a:r>
              <a:rPr lang="tr-TR" altLang="de-DE" sz="2800" i="1">
                <a:solidFill>
                  <a:schemeClr val="bg1"/>
                </a:solidFill>
              </a:rPr>
              <a:t>∆x = ∆x</a:t>
            </a:r>
            <a:r>
              <a:rPr lang="tr-TR" altLang="de-DE" sz="2800" i="1" baseline="-25000">
                <a:solidFill>
                  <a:schemeClr val="bg1"/>
                </a:solidFill>
              </a:rPr>
              <a:t>cycle </a:t>
            </a:r>
            <a:r>
              <a:rPr lang="tr-TR" altLang="de-DE" sz="2800" i="1">
                <a:solidFill>
                  <a:schemeClr val="bg1"/>
                </a:solidFill>
              </a:rPr>
              <a:t>/ 2</a:t>
            </a:r>
          </a:p>
          <a:p>
            <a:pPr>
              <a:lnSpc>
                <a:spcPct val="90000"/>
              </a:lnSpc>
            </a:pPr>
            <a:endParaRPr lang="tr-TR" altLang="de-DE" sz="280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141316" name="Foliennummernplatzhalter 1">
            <a:extLst>
              <a:ext uri="{FF2B5EF4-FFF2-40B4-BE49-F238E27FC236}">
                <a16:creationId xmlns:a16="http://schemas.microsoft.com/office/drawing/2014/main" id="{43853BB0-CC25-4174-B688-F12BC9BB7B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C98BA6-8553-40EB-AC2F-6D9C3BBDF04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B34BA19F-EF6E-4091-8C93-685E457698F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4FBF7E1-D266-4270-875D-3CC4D973B84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94505D-784A-4515-8CF6-B0D7EAFE68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46388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5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1">
            <a:extLst>
              <a:ext uri="{FF2B5EF4-FFF2-40B4-BE49-F238E27FC236}">
                <a16:creationId xmlns:a16="http://schemas.microsoft.com/office/drawing/2014/main" id="{BBD60A7D-EC17-43A4-B8CF-9D601E65E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Sampling</a:t>
            </a:r>
          </a:p>
        </p:txBody>
      </p:sp>
      <p:pic>
        <p:nvPicPr>
          <p:cNvPr id="142339" name="AADGHAL0.jpg" descr="AADGHAL0">
            <a:extLst>
              <a:ext uri="{FF2B5EF4-FFF2-40B4-BE49-F238E27FC236}">
                <a16:creationId xmlns:a16="http://schemas.microsoft.com/office/drawing/2014/main" id="{8FC910BF-6D6E-4CF4-B0F1-097DDEFC5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1066800"/>
            <a:ext cx="7094538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0" name="Rechteck 1">
            <a:extLst>
              <a:ext uri="{FF2B5EF4-FFF2-40B4-BE49-F238E27FC236}">
                <a16:creationId xmlns:a16="http://schemas.microsoft.com/office/drawing/2014/main" id="{0D0FC927-3D64-4D0C-B3F6-AD0C4A712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094413"/>
            <a:ext cx="7966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Sampling 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periodic shape in (a) at the indicated positions produces the aliased lower-frequency representation in (b).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2341" name="Foliennummernplatzhalter 1">
            <a:extLst>
              <a:ext uri="{FF2B5EF4-FFF2-40B4-BE49-F238E27FC236}">
                <a16:creationId xmlns:a16="http://schemas.microsoft.com/office/drawing/2014/main" id="{823897A1-0E01-4610-849B-2114EDE17C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1DA426-1194-4011-AC09-BAD8CB0A61A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7DBA4396-8CFD-4C41-A602-19C6CF92EF5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11336D5-519B-482F-A1D4-8A232F4BEC4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C1187C0-C62D-48D4-BC6F-D7EE3891AA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417076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949E399D-DB52-44CA-BD14-F8767B20B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675687" cy="1295400"/>
          </a:xfrm>
        </p:spPr>
        <p:txBody>
          <a:bodyPr/>
          <a:lstStyle/>
          <a:p>
            <a:r>
              <a:rPr lang="tr-TR" altLang="de-DE" b="1"/>
              <a:t>Antialiasing Methods</a:t>
            </a:r>
            <a:endParaRPr lang="en-US" altLang="de-DE" b="1"/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599508B1-7B93-4644-8D9C-7538B3152F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1905000"/>
          </a:xfrm>
          <a:noFill/>
        </p:spPr>
        <p:txBody>
          <a:bodyPr/>
          <a:lstStyle/>
          <a:p>
            <a:pPr marL="514350" indent="-51435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800">
                <a:solidFill>
                  <a:schemeClr val="bg1"/>
                </a:solidFill>
              </a:rPr>
              <a:t>Supersampling (postfiltering): Sample at hşgh resolution (at subpixel level) but show on lower resolution</a:t>
            </a:r>
          </a:p>
          <a:p>
            <a:pPr marL="514350" indent="-51435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endParaRPr lang="tr-TR" altLang="de-DE" sz="2800">
              <a:solidFill>
                <a:schemeClr val="bg1"/>
              </a:solidFill>
            </a:endParaRPr>
          </a:p>
          <a:p>
            <a:pPr marL="514350" indent="-51435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800">
                <a:solidFill>
                  <a:schemeClr val="bg1"/>
                </a:solidFill>
              </a:rPr>
              <a:t>Area sampling (prefiltering): Antialiasing by computing overlap areas</a:t>
            </a:r>
          </a:p>
          <a:p>
            <a:pPr marL="514350" indent="-51435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endParaRPr lang="tr-TR" altLang="de-DE" sz="2800">
              <a:solidFill>
                <a:schemeClr val="bg1"/>
              </a:solidFill>
            </a:endParaRPr>
          </a:p>
          <a:p>
            <a:pPr marL="514350" indent="-51435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800">
                <a:solidFill>
                  <a:schemeClr val="bg1"/>
                </a:solidFill>
              </a:rPr>
              <a:t>Pixel phasing (for raster objects): Shift display location of pixel areas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143364" name="Foliennummernplatzhalter 1">
            <a:extLst>
              <a:ext uri="{FF2B5EF4-FFF2-40B4-BE49-F238E27FC236}">
                <a16:creationId xmlns:a16="http://schemas.microsoft.com/office/drawing/2014/main" id="{81296624-EFC2-4FBD-BCA7-55B135DB3A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AB8931-AED1-49DA-9F1A-568830DF264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C14AC244-7EFF-4C29-BF07-9234B199543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580F8E74-DD1B-4FEC-8217-4C287B81B3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B024C97-B78F-4F45-923D-37DFCF7897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62D4E888-D009-4E96-84C1-9E65FE2F2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675687" cy="1295400"/>
          </a:xfrm>
        </p:spPr>
        <p:txBody>
          <a:bodyPr/>
          <a:lstStyle/>
          <a:p>
            <a:r>
              <a:rPr lang="tr-TR" altLang="de-DE" b="1"/>
              <a:t>Supersampling</a:t>
            </a:r>
            <a:endParaRPr lang="en-US" altLang="de-DE" b="1"/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40D42FD1-CBCA-4F0A-B892-ED5F9426C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1905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General idea (for straight line segments):</a:t>
            </a:r>
          </a:p>
          <a:p>
            <a:pPr>
              <a:lnSpc>
                <a:spcPct val="90000"/>
              </a:lnSpc>
            </a:pPr>
            <a:endParaRPr lang="tr-TR" altLang="de-DE" sz="2800">
              <a:solidFill>
                <a:schemeClr val="bg1"/>
              </a:solidFill>
            </a:endParaRP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Divide each pixel into a number subpixels</a:t>
            </a: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endParaRPr lang="tr-TR" altLang="de-DE" sz="2400">
              <a:solidFill>
                <a:schemeClr val="bg1"/>
              </a:solidFill>
            </a:endParaRP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Count number of subpixels overlapping the line path</a:t>
            </a: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endParaRPr lang="tr-TR" altLang="de-DE" sz="2400">
              <a:solidFill>
                <a:schemeClr val="bg1"/>
              </a:solidFill>
            </a:endParaRPr>
          </a:p>
          <a:p>
            <a:pPr marL="800100" lvl="1" indent="-457200">
              <a:lnSpc>
                <a:spcPct val="90000"/>
              </a:lnSpc>
              <a:buFont typeface="Arial" panose="020B0604020202020204" pitchFamily="34" charset="0"/>
              <a:buAutoNum type="arabicPeriod"/>
            </a:pPr>
            <a:r>
              <a:rPr lang="tr-TR" altLang="de-DE" sz="2400">
                <a:solidFill>
                  <a:schemeClr val="bg1"/>
                </a:solidFill>
              </a:rPr>
              <a:t>Set intensity of each pixel to a value proportional to subpixel count</a:t>
            </a:r>
            <a:endParaRPr lang="en-US" altLang="de-DE" sz="2800">
              <a:solidFill>
                <a:schemeClr val="bg1"/>
              </a:solidFill>
            </a:endParaRPr>
          </a:p>
        </p:txBody>
      </p:sp>
      <p:sp>
        <p:nvSpPr>
          <p:cNvPr id="144388" name="Foliennummernplatzhalter 1">
            <a:extLst>
              <a:ext uri="{FF2B5EF4-FFF2-40B4-BE49-F238E27FC236}">
                <a16:creationId xmlns:a16="http://schemas.microsoft.com/office/drawing/2014/main" id="{C78F34FD-D57D-4743-9888-F3DED3F2A1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183AE8-D167-4057-8387-F1C77C0527C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1D4FD4C3-C951-4444-AB82-2747E8AF30D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F95A6025-3AFA-40AE-A2F9-8A04972D82C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ECAD771-C7A2-4555-A8E5-0E03B826F0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65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>
            <a:extLst>
              <a:ext uri="{FF2B5EF4-FFF2-40B4-BE49-F238E27FC236}">
                <a16:creationId xmlns:a16="http://schemas.microsoft.com/office/drawing/2014/main" id="{6EF19380-D617-435C-BDBC-68EB9EDAF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Example: Supersampling</a:t>
            </a:r>
            <a:endParaRPr lang="en-US" altLang="de-DE"/>
          </a:p>
        </p:txBody>
      </p:sp>
      <p:pic>
        <p:nvPicPr>
          <p:cNvPr id="145411" name="AADGHAM0.jpg" descr="AADGHAM0">
            <a:extLst>
              <a:ext uri="{FF2B5EF4-FFF2-40B4-BE49-F238E27FC236}">
                <a16:creationId xmlns:a16="http://schemas.microsoft.com/office/drawing/2014/main" id="{ECFFF193-60D9-426C-A027-9211FF270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1066800"/>
            <a:ext cx="468947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2" name="Rechteck 1">
            <a:extLst>
              <a:ext uri="{FF2B5EF4-FFF2-40B4-BE49-F238E27FC236}">
                <a16:creationId xmlns:a16="http://schemas.microsoft.com/office/drawing/2014/main" id="{5DA89F0C-905F-4639-899E-A984B1813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6094413"/>
            <a:ext cx="8305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Supersampling subpixel positions along a straight-line segment whose left endpoint is at screen coordinates (10, 20).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5413" name="Foliennummernplatzhalter 1">
            <a:extLst>
              <a:ext uri="{FF2B5EF4-FFF2-40B4-BE49-F238E27FC236}">
                <a16:creationId xmlns:a16="http://schemas.microsoft.com/office/drawing/2014/main" id="{7A01F8FC-671F-402A-B4E6-40C09BB4E7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BF7E3C-E3FB-4A11-A8DB-39D79258DD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94C968EA-ACB7-4EED-8518-7EB100AECF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048AA2B-C618-40F7-A074-D838B5880B7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B3AD00B-4ABA-4B41-93D8-0BDFDC8E07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799" y="6372692"/>
            <a:ext cx="328424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06325A9A-E2F8-4ED1-8CB1-C3BB9AFB4C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820150" cy="935038"/>
          </a:xfrm>
        </p:spPr>
        <p:txBody>
          <a:bodyPr anchor="b"/>
          <a:lstStyle/>
          <a:p>
            <a:r>
              <a:rPr lang="en-US" altLang="ko-KR" sz="4300" b="1">
                <a:ea typeface="Gulim" panose="020B0600000101010101" pitchFamily="34" charset="-127"/>
                <a:cs typeface="Times New Roman" panose="02020603050405020304" pitchFamily="18" charset="0"/>
              </a:rPr>
              <a:t>Weighting Subpixel</a:t>
            </a:r>
            <a:r>
              <a:rPr lang="tr-TR" altLang="ko-KR" sz="4300" b="1">
                <a:ea typeface="Gulim" panose="020B0600000101010101" pitchFamily="34" charset="-127"/>
                <a:cs typeface="Times New Roman" panose="02020603050405020304" pitchFamily="18" charset="0"/>
              </a:rPr>
              <a:t>s</a:t>
            </a:r>
            <a:endParaRPr lang="en-US" altLang="ko-KR" sz="4300" b="1"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390147" name="Rectangle 3">
            <a:extLst>
              <a:ext uri="{FF2B5EF4-FFF2-40B4-BE49-F238E27FC236}">
                <a16:creationId xmlns:a16="http://schemas.microsoft.com/office/drawing/2014/main" id="{DB142B50-4E89-405C-BCCF-35A9BCD320F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2060575"/>
            <a:ext cx="7634288" cy="3527425"/>
          </a:xfrm>
        </p:spPr>
        <p:txBody>
          <a:bodyPr/>
          <a:lstStyle/>
          <a:p>
            <a:pPr marL="273050" indent="-273050"/>
            <a:r>
              <a:rPr lang="de-DE" altLang="ko-KR">
                <a:solidFill>
                  <a:schemeClr val="bg1"/>
                </a:solidFill>
                <a:ea typeface="Batang" panose="02030600000101010101" pitchFamily="18" charset="-127"/>
                <a:cs typeface="Times New Roman" panose="02020603050405020304" pitchFamily="18" charset="0"/>
              </a:rPr>
              <a:t>Multiply each pixel with a weighted mask </a:t>
            </a:r>
            <a:endParaRPr lang="en-US" altLang="ko-KR" sz="2900">
              <a:solidFill>
                <a:schemeClr val="bg1"/>
              </a:solidFill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marL="273050" indent="-273050"/>
            <a:endParaRPr lang="en-US" altLang="ko-KR" sz="2900">
              <a:solidFill>
                <a:schemeClr val="tx2"/>
              </a:solidFill>
              <a:ea typeface="Gulim" panose="020B0600000101010101" pitchFamily="34" charset="-127"/>
            </a:endParaRPr>
          </a:p>
        </p:txBody>
      </p:sp>
      <p:grpSp>
        <p:nvGrpSpPr>
          <p:cNvPr id="390149" name="Group 5">
            <a:extLst>
              <a:ext uri="{FF2B5EF4-FFF2-40B4-BE49-F238E27FC236}">
                <a16:creationId xmlns:a16="http://schemas.microsoft.com/office/drawing/2014/main" id="{2653B975-0FA1-4121-928D-302AFB34689E}"/>
              </a:ext>
            </a:extLst>
          </p:cNvPr>
          <p:cNvGrpSpPr>
            <a:grpSpLocks/>
          </p:cNvGrpSpPr>
          <p:nvPr/>
        </p:nvGrpSpPr>
        <p:grpSpPr bwMode="auto">
          <a:xfrm>
            <a:off x="2987675" y="2997200"/>
            <a:ext cx="2520950" cy="3141663"/>
            <a:chOff x="5344" y="1224"/>
            <a:chExt cx="736" cy="994"/>
          </a:xfrm>
        </p:grpSpPr>
        <p:sp>
          <p:nvSpPr>
            <p:cNvPr id="146438" name="Text Box 6">
              <a:extLst>
                <a:ext uri="{FF2B5EF4-FFF2-40B4-BE49-F238E27FC236}">
                  <a16:creationId xmlns:a16="http://schemas.microsoft.com/office/drawing/2014/main" id="{5B580BF3-0087-4CE7-A9B4-390C46BA4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4" y="1488"/>
              <a:ext cx="240" cy="96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39" name="Text Box 7">
              <a:extLst>
                <a:ext uri="{FF2B5EF4-FFF2-40B4-BE49-F238E27FC236}">
                  <a16:creationId xmlns:a16="http://schemas.microsoft.com/office/drawing/2014/main" id="{4F6B49DD-7C53-4594-8725-13E34A76D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2" y="1488"/>
              <a:ext cx="240" cy="96"/>
            </a:xfrm>
            <a:prstGeom prst="rect">
              <a:avLst/>
            </a:prstGeom>
            <a:solidFill>
              <a:srgbClr val="D657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CCC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4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0" name="Text Box 8">
              <a:extLst>
                <a:ext uri="{FF2B5EF4-FFF2-40B4-BE49-F238E27FC236}">
                  <a16:creationId xmlns:a16="http://schemas.microsoft.com/office/drawing/2014/main" id="{F0FBD44B-A0C7-4FFF-9FF4-45862E03B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4" y="1758"/>
              <a:ext cx="240" cy="96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1" name="Text Box 9">
              <a:extLst>
                <a:ext uri="{FF2B5EF4-FFF2-40B4-BE49-F238E27FC236}">
                  <a16:creationId xmlns:a16="http://schemas.microsoft.com/office/drawing/2014/main" id="{7A54903D-0678-482A-882E-EE7C85C74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2" y="1758"/>
              <a:ext cx="240" cy="96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2" name="Text Box 10">
              <a:extLst>
                <a:ext uri="{FF2B5EF4-FFF2-40B4-BE49-F238E27FC236}">
                  <a16:creationId xmlns:a16="http://schemas.microsoft.com/office/drawing/2014/main" id="{7F7E4CD5-C68A-4799-8CE0-F718B2D7B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0" y="1758"/>
              <a:ext cx="240" cy="96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3" name="Text Box 11">
              <a:extLst>
                <a:ext uri="{FF2B5EF4-FFF2-40B4-BE49-F238E27FC236}">
                  <a16:creationId xmlns:a16="http://schemas.microsoft.com/office/drawing/2014/main" id="{FDF391EB-918D-4AC9-B15B-227A9505DB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4" y="1224"/>
              <a:ext cx="240" cy="96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4" name="Text Box 12">
              <a:extLst>
                <a:ext uri="{FF2B5EF4-FFF2-40B4-BE49-F238E27FC236}">
                  <a16:creationId xmlns:a16="http://schemas.microsoft.com/office/drawing/2014/main" id="{F27BA3C1-B72B-4623-A58A-A9710B0FD3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2" y="1224"/>
              <a:ext cx="240" cy="96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5" name="Text Box 13">
              <a:extLst>
                <a:ext uri="{FF2B5EF4-FFF2-40B4-BE49-F238E27FC236}">
                  <a16:creationId xmlns:a16="http://schemas.microsoft.com/office/drawing/2014/main" id="{5C78E94A-DCA6-49CC-AF61-F8978FD9F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0" y="1224"/>
              <a:ext cx="240" cy="96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6" name="Text Box 14">
              <a:extLst>
                <a:ext uri="{FF2B5EF4-FFF2-40B4-BE49-F238E27FC236}">
                  <a16:creationId xmlns:a16="http://schemas.microsoft.com/office/drawing/2014/main" id="{A0125539-E021-42FF-8C35-7EE579FB92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40" y="1488"/>
              <a:ext cx="240" cy="96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6447" name="Text Box 15">
              <a:extLst>
                <a:ext uri="{FF2B5EF4-FFF2-40B4-BE49-F238E27FC236}">
                  <a16:creationId xmlns:a16="http://schemas.microsoft.com/office/drawing/2014/main" id="{CA336F40-24A5-418D-A6B0-152D6C464A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0" y="1968"/>
              <a:ext cx="27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Subpixel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weighting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6CC"/>
                </a:buClr>
                <a:buSzPct val="75000"/>
                <a:buFont typeface="Monotype Sorts"/>
                <a:buChar char="l"/>
                <a:tabLst/>
                <a:defRPr/>
              </a:pPr>
              <a:r>
                <a:rPr kumimoji="0" lang="tr-TR" altLang="de-DE" sz="2000" b="0" i="1" u="none" strike="noStrike" kern="1200" cap="none" spc="0" normalizeH="0" baseline="-25000" noProof="0">
                  <a:ln>
                    <a:noFill/>
                  </a:ln>
                  <a:solidFill>
                    <a:srgbClr val="0B050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mask</a:t>
              </a:r>
              <a:endParaRPr kumimoji="0" lang="en-US" altLang="de-DE" sz="2000" b="0" i="1" u="none" strike="noStrike" kern="1200" cap="none" spc="0" normalizeH="0" baseline="-2500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46437" name="Foliennummernplatzhalter 1">
            <a:extLst>
              <a:ext uri="{FF2B5EF4-FFF2-40B4-BE49-F238E27FC236}">
                <a16:creationId xmlns:a16="http://schemas.microsoft.com/office/drawing/2014/main" id="{198B2B23-13C3-4BE5-8C89-829FA8E760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4823F9-C564-48F5-AB7F-0431496BDA1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6" name="Grafik 8">
            <a:extLst>
              <a:ext uri="{FF2B5EF4-FFF2-40B4-BE49-F238E27FC236}">
                <a16:creationId xmlns:a16="http://schemas.microsoft.com/office/drawing/2014/main" id="{F847BCFE-277A-40C5-BD04-96BB94B88F3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7" name="Grafik 9">
            <a:extLst>
              <a:ext uri="{FF2B5EF4-FFF2-40B4-BE49-F238E27FC236}">
                <a16:creationId xmlns:a16="http://schemas.microsoft.com/office/drawing/2014/main" id="{3EBB9D8E-939C-46F9-9E21-D3489025D2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135D8FE-70F0-497A-814E-A61639DC64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55266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90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901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0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 build="p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46F403A7-B8F9-46F0-8865-DFC142552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675687" cy="1295400"/>
          </a:xfrm>
        </p:spPr>
        <p:txBody>
          <a:bodyPr/>
          <a:lstStyle/>
          <a:p>
            <a:r>
              <a:rPr lang="tr-TR" altLang="de-DE" b="1"/>
              <a:t>Areasampling</a:t>
            </a:r>
            <a:endParaRPr lang="en-US" altLang="de-DE" b="1"/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453A2B7C-7665-4A33-8DDC-D21A98AF7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7772400" cy="19050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altLang="de-DE" sz="2800">
                <a:solidFill>
                  <a:schemeClr val="bg1"/>
                </a:solidFill>
              </a:rPr>
              <a:t>General idea (for straight line segments):</a:t>
            </a:r>
          </a:p>
          <a:p>
            <a:pPr>
              <a:lnSpc>
                <a:spcPct val="90000"/>
              </a:lnSpc>
            </a:pPr>
            <a:endParaRPr lang="tr-TR" altLang="de-DE" sz="280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tr-TR" altLang="de-DE" sz="2400">
                <a:solidFill>
                  <a:schemeClr val="bg1"/>
                </a:solidFill>
              </a:rPr>
              <a:t>Set pixel intensities proportional to the area of overlap of the pixel with the finite-width line</a:t>
            </a:r>
          </a:p>
          <a:p>
            <a:pPr>
              <a:lnSpc>
                <a:spcPct val="90000"/>
              </a:lnSpc>
            </a:pPr>
            <a:endParaRPr lang="tr-TR" altLang="de-DE" sz="2800">
              <a:solidFill>
                <a:schemeClr val="bg1"/>
              </a:solidFill>
            </a:endParaRPr>
          </a:p>
        </p:txBody>
      </p:sp>
      <p:sp>
        <p:nvSpPr>
          <p:cNvPr id="147460" name="Foliennummernplatzhalter 1">
            <a:extLst>
              <a:ext uri="{FF2B5EF4-FFF2-40B4-BE49-F238E27FC236}">
                <a16:creationId xmlns:a16="http://schemas.microsoft.com/office/drawing/2014/main" id="{BA4ABF84-E4AF-4738-B7F9-6FE172D9D7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598C6F-A5CD-4AB0-8796-B343EFCCDC4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A152E9AA-16AF-4980-A3EF-CB60491D448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19B233B5-9163-4FD2-9B16-7C34F0EC21C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B9D4A6B-EE04-458A-A99E-82BC3CE67C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Attributes of Output Primitives and Algorithms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1">
            <a:extLst>
              <a:ext uri="{FF2B5EF4-FFF2-40B4-BE49-F238E27FC236}">
                <a16:creationId xmlns:a16="http://schemas.microsoft.com/office/drawing/2014/main" id="{EDE61E56-328B-4625-B21E-46AB45110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b="1"/>
              <a:t>Example: Areas Sampling</a:t>
            </a:r>
            <a:endParaRPr lang="en-US" altLang="de-DE"/>
          </a:p>
        </p:txBody>
      </p:sp>
      <p:pic>
        <p:nvPicPr>
          <p:cNvPr id="148483" name="AADGHAN0.jpg" descr="AADGHAN0">
            <a:extLst>
              <a:ext uri="{FF2B5EF4-FFF2-40B4-BE49-F238E27FC236}">
                <a16:creationId xmlns:a16="http://schemas.microsoft.com/office/drawing/2014/main" id="{CBAB9E99-E66B-43F7-96A3-3AA1451A0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1066800"/>
            <a:ext cx="4606925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4" name="Rechteck 1">
            <a:extLst>
              <a:ext uri="{FF2B5EF4-FFF2-40B4-BE49-F238E27FC236}">
                <a16:creationId xmlns:a16="http://schemas.microsoft.com/office/drawing/2014/main" id="{564CE56A-9857-40A7-8093-4BF2258FD1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6080125"/>
            <a:ext cx="822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20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Supersampling subpixel positions in relation to the interior of a line of finite width.</a:t>
            </a:r>
            <a:endParaRPr kumimoji="0" lang="de-DE" altLang="de-DE" sz="20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8485" name="Foliennummernplatzhalter 1">
            <a:extLst>
              <a:ext uri="{FF2B5EF4-FFF2-40B4-BE49-F238E27FC236}">
                <a16:creationId xmlns:a16="http://schemas.microsoft.com/office/drawing/2014/main" id="{887D610E-4894-4975-809A-FEF8D800C4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03C541-3E61-483A-9403-D2097DDEF69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4450FBF7-0564-4BE8-A302-B168DB300FF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97C539F-27F6-4E8D-87C1-A4DE728D0EA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182B0CB-1CB5-4809-9A9C-241B996A63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3020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AC6CD2F4-E6E8-4681-978D-684FC9AB3A3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820150" cy="935038"/>
          </a:xfrm>
        </p:spPr>
        <p:txBody>
          <a:bodyPr anchor="b"/>
          <a:lstStyle/>
          <a:p>
            <a:r>
              <a:rPr lang="tr-TR" altLang="ko-KR" sz="4300" b="1">
                <a:ea typeface="Gulim" panose="020B0600000101010101" pitchFamily="34" charset="-127"/>
                <a:cs typeface="Times New Roman" panose="02020603050405020304" pitchFamily="18" charset="0"/>
              </a:rPr>
              <a:t>Filtering Techniques </a:t>
            </a:r>
            <a:endParaRPr lang="en-US" altLang="ko-KR" sz="4300" b="1"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390147" name="Rectangle 3">
            <a:extLst>
              <a:ext uri="{FF2B5EF4-FFF2-40B4-BE49-F238E27FC236}">
                <a16:creationId xmlns:a16="http://schemas.microsoft.com/office/drawing/2014/main" id="{A8396E2E-4498-4F1C-BC1C-12BEC7D16D3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7634288" cy="3527425"/>
          </a:xfrm>
        </p:spPr>
        <p:txBody>
          <a:bodyPr/>
          <a:lstStyle/>
          <a:p>
            <a:pPr marL="273050" indent="-273050"/>
            <a:r>
              <a:rPr lang="tr-TR" altLang="ko-KR">
                <a:solidFill>
                  <a:schemeClr val="bg1"/>
                </a:solidFill>
                <a:ea typeface="Batang" panose="02030600000101010101" pitchFamily="18" charset="-127"/>
                <a:cs typeface="Times New Roman" panose="02020603050405020304" pitchFamily="18" charset="0"/>
              </a:rPr>
              <a:t>Similar to weighting but here continuous weighting surface (filter function)</a:t>
            </a:r>
          </a:p>
          <a:p>
            <a:pPr marL="273050" indent="-273050"/>
            <a:endParaRPr lang="tr-TR" altLang="ko-KR">
              <a:solidFill>
                <a:schemeClr val="bg1"/>
              </a:solidFill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273050" indent="-273050"/>
            <a:r>
              <a:rPr lang="de-DE" altLang="ko-KR">
                <a:solidFill>
                  <a:schemeClr val="bg1"/>
                </a:solidFill>
                <a:ea typeface="Batang" panose="02030600000101010101" pitchFamily="18" charset="-127"/>
                <a:cs typeface="Times New Roman" panose="02020603050405020304" pitchFamily="18" charset="0"/>
              </a:rPr>
              <a:t>Multiply each pixel with </a:t>
            </a:r>
            <a:r>
              <a:rPr lang="tr-TR" altLang="ko-KR">
                <a:solidFill>
                  <a:schemeClr val="bg1"/>
                </a:solidFill>
                <a:ea typeface="Batang" panose="02030600000101010101" pitchFamily="18" charset="-127"/>
                <a:cs typeface="Times New Roman" panose="02020603050405020304" pitchFamily="18" charset="0"/>
              </a:rPr>
              <a:t>the function</a:t>
            </a:r>
          </a:p>
          <a:p>
            <a:pPr marL="273050" indent="-273050"/>
            <a:endParaRPr lang="tr-TR" altLang="ko-KR" sz="2900">
              <a:solidFill>
                <a:schemeClr val="bg1"/>
              </a:solidFill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273050" indent="-273050"/>
            <a:r>
              <a:rPr lang="tr-TR" altLang="ko-KR" sz="2900">
                <a:solidFill>
                  <a:schemeClr val="bg1"/>
                </a:solidFill>
                <a:ea typeface="Batang" panose="02030600000101010101" pitchFamily="18" charset="-127"/>
                <a:cs typeface="Times New Roman" panose="02020603050405020304" pitchFamily="18" charset="0"/>
              </a:rPr>
              <a:t>What kind of function?</a:t>
            </a:r>
          </a:p>
          <a:p>
            <a:pPr marL="273050" indent="-273050"/>
            <a:endParaRPr lang="tr-TR" altLang="ko-KR" sz="2900">
              <a:solidFill>
                <a:schemeClr val="bg1"/>
              </a:solidFill>
              <a:ea typeface="Batang" panose="02030600000101010101" pitchFamily="18" charset="-127"/>
              <a:cs typeface="Times New Roman" panose="02020603050405020304" pitchFamily="18" charset="0"/>
            </a:endParaRPr>
          </a:p>
          <a:p>
            <a:pPr marL="273050" indent="-273050"/>
            <a:r>
              <a:rPr lang="tr-TR" altLang="ko-KR" sz="2900">
                <a:solidFill>
                  <a:schemeClr val="bg1"/>
                </a:solidFill>
                <a:ea typeface="Batang" panose="02030600000101010101" pitchFamily="18" charset="-127"/>
                <a:cs typeface="Times New Roman" panose="02020603050405020304" pitchFamily="18" charset="0"/>
              </a:rPr>
              <a:t>Answer: Next slide</a:t>
            </a:r>
            <a:endParaRPr lang="en-US" altLang="ko-KR" sz="2900">
              <a:solidFill>
                <a:schemeClr val="bg1"/>
              </a:solidFill>
              <a:ea typeface="Gulim" panose="020B0600000101010101" pitchFamily="34" charset="-127"/>
              <a:cs typeface="Times New Roman" panose="02020603050405020304" pitchFamily="18" charset="0"/>
            </a:endParaRPr>
          </a:p>
          <a:p>
            <a:pPr marL="273050" indent="-273050"/>
            <a:endParaRPr lang="en-US" altLang="ko-KR" sz="2900">
              <a:solidFill>
                <a:schemeClr val="tx2"/>
              </a:solidFill>
              <a:ea typeface="Gulim" panose="020B0600000101010101" pitchFamily="34" charset="-127"/>
            </a:endParaRPr>
          </a:p>
        </p:txBody>
      </p:sp>
      <p:sp>
        <p:nvSpPr>
          <p:cNvPr id="149508" name="Foliennummernplatzhalter 1">
            <a:extLst>
              <a:ext uri="{FF2B5EF4-FFF2-40B4-BE49-F238E27FC236}">
                <a16:creationId xmlns:a16="http://schemas.microsoft.com/office/drawing/2014/main" id="{E7BA35D7-88F0-4109-BBBB-D6C8D6A93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589186-2BCA-40FA-AAD3-3378D4452F1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00175DC8-92AF-462D-AF06-AB0105D1777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9">
            <a:extLst>
              <a:ext uri="{FF2B5EF4-FFF2-40B4-BE49-F238E27FC236}">
                <a16:creationId xmlns:a16="http://schemas.microsoft.com/office/drawing/2014/main" id="{BFE5107D-C373-467A-BB5C-D300394C6B7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954ED5-4E1B-4F50-8147-44942CC3A8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454400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90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90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90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90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 build="p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>
            <a:extLst>
              <a:ext uri="{FF2B5EF4-FFF2-40B4-BE49-F238E27FC236}">
                <a16:creationId xmlns:a16="http://schemas.microsoft.com/office/drawing/2014/main" id="{CB316241-FAAE-45A4-9880-ECEC4ACBF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b="1"/>
              <a:t>Common </a:t>
            </a:r>
            <a:r>
              <a:rPr lang="tr-TR" altLang="de-DE" b="1"/>
              <a:t>F</a:t>
            </a:r>
            <a:r>
              <a:rPr lang="en-US" altLang="de-DE" b="1"/>
              <a:t>ilter </a:t>
            </a:r>
            <a:r>
              <a:rPr lang="tr-TR" altLang="de-DE" b="1"/>
              <a:t>F</a:t>
            </a:r>
            <a:r>
              <a:rPr lang="en-US" altLang="de-DE" b="1"/>
              <a:t>unctions</a:t>
            </a:r>
          </a:p>
        </p:txBody>
      </p:sp>
      <p:pic>
        <p:nvPicPr>
          <p:cNvPr id="150531" name="AADGHAP0.jpg" descr="AADGHAP0">
            <a:extLst>
              <a:ext uri="{FF2B5EF4-FFF2-40B4-BE49-F238E27FC236}">
                <a16:creationId xmlns:a16="http://schemas.microsoft.com/office/drawing/2014/main" id="{BDD30102-A3B2-4B36-A44A-F8FC59B8E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1066800"/>
            <a:ext cx="738505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2" name="Rechteck 1">
            <a:extLst>
              <a:ext uri="{FF2B5EF4-FFF2-40B4-BE49-F238E27FC236}">
                <a16:creationId xmlns:a16="http://schemas.microsoft.com/office/drawing/2014/main" id="{E234A1FB-D3D5-4E2E-B0AB-42B4AB8B2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6140450"/>
            <a:ext cx="822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Filters </a:t>
            </a:r>
            <a:r>
              <a:rPr kumimoji="0" lang="en-US" altLang="de-DE" sz="1800" b="0" i="0" u="none" strike="noStrike" kern="120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used to antialias line paths. The volume of each filter is normalized to 1.0, and the height gives the relative weight at any subpixel position.</a:t>
            </a: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0533" name="Foliennummernplatzhalter 1">
            <a:extLst>
              <a:ext uri="{FF2B5EF4-FFF2-40B4-BE49-F238E27FC236}">
                <a16:creationId xmlns:a16="http://schemas.microsoft.com/office/drawing/2014/main" id="{EF7214C4-EB62-4221-B157-9E80665FCB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C37197-4198-4000-8800-BC4DB2C99E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Grafik 8">
            <a:extLst>
              <a:ext uri="{FF2B5EF4-FFF2-40B4-BE49-F238E27FC236}">
                <a16:creationId xmlns:a16="http://schemas.microsoft.com/office/drawing/2014/main" id="{D0B52A6A-A85E-40CC-A45F-51BFAD33743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5308E078-A614-4EB7-879B-9B908D038B9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97910DD-39D6-473D-8BAA-7350AC4E61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98800" y="6417082"/>
            <a:ext cx="3452812" cy="457200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Attributes of Output Primitives and Algorithms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CustomShape 1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5" name="CustomShape 2"/>
          <p:cNvSpPr/>
          <p:nvPr/>
        </p:nvSpPr>
        <p:spPr>
          <a:xfrm>
            <a:off x="460080" y="380880"/>
            <a:ext cx="75430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262626"/>
                </a:solidFill>
                <a:latin typeface="Times New Roman"/>
                <a:ea typeface="DejaVu Sans"/>
              </a:rPr>
              <a:t>Next Lecture</a:t>
            </a:r>
            <a:endParaRPr lang="de-DE" sz="3200" b="0" strike="noStrike" spc="-1">
              <a:latin typeface="Arial"/>
            </a:endParaRPr>
          </a:p>
        </p:txBody>
      </p:sp>
      <p:sp>
        <p:nvSpPr>
          <p:cNvPr id="1426" name="CustomShape 3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7" name="CustomShape 4"/>
          <p:cNvSpPr/>
          <p:nvPr/>
        </p:nvSpPr>
        <p:spPr>
          <a:xfrm>
            <a:off x="460440" y="2438280"/>
            <a:ext cx="8530560" cy="990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15000"/>
              </a:lnSpc>
              <a:spcBef>
                <a:spcPts val="641"/>
              </a:spcBef>
              <a:spcAft>
                <a:spcPts val="1001"/>
              </a:spcAft>
            </a:pPr>
            <a:r>
              <a:rPr lang="de-DE" sz="3200" b="0" strike="noStrike" spc="-1">
                <a:solidFill>
                  <a:srgbClr val="333333"/>
                </a:solidFill>
                <a:latin typeface="Times New Roman"/>
                <a:ea typeface="Times New Roman"/>
              </a:rPr>
              <a:t>Interactive Input Methods</a:t>
            </a: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  <a:p>
            <a:pPr marL="227160">
              <a:lnSpc>
                <a:spcPct val="100000"/>
              </a:lnSpc>
              <a:spcBef>
                <a:spcPts val="641"/>
              </a:spcBef>
              <a:spcAft>
                <a:spcPts val="601"/>
              </a:spcAft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1428" name="CustomShape 5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F3C3B2F-F0CD-4985-8515-AD49FB7B0D8E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144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29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0" name="Grafik 10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pic>
        <p:nvPicPr>
          <p:cNvPr id="1431" name="Grafik 8"/>
          <p:cNvPicPr/>
          <p:nvPr/>
        </p:nvPicPr>
        <p:blipFill>
          <a:blip r:embed="rId4"/>
          <a:stretch/>
        </p:blipFill>
        <p:spPr>
          <a:xfrm>
            <a:off x="8523000" y="36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2" name="Grafik 9"/>
          <p:cNvPicPr/>
          <p:nvPr/>
        </p:nvPicPr>
        <p:blipFill>
          <a:blip r:embed="rId5"/>
          <a:stretch/>
        </p:blipFill>
        <p:spPr>
          <a:xfrm>
            <a:off x="360" y="36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14" name="Fußzeilenplatzhalter 1">
            <a:extLst>
              <a:ext uri="{FF2B5EF4-FFF2-40B4-BE49-F238E27FC236}">
                <a16:creationId xmlns:a16="http://schemas.microsoft.com/office/drawing/2014/main" id="{0B901F3A-3792-4AD5-B666-59910055A70A}"/>
              </a:ext>
            </a:extLst>
          </p:cNvPr>
          <p:cNvSpPr txBox="1">
            <a:spLocks/>
          </p:cNvSpPr>
          <p:nvPr/>
        </p:nvSpPr>
        <p:spPr bwMode="auto">
          <a:xfrm>
            <a:off x="3098800" y="6230644"/>
            <a:ext cx="345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6699FF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Attributes of Output Primitives and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145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8" name="Fußzeilenplatzhalter 1">
            <a:extLst>
              <a:ext uri="{FF2B5EF4-FFF2-40B4-BE49-F238E27FC236}">
                <a16:creationId xmlns:a16="http://schemas.microsoft.com/office/drawing/2014/main" id="{BC8BBB85-A97C-4C1A-9197-FFC05F5D23EA}"/>
              </a:ext>
            </a:extLst>
          </p:cNvPr>
          <p:cNvSpPr txBox="1">
            <a:spLocks/>
          </p:cNvSpPr>
          <p:nvPr/>
        </p:nvSpPr>
        <p:spPr bwMode="auto">
          <a:xfrm>
            <a:off x="3098800" y="6248400"/>
            <a:ext cx="345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rgbClr val="6699FF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Attributes of Output Primitives and Algorithms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6970</Words>
  <Application>Microsoft Office PowerPoint</Application>
  <PresentationFormat>Bildschirmpräsentation (4:3)</PresentationFormat>
  <Paragraphs>1140</Paragraphs>
  <Slides>145</Slides>
  <Notes>45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15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145</vt:i4>
      </vt:variant>
    </vt:vector>
  </HeadingPairs>
  <TitlesOfParts>
    <vt:vector size="167" baseType="lpstr">
      <vt:lpstr>Batang</vt:lpstr>
      <vt:lpstr>돋움</vt:lpstr>
      <vt:lpstr>Gulim</vt:lpstr>
      <vt:lpstr>Microsoft YaHei</vt:lpstr>
      <vt:lpstr>Arial</vt:lpstr>
      <vt:lpstr>Arial Black</vt:lpstr>
      <vt:lpstr>Cambria Math</vt:lpstr>
      <vt:lpstr>Courier New</vt:lpstr>
      <vt:lpstr>DejaVu Sans</vt:lpstr>
      <vt:lpstr>Garamond</vt:lpstr>
      <vt:lpstr>Monotype Sorts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2_Edge</vt:lpstr>
      <vt:lpstr>Microsoft Formel-Editor 3.0</vt:lpstr>
      <vt:lpstr>Microsoft Denklem 3.0</vt:lpstr>
      <vt:lpstr>Microsoft Equation 3.0</vt:lpstr>
      <vt:lpstr>PowerPoint-Präsentation</vt:lpstr>
      <vt:lpstr>Objectives</vt:lpstr>
      <vt:lpstr>Objectives (cont.)</vt:lpstr>
      <vt:lpstr>Attributes</vt:lpstr>
      <vt:lpstr>OpenGL State Variables</vt:lpstr>
      <vt:lpstr>Color and Gray Scale</vt:lpstr>
      <vt:lpstr>Example: Color table</vt:lpstr>
      <vt:lpstr>Color and Gray Scale</vt:lpstr>
      <vt:lpstr>Color and Gray Scale (cont.)</vt:lpstr>
      <vt:lpstr>Color and Gray Scale</vt:lpstr>
      <vt:lpstr>Color Functions</vt:lpstr>
      <vt:lpstr>Important</vt:lpstr>
      <vt:lpstr>Color Blending</vt:lpstr>
      <vt:lpstr>Color Blending (cont.)</vt:lpstr>
      <vt:lpstr>OpenGL Color Arrays</vt:lpstr>
      <vt:lpstr>Example: Color Functions</vt:lpstr>
      <vt:lpstr>Example: Color Functions (cont.)</vt:lpstr>
      <vt:lpstr>Point Attributes and Functions</vt:lpstr>
      <vt:lpstr>Point Attributes (cont.)</vt:lpstr>
      <vt:lpstr>Line Attributes and Functions</vt:lpstr>
      <vt:lpstr>Line Attributes and Functions (cont.)</vt:lpstr>
      <vt:lpstr>Line Attributes and Functions (cont.)</vt:lpstr>
      <vt:lpstr>Example: Line Attributes and Functions</vt:lpstr>
      <vt:lpstr>Example: Line Attributes and Functions (cont.)</vt:lpstr>
      <vt:lpstr>Curved Attributes</vt:lpstr>
      <vt:lpstr>Fill-Area Attributes</vt:lpstr>
      <vt:lpstr>Basic Polygon Fill Styles</vt:lpstr>
      <vt:lpstr>Areas Filled With Hatch Patterns</vt:lpstr>
      <vt:lpstr>Fill-Area Attributes</vt:lpstr>
      <vt:lpstr>Fill-Area Attributes (cont.)</vt:lpstr>
      <vt:lpstr>Example: Filling Two Polygons</vt:lpstr>
      <vt:lpstr>Example: Filling With Fly</vt:lpstr>
      <vt:lpstr>Example: The Fly</vt:lpstr>
      <vt:lpstr>Example: The Fly (cont.)</vt:lpstr>
      <vt:lpstr>Character Attributes</vt:lpstr>
      <vt:lpstr>Character Attributes (cont.)</vt:lpstr>
      <vt:lpstr>Antialiasing</vt:lpstr>
      <vt:lpstr>Signal Processing and Sampling</vt:lpstr>
      <vt:lpstr>Signal Processing and Sampling</vt:lpstr>
      <vt:lpstr>Antialiasing</vt:lpstr>
      <vt:lpstr>Antialiasing in OpenGL</vt:lpstr>
      <vt:lpstr>OpenGL Query Functions</vt:lpstr>
      <vt:lpstr>OpenGL Attribute Groups</vt:lpstr>
      <vt:lpstr>OpenGL Attribute Groups (cont.)</vt:lpstr>
      <vt:lpstr>OpenGL Attribute Functions</vt:lpstr>
      <vt:lpstr>PowerPoint-Präsentation</vt:lpstr>
      <vt:lpstr>OpenGL Attribute Functions (cont.)</vt:lpstr>
      <vt:lpstr>Line Drawing Algorithms</vt:lpstr>
      <vt:lpstr>Line Drawing Algorithms (cont.)</vt:lpstr>
      <vt:lpstr>Closer Look</vt:lpstr>
      <vt:lpstr>Line Drawing Algorithms (cont.)</vt:lpstr>
      <vt:lpstr>Calculating the values</vt:lpstr>
      <vt:lpstr>Setting Deflection Values</vt:lpstr>
      <vt:lpstr>Line Sampling</vt:lpstr>
      <vt:lpstr>Line Drawing Algorithms (cont.)</vt:lpstr>
      <vt:lpstr>DDA Algorithm</vt:lpstr>
      <vt:lpstr>DDA Algorithm (cont.)</vt:lpstr>
      <vt:lpstr>Line Drawing Algorithms (cont.)</vt:lpstr>
      <vt:lpstr>Line Drawing Algorithms (cont.)</vt:lpstr>
      <vt:lpstr>Line Drawing Algorithms (cont.)</vt:lpstr>
      <vt:lpstr>Line Drawing Algorithms (cont.)</vt:lpstr>
      <vt:lpstr>Vertical Distances</vt:lpstr>
      <vt:lpstr>Bresenham’s Line Drawing Algorithm</vt:lpstr>
      <vt:lpstr>Bresenham’s Line Drawing Algorithm (cont.)</vt:lpstr>
      <vt:lpstr>Example 6-1   Bresenham Line Drawing</vt:lpstr>
      <vt:lpstr>PowerPoint-Präsentation</vt:lpstr>
      <vt:lpstr>PowerPoint-Präsentation</vt:lpstr>
      <vt:lpstr>Line Drawing Algorithms (cont.)</vt:lpstr>
      <vt:lpstr>Line Drawing Algorithms (cont.)</vt:lpstr>
      <vt:lpstr>Circle Drawing Algorithms</vt:lpstr>
      <vt:lpstr>Circle Drawing Algorithms (cont.) </vt:lpstr>
      <vt:lpstr>Circle Drawing Algorithms (cont.) </vt:lpstr>
      <vt:lpstr>Circle Drawing Algorithms (cont.) </vt:lpstr>
      <vt:lpstr>Symmetry of a circle</vt:lpstr>
      <vt:lpstr>Using Symmetry</vt:lpstr>
      <vt:lpstr>Midpoint Circle Algorithm</vt:lpstr>
      <vt:lpstr>Midpoint Circle Algorithm (cont.)</vt:lpstr>
      <vt:lpstr>Midpoint Circle Algorithm (cont.)</vt:lpstr>
      <vt:lpstr>Midpoint</vt:lpstr>
      <vt:lpstr>Midpoint Circle Algorithm (cont.): Decision parameter</vt:lpstr>
      <vt:lpstr>Midpoint Circle Algorithm (cont.): Decision parameter</vt:lpstr>
      <vt:lpstr>Midpoint Circle Algorithm (cont.)</vt:lpstr>
      <vt:lpstr>Midpoint Circle Algorithm (cont.)</vt:lpstr>
      <vt:lpstr>PowerPoint-Präsentation</vt:lpstr>
      <vt:lpstr>Example: Midpoint Circle Drawing (cont.)</vt:lpstr>
      <vt:lpstr>Example: Midpoint Circle Drawing (cont.)</vt:lpstr>
      <vt:lpstr>General Curve Functions</vt:lpstr>
      <vt:lpstr>Ellipse Generating Algorithms</vt:lpstr>
      <vt:lpstr>An Ellipse</vt:lpstr>
      <vt:lpstr>An Ellipse (cont.)</vt:lpstr>
      <vt:lpstr>An Ellipse (cont.)</vt:lpstr>
      <vt:lpstr>The Bounding Circle</vt:lpstr>
      <vt:lpstr>Midpoint Ellipse Algorithm</vt:lpstr>
      <vt:lpstr>Symmetry of an Ellipse </vt:lpstr>
      <vt:lpstr>Ellipse Processing Regions</vt:lpstr>
      <vt:lpstr>Midpoint Ellipse Algorithm (cont.)</vt:lpstr>
      <vt:lpstr>Midpoint</vt:lpstr>
      <vt:lpstr>Midpoint (cont.)</vt:lpstr>
      <vt:lpstr>Midpoint Ellipse Algorithm (cont.): Decision Parameter</vt:lpstr>
      <vt:lpstr>Midpoint Ellipse Algorithm (cont.): Decision Parameter</vt:lpstr>
      <vt:lpstr>Midpoint Ellipse Algorithm (cont.): Decision Parameter</vt:lpstr>
      <vt:lpstr>Midpoint Ellipse Algorithm (cont.): Region 1-Region 2?</vt:lpstr>
      <vt:lpstr>Midpoint Ellipse Algorithm (cont.)</vt:lpstr>
      <vt:lpstr>Midpoint Ellipse Algorithm (cont.)</vt:lpstr>
      <vt:lpstr>Midpoint Ellipse Algorithm (cont.)</vt:lpstr>
      <vt:lpstr>Example: Midpoint Ellipse Drawing</vt:lpstr>
      <vt:lpstr>Example: Midpoint Ellipse Drawing (cont.)</vt:lpstr>
      <vt:lpstr>Example: Midpoint Ellipse Drawing (cont.)</vt:lpstr>
      <vt:lpstr>Example: Midpoint Ellipse Drawing (cont.)</vt:lpstr>
      <vt:lpstr>Fill-Area Algorithms</vt:lpstr>
      <vt:lpstr>Area Filling</vt:lpstr>
      <vt:lpstr>Scan-line Polygon-fill Algorithm</vt:lpstr>
      <vt:lpstr>Scan-line Polygon-fill Algorithm (cont.)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Using Coherence Properties</vt:lpstr>
      <vt:lpstr>Fill-Area Algorithms</vt:lpstr>
      <vt:lpstr>Example: Fill-Area Algorithms</vt:lpstr>
      <vt:lpstr>Other Fill-Area Algorithms</vt:lpstr>
      <vt:lpstr>Boundary-Fill Algorithm</vt:lpstr>
      <vt:lpstr>Neighbors?</vt:lpstr>
      <vt:lpstr>Boundary Fill: 4-connected vs. 8-connected</vt:lpstr>
      <vt:lpstr>Implementing Boundary-Fill</vt:lpstr>
      <vt:lpstr>Other Fill-Area Algorithms (cont.)</vt:lpstr>
      <vt:lpstr>Flood-Fill Algorithm</vt:lpstr>
      <vt:lpstr>Implementation of Antialiasing</vt:lpstr>
      <vt:lpstr>Nyquist?</vt:lpstr>
      <vt:lpstr>Sampling</vt:lpstr>
      <vt:lpstr>Antialiasing Methods</vt:lpstr>
      <vt:lpstr>Supersampling</vt:lpstr>
      <vt:lpstr>Example: Supersampling</vt:lpstr>
      <vt:lpstr>Weighting Subpixels</vt:lpstr>
      <vt:lpstr>Areasampling</vt:lpstr>
      <vt:lpstr>Example: Areas Sampling</vt:lpstr>
      <vt:lpstr>Filtering Techniques </vt:lpstr>
      <vt:lpstr>Common Filter Functions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513</cp:revision>
  <dcterms:created xsi:type="dcterms:W3CDTF">2006-08-16T00:00:00Z</dcterms:created>
  <dcterms:modified xsi:type="dcterms:W3CDTF">2018-11-24T10:13:54Z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