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3"/>
  </p:notesMasterIdLst>
  <p:sldIdLst>
    <p:sldId id="530" r:id="rId2"/>
    <p:sldId id="648" r:id="rId3"/>
    <p:sldId id="868" r:id="rId4"/>
    <p:sldId id="783" r:id="rId5"/>
    <p:sldId id="784" r:id="rId6"/>
    <p:sldId id="869" r:id="rId7"/>
    <p:sldId id="786" r:id="rId8"/>
    <p:sldId id="787" r:id="rId9"/>
    <p:sldId id="788" r:id="rId10"/>
    <p:sldId id="789" r:id="rId11"/>
    <p:sldId id="790" r:id="rId12"/>
    <p:sldId id="876" r:id="rId13"/>
    <p:sldId id="792" r:id="rId14"/>
    <p:sldId id="793" r:id="rId15"/>
    <p:sldId id="794" r:id="rId16"/>
    <p:sldId id="795" r:id="rId17"/>
    <p:sldId id="796" r:id="rId18"/>
    <p:sldId id="797" r:id="rId19"/>
    <p:sldId id="798" r:id="rId20"/>
    <p:sldId id="799" r:id="rId21"/>
    <p:sldId id="800" r:id="rId22"/>
    <p:sldId id="801" r:id="rId23"/>
    <p:sldId id="802" r:id="rId24"/>
    <p:sldId id="803" r:id="rId25"/>
    <p:sldId id="804" r:id="rId26"/>
    <p:sldId id="805" r:id="rId27"/>
    <p:sldId id="871" r:id="rId28"/>
    <p:sldId id="807" r:id="rId29"/>
    <p:sldId id="808" r:id="rId30"/>
    <p:sldId id="809" r:id="rId31"/>
    <p:sldId id="810" r:id="rId32"/>
    <p:sldId id="811" r:id="rId33"/>
    <p:sldId id="812" r:id="rId34"/>
    <p:sldId id="813" r:id="rId35"/>
    <p:sldId id="814" r:id="rId36"/>
    <p:sldId id="815" r:id="rId37"/>
    <p:sldId id="816" r:id="rId38"/>
    <p:sldId id="817" r:id="rId39"/>
    <p:sldId id="818" r:id="rId40"/>
    <p:sldId id="819" r:id="rId41"/>
    <p:sldId id="820" r:id="rId42"/>
    <p:sldId id="821" r:id="rId43"/>
    <p:sldId id="822" r:id="rId44"/>
    <p:sldId id="823" r:id="rId45"/>
    <p:sldId id="824" r:id="rId46"/>
    <p:sldId id="825" r:id="rId47"/>
    <p:sldId id="826" r:id="rId48"/>
    <p:sldId id="827" r:id="rId49"/>
    <p:sldId id="872" r:id="rId50"/>
    <p:sldId id="829" r:id="rId51"/>
    <p:sldId id="830" r:id="rId52"/>
    <p:sldId id="831" r:id="rId53"/>
    <p:sldId id="832" r:id="rId54"/>
    <p:sldId id="833" r:id="rId55"/>
    <p:sldId id="834" r:id="rId56"/>
    <p:sldId id="835" r:id="rId57"/>
    <p:sldId id="836" r:id="rId58"/>
    <p:sldId id="837" r:id="rId59"/>
    <p:sldId id="838" r:id="rId60"/>
    <p:sldId id="839" r:id="rId61"/>
    <p:sldId id="840" r:id="rId62"/>
    <p:sldId id="841" r:id="rId63"/>
    <p:sldId id="842" r:id="rId64"/>
    <p:sldId id="843" r:id="rId65"/>
    <p:sldId id="844" r:id="rId66"/>
    <p:sldId id="845" r:id="rId67"/>
    <p:sldId id="846" r:id="rId68"/>
    <p:sldId id="847" r:id="rId69"/>
    <p:sldId id="848" r:id="rId70"/>
    <p:sldId id="849" r:id="rId71"/>
    <p:sldId id="850" r:id="rId72"/>
    <p:sldId id="851" r:id="rId73"/>
    <p:sldId id="852" r:id="rId74"/>
    <p:sldId id="853" r:id="rId75"/>
    <p:sldId id="854" r:id="rId76"/>
    <p:sldId id="855" r:id="rId77"/>
    <p:sldId id="856" r:id="rId78"/>
    <p:sldId id="857" r:id="rId79"/>
    <p:sldId id="858" r:id="rId80"/>
    <p:sldId id="859" r:id="rId81"/>
    <p:sldId id="860" r:id="rId82"/>
    <p:sldId id="861" r:id="rId83"/>
    <p:sldId id="862" r:id="rId84"/>
    <p:sldId id="863" r:id="rId85"/>
    <p:sldId id="864" r:id="rId86"/>
    <p:sldId id="865" r:id="rId87"/>
    <p:sldId id="873" r:id="rId88"/>
    <p:sldId id="867" r:id="rId89"/>
    <p:sldId id="782" r:id="rId90"/>
    <p:sldId id="440" r:id="rId91"/>
    <p:sldId id="362" r:id="rId9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6628" autoAdjust="0"/>
  </p:normalViewPr>
  <p:slideViewPr>
    <p:cSldViewPr>
      <p:cViewPr varScale="1">
        <p:scale>
          <a:sx n="84" d="100"/>
          <a:sy n="84" d="100"/>
        </p:scale>
        <p:origin x="19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71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0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27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37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093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1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39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08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223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66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453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10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22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43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25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852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25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863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008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803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3237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645" tIns="48323" rIns="96645" bIns="48323" anchor="ctr"/>
          <a:lstStyle/>
          <a:p>
            <a:pPr eaLnBrk="1" hangingPunct="1"/>
            <a:endParaRPr lang="tr-T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193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</a:t>
            </a:r>
            <a:r>
              <a:rPr lang="en-US" smtClean="0"/>
              <a:t>3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10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90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86759" y="5513948"/>
            <a:ext cx="7759700" cy="833437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15900" y="6492875"/>
            <a:ext cx="8672513" cy="365125"/>
          </a:xfrm>
        </p:spPr>
        <p:txBody>
          <a:bodyPr/>
          <a:lstStyle>
            <a:lvl1pPr>
              <a:defRPr dirty="0" err="1"/>
            </a:lvl1pPr>
          </a:lstStyle>
          <a:p>
            <a:pPr>
              <a:defRPr/>
            </a:pPr>
            <a:r>
              <a:rPr lang="en-US"/>
              <a:t>Tanenbaum &amp; Bo,Modern  Operating </a:t>
            </a:r>
            <a:r>
              <a:rPr lang="en-US" smtClean="0"/>
              <a:t>Systems: 4th ed., </a:t>
            </a:r>
            <a:r>
              <a:rPr lang="en-US"/>
              <a:t>(c) 2013 Prentice-Hall, Inc.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66559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Tanenbaum &amp; Bo,Modern  Operating Systems: 4th ed., (c) 2013 Prentice-Hall, Inc. All rights reserved.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45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2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43624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305800" cy="2286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CSE306 Operating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Memory Management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26127"/>
            <a:ext cx="8686800" cy="5795347"/>
          </a:xfrm>
        </p:spPr>
        <p:txBody>
          <a:bodyPr>
            <a:normAutofit/>
          </a:bodyPr>
          <a:lstStyle/>
          <a:p>
            <a:r>
              <a:rPr lang="en-US" dirty="0" smtClean="0"/>
              <a:t>Memory as a valuable resource</a:t>
            </a:r>
          </a:p>
          <a:p>
            <a:endParaRPr lang="en-US" dirty="0" smtClean="0"/>
          </a:p>
          <a:p>
            <a:r>
              <a:rPr lang="en-US" dirty="0" smtClean="0"/>
              <a:t>Memory management requirements</a:t>
            </a:r>
          </a:p>
          <a:p>
            <a:endParaRPr lang="en-US" dirty="0" smtClean="0"/>
          </a:p>
          <a:p>
            <a:r>
              <a:rPr lang="en-US" dirty="0" smtClean="0"/>
              <a:t>Interplay of HW and SW</a:t>
            </a:r>
          </a:p>
          <a:p>
            <a:endParaRPr lang="en-US" dirty="0" smtClean="0"/>
          </a:p>
          <a:p>
            <a:r>
              <a:rPr lang="en-US" dirty="0" smtClean="0"/>
              <a:t>Memory management issues</a:t>
            </a:r>
          </a:p>
          <a:p>
            <a:pPr lvl="1"/>
            <a:r>
              <a:rPr lang="en-US" dirty="0" smtClean="0"/>
              <a:t>Paging</a:t>
            </a:r>
          </a:p>
          <a:p>
            <a:pPr lvl="1"/>
            <a:r>
              <a:rPr lang="en-US" dirty="0" smtClean="0"/>
              <a:t>Segmentation</a:t>
            </a:r>
          </a:p>
          <a:p>
            <a:pPr lvl="1"/>
            <a:r>
              <a:rPr lang="en-US" dirty="0" err="1" smtClean="0"/>
              <a:t>Partioning</a:t>
            </a:r>
            <a:endParaRPr lang="en-US" dirty="0" smtClean="0"/>
          </a:p>
          <a:p>
            <a:pPr lvl="1"/>
            <a:r>
              <a:rPr lang="en-US" dirty="0" smtClean="0"/>
              <a:t>Swapping</a:t>
            </a:r>
          </a:p>
          <a:p>
            <a:pPr lvl="1"/>
            <a:r>
              <a:rPr lang="en-US" dirty="0" smtClean="0"/>
              <a:t>…</a:t>
            </a:r>
          </a:p>
          <a:p>
            <a:endParaRPr lang="en-US" dirty="0" smtClean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Memory</a:t>
            </a:r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Paraphrase of Parkinson’s Law, ‘‘</a:t>
            </a:r>
            <a:r>
              <a:rPr lang="en-US" altLang="en-US" i="1" smtClean="0"/>
              <a:t>Programs expand to fill the memory available to hold them</a:t>
            </a:r>
            <a:r>
              <a:rPr lang="en-US" altLang="en-US" smtClean="0"/>
              <a:t>.’’</a:t>
            </a:r>
          </a:p>
          <a:p>
            <a:pPr eaLnBrk="1" hangingPunct="1"/>
            <a:r>
              <a:rPr lang="en-US" altLang="en-US" smtClean="0"/>
              <a:t>Average home computer nowadays has 10,000 times more memory than the IBM 7094, the largest computer in the world in the early 1960s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6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Memory Management	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1304925"/>
            <a:ext cx="8613775" cy="47148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de-DE" smtClean="0"/>
              <a:t>Ideally programmers want memory that is</a:t>
            </a:r>
            <a:endParaRPr lang="en-US" altLang="de-DE" sz="2800" smtClean="0"/>
          </a:p>
          <a:p>
            <a:pPr lvl="1" eaLnBrk="1" hangingPunct="1"/>
            <a:r>
              <a:rPr lang="en-US" altLang="de-DE" sz="2400" smtClean="0"/>
              <a:t>large</a:t>
            </a:r>
          </a:p>
          <a:p>
            <a:pPr lvl="1" eaLnBrk="1" hangingPunct="1"/>
            <a:r>
              <a:rPr lang="en-US" altLang="de-DE" sz="2400" smtClean="0"/>
              <a:t>fast</a:t>
            </a:r>
          </a:p>
          <a:p>
            <a:pPr lvl="1" eaLnBrk="1" hangingPunct="1"/>
            <a:r>
              <a:rPr lang="en-US" altLang="de-DE" sz="2400" smtClean="0"/>
              <a:t>non volatile</a:t>
            </a:r>
          </a:p>
          <a:p>
            <a:pPr lvl="1" eaLnBrk="1" hangingPunct="1"/>
            <a:endParaRPr lang="en-US" altLang="de-DE" sz="2400" smtClean="0"/>
          </a:p>
          <a:p>
            <a:pPr eaLnBrk="1" hangingPunct="1"/>
            <a:r>
              <a:rPr lang="en-US" altLang="de-DE" smtClean="0"/>
              <a:t>Memory hierarchy</a:t>
            </a:r>
            <a:r>
              <a:rPr lang="en-US" altLang="de-DE" sz="2800" smtClean="0"/>
              <a:t> </a:t>
            </a:r>
          </a:p>
          <a:p>
            <a:pPr lvl="1" eaLnBrk="1" hangingPunct="1"/>
            <a:r>
              <a:rPr lang="en-US" altLang="de-DE" sz="2400" smtClean="0"/>
              <a:t>small amount of fast, expensive memory – cache </a:t>
            </a:r>
          </a:p>
          <a:p>
            <a:pPr lvl="1" eaLnBrk="1" hangingPunct="1"/>
            <a:r>
              <a:rPr lang="en-US" altLang="de-DE" sz="2400" smtClean="0"/>
              <a:t>some medium-speed, medium price main memory</a:t>
            </a:r>
          </a:p>
          <a:p>
            <a:pPr lvl="1" eaLnBrk="1" hangingPunct="1"/>
            <a:r>
              <a:rPr lang="en-US" altLang="de-DE" sz="2400" smtClean="0"/>
              <a:t>gigabytes of slow, cheap disk storage</a:t>
            </a:r>
          </a:p>
          <a:p>
            <a:pPr lvl="1" eaLnBrk="1" hangingPunct="1"/>
            <a:endParaRPr lang="en-US" altLang="de-DE" sz="2400" smtClean="0"/>
          </a:p>
          <a:p>
            <a:pPr eaLnBrk="1" hangingPunct="1"/>
            <a:r>
              <a:rPr lang="en-US" altLang="de-DE" smtClean="0"/>
              <a:t>Memory manager handles the memory hierarchy</a:t>
            </a:r>
            <a:endParaRPr lang="en-US" altLang="de-DE" sz="2800" smtClean="0"/>
          </a:p>
          <a:p>
            <a:pPr eaLnBrk="1" hangingPunct="1"/>
            <a:endParaRPr lang="en-US" altLang="de-DE" sz="280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60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5387975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Three simple ways of organizing memory with an operating system </a:t>
            </a:r>
            <a:r>
              <a:rPr lang="en-US" altLang="de-DE" sz="2400" dirty="0" smtClean="0">
                <a:cs typeface="Times New Roman" panose="02020603050405020304" pitchFamily="18" charset="0"/>
              </a:rPr>
              <a:t>and one </a:t>
            </a:r>
            <a:r>
              <a:rPr lang="en-US" altLang="de-DE" sz="2400" dirty="0">
                <a:cs typeface="Times New Roman" panose="02020603050405020304" pitchFamily="18" charset="0"/>
              </a:rPr>
              <a:t>user process.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de-DE" dirty="0">
                <a:cs typeface="Times New Roman" panose="02020603050405020304" pitchFamily="18" charset="0"/>
              </a:rPr>
              <a:t>No Memory Abstraction</a:t>
            </a:r>
          </a:p>
        </p:txBody>
      </p:sp>
      <p:pic>
        <p:nvPicPr>
          <p:cNvPr id="19460" name="Picture 6" descr="D:\b\b4\IBM\03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716088"/>
            <a:ext cx="722947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7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975" y="735013"/>
            <a:ext cx="4924425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21780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Running Multiple Programs Without a Memory Abstraction</a:t>
            </a:r>
          </a:p>
        </p:txBody>
      </p:sp>
      <p:sp>
        <p:nvSpPr>
          <p:cNvPr id="1638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2860" y="5105400"/>
            <a:ext cx="8968740" cy="16764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of the relocation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problem: </a:t>
            </a:r>
          </a:p>
          <a:p>
            <a:pPr algn="l"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A 16-KB program.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Another 16-KB program. 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The two programs loaded consecutively into memory.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05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76201" y="5791201"/>
            <a:ext cx="906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Base and limit registers can be used to give each process a separate address space.</a:t>
            </a: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2006600" y="0"/>
            <a:ext cx="64389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2075" tIns="46038" rIns="92075" bIns="46038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and Limit Registers</a:t>
            </a:r>
          </a:p>
        </p:txBody>
      </p:sp>
      <p:pic>
        <p:nvPicPr>
          <p:cNvPr id="21508" name="Picture 6" descr="D:\b\b4\IBM\03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762000"/>
            <a:ext cx="3254375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79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de-DE" dirty="0" smtClean="0"/>
              <a:t>Swapping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066800"/>
            <a:ext cx="8712200" cy="5080000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de-DE" sz="2200" dirty="0" smtClean="0">
                <a:solidFill>
                  <a:schemeClr val="tx1"/>
                </a:solidFill>
              </a:rPr>
              <a:t>A process can be swapped temporarily out of memory to a backing store, and then brought back into memory for continued execution.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200" dirty="0" smtClean="0">
                <a:solidFill>
                  <a:schemeClr val="tx1"/>
                </a:solidFill>
              </a:rPr>
              <a:t>Backing store — fast disk large enough to accommodate copies of all memory images for all users; must provide direct access to these memory images.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200" dirty="0" smtClean="0">
                <a:solidFill>
                  <a:schemeClr val="tx1"/>
                </a:solidFill>
              </a:rPr>
              <a:t>Roll out, roll in — swapping variant used for </a:t>
            </a:r>
            <a:r>
              <a:rPr lang="en-US" altLang="de-DE" sz="2200" dirty="0" err="1" smtClean="0">
                <a:solidFill>
                  <a:schemeClr val="tx1"/>
                </a:solidFill>
              </a:rPr>
              <a:t>priority­based</a:t>
            </a:r>
            <a:r>
              <a:rPr lang="en-US" altLang="de-DE" sz="2200" dirty="0" smtClean="0">
                <a:solidFill>
                  <a:schemeClr val="tx1"/>
                </a:solidFill>
              </a:rPr>
              <a:t> scheduling algorithms; </a:t>
            </a:r>
            <a:r>
              <a:rPr lang="en-US" altLang="de-DE" sz="2200" dirty="0" err="1" smtClean="0">
                <a:solidFill>
                  <a:schemeClr val="tx1"/>
                </a:solidFill>
              </a:rPr>
              <a:t>lower­priority</a:t>
            </a:r>
            <a:r>
              <a:rPr lang="en-US" altLang="de-DE" sz="2200" dirty="0" smtClean="0">
                <a:solidFill>
                  <a:schemeClr val="tx1"/>
                </a:solidFill>
              </a:rPr>
              <a:t> process is swapped out so </a:t>
            </a:r>
            <a:r>
              <a:rPr lang="en-US" altLang="de-DE" sz="2200" dirty="0" err="1" smtClean="0">
                <a:solidFill>
                  <a:schemeClr val="tx1"/>
                </a:solidFill>
              </a:rPr>
              <a:t>higher­priority</a:t>
            </a:r>
            <a:r>
              <a:rPr lang="en-US" altLang="de-DE" sz="2200" dirty="0" smtClean="0">
                <a:solidFill>
                  <a:schemeClr val="tx1"/>
                </a:solidFill>
              </a:rPr>
              <a:t> process can be loaded and executed.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200" dirty="0" smtClean="0">
                <a:solidFill>
                  <a:schemeClr val="tx1"/>
                </a:solidFill>
              </a:rPr>
              <a:t>Major part of swap time is transfer time; total transfer time is directly proportional to the amount of memory swapped.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200" dirty="0" smtClean="0">
                <a:solidFill>
                  <a:schemeClr val="tx1"/>
                </a:solidFill>
              </a:rPr>
              <a:t>Modified versions of swapping are found on many systems, i.e., UNIX and Microsoft Windows.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5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1143000"/>
          </a:xfrm>
          <a:noFill/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Schematic View of Swapping</a:t>
            </a:r>
          </a:p>
        </p:txBody>
      </p:sp>
      <p:grpSp>
        <p:nvGrpSpPr>
          <p:cNvPr id="23556" name="Group 21"/>
          <p:cNvGrpSpPr>
            <a:grpSpLocks/>
          </p:cNvGrpSpPr>
          <p:nvPr/>
        </p:nvGrpSpPr>
        <p:grpSpPr bwMode="auto">
          <a:xfrm>
            <a:off x="1476375" y="1700213"/>
            <a:ext cx="6470650" cy="4337050"/>
            <a:chOff x="916" y="1252"/>
            <a:chExt cx="4076" cy="2732"/>
          </a:xfrm>
        </p:grpSpPr>
        <p:sp>
          <p:nvSpPr>
            <p:cNvPr id="23557" name="Rectangle 3"/>
            <p:cNvSpPr>
              <a:spLocks noChangeArrowheads="1"/>
            </p:cNvSpPr>
            <p:nvPr/>
          </p:nvSpPr>
          <p:spPr bwMode="auto">
            <a:xfrm>
              <a:off x="916" y="1252"/>
              <a:ext cx="1144" cy="568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558" name="Rectangle 4"/>
            <p:cNvSpPr>
              <a:spLocks noChangeArrowheads="1"/>
            </p:cNvSpPr>
            <p:nvPr/>
          </p:nvSpPr>
          <p:spPr bwMode="auto">
            <a:xfrm>
              <a:off x="1111" y="1316"/>
              <a:ext cx="76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2000">
                  <a:solidFill>
                    <a:srgbClr val="000000"/>
                  </a:solidFill>
                </a:rPr>
                <a:t>Operating</a:t>
              </a:r>
              <a:br>
                <a:rPr lang="en-US" altLang="de-DE" sz="2000">
                  <a:solidFill>
                    <a:srgbClr val="000000"/>
                  </a:solidFill>
                </a:rPr>
              </a:br>
              <a:r>
                <a:rPr lang="en-US" altLang="de-DE" sz="2000">
                  <a:solidFill>
                    <a:srgbClr val="000000"/>
                  </a:solidFill>
                </a:rPr>
                <a:t>System</a:t>
              </a:r>
            </a:p>
          </p:txBody>
        </p:sp>
        <p:sp>
          <p:nvSpPr>
            <p:cNvPr id="23559" name="Rectangle 5"/>
            <p:cNvSpPr>
              <a:spLocks noChangeArrowheads="1"/>
            </p:cNvSpPr>
            <p:nvPr/>
          </p:nvSpPr>
          <p:spPr bwMode="auto">
            <a:xfrm>
              <a:off x="916" y="1828"/>
              <a:ext cx="1144" cy="21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560" name="Rectangle 6"/>
            <p:cNvSpPr>
              <a:spLocks noChangeArrowheads="1"/>
            </p:cNvSpPr>
            <p:nvPr/>
          </p:nvSpPr>
          <p:spPr bwMode="auto">
            <a:xfrm>
              <a:off x="1192" y="3516"/>
              <a:ext cx="503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2000">
                  <a:solidFill>
                    <a:srgbClr val="000000"/>
                  </a:solidFill>
                </a:rPr>
                <a:t>User</a:t>
              </a:r>
              <a:br>
                <a:rPr lang="en-US" altLang="de-DE" sz="2000">
                  <a:solidFill>
                    <a:srgbClr val="000000"/>
                  </a:solidFill>
                </a:rPr>
              </a:br>
              <a:r>
                <a:rPr lang="en-US" altLang="de-DE" sz="2000">
                  <a:solidFill>
                    <a:srgbClr val="000000"/>
                  </a:solidFill>
                </a:rPr>
                <a:t>Space</a:t>
              </a: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auto">
            <a:xfrm>
              <a:off x="2880" y="3648"/>
              <a:ext cx="2112" cy="33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89804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de-DE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3562" name="Oval 8"/>
            <p:cNvSpPr>
              <a:spLocks noChangeArrowheads="1"/>
            </p:cNvSpPr>
            <p:nvPr/>
          </p:nvSpPr>
          <p:spPr bwMode="auto">
            <a:xfrm>
              <a:off x="2884" y="3652"/>
              <a:ext cx="2104" cy="32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9465" name="Rectangle 9"/>
            <p:cNvSpPr>
              <a:spLocks noChangeArrowheads="1"/>
            </p:cNvSpPr>
            <p:nvPr/>
          </p:nvSpPr>
          <p:spPr bwMode="auto">
            <a:xfrm>
              <a:off x="2880" y="1392"/>
              <a:ext cx="2112" cy="2400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chemeClr val="accent1">
                    <a:gamma/>
                    <a:tint val="89804"/>
                    <a:invGamma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de-DE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19466" name="Oval 10"/>
            <p:cNvSpPr>
              <a:spLocks noChangeArrowheads="1"/>
            </p:cNvSpPr>
            <p:nvPr/>
          </p:nvSpPr>
          <p:spPr bwMode="auto">
            <a:xfrm>
              <a:off x="2884" y="1252"/>
              <a:ext cx="2104" cy="328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89804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de-DE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23565" name="Line 11"/>
            <p:cNvSpPr>
              <a:spLocks noChangeShapeType="1"/>
            </p:cNvSpPr>
            <p:nvPr/>
          </p:nvSpPr>
          <p:spPr bwMode="auto">
            <a:xfrm>
              <a:off x="2880" y="1440"/>
              <a:ext cx="0" cy="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6" name="Line 12"/>
            <p:cNvSpPr>
              <a:spLocks noChangeShapeType="1"/>
            </p:cNvSpPr>
            <p:nvPr/>
          </p:nvSpPr>
          <p:spPr bwMode="auto">
            <a:xfrm>
              <a:off x="4992" y="1392"/>
              <a:ext cx="0" cy="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67" name="Rectangle 13"/>
            <p:cNvSpPr>
              <a:spLocks noChangeArrowheads="1"/>
            </p:cNvSpPr>
            <p:nvPr/>
          </p:nvSpPr>
          <p:spPr bwMode="auto">
            <a:xfrm>
              <a:off x="3124" y="1732"/>
              <a:ext cx="664" cy="76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568" name="Rectangle 14"/>
            <p:cNvSpPr>
              <a:spLocks noChangeArrowheads="1"/>
            </p:cNvSpPr>
            <p:nvPr/>
          </p:nvSpPr>
          <p:spPr bwMode="auto">
            <a:xfrm>
              <a:off x="3227" y="1935"/>
              <a:ext cx="513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808080"/>
                  </a:solidFill>
                </a:rPr>
                <a:t>Process</a:t>
              </a:r>
              <a:br>
                <a:rPr lang="en-US" altLang="de-DE" sz="1600">
                  <a:solidFill>
                    <a:srgbClr val="808080"/>
                  </a:solidFill>
                </a:rPr>
              </a:br>
              <a:r>
                <a:rPr lang="en-US" altLang="de-DE" sz="1600">
                  <a:solidFill>
                    <a:srgbClr val="808080"/>
                  </a:solidFill>
                </a:rPr>
                <a:t>P</a:t>
              </a:r>
              <a:r>
                <a:rPr lang="en-US" altLang="de-DE" sz="1600" baseline="-20000">
                  <a:solidFill>
                    <a:srgbClr val="808080"/>
                  </a:solidFill>
                </a:rPr>
                <a:t>1</a:t>
              </a:r>
            </a:p>
          </p:txBody>
        </p:sp>
        <p:sp>
          <p:nvSpPr>
            <p:cNvPr id="23569" name="Rectangle 15"/>
            <p:cNvSpPr>
              <a:spLocks noChangeArrowheads="1"/>
            </p:cNvSpPr>
            <p:nvPr/>
          </p:nvSpPr>
          <p:spPr bwMode="auto">
            <a:xfrm>
              <a:off x="3940" y="2788"/>
              <a:ext cx="664" cy="76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570" name="Rectangle 16"/>
            <p:cNvSpPr>
              <a:spLocks noChangeArrowheads="1"/>
            </p:cNvSpPr>
            <p:nvPr/>
          </p:nvSpPr>
          <p:spPr bwMode="auto">
            <a:xfrm>
              <a:off x="4043" y="2991"/>
              <a:ext cx="513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808080"/>
                  </a:solidFill>
                </a:rPr>
                <a:t>Process</a:t>
              </a:r>
              <a:br>
                <a:rPr lang="en-US" altLang="de-DE" sz="1600">
                  <a:solidFill>
                    <a:srgbClr val="808080"/>
                  </a:solidFill>
                </a:rPr>
              </a:br>
              <a:r>
                <a:rPr lang="en-US" altLang="de-DE" sz="1600">
                  <a:solidFill>
                    <a:srgbClr val="808080"/>
                  </a:solidFill>
                </a:rPr>
                <a:t>P</a:t>
              </a:r>
              <a:r>
                <a:rPr lang="en-US" altLang="de-DE" sz="1600" baseline="-20000">
                  <a:solidFill>
                    <a:srgbClr val="808080"/>
                  </a:solidFill>
                </a:rPr>
                <a:t>2</a:t>
              </a:r>
            </a:p>
          </p:txBody>
        </p:sp>
        <p:sp>
          <p:nvSpPr>
            <p:cNvPr id="23571" name="Line 17"/>
            <p:cNvSpPr>
              <a:spLocks noChangeShapeType="1"/>
            </p:cNvSpPr>
            <p:nvPr/>
          </p:nvSpPr>
          <p:spPr bwMode="auto">
            <a:xfrm>
              <a:off x="1488" y="2352"/>
              <a:ext cx="1920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72" name="Line 18"/>
            <p:cNvSpPr>
              <a:spLocks noChangeShapeType="1"/>
            </p:cNvSpPr>
            <p:nvPr/>
          </p:nvSpPr>
          <p:spPr bwMode="auto">
            <a:xfrm>
              <a:off x="1488" y="3456"/>
              <a:ext cx="2592" cy="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3573" name="Rectangle 19"/>
            <p:cNvSpPr>
              <a:spLocks noChangeArrowheads="1"/>
            </p:cNvSpPr>
            <p:nvPr/>
          </p:nvSpPr>
          <p:spPr bwMode="auto">
            <a:xfrm>
              <a:off x="2249" y="1920"/>
              <a:ext cx="440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>
                  <a:solidFill>
                    <a:srgbClr val="000000"/>
                  </a:solidFill>
                </a:rPr>
                <a:t>Swap</a:t>
              </a:r>
              <a:br>
                <a:rPr lang="en-US" altLang="de-DE">
                  <a:solidFill>
                    <a:srgbClr val="000000"/>
                  </a:solidFill>
                </a:rPr>
              </a:br>
              <a:r>
                <a:rPr lang="en-US" altLang="de-DE">
                  <a:solidFill>
                    <a:srgbClr val="000000"/>
                  </a:solidFill>
                </a:rPr>
                <a:t>Out</a:t>
              </a:r>
            </a:p>
          </p:txBody>
        </p:sp>
        <p:sp>
          <p:nvSpPr>
            <p:cNvPr id="23574" name="Rectangle 20"/>
            <p:cNvSpPr>
              <a:spLocks noChangeArrowheads="1"/>
            </p:cNvSpPr>
            <p:nvPr/>
          </p:nvSpPr>
          <p:spPr bwMode="auto">
            <a:xfrm>
              <a:off x="2098" y="3024"/>
              <a:ext cx="760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>
                  <a:solidFill>
                    <a:srgbClr val="000000"/>
                  </a:solidFill>
                </a:rPr>
                <a:t>Swap</a:t>
              </a:r>
              <a:br>
                <a:rPr lang="en-US" altLang="de-DE">
                  <a:solidFill>
                    <a:srgbClr val="000000"/>
                  </a:solidFill>
                </a:rPr>
              </a:br>
              <a:r>
                <a:rPr lang="en-US" altLang="de-DE">
                  <a:solidFill>
                    <a:srgbClr val="000000"/>
                  </a:solidFill>
                </a:rPr>
                <a:t>In</a:t>
              </a:r>
            </a:p>
          </p:txBody>
        </p:sp>
      </p:grpSp>
      <p:pic>
        <p:nvPicPr>
          <p:cNvPr id="23" name="Grafik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88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-176213" y="5424488"/>
            <a:ext cx="94488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Memory allocation changes as processes come into memory and leave it. The shaded regions are unused memory.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extLst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Swapping (1)</a:t>
            </a:r>
          </a:p>
        </p:txBody>
      </p:sp>
      <p:pic>
        <p:nvPicPr>
          <p:cNvPr id="24580" name="Picture 6" descr="D:\b\b4\IBM\03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65250"/>
            <a:ext cx="81692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82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5592763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AutoNum type="alphaLcParenBoth"/>
            </a:pPr>
            <a:r>
              <a:rPr lang="en-US" altLang="de-DE" sz="2400" dirty="0">
                <a:cs typeface="Times New Roman" panose="02020603050405020304" pitchFamily="18" charset="0"/>
              </a:rPr>
              <a:t>Allocating space for growing data segment.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(b) Allocating space for growing stack, growing data segment.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extLst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Swapping (2)</a:t>
            </a:r>
          </a:p>
        </p:txBody>
      </p:sp>
      <p:pic>
        <p:nvPicPr>
          <p:cNvPr id="25604" name="Picture 6" descr="D:\b\b4\IBM\03-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1276350"/>
            <a:ext cx="5580062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37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46075" y="274638"/>
            <a:ext cx="8410575" cy="1143000"/>
          </a:xfrm>
          <a:noFill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Management with Bitmaps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519238"/>
            <a:ext cx="70485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4841875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AutoNum type="alphaLcParenBoth"/>
            </a:pPr>
            <a:r>
              <a:rPr lang="en-US" altLang="de-DE" sz="2400" dirty="0">
                <a:cs typeface="Times New Roman" panose="02020603050405020304" pitchFamily="18" charset="0"/>
              </a:rPr>
              <a:t>A part of memory with five processes and three holes. The tick marks show the memory allocation units. The shaded regions (0 in the bitmap) are free.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(b) The corresponding bitmap.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(c) The same information as a list.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72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Memory Management with Linked Lists (1)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486400"/>
            <a:ext cx="8763000" cy="76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800" dirty="0" smtClean="0"/>
              <a:t>Four neighbor combinations for the terminating process X</a:t>
            </a:r>
          </a:p>
        </p:txBody>
      </p:sp>
      <p:pic>
        <p:nvPicPr>
          <p:cNvPr id="27653" name="Picture 5" descr="C:\B\b4\JPG\4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598613"/>
            <a:ext cx="803275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70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97000"/>
            <a:ext cx="7772400" cy="4879975"/>
          </a:xfrm>
          <a:noFill/>
        </p:spPr>
        <p:txBody>
          <a:bodyPr/>
          <a:lstStyle/>
          <a:p>
            <a:pPr eaLnBrk="1" hangingPunct="1"/>
            <a:r>
              <a:rPr lang="en-US" altLang="de-DE" sz="2000" dirty="0" err="1" smtClean="0"/>
              <a:t>Multiple­partition</a:t>
            </a:r>
            <a:r>
              <a:rPr lang="en-US" altLang="de-DE" sz="2000" dirty="0" smtClean="0"/>
              <a:t> allocation </a:t>
            </a:r>
          </a:p>
          <a:p>
            <a:pPr lvl="1" eaLnBrk="1" hangingPunct="1"/>
            <a:r>
              <a:rPr lang="en-US" altLang="de-DE" sz="1800" i="1" dirty="0" smtClean="0"/>
              <a:t>Hole</a:t>
            </a:r>
            <a:r>
              <a:rPr lang="en-US" altLang="de-DE" sz="1800" dirty="0" smtClean="0"/>
              <a:t> — block of available memory; holes of various size are scattered throughout memory. </a:t>
            </a:r>
          </a:p>
          <a:p>
            <a:pPr lvl="1" eaLnBrk="1" hangingPunct="1"/>
            <a:r>
              <a:rPr lang="en-US" altLang="de-DE" sz="1800" dirty="0" smtClean="0"/>
              <a:t>When a process arrives, it is allocated memory from a hole large enough to accommodate it. </a:t>
            </a:r>
          </a:p>
          <a:p>
            <a:pPr lvl="1" eaLnBrk="1" hangingPunct="1"/>
            <a:r>
              <a:rPr lang="en-US" altLang="de-DE" sz="1800" dirty="0" smtClean="0"/>
              <a:t>Operating system maintains information about: </a:t>
            </a:r>
            <a:br>
              <a:rPr lang="en-US" altLang="de-DE" sz="1800" dirty="0" smtClean="0"/>
            </a:br>
            <a:r>
              <a:rPr lang="en-US" altLang="de-DE" sz="1800" dirty="0" smtClean="0"/>
              <a:t>a) allocated partitions 	b) free partitions (hole)</a:t>
            </a:r>
          </a:p>
        </p:txBody>
      </p:sp>
      <p:grpSp>
        <p:nvGrpSpPr>
          <p:cNvPr id="28676" name="Group 43"/>
          <p:cNvGrpSpPr>
            <a:grpSpLocks/>
          </p:cNvGrpSpPr>
          <p:nvPr/>
        </p:nvGrpSpPr>
        <p:grpSpPr bwMode="auto">
          <a:xfrm>
            <a:off x="900113" y="4005263"/>
            <a:ext cx="7226300" cy="2351087"/>
            <a:chOff x="580" y="2740"/>
            <a:chExt cx="4552" cy="1481"/>
          </a:xfrm>
        </p:grpSpPr>
        <p:sp>
          <p:nvSpPr>
            <p:cNvPr id="28678" name="Rectangle 4"/>
            <p:cNvSpPr>
              <a:spLocks noChangeArrowheads="1"/>
            </p:cNvSpPr>
            <p:nvPr/>
          </p:nvSpPr>
          <p:spPr bwMode="auto">
            <a:xfrm>
              <a:off x="580" y="2740"/>
              <a:ext cx="808" cy="14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79" name="Rectangle 5"/>
            <p:cNvSpPr>
              <a:spLocks noChangeArrowheads="1"/>
            </p:cNvSpPr>
            <p:nvPr/>
          </p:nvSpPr>
          <p:spPr bwMode="auto">
            <a:xfrm>
              <a:off x="580" y="2740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0" name="Rectangle 6"/>
            <p:cNvSpPr>
              <a:spLocks noChangeArrowheads="1"/>
            </p:cNvSpPr>
            <p:nvPr/>
          </p:nvSpPr>
          <p:spPr bwMode="auto">
            <a:xfrm>
              <a:off x="819" y="2784"/>
              <a:ext cx="280" cy="21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OS</a:t>
              </a:r>
            </a:p>
          </p:txBody>
        </p:sp>
        <p:sp>
          <p:nvSpPr>
            <p:cNvPr id="28681" name="Rectangle 7"/>
            <p:cNvSpPr>
              <a:spLocks noChangeArrowheads="1"/>
            </p:cNvSpPr>
            <p:nvPr/>
          </p:nvSpPr>
          <p:spPr bwMode="auto">
            <a:xfrm>
              <a:off x="580" y="3028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2" name="Rectangle 8"/>
            <p:cNvSpPr>
              <a:spLocks noChangeArrowheads="1"/>
            </p:cNvSpPr>
            <p:nvPr/>
          </p:nvSpPr>
          <p:spPr bwMode="auto">
            <a:xfrm>
              <a:off x="659" y="3072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5</a:t>
              </a:r>
            </a:p>
          </p:txBody>
        </p:sp>
        <p:sp>
          <p:nvSpPr>
            <p:cNvPr id="28683" name="Rectangle 9"/>
            <p:cNvSpPr>
              <a:spLocks noChangeArrowheads="1"/>
            </p:cNvSpPr>
            <p:nvPr/>
          </p:nvSpPr>
          <p:spPr bwMode="auto">
            <a:xfrm>
              <a:off x="580" y="3940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4" name="Rectangle 10"/>
            <p:cNvSpPr>
              <a:spLocks noChangeArrowheads="1"/>
            </p:cNvSpPr>
            <p:nvPr/>
          </p:nvSpPr>
          <p:spPr bwMode="auto">
            <a:xfrm>
              <a:off x="658" y="3984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2</a:t>
              </a:r>
            </a:p>
          </p:txBody>
        </p:sp>
        <p:sp>
          <p:nvSpPr>
            <p:cNvPr id="28685" name="Rectangle 11"/>
            <p:cNvSpPr>
              <a:spLocks noChangeArrowheads="1"/>
            </p:cNvSpPr>
            <p:nvPr/>
          </p:nvSpPr>
          <p:spPr bwMode="auto">
            <a:xfrm>
              <a:off x="580" y="3316"/>
              <a:ext cx="808" cy="61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6" name="Rectangle 12"/>
            <p:cNvSpPr>
              <a:spLocks noChangeArrowheads="1"/>
            </p:cNvSpPr>
            <p:nvPr/>
          </p:nvSpPr>
          <p:spPr bwMode="auto">
            <a:xfrm>
              <a:off x="659" y="3504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8</a:t>
              </a:r>
            </a:p>
          </p:txBody>
        </p:sp>
        <p:sp>
          <p:nvSpPr>
            <p:cNvPr id="28687" name="Rectangle 13" descr="70%"/>
            <p:cNvSpPr>
              <a:spLocks noChangeArrowheads="1"/>
            </p:cNvSpPr>
            <p:nvPr/>
          </p:nvSpPr>
          <p:spPr bwMode="auto">
            <a:xfrm>
              <a:off x="1828" y="2741"/>
              <a:ext cx="808" cy="1480"/>
            </a:xfrm>
            <a:prstGeom prst="rect">
              <a:avLst/>
            </a:prstGeom>
            <a:pattFill prst="pct7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8" name="Rectangle 14"/>
            <p:cNvSpPr>
              <a:spLocks noChangeArrowheads="1"/>
            </p:cNvSpPr>
            <p:nvPr/>
          </p:nvSpPr>
          <p:spPr bwMode="auto">
            <a:xfrm>
              <a:off x="1828" y="27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89" name="Rectangle 15"/>
            <p:cNvSpPr>
              <a:spLocks noChangeArrowheads="1"/>
            </p:cNvSpPr>
            <p:nvPr/>
          </p:nvSpPr>
          <p:spPr bwMode="auto">
            <a:xfrm>
              <a:off x="2067" y="2785"/>
              <a:ext cx="280" cy="21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OS</a:t>
              </a:r>
            </a:p>
          </p:txBody>
        </p:sp>
        <p:sp>
          <p:nvSpPr>
            <p:cNvPr id="28690" name="Rectangle 16"/>
            <p:cNvSpPr>
              <a:spLocks noChangeArrowheads="1"/>
            </p:cNvSpPr>
            <p:nvPr/>
          </p:nvSpPr>
          <p:spPr bwMode="auto">
            <a:xfrm>
              <a:off x="1828" y="3029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91" name="Rectangle 17"/>
            <p:cNvSpPr>
              <a:spLocks noChangeArrowheads="1"/>
            </p:cNvSpPr>
            <p:nvPr/>
          </p:nvSpPr>
          <p:spPr bwMode="auto">
            <a:xfrm>
              <a:off x="1907" y="3073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5</a:t>
              </a:r>
            </a:p>
          </p:txBody>
        </p:sp>
        <p:sp>
          <p:nvSpPr>
            <p:cNvPr id="28692" name="Rectangle 18"/>
            <p:cNvSpPr>
              <a:spLocks noChangeArrowheads="1"/>
            </p:cNvSpPr>
            <p:nvPr/>
          </p:nvSpPr>
          <p:spPr bwMode="auto">
            <a:xfrm>
              <a:off x="1828" y="39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93" name="Rectangle 19"/>
            <p:cNvSpPr>
              <a:spLocks noChangeArrowheads="1"/>
            </p:cNvSpPr>
            <p:nvPr/>
          </p:nvSpPr>
          <p:spPr bwMode="auto">
            <a:xfrm>
              <a:off x="1906" y="3985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2</a:t>
              </a:r>
            </a:p>
          </p:txBody>
        </p:sp>
        <p:sp>
          <p:nvSpPr>
            <p:cNvPr id="28694" name="Rectangle 20"/>
            <p:cNvSpPr>
              <a:spLocks noChangeArrowheads="1"/>
            </p:cNvSpPr>
            <p:nvPr/>
          </p:nvSpPr>
          <p:spPr bwMode="auto">
            <a:xfrm>
              <a:off x="3076" y="27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95" name="Rectangle 21"/>
            <p:cNvSpPr>
              <a:spLocks noChangeArrowheads="1"/>
            </p:cNvSpPr>
            <p:nvPr/>
          </p:nvSpPr>
          <p:spPr bwMode="auto">
            <a:xfrm>
              <a:off x="3315" y="2785"/>
              <a:ext cx="280" cy="21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OS</a:t>
              </a:r>
            </a:p>
          </p:txBody>
        </p:sp>
        <p:sp>
          <p:nvSpPr>
            <p:cNvPr id="28696" name="Rectangle 22"/>
            <p:cNvSpPr>
              <a:spLocks noChangeArrowheads="1"/>
            </p:cNvSpPr>
            <p:nvPr/>
          </p:nvSpPr>
          <p:spPr bwMode="auto">
            <a:xfrm>
              <a:off x="3076" y="39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97" name="Rectangle 23"/>
            <p:cNvSpPr>
              <a:spLocks noChangeArrowheads="1"/>
            </p:cNvSpPr>
            <p:nvPr/>
          </p:nvSpPr>
          <p:spPr bwMode="auto">
            <a:xfrm>
              <a:off x="3154" y="3985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2</a:t>
              </a:r>
            </a:p>
          </p:txBody>
        </p:sp>
        <p:sp>
          <p:nvSpPr>
            <p:cNvPr id="28698" name="Rectangle 24" descr="70%"/>
            <p:cNvSpPr>
              <a:spLocks noChangeArrowheads="1"/>
            </p:cNvSpPr>
            <p:nvPr/>
          </p:nvSpPr>
          <p:spPr bwMode="auto">
            <a:xfrm>
              <a:off x="4324" y="3796"/>
              <a:ext cx="808" cy="136"/>
            </a:xfrm>
            <a:prstGeom prst="rect">
              <a:avLst/>
            </a:prstGeom>
            <a:pattFill prst="pct7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699" name="Rectangle 25"/>
            <p:cNvSpPr>
              <a:spLocks noChangeArrowheads="1"/>
            </p:cNvSpPr>
            <p:nvPr/>
          </p:nvSpPr>
          <p:spPr bwMode="auto">
            <a:xfrm>
              <a:off x="4324" y="27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00" name="Rectangle 26"/>
            <p:cNvSpPr>
              <a:spLocks noChangeArrowheads="1"/>
            </p:cNvSpPr>
            <p:nvPr/>
          </p:nvSpPr>
          <p:spPr bwMode="auto">
            <a:xfrm>
              <a:off x="4563" y="2785"/>
              <a:ext cx="280" cy="212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OS</a:t>
              </a:r>
            </a:p>
          </p:txBody>
        </p:sp>
        <p:sp>
          <p:nvSpPr>
            <p:cNvPr id="28701" name="Rectangle 27"/>
            <p:cNvSpPr>
              <a:spLocks noChangeArrowheads="1"/>
            </p:cNvSpPr>
            <p:nvPr/>
          </p:nvSpPr>
          <p:spPr bwMode="auto">
            <a:xfrm>
              <a:off x="4324" y="3941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02" name="Rectangle 28"/>
            <p:cNvSpPr>
              <a:spLocks noChangeArrowheads="1"/>
            </p:cNvSpPr>
            <p:nvPr/>
          </p:nvSpPr>
          <p:spPr bwMode="auto">
            <a:xfrm>
              <a:off x="4402" y="3985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2</a:t>
              </a:r>
            </a:p>
          </p:txBody>
        </p:sp>
        <p:sp>
          <p:nvSpPr>
            <p:cNvPr id="28703" name="Rectangle 29"/>
            <p:cNvSpPr>
              <a:spLocks noChangeArrowheads="1"/>
            </p:cNvSpPr>
            <p:nvPr/>
          </p:nvSpPr>
          <p:spPr bwMode="auto">
            <a:xfrm>
              <a:off x="3076" y="3317"/>
              <a:ext cx="808" cy="183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04" name="Rectangle 30"/>
            <p:cNvSpPr>
              <a:spLocks noChangeArrowheads="1"/>
            </p:cNvSpPr>
            <p:nvPr/>
          </p:nvSpPr>
          <p:spPr bwMode="auto">
            <a:xfrm>
              <a:off x="3155" y="3313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9</a:t>
              </a:r>
            </a:p>
          </p:txBody>
        </p:sp>
        <p:sp>
          <p:nvSpPr>
            <p:cNvPr id="28705" name="Rectangle 31"/>
            <p:cNvSpPr>
              <a:spLocks noChangeArrowheads="1"/>
            </p:cNvSpPr>
            <p:nvPr/>
          </p:nvSpPr>
          <p:spPr bwMode="auto">
            <a:xfrm>
              <a:off x="4324" y="3317"/>
              <a:ext cx="808" cy="183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06" name="Rectangle 32"/>
            <p:cNvSpPr>
              <a:spLocks noChangeArrowheads="1"/>
            </p:cNvSpPr>
            <p:nvPr/>
          </p:nvSpPr>
          <p:spPr bwMode="auto">
            <a:xfrm>
              <a:off x="4403" y="3313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9</a:t>
              </a:r>
            </a:p>
          </p:txBody>
        </p:sp>
        <p:sp>
          <p:nvSpPr>
            <p:cNvPr id="28707" name="Line 33"/>
            <p:cNvSpPr>
              <a:spLocks noChangeShapeType="1"/>
            </p:cNvSpPr>
            <p:nvPr/>
          </p:nvSpPr>
          <p:spPr bwMode="auto">
            <a:xfrm>
              <a:off x="1488" y="3456"/>
              <a:ext cx="24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8708" name="Line 34"/>
            <p:cNvSpPr>
              <a:spLocks noChangeShapeType="1"/>
            </p:cNvSpPr>
            <p:nvPr/>
          </p:nvSpPr>
          <p:spPr bwMode="auto">
            <a:xfrm>
              <a:off x="2736" y="3456"/>
              <a:ext cx="24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8709" name="Line 35"/>
            <p:cNvSpPr>
              <a:spLocks noChangeShapeType="1"/>
            </p:cNvSpPr>
            <p:nvPr/>
          </p:nvSpPr>
          <p:spPr bwMode="auto">
            <a:xfrm>
              <a:off x="3984" y="3456"/>
              <a:ext cx="24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8710" name="Rectangle 36"/>
            <p:cNvSpPr>
              <a:spLocks noChangeArrowheads="1"/>
            </p:cNvSpPr>
            <p:nvPr/>
          </p:nvSpPr>
          <p:spPr bwMode="auto">
            <a:xfrm>
              <a:off x="3076" y="3029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11" name="Rectangle 37"/>
            <p:cNvSpPr>
              <a:spLocks noChangeArrowheads="1"/>
            </p:cNvSpPr>
            <p:nvPr/>
          </p:nvSpPr>
          <p:spPr bwMode="auto">
            <a:xfrm>
              <a:off x="3155" y="3073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5</a:t>
              </a:r>
            </a:p>
          </p:txBody>
        </p:sp>
        <p:sp>
          <p:nvSpPr>
            <p:cNvPr id="28712" name="Rectangle 38" descr="70%"/>
            <p:cNvSpPr>
              <a:spLocks noChangeArrowheads="1"/>
            </p:cNvSpPr>
            <p:nvPr/>
          </p:nvSpPr>
          <p:spPr bwMode="auto">
            <a:xfrm>
              <a:off x="3076" y="3508"/>
              <a:ext cx="808" cy="424"/>
            </a:xfrm>
            <a:prstGeom prst="rect">
              <a:avLst/>
            </a:prstGeom>
            <a:pattFill prst="pct7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13" name="Rectangle 39"/>
            <p:cNvSpPr>
              <a:spLocks noChangeArrowheads="1"/>
            </p:cNvSpPr>
            <p:nvPr/>
          </p:nvSpPr>
          <p:spPr bwMode="auto">
            <a:xfrm>
              <a:off x="4324" y="3509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14" name="Rectangle 40"/>
            <p:cNvSpPr>
              <a:spLocks noChangeArrowheads="1"/>
            </p:cNvSpPr>
            <p:nvPr/>
          </p:nvSpPr>
          <p:spPr bwMode="auto">
            <a:xfrm>
              <a:off x="4371" y="3553"/>
              <a:ext cx="675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10</a:t>
              </a:r>
            </a:p>
          </p:txBody>
        </p:sp>
        <p:sp>
          <p:nvSpPr>
            <p:cNvPr id="28715" name="Rectangle 41"/>
            <p:cNvSpPr>
              <a:spLocks noChangeArrowheads="1"/>
            </p:cNvSpPr>
            <p:nvPr/>
          </p:nvSpPr>
          <p:spPr bwMode="auto">
            <a:xfrm>
              <a:off x="4324" y="3029"/>
              <a:ext cx="808" cy="280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8716" name="Rectangle 42"/>
            <p:cNvSpPr>
              <a:spLocks noChangeArrowheads="1"/>
            </p:cNvSpPr>
            <p:nvPr/>
          </p:nvSpPr>
          <p:spPr bwMode="auto">
            <a:xfrm>
              <a:off x="4403" y="3073"/>
              <a:ext cx="610" cy="214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Process 5</a:t>
              </a:r>
            </a:p>
          </p:txBody>
        </p:sp>
      </p:grp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Memory Management with Linked Lists (2)</a:t>
            </a:r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58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65225"/>
            <a:ext cx="8382000" cy="5143500"/>
          </a:xfrm>
          <a:noFill/>
        </p:spPr>
        <p:txBody>
          <a:bodyPr/>
          <a:lstStyle/>
          <a:p>
            <a:pPr eaLnBrk="1" hangingPunct="1"/>
            <a:r>
              <a:rPr lang="en-US" altLang="de-DE" dirty="0" smtClean="0"/>
              <a:t>How to satisfy a request of size n from a list of free holes. </a:t>
            </a:r>
          </a:p>
          <a:p>
            <a:pPr lvl="1" eaLnBrk="1" hangingPunct="1"/>
            <a:r>
              <a:rPr lang="en-US" altLang="de-DE" sz="2400" b="1" dirty="0" err="1" smtClean="0"/>
              <a:t>First­fit</a:t>
            </a:r>
            <a:r>
              <a:rPr lang="en-US" altLang="de-DE" sz="2400" b="1" dirty="0" smtClean="0"/>
              <a:t>:</a:t>
            </a:r>
            <a:r>
              <a:rPr lang="en-US" altLang="de-DE" sz="2400" dirty="0" smtClean="0"/>
              <a:t> Allocate the first hole that is big enough. </a:t>
            </a:r>
          </a:p>
          <a:p>
            <a:pPr lvl="1" eaLnBrk="1" hangingPunct="1"/>
            <a:r>
              <a:rPr lang="en-US" altLang="de-DE" sz="2400" b="1" dirty="0" smtClean="0"/>
              <a:t>Next-fit:</a:t>
            </a:r>
            <a:r>
              <a:rPr lang="en-US" altLang="de-DE" sz="2400" dirty="0" smtClean="0"/>
              <a:t> Like first fit; remember last found hole</a:t>
            </a:r>
            <a:endParaRPr lang="en-US" altLang="de-DE" sz="2400" b="1" dirty="0" smtClean="0"/>
          </a:p>
          <a:p>
            <a:pPr lvl="1" eaLnBrk="1" hangingPunct="1"/>
            <a:r>
              <a:rPr lang="en-US" altLang="de-DE" sz="2400" b="1" dirty="0" err="1" smtClean="0"/>
              <a:t>Best­fit</a:t>
            </a:r>
            <a:r>
              <a:rPr lang="en-US" altLang="de-DE" sz="2400" b="1" dirty="0" smtClean="0"/>
              <a:t>:</a:t>
            </a:r>
            <a:r>
              <a:rPr lang="en-US" altLang="de-DE" sz="2400" dirty="0" smtClean="0"/>
              <a:t> Allocate the smallest hole that is big enough; must search entire list, unless ordered by size. Produces the smallest leftover hole. </a:t>
            </a:r>
          </a:p>
          <a:p>
            <a:pPr lvl="1" eaLnBrk="1" hangingPunct="1"/>
            <a:r>
              <a:rPr lang="en-US" altLang="de-DE" sz="2400" b="1" dirty="0" err="1" smtClean="0"/>
              <a:t>Worst­fit</a:t>
            </a:r>
            <a:r>
              <a:rPr lang="en-US" altLang="de-DE" sz="2400" b="1" dirty="0" smtClean="0"/>
              <a:t>:</a:t>
            </a:r>
            <a:r>
              <a:rPr lang="en-US" altLang="de-DE" sz="2400" dirty="0" smtClean="0"/>
              <a:t> Allocate the largest hole; must also search entire list. Produces the largest leftover hole. </a:t>
            </a:r>
          </a:p>
          <a:p>
            <a:pPr lvl="1" eaLnBrk="1" hangingPunct="1"/>
            <a:r>
              <a:rPr lang="en-US" altLang="de-DE" sz="2400" b="1" dirty="0" smtClean="0"/>
              <a:t>Quick-fit:</a:t>
            </a:r>
            <a:r>
              <a:rPr lang="en-US" altLang="de-DE" sz="2400" dirty="0" smtClean="0"/>
              <a:t> Maintain separate lists for some of the more common sizes requested</a:t>
            </a:r>
          </a:p>
          <a:p>
            <a:pPr eaLnBrk="1" hangingPunct="1"/>
            <a:r>
              <a:rPr lang="en-US" altLang="de-DE" dirty="0" err="1" smtClean="0"/>
              <a:t>First­fit</a:t>
            </a:r>
            <a:r>
              <a:rPr lang="en-US" altLang="de-DE" dirty="0" smtClean="0"/>
              <a:t> and </a:t>
            </a:r>
            <a:r>
              <a:rPr lang="en-US" altLang="de-DE" dirty="0" err="1" smtClean="0"/>
              <a:t>best­fit</a:t>
            </a:r>
            <a:r>
              <a:rPr lang="en-US" altLang="de-DE" dirty="0" smtClean="0"/>
              <a:t> better than </a:t>
            </a:r>
            <a:r>
              <a:rPr lang="en-US" altLang="de-DE" dirty="0" err="1" smtClean="0"/>
              <a:t>worst­fit</a:t>
            </a:r>
            <a:r>
              <a:rPr lang="en-US" altLang="de-DE" dirty="0" smtClean="0"/>
              <a:t> in terms of speed and storage utilization. 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  <a:noFill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Memory Management with Linked Lists (3)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62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838200"/>
          </a:xfrm>
          <a:noFill/>
        </p:spPr>
        <p:txBody>
          <a:bodyPr/>
          <a:lstStyle/>
          <a:p>
            <a:r>
              <a:rPr lang="en-US" altLang="de-DE" dirty="0" smtClean="0"/>
              <a:t>Overlays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de-DE" dirty="0" smtClean="0">
                <a:solidFill>
                  <a:schemeClr val="tx1"/>
                </a:solidFill>
              </a:rPr>
              <a:t>Keep in memory only those instructions and data that are needed at any given time. </a:t>
            </a:r>
          </a:p>
          <a:p>
            <a:r>
              <a:rPr lang="en-US" altLang="de-DE" dirty="0" smtClean="0">
                <a:solidFill>
                  <a:schemeClr val="tx1"/>
                </a:solidFill>
              </a:rPr>
              <a:t>Needed when process is larger than amount of memory allocated to it. </a:t>
            </a:r>
          </a:p>
          <a:p>
            <a:r>
              <a:rPr lang="en-US" altLang="de-DE" dirty="0" smtClean="0">
                <a:solidFill>
                  <a:schemeClr val="tx1"/>
                </a:solidFill>
              </a:rPr>
              <a:t>Implemented by user, no special support needed from operating system; programming design of overlay structure is complex.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60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Virtual Memory</a:t>
            </a:r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" t="993" r="3484" b="1454"/>
          <a:stretch>
            <a:fillRect/>
          </a:stretch>
        </p:blipFill>
        <p:spPr>
          <a:xfrm>
            <a:off x="698500" y="914400"/>
            <a:ext cx="7373938" cy="5486400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87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203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de-DE" dirty="0" smtClean="0"/>
              <a:t>Memory Management Unit (MMU)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Hardware device that maps virtual to physical addresses.</a:t>
            </a:r>
          </a:p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In MMU scheme, the value in the relocation register is added to every address generated by a user process at the time it is sent to memory.</a:t>
            </a:r>
          </a:p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The user program deals with </a:t>
            </a:r>
            <a:r>
              <a:rPr lang="en-US" altLang="de-DE" i="1" dirty="0" smtClean="0">
                <a:solidFill>
                  <a:schemeClr val="tx1"/>
                </a:solidFill>
              </a:rPr>
              <a:t>logical</a:t>
            </a:r>
            <a:r>
              <a:rPr lang="en-US" altLang="de-DE" dirty="0" smtClean="0">
                <a:solidFill>
                  <a:schemeClr val="tx1"/>
                </a:solidFill>
              </a:rPr>
              <a:t> addresses; it never sees the </a:t>
            </a:r>
            <a:r>
              <a:rPr lang="en-US" altLang="de-DE" i="1" dirty="0" smtClean="0">
                <a:solidFill>
                  <a:schemeClr val="tx1"/>
                </a:solidFill>
              </a:rPr>
              <a:t>real</a:t>
            </a:r>
            <a:r>
              <a:rPr lang="en-US" altLang="de-DE" dirty="0" smtClean="0">
                <a:solidFill>
                  <a:schemeClr val="tx1"/>
                </a:solidFill>
              </a:rPr>
              <a:t> physical addresses.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36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657225" y="177800"/>
            <a:ext cx="7772400" cy="1143000"/>
          </a:xfrm>
          <a:noFill/>
        </p:spPr>
        <p:txBody>
          <a:bodyPr anchor="ctr"/>
          <a:lstStyle/>
          <a:p>
            <a:r>
              <a:rPr lang="en-US" altLang="de-DE" dirty="0" smtClean="0"/>
              <a:t>Logical versus Physical Address Space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84300"/>
            <a:ext cx="8648700" cy="4972050"/>
          </a:xfrm>
          <a:noFill/>
        </p:spPr>
        <p:txBody>
          <a:bodyPr/>
          <a:lstStyle/>
          <a:p>
            <a:pPr algn="just"/>
            <a:r>
              <a:rPr lang="en-US" altLang="de-DE" sz="2800" dirty="0" smtClean="0"/>
              <a:t>The concept of a logical address space that is bound to a separate physical address space is central to proper memory management.</a:t>
            </a:r>
          </a:p>
          <a:p>
            <a:pPr lvl="1" algn="just"/>
            <a:r>
              <a:rPr lang="en-US" altLang="de-DE" sz="2400" dirty="0" smtClean="0"/>
              <a:t>Logical address — generated by the CPU; also referred to as a virtual address.</a:t>
            </a:r>
          </a:p>
          <a:p>
            <a:pPr lvl="1" algn="just"/>
            <a:r>
              <a:rPr lang="en-US" altLang="de-DE" sz="2400" dirty="0" smtClean="0"/>
              <a:t>Physical address — address seen by the memory unit.</a:t>
            </a:r>
          </a:p>
          <a:p>
            <a:pPr algn="just"/>
            <a:r>
              <a:rPr lang="en-US" altLang="de-DE" sz="2800" dirty="0" smtClean="0"/>
              <a:t>Logical and physical addresses are the same in compile-time and load-time address binding schemes; logical (virtual) and physical addresses differ in execution-time address-binding scheme.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62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270000"/>
            <a:ext cx="8089900" cy="4826000"/>
          </a:xfrm>
          <a:noFill/>
        </p:spPr>
        <p:txBody>
          <a:bodyPr/>
          <a:lstStyle/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Logical address space of a process can be noncontiguous; process is allocated physical memory wherever the latter is available.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Divide physical memory into fixed­sized blocks called frames (size is power of 2, between 512 bytes and 8192 bytes).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Divide logical memory into blocks of same size called pages.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Keep track of all free frames.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To run a program of size n pages, need to find n free frames and load program.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Set up a page table to translate logical to physical addresses. </a:t>
            </a:r>
          </a:p>
          <a:p>
            <a:pPr eaLnBrk="1" hangingPunct="1"/>
            <a:r>
              <a:rPr lang="en-US" altLang="de-DE" sz="2400" smtClean="0">
                <a:solidFill>
                  <a:schemeClr val="tx1"/>
                </a:solidFill>
              </a:rPr>
              <a:t>Internal fragmentation. </a:t>
            </a: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763000" cy="11176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de-DE" dirty="0" smtClean="0"/>
              <a:t>Virtual Memory</a:t>
            </a:r>
            <a:br>
              <a:rPr lang="en-US" altLang="de-DE" dirty="0" smtClean="0"/>
            </a:br>
            <a:r>
              <a:rPr lang="en-US" altLang="de-DE" dirty="0" smtClean="0"/>
              <a:t>Paging (1)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4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5141913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position and function of the MMU – shown as being a part of the CPU chip (it  commonly is nowadays). Logically it could be a separate chip, was in years gone by.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Virtual Memory – Paging (2)</a:t>
            </a:r>
          </a:p>
        </p:txBody>
      </p:sp>
      <p:pic>
        <p:nvPicPr>
          <p:cNvPr id="35844" name="Picture 6" descr="D:\b\b4\IBM\03-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012825"/>
            <a:ext cx="62357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26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661988" y="5648325"/>
            <a:ext cx="81772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Relation between virtual addresses and physical memory addresses given by page table. </a:t>
            </a:r>
          </a:p>
        </p:txBody>
      </p:sp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3296753" y="203200"/>
            <a:ext cx="1905970" cy="585418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Paging (3)</a:t>
            </a:r>
          </a:p>
        </p:txBody>
      </p:sp>
      <p:pic>
        <p:nvPicPr>
          <p:cNvPr id="36868" name="Picture 6" descr="D:\b\b4\IBM\03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1003300"/>
            <a:ext cx="3211513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78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981075" y="5849938"/>
            <a:ext cx="7239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internal operation of the MMU with 16 4-KB pages.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678113" y="-246063"/>
            <a:ext cx="3084512" cy="1617663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Paging (4)</a:t>
            </a:r>
          </a:p>
        </p:txBody>
      </p:sp>
      <p:pic>
        <p:nvPicPr>
          <p:cNvPr id="37892" name="Picture 6" descr="D:\b\b4\IBM\03-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914400"/>
            <a:ext cx="413385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22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838200"/>
          </a:xfrm>
        </p:spPr>
        <p:txBody>
          <a:bodyPr vert="horz" lIns="0" rIns="0" bIns="0" anchor="ctr">
            <a:normAutofit/>
          </a:bodyPr>
          <a:lstStyle/>
          <a:p>
            <a:r>
              <a:rPr lang="en-US" altLang="de-DE" dirty="0"/>
              <a:t>Address Translation Scheme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US" altLang="de-DE" dirty="0" smtClean="0">
                <a:solidFill>
                  <a:schemeClr val="tx1"/>
                </a:solidFill>
              </a:rPr>
              <a:t>Address generated by CPU is divided into: </a:t>
            </a:r>
          </a:p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Page number (</a:t>
            </a:r>
            <a:r>
              <a:rPr lang="en-US" altLang="de-DE" i="1" dirty="0" smtClean="0">
                <a:solidFill>
                  <a:schemeClr val="tx1"/>
                </a:solidFill>
              </a:rPr>
              <a:t>p</a:t>
            </a:r>
            <a:r>
              <a:rPr lang="en-US" altLang="de-DE" dirty="0" smtClean="0">
                <a:solidFill>
                  <a:schemeClr val="tx1"/>
                </a:solidFill>
              </a:rPr>
              <a:t>) — used as an index into a page table which contains base address of each page in physical memory. </a:t>
            </a:r>
          </a:p>
          <a:p>
            <a:pPr eaLnBrk="1" hangingPunct="1"/>
            <a:r>
              <a:rPr lang="en-US" altLang="de-DE" dirty="0" smtClean="0">
                <a:solidFill>
                  <a:schemeClr val="tx1"/>
                </a:solidFill>
              </a:rPr>
              <a:t>Page offset (</a:t>
            </a:r>
            <a:r>
              <a:rPr lang="en-US" altLang="de-DE" i="1" dirty="0" smtClean="0">
                <a:solidFill>
                  <a:schemeClr val="tx1"/>
                </a:solidFill>
              </a:rPr>
              <a:t>d</a:t>
            </a:r>
            <a:r>
              <a:rPr lang="en-US" altLang="de-DE" dirty="0" smtClean="0">
                <a:solidFill>
                  <a:schemeClr val="tx1"/>
                </a:solidFill>
              </a:rPr>
              <a:t>) — combined with base address to define the physical memory address that is sent to the memory unit.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44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Translation Architecture</a:t>
            </a:r>
          </a:p>
        </p:txBody>
      </p:sp>
      <p:sp>
        <p:nvSpPr>
          <p:cNvPr id="39940" name="Rectangle 25"/>
          <p:cNvSpPr>
            <a:spLocks noChangeArrowheads="1"/>
          </p:cNvSpPr>
          <p:nvPr/>
        </p:nvSpPr>
        <p:spPr bwMode="auto">
          <a:xfrm>
            <a:off x="3319463" y="6348413"/>
            <a:ext cx="973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Table</a:t>
            </a:r>
          </a:p>
        </p:txBody>
      </p:sp>
      <p:grpSp>
        <p:nvGrpSpPr>
          <p:cNvPr id="39941" name="Group 42"/>
          <p:cNvGrpSpPr>
            <a:grpSpLocks/>
          </p:cNvGrpSpPr>
          <p:nvPr/>
        </p:nvGrpSpPr>
        <p:grpSpPr bwMode="auto">
          <a:xfrm>
            <a:off x="395288" y="1700213"/>
            <a:ext cx="7766050" cy="4406900"/>
            <a:chOff x="196" y="1204"/>
            <a:chExt cx="4892" cy="2776"/>
          </a:xfrm>
        </p:grpSpPr>
        <p:sp>
          <p:nvSpPr>
            <p:cNvPr id="39942" name="Rectangle 3"/>
            <p:cNvSpPr>
              <a:spLocks noChangeArrowheads="1"/>
            </p:cNvSpPr>
            <p:nvPr/>
          </p:nvSpPr>
          <p:spPr bwMode="auto">
            <a:xfrm>
              <a:off x="196" y="2020"/>
              <a:ext cx="568" cy="472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43" name="Rectangle 4"/>
            <p:cNvSpPr>
              <a:spLocks noChangeArrowheads="1"/>
            </p:cNvSpPr>
            <p:nvPr/>
          </p:nvSpPr>
          <p:spPr bwMode="auto">
            <a:xfrm>
              <a:off x="297" y="2160"/>
              <a:ext cx="402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600">
                  <a:solidFill>
                    <a:srgbClr val="000000"/>
                  </a:solidFill>
                </a:rPr>
                <a:t>CPU</a:t>
              </a:r>
            </a:p>
          </p:txBody>
        </p:sp>
        <p:sp>
          <p:nvSpPr>
            <p:cNvPr id="39944" name="Rectangle 5"/>
            <p:cNvSpPr>
              <a:spLocks noChangeArrowheads="1"/>
            </p:cNvSpPr>
            <p:nvPr/>
          </p:nvSpPr>
          <p:spPr bwMode="auto">
            <a:xfrm>
              <a:off x="1012" y="2212"/>
              <a:ext cx="280" cy="136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45" name="Rectangle 6"/>
            <p:cNvSpPr>
              <a:spLocks noChangeArrowheads="1"/>
            </p:cNvSpPr>
            <p:nvPr/>
          </p:nvSpPr>
          <p:spPr bwMode="auto">
            <a:xfrm>
              <a:off x="1065" y="2175"/>
              <a:ext cx="17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39946" name="Rectangle 7"/>
            <p:cNvSpPr>
              <a:spLocks noChangeArrowheads="1"/>
            </p:cNvSpPr>
            <p:nvPr/>
          </p:nvSpPr>
          <p:spPr bwMode="auto">
            <a:xfrm>
              <a:off x="1300" y="2212"/>
              <a:ext cx="280" cy="136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47" name="Rectangle 8"/>
            <p:cNvSpPr>
              <a:spLocks noChangeArrowheads="1"/>
            </p:cNvSpPr>
            <p:nvPr/>
          </p:nvSpPr>
          <p:spPr bwMode="auto">
            <a:xfrm>
              <a:off x="1353" y="2175"/>
              <a:ext cx="17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39948" name="Rectangle 9"/>
            <p:cNvSpPr>
              <a:spLocks noChangeArrowheads="1"/>
            </p:cNvSpPr>
            <p:nvPr/>
          </p:nvSpPr>
          <p:spPr bwMode="auto">
            <a:xfrm>
              <a:off x="4084" y="1204"/>
              <a:ext cx="1000" cy="2776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49" name="Rectangle 10"/>
            <p:cNvSpPr>
              <a:spLocks noChangeArrowheads="1"/>
            </p:cNvSpPr>
            <p:nvPr/>
          </p:nvSpPr>
          <p:spPr bwMode="auto">
            <a:xfrm>
              <a:off x="3124" y="2212"/>
              <a:ext cx="280" cy="136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50" name="Rectangle 11"/>
            <p:cNvSpPr>
              <a:spLocks noChangeArrowheads="1"/>
            </p:cNvSpPr>
            <p:nvPr/>
          </p:nvSpPr>
          <p:spPr bwMode="auto">
            <a:xfrm>
              <a:off x="3186" y="2176"/>
              <a:ext cx="15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f</a:t>
              </a:r>
            </a:p>
          </p:txBody>
        </p:sp>
        <p:sp>
          <p:nvSpPr>
            <p:cNvPr id="39951" name="Rectangle 12"/>
            <p:cNvSpPr>
              <a:spLocks noChangeArrowheads="1"/>
            </p:cNvSpPr>
            <p:nvPr/>
          </p:nvSpPr>
          <p:spPr bwMode="auto">
            <a:xfrm>
              <a:off x="3412" y="2212"/>
              <a:ext cx="280" cy="136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52" name="Rectangle 13"/>
            <p:cNvSpPr>
              <a:spLocks noChangeArrowheads="1"/>
            </p:cNvSpPr>
            <p:nvPr/>
          </p:nvSpPr>
          <p:spPr bwMode="auto">
            <a:xfrm>
              <a:off x="3465" y="2175"/>
              <a:ext cx="17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39953" name="Line 14"/>
            <p:cNvSpPr>
              <a:spLocks noChangeShapeType="1"/>
            </p:cNvSpPr>
            <p:nvPr/>
          </p:nvSpPr>
          <p:spPr bwMode="auto">
            <a:xfrm flipV="1">
              <a:off x="1440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54" name="Line 15"/>
            <p:cNvSpPr>
              <a:spLocks noChangeShapeType="1"/>
            </p:cNvSpPr>
            <p:nvPr/>
          </p:nvSpPr>
          <p:spPr bwMode="auto">
            <a:xfrm>
              <a:off x="1440" y="1968"/>
              <a:ext cx="21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55" name="Line 16"/>
            <p:cNvSpPr>
              <a:spLocks noChangeShapeType="1"/>
            </p:cNvSpPr>
            <p:nvPr/>
          </p:nvSpPr>
          <p:spPr bwMode="auto">
            <a:xfrm flipV="1">
              <a:off x="3552" y="196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56" name="Rectangle 17"/>
            <p:cNvSpPr>
              <a:spLocks noChangeArrowheads="1"/>
            </p:cNvSpPr>
            <p:nvPr/>
          </p:nvSpPr>
          <p:spPr bwMode="auto">
            <a:xfrm>
              <a:off x="1924" y="2548"/>
              <a:ext cx="904" cy="1432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57" name="Line 18"/>
            <p:cNvSpPr>
              <a:spLocks noChangeShapeType="1"/>
            </p:cNvSpPr>
            <p:nvPr/>
          </p:nvSpPr>
          <p:spPr bwMode="auto">
            <a:xfrm>
              <a:off x="1920" y="3264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58" name="Line 19"/>
            <p:cNvSpPr>
              <a:spLocks noChangeShapeType="1"/>
            </p:cNvSpPr>
            <p:nvPr/>
          </p:nvSpPr>
          <p:spPr bwMode="auto">
            <a:xfrm>
              <a:off x="1920" y="3456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59" name="Rectangle 20"/>
            <p:cNvSpPr>
              <a:spLocks noChangeArrowheads="1"/>
            </p:cNvSpPr>
            <p:nvPr/>
          </p:nvSpPr>
          <p:spPr bwMode="auto">
            <a:xfrm>
              <a:off x="2274" y="3280"/>
              <a:ext cx="1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  <a:latin typeface="Helvetica" panose="020B0604020202020204" pitchFamily="34" charset="0"/>
                </a:rPr>
                <a:t>f</a:t>
              </a:r>
            </a:p>
          </p:txBody>
        </p:sp>
        <p:sp>
          <p:nvSpPr>
            <p:cNvPr id="39960" name="Line 21"/>
            <p:cNvSpPr>
              <a:spLocks noChangeShapeType="1"/>
            </p:cNvSpPr>
            <p:nvPr/>
          </p:nvSpPr>
          <p:spPr bwMode="auto">
            <a:xfrm>
              <a:off x="1728" y="2544"/>
              <a:ext cx="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1" name="Rectangle 22"/>
            <p:cNvSpPr>
              <a:spLocks noChangeArrowheads="1"/>
            </p:cNvSpPr>
            <p:nvPr/>
          </p:nvSpPr>
          <p:spPr bwMode="auto">
            <a:xfrm>
              <a:off x="1545" y="2751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  <a:latin typeface="Helvetica" panose="020B0604020202020204" pitchFamily="34" charset="0"/>
                </a:rPr>
                <a:t>p</a:t>
              </a:r>
            </a:p>
          </p:txBody>
        </p:sp>
        <p:sp>
          <p:nvSpPr>
            <p:cNvPr id="39962" name="Line 23"/>
            <p:cNvSpPr>
              <a:spLocks noChangeShapeType="1"/>
            </p:cNvSpPr>
            <p:nvPr/>
          </p:nvSpPr>
          <p:spPr bwMode="auto">
            <a:xfrm>
              <a:off x="1152" y="2352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3" name="Line 24"/>
            <p:cNvSpPr>
              <a:spLocks noChangeShapeType="1"/>
            </p:cNvSpPr>
            <p:nvPr/>
          </p:nvSpPr>
          <p:spPr bwMode="auto">
            <a:xfrm>
              <a:off x="1152" y="2832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4" name="Rectangle 26"/>
            <p:cNvSpPr>
              <a:spLocks noChangeArrowheads="1"/>
            </p:cNvSpPr>
            <p:nvPr/>
          </p:nvSpPr>
          <p:spPr bwMode="auto">
            <a:xfrm>
              <a:off x="4107" y="3711"/>
              <a:ext cx="91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Physical Memory</a:t>
              </a:r>
            </a:p>
          </p:txBody>
        </p:sp>
        <p:sp>
          <p:nvSpPr>
            <p:cNvPr id="39965" name="Line 27"/>
            <p:cNvSpPr>
              <a:spLocks noChangeShapeType="1"/>
            </p:cNvSpPr>
            <p:nvPr/>
          </p:nvSpPr>
          <p:spPr bwMode="auto">
            <a:xfrm>
              <a:off x="2112" y="3120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6" name="Line 28"/>
            <p:cNvSpPr>
              <a:spLocks noChangeShapeType="1"/>
            </p:cNvSpPr>
            <p:nvPr/>
          </p:nvSpPr>
          <p:spPr bwMode="auto">
            <a:xfrm>
              <a:off x="2112" y="2976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7" name="Line 29"/>
            <p:cNvSpPr>
              <a:spLocks noChangeShapeType="1"/>
            </p:cNvSpPr>
            <p:nvPr/>
          </p:nvSpPr>
          <p:spPr bwMode="auto">
            <a:xfrm>
              <a:off x="2112" y="283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8" name="Line 30"/>
            <p:cNvSpPr>
              <a:spLocks noChangeShapeType="1"/>
            </p:cNvSpPr>
            <p:nvPr/>
          </p:nvSpPr>
          <p:spPr bwMode="auto">
            <a:xfrm>
              <a:off x="2112" y="2688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69" name="Line 31"/>
            <p:cNvSpPr>
              <a:spLocks noChangeShapeType="1"/>
            </p:cNvSpPr>
            <p:nvPr/>
          </p:nvSpPr>
          <p:spPr bwMode="auto">
            <a:xfrm>
              <a:off x="2112" y="3600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0" name="Line 32"/>
            <p:cNvSpPr>
              <a:spLocks noChangeShapeType="1"/>
            </p:cNvSpPr>
            <p:nvPr/>
          </p:nvSpPr>
          <p:spPr bwMode="auto">
            <a:xfrm>
              <a:off x="2112" y="3744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1" name="Line 33"/>
            <p:cNvSpPr>
              <a:spLocks noChangeShapeType="1"/>
            </p:cNvSpPr>
            <p:nvPr/>
          </p:nvSpPr>
          <p:spPr bwMode="auto">
            <a:xfrm>
              <a:off x="2112" y="3888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2" name="Rectangle 35"/>
            <p:cNvSpPr>
              <a:spLocks noChangeArrowheads="1"/>
            </p:cNvSpPr>
            <p:nvPr/>
          </p:nvSpPr>
          <p:spPr bwMode="auto">
            <a:xfrm>
              <a:off x="1008" y="1599"/>
              <a:ext cx="48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Logical</a:t>
              </a:r>
              <a:br>
                <a:rPr lang="en-US" altLang="de-DE" sz="1400">
                  <a:solidFill>
                    <a:srgbClr val="000000"/>
                  </a:solidFill>
                </a:rPr>
              </a:br>
              <a:r>
                <a:rPr lang="en-US" altLang="de-DE" sz="1400">
                  <a:solidFill>
                    <a:srgbClr val="000000"/>
                  </a:solidFill>
                </a:rPr>
                <a:t>Address</a:t>
              </a:r>
            </a:p>
          </p:txBody>
        </p:sp>
        <p:sp>
          <p:nvSpPr>
            <p:cNvPr id="39973" name="Rectangle 36"/>
            <p:cNvSpPr>
              <a:spLocks noChangeArrowheads="1"/>
            </p:cNvSpPr>
            <p:nvPr/>
          </p:nvSpPr>
          <p:spPr bwMode="auto">
            <a:xfrm>
              <a:off x="3162" y="1599"/>
              <a:ext cx="5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Physical</a:t>
              </a:r>
              <a:br>
                <a:rPr lang="en-US" altLang="de-DE" sz="1400">
                  <a:solidFill>
                    <a:srgbClr val="000000"/>
                  </a:solidFill>
                </a:rPr>
              </a:br>
              <a:r>
                <a:rPr lang="en-US" altLang="de-DE" sz="1400">
                  <a:solidFill>
                    <a:srgbClr val="000000"/>
                  </a:solidFill>
                </a:rPr>
                <a:t>Address</a:t>
              </a:r>
            </a:p>
          </p:txBody>
        </p:sp>
        <p:sp>
          <p:nvSpPr>
            <p:cNvPr id="39974" name="Line 37"/>
            <p:cNvSpPr>
              <a:spLocks noChangeShapeType="1"/>
            </p:cNvSpPr>
            <p:nvPr/>
          </p:nvSpPr>
          <p:spPr bwMode="auto">
            <a:xfrm>
              <a:off x="2832" y="3360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5" name="Line 38"/>
            <p:cNvSpPr>
              <a:spLocks noChangeShapeType="1"/>
            </p:cNvSpPr>
            <p:nvPr/>
          </p:nvSpPr>
          <p:spPr bwMode="auto">
            <a:xfrm flipH="1" flipV="1">
              <a:off x="3264" y="2352"/>
              <a:ext cx="0" cy="10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6" name="Rectangle 39"/>
            <p:cNvSpPr>
              <a:spLocks noChangeArrowheads="1"/>
            </p:cNvSpPr>
            <p:nvPr/>
          </p:nvSpPr>
          <p:spPr bwMode="auto">
            <a:xfrm>
              <a:off x="4080" y="2160"/>
              <a:ext cx="1008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77" name="Line 34"/>
            <p:cNvSpPr>
              <a:spLocks noChangeShapeType="1"/>
            </p:cNvSpPr>
            <p:nvPr/>
          </p:nvSpPr>
          <p:spPr bwMode="auto">
            <a:xfrm>
              <a:off x="3696" y="2256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39978" name="Rectangle 40"/>
            <p:cNvSpPr>
              <a:spLocks noChangeArrowheads="1"/>
            </p:cNvSpPr>
            <p:nvPr/>
          </p:nvSpPr>
          <p:spPr bwMode="auto">
            <a:xfrm>
              <a:off x="4704" y="2208"/>
              <a:ext cx="192" cy="96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de-DE" altLang="de-DE">
                <a:solidFill>
                  <a:srgbClr val="0000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39979" name="Rectangle 41"/>
            <p:cNvSpPr>
              <a:spLocks noChangeArrowheads="1"/>
            </p:cNvSpPr>
            <p:nvPr/>
          </p:nvSpPr>
          <p:spPr bwMode="auto">
            <a:xfrm>
              <a:off x="3936" y="2064"/>
              <a:ext cx="15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f</a:t>
              </a:r>
            </a:p>
          </p:txBody>
        </p:sp>
      </p:grpSp>
      <p:pic>
        <p:nvPicPr>
          <p:cNvPr id="44" name="Grafik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37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Paging Example</a:t>
            </a: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1682750" y="29019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1682750" y="34353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1682750" y="39687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67" name="Rectangle 6"/>
          <p:cNvSpPr>
            <a:spLocks noChangeArrowheads="1"/>
          </p:cNvSpPr>
          <p:nvPr/>
        </p:nvSpPr>
        <p:spPr bwMode="auto">
          <a:xfrm>
            <a:off x="1682750" y="45021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68" name="Rectangle 7"/>
          <p:cNvSpPr>
            <a:spLocks noChangeArrowheads="1"/>
          </p:cNvSpPr>
          <p:nvPr/>
        </p:nvSpPr>
        <p:spPr bwMode="auto">
          <a:xfrm>
            <a:off x="1806575" y="29956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0</a:t>
            </a:r>
          </a:p>
        </p:txBody>
      </p:sp>
      <p:sp>
        <p:nvSpPr>
          <p:cNvPr id="40969" name="Rectangle 8"/>
          <p:cNvSpPr>
            <a:spLocks noChangeArrowheads="1"/>
          </p:cNvSpPr>
          <p:nvPr/>
        </p:nvSpPr>
        <p:spPr bwMode="auto">
          <a:xfrm>
            <a:off x="1806575" y="35290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1</a:t>
            </a:r>
          </a:p>
        </p:txBody>
      </p:sp>
      <p:sp>
        <p:nvSpPr>
          <p:cNvPr id="40970" name="Rectangle 9"/>
          <p:cNvSpPr>
            <a:spLocks noChangeArrowheads="1"/>
          </p:cNvSpPr>
          <p:nvPr/>
        </p:nvSpPr>
        <p:spPr bwMode="auto">
          <a:xfrm>
            <a:off x="1806575" y="40624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2</a:t>
            </a:r>
          </a:p>
        </p:txBody>
      </p:sp>
      <p:sp>
        <p:nvSpPr>
          <p:cNvPr id="40971" name="Rectangle 10"/>
          <p:cNvSpPr>
            <a:spLocks noChangeArrowheads="1"/>
          </p:cNvSpPr>
          <p:nvPr/>
        </p:nvSpPr>
        <p:spPr bwMode="auto">
          <a:xfrm>
            <a:off x="1806575" y="45958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3</a:t>
            </a:r>
          </a:p>
        </p:txBody>
      </p:sp>
      <p:sp>
        <p:nvSpPr>
          <p:cNvPr id="40972" name="Rectangle 11"/>
          <p:cNvSpPr>
            <a:spLocks noChangeArrowheads="1"/>
          </p:cNvSpPr>
          <p:nvPr/>
        </p:nvSpPr>
        <p:spPr bwMode="auto">
          <a:xfrm>
            <a:off x="1746250" y="5129213"/>
            <a:ext cx="12112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i="1">
                <a:solidFill>
                  <a:srgbClr val="000000"/>
                </a:solidFill>
              </a:rPr>
              <a:t>Logical</a:t>
            </a:r>
            <a:br>
              <a:rPr lang="en-US" altLang="de-DE" sz="2400" i="1">
                <a:solidFill>
                  <a:srgbClr val="000000"/>
                </a:solidFill>
              </a:rPr>
            </a:br>
            <a:r>
              <a:rPr lang="en-US" altLang="de-DE" sz="2400" i="1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40973" name="Rectangle 12"/>
          <p:cNvSpPr>
            <a:spLocks noChangeArrowheads="1"/>
          </p:cNvSpPr>
          <p:nvPr/>
        </p:nvSpPr>
        <p:spPr bwMode="auto">
          <a:xfrm>
            <a:off x="4044950" y="3130550"/>
            <a:ext cx="444500" cy="29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74" name="Rectangle 13"/>
          <p:cNvSpPr>
            <a:spLocks noChangeArrowheads="1"/>
          </p:cNvSpPr>
          <p:nvPr/>
        </p:nvSpPr>
        <p:spPr bwMode="auto">
          <a:xfrm>
            <a:off x="4129088" y="31480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0975" name="Rectangle 14"/>
          <p:cNvSpPr>
            <a:spLocks noChangeArrowheads="1"/>
          </p:cNvSpPr>
          <p:nvPr/>
        </p:nvSpPr>
        <p:spPr bwMode="auto">
          <a:xfrm>
            <a:off x="4044950" y="3435350"/>
            <a:ext cx="444500" cy="29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76" name="Rectangle 15"/>
          <p:cNvSpPr>
            <a:spLocks noChangeArrowheads="1"/>
          </p:cNvSpPr>
          <p:nvPr/>
        </p:nvSpPr>
        <p:spPr bwMode="auto">
          <a:xfrm>
            <a:off x="4129088" y="34528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0977" name="Rectangle 16"/>
          <p:cNvSpPr>
            <a:spLocks noChangeArrowheads="1"/>
          </p:cNvSpPr>
          <p:nvPr/>
        </p:nvSpPr>
        <p:spPr bwMode="auto">
          <a:xfrm>
            <a:off x="4044950" y="3740150"/>
            <a:ext cx="444500" cy="29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78" name="Rectangle 17"/>
          <p:cNvSpPr>
            <a:spLocks noChangeArrowheads="1"/>
          </p:cNvSpPr>
          <p:nvPr/>
        </p:nvSpPr>
        <p:spPr bwMode="auto">
          <a:xfrm>
            <a:off x="4129088" y="37576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0979" name="Rectangle 18"/>
          <p:cNvSpPr>
            <a:spLocks noChangeArrowheads="1"/>
          </p:cNvSpPr>
          <p:nvPr/>
        </p:nvSpPr>
        <p:spPr bwMode="auto">
          <a:xfrm>
            <a:off x="4044950" y="4044950"/>
            <a:ext cx="444500" cy="29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80" name="Rectangle 19"/>
          <p:cNvSpPr>
            <a:spLocks noChangeArrowheads="1"/>
          </p:cNvSpPr>
          <p:nvPr/>
        </p:nvSpPr>
        <p:spPr bwMode="auto">
          <a:xfrm>
            <a:off x="4129088" y="40624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40981" name="Rectangle 20"/>
          <p:cNvSpPr>
            <a:spLocks noChangeArrowheads="1"/>
          </p:cNvSpPr>
          <p:nvPr/>
        </p:nvSpPr>
        <p:spPr bwMode="auto">
          <a:xfrm>
            <a:off x="3748088" y="31480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0982" name="Rectangle 21"/>
          <p:cNvSpPr>
            <a:spLocks noChangeArrowheads="1"/>
          </p:cNvSpPr>
          <p:nvPr/>
        </p:nvSpPr>
        <p:spPr bwMode="auto">
          <a:xfrm>
            <a:off x="3748088" y="34528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0983" name="Rectangle 22"/>
          <p:cNvSpPr>
            <a:spLocks noChangeArrowheads="1"/>
          </p:cNvSpPr>
          <p:nvPr/>
        </p:nvSpPr>
        <p:spPr bwMode="auto">
          <a:xfrm>
            <a:off x="3748088" y="37576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0984" name="Rectangle 23"/>
          <p:cNvSpPr>
            <a:spLocks noChangeArrowheads="1"/>
          </p:cNvSpPr>
          <p:nvPr/>
        </p:nvSpPr>
        <p:spPr bwMode="auto">
          <a:xfrm>
            <a:off x="3748088" y="40624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0985" name="Rectangle 24"/>
          <p:cNvSpPr>
            <a:spLocks noChangeArrowheads="1"/>
          </p:cNvSpPr>
          <p:nvPr/>
        </p:nvSpPr>
        <p:spPr bwMode="auto">
          <a:xfrm>
            <a:off x="6407150" y="1835150"/>
            <a:ext cx="901700" cy="5207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86" name="Rectangle 25"/>
          <p:cNvSpPr>
            <a:spLocks noChangeArrowheads="1"/>
          </p:cNvSpPr>
          <p:nvPr/>
        </p:nvSpPr>
        <p:spPr bwMode="auto">
          <a:xfrm>
            <a:off x="6407150" y="23685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87" name="Rectangle 26"/>
          <p:cNvSpPr>
            <a:spLocks noChangeArrowheads="1"/>
          </p:cNvSpPr>
          <p:nvPr/>
        </p:nvSpPr>
        <p:spPr bwMode="auto">
          <a:xfrm>
            <a:off x="6407150" y="2901950"/>
            <a:ext cx="901700" cy="5207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88" name="Rectangle 27"/>
          <p:cNvSpPr>
            <a:spLocks noChangeArrowheads="1"/>
          </p:cNvSpPr>
          <p:nvPr/>
        </p:nvSpPr>
        <p:spPr bwMode="auto">
          <a:xfrm>
            <a:off x="6407150" y="34353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89" name="Rectangle 28"/>
          <p:cNvSpPr>
            <a:spLocks noChangeArrowheads="1"/>
          </p:cNvSpPr>
          <p:nvPr/>
        </p:nvSpPr>
        <p:spPr bwMode="auto">
          <a:xfrm>
            <a:off x="6530975" y="24622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0</a:t>
            </a:r>
          </a:p>
        </p:txBody>
      </p:sp>
      <p:sp>
        <p:nvSpPr>
          <p:cNvPr id="40990" name="Rectangle 29"/>
          <p:cNvSpPr>
            <a:spLocks noChangeArrowheads="1"/>
          </p:cNvSpPr>
          <p:nvPr/>
        </p:nvSpPr>
        <p:spPr bwMode="auto">
          <a:xfrm>
            <a:off x="6530975" y="35290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2</a:t>
            </a:r>
          </a:p>
        </p:txBody>
      </p:sp>
      <p:sp>
        <p:nvSpPr>
          <p:cNvPr id="40991" name="Rectangle 30"/>
          <p:cNvSpPr>
            <a:spLocks noChangeArrowheads="1"/>
          </p:cNvSpPr>
          <p:nvPr/>
        </p:nvSpPr>
        <p:spPr bwMode="auto">
          <a:xfrm>
            <a:off x="6407150" y="39687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92" name="Rectangle 31"/>
          <p:cNvSpPr>
            <a:spLocks noChangeArrowheads="1"/>
          </p:cNvSpPr>
          <p:nvPr/>
        </p:nvSpPr>
        <p:spPr bwMode="auto">
          <a:xfrm>
            <a:off x="6407150" y="4502150"/>
            <a:ext cx="901700" cy="5207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93" name="Rectangle 32"/>
          <p:cNvSpPr>
            <a:spLocks noChangeArrowheads="1"/>
          </p:cNvSpPr>
          <p:nvPr/>
        </p:nvSpPr>
        <p:spPr bwMode="auto">
          <a:xfrm>
            <a:off x="6407150" y="5035550"/>
            <a:ext cx="901700" cy="5207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94" name="Rectangle 33"/>
          <p:cNvSpPr>
            <a:spLocks noChangeArrowheads="1"/>
          </p:cNvSpPr>
          <p:nvPr/>
        </p:nvSpPr>
        <p:spPr bwMode="auto">
          <a:xfrm>
            <a:off x="6407150" y="5568950"/>
            <a:ext cx="901700" cy="5207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0995" name="Rectangle 34"/>
          <p:cNvSpPr>
            <a:spLocks noChangeArrowheads="1"/>
          </p:cNvSpPr>
          <p:nvPr/>
        </p:nvSpPr>
        <p:spPr bwMode="auto">
          <a:xfrm>
            <a:off x="6530975" y="40624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1</a:t>
            </a:r>
          </a:p>
        </p:txBody>
      </p:sp>
      <p:sp>
        <p:nvSpPr>
          <p:cNvPr id="40996" name="Rectangle 35"/>
          <p:cNvSpPr>
            <a:spLocks noChangeArrowheads="1"/>
          </p:cNvSpPr>
          <p:nvPr/>
        </p:nvSpPr>
        <p:spPr bwMode="auto">
          <a:xfrm>
            <a:off x="6530975" y="5662613"/>
            <a:ext cx="66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3</a:t>
            </a:r>
          </a:p>
        </p:txBody>
      </p:sp>
      <p:sp>
        <p:nvSpPr>
          <p:cNvPr id="40997" name="Rectangle 36"/>
          <p:cNvSpPr>
            <a:spLocks noChangeArrowheads="1"/>
          </p:cNvSpPr>
          <p:nvPr/>
        </p:nvSpPr>
        <p:spPr bwMode="auto">
          <a:xfrm>
            <a:off x="6110288" y="19288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0998" name="Rectangle 37"/>
          <p:cNvSpPr>
            <a:spLocks noChangeArrowheads="1"/>
          </p:cNvSpPr>
          <p:nvPr/>
        </p:nvSpPr>
        <p:spPr bwMode="auto">
          <a:xfrm>
            <a:off x="6110288" y="24622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0999" name="Rectangle 38"/>
          <p:cNvSpPr>
            <a:spLocks noChangeArrowheads="1"/>
          </p:cNvSpPr>
          <p:nvPr/>
        </p:nvSpPr>
        <p:spPr bwMode="auto">
          <a:xfrm>
            <a:off x="6110288" y="29956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1000" name="Rectangle 39"/>
          <p:cNvSpPr>
            <a:spLocks noChangeArrowheads="1"/>
          </p:cNvSpPr>
          <p:nvPr/>
        </p:nvSpPr>
        <p:spPr bwMode="auto">
          <a:xfrm>
            <a:off x="6110288" y="35290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1001" name="Rectangle 40"/>
          <p:cNvSpPr>
            <a:spLocks noChangeArrowheads="1"/>
          </p:cNvSpPr>
          <p:nvPr/>
        </p:nvSpPr>
        <p:spPr bwMode="auto">
          <a:xfrm>
            <a:off x="6110288" y="40624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1002" name="Rectangle 41"/>
          <p:cNvSpPr>
            <a:spLocks noChangeArrowheads="1"/>
          </p:cNvSpPr>
          <p:nvPr/>
        </p:nvSpPr>
        <p:spPr bwMode="auto">
          <a:xfrm>
            <a:off x="6110288" y="45958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41003" name="Rectangle 42"/>
          <p:cNvSpPr>
            <a:spLocks noChangeArrowheads="1"/>
          </p:cNvSpPr>
          <p:nvPr/>
        </p:nvSpPr>
        <p:spPr bwMode="auto">
          <a:xfrm>
            <a:off x="6110288" y="51292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41004" name="Rectangle 43"/>
          <p:cNvSpPr>
            <a:spLocks noChangeArrowheads="1"/>
          </p:cNvSpPr>
          <p:nvPr/>
        </p:nvSpPr>
        <p:spPr bwMode="auto">
          <a:xfrm>
            <a:off x="6110288" y="5662613"/>
            <a:ext cx="185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  <a:latin typeface="Helvetica" panose="020B0604020202020204" pitchFamily="34" charset="0"/>
              </a:rPr>
              <a:t>7</a:t>
            </a:r>
            <a:endParaRPr lang="en-US" altLang="de-DE" sz="1400">
              <a:solidFill>
                <a:srgbClr val="000000"/>
              </a:solidFill>
            </a:endParaRPr>
          </a:p>
        </p:txBody>
      </p:sp>
      <p:sp>
        <p:nvSpPr>
          <p:cNvPr id="41005" name="Rectangle 44"/>
          <p:cNvSpPr>
            <a:spLocks noChangeArrowheads="1"/>
          </p:cNvSpPr>
          <p:nvPr/>
        </p:nvSpPr>
        <p:spPr bwMode="auto">
          <a:xfrm>
            <a:off x="3973513" y="4367213"/>
            <a:ext cx="8588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i="1">
                <a:solidFill>
                  <a:srgbClr val="000000"/>
                </a:solidFill>
              </a:rPr>
              <a:t>Page</a:t>
            </a:r>
            <a:br>
              <a:rPr lang="en-US" altLang="de-DE" sz="2400" i="1">
                <a:solidFill>
                  <a:srgbClr val="000000"/>
                </a:solidFill>
              </a:rPr>
            </a:br>
            <a:r>
              <a:rPr lang="en-US" altLang="de-DE" sz="2400" i="1">
                <a:solidFill>
                  <a:srgbClr val="000000"/>
                </a:solidFill>
              </a:rPr>
              <a:t>Table</a:t>
            </a:r>
          </a:p>
        </p:txBody>
      </p:sp>
      <p:sp>
        <p:nvSpPr>
          <p:cNvPr id="41006" name="Rectangle 45"/>
          <p:cNvSpPr>
            <a:spLocks noChangeArrowheads="1"/>
          </p:cNvSpPr>
          <p:nvPr/>
        </p:nvSpPr>
        <p:spPr bwMode="auto">
          <a:xfrm>
            <a:off x="6432550" y="6026150"/>
            <a:ext cx="1244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i="1">
                <a:solidFill>
                  <a:srgbClr val="000000"/>
                </a:solidFill>
              </a:rPr>
              <a:t>Physical</a:t>
            </a:r>
            <a:br>
              <a:rPr lang="en-US" altLang="de-DE" sz="2400" i="1">
                <a:solidFill>
                  <a:srgbClr val="000000"/>
                </a:solidFill>
              </a:rPr>
            </a:br>
            <a:r>
              <a:rPr lang="en-US" altLang="de-DE" sz="2400" i="1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41007" name="Rectangle 43"/>
          <p:cNvSpPr>
            <a:spLocks noChangeArrowheads="1"/>
          </p:cNvSpPr>
          <p:nvPr/>
        </p:nvSpPr>
        <p:spPr bwMode="auto">
          <a:xfrm>
            <a:off x="6110288" y="5662613"/>
            <a:ext cx="276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/>
              <a:t>7</a:t>
            </a:r>
          </a:p>
        </p:txBody>
      </p:sp>
      <p:pic>
        <p:nvPicPr>
          <p:cNvPr id="48" name="Grafik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98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a Page Table Entry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87413" y="4648200"/>
            <a:ext cx="7759700" cy="833437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page table entry.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205038"/>
            <a:ext cx="76676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53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40055" y="1671638"/>
            <a:ext cx="78200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Paging implementation issues:</a:t>
            </a:r>
          </a:p>
          <a:p>
            <a:pPr algn="l" eaLnBrk="1" hangingPunct="1">
              <a:spcBef>
                <a:spcPct val="20000"/>
              </a:spcBef>
            </a:pPr>
            <a:endParaRPr lang="en-US" altLang="de-DE" sz="2800" dirty="0"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mapping from virtual address to physical address must be fast.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If the virtual address space is large, the page table will be large.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extLst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Speeding Up Paging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98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Implementation of Page Table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799"/>
            <a:ext cx="8496300" cy="5654675"/>
          </a:xfrm>
          <a:noFill/>
        </p:spPr>
        <p:txBody>
          <a:bodyPr>
            <a:normAutofit/>
          </a:bodyPr>
          <a:lstStyle/>
          <a:p>
            <a:pPr algn="just"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Page table is kept in main memory. </a:t>
            </a:r>
          </a:p>
          <a:p>
            <a:pPr algn="just" eaLnBrk="1" hangingPunct="1"/>
            <a:r>
              <a:rPr lang="en-US" altLang="de-DE" sz="2800" i="1" dirty="0" err="1" smtClean="0">
                <a:solidFill>
                  <a:schemeClr val="tx1"/>
                </a:solidFill>
              </a:rPr>
              <a:t>Page­table</a:t>
            </a:r>
            <a:r>
              <a:rPr lang="en-US" altLang="de-DE" sz="2800" i="1" dirty="0" smtClean="0">
                <a:solidFill>
                  <a:schemeClr val="tx1"/>
                </a:solidFill>
              </a:rPr>
              <a:t> base register</a:t>
            </a:r>
            <a:r>
              <a:rPr lang="en-US" altLang="de-DE" sz="2800" dirty="0" smtClean="0">
                <a:solidFill>
                  <a:schemeClr val="tx1"/>
                </a:solidFill>
              </a:rPr>
              <a:t> (PTBR) points to the page table. </a:t>
            </a:r>
          </a:p>
          <a:p>
            <a:pPr algn="just" eaLnBrk="1" hangingPunct="1"/>
            <a:r>
              <a:rPr lang="en-US" altLang="de-DE" sz="2800" i="1" dirty="0" err="1" smtClean="0">
                <a:solidFill>
                  <a:schemeClr val="tx1"/>
                </a:solidFill>
              </a:rPr>
              <a:t>Page­table</a:t>
            </a:r>
            <a:r>
              <a:rPr lang="en-US" altLang="de-DE" sz="2800" i="1" dirty="0" smtClean="0">
                <a:solidFill>
                  <a:schemeClr val="tx1"/>
                </a:solidFill>
              </a:rPr>
              <a:t> length register</a:t>
            </a:r>
            <a:r>
              <a:rPr lang="en-US" altLang="de-DE" sz="2800" dirty="0" smtClean="0">
                <a:solidFill>
                  <a:schemeClr val="tx1"/>
                </a:solidFill>
              </a:rPr>
              <a:t> (PTLR) indicates size of the page table. </a:t>
            </a:r>
          </a:p>
          <a:p>
            <a:pPr algn="just"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In this scheme every data/instruction access requires two memory accesses. One for the page table and one for the data/instruction. </a:t>
            </a:r>
          </a:p>
          <a:p>
            <a:pPr algn="just"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The two memory access problem can be solved by the use of a special </a:t>
            </a:r>
            <a:r>
              <a:rPr lang="en-US" altLang="de-DE" sz="2800" dirty="0" err="1" smtClean="0">
                <a:solidFill>
                  <a:schemeClr val="tx1"/>
                </a:solidFill>
              </a:rPr>
              <a:t>fast­lookup</a:t>
            </a:r>
            <a:r>
              <a:rPr lang="en-US" altLang="de-DE" sz="2800" dirty="0" smtClean="0">
                <a:solidFill>
                  <a:schemeClr val="tx1"/>
                </a:solidFill>
              </a:rPr>
              <a:t> hardware cache called associative registers or translation look­aside buffers (TLBs).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4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52400" y="5486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TLB to speed up paging.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extLst/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Translation Lookaside Buffers</a:t>
            </a:r>
          </a:p>
        </p:txBody>
      </p:sp>
      <p:pic>
        <p:nvPicPr>
          <p:cNvPr id="45060" name="Picture 6" descr="D:\b\b4\IBM\03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479550"/>
            <a:ext cx="79248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30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TLB</a:t>
            </a:r>
          </a:p>
        </p:txBody>
      </p:sp>
      <p:pic>
        <p:nvPicPr>
          <p:cNvPr id="4608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t="1157" r="1537" b="1157"/>
          <a:stretch>
            <a:fillRect/>
          </a:stretch>
        </p:blipFill>
        <p:spPr>
          <a:xfrm>
            <a:off x="685800" y="927100"/>
            <a:ext cx="7747000" cy="5646738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89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8800" y="1333500"/>
            <a:ext cx="8051800" cy="47625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Associative Registers — parallel search</a:t>
            </a:r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endParaRPr lang="en-US" altLang="de-DE" dirty="0" smtClean="0"/>
          </a:p>
          <a:p>
            <a:pPr eaLnBrk="1" hangingPunct="1"/>
            <a:r>
              <a:rPr lang="en-US" altLang="de-DE" dirty="0" smtClean="0"/>
              <a:t>Address Translation (p, d)</a:t>
            </a:r>
          </a:p>
          <a:p>
            <a:pPr lvl="1" eaLnBrk="1" hangingPunct="1"/>
            <a:r>
              <a:rPr lang="en-US" altLang="de-DE" dirty="0" smtClean="0"/>
              <a:t>If p is in an associative register, get frame number out</a:t>
            </a:r>
          </a:p>
          <a:p>
            <a:pPr lvl="1" eaLnBrk="1" hangingPunct="1"/>
            <a:r>
              <a:rPr lang="en-US" altLang="de-DE" dirty="0" smtClean="0"/>
              <a:t>Otherwise, translate through page table in memory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Associative Registers (TLBs)</a:t>
            </a:r>
          </a:p>
        </p:txBody>
      </p: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2598738" y="2878138"/>
            <a:ext cx="3187700" cy="2921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7110" name="Rectangle 5"/>
          <p:cNvSpPr>
            <a:spLocks noChangeArrowheads="1"/>
          </p:cNvSpPr>
          <p:nvPr/>
        </p:nvSpPr>
        <p:spPr bwMode="auto">
          <a:xfrm>
            <a:off x="2598738" y="3182938"/>
            <a:ext cx="3187700" cy="2921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7111" name="Rectangle 6"/>
          <p:cNvSpPr>
            <a:spLocks noChangeArrowheads="1"/>
          </p:cNvSpPr>
          <p:nvPr/>
        </p:nvSpPr>
        <p:spPr bwMode="auto">
          <a:xfrm>
            <a:off x="2598738" y="3487738"/>
            <a:ext cx="3187700" cy="2921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7112" name="Rectangle 7"/>
          <p:cNvSpPr>
            <a:spLocks noChangeArrowheads="1"/>
          </p:cNvSpPr>
          <p:nvPr/>
        </p:nvSpPr>
        <p:spPr bwMode="auto">
          <a:xfrm>
            <a:off x="2598738" y="3792538"/>
            <a:ext cx="3187700" cy="2921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47113" name="Line 8"/>
          <p:cNvSpPr>
            <a:spLocks noChangeShapeType="1"/>
          </p:cNvSpPr>
          <p:nvPr/>
        </p:nvSpPr>
        <p:spPr bwMode="auto">
          <a:xfrm flipV="1">
            <a:off x="4192588" y="2566988"/>
            <a:ext cx="0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7114" name="Rectangle 9"/>
          <p:cNvSpPr>
            <a:spLocks noChangeArrowheads="1"/>
          </p:cNvSpPr>
          <p:nvPr/>
        </p:nvSpPr>
        <p:spPr bwMode="auto">
          <a:xfrm>
            <a:off x="3124200" y="2324100"/>
            <a:ext cx="858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Page</a:t>
            </a:r>
            <a:br>
              <a:rPr lang="en-US" altLang="de-DE" sz="1600">
                <a:solidFill>
                  <a:srgbClr val="000000"/>
                </a:solidFill>
              </a:rPr>
            </a:br>
            <a:r>
              <a:rPr lang="en-US" altLang="de-DE" sz="1600">
                <a:solidFill>
                  <a:srgbClr val="000000"/>
                </a:solidFill>
              </a:rPr>
              <a:t>Number</a:t>
            </a: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4572000" y="2311400"/>
            <a:ext cx="858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Frame</a:t>
            </a:r>
            <a:br>
              <a:rPr lang="en-US" altLang="de-DE" sz="1600">
                <a:solidFill>
                  <a:srgbClr val="000000"/>
                </a:solidFill>
              </a:rPr>
            </a:br>
            <a:r>
              <a:rPr lang="en-US" altLang="de-DE" sz="1600">
                <a:solidFill>
                  <a:srgbClr val="000000"/>
                </a:solidFill>
              </a:rPr>
              <a:t>Number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58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Effective Access Time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422400"/>
            <a:ext cx="7772400" cy="4114800"/>
          </a:xfrm>
          <a:noFill/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Associative lookup =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e</a:t>
            </a:r>
            <a:r>
              <a:rPr lang="en-US" altLang="de-DE" sz="2800" dirty="0" smtClean="0">
                <a:solidFill>
                  <a:schemeClr val="tx1"/>
                </a:solidFill>
              </a:rPr>
              <a:t> time unit </a:t>
            </a:r>
          </a:p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Assume memory cycle time is 1 microsecond </a:t>
            </a:r>
          </a:p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Hit ratio – percentage of times that a page number is found in the associative registers; ratio related to number of associative registers and locality of process</a:t>
            </a:r>
          </a:p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Hit ratio =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endParaRPr lang="en-US" altLang="de-DE" sz="28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Effective Access Time (EAT) </a:t>
            </a:r>
          </a:p>
          <a:p>
            <a:pPr algn="ctr" eaLnBrk="1" hangingPunct="1">
              <a:buFontTx/>
              <a:buNone/>
            </a:pPr>
            <a:r>
              <a:rPr lang="en-US" altLang="de-DE" sz="2800" dirty="0" smtClean="0">
                <a:solidFill>
                  <a:schemeClr val="tx1"/>
                </a:solidFill>
              </a:rPr>
              <a:t>EAT = (1 +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e</a:t>
            </a:r>
            <a:r>
              <a:rPr lang="en-US" altLang="de-DE" sz="2800" dirty="0" smtClean="0">
                <a:solidFill>
                  <a:schemeClr val="tx1"/>
                </a:solidFill>
              </a:rPr>
              <a:t> )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800" dirty="0" smtClean="0">
                <a:solidFill>
                  <a:schemeClr val="tx1"/>
                </a:solidFill>
              </a:rPr>
              <a:t> + (2 +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e</a:t>
            </a:r>
            <a:r>
              <a:rPr lang="en-US" altLang="de-DE" sz="2800" dirty="0" smtClean="0">
                <a:solidFill>
                  <a:schemeClr val="tx1"/>
                </a:solidFill>
              </a:rPr>
              <a:t> )(1 –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en-US" altLang="de-DE" sz="2800" dirty="0" smtClean="0">
                <a:solidFill>
                  <a:schemeClr val="tx1"/>
                </a:solidFill>
              </a:rPr>
              <a:t>) </a:t>
            </a:r>
          </a:p>
          <a:p>
            <a:pPr algn="ctr" eaLnBrk="1" hangingPunct="1">
              <a:buFontTx/>
              <a:buNone/>
            </a:pPr>
            <a:r>
              <a:rPr lang="en-US" altLang="de-DE" sz="2800" dirty="0" smtClean="0">
                <a:solidFill>
                  <a:schemeClr val="tx1"/>
                </a:solidFill>
              </a:rPr>
              <a:t>= 2 +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e</a:t>
            </a:r>
            <a:r>
              <a:rPr lang="en-US" altLang="de-DE" sz="2800" dirty="0" smtClean="0">
                <a:solidFill>
                  <a:schemeClr val="tx1"/>
                </a:solidFill>
              </a:rPr>
              <a:t> – </a:t>
            </a:r>
            <a:r>
              <a:rPr lang="en-US" altLang="de-DE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09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Memory Protection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772400" cy="4114800"/>
          </a:xfrm>
          <a:noFill/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de-DE" sz="2800" dirty="0" smtClean="0"/>
              <a:t>Memory protection implemented by associating protection bits with each frame.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800" dirty="0" smtClean="0"/>
              <a:t>Valid–invalid bit attached to each entry in the page table: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de-DE" sz="2400" dirty="0" smtClean="0"/>
              <a:t>“valid” indicates that the associated page is in the process' logical address space, and is thus a legal page.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de-DE" sz="2400" dirty="0" smtClean="0"/>
              <a:t>“invalid” indicates that the page is not in the process' logical address space.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de-DE" sz="2800" dirty="0" smtClean="0"/>
              <a:t>Extend mechanism for access type (read, write, execute)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36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2898775" y="215900"/>
            <a:ext cx="4457700" cy="787400"/>
          </a:xfrm>
        </p:spPr>
        <p:txBody>
          <a:bodyPr/>
          <a:lstStyle/>
          <a:p>
            <a:pPr eaLnBrk="1" hangingPunct="1"/>
            <a:r>
              <a:rPr lang="en-US" altLang="de-DE" smtClean="0"/>
              <a:t>Page Tables</a:t>
            </a:r>
            <a:endParaRPr lang="en-US" altLang="de-DE" sz="4000" smtClean="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5200" y="562610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de-DE" sz="2400" smtClean="0"/>
              <a:t>32 bit address with 2 page table fields</a:t>
            </a:r>
          </a:p>
          <a:p>
            <a:pPr eaLnBrk="1" hangingPunct="1"/>
            <a:r>
              <a:rPr lang="en-US" altLang="de-DE" sz="2400" smtClean="0"/>
              <a:t>Two-level page tables</a:t>
            </a:r>
          </a:p>
        </p:txBody>
      </p:sp>
      <p:pic>
        <p:nvPicPr>
          <p:cNvPr id="50181" name="Picture 5" descr="C:\B\b4\JPG\foo\4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1270000"/>
            <a:ext cx="41814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089400" y="4965700"/>
            <a:ext cx="482600" cy="266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902200" y="1244600"/>
            <a:ext cx="8128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572000" y="1152525"/>
            <a:ext cx="1600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000">
                <a:solidFill>
                  <a:srgbClr val="000000"/>
                </a:solidFill>
                <a:latin typeface="Helvetica" panose="020B0604020202020204" pitchFamily="34" charset="0"/>
              </a:rPr>
              <a:t>Second-level page tables</a:t>
            </a:r>
            <a:endParaRPr lang="en-US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3695700" y="2565400"/>
            <a:ext cx="4445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3514725" y="2403475"/>
            <a:ext cx="771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000">
                <a:solidFill>
                  <a:srgbClr val="000000"/>
                </a:solidFill>
                <a:latin typeface="Helvetica" panose="020B0604020202020204" pitchFamily="34" charset="0"/>
              </a:rPr>
              <a:t>Top-level </a:t>
            </a:r>
          </a:p>
          <a:p>
            <a:pPr algn="l" eaLnBrk="1" hangingPunct="1"/>
            <a:r>
              <a:rPr lang="en-US" altLang="de-DE" sz="1000">
                <a:solidFill>
                  <a:srgbClr val="000000"/>
                </a:solidFill>
                <a:latin typeface="Helvetica" panose="020B0604020202020204" pitchFamily="34" charset="0"/>
              </a:rPr>
              <a:t>page table</a:t>
            </a:r>
            <a:endParaRPr lang="en-US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00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Level Paging Scheme</a:t>
            </a:r>
          </a:p>
        </p:txBody>
      </p:sp>
      <p:sp>
        <p:nvSpPr>
          <p:cNvPr id="51204" name="Rectangle 3"/>
          <p:cNvSpPr>
            <a:spLocks noChangeArrowheads="1"/>
          </p:cNvSpPr>
          <p:nvPr/>
        </p:nvSpPr>
        <p:spPr bwMode="auto">
          <a:xfrm>
            <a:off x="838200" y="2209800"/>
            <a:ext cx="1219200" cy="2590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05" name="Rectangle 4"/>
          <p:cNvSpPr>
            <a:spLocks noChangeArrowheads="1"/>
          </p:cNvSpPr>
          <p:nvPr/>
        </p:nvSpPr>
        <p:spPr bwMode="auto">
          <a:xfrm>
            <a:off x="838200" y="2209800"/>
            <a:ext cx="1219200" cy="3810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06" name="Rectangle 5"/>
          <p:cNvSpPr>
            <a:spLocks noChangeArrowheads="1"/>
          </p:cNvSpPr>
          <p:nvPr/>
        </p:nvSpPr>
        <p:spPr bwMode="auto">
          <a:xfrm>
            <a:off x="838200" y="2590800"/>
            <a:ext cx="1219200" cy="3810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07" name="Rectangle 6"/>
          <p:cNvSpPr>
            <a:spLocks noChangeArrowheads="1"/>
          </p:cNvSpPr>
          <p:nvPr/>
        </p:nvSpPr>
        <p:spPr bwMode="auto">
          <a:xfrm>
            <a:off x="838200" y="4419600"/>
            <a:ext cx="1219200" cy="3810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08" name="Text Box 7"/>
          <p:cNvSpPr txBox="1">
            <a:spLocks noChangeArrowheads="1"/>
          </p:cNvSpPr>
          <p:nvPr/>
        </p:nvSpPr>
        <p:spPr bwMode="auto">
          <a:xfrm>
            <a:off x="960438" y="4770438"/>
            <a:ext cx="987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Outer Page</a:t>
            </a:r>
            <a:br>
              <a:rPr lang="en-US" altLang="de-DE" sz="1400">
                <a:solidFill>
                  <a:srgbClr val="000000"/>
                </a:solidFill>
              </a:rPr>
            </a:br>
            <a:r>
              <a:rPr lang="en-US" altLang="de-DE" sz="1400">
                <a:solidFill>
                  <a:srgbClr val="000000"/>
                </a:solidFill>
              </a:rPr>
              <a:t>Table</a:t>
            </a:r>
          </a:p>
        </p:txBody>
      </p:sp>
      <p:sp>
        <p:nvSpPr>
          <p:cNvPr id="51209" name="Rectangle 8"/>
          <p:cNvSpPr>
            <a:spLocks noChangeArrowheads="1"/>
          </p:cNvSpPr>
          <p:nvPr/>
        </p:nvSpPr>
        <p:spPr bwMode="auto">
          <a:xfrm>
            <a:off x="3124200" y="1676400"/>
            <a:ext cx="1981200" cy="4572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10" name="Text Box 9"/>
          <p:cNvSpPr txBox="1">
            <a:spLocks noChangeArrowheads="1"/>
          </p:cNvSpPr>
          <p:nvPr/>
        </p:nvSpPr>
        <p:spPr bwMode="auto">
          <a:xfrm>
            <a:off x="3549650" y="6324600"/>
            <a:ext cx="9794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Table</a:t>
            </a:r>
          </a:p>
        </p:txBody>
      </p:sp>
      <p:sp>
        <p:nvSpPr>
          <p:cNvPr id="51211" name="Rectangle 10"/>
          <p:cNvSpPr>
            <a:spLocks noChangeArrowheads="1"/>
          </p:cNvSpPr>
          <p:nvPr/>
        </p:nvSpPr>
        <p:spPr bwMode="auto">
          <a:xfrm>
            <a:off x="6858000" y="1600200"/>
            <a:ext cx="1066800" cy="4800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12" name="Text Box 11"/>
          <p:cNvSpPr txBox="1">
            <a:spLocks noChangeArrowheads="1"/>
          </p:cNvSpPr>
          <p:nvPr/>
        </p:nvSpPr>
        <p:spPr bwMode="auto">
          <a:xfrm>
            <a:off x="6672263" y="6400800"/>
            <a:ext cx="1444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Physical Memory</a:t>
            </a:r>
          </a:p>
        </p:txBody>
      </p:sp>
      <p:sp>
        <p:nvSpPr>
          <p:cNvPr id="51213" name="Rectangle 12"/>
          <p:cNvSpPr>
            <a:spLocks noChangeArrowheads="1"/>
          </p:cNvSpPr>
          <p:nvPr/>
        </p:nvSpPr>
        <p:spPr bwMode="auto">
          <a:xfrm>
            <a:off x="6858000" y="16002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0</a:t>
            </a:r>
          </a:p>
        </p:txBody>
      </p:sp>
      <p:sp>
        <p:nvSpPr>
          <p:cNvPr id="51214" name="Rectangle 13"/>
          <p:cNvSpPr>
            <a:spLocks noChangeArrowheads="1"/>
          </p:cNvSpPr>
          <p:nvPr/>
        </p:nvSpPr>
        <p:spPr bwMode="auto">
          <a:xfrm>
            <a:off x="6858000" y="19050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1</a:t>
            </a:r>
          </a:p>
        </p:txBody>
      </p:sp>
      <p:sp>
        <p:nvSpPr>
          <p:cNvPr id="51215" name="Rectangle 14"/>
          <p:cNvSpPr>
            <a:spLocks noChangeArrowheads="1"/>
          </p:cNvSpPr>
          <p:nvPr/>
        </p:nvSpPr>
        <p:spPr bwMode="auto">
          <a:xfrm>
            <a:off x="6858000" y="26670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100</a:t>
            </a:r>
          </a:p>
        </p:txBody>
      </p:sp>
      <p:sp>
        <p:nvSpPr>
          <p:cNvPr id="51216" name="Rectangle 15"/>
          <p:cNvSpPr>
            <a:spLocks noChangeArrowheads="1"/>
          </p:cNvSpPr>
          <p:nvPr/>
        </p:nvSpPr>
        <p:spPr bwMode="auto">
          <a:xfrm>
            <a:off x="6858000" y="33528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500</a:t>
            </a:r>
          </a:p>
        </p:txBody>
      </p:sp>
      <p:sp>
        <p:nvSpPr>
          <p:cNvPr id="51217" name="Rectangle 16"/>
          <p:cNvSpPr>
            <a:spLocks noChangeArrowheads="1"/>
          </p:cNvSpPr>
          <p:nvPr/>
        </p:nvSpPr>
        <p:spPr bwMode="auto">
          <a:xfrm>
            <a:off x="6858000" y="40386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708</a:t>
            </a:r>
          </a:p>
        </p:txBody>
      </p:sp>
      <p:sp>
        <p:nvSpPr>
          <p:cNvPr id="51218" name="Rectangle 17"/>
          <p:cNvSpPr>
            <a:spLocks noChangeArrowheads="1"/>
          </p:cNvSpPr>
          <p:nvPr/>
        </p:nvSpPr>
        <p:spPr bwMode="auto">
          <a:xfrm>
            <a:off x="6858000" y="48768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900</a:t>
            </a:r>
          </a:p>
        </p:txBody>
      </p:sp>
      <p:sp>
        <p:nvSpPr>
          <p:cNvPr id="51219" name="Rectangle 18"/>
          <p:cNvSpPr>
            <a:spLocks noChangeArrowheads="1"/>
          </p:cNvSpPr>
          <p:nvPr/>
        </p:nvSpPr>
        <p:spPr bwMode="auto">
          <a:xfrm>
            <a:off x="6858000" y="57150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page 929</a:t>
            </a:r>
          </a:p>
        </p:txBody>
      </p:sp>
      <p:sp>
        <p:nvSpPr>
          <p:cNvPr id="51220" name="Rectangle 19"/>
          <p:cNvSpPr>
            <a:spLocks noChangeArrowheads="1"/>
          </p:cNvSpPr>
          <p:nvPr/>
        </p:nvSpPr>
        <p:spPr bwMode="auto">
          <a:xfrm>
            <a:off x="3581400" y="1828800"/>
            <a:ext cx="10668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21" name="Rectangle 20"/>
          <p:cNvSpPr>
            <a:spLocks noChangeArrowheads="1"/>
          </p:cNvSpPr>
          <p:nvPr/>
        </p:nvSpPr>
        <p:spPr bwMode="auto">
          <a:xfrm>
            <a:off x="3581400" y="18288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3581400" y="26670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3581400" y="3429000"/>
            <a:ext cx="10668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3581400" y="34290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100</a:t>
            </a: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3581400" y="42672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708</a:t>
            </a:r>
          </a:p>
        </p:txBody>
      </p:sp>
      <p:sp>
        <p:nvSpPr>
          <p:cNvPr id="51226" name="Rectangle 26"/>
          <p:cNvSpPr>
            <a:spLocks noChangeArrowheads="1"/>
          </p:cNvSpPr>
          <p:nvPr/>
        </p:nvSpPr>
        <p:spPr bwMode="auto">
          <a:xfrm>
            <a:off x="3581400" y="5029200"/>
            <a:ext cx="10668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1227" name="Rectangle 27"/>
          <p:cNvSpPr>
            <a:spLocks noChangeArrowheads="1"/>
          </p:cNvSpPr>
          <p:nvPr/>
        </p:nvSpPr>
        <p:spPr bwMode="auto">
          <a:xfrm>
            <a:off x="3581400" y="50292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929</a:t>
            </a:r>
          </a:p>
        </p:txBody>
      </p:sp>
      <p:sp>
        <p:nvSpPr>
          <p:cNvPr id="51228" name="Rectangle 28"/>
          <p:cNvSpPr>
            <a:spLocks noChangeArrowheads="1"/>
          </p:cNvSpPr>
          <p:nvPr/>
        </p:nvSpPr>
        <p:spPr bwMode="auto">
          <a:xfrm>
            <a:off x="3581400" y="5867400"/>
            <a:ext cx="1066800" cy="304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 anchorCtr="1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900</a:t>
            </a: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1295400" y="3505200"/>
            <a:ext cx="25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3962400" y="2209800"/>
            <a:ext cx="25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dirty="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dirty="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dirty="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3962400" y="3810000"/>
            <a:ext cx="25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2" name="Text Box 32"/>
          <p:cNvSpPr txBox="1">
            <a:spLocks noChangeArrowheads="1"/>
          </p:cNvSpPr>
          <p:nvPr/>
        </p:nvSpPr>
        <p:spPr bwMode="auto">
          <a:xfrm>
            <a:off x="3962400" y="5410200"/>
            <a:ext cx="25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3" name="Text Box 33"/>
          <p:cNvSpPr txBox="1">
            <a:spLocks noChangeArrowheads="1"/>
          </p:cNvSpPr>
          <p:nvPr/>
        </p:nvSpPr>
        <p:spPr bwMode="auto">
          <a:xfrm>
            <a:off x="7239000" y="22860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7239000" y="30480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5" name="Text Box 35"/>
          <p:cNvSpPr txBox="1">
            <a:spLocks noChangeArrowheads="1"/>
          </p:cNvSpPr>
          <p:nvPr/>
        </p:nvSpPr>
        <p:spPr bwMode="auto">
          <a:xfrm>
            <a:off x="7239000" y="37338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6" name="Text Box 36"/>
          <p:cNvSpPr txBox="1">
            <a:spLocks noChangeArrowheads="1"/>
          </p:cNvSpPr>
          <p:nvPr/>
        </p:nvSpPr>
        <p:spPr bwMode="auto">
          <a:xfrm>
            <a:off x="7239000" y="44958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7" name="Text Box 37"/>
          <p:cNvSpPr txBox="1">
            <a:spLocks noChangeArrowheads="1"/>
          </p:cNvSpPr>
          <p:nvPr/>
        </p:nvSpPr>
        <p:spPr bwMode="auto">
          <a:xfrm>
            <a:off x="7239000" y="53340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3962400" y="30480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3962400" y="4648200"/>
            <a:ext cx="236538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  <a:p>
            <a:pPr algn="l" eaLnBrk="1" hangingPunct="1">
              <a:lnSpc>
                <a:spcPct val="50000"/>
              </a:lnSpc>
            </a:pPr>
            <a:r>
              <a:rPr lang="en-US" altLang="de-DE" sz="900">
                <a:solidFill>
                  <a:srgbClr val="000000"/>
                </a:solidFill>
                <a:latin typeface="Symbol" panose="05050102010706020507" pitchFamily="18" charset="2"/>
              </a:rPr>
              <a:t>·</a:t>
            </a:r>
          </a:p>
        </p:txBody>
      </p:sp>
      <p:sp>
        <p:nvSpPr>
          <p:cNvPr id="51240" name="Line 40"/>
          <p:cNvSpPr>
            <a:spLocks noChangeShapeType="1"/>
          </p:cNvSpPr>
          <p:nvPr/>
        </p:nvSpPr>
        <p:spPr bwMode="auto">
          <a:xfrm flipV="1">
            <a:off x="2057400" y="1981200"/>
            <a:ext cx="1524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1" name="Line 41"/>
          <p:cNvSpPr>
            <a:spLocks noChangeShapeType="1"/>
          </p:cNvSpPr>
          <p:nvPr/>
        </p:nvSpPr>
        <p:spPr bwMode="auto">
          <a:xfrm>
            <a:off x="2057400" y="2819400"/>
            <a:ext cx="1524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2" name="Line 42"/>
          <p:cNvSpPr>
            <a:spLocks noChangeShapeType="1"/>
          </p:cNvSpPr>
          <p:nvPr/>
        </p:nvSpPr>
        <p:spPr bwMode="auto">
          <a:xfrm>
            <a:off x="2057400" y="4648200"/>
            <a:ext cx="15240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3" name="Line 43"/>
          <p:cNvSpPr>
            <a:spLocks noChangeShapeType="1"/>
          </p:cNvSpPr>
          <p:nvPr/>
        </p:nvSpPr>
        <p:spPr bwMode="auto">
          <a:xfrm>
            <a:off x="4648200" y="1981200"/>
            <a:ext cx="22098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4" name="Line 44"/>
          <p:cNvSpPr>
            <a:spLocks noChangeShapeType="1"/>
          </p:cNvSpPr>
          <p:nvPr/>
        </p:nvSpPr>
        <p:spPr bwMode="auto">
          <a:xfrm>
            <a:off x="4648200" y="2819400"/>
            <a:ext cx="22098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5" name="Line 45"/>
          <p:cNvSpPr>
            <a:spLocks noChangeShapeType="1"/>
          </p:cNvSpPr>
          <p:nvPr/>
        </p:nvSpPr>
        <p:spPr bwMode="auto">
          <a:xfrm flipV="1">
            <a:off x="4648200" y="2819400"/>
            <a:ext cx="22098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6" name="Line 46"/>
          <p:cNvSpPr>
            <a:spLocks noChangeShapeType="1"/>
          </p:cNvSpPr>
          <p:nvPr/>
        </p:nvSpPr>
        <p:spPr bwMode="auto">
          <a:xfrm flipV="1">
            <a:off x="4648200" y="4191000"/>
            <a:ext cx="2209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7" name="Line 47"/>
          <p:cNvSpPr>
            <a:spLocks noChangeShapeType="1"/>
          </p:cNvSpPr>
          <p:nvPr/>
        </p:nvSpPr>
        <p:spPr bwMode="auto">
          <a:xfrm>
            <a:off x="4648200" y="5181600"/>
            <a:ext cx="22098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1248" name="Line 48"/>
          <p:cNvSpPr>
            <a:spLocks noChangeShapeType="1"/>
          </p:cNvSpPr>
          <p:nvPr/>
        </p:nvSpPr>
        <p:spPr bwMode="auto">
          <a:xfrm flipV="1">
            <a:off x="4648200" y="5029200"/>
            <a:ext cx="22098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92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Two Level Paging Example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648200"/>
          </a:xfrm>
        </p:spPr>
        <p:txBody>
          <a:bodyPr/>
          <a:lstStyle/>
          <a:p>
            <a:pPr eaLnBrk="1" hangingPunct="1"/>
            <a:r>
              <a:rPr lang="en-US" altLang="de-DE" sz="2000" dirty="0" smtClean="0"/>
              <a:t>A logical address (on 32 bit machine with 4K page size) is divided into:</a:t>
            </a:r>
          </a:p>
          <a:p>
            <a:pPr lvl="1" eaLnBrk="1" hangingPunct="1"/>
            <a:r>
              <a:rPr lang="en-US" altLang="de-DE" sz="1800" dirty="0" smtClean="0"/>
              <a:t>a logical page number consisting of 20 bits</a:t>
            </a:r>
          </a:p>
          <a:p>
            <a:pPr lvl="1" eaLnBrk="1" hangingPunct="1"/>
            <a:r>
              <a:rPr lang="en-US" altLang="de-DE" sz="1800" dirty="0" smtClean="0"/>
              <a:t>a page offset consisting of 12 bits</a:t>
            </a:r>
          </a:p>
          <a:p>
            <a:pPr eaLnBrk="1" hangingPunct="1"/>
            <a:r>
              <a:rPr lang="en-US" altLang="de-DE" sz="2000" dirty="0" smtClean="0"/>
              <a:t>Since the page table is paged, the page number is further divided into:</a:t>
            </a:r>
          </a:p>
          <a:p>
            <a:pPr lvl="1" eaLnBrk="1" hangingPunct="1"/>
            <a:r>
              <a:rPr lang="en-US" altLang="de-DE" sz="1800" dirty="0" smtClean="0"/>
              <a:t>a 10 bit page number</a:t>
            </a:r>
          </a:p>
          <a:p>
            <a:pPr lvl="1" eaLnBrk="1" hangingPunct="1"/>
            <a:r>
              <a:rPr lang="en-US" altLang="de-DE" sz="1800" dirty="0" smtClean="0"/>
              <a:t>a 10 bit offset</a:t>
            </a:r>
          </a:p>
          <a:p>
            <a:pPr eaLnBrk="1" hangingPunct="1"/>
            <a:r>
              <a:rPr lang="en-US" altLang="de-DE" sz="2000" dirty="0" smtClean="0"/>
              <a:t>Thus, a logical address is as follows:</a:t>
            </a:r>
          </a:p>
          <a:p>
            <a:pPr eaLnBrk="1" hangingPunct="1"/>
            <a:endParaRPr lang="en-US" altLang="de-DE" sz="2000" dirty="0" smtClean="0"/>
          </a:p>
          <a:p>
            <a:pPr eaLnBrk="1" hangingPunct="1"/>
            <a:endParaRPr lang="tr-TR" altLang="de-DE" sz="2000" dirty="0" smtClean="0"/>
          </a:p>
          <a:p>
            <a:pPr eaLnBrk="1" hangingPunct="1"/>
            <a:endParaRPr lang="en-US" altLang="de-DE" sz="2000" dirty="0" smtClean="0"/>
          </a:p>
          <a:p>
            <a:pPr lvl="1" eaLnBrk="1" hangingPunct="1"/>
            <a:r>
              <a:rPr lang="en-US" altLang="de-DE" sz="1800" dirty="0" smtClean="0"/>
              <a:t>where p1 is an index into the outer page table, and p2 is the displacement within the page of the inner page table.</a:t>
            </a:r>
          </a:p>
        </p:txBody>
      </p:sp>
      <p:grpSp>
        <p:nvGrpSpPr>
          <p:cNvPr id="52229" name="Group 13"/>
          <p:cNvGrpSpPr>
            <a:grpSpLocks/>
          </p:cNvGrpSpPr>
          <p:nvPr/>
        </p:nvGrpSpPr>
        <p:grpSpPr bwMode="auto">
          <a:xfrm>
            <a:off x="2771775" y="4114800"/>
            <a:ext cx="3581400" cy="838200"/>
            <a:chOff x="1632" y="3168"/>
            <a:chExt cx="2256" cy="528"/>
          </a:xfrm>
        </p:grpSpPr>
        <p:sp>
          <p:nvSpPr>
            <p:cNvPr id="52230" name="Rectangle 4"/>
            <p:cNvSpPr>
              <a:spLocks noChangeArrowheads="1"/>
            </p:cNvSpPr>
            <p:nvPr/>
          </p:nvSpPr>
          <p:spPr bwMode="auto">
            <a:xfrm>
              <a:off x="1632" y="3408"/>
              <a:ext cx="2256" cy="28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endParaRPr lang="tr-TR" altLang="de-DE" sz="1400">
                <a:solidFill>
                  <a:srgbClr val="FFFFFF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2231" name="Line 5"/>
            <p:cNvSpPr>
              <a:spLocks noChangeShapeType="1"/>
            </p:cNvSpPr>
            <p:nvPr/>
          </p:nvSpPr>
          <p:spPr bwMode="auto">
            <a:xfrm>
              <a:off x="2160" y="3408"/>
              <a:ext cx="0" cy="28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2" name="Line 6"/>
            <p:cNvSpPr>
              <a:spLocks noChangeShapeType="1"/>
            </p:cNvSpPr>
            <p:nvPr/>
          </p:nvSpPr>
          <p:spPr bwMode="auto">
            <a:xfrm>
              <a:off x="2688" y="3168"/>
              <a:ext cx="0" cy="52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2233" name="Text Box 8"/>
            <p:cNvSpPr txBox="1">
              <a:spLocks noChangeArrowheads="1"/>
            </p:cNvSpPr>
            <p:nvPr/>
          </p:nvSpPr>
          <p:spPr bwMode="auto">
            <a:xfrm>
              <a:off x="1772" y="3452"/>
              <a:ext cx="216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</a:t>
              </a:r>
              <a:r>
                <a:rPr lang="en-US" altLang="de-DE" sz="1400" baseline="-25000">
                  <a:solidFill>
                    <a:srgbClr val="000000"/>
                  </a:solidFill>
                </a:rPr>
                <a:t>1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52234" name="Text Box 9"/>
            <p:cNvSpPr txBox="1">
              <a:spLocks noChangeArrowheads="1"/>
            </p:cNvSpPr>
            <p:nvPr/>
          </p:nvSpPr>
          <p:spPr bwMode="auto">
            <a:xfrm>
              <a:off x="2300" y="3452"/>
              <a:ext cx="216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</a:t>
              </a:r>
              <a:r>
                <a:rPr lang="en-US" altLang="de-DE" sz="1400" baseline="-25000">
                  <a:solidFill>
                    <a:srgbClr val="000000"/>
                  </a:solidFill>
                </a:rPr>
                <a:t>2</a:t>
              </a:r>
              <a:endParaRPr lang="en-US" altLang="de-DE" sz="1400">
                <a:solidFill>
                  <a:srgbClr val="000000"/>
                </a:solidFill>
              </a:endParaRPr>
            </a:p>
          </p:txBody>
        </p:sp>
        <p:sp>
          <p:nvSpPr>
            <p:cNvPr id="52235" name="Text Box 10"/>
            <p:cNvSpPr txBox="1">
              <a:spLocks noChangeArrowheads="1"/>
            </p:cNvSpPr>
            <p:nvPr/>
          </p:nvSpPr>
          <p:spPr bwMode="auto">
            <a:xfrm>
              <a:off x="3182" y="3452"/>
              <a:ext cx="173" cy="19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52236" name="Text Box 11"/>
            <p:cNvSpPr txBox="1">
              <a:spLocks noChangeArrowheads="1"/>
            </p:cNvSpPr>
            <p:nvPr/>
          </p:nvSpPr>
          <p:spPr bwMode="auto">
            <a:xfrm>
              <a:off x="1868" y="3212"/>
              <a:ext cx="712" cy="200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 dirty="0">
                  <a:solidFill>
                    <a:srgbClr val="000000"/>
                  </a:solidFill>
                </a:rPr>
                <a:t>Page number</a:t>
              </a:r>
            </a:p>
          </p:txBody>
        </p:sp>
        <p:sp>
          <p:nvSpPr>
            <p:cNvPr id="52237" name="Text Box 12"/>
            <p:cNvSpPr txBox="1">
              <a:spLocks noChangeArrowheads="1"/>
            </p:cNvSpPr>
            <p:nvPr/>
          </p:nvSpPr>
          <p:spPr bwMode="auto">
            <a:xfrm>
              <a:off x="2972" y="3212"/>
              <a:ext cx="625" cy="200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de-DE" sz="1400">
                  <a:solidFill>
                    <a:srgbClr val="000000"/>
                  </a:solidFill>
                </a:rPr>
                <a:t>Page offset</a:t>
              </a:r>
            </a:p>
          </p:txBody>
        </p:sp>
      </p:grp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19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 dirty="0"/>
              <a:t>Address–Translation Scheme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6200"/>
            <a:ext cx="7772400" cy="838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de-DE" dirty="0" smtClean="0"/>
              <a:t>Address–translation scheme for a two–level 32–bit paging architecture</a:t>
            </a:r>
          </a:p>
        </p:txBody>
      </p:sp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914400" y="2895600"/>
            <a:ext cx="24384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tr-TR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3254" name="Line 5"/>
          <p:cNvSpPr>
            <a:spLocks noChangeShapeType="1"/>
          </p:cNvSpPr>
          <p:nvPr/>
        </p:nvSpPr>
        <p:spPr bwMode="auto">
          <a:xfrm>
            <a:off x="1828800" y="2895600"/>
            <a:ext cx="1588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55" name="Line 6"/>
          <p:cNvSpPr>
            <a:spLocks noChangeShapeType="1"/>
          </p:cNvSpPr>
          <p:nvPr/>
        </p:nvSpPr>
        <p:spPr bwMode="auto">
          <a:xfrm>
            <a:off x="2514600" y="2895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auto">
          <a:xfrm>
            <a:off x="1219200" y="2743200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dirty="0">
                <a:solidFill>
                  <a:srgbClr val="000000"/>
                </a:solidFill>
              </a:rPr>
              <a:t>p</a:t>
            </a:r>
            <a:r>
              <a:rPr lang="en-US" altLang="de-DE" sz="2400" baseline="-25000" dirty="0">
                <a:solidFill>
                  <a:srgbClr val="000000"/>
                </a:solidFill>
              </a:rPr>
              <a:t>1</a:t>
            </a:r>
            <a:endParaRPr lang="en-US" altLang="de-DE" sz="2400" dirty="0">
              <a:solidFill>
                <a:srgbClr val="000000"/>
              </a:solidFill>
            </a:endParaRPr>
          </a:p>
        </p:txBody>
      </p:sp>
      <p:sp>
        <p:nvSpPr>
          <p:cNvPr id="53257" name="Text Box 8"/>
          <p:cNvSpPr txBox="1">
            <a:spLocks noChangeArrowheads="1"/>
          </p:cNvSpPr>
          <p:nvPr/>
        </p:nvSpPr>
        <p:spPr bwMode="auto">
          <a:xfrm>
            <a:off x="2057400" y="2743200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dirty="0" smtClean="0">
                <a:solidFill>
                  <a:srgbClr val="000000"/>
                </a:solidFill>
              </a:rPr>
              <a:t>p</a:t>
            </a:r>
            <a:r>
              <a:rPr lang="en-US" altLang="de-DE" sz="2400" baseline="-25000" dirty="0" smtClean="0">
                <a:solidFill>
                  <a:srgbClr val="000000"/>
                </a:solidFill>
              </a:rPr>
              <a:t>2</a:t>
            </a:r>
            <a:endParaRPr lang="en-US" altLang="de-DE" sz="2400" dirty="0">
              <a:solidFill>
                <a:srgbClr val="000000"/>
              </a:solidFill>
            </a:endParaRPr>
          </a:p>
        </p:txBody>
      </p:sp>
      <p:sp>
        <p:nvSpPr>
          <p:cNvPr id="53258" name="Text Box 9"/>
          <p:cNvSpPr txBox="1">
            <a:spLocks noChangeArrowheads="1"/>
          </p:cNvSpPr>
          <p:nvPr/>
        </p:nvSpPr>
        <p:spPr bwMode="auto">
          <a:xfrm>
            <a:off x="2819400" y="2802087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9pPr>
          </a:lstStyle>
          <a:p>
            <a:r>
              <a:rPr lang="en-US" altLang="de-DE" dirty="0"/>
              <a:t>d</a:t>
            </a:r>
          </a:p>
        </p:txBody>
      </p:sp>
      <p:sp>
        <p:nvSpPr>
          <p:cNvPr id="53259" name="Text Box 10"/>
          <p:cNvSpPr txBox="1">
            <a:spLocks noChangeArrowheads="1"/>
          </p:cNvSpPr>
          <p:nvPr/>
        </p:nvSpPr>
        <p:spPr bwMode="auto">
          <a:xfrm>
            <a:off x="762000" y="2481411"/>
            <a:ext cx="1798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dirty="0">
                <a:solidFill>
                  <a:srgbClr val="000000"/>
                </a:solidFill>
              </a:rPr>
              <a:t>Page number</a:t>
            </a:r>
          </a:p>
        </p:txBody>
      </p:sp>
      <p:sp>
        <p:nvSpPr>
          <p:cNvPr id="53260" name="Text Box 11"/>
          <p:cNvSpPr txBox="1">
            <a:spLocks noChangeArrowheads="1"/>
          </p:cNvSpPr>
          <p:nvPr/>
        </p:nvSpPr>
        <p:spPr bwMode="auto">
          <a:xfrm>
            <a:off x="2501900" y="2481412"/>
            <a:ext cx="15544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dirty="0">
                <a:solidFill>
                  <a:srgbClr val="000000"/>
                </a:solidFill>
              </a:rPr>
              <a:t>Page offset</a:t>
            </a:r>
          </a:p>
        </p:txBody>
      </p:sp>
      <p:sp>
        <p:nvSpPr>
          <p:cNvPr id="53261" name="Rectangle 12"/>
          <p:cNvSpPr>
            <a:spLocks noChangeArrowheads="1"/>
          </p:cNvSpPr>
          <p:nvPr/>
        </p:nvSpPr>
        <p:spPr bwMode="auto">
          <a:xfrm>
            <a:off x="3276600" y="3810000"/>
            <a:ext cx="914400" cy="1219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3262" name="Rectangle 13"/>
          <p:cNvSpPr>
            <a:spLocks noChangeArrowheads="1"/>
          </p:cNvSpPr>
          <p:nvPr/>
        </p:nvSpPr>
        <p:spPr bwMode="auto">
          <a:xfrm>
            <a:off x="3276600" y="4114800"/>
            <a:ext cx="914400" cy="2286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3263" name="Rectangle 14"/>
          <p:cNvSpPr>
            <a:spLocks noChangeArrowheads="1"/>
          </p:cNvSpPr>
          <p:nvPr/>
        </p:nvSpPr>
        <p:spPr bwMode="auto">
          <a:xfrm>
            <a:off x="5257800" y="4114800"/>
            <a:ext cx="914400" cy="1219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3264" name="Rectangle 15"/>
          <p:cNvSpPr>
            <a:spLocks noChangeArrowheads="1"/>
          </p:cNvSpPr>
          <p:nvPr/>
        </p:nvSpPr>
        <p:spPr bwMode="auto">
          <a:xfrm>
            <a:off x="5257800" y="4800600"/>
            <a:ext cx="914400" cy="2286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3265" name="Rectangle 16"/>
          <p:cNvSpPr>
            <a:spLocks noChangeArrowheads="1"/>
          </p:cNvSpPr>
          <p:nvPr/>
        </p:nvSpPr>
        <p:spPr bwMode="auto">
          <a:xfrm>
            <a:off x="7086600" y="4800600"/>
            <a:ext cx="914400" cy="1219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3266" name="Rectangle 17"/>
          <p:cNvSpPr>
            <a:spLocks noChangeArrowheads="1"/>
          </p:cNvSpPr>
          <p:nvPr/>
        </p:nvSpPr>
        <p:spPr bwMode="auto">
          <a:xfrm>
            <a:off x="7086600" y="5410200"/>
            <a:ext cx="914400" cy="2286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1371600" y="32004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>
            <a:off x="1371600" y="4191000"/>
            <a:ext cx="190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>
            <a:off x="4191000" y="41910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>
            <a:off x="6172200" y="4876800"/>
            <a:ext cx="91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71" name="Text Box 23"/>
          <p:cNvSpPr txBox="1">
            <a:spLocks noChangeArrowheads="1"/>
          </p:cNvSpPr>
          <p:nvPr/>
        </p:nvSpPr>
        <p:spPr bwMode="auto">
          <a:xfrm>
            <a:off x="2895600" y="3640287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>
                <a:solidFill>
                  <a:srgbClr val="000000"/>
                </a:solidFill>
                <a:cs typeface="Times New Roman" panose="02020603050405020304" pitchFamily="18" charset="0"/>
              </a:rPr>
              <a:t>p</a:t>
            </a:r>
            <a:r>
              <a:rPr lang="en-US" altLang="de-DE" sz="2400" baseline="-2500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endParaRPr lang="en-US" altLang="de-DE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3272" name="Text Box 24"/>
          <p:cNvSpPr txBox="1">
            <a:spLocks noChangeArrowheads="1"/>
          </p:cNvSpPr>
          <p:nvPr/>
        </p:nvSpPr>
        <p:spPr bwMode="auto">
          <a:xfrm>
            <a:off x="4876800" y="4173687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p</a:t>
            </a:r>
            <a:r>
              <a:rPr lang="en-US" altLang="de-DE" sz="2400" baseline="-25000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endParaRPr lang="en-US" altLang="de-DE" sz="24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6705600" y="4859487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latin typeface="Times New Roman" panose="02020603050405020304" pitchFamily="18" charset="0"/>
              </a:defRPr>
            </a:lvl9pPr>
          </a:lstStyle>
          <a:p>
            <a:r>
              <a:rPr lang="en-US" altLang="de-DE"/>
              <a:t>d</a:t>
            </a:r>
          </a:p>
        </p:txBody>
      </p:sp>
      <p:sp>
        <p:nvSpPr>
          <p:cNvPr id="53274" name="Line 26"/>
          <p:cNvSpPr>
            <a:spLocks noChangeShapeType="1"/>
          </p:cNvSpPr>
          <p:nvPr/>
        </p:nvSpPr>
        <p:spPr bwMode="auto">
          <a:xfrm>
            <a:off x="6934200" y="48006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3275" name="Line 27"/>
          <p:cNvSpPr>
            <a:spLocks noChangeShapeType="1"/>
          </p:cNvSpPr>
          <p:nvPr/>
        </p:nvSpPr>
        <p:spPr bwMode="auto">
          <a:xfrm>
            <a:off x="5105400" y="41148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76" name="Line 28"/>
          <p:cNvSpPr>
            <a:spLocks noChangeShapeType="1"/>
          </p:cNvSpPr>
          <p:nvPr/>
        </p:nvSpPr>
        <p:spPr bwMode="auto">
          <a:xfrm>
            <a:off x="31242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29" name="Grafik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71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8382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Multilevel Paging and Performance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206500"/>
            <a:ext cx="8191500" cy="48895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On a two-level paging scheme, two memory accesses are required to convert from logical to physical, plus the memory access for the original reference.</a:t>
            </a:r>
          </a:p>
          <a:p>
            <a:pPr eaLnBrk="1" hangingPunct="1"/>
            <a:r>
              <a:rPr lang="en-US" altLang="de-DE" sz="2800" dirty="0" smtClean="0">
                <a:solidFill>
                  <a:schemeClr val="tx1"/>
                </a:solidFill>
              </a:rPr>
              <a:t>To make this or higher levels of paging performance feasible, caching of translation entries is required</a:t>
            </a:r>
          </a:p>
          <a:p>
            <a:pPr eaLnBrk="1" hangingPunct="1"/>
            <a:r>
              <a:rPr lang="en-US" altLang="de-DE" sz="2800" dirty="0" smtClean="0"/>
              <a:t>Example:</a:t>
            </a:r>
          </a:p>
          <a:p>
            <a:pPr lvl="1" eaLnBrk="1" hangingPunct="1"/>
            <a:r>
              <a:rPr lang="en-US" altLang="de-DE" sz="2400" dirty="0" smtClean="0"/>
              <a:t>4-level paging scheme; 100 </a:t>
            </a:r>
            <a:r>
              <a:rPr lang="en-US" altLang="de-DE" sz="2400" dirty="0" err="1" smtClean="0"/>
              <a:t>nsec</a:t>
            </a:r>
            <a:r>
              <a:rPr lang="en-US" altLang="de-DE" sz="2400" dirty="0" smtClean="0"/>
              <a:t> access time; 20 </a:t>
            </a:r>
            <a:r>
              <a:rPr lang="en-US" altLang="de-DE" sz="2400" dirty="0" err="1" smtClean="0"/>
              <a:t>nsec</a:t>
            </a:r>
            <a:r>
              <a:rPr lang="en-US" altLang="de-DE" sz="2400" dirty="0" smtClean="0"/>
              <a:t> TLB lookup time; 98% TLB hit rate:</a:t>
            </a:r>
          </a:p>
          <a:p>
            <a:pPr lvl="1" algn="ctr" eaLnBrk="1" hangingPunct="1">
              <a:buFontTx/>
              <a:buNone/>
            </a:pPr>
            <a:r>
              <a:rPr lang="en-US" altLang="de-DE" sz="2400" dirty="0" smtClean="0"/>
              <a:t>EAT = 0.98 x 120 + 0.02 x 520</a:t>
            </a:r>
          </a:p>
          <a:p>
            <a:pPr lvl="1" algn="ctr" eaLnBrk="1" hangingPunct="1">
              <a:buFontTx/>
              <a:buNone/>
            </a:pPr>
            <a:r>
              <a:rPr lang="en-US" altLang="de-DE" sz="2400" dirty="0" smtClean="0"/>
              <a:t>= 128 </a:t>
            </a:r>
            <a:r>
              <a:rPr lang="en-US" altLang="de-DE" sz="2400" dirty="0" err="1" smtClean="0"/>
              <a:t>nsec</a:t>
            </a:r>
            <a:r>
              <a:rPr lang="en-US" altLang="de-DE" sz="2400" dirty="0" smtClean="0"/>
              <a:t>.</a:t>
            </a:r>
          </a:p>
          <a:p>
            <a:pPr lvl="1" eaLnBrk="1" hangingPunct="1"/>
            <a:r>
              <a:rPr lang="en-US" altLang="de-DE" sz="2400" dirty="0" smtClean="0"/>
              <a:t>Which is only a 28 percent slowdown in memory access time.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2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Inverted Page Table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701800"/>
            <a:ext cx="7937500" cy="4394200"/>
          </a:xfrm>
        </p:spPr>
        <p:txBody>
          <a:bodyPr/>
          <a:lstStyle/>
          <a:p>
            <a:pPr eaLnBrk="1" hangingPunct="1"/>
            <a:r>
              <a:rPr lang="en-US" altLang="de-DE" sz="2800" smtClean="0">
                <a:solidFill>
                  <a:schemeClr val="tx1"/>
                </a:solidFill>
              </a:rPr>
              <a:t>One entry for each real page of memory.</a:t>
            </a:r>
          </a:p>
          <a:p>
            <a:pPr eaLnBrk="1" hangingPunct="1"/>
            <a:r>
              <a:rPr lang="en-US" altLang="de-DE" sz="2800" smtClean="0">
                <a:solidFill>
                  <a:schemeClr val="tx1"/>
                </a:solidFill>
              </a:rPr>
              <a:t>Entry consists of the virtual address of the page stored in that real memory location, with information about the process that owns that page.</a:t>
            </a:r>
          </a:p>
          <a:p>
            <a:pPr eaLnBrk="1" hangingPunct="1"/>
            <a:r>
              <a:rPr lang="en-US" altLang="de-DE" sz="2800" smtClean="0">
                <a:solidFill>
                  <a:schemeClr val="tx1"/>
                </a:solidFill>
              </a:rPr>
              <a:t>Decreases memory needed to store each page table, but increases time needed to search the table when a page reference occurs.</a:t>
            </a:r>
          </a:p>
          <a:p>
            <a:pPr eaLnBrk="1" hangingPunct="1"/>
            <a:r>
              <a:rPr lang="en-US" altLang="de-DE" sz="2800" smtClean="0">
                <a:solidFill>
                  <a:schemeClr val="tx1"/>
                </a:solidFill>
              </a:rPr>
              <a:t>Use hash table to limit the search to one – or at most a few – page table entries.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92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Inverted Page Table Architecture</a:t>
            </a:r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533400" y="2514600"/>
            <a:ext cx="914400" cy="9906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CPU</a:t>
            </a:r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6934200" y="1828800"/>
            <a:ext cx="1447800" cy="44958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Physical</a:t>
            </a:r>
            <a:br>
              <a:rPr lang="en-US" altLang="de-DE" sz="1600">
                <a:solidFill>
                  <a:srgbClr val="000000"/>
                </a:solidFill>
              </a:rPr>
            </a:br>
            <a:r>
              <a:rPr lang="en-US" altLang="de-DE" sz="1600">
                <a:solidFill>
                  <a:srgbClr val="000000"/>
                </a:solidFill>
              </a:rPr>
              <a:t>Memory</a:t>
            </a: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1676400" y="2819400"/>
            <a:ext cx="3810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pid</a:t>
            </a:r>
          </a:p>
        </p:txBody>
      </p:sp>
      <p:sp>
        <p:nvSpPr>
          <p:cNvPr id="56327" name="Rectangle 6"/>
          <p:cNvSpPr>
            <a:spLocks noChangeArrowheads="1"/>
          </p:cNvSpPr>
          <p:nvPr/>
        </p:nvSpPr>
        <p:spPr bwMode="auto">
          <a:xfrm>
            <a:off x="2057400" y="2819400"/>
            <a:ext cx="4572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56328" name="Rectangle 7"/>
          <p:cNvSpPr>
            <a:spLocks noChangeArrowheads="1"/>
          </p:cNvSpPr>
          <p:nvPr/>
        </p:nvSpPr>
        <p:spPr bwMode="auto">
          <a:xfrm>
            <a:off x="2514600" y="2819400"/>
            <a:ext cx="533400" cy="304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3200400" y="3429000"/>
            <a:ext cx="1219200" cy="2362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3200400" y="4343400"/>
            <a:ext cx="3810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pid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3581400" y="4343400"/>
            <a:ext cx="4572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56332" name="Rectangle 14"/>
          <p:cNvSpPr>
            <a:spLocks noChangeArrowheads="1"/>
          </p:cNvSpPr>
          <p:nvPr/>
        </p:nvSpPr>
        <p:spPr bwMode="auto">
          <a:xfrm>
            <a:off x="4038600" y="4343400"/>
            <a:ext cx="381000" cy="304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endParaRPr lang="de-DE" altLang="de-DE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sp>
        <p:nvSpPr>
          <p:cNvPr id="56333" name="Text Box 15"/>
          <p:cNvSpPr txBox="1">
            <a:spLocks noChangeArrowheads="1"/>
          </p:cNvSpPr>
          <p:nvPr/>
        </p:nvSpPr>
        <p:spPr bwMode="auto">
          <a:xfrm>
            <a:off x="3005138" y="5867400"/>
            <a:ext cx="1822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Inverted Page Table</a:t>
            </a:r>
          </a:p>
        </p:txBody>
      </p:sp>
      <p:sp>
        <p:nvSpPr>
          <p:cNvPr id="56334" name="Line 16"/>
          <p:cNvSpPr>
            <a:spLocks noChangeShapeType="1"/>
          </p:cNvSpPr>
          <p:nvPr/>
        </p:nvSpPr>
        <p:spPr bwMode="auto">
          <a:xfrm>
            <a:off x="1828800" y="3124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35" name="Line 17"/>
          <p:cNvSpPr>
            <a:spLocks noChangeShapeType="1"/>
          </p:cNvSpPr>
          <p:nvPr/>
        </p:nvSpPr>
        <p:spPr bwMode="auto">
          <a:xfrm>
            <a:off x="1828800" y="3429000"/>
            <a:ext cx="137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36" name="Line 18"/>
          <p:cNvSpPr>
            <a:spLocks noChangeShapeType="1"/>
          </p:cNvSpPr>
          <p:nvPr/>
        </p:nvSpPr>
        <p:spPr bwMode="auto">
          <a:xfrm flipH="1">
            <a:off x="1828800" y="3124200"/>
            <a:ext cx="457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37" name="Line 19"/>
          <p:cNvSpPr>
            <a:spLocks noChangeShapeType="1"/>
          </p:cNvSpPr>
          <p:nvPr/>
        </p:nvSpPr>
        <p:spPr bwMode="auto">
          <a:xfrm>
            <a:off x="2971800" y="3505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38" name="Text Box 20"/>
          <p:cNvSpPr txBox="1">
            <a:spLocks noChangeArrowheads="1"/>
          </p:cNvSpPr>
          <p:nvPr/>
        </p:nvSpPr>
        <p:spPr bwMode="auto">
          <a:xfrm>
            <a:off x="2362200" y="3733800"/>
            <a:ext cx="668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Search</a:t>
            </a:r>
          </a:p>
        </p:txBody>
      </p:sp>
      <p:sp>
        <p:nvSpPr>
          <p:cNvPr id="56339" name="Line 21"/>
          <p:cNvSpPr>
            <a:spLocks noChangeShapeType="1"/>
          </p:cNvSpPr>
          <p:nvPr/>
        </p:nvSpPr>
        <p:spPr bwMode="auto">
          <a:xfrm>
            <a:off x="3581400" y="4038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0" name="Line 22"/>
          <p:cNvSpPr>
            <a:spLocks noChangeShapeType="1"/>
          </p:cNvSpPr>
          <p:nvPr/>
        </p:nvSpPr>
        <p:spPr bwMode="auto">
          <a:xfrm>
            <a:off x="3581400" y="37338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1" name="Line 23"/>
          <p:cNvSpPr>
            <a:spLocks noChangeShapeType="1"/>
          </p:cNvSpPr>
          <p:nvPr/>
        </p:nvSpPr>
        <p:spPr bwMode="auto">
          <a:xfrm>
            <a:off x="3581400" y="49530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2" name="Line 24"/>
          <p:cNvSpPr>
            <a:spLocks noChangeShapeType="1"/>
          </p:cNvSpPr>
          <p:nvPr/>
        </p:nvSpPr>
        <p:spPr bwMode="auto">
          <a:xfrm>
            <a:off x="3581400" y="52578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3" name="Line 25"/>
          <p:cNvSpPr>
            <a:spLocks noChangeShapeType="1"/>
          </p:cNvSpPr>
          <p:nvPr/>
        </p:nvSpPr>
        <p:spPr bwMode="auto">
          <a:xfrm>
            <a:off x="3581400" y="5562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4" name="Line 26"/>
          <p:cNvSpPr>
            <a:spLocks noChangeShapeType="1"/>
          </p:cNvSpPr>
          <p:nvPr/>
        </p:nvSpPr>
        <p:spPr bwMode="auto">
          <a:xfrm>
            <a:off x="4648200" y="3429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5" name="Line 27"/>
          <p:cNvSpPr>
            <a:spLocks noChangeShapeType="1"/>
          </p:cNvSpPr>
          <p:nvPr/>
        </p:nvSpPr>
        <p:spPr bwMode="auto">
          <a:xfrm>
            <a:off x="4648200" y="4038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46" name="Text Box 28"/>
          <p:cNvSpPr txBox="1">
            <a:spLocks noChangeArrowheads="1"/>
          </p:cNvSpPr>
          <p:nvPr/>
        </p:nvSpPr>
        <p:spPr bwMode="auto">
          <a:xfrm>
            <a:off x="4532313" y="3733800"/>
            <a:ext cx="23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56347" name="Rectangle 29"/>
          <p:cNvSpPr>
            <a:spLocks noChangeArrowheads="1"/>
          </p:cNvSpPr>
          <p:nvPr/>
        </p:nvSpPr>
        <p:spPr bwMode="auto">
          <a:xfrm>
            <a:off x="4419600" y="2819400"/>
            <a:ext cx="838200" cy="304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56348" name="Rectangle 31"/>
          <p:cNvSpPr>
            <a:spLocks noChangeArrowheads="1"/>
          </p:cNvSpPr>
          <p:nvPr/>
        </p:nvSpPr>
        <p:spPr bwMode="auto">
          <a:xfrm>
            <a:off x="5257800" y="2819400"/>
            <a:ext cx="533400" cy="304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400">
                <a:solidFill>
                  <a:srgbClr val="000000"/>
                </a:solidFill>
              </a:rPr>
              <a:t>d</a:t>
            </a:r>
          </a:p>
        </p:txBody>
      </p:sp>
      <p:cxnSp>
        <p:nvCxnSpPr>
          <p:cNvPr id="56349" name="AutoShape 32"/>
          <p:cNvCxnSpPr>
            <a:cxnSpLocks noChangeShapeType="1"/>
            <a:stCxn id="56328" idx="0"/>
            <a:endCxn id="56348" idx="0"/>
          </p:cNvCxnSpPr>
          <p:nvPr/>
        </p:nvCxnSpPr>
        <p:spPr bwMode="auto">
          <a:xfrm rot="5400000" flipV="1">
            <a:off x="4152106" y="1448594"/>
            <a:ext cx="1588" cy="2743200"/>
          </a:xfrm>
          <a:prstGeom prst="bentConnector3">
            <a:avLst>
              <a:gd name="adj1" fmla="val -14400005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50" name="Line 33"/>
          <p:cNvSpPr>
            <a:spLocks noChangeShapeType="1"/>
          </p:cNvSpPr>
          <p:nvPr/>
        </p:nvSpPr>
        <p:spPr bwMode="auto">
          <a:xfrm>
            <a:off x="4419600" y="4495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51" name="Line 34"/>
          <p:cNvSpPr>
            <a:spLocks noChangeShapeType="1"/>
          </p:cNvSpPr>
          <p:nvPr/>
        </p:nvSpPr>
        <p:spPr bwMode="auto">
          <a:xfrm flipV="1">
            <a:off x="4953000" y="3124200"/>
            <a:ext cx="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52" name="Line 35"/>
          <p:cNvSpPr>
            <a:spLocks noChangeShapeType="1"/>
          </p:cNvSpPr>
          <p:nvPr/>
        </p:nvSpPr>
        <p:spPr bwMode="auto">
          <a:xfrm>
            <a:off x="5791200" y="29718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6353" name="Text Box 36"/>
          <p:cNvSpPr txBox="1">
            <a:spLocks noChangeArrowheads="1"/>
          </p:cNvSpPr>
          <p:nvPr/>
        </p:nvSpPr>
        <p:spPr bwMode="auto">
          <a:xfrm>
            <a:off x="1827213" y="2179638"/>
            <a:ext cx="857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Logical</a:t>
            </a:r>
            <a:br>
              <a:rPr lang="en-US" altLang="de-DE" sz="1600">
                <a:solidFill>
                  <a:srgbClr val="000000"/>
                </a:solidFill>
              </a:rPr>
            </a:br>
            <a:r>
              <a:rPr lang="en-US" altLang="de-DE" sz="160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56354" name="Text Box 37"/>
          <p:cNvSpPr txBox="1">
            <a:spLocks noChangeArrowheads="1"/>
          </p:cNvSpPr>
          <p:nvPr/>
        </p:nvSpPr>
        <p:spPr bwMode="auto">
          <a:xfrm>
            <a:off x="5934075" y="2209800"/>
            <a:ext cx="882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de-DE" sz="1600">
                <a:solidFill>
                  <a:srgbClr val="000000"/>
                </a:solidFill>
              </a:rPr>
              <a:t>Physical</a:t>
            </a:r>
            <a:br>
              <a:rPr lang="en-US" altLang="de-DE" sz="1600">
                <a:solidFill>
                  <a:srgbClr val="000000"/>
                </a:solidFill>
              </a:rPr>
            </a:br>
            <a:r>
              <a:rPr lang="en-US" altLang="de-DE" sz="1600">
                <a:solidFill>
                  <a:srgbClr val="000000"/>
                </a:solidFill>
              </a:rPr>
              <a:t>Address</a:t>
            </a:r>
          </a:p>
        </p:txBody>
      </p:sp>
      <p:sp>
        <p:nvSpPr>
          <p:cNvPr id="56355" name="Line 38"/>
          <p:cNvSpPr>
            <a:spLocks noChangeShapeType="1"/>
          </p:cNvSpPr>
          <p:nvPr/>
        </p:nvSpPr>
        <p:spPr bwMode="auto">
          <a:xfrm>
            <a:off x="1447800" y="2971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60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8382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altLang="de-DE"/>
              <a:t>Inverted Page Tables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791200"/>
            <a:ext cx="8458200" cy="53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400" dirty="0" smtClean="0"/>
              <a:t>Comparison of a traditional page table with an inverted page table</a:t>
            </a:r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947738"/>
            <a:ext cx="864870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37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838200"/>
          </a:xfrm>
        </p:spPr>
        <p:txBody>
          <a:bodyPr anchor="ctr"/>
          <a:lstStyle/>
          <a:p>
            <a:pPr eaLnBrk="1" hangingPunct="1"/>
            <a:r>
              <a:rPr lang="en-US" altLang="de-DE" dirty="0" smtClean="0"/>
              <a:t>Page Replacement Algorithms</a:t>
            </a:r>
            <a:endParaRPr lang="en-US" altLang="de-DE" sz="4000" dirty="0" smtClean="0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23975"/>
            <a:ext cx="7772400" cy="4772025"/>
          </a:xfrm>
        </p:spPr>
        <p:txBody>
          <a:bodyPr/>
          <a:lstStyle/>
          <a:p>
            <a:pPr eaLnBrk="1" hangingPunct="1"/>
            <a:r>
              <a:rPr lang="en-US" altLang="de-DE" smtClean="0"/>
              <a:t>Page fault forces choice</a:t>
            </a:r>
            <a:r>
              <a:rPr lang="en-US" altLang="de-DE" sz="3600" smtClean="0"/>
              <a:t> </a:t>
            </a:r>
          </a:p>
          <a:p>
            <a:pPr lvl="1" eaLnBrk="1" hangingPunct="1"/>
            <a:r>
              <a:rPr lang="en-US" altLang="de-DE" smtClean="0"/>
              <a:t>which page must be removed</a:t>
            </a:r>
          </a:p>
          <a:p>
            <a:pPr lvl="1" eaLnBrk="1" hangingPunct="1"/>
            <a:r>
              <a:rPr lang="en-US" altLang="de-DE" smtClean="0"/>
              <a:t>make room for incoming page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smtClean="0"/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Modified page must first be saved</a:t>
            </a:r>
            <a:endParaRPr lang="en-US" altLang="de-DE" sz="36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unmodified just overwritten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sz="3200" smtClean="0"/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Better not to choose an often used page</a:t>
            </a:r>
            <a:endParaRPr lang="en-US" altLang="de-DE" sz="36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will probably need to be brought back in soon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76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152400" y="1295401"/>
            <a:ext cx="8991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Optimal page replacement algorithm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Not recently used page replacement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First-In, First-Out page replacement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Second chance page replacement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Clock page replacement 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Least recently used page replacement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>
                <a:cs typeface="Times New Roman" panose="02020603050405020304" pitchFamily="18" charset="0"/>
              </a:rPr>
              <a:t>Working set page replacement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800" dirty="0" err="1">
                <a:cs typeface="Times New Roman" panose="02020603050405020304" pitchFamily="18" charset="0"/>
              </a:rPr>
              <a:t>WSClock</a:t>
            </a:r>
            <a:r>
              <a:rPr lang="en-US" altLang="de-DE" sz="2800" dirty="0">
                <a:cs typeface="Times New Roman" panose="02020603050405020304" pitchFamily="18" charset="0"/>
              </a:rPr>
              <a:t> page replacement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Page Replacement Algorithms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50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 vert="horz" lIns="0" rIns="0" bIns="0" anchor="ctr">
            <a:normAutofit/>
          </a:bodyPr>
          <a:lstStyle/>
          <a:p>
            <a:r>
              <a:rPr lang="en-US" altLang="de-DE" dirty="0"/>
              <a:t>Optimal Page Replacement Algorithm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352550"/>
            <a:ext cx="8788400" cy="474345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Replace page needed at the farthest point in future</a:t>
            </a:r>
            <a:endParaRPr lang="en-US" altLang="de-DE" sz="3600" dirty="0" smtClean="0"/>
          </a:p>
          <a:p>
            <a:pPr lvl="1" eaLnBrk="1" hangingPunct="1"/>
            <a:r>
              <a:rPr lang="en-US" altLang="de-DE" dirty="0" smtClean="0"/>
              <a:t>Optimal but unrealizable</a:t>
            </a:r>
          </a:p>
          <a:p>
            <a:pPr lvl="1" eaLnBrk="1" hangingPunct="1"/>
            <a:endParaRPr lang="en-US" altLang="de-DE" sz="3200" dirty="0" smtClean="0"/>
          </a:p>
          <a:p>
            <a:pPr eaLnBrk="1" hangingPunct="1"/>
            <a:r>
              <a:rPr lang="en-US" altLang="de-DE" dirty="0" smtClean="0"/>
              <a:t>Estimate by …</a:t>
            </a:r>
          </a:p>
          <a:p>
            <a:pPr lvl="1" eaLnBrk="1" hangingPunct="1"/>
            <a:r>
              <a:rPr lang="en-US" altLang="de-DE" dirty="0" smtClean="0"/>
              <a:t>logging page use on previous runs of  process</a:t>
            </a:r>
          </a:p>
          <a:p>
            <a:pPr lvl="1" eaLnBrk="1" hangingPunct="1"/>
            <a:r>
              <a:rPr lang="en-US" altLang="de-DE" dirty="0" smtClean="0"/>
              <a:t>although this is impractical</a:t>
            </a:r>
            <a:endParaRPr lang="en-US" altLang="de-DE" sz="32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875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9144000" cy="1143000"/>
          </a:xfrm>
        </p:spPr>
        <p:txBody>
          <a:bodyPr vert="horz" lIns="0" rIns="0" bIns="0" anchor="ctr">
            <a:normAutofit/>
          </a:bodyPr>
          <a:lstStyle/>
          <a:p>
            <a:r>
              <a:rPr lang="en-US" altLang="de-DE" dirty="0"/>
              <a:t>Not Recently Used Page Replacement Algorithm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305800" cy="5486400"/>
          </a:xfrm>
        </p:spPr>
        <p:txBody>
          <a:bodyPr/>
          <a:lstStyle/>
          <a:p>
            <a:pPr marL="533400" indent="-533400" eaLnBrk="1" hangingPunct="1"/>
            <a:r>
              <a:rPr lang="en-US" altLang="de-DE" dirty="0" smtClean="0"/>
              <a:t>Each page has Reference bit, Modified bit</a:t>
            </a:r>
          </a:p>
          <a:p>
            <a:pPr marL="914400" lvl="1" indent="-457200" eaLnBrk="1" hangingPunct="1"/>
            <a:r>
              <a:rPr lang="en-US" altLang="de-DE" dirty="0" smtClean="0"/>
              <a:t>bits are set when page is referenced, modified</a:t>
            </a:r>
          </a:p>
          <a:p>
            <a:pPr marL="533400" indent="-533400" eaLnBrk="1" hangingPunct="1"/>
            <a:r>
              <a:rPr lang="en-US" altLang="de-DE" dirty="0" smtClean="0"/>
              <a:t>Pages are classified</a:t>
            </a:r>
          </a:p>
          <a:p>
            <a:pPr marL="914400" lvl="1" indent="-457200" eaLnBrk="1" hangingPunct="1">
              <a:buClr>
                <a:schemeClr val="tx1"/>
              </a:buClr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not referenced, not modified</a:t>
            </a:r>
          </a:p>
          <a:p>
            <a:pPr marL="914400" lvl="1" indent="-457200" eaLnBrk="1" hangingPunct="1">
              <a:buClr>
                <a:schemeClr val="tx1"/>
              </a:buClr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not referenced, modified</a:t>
            </a:r>
          </a:p>
          <a:p>
            <a:pPr marL="914400" lvl="1" indent="-457200" eaLnBrk="1" hangingPunct="1">
              <a:buClr>
                <a:schemeClr val="tx1"/>
              </a:buClr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referenced, not modified</a:t>
            </a:r>
          </a:p>
          <a:p>
            <a:pPr marL="914400" lvl="1" indent="-457200" eaLnBrk="1" hangingPunct="1">
              <a:buClr>
                <a:schemeClr val="tx1"/>
              </a:buClr>
              <a:buSzPct val="50000"/>
              <a:buFont typeface="Symbol" panose="05050102010706020507" pitchFamily="18" charset="2"/>
              <a:buAutoNum type="arabicPeriod"/>
            </a:pPr>
            <a:r>
              <a:rPr lang="en-US" altLang="de-DE" dirty="0" smtClean="0"/>
              <a:t>referenced, modified</a:t>
            </a:r>
          </a:p>
          <a:p>
            <a:pPr marL="533400" indent="-533400" eaLnBrk="1" hangingPunct="1"/>
            <a:r>
              <a:rPr lang="en-US" altLang="de-DE" dirty="0" smtClean="0"/>
              <a:t>NRU removes page at random</a:t>
            </a:r>
          </a:p>
          <a:p>
            <a:pPr marL="914400" lvl="1" indent="-457200" eaLnBrk="1" hangingPunct="1"/>
            <a:r>
              <a:rPr lang="en-US" altLang="de-DE" dirty="0" smtClean="0"/>
              <a:t>from lowest numbered non empty class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216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890000" cy="1143000"/>
          </a:xfrm>
        </p:spPr>
        <p:txBody>
          <a:bodyPr vert="horz" lIns="0" rIns="0" bIns="0" anchor="ctr">
            <a:normAutofit/>
          </a:bodyPr>
          <a:lstStyle/>
          <a:p>
            <a:r>
              <a:rPr lang="en-US" altLang="de-DE" dirty="0"/>
              <a:t>FIFO Page Replacement Algorithm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438275"/>
            <a:ext cx="8559800" cy="4657725"/>
          </a:xfrm>
        </p:spPr>
        <p:txBody>
          <a:bodyPr/>
          <a:lstStyle/>
          <a:p>
            <a:pPr eaLnBrk="1" hangingPunct="1"/>
            <a:r>
              <a:rPr lang="en-US" altLang="de-DE" smtClean="0"/>
              <a:t>Maintain a linked list of all pages</a:t>
            </a:r>
            <a:r>
              <a:rPr lang="en-US" altLang="de-DE" sz="3600" smtClean="0"/>
              <a:t> </a:t>
            </a:r>
          </a:p>
          <a:p>
            <a:pPr lvl="1" eaLnBrk="1" hangingPunct="1"/>
            <a:r>
              <a:rPr lang="en-US" altLang="de-DE" smtClean="0"/>
              <a:t>in order they came into memory</a:t>
            </a:r>
            <a:endParaRPr lang="en-US" altLang="de-DE" sz="3200" smtClean="0"/>
          </a:p>
          <a:p>
            <a:pPr lvl="1" eaLnBrk="1" hangingPunct="1"/>
            <a:endParaRPr lang="en-US" altLang="de-DE" sz="3200" smtClean="0"/>
          </a:p>
          <a:p>
            <a:pPr eaLnBrk="1" hangingPunct="1"/>
            <a:r>
              <a:rPr lang="en-US" altLang="de-DE" smtClean="0"/>
              <a:t>Page at beginning of list replaced</a:t>
            </a:r>
            <a:endParaRPr lang="en-US" altLang="de-DE" sz="3600" smtClean="0"/>
          </a:p>
          <a:p>
            <a:pPr eaLnBrk="1" hangingPunct="1"/>
            <a:endParaRPr lang="en-US" altLang="de-DE" sz="3600" smtClean="0"/>
          </a:p>
          <a:p>
            <a:pPr eaLnBrk="1" hangingPunct="1"/>
            <a:r>
              <a:rPr lang="en-US" altLang="de-DE" smtClean="0"/>
              <a:t>Disadvantage</a:t>
            </a:r>
            <a:endParaRPr lang="en-US" altLang="de-DE" sz="3600" smtClean="0"/>
          </a:p>
          <a:p>
            <a:pPr lvl="1" eaLnBrk="1" hangingPunct="1"/>
            <a:r>
              <a:rPr lang="en-US" altLang="de-DE" smtClean="0"/>
              <a:t>page in memory the longest may be often used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774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4706938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	Operation of second chance. </a:t>
            </a:r>
            <a:br>
              <a:rPr lang="en-US" altLang="de-DE" sz="2400" dirty="0">
                <a:cs typeface="Times New Roman" panose="02020603050405020304" pitchFamily="18" charset="0"/>
              </a:rPr>
            </a:br>
            <a:r>
              <a:rPr lang="en-US" altLang="de-DE" sz="2400" dirty="0">
                <a:cs typeface="Times New Roman" panose="02020603050405020304" pitchFamily="18" charset="0"/>
              </a:rPr>
              <a:t>(a) Pages sorted in FIFO order. </a:t>
            </a:r>
            <a:br>
              <a:rPr lang="en-US" altLang="de-DE" sz="2400" dirty="0">
                <a:cs typeface="Times New Roman" panose="02020603050405020304" pitchFamily="18" charset="0"/>
              </a:rPr>
            </a:br>
            <a:r>
              <a:rPr lang="en-US" altLang="de-DE" sz="2400" dirty="0">
                <a:cs typeface="Times New Roman" panose="02020603050405020304" pitchFamily="18" charset="0"/>
              </a:rPr>
              <a:t>(b) Page list if a page fault occurs at time 20 and A has its R bit set. The numbers above the pages are their load times.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76200" y="2286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Second Chance Algorithm</a:t>
            </a:r>
          </a:p>
        </p:txBody>
      </p:sp>
      <p:pic>
        <p:nvPicPr>
          <p:cNvPr id="63492" name="Picture 6" descr="D:\b\b4\IBM\03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1538288"/>
            <a:ext cx="761682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450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Clock Page Replacement Algorithm</a:t>
            </a:r>
          </a:p>
        </p:txBody>
      </p:sp>
      <p:sp>
        <p:nvSpPr>
          <p:cNvPr id="3584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87413" y="5513388"/>
            <a:ext cx="7759700" cy="833437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clock page replacement algorithm.</a:t>
            </a: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576388"/>
            <a:ext cx="66675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02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 vert="horz" lIns="0" rIns="0" bIns="0" anchor="ctr">
            <a:normAutofit/>
          </a:bodyPr>
          <a:lstStyle/>
          <a:p>
            <a:r>
              <a:rPr lang="en-US" altLang="de-DE"/>
              <a:t>Least Recently Used (LRU)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438275"/>
            <a:ext cx="9017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Assume pages used recently will used again soon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dirty="0" smtClean="0"/>
              <a:t>throw out page that has been unused for longest time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Must keep a linked list of pages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dirty="0" smtClean="0"/>
              <a:t>most recently used at front, least at rear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dirty="0" smtClean="0"/>
              <a:t>update this list </a:t>
            </a:r>
            <a:r>
              <a:rPr lang="en-US" altLang="de-DE" u="sng" dirty="0" smtClean="0"/>
              <a:t>every memory reference</a:t>
            </a:r>
            <a:r>
              <a:rPr lang="en-US" altLang="de-DE" dirty="0" smtClean="0"/>
              <a:t> !!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de-DE" dirty="0" smtClean="0"/>
              <a:t>Alternatively keep counter in each page table entry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dirty="0" smtClean="0"/>
              <a:t>choose page with lowest value counter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dirty="0" smtClean="0"/>
              <a:t>periodically zero the counter</a:t>
            </a:r>
          </a:p>
          <a:p>
            <a:pPr lvl="1" eaLnBrk="1" hangingPunct="1">
              <a:lnSpc>
                <a:spcPct val="90000"/>
              </a:lnSpc>
            </a:pPr>
            <a:endParaRPr lang="en-US" altLang="de-DE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031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561975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LRU using a matrix when pages are referenced in the order 0, 1, 2, 3, 2, 1, 0, 3, 2, 3.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LRU Page Replacement Algorithm</a:t>
            </a:r>
          </a:p>
        </p:txBody>
      </p:sp>
      <p:pic>
        <p:nvPicPr>
          <p:cNvPr id="66564" name="Picture 6" descr="D:\b\b4\IBM\03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377950"/>
            <a:ext cx="741997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754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5387975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aging algorithm simulates LRU in software. Shown are six pages for five clock ticks. The five clock ticks are represented by (a) to (e).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6200" y="146050"/>
            <a:ext cx="9144000" cy="99695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Simulating LRU in Software</a:t>
            </a:r>
          </a:p>
        </p:txBody>
      </p:sp>
      <p:pic>
        <p:nvPicPr>
          <p:cNvPr id="67588" name="Picture 6" descr="D:\b\b4\IBM\03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1069975"/>
            <a:ext cx="70135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995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5224463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working set is the set of pages used by the k most recent memory references. The function w(k, t) is the size of the working set at time t.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Working Set Page Replacement (1)</a:t>
            </a:r>
          </a:p>
        </p:txBody>
      </p:sp>
      <p:pic>
        <p:nvPicPr>
          <p:cNvPr id="68612" name="Picture 6" descr="D:\b\b4\IBM\03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1978025"/>
            <a:ext cx="71310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20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5638800"/>
            <a:ext cx="91440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working set algorithm.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Working Set Page Replacement (2)</a:t>
            </a:r>
          </a:p>
        </p:txBody>
      </p:sp>
      <p:pic>
        <p:nvPicPr>
          <p:cNvPr id="69636" name="Picture 6" descr="D:\b\b4\IBM\03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38" y="1419225"/>
            <a:ext cx="687387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76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Operation of the </a:t>
            </a:r>
            <a:r>
              <a:rPr lang="en-US" altLang="de-DE" sz="2400" dirty="0" err="1">
                <a:cs typeface="Times New Roman" panose="02020603050405020304" pitchFamily="18" charset="0"/>
              </a:rPr>
              <a:t>WSClock</a:t>
            </a:r>
            <a:r>
              <a:rPr lang="en-US" altLang="de-DE" sz="2400" dirty="0">
                <a:cs typeface="Times New Roman" panose="02020603050405020304" pitchFamily="18" charset="0"/>
              </a:rPr>
              <a:t> algorithm. (a) and (b) give an example of what happens when R = 1.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</a:t>
            </a:r>
            <a:r>
              <a:rPr lang="en-US" altLang="de-DE" sz="32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WSClock</a:t>
            </a: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Page Replacement Algorithm (1)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35380"/>
            <a:ext cx="7343060" cy="450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621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Operation of the </a:t>
            </a:r>
            <a:r>
              <a:rPr lang="en-US" altLang="de-DE" sz="2400" dirty="0" err="1">
                <a:cs typeface="Times New Roman" panose="02020603050405020304" pitchFamily="18" charset="0"/>
              </a:rPr>
              <a:t>WSClock</a:t>
            </a:r>
            <a:r>
              <a:rPr lang="en-US" altLang="de-DE" sz="2400" dirty="0">
                <a:cs typeface="Times New Roman" panose="02020603050405020304" pitchFamily="18" charset="0"/>
              </a:rPr>
              <a:t> algorithm. </a:t>
            </a:r>
            <a:br>
              <a:rPr lang="en-US" altLang="de-DE" sz="2400" dirty="0">
                <a:cs typeface="Times New Roman" panose="02020603050405020304" pitchFamily="18" charset="0"/>
              </a:rPr>
            </a:br>
            <a:r>
              <a:rPr lang="en-US" altLang="de-DE" sz="2400" dirty="0">
                <a:cs typeface="Times New Roman" panose="02020603050405020304" pitchFamily="18" charset="0"/>
              </a:rPr>
              <a:t>(c) and (d) give an example of R = 0.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</a:t>
            </a:r>
            <a:r>
              <a:rPr lang="en-US" altLang="de-DE" sz="32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WSClock</a:t>
            </a: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Page  Replacement Algorithm (2)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23" y="1219200"/>
            <a:ext cx="8556577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877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28600" y="1752601"/>
            <a:ext cx="86391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When the hand comes all the way around to its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starting point  there are two cases to consider:</a:t>
            </a:r>
          </a:p>
          <a:p>
            <a:pPr algn="l" eaLnBrk="1" hangingPunct="1">
              <a:spcBef>
                <a:spcPct val="20000"/>
              </a:spcBef>
            </a:pPr>
            <a:endParaRPr lang="en-US" altLang="de-DE" sz="2400" dirty="0"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At least one write has been scheduled.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No writes have been scheduled.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</a:t>
            </a:r>
            <a:r>
              <a:rPr lang="en-US" altLang="de-DE" sz="32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WSClock</a:t>
            </a: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Page Replacement Algorithm (3)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561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Page replacement algorithms discussed in </a:t>
            </a:r>
            <a:r>
              <a:rPr lang="en-US" altLang="de-DE" sz="2400" dirty="0" smtClean="0">
                <a:cs typeface="Times New Roman" panose="02020603050405020304" pitchFamily="18" charset="0"/>
              </a:rPr>
              <a:t>here.</a:t>
            </a:r>
            <a:endParaRPr lang="en-US" altLang="de-DE" sz="2400" dirty="0">
              <a:cs typeface="Times New Roman" panose="02020603050405020304" pitchFamily="18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1778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Summary of Page Replacement Algorithms</a:t>
            </a:r>
          </a:p>
        </p:txBody>
      </p:sp>
      <p:pic>
        <p:nvPicPr>
          <p:cNvPr id="73732" name="Picture 6" descr="D:\b\b4\IBM\03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484313"/>
            <a:ext cx="81057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6229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55626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000" dirty="0" smtClean="0">
                <a:cs typeface="Times New Roman" panose="02020603050405020304" pitchFamily="18" charset="0"/>
              </a:rPr>
              <a:t>Local </a:t>
            </a:r>
            <a:r>
              <a:rPr lang="en-US" altLang="de-DE" sz="2000" dirty="0">
                <a:cs typeface="Times New Roman" panose="02020603050405020304" pitchFamily="18" charset="0"/>
              </a:rPr>
              <a:t>versus global page replacement. </a:t>
            </a:r>
            <a:endParaRPr lang="en-US" altLang="de-DE" sz="2000" dirty="0" smtClean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de-DE" sz="2000" dirty="0" smtClean="0">
                <a:cs typeface="Times New Roman" panose="02020603050405020304" pitchFamily="18" charset="0"/>
              </a:rPr>
              <a:t>(</a:t>
            </a:r>
            <a:r>
              <a:rPr lang="en-US" altLang="de-DE" sz="2000" dirty="0">
                <a:cs typeface="Times New Roman" panose="02020603050405020304" pitchFamily="18" charset="0"/>
              </a:rPr>
              <a:t>a) Original </a:t>
            </a:r>
            <a:r>
              <a:rPr lang="en-US" altLang="de-DE" sz="2000" dirty="0" smtClean="0">
                <a:cs typeface="Times New Roman" panose="02020603050405020304" pitchFamily="18" charset="0"/>
              </a:rPr>
              <a:t>configuration       (</a:t>
            </a:r>
            <a:r>
              <a:rPr lang="en-US" altLang="de-DE" sz="2000" dirty="0">
                <a:cs typeface="Times New Roman" panose="02020603050405020304" pitchFamily="18" charset="0"/>
              </a:rPr>
              <a:t>b) Local page </a:t>
            </a:r>
            <a:r>
              <a:rPr lang="en-US" altLang="de-DE" sz="2000" dirty="0" smtClean="0">
                <a:cs typeface="Times New Roman" panose="02020603050405020304" pitchFamily="18" charset="0"/>
              </a:rPr>
              <a:t>replacement  (c</a:t>
            </a:r>
            <a:r>
              <a:rPr lang="en-US" altLang="de-DE" sz="2000" dirty="0">
                <a:cs typeface="Times New Roman" panose="02020603050405020304" pitchFamily="18" charset="0"/>
              </a:rPr>
              <a:t>) Global page </a:t>
            </a:r>
            <a:r>
              <a:rPr lang="en-US" altLang="de-DE" sz="2000" dirty="0" smtClean="0">
                <a:cs typeface="Times New Roman" panose="02020603050405020304" pitchFamily="18" charset="0"/>
              </a:rPr>
              <a:t>replacement</a:t>
            </a:r>
            <a:endParaRPr lang="en-US" altLang="de-DE" sz="2000" dirty="0">
              <a:cs typeface="Times New Roman" panose="02020603050405020304" pitchFamily="18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Local versus Global Allocation Policies (1)</a:t>
            </a:r>
          </a:p>
        </p:txBody>
      </p:sp>
      <p:pic>
        <p:nvPicPr>
          <p:cNvPr id="74756" name="Picture 6" descr="D:\b\b4\IBM\03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774700"/>
            <a:ext cx="73723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531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5468938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Page fault rate as a function of the number of page frames assigned.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Local versus Global Allocation Policies (2)</a:t>
            </a:r>
          </a:p>
        </p:txBody>
      </p:sp>
      <p:pic>
        <p:nvPicPr>
          <p:cNvPr id="75780" name="Picture 6" descr="D:\b\b4\IBM\03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547813"/>
            <a:ext cx="6819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579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(a) One address space. </a:t>
            </a:r>
            <a:r>
              <a:rPr lang="en-US" altLang="de-DE" sz="2400" dirty="0" smtClean="0">
                <a:cs typeface="Times New Roman" panose="02020603050405020304" pitchFamily="18" charset="0"/>
              </a:rPr>
              <a:t>		(</a:t>
            </a:r>
            <a:r>
              <a:rPr lang="en-US" altLang="de-DE" sz="2400" dirty="0">
                <a:cs typeface="Times New Roman" panose="02020603050405020304" pitchFamily="18" charset="0"/>
              </a:rPr>
              <a:t>b) Separate I and D spaces.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76200" y="1524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Separate Instruction and Data Spaces</a:t>
            </a:r>
          </a:p>
        </p:txBody>
      </p:sp>
      <p:pic>
        <p:nvPicPr>
          <p:cNvPr id="76804" name="Picture 6" descr="D:\b\b4\IBM\03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2063750"/>
            <a:ext cx="778192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895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Two processes sharing the same </a:t>
            </a:r>
            <a:r>
              <a:rPr lang="en-US" altLang="de-DE" sz="2400" dirty="0" smtClean="0">
                <a:cs typeface="Times New Roman" panose="02020603050405020304" pitchFamily="18" charset="0"/>
              </a:rPr>
              <a:t>program sharing </a:t>
            </a:r>
            <a:r>
              <a:rPr lang="en-US" altLang="de-DE" sz="2400" dirty="0">
                <a:cs typeface="Times New Roman" panose="02020603050405020304" pitchFamily="18" charset="0"/>
              </a:rPr>
              <a:t>its page table.</a:t>
            </a:r>
          </a:p>
        </p:txBody>
      </p:sp>
      <p:sp>
        <p:nvSpPr>
          <p:cNvPr id="77827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Shared Pages</a:t>
            </a:r>
          </a:p>
        </p:txBody>
      </p:sp>
      <p:pic>
        <p:nvPicPr>
          <p:cNvPr id="77828" name="Picture 6" descr="D:\b\b4\IBM\03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1150938"/>
            <a:ext cx="53054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963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76200" y="5764531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shared library being used by two processes.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Shared Libraries</a:t>
            </a:r>
          </a:p>
        </p:txBody>
      </p:sp>
      <p:pic>
        <p:nvPicPr>
          <p:cNvPr id="78852" name="Picture 6" descr="D:\b\b4\IBM\03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1500188"/>
            <a:ext cx="71532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741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800" dirty="0">
                <a:cs typeface="Times New Roman" panose="02020603050405020304" pitchFamily="18" charset="0"/>
              </a:rPr>
              <a:t>The hardware traps to the kernel, saving the program counter on the stack.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800" dirty="0">
                <a:cs typeface="Times New Roman" panose="02020603050405020304" pitchFamily="18" charset="0"/>
              </a:rPr>
              <a:t>An assembly code routine is started to save the general registers and other volatile information.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800" dirty="0">
                <a:cs typeface="Times New Roman" panose="02020603050405020304" pitchFamily="18" charset="0"/>
              </a:rPr>
              <a:t>The operating system discovers that a page fault has occurred, and tries to discover which virtual page is needed.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800" dirty="0">
                <a:cs typeface="Times New Roman" panose="02020603050405020304" pitchFamily="18" charset="0"/>
              </a:rPr>
              <a:t>Once the virtual address that caused the fault is known, the system checks to see if this address is valid and the protection consistent with the access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2286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Page Fault Handling (1)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05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76200" y="1295400"/>
            <a:ext cx="906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5"/>
            </a:pPr>
            <a:r>
              <a:rPr lang="en-US" altLang="de-DE" sz="2800" dirty="0">
                <a:cs typeface="Times New Roman" panose="02020603050405020304" pitchFamily="18" charset="0"/>
              </a:rPr>
              <a:t>If the page frame selected is dirty, the page is scheduled for transfer to the disk, and a context switch takes place.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6"/>
            </a:pPr>
            <a:r>
              <a:rPr lang="en-US" altLang="de-DE" sz="2800" dirty="0">
                <a:cs typeface="Times New Roman" panose="02020603050405020304" pitchFamily="18" charset="0"/>
              </a:rPr>
              <a:t>When page frame is clean, operating system looks up the disk address where the needed page is, schedules a disk operation to bring it in.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7"/>
            </a:pPr>
            <a:r>
              <a:rPr lang="en-US" altLang="de-DE" sz="2800" dirty="0">
                <a:cs typeface="Times New Roman" panose="02020603050405020304" pitchFamily="18" charset="0"/>
              </a:rPr>
              <a:t>When disk interrupt indicates page has arrived, page tables updated to reflect position, frame marked as being in normal state.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Page Fault Handling (2)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528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152400" y="1371600"/>
            <a:ext cx="8991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8"/>
            </a:pPr>
            <a:r>
              <a:rPr lang="en-US" altLang="de-DE" sz="2800" dirty="0">
                <a:cs typeface="Times New Roman" panose="02020603050405020304" pitchFamily="18" charset="0"/>
              </a:rPr>
              <a:t>Faulting instruction backed up to state it had when it began and program counter reset to point to that instruction.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8"/>
            </a:pPr>
            <a:r>
              <a:rPr lang="en-US" altLang="de-DE" sz="2800" dirty="0">
                <a:cs typeface="Times New Roman" panose="02020603050405020304" pitchFamily="18" charset="0"/>
              </a:rPr>
              <a:t>Faulting process scheduled, operating system returns to the (assembly language) routine that called it.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8"/>
            </a:pPr>
            <a:r>
              <a:rPr lang="en-US" altLang="de-DE" sz="2800" dirty="0">
                <a:cs typeface="Times New Roman" panose="02020603050405020304" pitchFamily="18" charset="0"/>
              </a:rPr>
              <a:t>This routine reloads registers and other state information and returns to user space to continue execution, as if no fault had occurred.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Page Fault Handling (3)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73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An instruction causing a page fault.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Instruction Backup</a:t>
            </a:r>
          </a:p>
        </p:txBody>
      </p:sp>
      <p:pic>
        <p:nvPicPr>
          <p:cNvPr id="82948" name="Picture 6" descr="D:\b\b4\IBM\03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57400"/>
            <a:ext cx="73437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474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AutoNum type="alphaLcParenBoth"/>
            </a:pPr>
            <a:r>
              <a:rPr lang="en-US" altLang="de-DE" sz="2400" dirty="0">
                <a:cs typeface="Times New Roman" panose="02020603050405020304" pitchFamily="18" charset="0"/>
              </a:rPr>
              <a:t>Paging to a static swap area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Backing Store (1)</a:t>
            </a:r>
          </a:p>
        </p:txBody>
      </p:sp>
      <p:pic>
        <p:nvPicPr>
          <p:cNvPr id="83972" name="Picture 6" descr="D:\b\b4\IBM\03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1436688"/>
            <a:ext cx="8042275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461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(b) Backing up pages dynamically.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Backing Store (2)</a:t>
            </a:r>
          </a:p>
        </p:txBody>
      </p:sp>
      <p:pic>
        <p:nvPicPr>
          <p:cNvPr id="84996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1295400"/>
            <a:ext cx="3965575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180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407988" y="1765300"/>
            <a:ext cx="820420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Memory management system is divided into 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three parts:</a:t>
            </a:r>
          </a:p>
          <a:p>
            <a:pPr algn="just" eaLnBrk="1" hangingPunct="1">
              <a:spcBef>
                <a:spcPct val="20000"/>
              </a:spcBef>
            </a:pPr>
            <a:endParaRPr lang="en-US" altLang="de-DE" sz="2800" dirty="0"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A low-level MMU handler.</a:t>
            </a:r>
          </a:p>
          <a:p>
            <a:pPr algn="just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A page fault handler that is part of the kernel.</a:t>
            </a:r>
          </a:p>
          <a:p>
            <a:pPr algn="just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An external pager running in user space.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0"/>
            <a:ext cx="9144000" cy="1338263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Separation of Policy and Mechanism (1)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378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Page fault handling with an external pager.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0"/>
            <a:ext cx="9144000" cy="1350963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Separation of Policy and Mechanism (2)</a:t>
            </a:r>
          </a:p>
        </p:txBody>
      </p:sp>
      <p:pic>
        <p:nvPicPr>
          <p:cNvPr id="87044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533525"/>
            <a:ext cx="7108825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316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52400" y="1219201"/>
            <a:ext cx="8991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A compiler has many tables that are built up as compilation proceeds, possibly including:</a:t>
            </a:r>
            <a:br>
              <a:rPr lang="en-US" altLang="de-DE" sz="2800" dirty="0">
                <a:cs typeface="Times New Roman" panose="02020603050405020304" pitchFamily="18" charset="0"/>
              </a:rPr>
            </a:br>
            <a:endParaRPr lang="en-US" altLang="de-DE" sz="280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source text being saved for the printed listing (on batch systems).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symbol table – the names and attributes of variables.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table containing integer, floating-point constants used.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parse tree, the syntactic analysis of the program.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altLang="de-DE" sz="2400" dirty="0">
                <a:cs typeface="Times New Roman" panose="02020603050405020304" pitchFamily="18" charset="0"/>
              </a:rPr>
              <a:t>The stack used for procedure calls within the compiler.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(1)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1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In a one-dimensional address space with growing tables, one table may bump into another.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0" y="0"/>
            <a:ext cx="9144000" cy="1023938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(2)</a:t>
            </a:r>
          </a:p>
        </p:txBody>
      </p:sp>
      <p:pic>
        <p:nvPicPr>
          <p:cNvPr id="89092" name="Picture 6" descr="D:\b\b4\IBM\03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5" y="903288"/>
            <a:ext cx="523875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873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segmented memory allows each table to grow or shrink independently of the other tables.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(3)</a:t>
            </a:r>
          </a:p>
        </p:txBody>
      </p:sp>
      <p:pic>
        <p:nvPicPr>
          <p:cNvPr id="90116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957263"/>
            <a:ext cx="837565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728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5949950"/>
            <a:ext cx="914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Comparison of paging and segmentation.</a:t>
            </a: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Implementation of Pure Segmentation</a:t>
            </a:r>
          </a:p>
        </p:txBody>
      </p:sp>
      <p:pic>
        <p:nvPicPr>
          <p:cNvPr id="91140" name="Picture 6" descr="D:\b\b4\IBM\03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936625"/>
            <a:ext cx="566737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658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(a)-(d) Development of </a:t>
            </a:r>
            <a:r>
              <a:rPr lang="en-US" altLang="de-DE" sz="2400" dirty="0" err="1">
                <a:cs typeface="Times New Roman" panose="02020603050405020304" pitchFamily="18" charset="0"/>
              </a:rPr>
              <a:t>checkerboarding</a:t>
            </a:r>
            <a:r>
              <a:rPr lang="en-US" altLang="de-DE" sz="2400" dirty="0"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(e) Removal of the </a:t>
            </a:r>
            <a:r>
              <a:rPr lang="en-US" altLang="de-DE" sz="2400" dirty="0" err="1">
                <a:cs typeface="Times New Roman" panose="02020603050405020304" pitchFamily="18" charset="0"/>
              </a:rPr>
              <a:t>checkerboarding</a:t>
            </a:r>
            <a:r>
              <a:rPr lang="en-US" altLang="de-DE" sz="2400" dirty="0">
                <a:cs typeface="Times New Roman" panose="02020603050405020304" pitchFamily="18" charset="0"/>
              </a:rPr>
              <a:t> by compaction.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(1)</a:t>
            </a:r>
          </a:p>
        </p:txBody>
      </p:sp>
      <p:pic>
        <p:nvPicPr>
          <p:cNvPr id="92164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347788"/>
            <a:ext cx="787082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560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590550" y="5808663"/>
            <a:ext cx="802163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MULTICS virtual memory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 (a) The descriptor segment points to the page tables.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39725" y="0"/>
            <a:ext cx="8804275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(2)</a:t>
            </a:r>
          </a:p>
        </p:txBody>
      </p:sp>
      <p:pic>
        <p:nvPicPr>
          <p:cNvPr id="93188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3" y="931863"/>
            <a:ext cx="5295900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710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The MULTICS virtual memory.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(b) A segment descriptor. The numbers are the field lengths.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(3)</a:t>
            </a:r>
          </a:p>
        </p:txBody>
      </p:sp>
      <p:pic>
        <p:nvPicPr>
          <p:cNvPr id="94212" name="Picture 6" descr="D:\b\b4\IBM\03-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8" y="1052513"/>
            <a:ext cx="346075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119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48768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34-bit MULTICS virtual address.</a:t>
            </a:r>
          </a:p>
        </p:txBody>
      </p:sp>
      <p:sp>
        <p:nvSpPr>
          <p:cNvPr id="1029" name="Rectangle 3"/>
          <p:cNvSpPr>
            <a:spLocks noChangeArrowheads="1"/>
          </p:cNvSpPr>
          <p:nvPr/>
        </p:nvSpPr>
        <p:spPr bwMode="auto">
          <a:xfrm>
            <a:off x="0" y="35560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(4)</a:t>
            </a:r>
          </a:p>
        </p:txBody>
      </p:sp>
      <p:graphicFrame>
        <p:nvGraphicFramePr>
          <p:cNvPr id="1026" name="Object 0"/>
          <p:cNvGraphicFramePr>
            <a:graphicFrameLocks noChangeAspect="1"/>
          </p:cNvGraphicFramePr>
          <p:nvPr/>
        </p:nvGraphicFramePr>
        <p:xfrm>
          <a:off x="427038" y="2281238"/>
          <a:ext cx="8289925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Image" r:id="rId3" imgW="15423713" imgH="2722126" progId="Photoshop.Image.9">
                  <p:embed/>
                </p:oleObj>
              </mc:Choice>
              <mc:Fallback>
                <p:oleObj name="Image" r:id="rId3" imgW="15423713" imgH="2722126" progId="Photoshop.Image.9">
                  <p:embed/>
                  <p:pic>
                    <p:nvPicPr>
                      <p:cNvPr id="1026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2281238"/>
                        <a:ext cx="8289925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16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76201" y="1371600"/>
            <a:ext cx="9067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90600" indent="-2667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de-DE" sz="2800" dirty="0">
                <a:cs typeface="Times New Roman" panose="02020603050405020304" pitchFamily="18" charset="0"/>
              </a:rPr>
              <a:t>When a memory reference occurs, the following algorithm is carried out:</a:t>
            </a:r>
          </a:p>
          <a:p>
            <a:pPr algn="l" eaLnBrk="1" hangingPunct="1">
              <a:spcBef>
                <a:spcPct val="20000"/>
              </a:spcBef>
            </a:pPr>
            <a:endParaRPr lang="en-US" altLang="de-DE" sz="2800" dirty="0"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400" dirty="0">
                <a:cs typeface="Times New Roman" panose="02020603050405020304" pitchFamily="18" charset="0"/>
              </a:rPr>
              <a:t>The segment number used to find segment descriptor.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/>
            </a:pPr>
            <a:r>
              <a:rPr lang="en-US" altLang="de-DE" sz="2400" dirty="0">
                <a:cs typeface="Times New Roman" panose="02020603050405020304" pitchFamily="18" charset="0"/>
              </a:rPr>
              <a:t>Check is made to see if the segment’s page table is in memory. </a:t>
            </a:r>
          </a:p>
          <a:p>
            <a:pPr lvl="1"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–"/>
            </a:pPr>
            <a:r>
              <a:rPr lang="en-US" altLang="de-DE" sz="2400" dirty="0">
                <a:cs typeface="Times New Roman" panose="02020603050405020304" pitchFamily="18" charset="0"/>
              </a:rPr>
              <a:t>If not, segment fault occurs. </a:t>
            </a:r>
          </a:p>
          <a:p>
            <a:pPr lvl="1"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–"/>
            </a:pPr>
            <a:r>
              <a:rPr lang="en-US" altLang="de-DE" sz="2400" dirty="0">
                <a:cs typeface="Times New Roman" panose="02020603050405020304" pitchFamily="18" charset="0"/>
              </a:rPr>
              <a:t>If there is a protection violation, a fault (trap) occurs.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(5)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761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152401" y="1371600"/>
            <a:ext cx="8991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90600" indent="-2667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3"/>
            </a:pPr>
            <a:r>
              <a:rPr lang="en-US" altLang="de-DE" sz="2800" dirty="0">
                <a:cs typeface="Times New Roman" panose="02020603050405020304" pitchFamily="18" charset="0"/>
              </a:rPr>
              <a:t>Page table entry for the requested virtual page examined.</a:t>
            </a:r>
          </a:p>
          <a:p>
            <a:pPr lvl="1"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–"/>
            </a:pPr>
            <a:r>
              <a:rPr lang="en-US" altLang="de-DE" sz="2400" dirty="0">
                <a:cs typeface="Times New Roman" panose="02020603050405020304" pitchFamily="18" charset="0"/>
              </a:rPr>
              <a:t>If the page itself is not in memory, a page fault is triggered.</a:t>
            </a:r>
          </a:p>
          <a:p>
            <a:pPr lvl="1" algn="l" eaLnBrk="1" hangingPunct="1">
              <a:spcBef>
                <a:spcPct val="20000"/>
              </a:spcBef>
              <a:buClr>
                <a:schemeClr val="accent2"/>
              </a:buClr>
              <a:buFontTx/>
              <a:buChar char="–"/>
            </a:pPr>
            <a:r>
              <a:rPr lang="en-US" altLang="de-DE" sz="2400" dirty="0">
                <a:cs typeface="Times New Roman" panose="02020603050405020304" pitchFamily="18" charset="0"/>
              </a:rPr>
              <a:t>If it is in memory, the main memory address of the start of the page is extracted from the page table entry</a:t>
            </a:r>
            <a:endParaRPr lang="en-US" altLang="de-DE" dirty="0"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4"/>
            </a:pPr>
            <a:r>
              <a:rPr lang="en-US" altLang="de-DE" sz="2800" dirty="0">
                <a:cs typeface="Times New Roman" panose="02020603050405020304" pitchFamily="18" charset="0"/>
              </a:rPr>
              <a:t>The offset is added to the page origin to give the main memory address where the word is located.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AutoNum type="arabicPeriod" startAt="4"/>
            </a:pPr>
            <a:r>
              <a:rPr lang="en-US" altLang="de-DE" sz="2800" dirty="0">
                <a:cs typeface="Times New Roman" panose="02020603050405020304" pitchFamily="18" charset="0"/>
              </a:rPr>
              <a:t>The read or store finally takes place.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(6)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448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Conversion of a two-part MULTICS address into a main memory address.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(7)</a:t>
            </a:r>
          </a:p>
        </p:txBody>
      </p:sp>
      <p:pic>
        <p:nvPicPr>
          <p:cNvPr id="97284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1312863"/>
            <a:ext cx="65913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140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544195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simplified version of the MULTICS TLB. The existence of two page sizes makes the actual TLB more complicated.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MULTICS (8)</a:t>
            </a:r>
          </a:p>
        </p:txBody>
      </p:sp>
      <p:pic>
        <p:nvPicPr>
          <p:cNvPr id="98308" name="Picture 6" descr="D:\b\b4\IBM\03-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377950"/>
            <a:ext cx="495300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892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A Pentium selector.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The Pentium (1)</a:t>
            </a:r>
          </a:p>
        </p:txBody>
      </p:sp>
      <p:pic>
        <p:nvPicPr>
          <p:cNvPr id="99332" name="Picture 6" descr="D:\b\b4\IBM\03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992313"/>
            <a:ext cx="73914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0640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Pentium code segment descriptor. </a:t>
            </a:r>
            <a:br>
              <a:rPr lang="en-US" altLang="de-DE" sz="2400" dirty="0">
                <a:cs typeface="Times New Roman" panose="02020603050405020304" pitchFamily="18" charset="0"/>
              </a:rPr>
            </a:br>
            <a:r>
              <a:rPr lang="en-US" altLang="de-DE" sz="2400" dirty="0">
                <a:cs typeface="Times New Roman" panose="02020603050405020304" pitchFamily="18" charset="0"/>
              </a:rPr>
              <a:t>Data segments differ slightly.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The Pentium (2)</a:t>
            </a:r>
          </a:p>
        </p:txBody>
      </p:sp>
      <p:pic>
        <p:nvPicPr>
          <p:cNvPr id="100356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766888"/>
            <a:ext cx="838517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19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Conversion of a (selector, offset) </a:t>
            </a:r>
            <a:r>
              <a:rPr lang="en-US" altLang="de-DE" sz="2400" dirty="0" smtClean="0">
                <a:cs typeface="Times New Roman" panose="02020603050405020304" pitchFamily="18" charset="0"/>
              </a:rPr>
              <a:t>pair </a:t>
            </a:r>
            <a:r>
              <a:rPr lang="en-US" altLang="de-DE" sz="2400" dirty="0">
                <a:cs typeface="Times New Roman" panose="02020603050405020304" pitchFamily="18" charset="0"/>
              </a:rPr>
              <a:t>to a linear address.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The Pentium (3)</a:t>
            </a:r>
          </a:p>
        </p:txBody>
      </p:sp>
      <p:pic>
        <p:nvPicPr>
          <p:cNvPr id="101380" name="Picture 6" descr="D:\b\b4\IBM\03-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1547813"/>
            <a:ext cx="69627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908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900113" y="5638800"/>
            <a:ext cx="7759700" cy="8334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Mapping </a:t>
            </a:r>
            <a:r>
              <a:rPr lang="en-US" altLang="en-US" dirty="0" smtClean="0"/>
              <a:t>of a linear address </a:t>
            </a:r>
            <a:r>
              <a:rPr lang="en-US" altLang="en-US" dirty="0" smtClean="0"/>
              <a:t>onto </a:t>
            </a:r>
            <a:r>
              <a:rPr lang="en-US" altLang="en-US" dirty="0" smtClean="0"/>
              <a:t>a physical address.</a:t>
            </a:r>
          </a:p>
        </p:txBody>
      </p:sp>
      <p:pic>
        <p:nvPicPr>
          <p:cNvPr id="686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560513"/>
            <a:ext cx="6484938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The Pentium (4)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763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5868988"/>
            <a:ext cx="91440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de-DE" sz="2400" dirty="0">
                <a:cs typeface="Times New Roman" panose="02020603050405020304" pitchFamily="18" charset="0"/>
              </a:rPr>
              <a:t>Protection on the Pentium.</a:t>
            </a:r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extLst/>
        </p:spPr>
        <p:txBody>
          <a:bodyPr vert="horz" lIns="0" rIns="0" bIns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de-DE" sz="3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Segmentation with Paging: The Pentium (5)</a:t>
            </a:r>
          </a:p>
        </p:txBody>
      </p:sp>
      <p:graphicFrame>
        <p:nvGraphicFramePr>
          <p:cNvPr id="2050" name="Object 0"/>
          <p:cNvGraphicFramePr>
            <a:graphicFrameLocks noChangeAspect="1"/>
          </p:cNvGraphicFramePr>
          <p:nvPr/>
        </p:nvGraphicFramePr>
        <p:xfrm>
          <a:off x="2352675" y="1397000"/>
          <a:ext cx="4437063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Image" r:id="rId3" imgW="10887432" imgH="9980176" progId="Photoshop.Image.9">
                  <p:embed/>
                </p:oleObj>
              </mc:Choice>
              <mc:Fallback>
                <p:oleObj name="Image" r:id="rId3" imgW="10887432" imgH="9980176" progId="Photoshop.Image.9">
                  <p:embed/>
                  <p:pic>
                    <p:nvPicPr>
                      <p:cNvPr id="205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675" y="1397000"/>
                        <a:ext cx="4437063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979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191000" cy="4801390"/>
          </a:xfrm>
        </p:spPr>
        <p:txBody>
          <a:bodyPr vert="horz"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management requirements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Relocation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Logical organization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organization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partitioning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partitioning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partitioning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Buddy system</a:t>
            </a:r>
          </a:p>
          <a:p>
            <a:pPr lvl="2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Relocation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Content Placeholder 8"/>
          <p:cNvSpPr>
            <a:spLocks noGrp="1"/>
          </p:cNvSpPr>
          <p:nvPr>
            <p:ph sz="half" idx="4294967295"/>
          </p:nvPr>
        </p:nvSpPr>
        <p:spPr>
          <a:xfrm>
            <a:off x="4926106" y="1981200"/>
            <a:ext cx="3760694" cy="44958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Hardware and control structures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Locality and virtual memory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Paging 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Segmentation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paging and segmentation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and sharing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software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Fetch policy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policy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Replacement policy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Resident set management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Cleaning policy</a:t>
            </a:r>
          </a:p>
          <a:p>
            <a:pPr lvl="2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 control</a:t>
            </a:r>
          </a:p>
        </p:txBody>
      </p:sp>
    </p:spTree>
    <p:extLst>
      <p:ext uri="{BB962C8B-B14F-4D97-AF65-F5344CB8AC3E}">
        <p14:creationId xmlns:p14="http://schemas.microsoft.com/office/powerpoint/2010/main" val="351171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File Management</a:t>
            </a:r>
            <a:endParaRPr lang="tr-T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/>
              <a:t>Andrew S. </a:t>
            </a:r>
            <a:r>
              <a:rPr lang="en-US" sz="2800" dirty="0" err="1"/>
              <a:t>Tanenbaum</a:t>
            </a:r>
            <a:r>
              <a:rPr lang="en-US" sz="2800" dirty="0"/>
              <a:t>, Herbert </a:t>
            </a:r>
            <a:r>
              <a:rPr lang="en-US" sz="2800" dirty="0" err="1"/>
              <a:t>Bos</a:t>
            </a:r>
            <a:r>
              <a:rPr lang="en-US" sz="2800" dirty="0"/>
              <a:t>, Modern Operating Systems </a:t>
            </a:r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2015</a:t>
            </a:r>
          </a:p>
          <a:p>
            <a:pPr>
              <a:spcAft>
                <a:spcPts val="0"/>
              </a:spcAft>
            </a:pPr>
            <a:endParaRPr lang="en-US" sz="2800" dirty="0"/>
          </a:p>
          <a:p>
            <a:pPr>
              <a:spcAft>
                <a:spcPts val="0"/>
              </a:spcAft>
            </a:pPr>
            <a:r>
              <a:rPr lang="en-US" sz="2800" dirty="0" smtClean="0"/>
              <a:t>William </a:t>
            </a:r>
            <a:r>
              <a:rPr lang="en-US" sz="2800" dirty="0"/>
              <a:t>Stallings, Operating Systems: Internals and Design Principles, </a:t>
            </a:r>
            <a:r>
              <a:rPr lang="en-US" sz="2800" dirty="0" smtClean="0"/>
              <a:t>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</a:t>
            </a:r>
            <a:r>
              <a:rPr lang="en-US" sz="2800" dirty="0"/>
              <a:t>Edition, Pearson, </a:t>
            </a:r>
            <a:r>
              <a:rPr lang="en-US" sz="2800" dirty="0" smtClean="0"/>
              <a:t>2017</a:t>
            </a:r>
            <a:endParaRPr lang="en-US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3335</Words>
  <Application>Microsoft Office PowerPoint</Application>
  <PresentationFormat>Bildschirmpräsentation (4:3)</PresentationFormat>
  <Paragraphs>533</Paragraphs>
  <Slides>91</Slides>
  <Notes>23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91</vt:i4>
      </vt:variant>
    </vt:vector>
  </HeadingPairs>
  <TitlesOfParts>
    <vt:vector size="101" baseType="lpstr">
      <vt:lpstr>Arial</vt:lpstr>
      <vt:lpstr>Calibri</vt:lpstr>
      <vt:lpstr>Constantia</vt:lpstr>
      <vt:lpstr>Helvetica</vt:lpstr>
      <vt:lpstr>Symbol</vt:lpstr>
      <vt:lpstr>Times New Roman</vt:lpstr>
      <vt:lpstr>Wingdings</vt:lpstr>
      <vt:lpstr>Wingdings 2</vt:lpstr>
      <vt:lpstr>Flow</vt:lpstr>
      <vt:lpstr>Image</vt:lpstr>
      <vt:lpstr>PowerPoint-Präsentation</vt:lpstr>
      <vt:lpstr>Topics covered</vt:lpstr>
      <vt:lpstr>Memory</vt:lpstr>
      <vt:lpstr>Memory Management </vt:lpstr>
      <vt:lpstr>PowerPoint-Präsentation</vt:lpstr>
      <vt:lpstr>Running Multiple Programs Without a Memory Abstraction</vt:lpstr>
      <vt:lpstr>PowerPoint-Präsentation</vt:lpstr>
      <vt:lpstr>Swapping</vt:lpstr>
      <vt:lpstr>Schematic View of Swapping</vt:lpstr>
      <vt:lpstr>PowerPoint-Präsentation</vt:lpstr>
      <vt:lpstr>PowerPoint-Präsentation</vt:lpstr>
      <vt:lpstr>Memory Management with Bitmaps</vt:lpstr>
      <vt:lpstr>Memory Management with Linked Lists (1)</vt:lpstr>
      <vt:lpstr>Memory Management with Linked Lists (2)</vt:lpstr>
      <vt:lpstr>Memory Management with Linked Lists (3)</vt:lpstr>
      <vt:lpstr>Overlays</vt:lpstr>
      <vt:lpstr>Virtual Memory</vt:lpstr>
      <vt:lpstr>Memory Management Unit (MMU)</vt:lpstr>
      <vt:lpstr>Logical versus Physical Address Space</vt:lpstr>
      <vt:lpstr>Virtual Memory Paging (1)</vt:lpstr>
      <vt:lpstr>PowerPoint-Präsentation</vt:lpstr>
      <vt:lpstr>PowerPoint-Präsentation</vt:lpstr>
      <vt:lpstr>PowerPoint-Präsentation</vt:lpstr>
      <vt:lpstr>Address Translation Scheme</vt:lpstr>
      <vt:lpstr>Address Translation Architecture</vt:lpstr>
      <vt:lpstr>Paging Example</vt:lpstr>
      <vt:lpstr>Structure of a Page Table Entry</vt:lpstr>
      <vt:lpstr>PowerPoint-Präsentation</vt:lpstr>
      <vt:lpstr>Implementation of Page Table</vt:lpstr>
      <vt:lpstr>PowerPoint-Präsentation</vt:lpstr>
      <vt:lpstr>TLB</vt:lpstr>
      <vt:lpstr>Associative Registers (TLBs)</vt:lpstr>
      <vt:lpstr>Effective Access Time</vt:lpstr>
      <vt:lpstr>Memory Protection</vt:lpstr>
      <vt:lpstr>Page Tables</vt:lpstr>
      <vt:lpstr>Two Level Paging Scheme</vt:lpstr>
      <vt:lpstr>Two Level Paging Example</vt:lpstr>
      <vt:lpstr>Address–Translation Scheme</vt:lpstr>
      <vt:lpstr>Multilevel Paging and Performance</vt:lpstr>
      <vt:lpstr>Inverted Page Table</vt:lpstr>
      <vt:lpstr>Inverted Page Table Architecture</vt:lpstr>
      <vt:lpstr>Inverted Page Tables</vt:lpstr>
      <vt:lpstr>Page Replacement Algorithms</vt:lpstr>
      <vt:lpstr>PowerPoint-Präsentation</vt:lpstr>
      <vt:lpstr>Optimal Page Replacement Algorithm</vt:lpstr>
      <vt:lpstr>Not Recently Used Page Replacement Algorithm</vt:lpstr>
      <vt:lpstr>FIFO Page Replacement Algorithm</vt:lpstr>
      <vt:lpstr>PowerPoint-Präsentation</vt:lpstr>
      <vt:lpstr>Clock Page Replacement Algorithm</vt:lpstr>
      <vt:lpstr>Least Recently Used (LRU)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542</cp:revision>
  <dcterms:created xsi:type="dcterms:W3CDTF">2006-08-16T00:00:00Z</dcterms:created>
  <dcterms:modified xsi:type="dcterms:W3CDTF">2018-04-16T12:41:03Z</dcterms:modified>
</cp:coreProperties>
</file>