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39"/>
  </p:notesMasterIdLst>
  <p:sldIdLst>
    <p:sldId id="648" r:id="rId2"/>
    <p:sldId id="847" r:id="rId3"/>
    <p:sldId id="848" r:id="rId4"/>
    <p:sldId id="849" r:id="rId5"/>
    <p:sldId id="850" r:id="rId6"/>
    <p:sldId id="851" r:id="rId7"/>
    <p:sldId id="843" r:id="rId8"/>
    <p:sldId id="852" r:id="rId9"/>
    <p:sldId id="853" r:id="rId10"/>
    <p:sldId id="968" r:id="rId11"/>
    <p:sldId id="969" r:id="rId12"/>
    <p:sldId id="854" r:id="rId13"/>
    <p:sldId id="855" r:id="rId14"/>
    <p:sldId id="844" r:id="rId15"/>
    <p:sldId id="977" r:id="rId16"/>
    <p:sldId id="978" r:id="rId17"/>
    <p:sldId id="970" r:id="rId18"/>
    <p:sldId id="971" r:id="rId19"/>
    <p:sldId id="972" r:id="rId20"/>
    <p:sldId id="973" r:id="rId21"/>
    <p:sldId id="974" r:id="rId22"/>
    <p:sldId id="975" r:id="rId23"/>
    <p:sldId id="976" r:id="rId24"/>
    <p:sldId id="858" r:id="rId25"/>
    <p:sldId id="859" r:id="rId26"/>
    <p:sldId id="860" r:id="rId27"/>
    <p:sldId id="861" r:id="rId28"/>
    <p:sldId id="862" r:id="rId29"/>
    <p:sldId id="863" r:id="rId30"/>
    <p:sldId id="864" r:id="rId31"/>
    <p:sldId id="865" r:id="rId32"/>
    <p:sldId id="866" r:id="rId33"/>
    <p:sldId id="867" r:id="rId34"/>
    <p:sldId id="868" r:id="rId35"/>
    <p:sldId id="869" r:id="rId36"/>
    <p:sldId id="870" r:id="rId37"/>
    <p:sldId id="871" r:id="rId38"/>
    <p:sldId id="872" r:id="rId39"/>
    <p:sldId id="873" r:id="rId40"/>
    <p:sldId id="874" r:id="rId41"/>
    <p:sldId id="875" r:id="rId42"/>
    <p:sldId id="876" r:id="rId43"/>
    <p:sldId id="877" r:id="rId44"/>
    <p:sldId id="878" r:id="rId45"/>
    <p:sldId id="879" r:id="rId46"/>
    <p:sldId id="880" r:id="rId47"/>
    <p:sldId id="881" r:id="rId48"/>
    <p:sldId id="882" r:id="rId49"/>
    <p:sldId id="883" r:id="rId50"/>
    <p:sldId id="884" r:id="rId51"/>
    <p:sldId id="885" r:id="rId52"/>
    <p:sldId id="886" r:id="rId53"/>
    <p:sldId id="887" r:id="rId54"/>
    <p:sldId id="888" r:id="rId55"/>
    <p:sldId id="889" r:id="rId56"/>
    <p:sldId id="890" r:id="rId57"/>
    <p:sldId id="845" r:id="rId58"/>
    <p:sldId id="891" r:id="rId59"/>
    <p:sldId id="892" r:id="rId60"/>
    <p:sldId id="893" r:id="rId61"/>
    <p:sldId id="894" r:id="rId62"/>
    <p:sldId id="895" r:id="rId63"/>
    <p:sldId id="896" r:id="rId64"/>
    <p:sldId id="897" r:id="rId65"/>
    <p:sldId id="898" r:id="rId66"/>
    <p:sldId id="899" r:id="rId67"/>
    <p:sldId id="900" r:id="rId68"/>
    <p:sldId id="901" r:id="rId69"/>
    <p:sldId id="902" r:id="rId70"/>
    <p:sldId id="903" r:id="rId71"/>
    <p:sldId id="904" r:id="rId72"/>
    <p:sldId id="905" r:id="rId73"/>
    <p:sldId id="906" r:id="rId74"/>
    <p:sldId id="907" r:id="rId75"/>
    <p:sldId id="908" r:id="rId76"/>
    <p:sldId id="909" r:id="rId77"/>
    <p:sldId id="910" r:id="rId78"/>
    <p:sldId id="911" r:id="rId79"/>
    <p:sldId id="912" r:id="rId80"/>
    <p:sldId id="913" r:id="rId81"/>
    <p:sldId id="914" r:id="rId82"/>
    <p:sldId id="915" r:id="rId83"/>
    <p:sldId id="916" r:id="rId84"/>
    <p:sldId id="917" r:id="rId85"/>
    <p:sldId id="918" r:id="rId86"/>
    <p:sldId id="919" r:id="rId87"/>
    <p:sldId id="920" r:id="rId88"/>
    <p:sldId id="921" r:id="rId89"/>
    <p:sldId id="922" r:id="rId90"/>
    <p:sldId id="923" r:id="rId91"/>
    <p:sldId id="924" r:id="rId92"/>
    <p:sldId id="925" r:id="rId93"/>
    <p:sldId id="926" r:id="rId94"/>
    <p:sldId id="846" r:id="rId95"/>
    <p:sldId id="927" r:id="rId96"/>
    <p:sldId id="928" r:id="rId97"/>
    <p:sldId id="929" r:id="rId98"/>
    <p:sldId id="930" r:id="rId99"/>
    <p:sldId id="931" r:id="rId100"/>
    <p:sldId id="932" r:id="rId101"/>
    <p:sldId id="933" r:id="rId102"/>
    <p:sldId id="934" r:id="rId103"/>
    <p:sldId id="935" r:id="rId104"/>
    <p:sldId id="936" r:id="rId105"/>
    <p:sldId id="937" r:id="rId106"/>
    <p:sldId id="938" r:id="rId107"/>
    <p:sldId id="939" r:id="rId108"/>
    <p:sldId id="940" r:id="rId109"/>
    <p:sldId id="941" r:id="rId110"/>
    <p:sldId id="942" r:id="rId111"/>
    <p:sldId id="943" r:id="rId112"/>
    <p:sldId id="944" r:id="rId113"/>
    <p:sldId id="945" r:id="rId114"/>
    <p:sldId id="946" r:id="rId115"/>
    <p:sldId id="947" r:id="rId116"/>
    <p:sldId id="948" r:id="rId117"/>
    <p:sldId id="949" r:id="rId118"/>
    <p:sldId id="950" r:id="rId119"/>
    <p:sldId id="951" r:id="rId120"/>
    <p:sldId id="952" r:id="rId121"/>
    <p:sldId id="953" r:id="rId122"/>
    <p:sldId id="954" r:id="rId123"/>
    <p:sldId id="955" r:id="rId124"/>
    <p:sldId id="956" r:id="rId125"/>
    <p:sldId id="957" r:id="rId126"/>
    <p:sldId id="958" r:id="rId127"/>
    <p:sldId id="959" r:id="rId128"/>
    <p:sldId id="960" r:id="rId129"/>
    <p:sldId id="961" r:id="rId130"/>
    <p:sldId id="962" r:id="rId131"/>
    <p:sldId id="963" r:id="rId132"/>
    <p:sldId id="964" r:id="rId133"/>
    <p:sldId id="965" r:id="rId134"/>
    <p:sldId id="966" r:id="rId135"/>
    <p:sldId id="967" r:id="rId136"/>
    <p:sldId id="796" r:id="rId137"/>
    <p:sldId id="797" r:id="rId138"/>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2950" autoAdjust="0"/>
  </p:normalViewPr>
  <p:slideViewPr>
    <p:cSldViewPr>
      <p:cViewPr varScale="1">
        <p:scale>
          <a:sx n="80" d="100"/>
          <a:sy n="80" d="100"/>
        </p:scale>
        <p:origin x="2034"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1E109A-38E4-4D41-9D2B-DA90F9DF2D9D}" type="doc">
      <dgm:prSet loTypeId="urn:microsoft.com/office/officeart/2005/8/layout/hierarchy3" loCatId="hierarchy" qsTypeId="urn:microsoft.com/office/officeart/2005/8/quickstyle/simple4" qsCatId="simple" csTypeId="urn:microsoft.com/office/officeart/2005/8/colors/accent1_2" csCatId="accent1" phldr="1"/>
      <dgm:spPr/>
      <dgm:t>
        <a:bodyPr/>
        <a:lstStyle/>
        <a:p>
          <a:endParaRPr lang="en-US"/>
        </a:p>
      </dgm:t>
    </dgm:pt>
    <dgm:pt modelId="{8A5A9FAA-F984-444B-8BA7-6F42E18237DE}">
      <dgm:prSet/>
      <dgm:spPr>
        <a:solidFill>
          <a:schemeClr val="accent3"/>
        </a:solidFill>
        <a:ln>
          <a:solidFill>
            <a:schemeClr val="accent3"/>
          </a:solidFill>
        </a:ln>
      </dgm:spPr>
      <dgm:t>
        <a:bodyPr/>
        <a:lstStyle/>
        <a:p>
          <a:pPr rtl="0"/>
          <a:r>
            <a:rPr lang="en-US" dirty="0" smtClean="0"/>
            <a:t>Sequential access</a:t>
          </a:r>
          <a:endParaRPr lang="en-US" dirty="0"/>
        </a:p>
      </dgm:t>
    </dgm:pt>
    <dgm:pt modelId="{701CB208-7D27-BF42-8900-EF0CB3D9F6A6}" type="parTrans" cxnId="{E9A4B155-1DD3-B046-BA8F-27FA9ECD306F}">
      <dgm:prSet/>
      <dgm:spPr/>
      <dgm:t>
        <a:bodyPr/>
        <a:lstStyle/>
        <a:p>
          <a:endParaRPr lang="en-US"/>
        </a:p>
      </dgm:t>
    </dgm:pt>
    <dgm:pt modelId="{9EC8D73D-6532-3D4F-8298-19218992382F}" type="sibTrans" cxnId="{E9A4B155-1DD3-B046-BA8F-27FA9ECD306F}">
      <dgm:prSet/>
      <dgm:spPr/>
      <dgm:t>
        <a:bodyPr/>
        <a:lstStyle/>
        <a:p>
          <a:endParaRPr lang="en-US"/>
        </a:p>
      </dgm:t>
    </dgm:pt>
    <dgm:pt modelId="{249E975A-6248-F040-B0EC-0D217BA5812D}">
      <dgm:prSet/>
      <dgm:spPr/>
      <dgm:t>
        <a:bodyPr/>
        <a:lstStyle/>
        <a:p>
          <a:pPr rtl="0"/>
          <a:r>
            <a:rPr lang="en-US" dirty="0" smtClean="0"/>
            <a:t>Memory is organized into units of data called records</a:t>
          </a:r>
          <a:endParaRPr lang="en-US" dirty="0"/>
        </a:p>
      </dgm:t>
    </dgm:pt>
    <dgm:pt modelId="{D7B695A4-8C81-7145-A1F9-297813E20ADC}" type="parTrans" cxnId="{CACBB24F-BA96-6E47-B781-6175DC476ECF}">
      <dgm:prSet/>
      <dgm:spPr/>
      <dgm:t>
        <a:bodyPr/>
        <a:lstStyle/>
        <a:p>
          <a:endParaRPr lang="en-US" dirty="0"/>
        </a:p>
      </dgm:t>
    </dgm:pt>
    <dgm:pt modelId="{B21CA502-2196-FC49-B024-49C7EF69C567}" type="sibTrans" cxnId="{CACBB24F-BA96-6E47-B781-6175DC476ECF}">
      <dgm:prSet/>
      <dgm:spPr/>
      <dgm:t>
        <a:bodyPr/>
        <a:lstStyle/>
        <a:p>
          <a:endParaRPr lang="en-US"/>
        </a:p>
      </dgm:t>
    </dgm:pt>
    <dgm:pt modelId="{D8989F21-0B24-DD47-AF8B-351C1027F72B}">
      <dgm:prSet/>
      <dgm:spPr/>
      <dgm:t>
        <a:bodyPr/>
        <a:lstStyle/>
        <a:p>
          <a:pPr rtl="0"/>
          <a:r>
            <a:rPr lang="en-US" dirty="0" smtClean="0"/>
            <a:t>Access must be made in a specific linear sequence</a:t>
          </a:r>
          <a:endParaRPr lang="en-US" dirty="0"/>
        </a:p>
      </dgm:t>
    </dgm:pt>
    <dgm:pt modelId="{CB0A248A-E086-8F4B-A63C-250EFB5A7DBB}" type="parTrans" cxnId="{CBECFDA5-18C8-9943-8859-DD62EBDF7B7F}">
      <dgm:prSet/>
      <dgm:spPr/>
      <dgm:t>
        <a:bodyPr/>
        <a:lstStyle/>
        <a:p>
          <a:endParaRPr lang="en-US" dirty="0"/>
        </a:p>
      </dgm:t>
    </dgm:pt>
    <dgm:pt modelId="{FE09924D-9CFE-CA42-B634-EB596A8838BE}" type="sibTrans" cxnId="{CBECFDA5-18C8-9943-8859-DD62EBDF7B7F}">
      <dgm:prSet/>
      <dgm:spPr/>
      <dgm:t>
        <a:bodyPr/>
        <a:lstStyle/>
        <a:p>
          <a:endParaRPr lang="en-US"/>
        </a:p>
      </dgm:t>
    </dgm:pt>
    <dgm:pt modelId="{730A44F1-D164-9041-B049-621F523080BF}">
      <dgm:prSet/>
      <dgm:spPr/>
      <dgm:t>
        <a:bodyPr/>
        <a:lstStyle/>
        <a:p>
          <a:pPr rtl="0"/>
          <a:r>
            <a:rPr lang="en-US" dirty="0" smtClean="0"/>
            <a:t>Access time is variable</a:t>
          </a:r>
          <a:endParaRPr lang="en-US" dirty="0"/>
        </a:p>
      </dgm:t>
    </dgm:pt>
    <dgm:pt modelId="{7F091602-B494-2A49-A04D-FD0AC9D0086B}" type="parTrans" cxnId="{2B175F00-84E5-4D45-981D-B4AE67E1E7F4}">
      <dgm:prSet/>
      <dgm:spPr/>
      <dgm:t>
        <a:bodyPr/>
        <a:lstStyle/>
        <a:p>
          <a:endParaRPr lang="en-US" dirty="0"/>
        </a:p>
      </dgm:t>
    </dgm:pt>
    <dgm:pt modelId="{D9080A72-DA8D-1F4A-9B0A-737131935B49}" type="sibTrans" cxnId="{2B175F00-84E5-4D45-981D-B4AE67E1E7F4}">
      <dgm:prSet/>
      <dgm:spPr/>
      <dgm:t>
        <a:bodyPr/>
        <a:lstStyle/>
        <a:p>
          <a:endParaRPr lang="en-US"/>
        </a:p>
      </dgm:t>
    </dgm:pt>
    <dgm:pt modelId="{262243F6-C188-F24D-AB99-C967D9D9E10A}">
      <dgm:prSet/>
      <dgm:spPr>
        <a:solidFill>
          <a:schemeClr val="accent3"/>
        </a:solidFill>
        <a:ln>
          <a:solidFill>
            <a:schemeClr val="accent3"/>
          </a:solidFill>
        </a:ln>
      </dgm:spPr>
      <dgm:t>
        <a:bodyPr/>
        <a:lstStyle/>
        <a:p>
          <a:pPr rtl="0"/>
          <a:r>
            <a:rPr lang="en-US" dirty="0" smtClean="0"/>
            <a:t>Direct access</a:t>
          </a:r>
          <a:endParaRPr lang="en-US" dirty="0"/>
        </a:p>
      </dgm:t>
    </dgm:pt>
    <dgm:pt modelId="{ED03BC8E-07B6-6543-B0D2-36E92AC82D5A}" type="parTrans" cxnId="{297B302E-6F9F-EB4F-9A92-0AA9EBEB1ABC}">
      <dgm:prSet/>
      <dgm:spPr/>
      <dgm:t>
        <a:bodyPr/>
        <a:lstStyle/>
        <a:p>
          <a:endParaRPr lang="en-US"/>
        </a:p>
      </dgm:t>
    </dgm:pt>
    <dgm:pt modelId="{F118ACA0-1276-4741-A2FD-9E27BEFCD4DB}" type="sibTrans" cxnId="{297B302E-6F9F-EB4F-9A92-0AA9EBEB1ABC}">
      <dgm:prSet/>
      <dgm:spPr/>
      <dgm:t>
        <a:bodyPr/>
        <a:lstStyle/>
        <a:p>
          <a:endParaRPr lang="en-US"/>
        </a:p>
      </dgm:t>
    </dgm:pt>
    <dgm:pt modelId="{AD977A24-11DC-C742-9D49-A6C33F1F91B6}">
      <dgm:prSet/>
      <dgm:spPr/>
      <dgm:t>
        <a:bodyPr/>
        <a:lstStyle/>
        <a:p>
          <a:pPr rtl="0"/>
          <a:r>
            <a:rPr lang="en-US" dirty="0" smtClean="0"/>
            <a:t>Involves a shared read-write mechanism</a:t>
          </a:r>
          <a:endParaRPr lang="en-US" dirty="0"/>
        </a:p>
      </dgm:t>
    </dgm:pt>
    <dgm:pt modelId="{5ADB2149-FAF2-FD41-9564-36A9AA224EBD}" type="parTrans" cxnId="{794FA295-6434-C24B-89F9-681DD87A4FB7}">
      <dgm:prSet/>
      <dgm:spPr/>
      <dgm:t>
        <a:bodyPr/>
        <a:lstStyle/>
        <a:p>
          <a:endParaRPr lang="en-US" dirty="0"/>
        </a:p>
      </dgm:t>
    </dgm:pt>
    <dgm:pt modelId="{75DCBC6C-838A-A242-AF2C-FFA40016B3C6}" type="sibTrans" cxnId="{794FA295-6434-C24B-89F9-681DD87A4FB7}">
      <dgm:prSet/>
      <dgm:spPr/>
      <dgm:t>
        <a:bodyPr/>
        <a:lstStyle/>
        <a:p>
          <a:endParaRPr lang="en-US"/>
        </a:p>
      </dgm:t>
    </dgm:pt>
    <dgm:pt modelId="{DE8EFFD2-9C3E-E142-B5BE-3003F9ECCF56}">
      <dgm:prSet/>
      <dgm:spPr/>
      <dgm:t>
        <a:bodyPr/>
        <a:lstStyle/>
        <a:p>
          <a:pPr rtl="0"/>
          <a:r>
            <a:rPr lang="en-US" dirty="0" smtClean="0"/>
            <a:t>Individual blocks or records have a unique address based on physical location</a:t>
          </a:r>
          <a:endParaRPr lang="en-US" dirty="0"/>
        </a:p>
      </dgm:t>
    </dgm:pt>
    <dgm:pt modelId="{0B65D78F-D56C-BD40-A9B0-59F402830A7C}" type="parTrans" cxnId="{28F4AB10-5324-3C4A-9297-8947DEB91F3C}">
      <dgm:prSet/>
      <dgm:spPr/>
      <dgm:t>
        <a:bodyPr/>
        <a:lstStyle/>
        <a:p>
          <a:endParaRPr lang="en-US" dirty="0"/>
        </a:p>
      </dgm:t>
    </dgm:pt>
    <dgm:pt modelId="{32C610E4-C72E-124F-B694-8DE0CE7D00DE}" type="sibTrans" cxnId="{28F4AB10-5324-3C4A-9297-8947DEB91F3C}">
      <dgm:prSet/>
      <dgm:spPr/>
      <dgm:t>
        <a:bodyPr/>
        <a:lstStyle/>
        <a:p>
          <a:endParaRPr lang="en-US"/>
        </a:p>
      </dgm:t>
    </dgm:pt>
    <dgm:pt modelId="{4EE020A8-A35E-F943-8D39-B335825AE9FF}">
      <dgm:prSet/>
      <dgm:spPr/>
      <dgm:t>
        <a:bodyPr/>
        <a:lstStyle/>
        <a:p>
          <a:pPr rtl="0"/>
          <a:r>
            <a:rPr lang="en-US" dirty="0" smtClean="0"/>
            <a:t>Access time is variable</a:t>
          </a:r>
          <a:endParaRPr lang="en-US" dirty="0"/>
        </a:p>
      </dgm:t>
    </dgm:pt>
    <dgm:pt modelId="{2C6FA2B9-6188-7041-8EEB-DFFE828A61C2}" type="parTrans" cxnId="{16B95E9E-B55C-6649-A4FA-D7DDFC3CA278}">
      <dgm:prSet/>
      <dgm:spPr/>
      <dgm:t>
        <a:bodyPr/>
        <a:lstStyle/>
        <a:p>
          <a:endParaRPr lang="en-US" dirty="0"/>
        </a:p>
      </dgm:t>
    </dgm:pt>
    <dgm:pt modelId="{5A49EC81-E953-1442-9FED-4A0A4FA31D72}" type="sibTrans" cxnId="{16B95E9E-B55C-6649-A4FA-D7DDFC3CA278}">
      <dgm:prSet/>
      <dgm:spPr/>
      <dgm:t>
        <a:bodyPr/>
        <a:lstStyle/>
        <a:p>
          <a:endParaRPr lang="en-US"/>
        </a:p>
      </dgm:t>
    </dgm:pt>
    <dgm:pt modelId="{C820C997-5775-1D4D-B615-942335D8F154}">
      <dgm:prSet/>
      <dgm:spPr>
        <a:solidFill>
          <a:schemeClr val="accent3"/>
        </a:solidFill>
        <a:ln>
          <a:solidFill>
            <a:schemeClr val="accent3"/>
          </a:solidFill>
        </a:ln>
      </dgm:spPr>
      <dgm:t>
        <a:bodyPr/>
        <a:lstStyle/>
        <a:p>
          <a:pPr rtl="0"/>
          <a:r>
            <a:rPr lang="en-US" dirty="0" smtClean="0"/>
            <a:t>Random access</a:t>
          </a:r>
          <a:endParaRPr lang="en-US" dirty="0"/>
        </a:p>
      </dgm:t>
    </dgm:pt>
    <dgm:pt modelId="{A583C24D-C0BD-2746-95CF-79BD54700144}" type="parTrans" cxnId="{5B04F1DA-AD92-DA4F-A9A8-D06CF9C0F20A}">
      <dgm:prSet/>
      <dgm:spPr/>
      <dgm:t>
        <a:bodyPr/>
        <a:lstStyle/>
        <a:p>
          <a:endParaRPr lang="en-US"/>
        </a:p>
      </dgm:t>
    </dgm:pt>
    <dgm:pt modelId="{1A2C764F-A4B0-064A-A259-79172E032F1A}" type="sibTrans" cxnId="{5B04F1DA-AD92-DA4F-A9A8-D06CF9C0F20A}">
      <dgm:prSet/>
      <dgm:spPr/>
      <dgm:t>
        <a:bodyPr/>
        <a:lstStyle/>
        <a:p>
          <a:endParaRPr lang="en-US"/>
        </a:p>
      </dgm:t>
    </dgm:pt>
    <dgm:pt modelId="{FAEA5CBB-AE04-B549-AC53-D0181C8E8A08}">
      <dgm:prSet/>
      <dgm:spPr/>
      <dgm:t>
        <a:bodyPr/>
        <a:lstStyle/>
        <a:p>
          <a:pPr rtl="0"/>
          <a:r>
            <a:rPr lang="en-US" dirty="0" smtClean="0"/>
            <a:t>Each addressable location in memory has a unique, physically wired-in addressing mechanism</a:t>
          </a:r>
          <a:endParaRPr lang="en-US" dirty="0"/>
        </a:p>
      </dgm:t>
    </dgm:pt>
    <dgm:pt modelId="{9FA2F442-938D-5944-9371-4C6772DEDC8B}" type="parTrans" cxnId="{87D43DF5-D96F-3747-BA2E-B0C77F59B3E0}">
      <dgm:prSet/>
      <dgm:spPr/>
      <dgm:t>
        <a:bodyPr/>
        <a:lstStyle/>
        <a:p>
          <a:endParaRPr lang="en-US" dirty="0"/>
        </a:p>
      </dgm:t>
    </dgm:pt>
    <dgm:pt modelId="{CEC13FC5-968C-3B44-8BA2-0F6AFB7FD97B}" type="sibTrans" cxnId="{87D43DF5-D96F-3747-BA2E-B0C77F59B3E0}">
      <dgm:prSet/>
      <dgm:spPr/>
      <dgm:t>
        <a:bodyPr/>
        <a:lstStyle/>
        <a:p>
          <a:endParaRPr lang="en-US"/>
        </a:p>
      </dgm:t>
    </dgm:pt>
    <dgm:pt modelId="{84F3437F-B600-A644-99F4-6E1DF8387B12}">
      <dgm:prSet/>
      <dgm:spPr/>
      <dgm:t>
        <a:bodyPr/>
        <a:lstStyle/>
        <a:p>
          <a:pPr rtl="0"/>
          <a:r>
            <a:rPr lang="en-US" dirty="0" smtClean="0"/>
            <a:t>The time to access a given location is independent of the sequence of prior accesses and is constant</a:t>
          </a:r>
          <a:endParaRPr lang="en-US" dirty="0"/>
        </a:p>
      </dgm:t>
    </dgm:pt>
    <dgm:pt modelId="{2548E3A4-CB27-114A-89EA-C80B13E8BB9F}" type="parTrans" cxnId="{C8607F48-060A-764F-84DA-45D6F1C538F9}">
      <dgm:prSet/>
      <dgm:spPr/>
      <dgm:t>
        <a:bodyPr/>
        <a:lstStyle/>
        <a:p>
          <a:endParaRPr lang="en-US" dirty="0"/>
        </a:p>
      </dgm:t>
    </dgm:pt>
    <dgm:pt modelId="{FA46A5F8-BBDC-664B-9AD6-2E1735900F55}" type="sibTrans" cxnId="{C8607F48-060A-764F-84DA-45D6F1C538F9}">
      <dgm:prSet/>
      <dgm:spPr/>
      <dgm:t>
        <a:bodyPr/>
        <a:lstStyle/>
        <a:p>
          <a:endParaRPr lang="en-US"/>
        </a:p>
      </dgm:t>
    </dgm:pt>
    <dgm:pt modelId="{2DC69FB4-FE3C-AD43-B145-23EB77E89B08}">
      <dgm:prSet/>
      <dgm:spPr/>
      <dgm:t>
        <a:bodyPr/>
        <a:lstStyle/>
        <a:p>
          <a:pPr rtl="0"/>
          <a:r>
            <a:rPr lang="en-US" dirty="0" smtClean="0"/>
            <a:t>Any location can be selected at random and directly addressed and accessed</a:t>
          </a:r>
          <a:endParaRPr lang="en-US" dirty="0"/>
        </a:p>
      </dgm:t>
    </dgm:pt>
    <dgm:pt modelId="{E592A506-7658-4B4C-8FED-E3A5A6E38753}" type="parTrans" cxnId="{4D2632F8-6FE0-8F46-9CF9-B331BF5CDB6D}">
      <dgm:prSet/>
      <dgm:spPr/>
      <dgm:t>
        <a:bodyPr/>
        <a:lstStyle/>
        <a:p>
          <a:endParaRPr lang="en-US" dirty="0"/>
        </a:p>
      </dgm:t>
    </dgm:pt>
    <dgm:pt modelId="{F8BBE253-0172-B84A-83BB-383ED67C14CE}" type="sibTrans" cxnId="{4D2632F8-6FE0-8F46-9CF9-B331BF5CDB6D}">
      <dgm:prSet/>
      <dgm:spPr/>
      <dgm:t>
        <a:bodyPr/>
        <a:lstStyle/>
        <a:p>
          <a:endParaRPr lang="en-US"/>
        </a:p>
      </dgm:t>
    </dgm:pt>
    <dgm:pt modelId="{29337C8D-4C22-5949-A112-C600430A6B55}">
      <dgm:prSet/>
      <dgm:spPr/>
      <dgm:t>
        <a:bodyPr/>
        <a:lstStyle/>
        <a:p>
          <a:pPr rtl="0"/>
          <a:r>
            <a:rPr lang="en-US" dirty="0" smtClean="0"/>
            <a:t>Main memory and some cache systems are random access</a:t>
          </a:r>
          <a:endParaRPr lang="en-US" dirty="0"/>
        </a:p>
      </dgm:t>
    </dgm:pt>
    <dgm:pt modelId="{4F65C890-6967-5D41-856B-1BAADEDB4B58}" type="parTrans" cxnId="{2DA9E234-B320-204F-B637-507BB9161C22}">
      <dgm:prSet/>
      <dgm:spPr/>
      <dgm:t>
        <a:bodyPr/>
        <a:lstStyle/>
        <a:p>
          <a:endParaRPr lang="en-US" dirty="0"/>
        </a:p>
      </dgm:t>
    </dgm:pt>
    <dgm:pt modelId="{DB232A88-B0FC-5B4D-9FFC-B80C06AA875C}" type="sibTrans" cxnId="{2DA9E234-B320-204F-B637-507BB9161C22}">
      <dgm:prSet/>
      <dgm:spPr/>
      <dgm:t>
        <a:bodyPr/>
        <a:lstStyle/>
        <a:p>
          <a:endParaRPr lang="en-US"/>
        </a:p>
      </dgm:t>
    </dgm:pt>
    <dgm:pt modelId="{FA6A981E-3070-A34F-947A-EB7ABA68EE11}">
      <dgm:prSet/>
      <dgm:spPr>
        <a:solidFill>
          <a:schemeClr val="accent3"/>
        </a:solidFill>
        <a:ln>
          <a:solidFill>
            <a:schemeClr val="accent3"/>
          </a:solidFill>
        </a:ln>
      </dgm:spPr>
      <dgm:t>
        <a:bodyPr/>
        <a:lstStyle/>
        <a:p>
          <a:pPr rtl="0"/>
          <a:r>
            <a:rPr lang="en-GB" dirty="0" smtClean="0"/>
            <a:t>Associative</a:t>
          </a:r>
          <a:endParaRPr lang="en-GB" dirty="0"/>
        </a:p>
      </dgm:t>
    </dgm:pt>
    <dgm:pt modelId="{5F7AF8B1-9982-594E-8029-EC2EEDBC8594}" type="parTrans" cxnId="{66CD094A-B89D-044A-96E7-BEEAD96544CE}">
      <dgm:prSet/>
      <dgm:spPr/>
      <dgm:t>
        <a:bodyPr/>
        <a:lstStyle/>
        <a:p>
          <a:endParaRPr lang="en-US"/>
        </a:p>
      </dgm:t>
    </dgm:pt>
    <dgm:pt modelId="{7E71C80E-E9E3-F749-9498-B99251E355D5}" type="sibTrans" cxnId="{66CD094A-B89D-044A-96E7-BEEAD96544CE}">
      <dgm:prSet/>
      <dgm:spPr/>
      <dgm:t>
        <a:bodyPr/>
        <a:lstStyle/>
        <a:p>
          <a:endParaRPr lang="en-US"/>
        </a:p>
      </dgm:t>
    </dgm:pt>
    <dgm:pt modelId="{51FEB92C-5C00-4148-B4CE-600BD1896178}">
      <dgm:prSet/>
      <dgm:spPr/>
      <dgm:t>
        <a:bodyPr/>
        <a:lstStyle/>
        <a:p>
          <a:pPr rtl="0"/>
          <a:r>
            <a:rPr lang="en-US" dirty="0" smtClean="0"/>
            <a:t>A word is retrieved based on a portion of its contents rather than its address</a:t>
          </a:r>
          <a:endParaRPr lang="en-US" dirty="0"/>
        </a:p>
      </dgm:t>
    </dgm:pt>
    <dgm:pt modelId="{F9FEA76A-0448-B543-A07D-BFF42E9992EB}" type="parTrans" cxnId="{B03E3F1A-CB33-DD40-8573-6D80E8765A71}">
      <dgm:prSet/>
      <dgm:spPr/>
      <dgm:t>
        <a:bodyPr/>
        <a:lstStyle/>
        <a:p>
          <a:endParaRPr lang="en-US" dirty="0"/>
        </a:p>
      </dgm:t>
    </dgm:pt>
    <dgm:pt modelId="{FFF0B65F-CD9A-6648-BBD9-4405952DABF1}" type="sibTrans" cxnId="{B03E3F1A-CB33-DD40-8573-6D80E8765A71}">
      <dgm:prSet/>
      <dgm:spPr/>
      <dgm:t>
        <a:bodyPr/>
        <a:lstStyle/>
        <a:p>
          <a:endParaRPr lang="en-US"/>
        </a:p>
      </dgm:t>
    </dgm:pt>
    <dgm:pt modelId="{9BD8975B-F43D-194D-9595-9DCB15FE0012}">
      <dgm:prSet/>
      <dgm:spPr/>
      <dgm:t>
        <a:bodyPr/>
        <a:lstStyle/>
        <a:p>
          <a:pPr rtl="0"/>
          <a:r>
            <a:rPr lang="en-US" dirty="0" smtClean="0"/>
            <a:t>Each location has its own addressing mechanism and retrieval time is constant independent of location or prior access patterns</a:t>
          </a:r>
          <a:endParaRPr lang="en-US" dirty="0"/>
        </a:p>
      </dgm:t>
    </dgm:pt>
    <dgm:pt modelId="{DC0B03C6-28CF-5A4D-B3F8-BB2309151689}" type="parTrans" cxnId="{6B703F2C-3A56-074B-9030-D139F7046D96}">
      <dgm:prSet/>
      <dgm:spPr/>
      <dgm:t>
        <a:bodyPr/>
        <a:lstStyle/>
        <a:p>
          <a:endParaRPr lang="en-US" dirty="0"/>
        </a:p>
      </dgm:t>
    </dgm:pt>
    <dgm:pt modelId="{4044DD32-0884-5642-A684-DDBF3DACF352}" type="sibTrans" cxnId="{6B703F2C-3A56-074B-9030-D139F7046D96}">
      <dgm:prSet/>
      <dgm:spPr/>
      <dgm:t>
        <a:bodyPr/>
        <a:lstStyle/>
        <a:p>
          <a:endParaRPr lang="en-US"/>
        </a:p>
      </dgm:t>
    </dgm:pt>
    <dgm:pt modelId="{49C10939-F231-2D4D-AC73-F6AEA469EE20}">
      <dgm:prSet/>
      <dgm:spPr/>
      <dgm:t>
        <a:bodyPr/>
        <a:lstStyle/>
        <a:p>
          <a:pPr rtl="0"/>
          <a:r>
            <a:rPr lang="en-US" dirty="0" smtClean="0"/>
            <a:t>Cache memories may employ associative access</a:t>
          </a:r>
          <a:endParaRPr lang="en-US" dirty="0"/>
        </a:p>
      </dgm:t>
    </dgm:pt>
    <dgm:pt modelId="{AE02444B-5E83-5F41-9956-4BF44137F418}" type="parTrans" cxnId="{4C3CBE3D-0571-354C-B481-A34B1862DBC3}">
      <dgm:prSet/>
      <dgm:spPr/>
      <dgm:t>
        <a:bodyPr/>
        <a:lstStyle/>
        <a:p>
          <a:endParaRPr lang="en-US" dirty="0"/>
        </a:p>
      </dgm:t>
    </dgm:pt>
    <dgm:pt modelId="{4A25220D-608E-804F-BC8A-1E008ED485B3}" type="sibTrans" cxnId="{4C3CBE3D-0571-354C-B481-A34B1862DBC3}">
      <dgm:prSet/>
      <dgm:spPr/>
      <dgm:t>
        <a:bodyPr/>
        <a:lstStyle/>
        <a:p>
          <a:endParaRPr lang="en-US"/>
        </a:p>
      </dgm:t>
    </dgm:pt>
    <dgm:pt modelId="{1311F7BE-D404-D349-BB42-D06F815CB3A0}" type="pres">
      <dgm:prSet presAssocID="{A01E109A-38E4-4D41-9D2B-DA90F9DF2D9D}" presName="diagram" presStyleCnt="0">
        <dgm:presLayoutVars>
          <dgm:chPref val="1"/>
          <dgm:dir/>
          <dgm:animOne val="branch"/>
          <dgm:animLvl val="lvl"/>
          <dgm:resizeHandles/>
        </dgm:presLayoutVars>
      </dgm:prSet>
      <dgm:spPr/>
      <dgm:t>
        <a:bodyPr/>
        <a:lstStyle/>
        <a:p>
          <a:endParaRPr lang="en-US"/>
        </a:p>
      </dgm:t>
    </dgm:pt>
    <dgm:pt modelId="{65B303EF-CF3A-0A47-BD65-066E7387980C}" type="pres">
      <dgm:prSet presAssocID="{8A5A9FAA-F984-444B-8BA7-6F42E18237DE}" presName="root" presStyleCnt="0"/>
      <dgm:spPr/>
    </dgm:pt>
    <dgm:pt modelId="{C88AF388-E42F-5E49-89BA-17D87E548B2F}" type="pres">
      <dgm:prSet presAssocID="{8A5A9FAA-F984-444B-8BA7-6F42E18237DE}" presName="rootComposite" presStyleCnt="0"/>
      <dgm:spPr/>
    </dgm:pt>
    <dgm:pt modelId="{A31D7AAC-FC8E-004F-B865-F0253AEE1155}" type="pres">
      <dgm:prSet presAssocID="{8A5A9FAA-F984-444B-8BA7-6F42E18237DE}" presName="rootText" presStyleLbl="node1" presStyleIdx="0" presStyleCnt="4"/>
      <dgm:spPr/>
      <dgm:t>
        <a:bodyPr/>
        <a:lstStyle/>
        <a:p>
          <a:endParaRPr lang="en-US"/>
        </a:p>
      </dgm:t>
    </dgm:pt>
    <dgm:pt modelId="{E831056C-9A48-964E-B68D-5061B30A0B2E}" type="pres">
      <dgm:prSet presAssocID="{8A5A9FAA-F984-444B-8BA7-6F42E18237DE}" presName="rootConnector" presStyleLbl="node1" presStyleIdx="0" presStyleCnt="4"/>
      <dgm:spPr/>
      <dgm:t>
        <a:bodyPr/>
        <a:lstStyle/>
        <a:p>
          <a:endParaRPr lang="en-US"/>
        </a:p>
      </dgm:t>
    </dgm:pt>
    <dgm:pt modelId="{B6BE7F2D-0741-DC4A-883B-CE2C4C1343A1}" type="pres">
      <dgm:prSet presAssocID="{8A5A9FAA-F984-444B-8BA7-6F42E18237DE}" presName="childShape" presStyleCnt="0"/>
      <dgm:spPr/>
    </dgm:pt>
    <dgm:pt modelId="{D506F360-FBE7-A546-AC58-035A01472293}" type="pres">
      <dgm:prSet presAssocID="{D7B695A4-8C81-7145-A1F9-297813E20ADC}" presName="Name13" presStyleLbl="parChTrans1D2" presStyleIdx="0" presStyleCnt="13"/>
      <dgm:spPr/>
      <dgm:t>
        <a:bodyPr/>
        <a:lstStyle/>
        <a:p>
          <a:endParaRPr lang="en-US"/>
        </a:p>
      </dgm:t>
    </dgm:pt>
    <dgm:pt modelId="{195F2E14-05C7-644B-B6BE-707563606306}" type="pres">
      <dgm:prSet presAssocID="{249E975A-6248-F040-B0EC-0D217BA5812D}" presName="childText" presStyleLbl="bgAcc1" presStyleIdx="0" presStyleCnt="13">
        <dgm:presLayoutVars>
          <dgm:bulletEnabled val="1"/>
        </dgm:presLayoutVars>
      </dgm:prSet>
      <dgm:spPr/>
      <dgm:t>
        <a:bodyPr/>
        <a:lstStyle/>
        <a:p>
          <a:endParaRPr lang="en-US"/>
        </a:p>
      </dgm:t>
    </dgm:pt>
    <dgm:pt modelId="{0E6FC7EB-80AA-AC4F-92E0-0E78041CDE6D}" type="pres">
      <dgm:prSet presAssocID="{CB0A248A-E086-8F4B-A63C-250EFB5A7DBB}" presName="Name13" presStyleLbl="parChTrans1D2" presStyleIdx="1" presStyleCnt="13"/>
      <dgm:spPr/>
      <dgm:t>
        <a:bodyPr/>
        <a:lstStyle/>
        <a:p>
          <a:endParaRPr lang="en-US"/>
        </a:p>
      </dgm:t>
    </dgm:pt>
    <dgm:pt modelId="{5F4B137F-2E04-C242-AEBD-63382F5DADFC}" type="pres">
      <dgm:prSet presAssocID="{D8989F21-0B24-DD47-AF8B-351C1027F72B}" presName="childText" presStyleLbl="bgAcc1" presStyleIdx="1" presStyleCnt="13">
        <dgm:presLayoutVars>
          <dgm:bulletEnabled val="1"/>
        </dgm:presLayoutVars>
      </dgm:prSet>
      <dgm:spPr/>
      <dgm:t>
        <a:bodyPr/>
        <a:lstStyle/>
        <a:p>
          <a:endParaRPr lang="en-US"/>
        </a:p>
      </dgm:t>
    </dgm:pt>
    <dgm:pt modelId="{790BEB0E-6B5B-BE40-A3A9-EE69F83027B8}" type="pres">
      <dgm:prSet presAssocID="{7F091602-B494-2A49-A04D-FD0AC9D0086B}" presName="Name13" presStyleLbl="parChTrans1D2" presStyleIdx="2" presStyleCnt="13"/>
      <dgm:spPr/>
      <dgm:t>
        <a:bodyPr/>
        <a:lstStyle/>
        <a:p>
          <a:endParaRPr lang="en-US"/>
        </a:p>
      </dgm:t>
    </dgm:pt>
    <dgm:pt modelId="{3D110699-3DBB-5146-A1DC-9DF4CC366F5C}" type="pres">
      <dgm:prSet presAssocID="{730A44F1-D164-9041-B049-621F523080BF}" presName="childText" presStyleLbl="bgAcc1" presStyleIdx="2" presStyleCnt="13">
        <dgm:presLayoutVars>
          <dgm:bulletEnabled val="1"/>
        </dgm:presLayoutVars>
      </dgm:prSet>
      <dgm:spPr/>
      <dgm:t>
        <a:bodyPr/>
        <a:lstStyle/>
        <a:p>
          <a:endParaRPr lang="en-US"/>
        </a:p>
      </dgm:t>
    </dgm:pt>
    <dgm:pt modelId="{4A872E52-54F5-1A43-85FC-DCE645AB9B6F}" type="pres">
      <dgm:prSet presAssocID="{262243F6-C188-F24D-AB99-C967D9D9E10A}" presName="root" presStyleCnt="0"/>
      <dgm:spPr/>
    </dgm:pt>
    <dgm:pt modelId="{294828B9-5D8A-374C-B55B-597E28DCB701}" type="pres">
      <dgm:prSet presAssocID="{262243F6-C188-F24D-AB99-C967D9D9E10A}" presName="rootComposite" presStyleCnt="0"/>
      <dgm:spPr/>
    </dgm:pt>
    <dgm:pt modelId="{9797C1B8-553B-7B41-931F-7E110BE99EAA}" type="pres">
      <dgm:prSet presAssocID="{262243F6-C188-F24D-AB99-C967D9D9E10A}" presName="rootText" presStyleLbl="node1" presStyleIdx="1" presStyleCnt="4"/>
      <dgm:spPr/>
      <dgm:t>
        <a:bodyPr/>
        <a:lstStyle/>
        <a:p>
          <a:endParaRPr lang="en-US"/>
        </a:p>
      </dgm:t>
    </dgm:pt>
    <dgm:pt modelId="{A22B84D8-03AB-CA45-90C5-01047C820E69}" type="pres">
      <dgm:prSet presAssocID="{262243F6-C188-F24D-AB99-C967D9D9E10A}" presName="rootConnector" presStyleLbl="node1" presStyleIdx="1" presStyleCnt="4"/>
      <dgm:spPr/>
      <dgm:t>
        <a:bodyPr/>
        <a:lstStyle/>
        <a:p>
          <a:endParaRPr lang="en-US"/>
        </a:p>
      </dgm:t>
    </dgm:pt>
    <dgm:pt modelId="{A005FEA5-2DB2-F643-8FB0-5B8DF56790A3}" type="pres">
      <dgm:prSet presAssocID="{262243F6-C188-F24D-AB99-C967D9D9E10A}" presName="childShape" presStyleCnt="0"/>
      <dgm:spPr/>
    </dgm:pt>
    <dgm:pt modelId="{A69E1617-86CE-4B49-A4F8-B02490186F30}" type="pres">
      <dgm:prSet presAssocID="{5ADB2149-FAF2-FD41-9564-36A9AA224EBD}" presName="Name13" presStyleLbl="parChTrans1D2" presStyleIdx="3" presStyleCnt="13"/>
      <dgm:spPr/>
      <dgm:t>
        <a:bodyPr/>
        <a:lstStyle/>
        <a:p>
          <a:endParaRPr lang="en-US"/>
        </a:p>
      </dgm:t>
    </dgm:pt>
    <dgm:pt modelId="{EB5CB965-FFE0-B148-AF27-9EABE58F81E7}" type="pres">
      <dgm:prSet presAssocID="{AD977A24-11DC-C742-9D49-A6C33F1F91B6}" presName="childText" presStyleLbl="bgAcc1" presStyleIdx="3" presStyleCnt="13">
        <dgm:presLayoutVars>
          <dgm:bulletEnabled val="1"/>
        </dgm:presLayoutVars>
      </dgm:prSet>
      <dgm:spPr/>
      <dgm:t>
        <a:bodyPr/>
        <a:lstStyle/>
        <a:p>
          <a:endParaRPr lang="en-US"/>
        </a:p>
      </dgm:t>
    </dgm:pt>
    <dgm:pt modelId="{8AF6E76E-68BB-264D-826E-AEBB39267524}" type="pres">
      <dgm:prSet presAssocID="{0B65D78F-D56C-BD40-A9B0-59F402830A7C}" presName="Name13" presStyleLbl="parChTrans1D2" presStyleIdx="4" presStyleCnt="13"/>
      <dgm:spPr/>
      <dgm:t>
        <a:bodyPr/>
        <a:lstStyle/>
        <a:p>
          <a:endParaRPr lang="en-US"/>
        </a:p>
      </dgm:t>
    </dgm:pt>
    <dgm:pt modelId="{11F567F9-0295-3F48-9CFB-A29A07F8ED60}" type="pres">
      <dgm:prSet presAssocID="{DE8EFFD2-9C3E-E142-B5BE-3003F9ECCF56}" presName="childText" presStyleLbl="bgAcc1" presStyleIdx="4" presStyleCnt="13">
        <dgm:presLayoutVars>
          <dgm:bulletEnabled val="1"/>
        </dgm:presLayoutVars>
      </dgm:prSet>
      <dgm:spPr/>
      <dgm:t>
        <a:bodyPr/>
        <a:lstStyle/>
        <a:p>
          <a:endParaRPr lang="en-US"/>
        </a:p>
      </dgm:t>
    </dgm:pt>
    <dgm:pt modelId="{29C59D61-C26A-AA40-8EA4-D9F10DB3FA4C}" type="pres">
      <dgm:prSet presAssocID="{2C6FA2B9-6188-7041-8EEB-DFFE828A61C2}" presName="Name13" presStyleLbl="parChTrans1D2" presStyleIdx="5" presStyleCnt="13"/>
      <dgm:spPr/>
      <dgm:t>
        <a:bodyPr/>
        <a:lstStyle/>
        <a:p>
          <a:endParaRPr lang="en-US"/>
        </a:p>
      </dgm:t>
    </dgm:pt>
    <dgm:pt modelId="{B9A2AEBA-8DB5-A741-9AFA-831FB972D460}" type="pres">
      <dgm:prSet presAssocID="{4EE020A8-A35E-F943-8D39-B335825AE9FF}" presName="childText" presStyleLbl="bgAcc1" presStyleIdx="5" presStyleCnt="13">
        <dgm:presLayoutVars>
          <dgm:bulletEnabled val="1"/>
        </dgm:presLayoutVars>
      </dgm:prSet>
      <dgm:spPr/>
      <dgm:t>
        <a:bodyPr/>
        <a:lstStyle/>
        <a:p>
          <a:endParaRPr lang="en-US"/>
        </a:p>
      </dgm:t>
    </dgm:pt>
    <dgm:pt modelId="{4C0FBB09-7455-AD4B-A250-A227E5BE8914}" type="pres">
      <dgm:prSet presAssocID="{C820C997-5775-1D4D-B615-942335D8F154}" presName="root" presStyleCnt="0"/>
      <dgm:spPr/>
    </dgm:pt>
    <dgm:pt modelId="{D4B22C91-84BC-B14D-B12A-35306AE4CA8C}" type="pres">
      <dgm:prSet presAssocID="{C820C997-5775-1D4D-B615-942335D8F154}" presName="rootComposite" presStyleCnt="0"/>
      <dgm:spPr/>
    </dgm:pt>
    <dgm:pt modelId="{6FDB1C52-66B8-EF4F-9FB7-A5C8D3D6C37F}" type="pres">
      <dgm:prSet presAssocID="{C820C997-5775-1D4D-B615-942335D8F154}" presName="rootText" presStyleLbl="node1" presStyleIdx="2" presStyleCnt="4"/>
      <dgm:spPr/>
      <dgm:t>
        <a:bodyPr/>
        <a:lstStyle/>
        <a:p>
          <a:endParaRPr lang="en-US"/>
        </a:p>
      </dgm:t>
    </dgm:pt>
    <dgm:pt modelId="{97A63C3D-DF05-2E49-ADF2-60951A1D1420}" type="pres">
      <dgm:prSet presAssocID="{C820C997-5775-1D4D-B615-942335D8F154}" presName="rootConnector" presStyleLbl="node1" presStyleIdx="2" presStyleCnt="4"/>
      <dgm:spPr/>
      <dgm:t>
        <a:bodyPr/>
        <a:lstStyle/>
        <a:p>
          <a:endParaRPr lang="en-US"/>
        </a:p>
      </dgm:t>
    </dgm:pt>
    <dgm:pt modelId="{8B7CDE3C-846A-BB46-9BB0-FBE85B4B4746}" type="pres">
      <dgm:prSet presAssocID="{C820C997-5775-1D4D-B615-942335D8F154}" presName="childShape" presStyleCnt="0"/>
      <dgm:spPr/>
    </dgm:pt>
    <dgm:pt modelId="{F1386D75-35EA-5D42-9968-3F87FE7AA2CE}" type="pres">
      <dgm:prSet presAssocID="{9FA2F442-938D-5944-9371-4C6772DEDC8B}" presName="Name13" presStyleLbl="parChTrans1D2" presStyleIdx="6" presStyleCnt="13"/>
      <dgm:spPr/>
      <dgm:t>
        <a:bodyPr/>
        <a:lstStyle/>
        <a:p>
          <a:endParaRPr lang="en-US"/>
        </a:p>
      </dgm:t>
    </dgm:pt>
    <dgm:pt modelId="{CDF79683-4896-AE46-8C7E-1E26F3144B7F}" type="pres">
      <dgm:prSet presAssocID="{FAEA5CBB-AE04-B549-AC53-D0181C8E8A08}" presName="childText" presStyleLbl="bgAcc1" presStyleIdx="6" presStyleCnt="13">
        <dgm:presLayoutVars>
          <dgm:bulletEnabled val="1"/>
        </dgm:presLayoutVars>
      </dgm:prSet>
      <dgm:spPr/>
      <dgm:t>
        <a:bodyPr/>
        <a:lstStyle/>
        <a:p>
          <a:endParaRPr lang="en-US"/>
        </a:p>
      </dgm:t>
    </dgm:pt>
    <dgm:pt modelId="{22BDA43B-DDAC-6B48-B529-9D41B158BFE5}" type="pres">
      <dgm:prSet presAssocID="{2548E3A4-CB27-114A-89EA-C80B13E8BB9F}" presName="Name13" presStyleLbl="parChTrans1D2" presStyleIdx="7" presStyleCnt="13"/>
      <dgm:spPr/>
      <dgm:t>
        <a:bodyPr/>
        <a:lstStyle/>
        <a:p>
          <a:endParaRPr lang="en-US"/>
        </a:p>
      </dgm:t>
    </dgm:pt>
    <dgm:pt modelId="{86D2BFCF-6137-6040-B4D7-654F73B11185}" type="pres">
      <dgm:prSet presAssocID="{84F3437F-B600-A644-99F4-6E1DF8387B12}" presName="childText" presStyleLbl="bgAcc1" presStyleIdx="7" presStyleCnt="13">
        <dgm:presLayoutVars>
          <dgm:bulletEnabled val="1"/>
        </dgm:presLayoutVars>
      </dgm:prSet>
      <dgm:spPr/>
      <dgm:t>
        <a:bodyPr/>
        <a:lstStyle/>
        <a:p>
          <a:endParaRPr lang="en-US"/>
        </a:p>
      </dgm:t>
    </dgm:pt>
    <dgm:pt modelId="{FECE01BA-866C-8B4C-8971-A9BDF35383BD}" type="pres">
      <dgm:prSet presAssocID="{E592A506-7658-4B4C-8FED-E3A5A6E38753}" presName="Name13" presStyleLbl="parChTrans1D2" presStyleIdx="8" presStyleCnt="13"/>
      <dgm:spPr/>
      <dgm:t>
        <a:bodyPr/>
        <a:lstStyle/>
        <a:p>
          <a:endParaRPr lang="en-US"/>
        </a:p>
      </dgm:t>
    </dgm:pt>
    <dgm:pt modelId="{69BFFA3F-0AD9-9441-82BC-335A44ED0150}" type="pres">
      <dgm:prSet presAssocID="{2DC69FB4-FE3C-AD43-B145-23EB77E89B08}" presName="childText" presStyleLbl="bgAcc1" presStyleIdx="8" presStyleCnt="13">
        <dgm:presLayoutVars>
          <dgm:bulletEnabled val="1"/>
        </dgm:presLayoutVars>
      </dgm:prSet>
      <dgm:spPr/>
      <dgm:t>
        <a:bodyPr/>
        <a:lstStyle/>
        <a:p>
          <a:endParaRPr lang="en-US"/>
        </a:p>
      </dgm:t>
    </dgm:pt>
    <dgm:pt modelId="{1B2A1DD4-116B-C64D-AB7C-4E334146ACC9}" type="pres">
      <dgm:prSet presAssocID="{4F65C890-6967-5D41-856B-1BAADEDB4B58}" presName="Name13" presStyleLbl="parChTrans1D2" presStyleIdx="9" presStyleCnt="13"/>
      <dgm:spPr/>
      <dgm:t>
        <a:bodyPr/>
        <a:lstStyle/>
        <a:p>
          <a:endParaRPr lang="en-US"/>
        </a:p>
      </dgm:t>
    </dgm:pt>
    <dgm:pt modelId="{F0161445-FBCA-154C-A578-ACEB2B139284}" type="pres">
      <dgm:prSet presAssocID="{29337C8D-4C22-5949-A112-C600430A6B55}" presName="childText" presStyleLbl="bgAcc1" presStyleIdx="9" presStyleCnt="13">
        <dgm:presLayoutVars>
          <dgm:bulletEnabled val="1"/>
        </dgm:presLayoutVars>
      </dgm:prSet>
      <dgm:spPr/>
      <dgm:t>
        <a:bodyPr/>
        <a:lstStyle/>
        <a:p>
          <a:endParaRPr lang="en-US"/>
        </a:p>
      </dgm:t>
    </dgm:pt>
    <dgm:pt modelId="{72F5BBD8-11DF-9646-80C0-53EB1F187006}" type="pres">
      <dgm:prSet presAssocID="{FA6A981E-3070-A34F-947A-EB7ABA68EE11}" presName="root" presStyleCnt="0"/>
      <dgm:spPr/>
    </dgm:pt>
    <dgm:pt modelId="{5C2FD415-52B4-3149-8FE7-A15013E2F92D}" type="pres">
      <dgm:prSet presAssocID="{FA6A981E-3070-A34F-947A-EB7ABA68EE11}" presName="rootComposite" presStyleCnt="0"/>
      <dgm:spPr/>
    </dgm:pt>
    <dgm:pt modelId="{2331A22A-7C8D-C642-BBF8-C12A6CD27989}" type="pres">
      <dgm:prSet presAssocID="{FA6A981E-3070-A34F-947A-EB7ABA68EE11}" presName="rootText" presStyleLbl="node1" presStyleIdx="3" presStyleCnt="4"/>
      <dgm:spPr/>
      <dgm:t>
        <a:bodyPr/>
        <a:lstStyle/>
        <a:p>
          <a:endParaRPr lang="en-US"/>
        </a:p>
      </dgm:t>
    </dgm:pt>
    <dgm:pt modelId="{C6E62521-4D12-004A-A502-A60826E7EBAA}" type="pres">
      <dgm:prSet presAssocID="{FA6A981E-3070-A34F-947A-EB7ABA68EE11}" presName="rootConnector" presStyleLbl="node1" presStyleIdx="3" presStyleCnt="4"/>
      <dgm:spPr/>
      <dgm:t>
        <a:bodyPr/>
        <a:lstStyle/>
        <a:p>
          <a:endParaRPr lang="en-US"/>
        </a:p>
      </dgm:t>
    </dgm:pt>
    <dgm:pt modelId="{CD78D6BF-30BC-7142-9725-B9D1BF666E7B}" type="pres">
      <dgm:prSet presAssocID="{FA6A981E-3070-A34F-947A-EB7ABA68EE11}" presName="childShape" presStyleCnt="0"/>
      <dgm:spPr/>
    </dgm:pt>
    <dgm:pt modelId="{1AC9A5BA-BC67-294C-AC33-A22F6DB38F56}" type="pres">
      <dgm:prSet presAssocID="{F9FEA76A-0448-B543-A07D-BFF42E9992EB}" presName="Name13" presStyleLbl="parChTrans1D2" presStyleIdx="10" presStyleCnt="13"/>
      <dgm:spPr/>
      <dgm:t>
        <a:bodyPr/>
        <a:lstStyle/>
        <a:p>
          <a:endParaRPr lang="en-US"/>
        </a:p>
      </dgm:t>
    </dgm:pt>
    <dgm:pt modelId="{DCB2FCDB-E6D6-904E-A580-4ADB3BF065A6}" type="pres">
      <dgm:prSet presAssocID="{51FEB92C-5C00-4148-B4CE-600BD1896178}" presName="childText" presStyleLbl="bgAcc1" presStyleIdx="10" presStyleCnt="13">
        <dgm:presLayoutVars>
          <dgm:bulletEnabled val="1"/>
        </dgm:presLayoutVars>
      </dgm:prSet>
      <dgm:spPr/>
      <dgm:t>
        <a:bodyPr/>
        <a:lstStyle/>
        <a:p>
          <a:endParaRPr lang="en-US"/>
        </a:p>
      </dgm:t>
    </dgm:pt>
    <dgm:pt modelId="{83B0DAF1-60E4-9045-B9E4-B96C5D869AFD}" type="pres">
      <dgm:prSet presAssocID="{DC0B03C6-28CF-5A4D-B3F8-BB2309151689}" presName="Name13" presStyleLbl="parChTrans1D2" presStyleIdx="11" presStyleCnt="13"/>
      <dgm:spPr/>
      <dgm:t>
        <a:bodyPr/>
        <a:lstStyle/>
        <a:p>
          <a:endParaRPr lang="en-US"/>
        </a:p>
      </dgm:t>
    </dgm:pt>
    <dgm:pt modelId="{366DBA70-8BB4-F34F-8B9B-A2766771CED6}" type="pres">
      <dgm:prSet presAssocID="{9BD8975B-F43D-194D-9595-9DCB15FE0012}" presName="childText" presStyleLbl="bgAcc1" presStyleIdx="11" presStyleCnt="13">
        <dgm:presLayoutVars>
          <dgm:bulletEnabled val="1"/>
        </dgm:presLayoutVars>
      </dgm:prSet>
      <dgm:spPr/>
      <dgm:t>
        <a:bodyPr/>
        <a:lstStyle/>
        <a:p>
          <a:endParaRPr lang="en-US"/>
        </a:p>
      </dgm:t>
    </dgm:pt>
    <dgm:pt modelId="{46F7C217-EAF9-1940-A3AC-6B582F32A3FA}" type="pres">
      <dgm:prSet presAssocID="{AE02444B-5E83-5F41-9956-4BF44137F418}" presName="Name13" presStyleLbl="parChTrans1D2" presStyleIdx="12" presStyleCnt="13"/>
      <dgm:spPr/>
      <dgm:t>
        <a:bodyPr/>
        <a:lstStyle/>
        <a:p>
          <a:endParaRPr lang="en-US"/>
        </a:p>
      </dgm:t>
    </dgm:pt>
    <dgm:pt modelId="{5AF0E7B9-E263-D64F-82B7-2123FE05D917}" type="pres">
      <dgm:prSet presAssocID="{49C10939-F231-2D4D-AC73-F6AEA469EE20}" presName="childText" presStyleLbl="bgAcc1" presStyleIdx="12" presStyleCnt="13">
        <dgm:presLayoutVars>
          <dgm:bulletEnabled val="1"/>
        </dgm:presLayoutVars>
      </dgm:prSet>
      <dgm:spPr/>
      <dgm:t>
        <a:bodyPr/>
        <a:lstStyle/>
        <a:p>
          <a:endParaRPr lang="en-US"/>
        </a:p>
      </dgm:t>
    </dgm:pt>
  </dgm:ptLst>
  <dgm:cxnLst>
    <dgm:cxn modelId="{E4BC89E1-E7F4-374D-B94C-68F2BD26FFAD}" type="presOf" srcId="{9FA2F442-938D-5944-9371-4C6772DEDC8B}" destId="{F1386D75-35EA-5D42-9968-3F87FE7AA2CE}" srcOrd="0" destOrd="0" presId="urn:microsoft.com/office/officeart/2005/8/layout/hierarchy3"/>
    <dgm:cxn modelId="{5B04F1DA-AD92-DA4F-A9A8-D06CF9C0F20A}" srcId="{A01E109A-38E4-4D41-9D2B-DA90F9DF2D9D}" destId="{C820C997-5775-1D4D-B615-942335D8F154}" srcOrd="2" destOrd="0" parTransId="{A583C24D-C0BD-2746-95CF-79BD54700144}" sibTransId="{1A2C764F-A4B0-064A-A259-79172E032F1A}"/>
    <dgm:cxn modelId="{CBECFDA5-18C8-9943-8859-DD62EBDF7B7F}" srcId="{8A5A9FAA-F984-444B-8BA7-6F42E18237DE}" destId="{D8989F21-0B24-DD47-AF8B-351C1027F72B}" srcOrd="1" destOrd="0" parTransId="{CB0A248A-E086-8F4B-A63C-250EFB5A7DBB}" sibTransId="{FE09924D-9CFE-CA42-B634-EB596A8838BE}"/>
    <dgm:cxn modelId="{ED72D179-00B3-DC43-845E-CEF7562AF714}" type="presOf" srcId="{FA6A981E-3070-A34F-947A-EB7ABA68EE11}" destId="{C6E62521-4D12-004A-A502-A60826E7EBAA}" srcOrd="1" destOrd="0" presId="urn:microsoft.com/office/officeart/2005/8/layout/hierarchy3"/>
    <dgm:cxn modelId="{5A88B560-DB4E-5246-AF8C-01DB0C83F26B}" type="presOf" srcId="{262243F6-C188-F24D-AB99-C967D9D9E10A}" destId="{9797C1B8-553B-7B41-931F-7E110BE99EAA}" srcOrd="0" destOrd="0" presId="urn:microsoft.com/office/officeart/2005/8/layout/hierarchy3"/>
    <dgm:cxn modelId="{E3004402-9654-2C48-85C9-9172CECE1A8A}" type="presOf" srcId="{51FEB92C-5C00-4148-B4CE-600BD1896178}" destId="{DCB2FCDB-E6D6-904E-A580-4ADB3BF065A6}" srcOrd="0" destOrd="0" presId="urn:microsoft.com/office/officeart/2005/8/layout/hierarchy3"/>
    <dgm:cxn modelId="{4D2632F8-6FE0-8F46-9CF9-B331BF5CDB6D}" srcId="{C820C997-5775-1D4D-B615-942335D8F154}" destId="{2DC69FB4-FE3C-AD43-B145-23EB77E89B08}" srcOrd="2" destOrd="0" parTransId="{E592A506-7658-4B4C-8FED-E3A5A6E38753}" sibTransId="{F8BBE253-0172-B84A-83BB-383ED67C14CE}"/>
    <dgm:cxn modelId="{09F36EE2-F466-2542-8DCA-3ADD5E166BE9}" type="presOf" srcId="{5ADB2149-FAF2-FD41-9564-36A9AA224EBD}" destId="{A69E1617-86CE-4B49-A4F8-B02490186F30}" srcOrd="0" destOrd="0" presId="urn:microsoft.com/office/officeart/2005/8/layout/hierarchy3"/>
    <dgm:cxn modelId="{CC37A9E7-2DC1-5A4A-AE04-F1D4CB9BFA82}" type="presOf" srcId="{7F091602-B494-2A49-A04D-FD0AC9D0086B}" destId="{790BEB0E-6B5B-BE40-A3A9-EE69F83027B8}" srcOrd="0" destOrd="0" presId="urn:microsoft.com/office/officeart/2005/8/layout/hierarchy3"/>
    <dgm:cxn modelId="{794FA295-6434-C24B-89F9-681DD87A4FB7}" srcId="{262243F6-C188-F24D-AB99-C967D9D9E10A}" destId="{AD977A24-11DC-C742-9D49-A6C33F1F91B6}" srcOrd="0" destOrd="0" parTransId="{5ADB2149-FAF2-FD41-9564-36A9AA224EBD}" sibTransId="{75DCBC6C-838A-A242-AF2C-FFA40016B3C6}"/>
    <dgm:cxn modelId="{2B175F00-84E5-4D45-981D-B4AE67E1E7F4}" srcId="{8A5A9FAA-F984-444B-8BA7-6F42E18237DE}" destId="{730A44F1-D164-9041-B049-621F523080BF}" srcOrd="2" destOrd="0" parTransId="{7F091602-B494-2A49-A04D-FD0AC9D0086B}" sibTransId="{D9080A72-DA8D-1F4A-9B0A-737131935B49}"/>
    <dgm:cxn modelId="{5335185B-5ECA-3146-86FD-D91FB578345B}" type="presOf" srcId="{730A44F1-D164-9041-B049-621F523080BF}" destId="{3D110699-3DBB-5146-A1DC-9DF4CC366F5C}" srcOrd="0" destOrd="0" presId="urn:microsoft.com/office/officeart/2005/8/layout/hierarchy3"/>
    <dgm:cxn modelId="{D8E3A9B4-85B5-3245-9B47-89139C2F414D}" type="presOf" srcId="{F9FEA76A-0448-B543-A07D-BFF42E9992EB}" destId="{1AC9A5BA-BC67-294C-AC33-A22F6DB38F56}" srcOrd="0" destOrd="0" presId="urn:microsoft.com/office/officeart/2005/8/layout/hierarchy3"/>
    <dgm:cxn modelId="{8F40FCFC-C2AD-2941-A184-2841F64D5B69}" type="presOf" srcId="{D7B695A4-8C81-7145-A1F9-297813E20ADC}" destId="{D506F360-FBE7-A546-AC58-035A01472293}" srcOrd="0" destOrd="0" presId="urn:microsoft.com/office/officeart/2005/8/layout/hierarchy3"/>
    <dgm:cxn modelId="{E40F42F0-3170-A04E-B56D-19CBCE560B0D}" type="presOf" srcId="{49C10939-F231-2D4D-AC73-F6AEA469EE20}" destId="{5AF0E7B9-E263-D64F-82B7-2123FE05D917}" srcOrd="0" destOrd="0" presId="urn:microsoft.com/office/officeart/2005/8/layout/hierarchy3"/>
    <dgm:cxn modelId="{55F4957E-74FE-EA43-AB54-BA206FCF0C1B}" type="presOf" srcId="{FAEA5CBB-AE04-B549-AC53-D0181C8E8A08}" destId="{CDF79683-4896-AE46-8C7E-1E26F3144B7F}" srcOrd="0" destOrd="0" presId="urn:microsoft.com/office/officeart/2005/8/layout/hierarchy3"/>
    <dgm:cxn modelId="{7350C190-74A2-144C-B9A6-D5E10387C400}" type="presOf" srcId="{4EE020A8-A35E-F943-8D39-B335825AE9FF}" destId="{B9A2AEBA-8DB5-A741-9AFA-831FB972D460}" srcOrd="0" destOrd="0" presId="urn:microsoft.com/office/officeart/2005/8/layout/hierarchy3"/>
    <dgm:cxn modelId="{E4B6982D-E2DD-1C47-9835-705BF5BD40AB}" type="presOf" srcId="{249E975A-6248-F040-B0EC-0D217BA5812D}" destId="{195F2E14-05C7-644B-B6BE-707563606306}" srcOrd="0" destOrd="0" presId="urn:microsoft.com/office/officeart/2005/8/layout/hierarchy3"/>
    <dgm:cxn modelId="{28F4AB10-5324-3C4A-9297-8947DEB91F3C}" srcId="{262243F6-C188-F24D-AB99-C967D9D9E10A}" destId="{DE8EFFD2-9C3E-E142-B5BE-3003F9ECCF56}" srcOrd="1" destOrd="0" parTransId="{0B65D78F-D56C-BD40-A9B0-59F402830A7C}" sibTransId="{32C610E4-C72E-124F-B694-8DE0CE7D00DE}"/>
    <dgm:cxn modelId="{CACBB24F-BA96-6E47-B781-6175DC476ECF}" srcId="{8A5A9FAA-F984-444B-8BA7-6F42E18237DE}" destId="{249E975A-6248-F040-B0EC-0D217BA5812D}" srcOrd="0" destOrd="0" parTransId="{D7B695A4-8C81-7145-A1F9-297813E20ADC}" sibTransId="{B21CA502-2196-FC49-B024-49C7EF69C567}"/>
    <dgm:cxn modelId="{16B95E9E-B55C-6649-A4FA-D7DDFC3CA278}" srcId="{262243F6-C188-F24D-AB99-C967D9D9E10A}" destId="{4EE020A8-A35E-F943-8D39-B335825AE9FF}" srcOrd="2" destOrd="0" parTransId="{2C6FA2B9-6188-7041-8EEB-DFFE828A61C2}" sibTransId="{5A49EC81-E953-1442-9FED-4A0A4FA31D72}"/>
    <dgm:cxn modelId="{496CF2C5-FFEA-C646-B06D-A62E4CE8B4B8}" type="presOf" srcId="{CB0A248A-E086-8F4B-A63C-250EFB5A7DBB}" destId="{0E6FC7EB-80AA-AC4F-92E0-0E78041CDE6D}" srcOrd="0" destOrd="0" presId="urn:microsoft.com/office/officeart/2005/8/layout/hierarchy3"/>
    <dgm:cxn modelId="{7F2C4258-B909-FE4E-AEA3-C27C912FAA46}" type="presOf" srcId="{FA6A981E-3070-A34F-947A-EB7ABA68EE11}" destId="{2331A22A-7C8D-C642-BBF8-C12A6CD27989}" srcOrd="0" destOrd="0" presId="urn:microsoft.com/office/officeart/2005/8/layout/hierarchy3"/>
    <dgm:cxn modelId="{60026084-DFE2-9745-8BFE-9A72269C3CB1}" type="presOf" srcId="{262243F6-C188-F24D-AB99-C967D9D9E10A}" destId="{A22B84D8-03AB-CA45-90C5-01047C820E69}" srcOrd="1" destOrd="0" presId="urn:microsoft.com/office/officeart/2005/8/layout/hierarchy3"/>
    <dgm:cxn modelId="{CDA58620-49BE-0D4D-AF1D-9C657B392456}" type="presOf" srcId="{E592A506-7658-4B4C-8FED-E3A5A6E38753}" destId="{FECE01BA-866C-8B4C-8971-A9BDF35383BD}" srcOrd="0" destOrd="0" presId="urn:microsoft.com/office/officeart/2005/8/layout/hierarchy3"/>
    <dgm:cxn modelId="{22071553-C3A1-FE4E-B419-13C85BB0DEC0}" type="presOf" srcId="{29337C8D-4C22-5949-A112-C600430A6B55}" destId="{F0161445-FBCA-154C-A578-ACEB2B139284}" srcOrd="0" destOrd="0" presId="urn:microsoft.com/office/officeart/2005/8/layout/hierarchy3"/>
    <dgm:cxn modelId="{FA8AD48E-B222-7C42-A108-2A1E12234662}" type="presOf" srcId="{AD977A24-11DC-C742-9D49-A6C33F1F91B6}" destId="{EB5CB965-FFE0-B148-AF27-9EABE58F81E7}" srcOrd="0" destOrd="0" presId="urn:microsoft.com/office/officeart/2005/8/layout/hierarchy3"/>
    <dgm:cxn modelId="{B40E5301-9BA8-FF47-AD4D-AD1404AD6B9D}" type="presOf" srcId="{2C6FA2B9-6188-7041-8EEB-DFFE828A61C2}" destId="{29C59D61-C26A-AA40-8EA4-D9F10DB3FA4C}" srcOrd="0" destOrd="0" presId="urn:microsoft.com/office/officeart/2005/8/layout/hierarchy3"/>
    <dgm:cxn modelId="{C8607F48-060A-764F-84DA-45D6F1C538F9}" srcId="{C820C997-5775-1D4D-B615-942335D8F154}" destId="{84F3437F-B600-A644-99F4-6E1DF8387B12}" srcOrd="1" destOrd="0" parTransId="{2548E3A4-CB27-114A-89EA-C80B13E8BB9F}" sibTransId="{FA46A5F8-BBDC-664B-9AD6-2E1735900F55}"/>
    <dgm:cxn modelId="{B03E3F1A-CB33-DD40-8573-6D80E8765A71}" srcId="{FA6A981E-3070-A34F-947A-EB7ABA68EE11}" destId="{51FEB92C-5C00-4148-B4CE-600BD1896178}" srcOrd="0" destOrd="0" parTransId="{F9FEA76A-0448-B543-A07D-BFF42E9992EB}" sibTransId="{FFF0B65F-CD9A-6648-BBD9-4405952DABF1}"/>
    <dgm:cxn modelId="{59EFDA7D-2793-1F4C-8888-439DB55D01B5}" type="presOf" srcId="{2548E3A4-CB27-114A-89EA-C80B13E8BB9F}" destId="{22BDA43B-DDAC-6B48-B529-9D41B158BFE5}" srcOrd="0" destOrd="0" presId="urn:microsoft.com/office/officeart/2005/8/layout/hierarchy3"/>
    <dgm:cxn modelId="{56A2CFEB-7A36-1144-A4B2-B986781C3238}" type="presOf" srcId="{C820C997-5775-1D4D-B615-942335D8F154}" destId="{6FDB1C52-66B8-EF4F-9FB7-A5C8D3D6C37F}" srcOrd="0" destOrd="0" presId="urn:microsoft.com/office/officeart/2005/8/layout/hierarchy3"/>
    <dgm:cxn modelId="{C6509B97-1744-8B45-80BA-74097A215472}" type="presOf" srcId="{AE02444B-5E83-5F41-9956-4BF44137F418}" destId="{46F7C217-EAF9-1940-A3AC-6B582F32A3FA}" srcOrd="0" destOrd="0" presId="urn:microsoft.com/office/officeart/2005/8/layout/hierarchy3"/>
    <dgm:cxn modelId="{4C3CBE3D-0571-354C-B481-A34B1862DBC3}" srcId="{FA6A981E-3070-A34F-947A-EB7ABA68EE11}" destId="{49C10939-F231-2D4D-AC73-F6AEA469EE20}" srcOrd="2" destOrd="0" parTransId="{AE02444B-5E83-5F41-9956-4BF44137F418}" sibTransId="{4A25220D-608E-804F-BC8A-1E008ED485B3}"/>
    <dgm:cxn modelId="{627BDE90-E896-184A-8E74-1050505247DC}" type="presOf" srcId="{DC0B03C6-28CF-5A4D-B3F8-BB2309151689}" destId="{83B0DAF1-60E4-9045-B9E4-B96C5D869AFD}" srcOrd="0" destOrd="0" presId="urn:microsoft.com/office/officeart/2005/8/layout/hierarchy3"/>
    <dgm:cxn modelId="{6B703F2C-3A56-074B-9030-D139F7046D96}" srcId="{FA6A981E-3070-A34F-947A-EB7ABA68EE11}" destId="{9BD8975B-F43D-194D-9595-9DCB15FE0012}" srcOrd="1" destOrd="0" parTransId="{DC0B03C6-28CF-5A4D-B3F8-BB2309151689}" sibTransId="{4044DD32-0884-5642-A684-DDBF3DACF352}"/>
    <dgm:cxn modelId="{57BF55B1-F63D-2043-82B7-915B75760267}" type="presOf" srcId="{2DC69FB4-FE3C-AD43-B145-23EB77E89B08}" destId="{69BFFA3F-0AD9-9441-82BC-335A44ED0150}" srcOrd="0" destOrd="0" presId="urn:microsoft.com/office/officeart/2005/8/layout/hierarchy3"/>
    <dgm:cxn modelId="{88BEBD12-1940-2144-9F28-DE35917B5CD7}" type="presOf" srcId="{84F3437F-B600-A644-99F4-6E1DF8387B12}" destId="{86D2BFCF-6137-6040-B4D7-654F73B11185}" srcOrd="0" destOrd="0" presId="urn:microsoft.com/office/officeart/2005/8/layout/hierarchy3"/>
    <dgm:cxn modelId="{D2A93954-A25A-0447-8637-37532864A64C}" type="presOf" srcId="{D8989F21-0B24-DD47-AF8B-351C1027F72B}" destId="{5F4B137F-2E04-C242-AEBD-63382F5DADFC}" srcOrd="0" destOrd="0" presId="urn:microsoft.com/office/officeart/2005/8/layout/hierarchy3"/>
    <dgm:cxn modelId="{83624726-8043-BF45-8AC4-BDA498110BC4}" type="presOf" srcId="{9BD8975B-F43D-194D-9595-9DCB15FE0012}" destId="{366DBA70-8BB4-F34F-8B9B-A2766771CED6}" srcOrd="0" destOrd="0" presId="urn:microsoft.com/office/officeart/2005/8/layout/hierarchy3"/>
    <dgm:cxn modelId="{052E6DA5-E4C5-7841-94F6-8437BB3D697C}" type="presOf" srcId="{4F65C890-6967-5D41-856B-1BAADEDB4B58}" destId="{1B2A1DD4-116B-C64D-AB7C-4E334146ACC9}" srcOrd="0" destOrd="0" presId="urn:microsoft.com/office/officeart/2005/8/layout/hierarchy3"/>
    <dgm:cxn modelId="{786B7B78-C154-1442-8D88-039D335632A4}" type="presOf" srcId="{8A5A9FAA-F984-444B-8BA7-6F42E18237DE}" destId="{E831056C-9A48-964E-B68D-5061B30A0B2E}" srcOrd="1" destOrd="0" presId="urn:microsoft.com/office/officeart/2005/8/layout/hierarchy3"/>
    <dgm:cxn modelId="{87D43DF5-D96F-3747-BA2E-B0C77F59B3E0}" srcId="{C820C997-5775-1D4D-B615-942335D8F154}" destId="{FAEA5CBB-AE04-B549-AC53-D0181C8E8A08}" srcOrd="0" destOrd="0" parTransId="{9FA2F442-938D-5944-9371-4C6772DEDC8B}" sibTransId="{CEC13FC5-968C-3B44-8BA2-0F6AFB7FD97B}"/>
    <dgm:cxn modelId="{E9A4B155-1DD3-B046-BA8F-27FA9ECD306F}" srcId="{A01E109A-38E4-4D41-9D2B-DA90F9DF2D9D}" destId="{8A5A9FAA-F984-444B-8BA7-6F42E18237DE}" srcOrd="0" destOrd="0" parTransId="{701CB208-7D27-BF42-8900-EF0CB3D9F6A6}" sibTransId="{9EC8D73D-6532-3D4F-8298-19218992382F}"/>
    <dgm:cxn modelId="{66CD094A-B89D-044A-96E7-BEEAD96544CE}" srcId="{A01E109A-38E4-4D41-9D2B-DA90F9DF2D9D}" destId="{FA6A981E-3070-A34F-947A-EB7ABA68EE11}" srcOrd="3" destOrd="0" parTransId="{5F7AF8B1-9982-594E-8029-EC2EEDBC8594}" sibTransId="{7E71C80E-E9E3-F749-9498-B99251E355D5}"/>
    <dgm:cxn modelId="{D093AF0F-B3C7-3341-840E-9F4C0D0DAE1D}" type="presOf" srcId="{0B65D78F-D56C-BD40-A9B0-59F402830A7C}" destId="{8AF6E76E-68BB-264D-826E-AEBB39267524}" srcOrd="0" destOrd="0" presId="urn:microsoft.com/office/officeart/2005/8/layout/hierarchy3"/>
    <dgm:cxn modelId="{2DA9E234-B320-204F-B637-507BB9161C22}" srcId="{C820C997-5775-1D4D-B615-942335D8F154}" destId="{29337C8D-4C22-5949-A112-C600430A6B55}" srcOrd="3" destOrd="0" parTransId="{4F65C890-6967-5D41-856B-1BAADEDB4B58}" sibTransId="{DB232A88-B0FC-5B4D-9FFC-B80C06AA875C}"/>
    <dgm:cxn modelId="{07CC2A24-EE94-0B44-9D25-AEB149A7C34D}" type="presOf" srcId="{C820C997-5775-1D4D-B615-942335D8F154}" destId="{97A63C3D-DF05-2E49-ADF2-60951A1D1420}" srcOrd="1" destOrd="0" presId="urn:microsoft.com/office/officeart/2005/8/layout/hierarchy3"/>
    <dgm:cxn modelId="{297B302E-6F9F-EB4F-9A92-0AA9EBEB1ABC}" srcId="{A01E109A-38E4-4D41-9D2B-DA90F9DF2D9D}" destId="{262243F6-C188-F24D-AB99-C967D9D9E10A}" srcOrd="1" destOrd="0" parTransId="{ED03BC8E-07B6-6543-B0D2-36E92AC82D5A}" sibTransId="{F118ACA0-1276-4741-A2FD-9E27BEFCD4DB}"/>
    <dgm:cxn modelId="{1D028558-4F65-C748-BD53-11A49DC135E9}" type="presOf" srcId="{DE8EFFD2-9C3E-E142-B5BE-3003F9ECCF56}" destId="{11F567F9-0295-3F48-9CFB-A29A07F8ED60}" srcOrd="0" destOrd="0" presId="urn:microsoft.com/office/officeart/2005/8/layout/hierarchy3"/>
    <dgm:cxn modelId="{70EFB3A1-1BB5-6C4B-8AB4-20E379A1653E}" type="presOf" srcId="{8A5A9FAA-F984-444B-8BA7-6F42E18237DE}" destId="{A31D7AAC-FC8E-004F-B865-F0253AEE1155}" srcOrd="0" destOrd="0" presId="urn:microsoft.com/office/officeart/2005/8/layout/hierarchy3"/>
    <dgm:cxn modelId="{23130026-2F15-BE43-98CD-CC30D4600946}" type="presOf" srcId="{A01E109A-38E4-4D41-9D2B-DA90F9DF2D9D}" destId="{1311F7BE-D404-D349-BB42-D06F815CB3A0}" srcOrd="0" destOrd="0" presId="urn:microsoft.com/office/officeart/2005/8/layout/hierarchy3"/>
    <dgm:cxn modelId="{A244E13B-DE56-A142-9D4C-26B7A109DE9B}" type="presParOf" srcId="{1311F7BE-D404-D349-BB42-D06F815CB3A0}" destId="{65B303EF-CF3A-0A47-BD65-066E7387980C}" srcOrd="0" destOrd="0" presId="urn:microsoft.com/office/officeart/2005/8/layout/hierarchy3"/>
    <dgm:cxn modelId="{C1F3BBE0-CB67-F445-ADCC-115FF8B924C0}" type="presParOf" srcId="{65B303EF-CF3A-0A47-BD65-066E7387980C}" destId="{C88AF388-E42F-5E49-89BA-17D87E548B2F}" srcOrd="0" destOrd="0" presId="urn:microsoft.com/office/officeart/2005/8/layout/hierarchy3"/>
    <dgm:cxn modelId="{3AD2E9E0-35FE-E44F-9AF8-D0AF647C8F4A}" type="presParOf" srcId="{C88AF388-E42F-5E49-89BA-17D87E548B2F}" destId="{A31D7AAC-FC8E-004F-B865-F0253AEE1155}" srcOrd="0" destOrd="0" presId="urn:microsoft.com/office/officeart/2005/8/layout/hierarchy3"/>
    <dgm:cxn modelId="{CEA288F4-9ACD-6346-A5CF-43AF371FA7D1}" type="presParOf" srcId="{C88AF388-E42F-5E49-89BA-17D87E548B2F}" destId="{E831056C-9A48-964E-B68D-5061B30A0B2E}" srcOrd="1" destOrd="0" presId="urn:microsoft.com/office/officeart/2005/8/layout/hierarchy3"/>
    <dgm:cxn modelId="{38468A20-95E0-9F49-8440-C91878320ACF}" type="presParOf" srcId="{65B303EF-CF3A-0A47-BD65-066E7387980C}" destId="{B6BE7F2D-0741-DC4A-883B-CE2C4C1343A1}" srcOrd="1" destOrd="0" presId="urn:microsoft.com/office/officeart/2005/8/layout/hierarchy3"/>
    <dgm:cxn modelId="{4D9DCF9A-18BF-F040-8A62-C6746D0094D8}" type="presParOf" srcId="{B6BE7F2D-0741-DC4A-883B-CE2C4C1343A1}" destId="{D506F360-FBE7-A546-AC58-035A01472293}" srcOrd="0" destOrd="0" presId="urn:microsoft.com/office/officeart/2005/8/layout/hierarchy3"/>
    <dgm:cxn modelId="{B9BC3E22-1E66-B843-BA48-480A3630743D}" type="presParOf" srcId="{B6BE7F2D-0741-DC4A-883B-CE2C4C1343A1}" destId="{195F2E14-05C7-644B-B6BE-707563606306}" srcOrd="1" destOrd="0" presId="urn:microsoft.com/office/officeart/2005/8/layout/hierarchy3"/>
    <dgm:cxn modelId="{A24284CF-42AE-0B49-B5D2-389A70424B2D}" type="presParOf" srcId="{B6BE7F2D-0741-DC4A-883B-CE2C4C1343A1}" destId="{0E6FC7EB-80AA-AC4F-92E0-0E78041CDE6D}" srcOrd="2" destOrd="0" presId="urn:microsoft.com/office/officeart/2005/8/layout/hierarchy3"/>
    <dgm:cxn modelId="{13B82D19-85A0-2A4C-A1DB-D4867AD301A0}" type="presParOf" srcId="{B6BE7F2D-0741-DC4A-883B-CE2C4C1343A1}" destId="{5F4B137F-2E04-C242-AEBD-63382F5DADFC}" srcOrd="3" destOrd="0" presId="urn:microsoft.com/office/officeart/2005/8/layout/hierarchy3"/>
    <dgm:cxn modelId="{56E07565-0F92-7745-9B90-1C082B8C7484}" type="presParOf" srcId="{B6BE7F2D-0741-DC4A-883B-CE2C4C1343A1}" destId="{790BEB0E-6B5B-BE40-A3A9-EE69F83027B8}" srcOrd="4" destOrd="0" presId="urn:microsoft.com/office/officeart/2005/8/layout/hierarchy3"/>
    <dgm:cxn modelId="{53BBDFA3-54E6-9D40-A9E4-5750A89772D0}" type="presParOf" srcId="{B6BE7F2D-0741-DC4A-883B-CE2C4C1343A1}" destId="{3D110699-3DBB-5146-A1DC-9DF4CC366F5C}" srcOrd="5" destOrd="0" presId="urn:microsoft.com/office/officeart/2005/8/layout/hierarchy3"/>
    <dgm:cxn modelId="{C4312315-27E1-8849-B0F5-AA00688B255F}" type="presParOf" srcId="{1311F7BE-D404-D349-BB42-D06F815CB3A0}" destId="{4A872E52-54F5-1A43-85FC-DCE645AB9B6F}" srcOrd="1" destOrd="0" presId="urn:microsoft.com/office/officeart/2005/8/layout/hierarchy3"/>
    <dgm:cxn modelId="{E3EC5CB7-9CB2-E547-8439-9465CD42B513}" type="presParOf" srcId="{4A872E52-54F5-1A43-85FC-DCE645AB9B6F}" destId="{294828B9-5D8A-374C-B55B-597E28DCB701}" srcOrd="0" destOrd="0" presId="urn:microsoft.com/office/officeart/2005/8/layout/hierarchy3"/>
    <dgm:cxn modelId="{0A53D5C3-2E73-E342-A58E-2BB0DA8BE16B}" type="presParOf" srcId="{294828B9-5D8A-374C-B55B-597E28DCB701}" destId="{9797C1B8-553B-7B41-931F-7E110BE99EAA}" srcOrd="0" destOrd="0" presId="urn:microsoft.com/office/officeart/2005/8/layout/hierarchy3"/>
    <dgm:cxn modelId="{3B3204D0-73EA-0A40-A2B0-1CFF7A5CBF48}" type="presParOf" srcId="{294828B9-5D8A-374C-B55B-597E28DCB701}" destId="{A22B84D8-03AB-CA45-90C5-01047C820E69}" srcOrd="1" destOrd="0" presId="urn:microsoft.com/office/officeart/2005/8/layout/hierarchy3"/>
    <dgm:cxn modelId="{CCF4E23A-B1A1-9844-8249-FE707521B391}" type="presParOf" srcId="{4A872E52-54F5-1A43-85FC-DCE645AB9B6F}" destId="{A005FEA5-2DB2-F643-8FB0-5B8DF56790A3}" srcOrd="1" destOrd="0" presId="urn:microsoft.com/office/officeart/2005/8/layout/hierarchy3"/>
    <dgm:cxn modelId="{0E487DC7-CACD-FC4F-8AB0-E1ADFF0A53D3}" type="presParOf" srcId="{A005FEA5-2DB2-F643-8FB0-5B8DF56790A3}" destId="{A69E1617-86CE-4B49-A4F8-B02490186F30}" srcOrd="0" destOrd="0" presId="urn:microsoft.com/office/officeart/2005/8/layout/hierarchy3"/>
    <dgm:cxn modelId="{F890B6A6-F4CE-814B-958A-CE969A1A34F9}" type="presParOf" srcId="{A005FEA5-2DB2-F643-8FB0-5B8DF56790A3}" destId="{EB5CB965-FFE0-B148-AF27-9EABE58F81E7}" srcOrd="1" destOrd="0" presId="urn:microsoft.com/office/officeart/2005/8/layout/hierarchy3"/>
    <dgm:cxn modelId="{A2D34FD3-5E82-6A4E-8208-9A0480AAAA5B}" type="presParOf" srcId="{A005FEA5-2DB2-F643-8FB0-5B8DF56790A3}" destId="{8AF6E76E-68BB-264D-826E-AEBB39267524}" srcOrd="2" destOrd="0" presId="urn:microsoft.com/office/officeart/2005/8/layout/hierarchy3"/>
    <dgm:cxn modelId="{37DD2730-64AE-1243-AE2E-DA0A03BBC616}" type="presParOf" srcId="{A005FEA5-2DB2-F643-8FB0-5B8DF56790A3}" destId="{11F567F9-0295-3F48-9CFB-A29A07F8ED60}" srcOrd="3" destOrd="0" presId="urn:microsoft.com/office/officeart/2005/8/layout/hierarchy3"/>
    <dgm:cxn modelId="{E3EBAE07-335E-E248-840B-BD1063D7F847}" type="presParOf" srcId="{A005FEA5-2DB2-F643-8FB0-5B8DF56790A3}" destId="{29C59D61-C26A-AA40-8EA4-D9F10DB3FA4C}" srcOrd="4" destOrd="0" presId="urn:microsoft.com/office/officeart/2005/8/layout/hierarchy3"/>
    <dgm:cxn modelId="{FBF45FAA-D31A-7147-93BF-28B9FE7F293A}" type="presParOf" srcId="{A005FEA5-2DB2-F643-8FB0-5B8DF56790A3}" destId="{B9A2AEBA-8DB5-A741-9AFA-831FB972D460}" srcOrd="5" destOrd="0" presId="urn:microsoft.com/office/officeart/2005/8/layout/hierarchy3"/>
    <dgm:cxn modelId="{3B059441-52F1-7F4E-A9A3-69AD2A3AD535}" type="presParOf" srcId="{1311F7BE-D404-D349-BB42-D06F815CB3A0}" destId="{4C0FBB09-7455-AD4B-A250-A227E5BE8914}" srcOrd="2" destOrd="0" presId="urn:microsoft.com/office/officeart/2005/8/layout/hierarchy3"/>
    <dgm:cxn modelId="{D0B50406-09B4-8C43-AA6C-DDCCBB3A1301}" type="presParOf" srcId="{4C0FBB09-7455-AD4B-A250-A227E5BE8914}" destId="{D4B22C91-84BC-B14D-B12A-35306AE4CA8C}" srcOrd="0" destOrd="0" presId="urn:microsoft.com/office/officeart/2005/8/layout/hierarchy3"/>
    <dgm:cxn modelId="{1B5F4E87-9E90-AA41-89F8-A81F81885C20}" type="presParOf" srcId="{D4B22C91-84BC-B14D-B12A-35306AE4CA8C}" destId="{6FDB1C52-66B8-EF4F-9FB7-A5C8D3D6C37F}" srcOrd="0" destOrd="0" presId="urn:microsoft.com/office/officeart/2005/8/layout/hierarchy3"/>
    <dgm:cxn modelId="{7DED7964-2FD1-0E45-B8E4-879FFE79A341}" type="presParOf" srcId="{D4B22C91-84BC-B14D-B12A-35306AE4CA8C}" destId="{97A63C3D-DF05-2E49-ADF2-60951A1D1420}" srcOrd="1" destOrd="0" presId="urn:microsoft.com/office/officeart/2005/8/layout/hierarchy3"/>
    <dgm:cxn modelId="{B37354F3-352A-344E-A639-172A417FB449}" type="presParOf" srcId="{4C0FBB09-7455-AD4B-A250-A227E5BE8914}" destId="{8B7CDE3C-846A-BB46-9BB0-FBE85B4B4746}" srcOrd="1" destOrd="0" presId="urn:microsoft.com/office/officeart/2005/8/layout/hierarchy3"/>
    <dgm:cxn modelId="{6E1D7436-2657-4C46-94FA-8A7B8279D30C}" type="presParOf" srcId="{8B7CDE3C-846A-BB46-9BB0-FBE85B4B4746}" destId="{F1386D75-35EA-5D42-9968-3F87FE7AA2CE}" srcOrd="0" destOrd="0" presId="urn:microsoft.com/office/officeart/2005/8/layout/hierarchy3"/>
    <dgm:cxn modelId="{02558F8B-F288-234B-B269-92F31FC9721F}" type="presParOf" srcId="{8B7CDE3C-846A-BB46-9BB0-FBE85B4B4746}" destId="{CDF79683-4896-AE46-8C7E-1E26F3144B7F}" srcOrd="1" destOrd="0" presId="urn:microsoft.com/office/officeart/2005/8/layout/hierarchy3"/>
    <dgm:cxn modelId="{37B300CD-0F03-1146-9E23-3F21D25F70CA}" type="presParOf" srcId="{8B7CDE3C-846A-BB46-9BB0-FBE85B4B4746}" destId="{22BDA43B-DDAC-6B48-B529-9D41B158BFE5}" srcOrd="2" destOrd="0" presId="urn:microsoft.com/office/officeart/2005/8/layout/hierarchy3"/>
    <dgm:cxn modelId="{2C7F7FB9-1CB3-4047-BAFE-8E05D20FA0F9}" type="presParOf" srcId="{8B7CDE3C-846A-BB46-9BB0-FBE85B4B4746}" destId="{86D2BFCF-6137-6040-B4D7-654F73B11185}" srcOrd="3" destOrd="0" presId="urn:microsoft.com/office/officeart/2005/8/layout/hierarchy3"/>
    <dgm:cxn modelId="{CE8A7936-B535-8540-A7F1-AAB743D1CD4E}" type="presParOf" srcId="{8B7CDE3C-846A-BB46-9BB0-FBE85B4B4746}" destId="{FECE01BA-866C-8B4C-8971-A9BDF35383BD}" srcOrd="4" destOrd="0" presId="urn:microsoft.com/office/officeart/2005/8/layout/hierarchy3"/>
    <dgm:cxn modelId="{BC7EF1E6-4E7B-2C4D-ADC4-8DCD36593925}" type="presParOf" srcId="{8B7CDE3C-846A-BB46-9BB0-FBE85B4B4746}" destId="{69BFFA3F-0AD9-9441-82BC-335A44ED0150}" srcOrd="5" destOrd="0" presId="urn:microsoft.com/office/officeart/2005/8/layout/hierarchy3"/>
    <dgm:cxn modelId="{8BB4C528-9F06-D54F-A9C4-1C8917AE33D0}" type="presParOf" srcId="{8B7CDE3C-846A-BB46-9BB0-FBE85B4B4746}" destId="{1B2A1DD4-116B-C64D-AB7C-4E334146ACC9}" srcOrd="6" destOrd="0" presId="urn:microsoft.com/office/officeart/2005/8/layout/hierarchy3"/>
    <dgm:cxn modelId="{378E466B-9C09-B746-B956-00C334190E20}" type="presParOf" srcId="{8B7CDE3C-846A-BB46-9BB0-FBE85B4B4746}" destId="{F0161445-FBCA-154C-A578-ACEB2B139284}" srcOrd="7" destOrd="0" presId="urn:microsoft.com/office/officeart/2005/8/layout/hierarchy3"/>
    <dgm:cxn modelId="{59ED2C2E-3CD0-C144-97D1-1FB83F4F797C}" type="presParOf" srcId="{1311F7BE-D404-D349-BB42-D06F815CB3A0}" destId="{72F5BBD8-11DF-9646-80C0-53EB1F187006}" srcOrd="3" destOrd="0" presId="urn:microsoft.com/office/officeart/2005/8/layout/hierarchy3"/>
    <dgm:cxn modelId="{633758A3-FA1B-7347-9C03-FB08998322F7}" type="presParOf" srcId="{72F5BBD8-11DF-9646-80C0-53EB1F187006}" destId="{5C2FD415-52B4-3149-8FE7-A15013E2F92D}" srcOrd="0" destOrd="0" presId="urn:microsoft.com/office/officeart/2005/8/layout/hierarchy3"/>
    <dgm:cxn modelId="{F1B1703F-0E0E-2741-A6E7-57879A27A7EF}" type="presParOf" srcId="{5C2FD415-52B4-3149-8FE7-A15013E2F92D}" destId="{2331A22A-7C8D-C642-BBF8-C12A6CD27989}" srcOrd="0" destOrd="0" presId="urn:microsoft.com/office/officeart/2005/8/layout/hierarchy3"/>
    <dgm:cxn modelId="{96077E9E-DD1D-514D-8541-8E6AF623BA26}" type="presParOf" srcId="{5C2FD415-52B4-3149-8FE7-A15013E2F92D}" destId="{C6E62521-4D12-004A-A502-A60826E7EBAA}" srcOrd="1" destOrd="0" presId="urn:microsoft.com/office/officeart/2005/8/layout/hierarchy3"/>
    <dgm:cxn modelId="{42220094-0109-B940-A5F3-83039E05B6BC}" type="presParOf" srcId="{72F5BBD8-11DF-9646-80C0-53EB1F187006}" destId="{CD78D6BF-30BC-7142-9725-B9D1BF666E7B}" srcOrd="1" destOrd="0" presId="urn:microsoft.com/office/officeart/2005/8/layout/hierarchy3"/>
    <dgm:cxn modelId="{300488FE-0A96-8247-901D-B652255C48B6}" type="presParOf" srcId="{CD78D6BF-30BC-7142-9725-B9D1BF666E7B}" destId="{1AC9A5BA-BC67-294C-AC33-A22F6DB38F56}" srcOrd="0" destOrd="0" presId="urn:microsoft.com/office/officeart/2005/8/layout/hierarchy3"/>
    <dgm:cxn modelId="{1180D178-81C2-A745-89C2-7B5C52C83758}" type="presParOf" srcId="{CD78D6BF-30BC-7142-9725-B9D1BF666E7B}" destId="{DCB2FCDB-E6D6-904E-A580-4ADB3BF065A6}" srcOrd="1" destOrd="0" presId="urn:microsoft.com/office/officeart/2005/8/layout/hierarchy3"/>
    <dgm:cxn modelId="{23E3772F-335C-E348-B6FA-23F6272CC2FE}" type="presParOf" srcId="{CD78D6BF-30BC-7142-9725-B9D1BF666E7B}" destId="{83B0DAF1-60E4-9045-B9E4-B96C5D869AFD}" srcOrd="2" destOrd="0" presId="urn:microsoft.com/office/officeart/2005/8/layout/hierarchy3"/>
    <dgm:cxn modelId="{1BA70815-90DE-4A48-B8D4-8C2EAE80D34F}" type="presParOf" srcId="{CD78D6BF-30BC-7142-9725-B9D1BF666E7B}" destId="{366DBA70-8BB4-F34F-8B9B-A2766771CED6}" srcOrd="3" destOrd="0" presId="urn:microsoft.com/office/officeart/2005/8/layout/hierarchy3"/>
    <dgm:cxn modelId="{43BD1723-A3C0-6D44-9BE9-70651310650B}" type="presParOf" srcId="{CD78D6BF-30BC-7142-9725-B9D1BF666E7B}" destId="{46F7C217-EAF9-1940-A3AC-6B582F32A3FA}" srcOrd="4" destOrd="0" presId="urn:microsoft.com/office/officeart/2005/8/layout/hierarchy3"/>
    <dgm:cxn modelId="{9B2CB2E1-B5B4-3045-AE3A-89B69030B120}" type="presParOf" srcId="{CD78D6BF-30BC-7142-9725-B9D1BF666E7B}" destId="{5AF0E7B9-E263-D64F-82B7-2123FE05D917}"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345D47-8D5E-EF4F-9ED8-936890EC94B5}" type="doc">
      <dgm:prSet loTypeId="urn:microsoft.com/office/officeart/2005/8/layout/target2" loCatId="relationship" qsTypeId="urn:microsoft.com/office/officeart/2005/8/quickstyle/simple4" qsCatId="simple" csTypeId="urn:microsoft.com/office/officeart/2005/8/colors/accent1_2" csCatId="accent1" phldr="1"/>
      <dgm:spPr/>
      <dgm:t>
        <a:bodyPr/>
        <a:lstStyle/>
        <a:p>
          <a:endParaRPr lang="en-US"/>
        </a:p>
      </dgm:t>
    </dgm:pt>
    <dgm:pt modelId="{A41D35A3-B306-0247-9C90-FE2FD338F566}">
      <dgm:prSet/>
      <dgm:spPr>
        <a:solidFill>
          <a:schemeClr val="accent3"/>
        </a:solidFill>
        <a:ln>
          <a:solidFill>
            <a:schemeClr val="accent3"/>
          </a:solidFill>
        </a:ln>
      </dgm:spPr>
      <dgm:t>
        <a:bodyPr/>
        <a:lstStyle/>
        <a:p>
          <a:pPr rtl="0"/>
          <a:r>
            <a:rPr lang="en-US" dirty="0" smtClean="0"/>
            <a:t>The two most important characteristics of memory</a:t>
          </a:r>
          <a:endParaRPr lang="en-US" dirty="0"/>
        </a:p>
      </dgm:t>
    </dgm:pt>
    <dgm:pt modelId="{D1BE60B8-0963-4F46-B025-69563C2B04F0}" type="parTrans" cxnId="{67D9566B-B9BA-8649-AB7A-40E6060CBA2C}">
      <dgm:prSet/>
      <dgm:spPr/>
      <dgm:t>
        <a:bodyPr/>
        <a:lstStyle/>
        <a:p>
          <a:endParaRPr lang="en-US"/>
        </a:p>
      </dgm:t>
    </dgm:pt>
    <dgm:pt modelId="{4D21CA9D-B342-C145-9903-36C13BD31C9E}" type="sibTrans" cxnId="{67D9566B-B9BA-8649-AB7A-40E6060CBA2C}">
      <dgm:prSet/>
      <dgm:spPr/>
      <dgm:t>
        <a:bodyPr/>
        <a:lstStyle/>
        <a:p>
          <a:endParaRPr lang="en-US"/>
        </a:p>
      </dgm:t>
    </dgm:pt>
    <dgm:pt modelId="{86657987-5D7D-9145-9B7A-F752208AD897}">
      <dgm:prSet custT="1"/>
      <dgm:spPr/>
      <dgm:t>
        <a:bodyPr/>
        <a:lstStyle/>
        <a:p>
          <a:pPr rtl="0"/>
          <a:endParaRPr lang="en-US" sz="2000" dirty="0" smtClean="0"/>
        </a:p>
        <a:p>
          <a:pPr rtl="0"/>
          <a:r>
            <a:rPr lang="en-US" sz="3000" dirty="0" smtClean="0"/>
            <a:t>Three performance parameters are used:</a:t>
          </a:r>
          <a:endParaRPr lang="en-US" sz="3000" dirty="0"/>
        </a:p>
      </dgm:t>
    </dgm:pt>
    <dgm:pt modelId="{602B3695-5FF0-9C4A-B946-F15B2FB28D16}" type="parTrans" cxnId="{EFE69842-B030-B54C-A174-D400E1F6B7B1}">
      <dgm:prSet/>
      <dgm:spPr/>
      <dgm:t>
        <a:bodyPr/>
        <a:lstStyle/>
        <a:p>
          <a:endParaRPr lang="en-US"/>
        </a:p>
      </dgm:t>
    </dgm:pt>
    <dgm:pt modelId="{5ED105F6-1A94-EE4F-911E-E0F216E124A5}" type="sibTrans" cxnId="{EFE69842-B030-B54C-A174-D400E1F6B7B1}">
      <dgm:prSet/>
      <dgm:spPr/>
      <dgm:t>
        <a:bodyPr/>
        <a:lstStyle/>
        <a:p>
          <a:endParaRPr lang="en-US"/>
        </a:p>
      </dgm:t>
    </dgm:pt>
    <dgm:pt modelId="{CF384916-2EBE-C047-B176-DAD9E34690A4}">
      <dgm:prSet/>
      <dgm:spPr/>
      <dgm:t>
        <a:bodyPr/>
        <a:lstStyle/>
        <a:p>
          <a:pPr rtl="0"/>
          <a:r>
            <a:rPr lang="en-GB" dirty="0" smtClean="0"/>
            <a:t>Access time (latency)</a:t>
          </a:r>
          <a:endParaRPr lang="en-GB" dirty="0"/>
        </a:p>
      </dgm:t>
    </dgm:pt>
    <dgm:pt modelId="{4691FD66-CC92-AF49-9FA8-89E7ADDE426E}" type="parTrans" cxnId="{1EFD4954-79F2-5A41-ABFB-49CAF963DDCF}">
      <dgm:prSet/>
      <dgm:spPr/>
      <dgm:t>
        <a:bodyPr/>
        <a:lstStyle/>
        <a:p>
          <a:endParaRPr lang="en-US"/>
        </a:p>
      </dgm:t>
    </dgm:pt>
    <dgm:pt modelId="{6C69B0F2-86D0-BE49-B377-295A6A39A971}" type="sibTrans" cxnId="{1EFD4954-79F2-5A41-ABFB-49CAF963DDCF}">
      <dgm:prSet/>
      <dgm:spPr/>
      <dgm:t>
        <a:bodyPr/>
        <a:lstStyle/>
        <a:p>
          <a:endParaRPr lang="en-US"/>
        </a:p>
      </dgm:t>
    </dgm:pt>
    <dgm:pt modelId="{317CB85F-1C30-8E43-8C90-8E62399E8176}">
      <dgm:prSet/>
      <dgm:spPr/>
      <dgm:t>
        <a:bodyPr/>
        <a:lstStyle/>
        <a:p>
          <a:pPr rtl="0"/>
          <a:r>
            <a:rPr lang="en-US" dirty="0" smtClean="0"/>
            <a:t>For random-access memory it is the time it takes to perform a read or write operation</a:t>
          </a:r>
          <a:endParaRPr lang="en-US" dirty="0"/>
        </a:p>
      </dgm:t>
    </dgm:pt>
    <dgm:pt modelId="{EE8EDB02-BC91-964C-A351-6CEF0F3A0FB9}" type="parTrans" cxnId="{E624E411-7403-6F4A-8733-5F67BF7E579E}">
      <dgm:prSet/>
      <dgm:spPr/>
      <dgm:t>
        <a:bodyPr/>
        <a:lstStyle/>
        <a:p>
          <a:endParaRPr lang="en-US"/>
        </a:p>
      </dgm:t>
    </dgm:pt>
    <dgm:pt modelId="{7841D5F3-1D0E-3249-9335-D18CCF73B93D}" type="sibTrans" cxnId="{E624E411-7403-6F4A-8733-5F67BF7E579E}">
      <dgm:prSet/>
      <dgm:spPr/>
      <dgm:t>
        <a:bodyPr/>
        <a:lstStyle/>
        <a:p>
          <a:endParaRPr lang="en-US"/>
        </a:p>
      </dgm:t>
    </dgm:pt>
    <dgm:pt modelId="{7408E672-E96F-5941-8BBA-E8B5E346BAA1}">
      <dgm:prSet/>
      <dgm:spPr/>
      <dgm:t>
        <a:bodyPr/>
        <a:lstStyle/>
        <a:p>
          <a:pPr rtl="0"/>
          <a:r>
            <a:rPr lang="en-US" dirty="0" smtClean="0"/>
            <a:t>For non-random-access memory it is the time it takes to position the read-write mechanism at the desired location</a:t>
          </a:r>
          <a:endParaRPr lang="en-US" dirty="0"/>
        </a:p>
      </dgm:t>
    </dgm:pt>
    <dgm:pt modelId="{B89F4393-BF34-0040-A33A-9871583F5B3F}" type="parTrans" cxnId="{C0830C1F-53BF-0342-82F9-6DF09C874BF1}">
      <dgm:prSet/>
      <dgm:spPr/>
      <dgm:t>
        <a:bodyPr/>
        <a:lstStyle/>
        <a:p>
          <a:endParaRPr lang="en-US"/>
        </a:p>
      </dgm:t>
    </dgm:pt>
    <dgm:pt modelId="{A797B638-1219-7E40-B797-3853F4F7CF99}" type="sibTrans" cxnId="{C0830C1F-53BF-0342-82F9-6DF09C874BF1}">
      <dgm:prSet/>
      <dgm:spPr/>
      <dgm:t>
        <a:bodyPr/>
        <a:lstStyle/>
        <a:p>
          <a:endParaRPr lang="en-US"/>
        </a:p>
      </dgm:t>
    </dgm:pt>
    <dgm:pt modelId="{4BB96DB0-F8CB-0D43-B5F2-EE804536328D}">
      <dgm:prSet custT="1"/>
      <dgm:spPr/>
      <dgm:t>
        <a:bodyPr/>
        <a:lstStyle/>
        <a:p>
          <a:pPr rtl="0"/>
          <a:r>
            <a:rPr lang="en-US" sz="1400" dirty="0" smtClean="0"/>
            <a:t>Memory cycle time</a:t>
          </a:r>
          <a:endParaRPr lang="en-US" sz="1400" dirty="0"/>
        </a:p>
      </dgm:t>
    </dgm:pt>
    <dgm:pt modelId="{DA145010-1BC5-4A47-8C0F-5A2A26315F5D}" type="parTrans" cxnId="{F7FB9BBA-CCBB-DF45-9564-D777DFD59F03}">
      <dgm:prSet/>
      <dgm:spPr/>
      <dgm:t>
        <a:bodyPr/>
        <a:lstStyle/>
        <a:p>
          <a:endParaRPr lang="en-US"/>
        </a:p>
      </dgm:t>
    </dgm:pt>
    <dgm:pt modelId="{A6CFE9F4-7A7B-2C44-8271-BE68A2567E01}" type="sibTrans" cxnId="{F7FB9BBA-CCBB-DF45-9564-D777DFD59F03}">
      <dgm:prSet/>
      <dgm:spPr/>
      <dgm:t>
        <a:bodyPr/>
        <a:lstStyle/>
        <a:p>
          <a:endParaRPr lang="en-US"/>
        </a:p>
      </dgm:t>
    </dgm:pt>
    <dgm:pt modelId="{D60B39AF-5EB9-C047-98BC-FC39BA3364E4}">
      <dgm:prSet custT="1"/>
      <dgm:spPr/>
      <dgm:t>
        <a:bodyPr/>
        <a:lstStyle/>
        <a:p>
          <a:pPr rtl="0"/>
          <a:r>
            <a:rPr lang="en-US" sz="1100" dirty="0" smtClean="0"/>
            <a:t>Access time plus any additional time required before second access can commence</a:t>
          </a:r>
          <a:endParaRPr lang="en-US" sz="1100" dirty="0"/>
        </a:p>
      </dgm:t>
    </dgm:pt>
    <dgm:pt modelId="{5E97EA38-D1A0-1B43-8B27-53638AEBE5C5}" type="parTrans" cxnId="{024C89BA-7E9F-174A-BBC7-3186A108E4E6}">
      <dgm:prSet/>
      <dgm:spPr/>
      <dgm:t>
        <a:bodyPr/>
        <a:lstStyle/>
        <a:p>
          <a:endParaRPr lang="en-US"/>
        </a:p>
      </dgm:t>
    </dgm:pt>
    <dgm:pt modelId="{3E176711-D759-2242-93D1-C0B062B3A17C}" type="sibTrans" cxnId="{024C89BA-7E9F-174A-BBC7-3186A108E4E6}">
      <dgm:prSet/>
      <dgm:spPr/>
      <dgm:t>
        <a:bodyPr/>
        <a:lstStyle/>
        <a:p>
          <a:endParaRPr lang="en-US"/>
        </a:p>
      </dgm:t>
    </dgm:pt>
    <dgm:pt modelId="{9498714A-5D09-AE4D-81B2-F8F2997E0A84}">
      <dgm:prSet custT="1"/>
      <dgm:spPr/>
      <dgm:t>
        <a:bodyPr/>
        <a:lstStyle/>
        <a:p>
          <a:pPr rtl="0"/>
          <a:r>
            <a:rPr lang="en-US" sz="1100" dirty="0" smtClean="0"/>
            <a:t>Additional time may be required for transients to die out on signal lines or to regenerate data if they are read destructively</a:t>
          </a:r>
          <a:endParaRPr lang="en-US" sz="1100" dirty="0"/>
        </a:p>
      </dgm:t>
    </dgm:pt>
    <dgm:pt modelId="{51AEF564-2A4F-774E-A6BF-9C5BB7C7BA51}" type="parTrans" cxnId="{582BB5E4-E826-2E4C-8F7E-3AF94691565F}">
      <dgm:prSet/>
      <dgm:spPr/>
      <dgm:t>
        <a:bodyPr/>
        <a:lstStyle/>
        <a:p>
          <a:endParaRPr lang="en-US"/>
        </a:p>
      </dgm:t>
    </dgm:pt>
    <dgm:pt modelId="{647066E6-D48E-7540-80CC-0AC22D7E35BC}" type="sibTrans" cxnId="{582BB5E4-E826-2E4C-8F7E-3AF94691565F}">
      <dgm:prSet/>
      <dgm:spPr/>
      <dgm:t>
        <a:bodyPr/>
        <a:lstStyle/>
        <a:p>
          <a:endParaRPr lang="en-US"/>
        </a:p>
      </dgm:t>
    </dgm:pt>
    <dgm:pt modelId="{17DFE561-8622-9F49-AD32-92661BDD5157}">
      <dgm:prSet custT="1"/>
      <dgm:spPr/>
      <dgm:t>
        <a:bodyPr/>
        <a:lstStyle/>
        <a:p>
          <a:pPr rtl="0"/>
          <a:r>
            <a:rPr lang="en-US" sz="1100" dirty="0" smtClean="0"/>
            <a:t>Concerned with the system bus, not the processor</a:t>
          </a:r>
          <a:endParaRPr lang="en-US" sz="1100" dirty="0"/>
        </a:p>
      </dgm:t>
    </dgm:pt>
    <dgm:pt modelId="{2917BF63-F96B-4646-A238-694B5CE16ADB}" type="parTrans" cxnId="{19FBFDAF-CE6E-0E4D-A368-CE236325F355}">
      <dgm:prSet/>
      <dgm:spPr/>
      <dgm:t>
        <a:bodyPr/>
        <a:lstStyle/>
        <a:p>
          <a:endParaRPr lang="en-US"/>
        </a:p>
      </dgm:t>
    </dgm:pt>
    <dgm:pt modelId="{00068B92-6255-9847-84BD-929767462738}" type="sibTrans" cxnId="{19FBFDAF-CE6E-0E4D-A368-CE236325F355}">
      <dgm:prSet/>
      <dgm:spPr/>
      <dgm:t>
        <a:bodyPr/>
        <a:lstStyle/>
        <a:p>
          <a:endParaRPr lang="en-US"/>
        </a:p>
      </dgm:t>
    </dgm:pt>
    <dgm:pt modelId="{6F299D02-4724-A74A-AA67-D410C5ECB300}">
      <dgm:prSet/>
      <dgm:spPr/>
      <dgm:t>
        <a:bodyPr/>
        <a:lstStyle/>
        <a:p>
          <a:pPr rtl="0"/>
          <a:r>
            <a:rPr lang="en-US" dirty="0" smtClean="0"/>
            <a:t>Transfer rate</a:t>
          </a:r>
          <a:endParaRPr lang="en-US" dirty="0"/>
        </a:p>
      </dgm:t>
    </dgm:pt>
    <dgm:pt modelId="{126EB937-125C-3645-A822-00222F561300}" type="parTrans" cxnId="{0190996B-7D1A-0642-9595-9C104F6DAD68}">
      <dgm:prSet/>
      <dgm:spPr/>
      <dgm:t>
        <a:bodyPr/>
        <a:lstStyle/>
        <a:p>
          <a:endParaRPr lang="en-US"/>
        </a:p>
      </dgm:t>
    </dgm:pt>
    <dgm:pt modelId="{0CB6D00F-8917-7D41-93CF-8AB361ABE8CC}" type="sibTrans" cxnId="{0190996B-7D1A-0642-9595-9C104F6DAD68}">
      <dgm:prSet/>
      <dgm:spPr/>
      <dgm:t>
        <a:bodyPr/>
        <a:lstStyle/>
        <a:p>
          <a:endParaRPr lang="en-US"/>
        </a:p>
      </dgm:t>
    </dgm:pt>
    <dgm:pt modelId="{E762937F-2561-A44B-8C95-94BA8C9C4617}">
      <dgm:prSet/>
      <dgm:spPr/>
      <dgm:t>
        <a:bodyPr/>
        <a:lstStyle/>
        <a:p>
          <a:pPr rtl="0"/>
          <a:r>
            <a:rPr lang="en-US" dirty="0" smtClean="0"/>
            <a:t>The rate at which data can be transferred into or out of a memory unit</a:t>
          </a:r>
          <a:endParaRPr lang="en-US" dirty="0"/>
        </a:p>
      </dgm:t>
    </dgm:pt>
    <dgm:pt modelId="{341C858B-B1A1-9C4F-A648-D1C7100925DC}" type="parTrans" cxnId="{249E08D8-A514-CD4F-B569-5825518BE2CA}">
      <dgm:prSet/>
      <dgm:spPr/>
      <dgm:t>
        <a:bodyPr/>
        <a:lstStyle/>
        <a:p>
          <a:endParaRPr lang="en-US"/>
        </a:p>
      </dgm:t>
    </dgm:pt>
    <dgm:pt modelId="{89B4B04F-DAD4-9747-908B-925408933E39}" type="sibTrans" cxnId="{249E08D8-A514-CD4F-B569-5825518BE2CA}">
      <dgm:prSet/>
      <dgm:spPr/>
      <dgm:t>
        <a:bodyPr/>
        <a:lstStyle/>
        <a:p>
          <a:endParaRPr lang="en-US"/>
        </a:p>
      </dgm:t>
    </dgm:pt>
    <dgm:pt modelId="{A6F1DB38-E56A-BA4B-B780-FA6EDBD930C8}">
      <dgm:prSet/>
      <dgm:spPr/>
      <dgm:t>
        <a:bodyPr/>
        <a:lstStyle/>
        <a:p>
          <a:pPr rtl="0"/>
          <a:r>
            <a:rPr lang="en-US" dirty="0" smtClean="0"/>
            <a:t>For random-access memory it is equal to 1/(cycle time)</a:t>
          </a:r>
          <a:endParaRPr lang="en-US" dirty="0"/>
        </a:p>
      </dgm:t>
    </dgm:pt>
    <dgm:pt modelId="{B09454DD-B16C-EA4E-98F7-131AA262A6FB}" type="parTrans" cxnId="{B26D4589-7F37-3648-A3E1-183DF5637DB3}">
      <dgm:prSet/>
      <dgm:spPr/>
      <dgm:t>
        <a:bodyPr/>
        <a:lstStyle/>
        <a:p>
          <a:endParaRPr lang="en-US"/>
        </a:p>
      </dgm:t>
    </dgm:pt>
    <dgm:pt modelId="{C04873EF-9610-C44F-BC9D-6C3FAB7D6212}" type="sibTrans" cxnId="{B26D4589-7F37-3648-A3E1-183DF5637DB3}">
      <dgm:prSet/>
      <dgm:spPr/>
      <dgm:t>
        <a:bodyPr/>
        <a:lstStyle/>
        <a:p>
          <a:endParaRPr lang="en-US"/>
        </a:p>
      </dgm:t>
    </dgm:pt>
    <dgm:pt modelId="{8DC7E3E3-3F49-9048-9468-3382299E881D}" type="pres">
      <dgm:prSet presAssocID="{63345D47-8D5E-EF4F-9ED8-936890EC94B5}" presName="Name0" presStyleCnt="0">
        <dgm:presLayoutVars>
          <dgm:chMax val="3"/>
          <dgm:chPref val="1"/>
          <dgm:dir/>
          <dgm:animLvl val="lvl"/>
          <dgm:resizeHandles/>
        </dgm:presLayoutVars>
      </dgm:prSet>
      <dgm:spPr/>
      <dgm:t>
        <a:bodyPr/>
        <a:lstStyle/>
        <a:p>
          <a:endParaRPr lang="en-US"/>
        </a:p>
      </dgm:t>
    </dgm:pt>
    <dgm:pt modelId="{C1C62E5A-EAEF-CE4A-8117-2DB3BEFFE3F4}" type="pres">
      <dgm:prSet presAssocID="{63345D47-8D5E-EF4F-9ED8-936890EC94B5}" presName="outerBox" presStyleCnt="0"/>
      <dgm:spPr/>
    </dgm:pt>
    <dgm:pt modelId="{13077C67-B24F-6A49-8EF8-E21AE295BA78}" type="pres">
      <dgm:prSet presAssocID="{63345D47-8D5E-EF4F-9ED8-936890EC94B5}" presName="outerBoxParent" presStyleLbl="node1" presStyleIdx="0" presStyleCnt="2"/>
      <dgm:spPr/>
      <dgm:t>
        <a:bodyPr/>
        <a:lstStyle/>
        <a:p>
          <a:endParaRPr lang="en-US"/>
        </a:p>
      </dgm:t>
    </dgm:pt>
    <dgm:pt modelId="{B733473D-D397-8C49-8CDA-15216272C145}" type="pres">
      <dgm:prSet presAssocID="{63345D47-8D5E-EF4F-9ED8-936890EC94B5}" presName="outerBoxChildren" presStyleCnt="0"/>
      <dgm:spPr/>
    </dgm:pt>
    <dgm:pt modelId="{D95F7024-0289-E042-84D4-642341566593}" type="pres">
      <dgm:prSet presAssocID="{63345D47-8D5E-EF4F-9ED8-936890EC94B5}" presName="middleBox" presStyleCnt="0"/>
      <dgm:spPr/>
    </dgm:pt>
    <dgm:pt modelId="{8A95A152-734B-A745-AAE7-3D32D8C60BCF}" type="pres">
      <dgm:prSet presAssocID="{63345D47-8D5E-EF4F-9ED8-936890EC94B5}" presName="middleBoxParent" presStyleLbl="node1" presStyleIdx="1" presStyleCnt="2"/>
      <dgm:spPr/>
      <dgm:t>
        <a:bodyPr/>
        <a:lstStyle/>
        <a:p>
          <a:endParaRPr lang="en-US"/>
        </a:p>
      </dgm:t>
    </dgm:pt>
    <dgm:pt modelId="{1F5364B3-A8EB-4B44-A950-38E11751855D}" type="pres">
      <dgm:prSet presAssocID="{63345D47-8D5E-EF4F-9ED8-936890EC94B5}" presName="middleBoxChildren" presStyleCnt="0"/>
      <dgm:spPr/>
    </dgm:pt>
    <dgm:pt modelId="{4DC5D986-59BC-1740-AC0E-735CF97CB45C}" type="pres">
      <dgm:prSet presAssocID="{CF384916-2EBE-C047-B176-DAD9E34690A4}" presName="mChild" presStyleLbl="fgAcc1" presStyleIdx="0" presStyleCnt="3">
        <dgm:presLayoutVars>
          <dgm:bulletEnabled val="1"/>
        </dgm:presLayoutVars>
      </dgm:prSet>
      <dgm:spPr/>
      <dgm:t>
        <a:bodyPr/>
        <a:lstStyle/>
        <a:p>
          <a:endParaRPr lang="en-US"/>
        </a:p>
      </dgm:t>
    </dgm:pt>
    <dgm:pt modelId="{37B0377C-E376-2541-BAA2-7EE7D8DF01DB}" type="pres">
      <dgm:prSet presAssocID="{6C69B0F2-86D0-BE49-B377-295A6A39A971}" presName="middleSibTrans" presStyleCnt="0"/>
      <dgm:spPr/>
    </dgm:pt>
    <dgm:pt modelId="{DCA2CBFE-8F07-BB4E-8414-CF97B200D168}" type="pres">
      <dgm:prSet presAssocID="{4BB96DB0-F8CB-0D43-B5F2-EE804536328D}" presName="mChild" presStyleLbl="fgAcc1" presStyleIdx="1" presStyleCnt="3" custScaleY="114815">
        <dgm:presLayoutVars>
          <dgm:bulletEnabled val="1"/>
        </dgm:presLayoutVars>
      </dgm:prSet>
      <dgm:spPr/>
      <dgm:t>
        <a:bodyPr/>
        <a:lstStyle/>
        <a:p>
          <a:endParaRPr lang="en-US"/>
        </a:p>
      </dgm:t>
    </dgm:pt>
    <dgm:pt modelId="{C8A02842-43F0-EE40-BD4B-3A0DC53468D2}" type="pres">
      <dgm:prSet presAssocID="{A6CFE9F4-7A7B-2C44-8271-BE68A2567E01}" presName="middleSibTrans" presStyleCnt="0"/>
      <dgm:spPr/>
    </dgm:pt>
    <dgm:pt modelId="{8D7CAF80-BCAD-AF40-83EC-CA9E025213FC}" type="pres">
      <dgm:prSet presAssocID="{6F299D02-4724-A74A-AA67-D410C5ECB300}" presName="mChild" presStyleLbl="fgAcc1" presStyleIdx="2" presStyleCnt="3">
        <dgm:presLayoutVars>
          <dgm:bulletEnabled val="1"/>
        </dgm:presLayoutVars>
      </dgm:prSet>
      <dgm:spPr/>
      <dgm:t>
        <a:bodyPr/>
        <a:lstStyle/>
        <a:p>
          <a:endParaRPr lang="en-US"/>
        </a:p>
      </dgm:t>
    </dgm:pt>
  </dgm:ptLst>
  <dgm:cxnLst>
    <dgm:cxn modelId="{19FBFDAF-CE6E-0E4D-A368-CE236325F355}" srcId="{4BB96DB0-F8CB-0D43-B5F2-EE804536328D}" destId="{17DFE561-8622-9F49-AD32-92661BDD5157}" srcOrd="2" destOrd="0" parTransId="{2917BF63-F96B-4646-A238-694B5CE16ADB}" sibTransId="{00068B92-6255-9847-84BD-929767462738}"/>
    <dgm:cxn modelId="{90BAB2A2-87A0-CB41-BD6A-D3A4F8845299}" type="presOf" srcId="{E762937F-2561-A44B-8C95-94BA8C9C4617}" destId="{8D7CAF80-BCAD-AF40-83EC-CA9E025213FC}" srcOrd="0" destOrd="1" presId="urn:microsoft.com/office/officeart/2005/8/layout/target2"/>
    <dgm:cxn modelId="{B26D4589-7F37-3648-A3E1-183DF5637DB3}" srcId="{6F299D02-4724-A74A-AA67-D410C5ECB300}" destId="{A6F1DB38-E56A-BA4B-B780-FA6EDBD930C8}" srcOrd="1" destOrd="0" parTransId="{B09454DD-B16C-EA4E-98F7-131AA262A6FB}" sibTransId="{C04873EF-9610-C44F-BC9D-6C3FAB7D6212}"/>
    <dgm:cxn modelId="{005208CC-7AE0-FF40-8E69-0FF12B49EF88}" type="presOf" srcId="{A41D35A3-B306-0247-9C90-FE2FD338F566}" destId="{13077C67-B24F-6A49-8EF8-E21AE295BA78}" srcOrd="0" destOrd="0" presId="urn:microsoft.com/office/officeart/2005/8/layout/target2"/>
    <dgm:cxn modelId="{CD6B9E43-2142-4448-A638-A4EC90323A3B}" type="presOf" srcId="{86657987-5D7D-9145-9B7A-F752208AD897}" destId="{8A95A152-734B-A745-AAE7-3D32D8C60BCF}" srcOrd="0" destOrd="0" presId="urn:microsoft.com/office/officeart/2005/8/layout/target2"/>
    <dgm:cxn modelId="{DB86298D-11E2-CC4B-AA34-86BEC492E8CA}" type="presOf" srcId="{17DFE561-8622-9F49-AD32-92661BDD5157}" destId="{DCA2CBFE-8F07-BB4E-8414-CF97B200D168}" srcOrd="0" destOrd="3" presId="urn:microsoft.com/office/officeart/2005/8/layout/target2"/>
    <dgm:cxn modelId="{844D594B-3BC1-214C-AB42-1A0306C17EB8}" type="presOf" srcId="{A6F1DB38-E56A-BA4B-B780-FA6EDBD930C8}" destId="{8D7CAF80-BCAD-AF40-83EC-CA9E025213FC}" srcOrd="0" destOrd="2" presId="urn:microsoft.com/office/officeart/2005/8/layout/target2"/>
    <dgm:cxn modelId="{6A0FBFC1-D4D1-6940-B898-859096250CF0}" type="presOf" srcId="{9498714A-5D09-AE4D-81B2-F8F2997E0A84}" destId="{DCA2CBFE-8F07-BB4E-8414-CF97B200D168}" srcOrd="0" destOrd="2" presId="urn:microsoft.com/office/officeart/2005/8/layout/target2"/>
    <dgm:cxn modelId="{E624E411-7403-6F4A-8733-5F67BF7E579E}" srcId="{CF384916-2EBE-C047-B176-DAD9E34690A4}" destId="{317CB85F-1C30-8E43-8C90-8E62399E8176}" srcOrd="0" destOrd="0" parTransId="{EE8EDB02-BC91-964C-A351-6CEF0F3A0FB9}" sibTransId="{7841D5F3-1D0E-3249-9335-D18CCF73B93D}"/>
    <dgm:cxn modelId="{EFE69842-B030-B54C-A174-D400E1F6B7B1}" srcId="{63345D47-8D5E-EF4F-9ED8-936890EC94B5}" destId="{86657987-5D7D-9145-9B7A-F752208AD897}" srcOrd="1" destOrd="0" parTransId="{602B3695-5FF0-9C4A-B946-F15B2FB28D16}" sibTransId="{5ED105F6-1A94-EE4F-911E-E0F216E124A5}"/>
    <dgm:cxn modelId="{47B6ED1F-66E1-E54C-93D5-141A1C5D63B3}" type="presOf" srcId="{317CB85F-1C30-8E43-8C90-8E62399E8176}" destId="{4DC5D986-59BC-1740-AC0E-735CF97CB45C}" srcOrd="0" destOrd="1" presId="urn:microsoft.com/office/officeart/2005/8/layout/target2"/>
    <dgm:cxn modelId="{BFB0EA41-0C58-0343-BF85-B827F232F3DF}" type="presOf" srcId="{63345D47-8D5E-EF4F-9ED8-936890EC94B5}" destId="{8DC7E3E3-3F49-9048-9468-3382299E881D}" srcOrd="0" destOrd="0" presId="urn:microsoft.com/office/officeart/2005/8/layout/target2"/>
    <dgm:cxn modelId="{FE0AF508-0746-304A-8066-DA7DB54E7139}" type="presOf" srcId="{D60B39AF-5EB9-C047-98BC-FC39BA3364E4}" destId="{DCA2CBFE-8F07-BB4E-8414-CF97B200D168}" srcOrd="0" destOrd="1" presId="urn:microsoft.com/office/officeart/2005/8/layout/target2"/>
    <dgm:cxn modelId="{1EFD4954-79F2-5A41-ABFB-49CAF963DDCF}" srcId="{86657987-5D7D-9145-9B7A-F752208AD897}" destId="{CF384916-2EBE-C047-B176-DAD9E34690A4}" srcOrd="0" destOrd="0" parTransId="{4691FD66-CC92-AF49-9FA8-89E7ADDE426E}" sibTransId="{6C69B0F2-86D0-BE49-B377-295A6A39A971}"/>
    <dgm:cxn modelId="{582BB5E4-E826-2E4C-8F7E-3AF94691565F}" srcId="{4BB96DB0-F8CB-0D43-B5F2-EE804536328D}" destId="{9498714A-5D09-AE4D-81B2-F8F2997E0A84}" srcOrd="1" destOrd="0" parTransId="{51AEF564-2A4F-774E-A6BF-9C5BB7C7BA51}" sibTransId="{647066E6-D48E-7540-80CC-0AC22D7E35BC}"/>
    <dgm:cxn modelId="{F7FB9BBA-CCBB-DF45-9564-D777DFD59F03}" srcId="{86657987-5D7D-9145-9B7A-F752208AD897}" destId="{4BB96DB0-F8CB-0D43-B5F2-EE804536328D}" srcOrd="1" destOrd="0" parTransId="{DA145010-1BC5-4A47-8C0F-5A2A26315F5D}" sibTransId="{A6CFE9F4-7A7B-2C44-8271-BE68A2567E01}"/>
    <dgm:cxn modelId="{67D9566B-B9BA-8649-AB7A-40E6060CBA2C}" srcId="{63345D47-8D5E-EF4F-9ED8-936890EC94B5}" destId="{A41D35A3-B306-0247-9C90-FE2FD338F566}" srcOrd="0" destOrd="0" parTransId="{D1BE60B8-0963-4F46-B025-69563C2B04F0}" sibTransId="{4D21CA9D-B342-C145-9903-36C13BD31C9E}"/>
    <dgm:cxn modelId="{DF701110-9429-9E48-9431-75C18C99FFCF}" type="presOf" srcId="{4BB96DB0-F8CB-0D43-B5F2-EE804536328D}" destId="{DCA2CBFE-8F07-BB4E-8414-CF97B200D168}" srcOrd="0" destOrd="0" presId="urn:microsoft.com/office/officeart/2005/8/layout/target2"/>
    <dgm:cxn modelId="{0190996B-7D1A-0642-9595-9C104F6DAD68}" srcId="{86657987-5D7D-9145-9B7A-F752208AD897}" destId="{6F299D02-4724-A74A-AA67-D410C5ECB300}" srcOrd="2" destOrd="0" parTransId="{126EB937-125C-3645-A822-00222F561300}" sibTransId="{0CB6D00F-8917-7D41-93CF-8AB361ABE8CC}"/>
    <dgm:cxn modelId="{C0830C1F-53BF-0342-82F9-6DF09C874BF1}" srcId="{CF384916-2EBE-C047-B176-DAD9E34690A4}" destId="{7408E672-E96F-5941-8BBA-E8B5E346BAA1}" srcOrd="1" destOrd="0" parTransId="{B89F4393-BF34-0040-A33A-9871583F5B3F}" sibTransId="{A797B638-1219-7E40-B797-3853F4F7CF99}"/>
    <dgm:cxn modelId="{249E08D8-A514-CD4F-B569-5825518BE2CA}" srcId="{6F299D02-4724-A74A-AA67-D410C5ECB300}" destId="{E762937F-2561-A44B-8C95-94BA8C9C4617}" srcOrd="0" destOrd="0" parTransId="{341C858B-B1A1-9C4F-A648-D1C7100925DC}" sibTransId="{89B4B04F-DAD4-9747-908B-925408933E39}"/>
    <dgm:cxn modelId="{024C89BA-7E9F-174A-BBC7-3186A108E4E6}" srcId="{4BB96DB0-F8CB-0D43-B5F2-EE804536328D}" destId="{D60B39AF-5EB9-C047-98BC-FC39BA3364E4}" srcOrd="0" destOrd="0" parTransId="{5E97EA38-D1A0-1B43-8B27-53638AEBE5C5}" sibTransId="{3E176711-D759-2242-93D1-C0B062B3A17C}"/>
    <dgm:cxn modelId="{FA106109-1866-874D-92B2-8C2DD984F321}" type="presOf" srcId="{6F299D02-4724-A74A-AA67-D410C5ECB300}" destId="{8D7CAF80-BCAD-AF40-83EC-CA9E025213FC}" srcOrd="0" destOrd="0" presId="urn:microsoft.com/office/officeart/2005/8/layout/target2"/>
    <dgm:cxn modelId="{26A531A5-09AB-9248-BBF6-9A7E62D3909F}" type="presOf" srcId="{7408E672-E96F-5941-8BBA-E8B5E346BAA1}" destId="{4DC5D986-59BC-1740-AC0E-735CF97CB45C}" srcOrd="0" destOrd="2" presId="urn:microsoft.com/office/officeart/2005/8/layout/target2"/>
    <dgm:cxn modelId="{CB4EC598-FE95-CE49-A7B0-06DA26786786}" type="presOf" srcId="{CF384916-2EBE-C047-B176-DAD9E34690A4}" destId="{4DC5D986-59BC-1740-AC0E-735CF97CB45C}" srcOrd="0" destOrd="0" presId="urn:microsoft.com/office/officeart/2005/8/layout/target2"/>
    <dgm:cxn modelId="{C1C33FF7-3E93-4546-A4CA-C6EC787BFBDF}" type="presParOf" srcId="{8DC7E3E3-3F49-9048-9468-3382299E881D}" destId="{C1C62E5A-EAEF-CE4A-8117-2DB3BEFFE3F4}" srcOrd="0" destOrd="0" presId="urn:microsoft.com/office/officeart/2005/8/layout/target2"/>
    <dgm:cxn modelId="{A9EBFF45-9345-274B-B696-0CBC9A105A36}" type="presParOf" srcId="{C1C62E5A-EAEF-CE4A-8117-2DB3BEFFE3F4}" destId="{13077C67-B24F-6A49-8EF8-E21AE295BA78}" srcOrd="0" destOrd="0" presId="urn:microsoft.com/office/officeart/2005/8/layout/target2"/>
    <dgm:cxn modelId="{499F04AF-6757-454D-B515-BB4E3A3B5AB4}" type="presParOf" srcId="{C1C62E5A-EAEF-CE4A-8117-2DB3BEFFE3F4}" destId="{B733473D-D397-8C49-8CDA-15216272C145}" srcOrd="1" destOrd="0" presId="urn:microsoft.com/office/officeart/2005/8/layout/target2"/>
    <dgm:cxn modelId="{FD00CA0C-1CAB-8840-9955-8AEB26A89454}" type="presParOf" srcId="{8DC7E3E3-3F49-9048-9468-3382299E881D}" destId="{D95F7024-0289-E042-84D4-642341566593}" srcOrd="1" destOrd="0" presId="urn:microsoft.com/office/officeart/2005/8/layout/target2"/>
    <dgm:cxn modelId="{4FA13E04-FC2D-AE4C-A648-B35F1031D82D}" type="presParOf" srcId="{D95F7024-0289-E042-84D4-642341566593}" destId="{8A95A152-734B-A745-AAE7-3D32D8C60BCF}" srcOrd="0" destOrd="0" presId="urn:microsoft.com/office/officeart/2005/8/layout/target2"/>
    <dgm:cxn modelId="{C01A4472-B456-AC49-868E-BAAC2971148F}" type="presParOf" srcId="{D95F7024-0289-E042-84D4-642341566593}" destId="{1F5364B3-A8EB-4B44-A950-38E11751855D}" srcOrd="1" destOrd="0" presId="urn:microsoft.com/office/officeart/2005/8/layout/target2"/>
    <dgm:cxn modelId="{DEEAC88A-0D3D-314D-BEC6-7F014CCC0252}" type="presParOf" srcId="{1F5364B3-A8EB-4B44-A950-38E11751855D}" destId="{4DC5D986-59BC-1740-AC0E-735CF97CB45C}" srcOrd="0" destOrd="0" presId="urn:microsoft.com/office/officeart/2005/8/layout/target2"/>
    <dgm:cxn modelId="{267017FA-7B20-3A49-A3F2-BC6A6B231443}" type="presParOf" srcId="{1F5364B3-A8EB-4B44-A950-38E11751855D}" destId="{37B0377C-E376-2541-BAA2-7EE7D8DF01DB}" srcOrd="1" destOrd="0" presId="urn:microsoft.com/office/officeart/2005/8/layout/target2"/>
    <dgm:cxn modelId="{A757FC87-DF2C-F24A-BC30-AED59BD631C3}" type="presParOf" srcId="{1F5364B3-A8EB-4B44-A950-38E11751855D}" destId="{DCA2CBFE-8F07-BB4E-8414-CF97B200D168}" srcOrd="2" destOrd="0" presId="urn:microsoft.com/office/officeart/2005/8/layout/target2"/>
    <dgm:cxn modelId="{6EDC7388-2DF5-2A42-8FED-E88B072A825B}" type="presParOf" srcId="{1F5364B3-A8EB-4B44-A950-38E11751855D}" destId="{C8A02842-43F0-EE40-BD4B-3A0DC53468D2}" srcOrd="3" destOrd="0" presId="urn:microsoft.com/office/officeart/2005/8/layout/target2"/>
    <dgm:cxn modelId="{94CA9281-DC6D-4E40-98C0-CAFAD357664E}" type="presParOf" srcId="{1F5364B3-A8EB-4B44-A950-38E11751855D}" destId="{8D7CAF80-BCAD-AF40-83EC-CA9E025213FC}" srcOrd="4" destOrd="0" presId="urn:microsoft.com/office/officeart/2005/8/layout/targe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8554145-8B2F-074A-B096-4987C5D81764}"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D7CDE4F2-0B29-5340-B4CA-7903895738A3}">
      <dgm:prSet custT="1"/>
      <dgm:spPr/>
      <dgm:t>
        <a:bodyPr/>
        <a:lstStyle/>
        <a:p>
          <a:r>
            <a:rPr lang="en-GB" sz="2000" b="0" dirty="0" smtClean="0">
              <a:effectLst>
                <a:outerShdw blurRad="38100" dist="38100" dir="2700000" algn="tl">
                  <a:srgbClr val="000000">
                    <a:alpha val="43137"/>
                  </a:srgbClr>
                </a:outerShdw>
              </a:effectLst>
            </a:rPr>
            <a:t>Direct</a:t>
          </a:r>
        </a:p>
      </dgm:t>
    </dgm:pt>
    <dgm:pt modelId="{6DA94CC3-93A7-6145-97D5-23326244C255}" type="parTrans" cxnId="{6DD83BD2-3806-4B4C-B69B-04476113A707}">
      <dgm:prSet/>
      <dgm:spPr/>
      <dgm:t>
        <a:bodyPr/>
        <a:lstStyle/>
        <a:p>
          <a:endParaRPr lang="en-US"/>
        </a:p>
      </dgm:t>
    </dgm:pt>
    <dgm:pt modelId="{7F68183D-C7C4-0744-8B7F-164B7F22AAE1}" type="sibTrans" cxnId="{6DD83BD2-3806-4B4C-B69B-04476113A707}">
      <dgm:prSet/>
      <dgm:spPr/>
      <dgm:t>
        <a:bodyPr/>
        <a:lstStyle/>
        <a:p>
          <a:endParaRPr lang="en-US"/>
        </a:p>
      </dgm:t>
    </dgm:pt>
    <dgm:pt modelId="{CE70BF09-602F-9649-8CD0-34EA655C874E}">
      <dgm:prSet/>
      <dgm:spPr>
        <a:ln>
          <a:solidFill>
            <a:schemeClr val="accent3"/>
          </a:solidFill>
        </a:ln>
      </dgm:spPr>
      <dgm:t>
        <a:bodyPr/>
        <a:lstStyle/>
        <a:p>
          <a:pPr>
            <a:spcAft>
              <a:spcPts val="870"/>
            </a:spcAft>
          </a:pPr>
          <a:r>
            <a:rPr lang="en-GB" dirty="0" smtClean="0"/>
            <a:t>The simplest technique</a:t>
          </a:r>
        </a:p>
      </dgm:t>
    </dgm:pt>
    <dgm:pt modelId="{51F5F06F-23EF-F04F-A0D7-A1938E1EC98E}" type="parTrans" cxnId="{45234C71-A75A-4948-AA50-CA929298C2E4}">
      <dgm:prSet/>
      <dgm:spPr/>
      <dgm:t>
        <a:bodyPr/>
        <a:lstStyle/>
        <a:p>
          <a:endParaRPr lang="en-US"/>
        </a:p>
      </dgm:t>
    </dgm:pt>
    <dgm:pt modelId="{FA0F2068-8C99-5449-ACCA-D829BC1CF04F}" type="sibTrans" cxnId="{45234C71-A75A-4948-AA50-CA929298C2E4}">
      <dgm:prSet/>
      <dgm:spPr/>
      <dgm:t>
        <a:bodyPr/>
        <a:lstStyle/>
        <a:p>
          <a:endParaRPr lang="en-US"/>
        </a:p>
      </dgm:t>
    </dgm:pt>
    <dgm:pt modelId="{F7A3FECA-373A-A646-A287-98E0B2650607}">
      <dgm:prSet/>
      <dgm:spPr>
        <a:ln>
          <a:solidFill>
            <a:schemeClr val="accent3"/>
          </a:solidFill>
        </a:ln>
      </dgm:spPr>
      <dgm:t>
        <a:bodyPr/>
        <a:lstStyle/>
        <a:p>
          <a:pPr>
            <a:spcAft>
              <a:spcPts val="870"/>
            </a:spcAft>
          </a:pPr>
          <a:r>
            <a:rPr lang="en-GB" dirty="0" smtClean="0"/>
            <a:t>Maps each block of main memory into only one possible cache line</a:t>
          </a:r>
        </a:p>
      </dgm:t>
    </dgm:pt>
    <dgm:pt modelId="{781EB878-8836-A74C-9250-B959FDD1A446}" type="parTrans" cxnId="{35B01054-9196-344C-B8F2-6375BCFAD3D4}">
      <dgm:prSet/>
      <dgm:spPr/>
      <dgm:t>
        <a:bodyPr/>
        <a:lstStyle/>
        <a:p>
          <a:endParaRPr lang="en-US"/>
        </a:p>
      </dgm:t>
    </dgm:pt>
    <dgm:pt modelId="{D06912E3-8B83-214C-A4A9-7E7651A7F062}" type="sibTrans" cxnId="{35B01054-9196-344C-B8F2-6375BCFAD3D4}">
      <dgm:prSet/>
      <dgm:spPr/>
      <dgm:t>
        <a:bodyPr/>
        <a:lstStyle/>
        <a:p>
          <a:endParaRPr lang="en-US"/>
        </a:p>
      </dgm:t>
    </dgm:pt>
    <dgm:pt modelId="{774F7563-D777-364A-9F75-45F9C7D60EC4}">
      <dgm:prSet custT="1"/>
      <dgm:spPr/>
      <dgm:t>
        <a:bodyPr/>
        <a:lstStyle/>
        <a:p>
          <a:r>
            <a:rPr lang="en-GB" sz="2000" b="0" dirty="0" smtClean="0">
              <a:effectLst>
                <a:outerShdw blurRad="38100" dist="38100" dir="2700000" algn="tl">
                  <a:srgbClr val="000000">
                    <a:alpha val="43137"/>
                  </a:srgbClr>
                </a:outerShdw>
              </a:effectLst>
            </a:rPr>
            <a:t>Associative</a:t>
          </a:r>
        </a:p>
      </dgm:t>
    </dgm:pt>
    <dgm:pt modelId="{EC5A4339-55E9-3A42-8D7F-B8722BCD8BF7}" type="parTrans" cxnId="{613E4B5A-F04E-C64D-93AF-A975A80E6E43}">
      <dgm:prSet/>
      <dgm:spPr/>
      <dgm:t>
        <a:bodyPr/>
        <a:lstStyle/>
        <a:p>
          <a:endParaRPr lang="en-US"/>
        </a:p>
      </dgm:t>
    </dgm:pt>
    <dgm:pt modelId="{AB3AF520-248D-BF48-B1F9-978BCD1779B3}" type="sibTrans" cxnId="{613E4B5A-F04E-C64D-93AF-A975A80E6E43}">
      <dgm:prSet/>
      <dgm:spPr/>
      <dgm:t>
        <a:bodyPr/>
        <a:lstStyle/>
        <a:p>
          <a:endParaRPr lang="en-US"/>
        </a:p>
      </dgm:t>
    </dgm:pt>
    <dgm:pt modelId="{D4FAE11D-4D51-144C-9B47-0A24B52010D8}">
      <dgm:prSet/>
      <dgm:spPr>
        <a:ln>
          <a:solidFill>
            <a:schemeClr val="accent3"/>
          </a:solidFill>
        </a:ln>
      </dgm:spPr>
      <dgm:t>
        <a:bodyPr/>
        <a:lstStyle/>
        <a:p>
          <a:pPr>
            <a:spcAft>
              <a:spcPts val="870"/>
            </a:spcAft>
          </a:pPr>
          <a:r>
            <a:rPr lang="en-GB" dirty="0" smtClean="0"/>
            <a:t>Permits each main memory block to be loaded into any line of the cache</a:t>
          </a:r>
        </a:p>
      </dgm:t>
    </dgm:pt>
    <dgm:pt modelId="{158B2218-BF64-DD45-B97C-B84C578BEC96}" type="parTrans" cxnId="{032C7BCF-E259-6D47-A130-6EE43F533BEA}">
      <dgm:prSet/>
      <dgm:spPr/>
      <dgm:t>
        <a:bodyPr/>
        <a:lstStyle/>
        <a:p>
          <a:endParaRPr lang="en-US"/>
        </a:p>
      </dgm:t>
    </dgm:pt>
    <dgm:pt modelId="{50B34E17-D1CA-C842-8527-9F30C06D1817}" type="sibTrans" cxnId="{032C7BCF-E259-6D47-A130-6EE43F533BEA}">
      <dgm:prSet/>
      <dgm:spPr/>
      <dgm:t>
        <a:bodyPr/>
        <a:lstStyle/>
        <a:p>
          <a:endParaRPr lang="en-US"/>
        </a:p>
      </dgm:t>
    </dgm:pt>
    <dgm:pt modelId="{3B7C31DE-8A89-2F4A-B650-4D9BC2724207}">
      <dgm:prSet/>
      <dgm:spPr>
        <a:ln>
          <a:solidFill>
            <a:schemeClr val="accent3"/>
          </a:solidFill>
        </a:ln>
      </dgm:spPr>
      <dgm:t>
        <a:bodyPr/>
        <a:lstStyle/>
        <a:p>
          <a:pPr>
            <a:spcAft>
              <a:spcPts val="870"/>
            </a:spcAft>
          </a:pPr>
          <a:r>
            <a:rPr lang="en-GB" dirty="0" smtClean="0"/>
            <a:t>The cache control logic interprets a memory address simply as a Tag and a Word field</a:t>
          </a:r>
        </a:p>
      </dgm:t>
    </dgm:pt>
    <dgm:pt modelId="{7851C849-F575-894A-9B00-B44B79CA9B3A}" type="parTrans" cxnId="{3830FFB4-AA38-B04F-8B32-07B847AECF66}">
      <dgm:prSet/>
      <dgm:spPr/>
      <dgm:t>
        <a:bodyPr/>
        <a:lstStyle/>
        <a:p>
          <a:endParaRPr lang="en-US"/>
        </a:p>
      </dgm:t>
    </dgm:pt>
    <dgm:pt modelId="{072AF77D-5CAD-5641-9297-1B04354B8341}" type="sibTrans" cxnId="{3830FFB4-AA38-B04F-8B32-07B847AECF66}">
      <dgm:prSet/>
      <dgm:spPr/>
      <dgm:t>
        <a:bodyPr/>
        <a:lstStyle/>
        <a:p>
          <a:endParaRPr lang="en-US"/>
        </a:p>
      </dgm:t>
    </dgm:pt>
    <dgm:pt modelId="{4BA3F045-6A95-3C4D-A27E-380AA544C704}">
      <dgm:prSet/>
      <dgm:spPr>
        <a:ln>
          <a:solidFill>
            <a:schemeClr val="accent3"/>
          </a:solidFill>
        </a:ln>
      </dgm:spPr>
      <dgm:t>
        <a:bodyPr/>
        <a:lstStyle/>
        <a:p>
          <a:pPr>
            <a:spcAft>
              <a:spcPts val="870"/>
            </a:spcAft>
          </a:pPr>
          <a:r>
            <a:rPr lang="en-GB" dirty="0" smtClean="0"/>
            <a:t>To determine whether a block is in the cache, the cache control logic must simultaneously examine every line’s Tag for a match </a:t>
          </a:r>
        </a:p>
      </dgm:t>
    </dgm:pt>
    <dgm:pt modelId="{2A8F251F-A570-5345-BAC5-FDA4FE861646}" type="parTrans" cxnId="{F66FCCD0-D75D-2142-BE23-49CE8ECBCBDD}">
      <dgm:prSet/>
      <dgm:spPr/>
      <dgm:t>
        <a:bodyPr/>
        <a:lstStyle/>
        <a:p>
          <a:endParaRPr lang="en-US"/>
        </a:p>
      </dgm:t>
    </dgm:pt>
    <dgm:pt modelId="{F442362B-3A67-7A47-95DC-3E4F366E693B}" type="sibTrans" cxnId="{F66FCCD0-D75D-2142-BE23-49CE8ECBCBDD}">
      <dgm:prSet/>
      <dgm:spPr/>
      <dgm:t>
        <a:bodyPr/>
        <a:lstStyle/>
        <a:p>
          <a:endParaRPr lang="en-US"/>
        </a:p>
      </dgm:t>
    </dgm:pt>
    <dgm:pt modelId="{A99D3850-98F6-4E44-BEF7-9A02F984869B}">
      <dgm:prSet custT="1"/>
      <dgm:spPr/>
      <dgm:t>
        <a:bodyPr/>
        <a:lstStyle/>
        <a:p>
          <a:r>
            <a:rPr lang="en-GB" sz="2000" b="0" dirty="0" smtClean="0">
              <a:effectLst>
                <a:outerShdw blurRad="38100" dist="38100" dir="2700000" algn="tl">
                  <a:srgbClr val="000000">
                    <a:alpha val="43137"/>
                  </a:srgbClr>
                </a:outerShdw>
              </a:effectLst>
            </a:rPr>
            <a:t>Set Associative</a:t>
          </a:r>
        </a:p>
      </dgm:t>
    </dgm:pt>
    <dgm:pt modelId="{951B9852-4730-834E-AC14-3E0184947864}" type="parTrans" cxnId="{6FBBA797-82F7-D54D-B530-618A1498298A}">
      <dgm:prSet/>
      <dgm:spPr/>
      <dgm:t>
        <a:bodyPr/>
        <a:lstStyle/>
        <a:p>
          <a:endParaRPr lang="en-US"/>
        </a:p>
      </dgm:t>
    </dgm:pt>
    <dgm:pt modelId="{7B35E651-A0B2-9E4E-A22B-ACC88F12945C}" type="sibTrans" cxnId="{6FBBA797-82F7-D54D-B530-618A1498298A}">
      <dgm:prSet/>
      <dgm:spPr/>
      <dgm:t>
        <a:bodyPr/>
        <a:lstStyle/>
        <a:p>
          <a:endParaRPr lang="en-US"/>
        </a:p>
      </dgm:t>
    </dgm:pt>
    <dgm:pt modelId="{B813EF2F-B021-CF49-99EE-AF28C0CEB44B}">
      <dgm:prSet/>
      <dgm:spPr>
        <a:ln>
          <a:solidFill>
            <a:schemeClr val="accent3"/>
          </a:solidFill>
        </a:ln>
      </dgm:spPr>
      <dgm:t>
        <a:bodyPr/>
        <a:lstStyle/>
        <a:p>
          <a:r>
            <a:rPr lang="en-GB" dirty="0" smtClean="0"/>
            <a:t>A compromise that exhibits the strengths of both the direct and associative approaches while reducing their disadvantages</a:t>
          </a:r>
        </a:p>
      </dgm:t>
    </dgm:pt>
    <dgm:pt modelId="{CC6BA37D-3001-9A47-9536-FF0B64F74DB0}" type="parTrans" cxnId="{83F40A94-EC0F-874E-8848-9CD668E3DAC5}">
      <dgm:prSet/>
      <dgm:spPr/>
      <dgm:t>
        <a:bodyPr/>
        <a:lstStyle/>
        <a:p>
          <a:endParaRPr lang="en-US"/>
        </a:p>
      </dgm:t>
    </dgm:pt>
    <dgm:pt modelId="{A9D1BA43-18D0-DC49-B987-22B9CCB8372B}" type="sibTrans" cxnId="{83F40A94-EC0F-874E-8848-9CD668E3DAC5}">
      <dgm:prSet/>
      <dgm:spPr/>
      <dgm:t>
        <a:bodyPr/>
        <a:lstStyle/>
        <a:p>
          <a:endParaRPr lang="en-US"/>
        </a:p>
      </dgm:t>
    </dgm:pt>
    <dgm:pt modelId="{E6F1CDC0-3207-B746-8E96-D79FD36AF5BE}" type="pres">
      <dgm:prSet presAssocID="{C8554145-8B2F-074A-B096-4987C5D81764}" presName="Name0" presStyleCnt="0">
        <dgm:presLayoutVars>
          <dgm:dir/>
          <dgm:animLvl val="lvl"/>
          <dgm:resizeHandles val="exact"/>
        </dgm:presLayoutVars>
      </dgm:prSet>
      <dgm:spPr/>
      <dgm:t>
        <a:bodyPr/>
        <a:lstStyle/>
        <a:p>
          <a:endParaRPr lang="en-US"/>
        </a:p>
      </dgm:t>
    </dgm:pt>
    <dgm:pt modelId="{00FF6AA7-3C77-6846-8C8C-BBD41B8BCF06}" type="pres">
      <dgm:prSet presAssocID="{D7CDE4F2-0B29-5340-B4CA-7903895738A3}" presName="composite" presStyleCnt="0"/>
      <dgm:spPr/>
    </dgm:pt>
    <dgm:pt modelId="{59B4F48F-6F74-9842-A164-78C65E62632D}" type="pres">
      <dgm:prSet presAssocID="{D7CDE4F2-0B29-5340-B4CA-7903895738A3}" presName="parTx" presStyleLbl="alignNode1" presStyleIdx="0" presStyleCnt="3" custScaleY="182604">
        <dgm:presLayoutVars>
          <dgm:chMax val="0"/>
          <dgm:chPref val="0"/>
          <dgm:bulletEnabled val="1"/>
        </dgm:presLayoutVars>
      </dgm:prSet>
      <dgm:spPr/>
      <dgm:t>
        <a:bodyPr/>
        <a:lstStyle/>
        <a:p>
          <a:endParaRPr lang="en-US"/>
        </a:p>
      </dgm:t>
    </dgm:pt>
    <dgm:pt modelId="{5E6AA0E8-B225-9D44-A86D-9767773C4003}" type="pres">
      <dgm:prSet presAssocID="{D7CDE4F2-0B29-5340-B4CA-7903895738A3}" presName="desTx" presStyleLbl="alignAccFollowNode1" presStyleIdx="0" presStyleCnt="3">
        <dgm:presLayoutVars>
          <dgm:bulletEnabled val="1"/>
        </dgm:presLayoutVars>
      </dgm:prSet>
      <dgm:spPr/>
      <dgm:t>
        <a:bodyPr/>
        <a:lstStyle/>
        <a:p>
          <a:endParaRPr lang="en-US"/>
        </a:p>
      </dgm:t>
    </dgm:pt>
    <dgm:pt modelId="{292114E3-B226-5E49-BD98-2AE7463D8722}" type="pres">
      <dgm:prSet presAssocID="{7F68183D-C7C4-0744-8B7F-164B7F22AAE1}" presName="space" presStyleCnt="0"/>
      <dgm:spPr/>
    </dgm:pt>
    <dgm:pt modelId="{5778BF55-7BDA-EA4A-B3F4-6A1D653C494D}" type="pres">
      <dgm:prSet presAssocID="{774F7563-D777-364A-9F75-45F9C7D60EC4}" presName="composite" presStyleCnt="0"/>
      <dgm:spPr/>
    </dgm:pt>
    <dgm:pt modelId="{B3F6D228-9039-A949-A88A-D4A04B9662CD}" type="pres">
      <dgm:prSet presAssocID="{774F7563-D777-364A-9F75-45F9C7D60EC4}" presName="parTx" presStyleLbl="alignNode1" presStyleIdx="1" presStyleCnt="3" custScaleY="201857">
        <dgm:presLayoutVars>
          <dgm:chMax val="0"/>
          <dgm:chPref val="0"/>
          <dgm:bulletEnabled val="1"/>
        </dgm:presLayoutVars>
      </dgm:prSet>
      <dgm:spPr/>
      <dgm:t>
        <a:bodyPr/>
        <a:lstStyle/>
        <a:p>
          <a:endParaRPr lang="en-US"/>
        </a:p>
      </dgm:t>
    </dgm:pt>
    <dgm:pt modelId="{9F9ABC03-ED5A-8C4F-ABBA-7702123255F3}" type="pres">
      <dgm:prSet presAssocID="{774F7563-D777-364A-9F75-45F9C7D60EC4}" presName="desTx" presStyleLbl="alignAccFollowNode1" presStyleIdx="1" presStyleCnt="3" custScaleY="100000">
        <dgm:presLayoutVars>
          <dgm:bulletEnabled val="1"/>
        </dgm:presLayoutVars>
      </dgm:prSet>
      <dgm:spPr/>
      <dgm:t>
        <a:bodyPr/>
        <a:lstStyle/>
        <a:p>
          <a:endParaRPr lang="en-US"/>
        </a:p>
      </dgm:t>
    </dgm:pt>
    <dgm:pt modelId="{2E44FD69-8EF1-1044-BD64-FA3251E6599F}" type="pres">
      <dgm:prSet presAssocID="{AB3AF520-248D-BF48-B1F9-978BCD1779B3}" presName="space" presStyleCnt="0"/>
      <dgm:spPr/>
    </dgm:pt>
    <dgm:pt modelId="{B4B3A9FF-1992-544C-BCB0-98655366645A}" type="pres">
      <dgm:prSet presAssocID="{A99D3850-98F6-4E44-BEF7-9A02F984869B}" presName="composite" presStyleCnt="0"/>
      <dgm:spPr/>
    </dgm:pt>
    <dgm:pt modelId="{F94948FC-FEE2-2A41-9A9E-9B62084D71F6}" type="pres">
      <dgm:prSet presAssocID="{A99D3850-98F6-4E44-BEF7-9A02F984869B}" presName="parTx" presStyleLbl="alignNode1" presStyleIdx="2" presStyleCnt="3" custScaleY="201857" custLinFactNeighborX="49837" custLinFactNeighborY="-11031">
        <dgm:presLayoutVars>
          <dgm:chMax val="0"/>
          <dgm:chPref val="0"/>
          <dgm:bulletEnabled val="1"/>
        </dgm:presLayoutVars>
      </dgm:prSet>
      <dgm:spPr/>
      <dgm:t>
        <a:bodyPr/>
        <a:lstStyle/>
        <a:p>
          <a:endParaRPr lang="en-US"/>
        </a:p>
      </dgm:t>
    </dgm:pt>
    <dgm:pt modelId="{C30E3304-D114-7743-A3EC-2445BAC10332}" type="pres">
      <dgm:prSet presAssocID="{A99D3850-98F6-4E44-BEF7-9A02F984869B}" presName="desTx" presStyleLbl="alignAccFollowNode1" presStyleIdx="2" presStyleCnt="3">
        <dgm:presLayoutVars>
          <dgm:bulletEnabled val="1"/>
        </dgm:presLayoutVars>
      </dgm:prSet>
      <dgm:spPr/>
      <dgm:t>
        <a:bodyPr/>
        <a:lstStyle/>
        <a:p>
          <a:endParaRPr lang="en-US"/>
        </a:p>
      </dgm:t>
    </dgm:pt>
  </dgm:ptLst>
  <dgm:cxnLst>
    <dgm:cxn modelId="{032C7BCF-E259-6D47-A130-6EE43F533BEA}" srcId="{774F7563-D777-364A-9F75-45F9C7D60EC4}" destId="{D4FAE11D-4D51-144C-9B47-0A24B52010D8}" srcOrd="0" destOrd="0" parTransId="{158B2218-BF64-DD45-B97C-B84C578BEC96}" sibTransId="{50B34E17-D1CA-C842-8527-9F30C06D1817}"/>
    <dgm:cxn modelId="{FB790DFD-433A-4844-AE07-A364F1A45B29}" type="presOf" srcId="{CE70BF09-602F-9649-8CD0-34EA655C874E}" destId="{5E6AA0E8-B225-9D44-A86D-9767773C4003}" srcOrd="0" destOrd="0" presId="urn:microsoft.com/office/officeart/2005/8/layout/hList1"/>
    <dgm:cxn modelId="{83F40A94-EC0F-874E-8848-9CD668E3DAC5}" srcId="{A99D3850-98F6-4E44-BEF7-9A02F984869B}" destId="{B813EF2F-B021-CF49-99EE-AF28C0CEB44B}" srcOrd="0" destOrd="0" parTransId="{CC6BA37D-3001-9A47-9536-FF0B64F74DB0}" sibTransId="{A9D1BA43-18D0-DC49-B987-22B9CCB8372B}"/>
    <dgm:cxn modelId="{3830FFB4-AA38-B04F-8B32-07B847AECF66}" srcId="{774F7563-D777-364A-9F75-45F9C7D60EC4}" destId="{3B7C31DE-8A89-2F4A-B650-4D9BC2724207}" srcOrd="1" destOrd="0" parTransId="{7851C849-F575-894A-9B00-B44B79CA9B3A}" sibTransId="{072AF77D-5CAD-5641-9297-1B04354B8341}"/>
    <dgm:cxn modelId="{DA2DE9F0-BB96-EA42-BD49-378D8DED2465}" type="presOf" srcId="{4BA3F045-6A95-3C4D-A27E-380AA544C704}" destId="{9F9ABC03-ED5A-8C4F-ABBA-7702123255F3}" srcOrd="0" destOrd="2" presId="urn:microsoft.com/office/officeart/2005/8/layout/hList1"/>
    <dgm:cxn modelId="{F66FCCD0-D75D-2142-BE23-49CE8ECBCBDD}" srcId="{774F7563-D777-364A-9F75-45F9C7D60EC4}" destId="{4BA3F045-6A95-3C4D-A27E-380AA544C704}" srcOrd="2" destOrd="0" parTransId="{2A8F251F-A570-5345-BAC5-FDA4FE861646}" sibTransId="{F442362B-3A67-7A47-95DC-3E4F366E693B}"/>
    <dgm:cxn modelId="{1AB26EF2-7B2B-F84A-AB75-1FAF1A9BDBA1}" type="presOf" srcId="{B813EF2F-B021-CF49-99EE-AF28C0CEB44B}" destId="{C30E3304-D114-7743-A3EC-2445BAC10332}" srcOrd="0" destOrd="0" presId="urn:microsoft.com/office/officeart/2005/8/layout/hList1"/>
    <dgm:cxn modelId="{96684618-87D5-B54E-AB79-410FC7648805}" type="presOf" srcId="{D4FAE11D-4D51-144C-9B47-0A24B52010D8}" destId="{9F9ABC03-ED5A-8C4F-ABBA-7702123255F3}" srcOrd="0" destOrd="0" presId="urn:microsoft.com/office/officeart/2005/8/layout/hList1"/>
    <dgm:cxn modelId="{7A2A9762-9669-8747-A0DA-9756CF9435EA}" type="presOf" srcId="{774F7563-D777-364A-9F75-45F9C7D60EC4}" destId="{B3F6D228-9039-A949-A88A-D4A04B9662CD}" srcOrd="0" destOrd="0" presId="urn:microsoft.com/office/officeart/2005/8/layout/hList1"/>
    <dgm:cxn modelId="{B702C06D-14E4-2B42-AB62-E42EFB05C477}" type="presOf" srcId="{D7CDE4F2-0B29-5340-B4CA-7903895738A3}" destId="{59B4F48F-6F74-9842-A164-78C65E62632D}" srcOrd="0" destOrd="0" presId="urn:microsoft.com/office/officeart/2005/8/layout/hList1"/>
    <dgm:cxn modelId="{A7AD2E9A-6BF5-484C-8E78-131CC23FBDB4}" type="presOf" srcId="{3B7C31DE-8A89-2F4A-B650-4D9BC2724207}" destId="{9F9ABC03-ED5A-8C4F-ABBA-7702123255F3}" srcOrd="0" destOrd="1" presId="urn:microsoft.com/office/officeart/2005/8/layout/hList1"/>
    <dgm:cxn modelId="{6FBBA797-82F7-D54D-B530-618A1498298A}" srcId="{C8554145-8B2F-074A-B096-4987C5D81764}" destId="{A99D3850-98F6-4E44-BEF7-9A02F984869B}" srcOrd="2" destOrd="0" parTransId="{951B9852-4730-834E-AC14-3E0184947864}" sibTransId="{7B35E651-A0B2-9E4E-A22B-ACC88F12945C}"/>
    <dgm:cxn modelId="{613E4B5A-F04E-C64D-93AF-A975A80E6E43}" srcId="{C8554145-8B2F-074A-B096-4987C5D81764}" destId="{774F7563-D777-364A-9F75-45F9C7D60EC4}" srcOrd="1" destOrd="0" parTransId="{EC5A4339-55E9-3A42-8D7F-B8722BCD8BF7}" sibTransId="{AB3AF520-248D-BF48-B1F9-978BCD1779B3}"/>
    <dgm:cxn modelId="{7FF6E75A-AE35-2E4E-B34E-45BF8A312452}" type="presOf" srcId="{C8554145-8B2F-074A-B096-4987C5D81764}" destId="{E6F1CDC0-3207-B746-8E96-D79FD36AF5BE}" srcOrd="0" destOrd="0" presId="urn:microsoft.com/office/officeart/2005/8/layout/hList1"/>
    <dgm:cxn modelId="{45234C71-A75A-4948-AA50-CA929298C2E4}" srcId="{D7CDE4F2-0B29-5340-B4CA-7903895738A3}" destId="{CE70BF09-602F-9649-8CD0-34EA655C874E}" srcOrd="0" destOrd="0" parTransId="{51F5F06F-23EF-F04F-A0D7-A1938E1EC98E}" sibTransId="{FA0F2068-8C99-5449-ACCA-D829BC1CF04F}"/>
    <dgm:cxn modelId="{8D892A32-CCC2-0244-9C7C-71C7F64C96C1}" type="presOf" srcId="{F7A3FECA-373A-A646-A287-98E0B2650607}" destId="{5E6AA0E8-B225-9D44-A86D-9767773C4003}" srcOrd="0" destOrd="1" presId="urn:microsoft.com/office/officeart/2005/8/layout/hList1"/>
    <dgm:cxn modelId="{6DD83BD2-3806-4B4C-B69B-04476113A707}" srcId="{C8554145-8B2F-074A-B096-4987C5D81764}" destId="{D7CDE4F2-0B29-5340-B4CA-7903895738A3}" srcOrd="0" destOrd="0" parTransId="{6DA94CC3-93A7-6145-97D5-23326244C255}" sibTransId="{7F68183D-C7C4-0744-8B7F-164B7F22AAE1}"/>
    <dgm:cxn modelId="{24CE816C-F52E-BC4C-B324-614A6E480F51}" type="presOf" srcId="{A99D3850-98F6-4E44-BEF7-9A02F984869B}" destId="{F94948FC-FEE2-2A41-9A9E-9B62084D71F6}" srcOrd="0" destOrd="0" presId="urn:microsoft.com/office/officeart/2005/8/layout/hList1"/>
    <dgm:cxn modelId="{35B01054-9196-344C-B8F2-6375BCFAD3D4}" srcId="{D7CDE4F2-0B29-5340-B4CA-7903895738A3}" destId="{F7A3FECA-373A-A646-A287-98E0B2650607}" srcOrd="1" destOrd="0" parTransId="{781EB878-8836-A74C-9250-B959FDD1A446}" sibTransId="{D06912E3-8B83-214C-A4A9-7E7651A7F062}"/>
    <dgm:cxn modelId="{083FFB63-F3A0-C441-85AD-22812D4B1624}" type="presParOf" srcId="{E6F1CDC0-3207-B746-8E96-D79FD36AF5BE}" destId="{00FF6AA7-3C77-6846-8C8C-BBD41B8BCF06}" srcOrd="0" destOrd="0" presId="urn:microsoft.com/office/officeart/2005/8/layout/hList1"/>
    <dgm:cxn modelId="{E921A864-D9EF-9042-BD78-685DDFABF256}" type="presParOf" srcId="{00FF6AA7-3C77-6846-8C8C-BBD41B8BCF06}" destId="{59B4F48F-6F74-9842-A164-78C65E62632D}" srcOrd="0" destOrd="0" presId="urn:microsoft.com/office/officeart/2005/8/layout/hList1"/>
    <dgm:cxn modelId="{71B9F754-E4D9-944A-8D87-DA14624C6869}" type="presParOf" srcId="{00FF6AA7-3C77-6846-8C8C-BBD41B8BCF06}" destId="{5E6AA0E8-B225-9D44-A86D-9767773C4003}" srcOrd="1" destOrd="0" presId="urn:microsoft.com/office/officeart/2005/8/layout/hList1"/>
    <dgm:cxn modelId="{1936C26B-903B-6740-9575-97D24F4B4F65}" type="presParOf" srcId="{E6F1CDC0-3207-B746-8E96-D79FD36AF5BE}" destId="{292114E3-B226-5E49-BD98-2AE7463D8722}" srcOrd="1" destOrd="0" presId="urn:microsoft.com/office/officeart/2005/8/layout/hList1"/>
    <dgm:cxn modelId="{D66D80C2-4499-EC41-94C4-20CE7D093DAF}" type="presParOf" srcId="{E6F1CDC0-3207-B746-8E96-D79FD36AF5BE}" destId="{5778BF55-7BDA-EA4A-B3F4-6A1D653C494D}" srcOrd="2" destOrd="0" presId="urn:microsoft.com/office/officeart/2005/8/layout/hList1"/>
    <dgm:cxn modelId="{A56D53B6-483A-7749-AAF8-259F11D1D628}" type="presParOf" srcId="{5778BF55-7BDA-EA4A-B3F4-6A1D653C494D}" destId="{B3F6D228-9039-A949-A88A-D4A04B9662CD}" srcOrd="0" destOrd="0" presId="urn:microsoft.com/office/officeart/2005/8/layout/hList1"/>
    <dgm:cxn modelId="{E495D2D8-0B80-764D-BB14-C573FB9BAE84}" type="presParOf" srcId="{5778BF55-7BDA-EA4A-B3F4-6A1D653C494D}" destId="{9F9ABC03-ED5A-8C4F-ABBA-7702123255F3}" srcOrd="1" destOrd="0" presId="urn:microsoft.com/office/officeart/2005/8/layout/hList1"/>
    <dgm:cxn modelId="{A73DBA6A-9710-B543-AE04-C1C39CF08076}" type="presParOf" srcId="{E6F1CDC0-3207-B746-8E96-D79FD36AF5BE}" destId="{2E44FD69-8EF1-1044-BD64-FA3251E6599F}" srcOrd="3" destOrd="0" presId="urn:microsoft.com/office/officeart/2005/8/layout/hList1"/>
    <dgm:cxn modelId="{FE813A26-CCF3-7144-AAB0-50A623174D91}" type="presParOf" srcId="{E6F1CDC0-3207-B746-8E96-D79FD36AF5BE}" destId="{B4B3A9FF-1992-544C-BCB0-98655366645A}" srcOrd="4" destOrd="0" presId="urn:microsoft.com/office/officeart/2005/8/layout/hList1"/>
    <dgm:cxn modelId="{DD4FFA8C-629A-A845-B901-48F9D3B63DB9}" type="presParOf" srcId="{B4B3A9FF-1992-544C-BCB0-98655366645A}" destId="{F94948FC-FEE2-2A41-9A9E-9B62084D71F6}" srcOrd="0" destOrd="0" presId="urn:microsoft.com/office/officeart/2005/8/layout/hList1"/>
    <dgm:cxn modelId="{A6856B1E-2CB4-B046-A1E2-A894F9ED01E6}" type="presParOf" srcId="{B4B3A9FF-1992-544C-BCB0-98655366645A}" destId="{C30E3304-D114-7743-A3EC-2445BAC10332}"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F8DD8FA-32BB-C04B-A3C9-B425357390F4}" type="doc">
      <dgm:prSet loTypeId="urn:microsoft.com/office/officeart/2005/8/layout/lProcess1" loCatId="process" qsTypeId="urn:microsoft.com/office/officeart/2005/8/quickstyle/simple4" qsCatId="simple" csTypeId="urn:microsoft.com/office/officeart/2005/8/colors/accent1_2" csCatId="accent1" phldr="1"/>
      <dgm:spPr/>
      <dgm:t>
        <a:bodyPr/>
        <a:lstStyle/>
        <a:p>
          <a:endParaRPr lang="en-US"/>
        </a:p>
      </dgm:t>
    </dgm:pt>
    <dgm:pt modelId="{022E0863-7C5B-4248-A38E-1C454C4790C6}">
      <dgm:prSet/>
      <dgm:spPr>
        <a:solidFill>
          <a:schemeClr val="accent4"/>
        </a:solidFill>
        <a:ln>
          <a:solidFill>
            <a:schemeClr val="accent4"/>
          </a:solidFill>
        </a:ln>
      </dgm:spPr>
      <dgm:t>
        <a:bodyPr/>
        <a:lstStyle/>
        <a:p>
          <a:pPr rtl="0"/>
          <a:r>
            <a:rPr lang="en-US" dirty="0" smtClean="0"/>
            <a:t>When a block that is resident in the cache is to be replaced there are two cases to consider:</a:t>
          </a:r>
          <a:endParaRPr lang="en-US" dirty="0"/>
        </a:p>
      </dgm:t>
    </dgm:pt>
    <dgm:pt modelId="{2E97AE6D-A917-9E44-A214-0770A4EFCB56}" type="parTrans" cxnId="{07B4E7E5-1C74-E042-956D-3A0D8EEB47E5}">
      <dgm:prSet/>
      <dgm:spPr/>
      <dgm:t>
        <a:bodyPr/>
        <a:lstStyle/>
        <a:p>
          <a:endParaRPr lang="en-US"/>
        </a:p>
      </dgm:t>
    </dgm:pt>
    <dgm:pt modelId="{391462BD-0051-DC4B-BE07-8562636C7355}" type="sibTrans" cxnId="{07B4E7E5-1C74-E042-956D-3A0D8EEB47E5}">
      <dgm:prSet/>
      <dgm:spPr/>
      <dgm:t>
        <a:bodyPr/>
        <a:lstStyle/>
        <a:p>
          <a:endParaRPr lang="en-US"/>
        </a:p>
      </dgm:t>
    </dgm:pt>
    <dgm:pt modelId="{6AE17495-F142-F346-8094-6C147A6707E7}">
      <dgm:prSet/>
      <dgm:spPr>
        <a:ln>
          <a:solidFill>
            <a:schemeClr val="accent4"/>
          </a:solidFill>
        </a:ln>
      </dgm:spPr>
      <dgm:t>
        <a:bodyPr/>
        <a:lstStyle/>
        <a:p>
          <a:pPr rtl="0"/>
          <a:r>
            <a:rPr lang="en-US" dirty="0" smtClean="0"/>
            <a:t>If the old block in the cache has not been altered then it may be overwritten with a new block without first writing out the old block</a:t>
          </a:r>
          <a:endParaRPr lang="en-US" dirty="0"/>
        </a:p>
      </dgm:t>
    </dgm:pt>
    <dgm:pt modelId="{32AEB28B-C998-1E4F-B5FF-E6C9BADBC012}" type="parTrans" cxnId="{D7E2110E-AF45-954A-9639-FEC8D9AE8F71}">
      <dgm:prSet/>
      <dgm:spPr>
        <a:solidFill>
          <a:schemeClr val="accent4"/>
        </a:solidFill>
        <a:effectLst/>
      </dgm:spPr>
      <dgm:t>
        <a:bodyPr/>
        <a:lstStyle/>
        <a:p>
          <a:endParaRPr lang="en-US" dirty="0"/>
        </a:p>
      </dgm:t>
    </dgm:pt>
    <dgm:pt modelId="{468E7CD9-0A07-434E-9677-5FEE2DBBE9CE}" type="sibTrans" cxnId="{D7E2110E-AF45-954A-9639-FEC8D9AE8F71}">
      <dgm:prSet/>
      <dgm:spPr>
        <a:solidFill>
          <a:schemeClr val="accent4"/>
        </a:solidFill>
        <a:effectLst/>
      </dgm:spPr>
      <dgm:t>
        <a:bodyPr/>
        <a:lstStyle/>
        <a:p>
          <a:endParaRPr lang="en-US" dirty="0"/>
        </a:p>
      </dgm:t>
    </dgm:pt>
    <dgm:pt modelId="{96131DBC-98E5-8945-BCB4-D926D0E876DC}">
      <dgm:prSet/>
      <dgm:spPr>
        <a:ln>
          <a:solidFill>
            <a:schemeClr val="accent4"/>
          </a:solidFill>
        </a:ln>
      </dgm:spPr>
      <dgm:t>
        <a:bodyPr/>
        <a:lstStyle/>
        <a:p>
          <a:pPr rtl="0"/>
          <a:r>
            <a:rPr lang="en-US" dirty="0" smtClean="0"/>
            <a:t>If at least one write operation has been performed on a word in that line of the cache then main memory must be updated by writing the line of cache out to the block of memory before bringing in the new block</a:t>
          </a:r>
          <a:endParaRPr lang="en-US" dirty="0"/>
        </a:p>
      </dgm:t>
    </dgm:pt>
    <dgm:pt modelId="{94E4766F-2C8C-E54F-B7B3-B2AE2E6AF669}" type="parTrans" cxnId="{3CD200A9-41BA-FC43-B7AC-70779D9557BE}">
      <dgm:prSet/>
      <dgm:spPr/>
      <dgm:t>
        <a:bodyPr/>
        <a:lstStyle/>
        <a:p>
          <a:endParaRPr lang="en-US"/>
        </a:p>
      </dgm:t>
    </dgm:pt>
    <dgm:pt modelId="{8064DA95-FA67-C54D-8E8E-246B9DAC3EEE}" type="sibTrans" cxnId="{3CD200A9-41BA-FC43-B7AC-70779D9557BE}">
      <dgm:prSet/>
      <dgm:spPr/>
      <dgm:t>
        <a:bodyPr/>
        <a:lstStyle/>
        <a:p>
          <a:endParaRPr lang="en-US"/>
        </a:p>
      </dgm:t>
    </dgm:pt>
    <dgm:pt modelId="{1CB47A35-D296-474F-9F2A-12475FBF3F49}">
      <dgm:prSet/>
      <dgm:spPr>
        <a:solidFill>
          <a:schemeClr val="accent3"/>
        </a:solidFill>
        <a:ln>
          <a:solidFill>
            <a:schemeClr val="accent3"/>
          </a:solidFill>
        </a:ln>
      </dgm:spPr>
      <dgm:t>
        <a:bodyPr/>
        <a:lstStyle/>
        <a:p>
          <a:pPr rtl="0"/>
          <a:r>
            <a:rPr lang="en-US" dirty="0" smtClean="0"/>
            <a:t>There are two problems to contend with:</a:t>
          </a:r>
          <a:endParaRPr lang="en-US" dirty="0"/>
        </a:p>
      </dgm:t>
    </dgm:pt>
    <dgm:pt modelId="{077B61D2-8416-D941-AC08-840B5E56B829}" type="parTrans" cxnId="{E35B0638-21BA-0D41-B96E-4D1A995150A6}">
      <dgm:prSet/>
      <dgm:spPr/>
      <dgm:t>
        <a:bodyPr/>
        <a:lstStyle/>
        <a:p>
          <a:endParaRPr lang="en-US"/>
        </a:p>
      </dgm:t>
    </dgm:pt>
    <dgm:pt modelId="{FCAF96B8-3776-B644-986A-46F0D2116D2D}" type="sibTrans" cxnId="{E35B0638-21BA-0D41-B96E-4D1A995150A6}">
      <dgm:prSet/>
      <dgm:spPr/>
      <dgm:t>
        <a:bodyPr/>
        <a:lstStyle/>
        <a:p>
          <a:endParaRPr lang="en-US"/>
        </a:p>
      </dgm:t>
    </dgm:pt>
    <dgm:pt modelId="{1213F169-EDA0-EB47-9992-BF7B571275AC}">
      <dgm:prSet/>
      <dgm:spPr>
        <a:ln>
          <a:solidFill>
            <a:schemeClr val="accent3"/>
          </a:solidFill>
        </a:ln>
      </dgm:spPr>
      <dgm:t>
        <a:bodyPr/>
        <a:lstStyle/>
        <a:p>
          <a:pPr rtl="0"/>
          <a:r>
            <a:rPr lang="en-US" dirty="0" smtClean="0"/>
            <a:t>More than one device may have access to main memory</a:t>
          </a:r>
          <a:endParaRPr lang="en-US" dirty="0"/>
        </a:p>
      </dgm:t>
    </dgm:pt>
    <dgm:pt modelId="{D9CBD3A3-7A39-D04F-A71A-3B55DC0FFD3F}" type="parTrans" cxnId="{95F9B1E9-EED2-CD49-A041-14AB5856ECDA}">
      <dgm:prSet/>
      <dgm:spPr>
        <a:solidFill>
          <a:schemeClr val="accent3"/>
        </a:solidFill>
        <a:effectLst/>
      </dgm:spPr>
      <dgm:t>
        <a:bodyPr/>
        <a:lstStyle/>
        <a:p>
          <a:endParaRPr lang="en-US" dirty="0"/>
        </a:p>
      </dgm:t>
    </dgm:pt>
    <dgm:pt modelId="{1254B9F7-30E4-BF4C-82CD-92ECBA4D42F5}" type="sibTrans" cxnId="{95F9B1E9-EED2-CD49-A041-14AB5856ECDA}">
      <dgm:prSet/>
      <dgm:spPr>
        <a:solidFill>
          <a:schemeClr val="accent3"/>
        </a:solidFill>
        <a:effectLst/>
      </dgm:spPr>
      <dgm:t>
        <a:bodyPr/>
        <a:lstStyle/>
        <a:p>
          <a:endParaRPr lang="en-US" dirty="0"/>
        </a:p>
      </dgm:t>
    </dgm:pt>
    <dgm:pt modelId="{7AF86266-B030-5F47-A49F-D00BC31FE007}">
      <dgm:prSet/>
      <dgm:spPr>
        <a:ln>
          <a:solidFill>
            <a:schemeClr val="accent3"/>
          </a:solidFill>
        </a:ln>
      </dgm:spPr>
      <dgm:t>
        <a:bodyPr/>
        <a:lstStyle/>
        <a:p>
          <a:pPr rtl="0"/>
          <a:r>
            <a:rPr lang="en-US" dirty="0" smtClean="0"/>
            <a:t>A more complex problem occurs when multiple processors are attached to the same bus and each processor has its own local cache - if a word is altered in one cache it could conceivably invalidate a word in other caches</a:t>
          </a:r>
          <a:endParaRPr lang="en-US" dirty="0"/>
        </a:p>
      </dgm:t>
    </dgm:pt>
    <dgm:pt modelId="{22537051-1FB0-F248-88C0-45F3927C242E}" type="parTrans" cxnId="{4818DB8F-C60E-E24A-9760-A40A254BC7C8}">
      <dgm:prSet/>
      <dgm:spPr/>
      <dgm:t>
        <a:bodyPr/>
        <a:lstStyle/>
        <a:p>
          <a:endParaRPr lang="en-US"/>
        </a:p>
      </dgm:t>
    </dgm:pt>
    <dgm:pt modelId="{20C440D0-917C-174E-AD6D-E5FEECA5BFED}" type="sibTrans" cxnId="{4818DB8F-C60E-E24A-9760-A40A254BC7C8}">
      <dgm:prSet/>
      <dgm:spPr/>
      <dgm:t>
        <a:bodyPr/>
        <a:lstStyle/>
        <a:p>
          <a:endParaRPr lang="en-US"/>
        </a:p>
      </dgm:t>
    </dgm:pt>
    <dgm:pt modelId="{E7C7B2B5-6455-8040-824D-D654BFFEB931}" type="pres">
      <dgm:prSet presAssocID="{AF8DD8FA-32BB-C04B-A3C9-B425357390F4}" presName="Name0" presStyleCnt="0">
        <dgm:presLayoutVars>
          <dgm:dir/>
          <dgm:animLvl val="lvl"/>
          <dgm:resizeHandles val="exact"/>
        </dgm:presLayoutVars>
      </dgm:prSet>
      <dgm:spPr/>
      <dgm:t>
        <a:bodyPr/>
        <a:lstStyle/>
        <a:p>
          <a:endParaRPr lang="en-US"/>
        </a:p>
      </dgm:t>
    </dgm:pt>
    <dgm:pt modelId="{E4E6EE3A-7ADE-B64E-8DDE-E0C29C0824CE}" type="pres">
      <dgm:prSet presAssocID="{022E0863-7C5B-4248-A38E-1C454C4790C6}" presName="vertFlow" presStyleCnt="0"/>
      <dgm:spPr/>
    </dgm:pt>
    <dgm:pt modelId="{0811B929-E516-5443-B0F5-EC0B30A47FDB}" type="pres">
      <dgm:prSet presAssocID="{022E0863-7C5B-4248-A38E-1C454C4790C6}" presName="header" presStyleLbl="node1" presStyleIdx="0" presStyleCnt="2"/>
      <dgm:spPr/>
      <dgm:t>
        <a:bodyPr/>
        <a:lstStyle/>
        <a:p>
          <a:endParaRPr lang="en-US"/>
        </a:p>
      </dgm:t>
    </dgm:pt>
    <dgm:pt modelId="{D31FB0BD-CB04-3C41-B317-3A5187E6AE93}" type="pres">
      <dgm:prSet presAssocID="{32AEB28B-C998-1E4F-B5FF-E6C9BADBC012}" presName="parTrans" presStyleLbl="sibTrans2D1" presStyleIdx="0" presStyleCnt="4"/>
      <dgm:spPr/>
      <dgm:t>
        <a:bodyPr/>
        <a:lstStyle/>
        <a:p>
          <a:endParaRPr lang="en-US"/>
        </a:p>
      </dgm:t>
    </dgm:pt>
    <dgm:pt modelId="{3142DD91-2917-CC41-9BFA-CF928F5CC795}" type="pres">
      <dgm:prSet presAssocID="{6AE17495-F142-F346-8094-6C147A6707E7}" presName="child" presStyleLbl="alignAccFollowNode1" presStyleIdx="0" presStyleCnt="4">
        <dgm:presLayoutVars>
          <dgm:chMax val="0"/>
          <dgm:bulletEnabled val="1"/>
        </dgm:presLayoutVars>
      </dgm:prSet>
      <dgm:spPr/>
      <dgm:t>
        <a:bodyPr/>
        <a:lstStyle/>
        <a:p>
          <a:endParaRPr lang="en-US"/>
        </a:p>
      </dgm:t>
    </dgm:pt>
    <dgm:pt modelId="{2D23DC65-2635-7547-AB3F-AED6672AFFE6}" type="pres">
      <dgm:prSet presAssocID="{468E7CD9-0A07-434E-9677-5FEE2DBBE9CE}" presName="sibTrans" presStyleLbl="sibTrans2D1" presStyleIdx="1" presStyleCnt="4"/>
      <dgm:spPr/>
      <dgm:t>
        <a:bodyPr/>
        <a:lstStyle/>
        <a:p>
          <a:endParaRPr lang="en-US"/>
        </a:p>
      </dgm:t>
    </dgm:pt>
    <dgm:pt modelId="{4A68EEB7-D5C7-EF47-A954-BD8607821E05}" type="pres">
      <dgm:prSet presAssocID="{96131DBC-98E5-8945-BCB4-D926D0E876DC}" presName="child" presStyleLbl="alignAccFollowNode1" presStyleIdx="1" presStyleCnt="4" custScaleY="180804">
        <dgm:presLayoutVars>
          <dgm:chMax val="0"/>
          <dgm:bulletEnabled val="1"/>
        </dgm:presLayoutVars>
      </dgm:prSet>
      <dgm:spPr/>
      <dgm:t>
        <a:bodyPr/>
        <a:lstStyle/>
        <a:p>
          <a:endParaRPr lang="en-US"/>
        </a:p>
      </dgm:t>
    </dgm:pt>
    <dgm:pt modelId="{F2FC77B0-0C49-5C4A-9569-70B77E8CC044}" type="pres">
      <dgm:prSet presAssocID="{022E0863-7C5B-4248-A38E-1C454C4790C6}" presName="hSp" presStyleCnt="0"/>
      <dgm:spPr/>
    </dgm:pt>
    <dgm:pt modelId="{40B8AF06-51F8-2445-91E5-963B915B6C20}" type="pres">
      <dgm:prSet presAssocID="{1CB47A35-D296-474F-9F2A-12475FBF3F49}" presName="vertFlow" presStyleCnt="0"/>
      <dgm:spPr/>
    </dgm:pt>
    <dgm:pt modelId="{59333D82-04E3-344E-9F6D-7A52667AD3BD}" type="pres">
      <dgm:prSet presAssocID="{1CB47A35-D296-474F-9F2A-12475FBF3F49}" presName="header" presStyleLbl="node1" presStyleIdx="1" presStyleCnt="2"/>
      <dgm:spPr/>
      <dgm:t>
        <a:bodyPr/>
        <a:lstStyle/>
        <a:p>
          <a:endParaRPr lang="en-US"/>
        </a:p>
      </dgm:t>
    </dgm:pt>
    <dgm:pt modelId="{23FB0AB2-D708-C74D-9705-EFCC30F8BF72}" type="pres">
      <dgm:prSet presAssocID="{D9CBD3A3-7A39-D04F-A71A-3B55DC0FFD3F}" presName="parTrans" presStyleLbl="sibTrans2D1" presStyleIdx="2" presStyleCnt="4"/>
      <dgm:spPr/>
      <dgm:t>
        <a:bodyPr/>
        <a:lstStyle/>
        <a:p>
          <a:endParaRPr lang="en-US"/>
        </a:p>
      </dgm:t>
    </dgm:pt>
    <dgm:pt modelId="{7F36AA80-5C05-2F49-B7E9-B7C655619CE6}" type="pres">
      <dgm:prSet presAssocID="{1213F169-EDA0-EB47-9992-BF7B571275AC}" presName="child" presStyleLbl="alignAccFollowNode1" presStyleIdx="2" presStyleCnt="4">
        <dgm:presLayoutVars>
          <dgm:chMax val="0"/>
          <dgm:bulletEnabled val="1"/>
        </dgm:presLayoutVars>
      </dgm:prSet>
      <dgm:spPr/>
      <dgm:t>
        <a:bodyPr/>
        <a:lstStyle/>
        <a:p>
          <a:endParaRPr lang="en-US"/>
        </a:p>
      </dgm:t>
    </dgm:pt>
    <dgm:pt modelId="{B3C789D7-F7F9-6047-9980-E16EE5BCCF23}" type="pres">
      <dgm:prSet presAssocID="{1254B9F7-30E4-BF4C-82CD-92ECBA4D42F5}" presName="sibTrans" presStyleLbl="sibTrans2D1" presStyleIdx="3" presStyleCnt="4"/>
      <dgm:spPr/>
      <dgm:t>
        <a:bodyPr/>
        <a:lstStyle/>
        <a:p>
          <a:endParaRPr lang="en-US"/>
        </a:p>
      </dgm:t>
    </dgm:pt>
    <dgm:pt modelId="{70DA93BB-D5B7-C048-B918-81E67A7815CD}" type="pres">
      <dgm:prSet presAssocID="{7AF86266-B030-5F47-A49F-D00BC31FE007}" presName="child" presStyleLbl="alignAccFollowNode1" presStyleIdx="3" presStyleCnt="4" custScaleX="98973" custScaleY="171447">
        <dgm:presLayoutVars>
          <dgm:chMax val="0"/>
          <dgm:bulletEnabled val="1"/>
        </dgm:presLayoutVars>
      </dgm:prSet>
      <dgm:spPr/>
      <dgm:t>
        <a:bodyPr/>
        <a:lstStyle/>
        <a:p>
          <a:endParaRPr lang="en-US"/>
        </a:p>
      </dgm:t>
    </dgm:pt>
  </dgm:ptLst>
  <dgm:cxnLst>
    <dgm:cxn modelId="{C6B75648-336C-4B47-94B9-E6606F081175}" type="presOf" srcId="{D9CBD3A3-7A39-D04F-A71A-3B55DC0FFD3F}" destId="{23FB0AB2-D708-C74D-9705-EFCC30F8BF72}" srcOrd="0" destOrd="0" presId="urn:microsoft.com/office/officeart/2005/8/layout/lProcess1"/>
    <dgm:cxn modelId="{33050318-68E3-4441-B955-3EA40DD87CE2}" type="presOf" srcId="{1CB47A35-D296-474F-9F2A-12475FBF3F49}" destId="{59333D82-04E3-344E-9F6D-7A52667AD3BD}" srcOrd="0" destOrd="0" presId="urn:microsoft.com/office/officeart/2005/8/layout/lProcess1"/>
    <dgm:cxn modelId="{E0041346-089F-0546-A6A1-C9981E147A83}" type="presOf" srcId="{96131DBC-98E5-8945-BCB4-D926D0E876DC}" destId="{4A68EEB7-D5C7-EF47-A954-BD8607821E05}" srcOrd="0" destOrd="0" presId="urn:microsoft.com/office/officeart/2005/8/layout/lProcess1"/>
    <dgm:cxn modelId="{4640FF1F-F6E7-1D48-968A-AEDCBD615C28}" type="presOf" srcId="{AF8DD8FA-32BB-C04B-A3C9-B425357390F4}" destId="{E7C7B2B5-6455-8040-824D-D654BFFEB931}" srcOrd="0" destOrd="0" presId="urn:microsoft.com/office/officeart/2005/8/layout/lProcess1"/>
    <dgm:cxn modelId="{5F55AE5C-17F5-8946-8F72-782A769FF4AE}" type="presOf" srcId="{1254B9F7-30E4-BF4C-82CD-92ECBA4D42F5}" destId="{B3C789D7-F7F9-6047-9980-E16EE5BCCF23}" srcOrd="0" destOrd="0" presId="urn:microsoft.com/office/officeart/2005/8/layout/lProcess1"/>
    <dgm:cxn modelId="{55B18C96-A208-9447-9965-C6CF64ECF29D}" type="presOf" srcId="{32AEB28B-C998-1E4F-B5FF-E6C9BADBC012}" destId="{D31FB0BD-CB04-3C41-B317-3A5187E6AE93}" srcOrd="0" destOrd="0" presId="urn:microsoft.com/office/officeart/2005/8/layout/lProcess1"/>
    <dgm:cxn modelId="{95F9B1E9-EED2-CD49-A041-14AB5856ECDA}" srcId="{1CB47A35-D296-474F-9F2A-12475FBF3F49}" destId="{1213F169-EDA0-EB47-9992-BF7B571275AC}" srcOrd="0" destOrd="0" parTransId="{D9CBD3A3-7A39-D04F-A71A-3B55DC0FFD3F}" sibTransId="{1254B9F7-30E4-BF4C-82CD-92ECBA4D42F5}"/>
    <dgm:cxn modelId="{D7E2110E-AF45-954A-9639-FEC8D9AE8F71}" srcId="{022E0863-7C5B-4248-A38E-1C454C4790C6}" destId="{6AE17495-F142-F346-8094-6C147A6707E7}" srcOrd="0" destOrd="0" parTransId="{32AEB28B-C998-1E4F-B5FF-E6C9BADBC012}" sibTransId="{468E7CD9-0A07-434E-9677-5FEE2DBBE9CE}"/>
    <dgm:cxn modelId="{3AA1BA99-3013-FC45-9C35-CD1432E2E0EB}" type="presOf" srcId="{1213F169-EDA0-EB47-9992-BF7B571275AC}" destId="{7F36AA80-5C05-2F49-B7E9-B7C655619CE6}" srcOrd="0" destOrd="0" presId="urn:microsoft.com/office/officeart/2005/8/layout/lProcess1"/>
    <dgm:cxn modelId="{C27F8805-737C-3B48-9B8C-1A7265451F5C}" type="presOf" srcId="{022E0863-7C5B-4248-A38E-1C454C4790C6}" destId="{0811B929-E516-5443-B0F5-EC0B30A47FDB}" srcOrd="0" destOrd="0" presId="urn:microsoft.com/office/officeart/2005/8/layout/lProcess1"/>
    <dgm:cxn modelId="{E35B0638-21BA-0D41-B96E-4D1A995150A6}" srcId="{AF8DD8FA-32BB-C04B-A3C9-B425357390F4}" destId="{1CB47A35-D296-474F-9F2A-12475FBF3F49}" srcOrd="1" destOrd="0" parTransId="{077B61D2-8416-D941-AC08-840B5E56B829}" sibTransId="{FCAF96B8-3776-B644-986A-46F0D2116D2D}"/>
    <dgm:cxn modelId="{3CD200A9-41BA-FC43-B7AC-70779D9557BE}" srcId="{022E0863-7C5B-4248-A38E-1C454C4790C6}" destId="{96131DBC-98E5-8945-BCB4-D926D0E876DC}" srcOrd="1" destOrd="0" parTransId="{94E4766F-2C8C-E54F-B7B3-B2AE2E6AF669}" sibTransId="{8064DA95-FA67-C54D-8E8E-246B9DAC3EEE}"/>
    <dgm:cxn modelId="{4818DB8F-C60E-E24A-9760-A40A254BC7C8}" srcId="{1CB47A35-D296-474F-9F2A-12475FBF3F49}" destId="{7AF86266-B030-5F47-A49F-D00BC31FE007}" srcOrd="1" destOrd="0" parTransId="{22537051-1FB0-F248-88C0-45F3927C242E}" sibTransId="{20C440D0-917C-174E-AD6D-E5FEECA5BFED}"/>
    <dgm:cxn modelId="{3E30CE0F-6139-0B46-9054-692C2CBF6226}" type="presOf" srcId="{7AF86266-B030-5F47-A49F-D00BC31FE007}" destId="{70DA93BB-D5B7-C048-B918-81E67A7815CD}" srcOrd="0" destOrd="0" presId="urn:microsoft.com/office/officeart/2005/8/layout/lProcess1"/>
    <dgm:cxn modelId="{774F172D-50A2-4E4F-829A-D265696A072E}" type="presOf" srcId="{468E7CD9-0A07-434E-9677-5FEE2DBBE9CE}" destId="{2D23DC65-2635-7547-AB3F-AED6672AFFE6}" srcOrd="0" destOrd="0" presId="urn:microsoft.com/office/officeart/2005/8/layout/lProcess1"/>
    <dgm:cxn modelId="{07B4E7E5-1C74-E042-956D-3A0D8EEB47E5}" srcId="{AF8DD8FA-32BB-C04B-A3C9-B425357390F4}" destId="{022E0863-7C5B-4248-A38E-1C454C4790C6}" srcOrd="0" destOrd="0" parTransId="{2E97AE6D-A917-9E44-A214-0770A4EFCB56}" sibTransId="{391462BD-0051-DC4B-BE07-8562636C7355}"/>
    <dgm:cxn modelId="{B26C774C-3363-394C-B1A3-B0A92DA5ACD8}" type="presOf" srcId="{6AE17495-F142-F346-8094-6C147A6707E7}" destId="{3142DD91-2917-CC41-9BFA-CF928F5CC795}" srcOrd="0" destOrd="0" presId="urn:microsoft.com/office/officeart/2005/8/layout/lProcess1"/>
    <dgm:cxn modelId="{21C8EFFC-835B-EB4A-AB58-0D7F3532F4F0}" type="presParOf" srcId="{E7C7B2B5-6455-8040-824D-D654BFFEB931}" destId="{E4E6EE3A-7ADE-B64E-8DDE-E0C29C0824CE}" srcOrd="0" destOrd="0" presId="urn:microsoft.com/office/officeart/2005/8/layout/lProcess1"/>
    <dgm:cxn modelId="{FE0A81CE-198F-0947-866B-F34FBE9C5398}" type="presParOf" srcId="{E4E6EE3A-7ADE-B64E-8DDE-E0C29C0824CE}" destId="{0811B929-E516-5443-B0F5-EC0B30A47FDB}" srcOrd="0" destOrd="0" presId="urn:microsoft.com/office/officeart/2005/8/layout/lProcess1"/>
    <dgm:cxn modelId="{033C4FCF-C2E3-1D41-8B2C-2C38C24D1D9B}" type="presParOf" srcId="{E4E6EE3A-7ADE-B64E-8DDE-E0C29C0824CE}" destId="{D31FB0BD-CB04-3C41-B317-3A5187E6AE93}" srcOrd="1" destOrd="0" presId="urn:microsoft.com/office/officeart/2005/8/layout/lProcess1"/>
    <dgm:cxn modelId="{B98122DB-1F05-D044-8B4F-0B8251C65443}" type="presParOf" srcId="{E4E6EE3A-7ADE-B64E-8DDE-E0C29C0824CE}" destId="{3142DD91-2917-CC41-9BFA-CF928F5CC795}" srcOrd="2" destOrd="0" presId="urn:microsoft.com/office/officeart/2005/8/layout/lProcess1"/>
    <dgm:cxn modelId="{0530D7BD-DE73-F047-80D3-0963A3DB529C}" type="presParOf" srcId="{E4E6EE3A-7ADE-B64E-8DDE-E0C29C0824CE}" destId="{2D23DC65-2635-7547-AB3F-AED6672AFFE6}" srcOrd="3" destOrd="0" presId="urn:microsoft.com/office/officeart/2005/8/layout/lProcess1"/>
    <dgm:cxn modelId="{7F3F0F82-FBFB-1549-9436-FEE63464B7DA}" type="presParOf" srcId="{E4E6EE3A-7ADE-B64E-8DDE-E0C29C0824CE}" destId="{4A68EEB7-D5C7-EF47-A954-BD8607821E05}" srcOrd="4" destOrd="0" presId="urn:microsoft.com/office/officeart/2005/8/layout/lProcess1"/>
    <dgm:cxn modelId="{48189F65-9AC9-1842-9021-1DA9968AF5A5}" type="presParOf" srcId="{E7C7B2B5-6455-8040-824D-D654BFFEB931}" destId="{F2FC77B0-0C49-5C4A-9569-70B77E8CC044}" srcOrd="1" destOrd="0" presId="urn:microsoft.com/office/officeart/2005/8/layout/lProcess1"/>
    <dgm:cxn modelId="{88F6AECC-349B-0949-B204-92E4A70F306D}" type="presParOf" srcId="{E7C7B2B5-6455-8040-824D-D654BFFEB931}" destId="{40B8AF06-51F8-2445-91E5-963B915B6C20}" srcOrd="2" destOrd="0" presId="urn:microsoft.com/office/officeart/2005/8/layout/lProcess1"/>
    <dgm:cxn modelId="{996146F2-DE2B-3342-9C54-C93CB7A75F0A}" type="presParOf" srcId="{40B8AF06-51F8-2445-91E5-963B915B6C20}" destId="{59333D82-04E3-344E-9F6D-7A52667AD3BD}" srcOrd="0" destOrd="0" presId="urn:microsoft.com/office/officeart/2005/8/layout/lProcess1"/>
    <dgm:cxn modelId="{E0AA1F7D-0319-6E45-8F4B-3D5D0BD02F18}" type="presParOf" srcId="{40B8AF06-51F8-2445-91E5-963B915B6C20}" destId="{23FB0AB2-D708-C74D-9705-EFCC30F8BF72}" srcOrd="1" destOrd="0" presId="urn:microsoft.com/office/officeart/2005/8/layout/lProcess1"/>
    <dgm:cxn modelId="{B84C78E1-C430-B241-A285-55AF1B976296}" type="presParOf" srcId="{40B8AF06-51F8-2445-91E5-963B915B6C20}" destId="{7F36AA80-5C05-2F49-B7E9-B7C655619CE6}" srcOrd="2" destOrd="0" presId="urn:microsoft.com/office/officeart/2005/8/layout/lProcess1"/>
    <dgm:cxn modelId="{4E672A77-DE3A-D947-95ED-A28F976F268E}" type="presParOf" srcId="{40B8AF06-51F8-2445-91E5-963B915B6C20}" destId="{B3C789D7-F7F9-6047-9980-E16EE5BCCF23}" srcOrd="3" destOrd="0" presId="urn:microsoft.com/office/officeart/2005/8/layout/lProcess1"/>
    <dgm:cxn modelId="{1E01FE6C-F0E5-574B-A5D7-756D56E97FFE}" type="presParOf" srcId="{40B8AF06-51F8-2445-91E5-963B915B6C20}" destId="{70DA93BB-D5B7-C048-B918-81E67A7815CD}" srcOrd="4" destOrd="0" presId="urn:microsoft.com/office/officeart/2005/8/layout/l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7650EC2-3906-EE4D-99B6-52E8505A13EA}" type="doc">
      <dgm:prSet loTypeId="urn:microsoft.com/office/officeart/2005/8/layout/hProcess11" loCatId="process" qsTypeId="urn:microsoft.com/office/officeart/2005/8/quickstyle/simple4" qsCatId="simple" csTypeId="urn:microsoft.com/office/officeart/2005/8/colors/accent1_2" csCatId="accent1" phldr="1"/>
      <dgm:spPr/>
      <dgm:t>
        <a:bodyPr/>
        <a:lstStyle/>
        <a:p>
          <a:endParaRPr lang="en-US"/>
        </a:p>
      </dgm:t>
    </dgm:pt>
    <dgm:pt modelId="{5B6B42DC-180D-2C44-9DFE-621EB3A413E3}">
      <dgm:prSet/>
      <dgm:spPr/>
      <dgm:t>
        <a:bodyPr/>
        <a:lstStyle/>
        <a:p>
          <a:pPr rtl="0"/>
          <a:r>
            <a:rPr lang="en-US" dirty="0" smtClean="0"/>
            <a:t>When a block of data is retrieved and placed in the cache not only the desired word but also some number of adjacent words are retrieved</a:t>
          </a:r>
          <a:endParaRPr lang="en-US" dirty="0"/>
        </a:p>
      </dgm:t>
    </dgm:pt>
    <dgm:pt modelId="{79853258-A707-244A-8DC0-2A5919944FA8}" type="parTrans" cxnId="{4EB596E6-A252-1B44-BE4C-ED417B2E3407}">
      <dgm:prSet/>
      <dgm:spPr/>
      <dgm:t>
        <a:bodyPr/>
        <a:lstStyle/>
        <a:p>
          <a:endParaRPr lang="en-US"/>
        </a:p>
      </dgm:t>
    </dgm:pt>
    <dgm:pt modelId="{45D4D0F6-B95E-FC41-B725-24925D1EBB4A}" type="sibTrans" cxnId="{4EB596E6-A252-1B44-BE4C-ED417B2E3407}">
      <dgm:prSet/>
      <dgm:spPr/>
      <dgm:t>
        <a:bodyPr/>
        <a:lstStyle/>
        <a:p>
          <a:endParaRPr lang="en-US"/>
        </a:p>
      </dgm:t>
    </dgm:pt>
    <dgm:pt modelId="{7E4B0266-2C09-4B42-84DD-77F3BF44AA33}">
      <dgm:prSet/>
      <dgm:spPr/>
      <dgm:t>
        <a:bodyPr/>
        <a:lstStyle/>
        <a:p>
          <a:pPr rtl="0"/>
          <a:r>
            <a:rPr lang="en-US" dirty="0" smtClean="0"/>
            <a:t>As the block size increases the hit ratio will at first increase because of the principle of locality</a:t>
          </a:r>
          <a:endParaRPr lang="en-US" dirty="0"/>
        </a:p>
      </dgm:t>
    </dgm:pt>
    <dgm:pt modelId="{B2DE85CC-8698-0A49-AC3A-F39A0D1AD37B}" type="parTrans" cxnId="{A9826430-0010-1143-A8E6-9C1D0B5CAC8E}">
      <dgm:prSet/>
      <dgm:spPr/>
      <dgm:t>
        <a:bodyPr/>
        <a:lstStyle/>
        <a:p>
          <a:endParaRPr lang="en-US"/>
        </a:p>
      </dgm:t>
    </dgm:pt>
    <dgm:pt modelId="{AC1784D6-D722-A44D-9F6B-F8A88CECCAC0}" type="sibTrans" cxnId="{A9826430-0010-1143-A8E6-9C1D0B5CAC8E}">
      <dgm:prSet/>
      <dgm:spPr/>
      <dgm:t>
        <a:bodyPr/>
        <a:lstStyle/>
        <a:p>
          <a:endParaRPr lang="en-US"/>
        </a:p>
      </dgm:t>
    </dgm:pt>
    <dgm:pt modelId="{6D4E4D78-7E0E-CB4B-BF2A-942DFF8A9079}">
      <dgm:prSet/>
      <dgm:spPr/>
      <dgm:t>
        <a:bodyPr/>
        <a:lstStyle/>
        <a:p>
          <a:pPr rtl="0"/>
          <a:r>
            <a:rPr lang="en-US" dirty="0" smtClean="0"/>
            <a:t>As the block size increases more useful data are brought into the cache</a:t>
          </a:r>
          <a:endParaRPr lang="en-US" dirty="0"/>
        </a:p>
      </dgm:t>
    </dgm:pt>
    <dgm:pt modelId="{F6B70ABC-BA85-7E4E-9780-816FB53EFF37}" type="parTrans" cxnId="{3CE94B4C-BB8E-0646-9CBA-9B3899C2D6DE}">
      <dgm:prSet/>
      <dgm:spPr/>
      <dgm:t>
        <a:bodyPr/>
        <a:lstStyle/>
        <a:p>
          <a:endParaRPr lang="en-US"/>
        </a:p>
      </dgm:t>
    </dgm:pt>
    <dgm:pt modelId="{E466F655-C131-5F49-A04F-F20B04EB95D6}" type="sibTrans" cxnId="{3CE94B4C-BB8E-0646-9CBA-9B3899C2D6DE}">
      <dgm:prSet/>
      <dgm:spPr/>
      <dgm:t>
        <a:bodyPr/>
        <a:lstStyle/>
        <a:p>
          <a:endParaRPr lang="en-US"/>
        </a:p>
      </dgm:t>
    </dgm:pt>
    <dgm:pt modelId="{CC2A14A7-D578-EF4F-957C-71E2D8CD49CE}">
      <dgm:prSet/>
      <dgm:spPr/>
      <dgm:t>
        <a:bodyPr/>
        <a:lstStyle/>
        <a:p>
          <a:pPr rtl="0"/>
          <a:r>
            <a:rPr lang="en-US" dirty="0" smtClean="0"/>
            <a:t>The hit ratio will begin to decrease as the block becomes bigger and the probability of using the newly fetched information becomes less than the probability of reusing the information that has to be replaced</a:t>
          </a:r>
          <a:endParaRPr lang="en-US" dirty="0"/>
        </a:p>
      </dgm:t>
    </dgm:pt>
    <dgm:pt modelId="{663FB13C-CAE1-114E-8144-1A1B85492C8D}" type="parTrans" cxnId="{DB6F3B08-DC87-A540-8327-31699B875EB7}">
      <dgm:prSet/>
      <dgm:spPr/>
      <dgm:t>
        <a:bodyPr/>
        <a:lstStyle/>
        <a:p>
          <a:endParaRPr lang="en-US"/>
        </a:p>
      </dgm:t>
    </dgm:pt>
    <dgm:pt modelId="{734AC39B-C291-1044-9103-3061DBE159B8}" type="sibTrans" cxnId="{DB6F3B08-DC87-A540-8327-31699B875EB7}">
      <dgm:prSet/>
      <dgm:spPr/>
      <dgm:t>
        <a:bodyPr/>
        <a:lstStyle/>
        <a:p>
          <a:endParaRPr lang="en-US"/>
        </a:p>
      </dgm:t>
    </dgm:pt>
    <dgm:pt modelId="{20D4E23A-A8C0-A64F-83DC-F2A8EAB7F4CD}">
      <dgm:prSet/>
      <dgm:spPr/>
      <dgm:t>
        <a:bodyPr/>
        <a:lstStyle/>
        <a:p>
          <a:pPr rtl="0"/>
          <a:r>
            <a:rPr lang="en-US" dirty="0" smtClean="0"/>
            <a:t>Two specific effects come into play:</a:t>
          </a:r>
          <a:endParaRPr lang="en-US" dirty="0"/>
        </a:p>
      </dgm:t>
    </dgm:pt>
    <dgm:pt modelId="{ED2AA20C-3ACF-A948-9954-9C9BE02CD2F6}" type="parTrans" cxnId="{3CD89C6C-0A2A-1742-9032-7902D3D24ED9}">
      <dgm:prSet/>
      <dgm:spPr/>
      <dgm:t>
        <a:bodyPr/>
        <a:lstStyle/>
        <a:p>
          <a:endParaRPr lang="en-US"/>
        </a:p>
      </dgm:t>
    </dgm:pt>
    <dgm:pt modelId="{02D8CFC9-ECAC-574C-8D5A-0109EA6B2347}" type="sibTrans" cxnId="{3CD89C6C-0A2A-1742-9032-7902D3D24ED9}">
      <dgm:prSet/>
      <dgm:spPr/>
      <dgm:t>
        <a:bodyPr/>
        <a:lstStyle/>
        <a:p>
          <a:endParaRPr lang="en-US"/>
        </a:p>
      </dgm:t>
    </dgm:pt>
    <dgm:pt modelId="{13ABDB85-1AA7-8A4F-9B86-A67B203C6F4E}">
      <dgm:prSet/>
      <dgm:spPr/>
      <dgm:t>
        <a:bodyPr/>
        <a:lstStyle/>
        <a:p>
          <a:pPr rtl="0"/>
          <a:r>
            <a:rPr lang="en-US" dirty="0" smtClean="0"/>
            <a:t>Larger blocks reduce the number of blocks that fit into a cache</a:t>
          </a:r>
          <a:endParaRPr lang="en-US" dirty="0"/>
        </a:p>
      </dgm:t>
    </dgm:pt>
    <dgm:pt modelId="{5C2C4B71-AFED-B04E-80D7-F42C9FFC1698}" type="parTrans" cxnId="{2AA411CA-447E-F14A-8153-EFB312396FCA}">
      <dgm:prSet/>
      <dgm:spPr/>
      <dgm:t>
        <a:bodyPr/>
        <a:lstStyle/>
        <a:p>
          <a:endParaRPr lang="en-US"/>
        </a:p>
      </dgm:t>
    </dgm:pt>
    <dgm:pt modelId="{404F7357-1746-CA47-8763-050B64A19C54}" type="sibTrans" cxnId="{2AA411CA-447E-F14A-8153-EFB312396FCA}">
      <dgm:prSet/>
      <dgm:spPr/>
      <dgm:t>
        <a:bodyPr/>
        <a:lstStyle/>
        <a:p>
          <a:endParaRPr lang="en-US"/>
        </a:p>
      </dgm:t>
    </dgm:pt>
    <dgm:pt modelId="{9AACB277-EEDE-6E44-8EA9-24A915619A59}">
      <dgm:prSet/>
      <dgm:spPr/>
      <dgm:t>
        <a:bodyPr/>
        <a:lstStyle/>
        <a:p>
          <a:pPr rtl="0"/>
          <a:r>
            <a:rPr lang="en-GB" dirty="0" smtClean="0"/>
            <a:t>As a block becomes larger each additional word is farther from the requested word</a:t>
          </a:r>
          <a:endParaRPr lang="en-GB" dirty="0"/>
        </a:p>
      </dgm:t>
    </dgm:pt>
    <dgm:pt modelId="{FA4FA404-3EA5-3645-9B41-C76B1C515D87}" type="parTrans" cxnId="{7857E002-1908-4844-82CE-546EB08AF9C2}">
      <dgm:prSet/>
      <dgm:spPr/>
      <dgm:t>
        <a:bodyPr/>
        <a:lstStyle/>
        <a:p>
          <a:endParaRPr lang="en-US"/>
        </a:p>
      </dgm:t>
    </dgm:pt>
    <dgm:pt modelId="{9F7F01B0-F245-E94E-9C9E-800533E82E2E}" type="sibTrans" cxnId="{7857E002-1908-4844-82CE-546EB08AF9C2}">
      <dgm:prSet/>
      <dgm:spPr/>
      <dgm:t>
        <a:bodyPr/>
        <a:lstStyle/>
        <a:p>
          <a:endParaRPr lang="en-US"/>
        </a:p>
      </dgm:t>
    </dgm:pt>
    <dgm:pt modelId="{F199CCFF-B029-CE4A-86B7-ED578FD9114D}" type="pres">
      <dgm:prSet presAssocID="{17650EC2-3906-EE4D-99B6-52E8505A13EA}" presName="Name0" presStyleCnt="0">
        <dgm:presLayoutVars>
          <dgm:dir/>
          <dgm:resizeHandles val="exact"/>
        </dgm:presLayoutVars>
      </dgm:prSet>
      <dgm:spPr/>
      <dgm:t>
        <a:bodyPr/>
        <a:lstStyle/>
        <a:p>
          <a:endParaRPr lang="en-US"/>
        </a:p>
      </dgm:t>
    </dgm:pt>
    <dgm:pt modelId="{04A98750-A22E-E144-85E8-F4570D51A474}" type="pres">
      <dgm:prSet presAssocID="{17650EC2-3906-EE4D-99B6-52E8505A13EA}" presName="arrow" presStyleLbl="bgShp" presStyleIdx="0" presStyleCnt="1"/>
      <dgm:spPr>
        <a:ln>
          <a:solidFill>
            <a:schemeClr val="accent3"/>
          </a:solidFill>
        </a:ln>
      </dgm:spPr>
    </dgm:pt>
    <dgm:pt modelId="{E29933DD-14FF-D646-9182-AF0745E36C6B}" type="pres">
      <dgm:prSet presAssocID="{17650EC2-3906-EE4D-99B6-52E8505A13EA}" presName="points" presStyleCnt="0"/>
      <dgm:spPr/>
    </dgm:pt>
    <dgm:pt modelId="{9F4561B0-FB1D-E849-A924-AF550FF61B19}" type="pres">
      <dgm:prSet presAssocID="{5B6B42DC-180D-2C44-9DFE-621EB3A413E3}" presName="compositeA" presStyleCnt="0"/>
      <dgm:spPr/>
    </dgm:pt>
    <dgm:pt modelId="{57FE2081-BE33-2C4A-891E-2BB614041C39}" type="pres">
      <dgm:prSet presAssocID="{5B6B42DC-180D-2C44-9DFE-621EB3A413E3}" presName="textA" presStyleLbl="revTx" presStyleIdx="0" presStyleCnt="5">
        <dgm:presLayoutVars>
          <dgm:bulletEnabled val="1"/>
        </dgm:presLayoutVars>
      </dgm:prSet>
      <dgm:spPr/>
      <dgm:t>
        <a:bodyPr/>
        <a:lstStyle/>
        <a:p>
          <a:endParaRPr lang="en-US"/>
        </a:p>
      </dgm:t>
    </dgm:pt>
    <dgm:pt modelId="{097B1AA5-F856-8742-B675-F1FF43B6838A}" type="pres">
      <dgm:prSet presAssocID="{5B6B42DC-180D-2C44-9DFE-621EB3A413E3}" presName="circleA" presStyleLbl="node1" presStyleIdx="0" presStyleCnt="5" custLinFactNeighborX="21495" custLinFactNeighborY="-2941"/>
      <dgm:spPr>
        <a:solidFill>
          <a:schemeClr val="accent4"/>
        </a:solidFill>
        <a:ln>
          <a:solidFill>
            <a:schemeClr val="accent4"/>
          </a:solidFill>
        </a:ln>
      </dgm:spPr>
    </dgm:pt>
    <dgm:pt modelId="{7C50CEA0-FBF5-654C-A27E-2CC490527C99}" type="pres">
      <dgm:prSet presAssocID="{5B6B42DC-180D-2C44-9DFE-621EB3A413E3}" presName="spaceA" presStyleCnt="0"/>
      <dgm:spPr/>
    </dgm:pt>
    <dgm:pt modelId="{05917DBA-1291-8E48-AFEC-0533D1075C36}" type="pres">
      <dgm:prSet presAssocID="{45D4D0F6-B95E-FC41-B725-24925D1EBB4A}" presName="space" presStyleCnt="0"/>
      <dgm:spPr/>
    </dgm:pt>
    <dgm:pt modelId="{23ABF949-F6B5-4B42-BDC1-CE64B6127029}" type="pres">
      <dgm:prSet presAssocID="{7E4B0266-2C09-4B42-84DD-77F3BF44AA33}" presName="compositeB" presStyleCnt="0"/>
      <dgm:spPr/>
    </dgm:pt>
    <dgm:pt modelId="{396BDE89-FCC1-E541-9ADE-A4D83F72FFEA}" type="pres">
      <dgm:prSet presAssocID="{7E4B0266-2C09-4B42-84DD-77F3BF44AA33}" presName="textB" presStyleLbl="revTx" presStyleIdx="1" presStyleCnt="5">
        <dgm:presLayoutVars>
          <dgm:bulletEnabled val="1"/>
        </dgm:presLayoutVars>
      </dgm:prSet>
      <dgm:spPr/>
      <dgm:t>
        <a:bodyPr/>
        <a:lstStyle/>
        <a:p>
          <a:endParaRPr lang="en-US"/>
        </a:p>
      </dgm:t>
    </dgm:pt>
    <dgm:pt modelId="{9F37F097-1721-134F-83A5-6A4E0CCF062D}" type="pres">
      <dgm:prSet presAssocID="{7E4B0266-2C09-4B42-84DD-77F3BF44AA33}" presName="circleB" presStyleLbl="node1" presStyleIdx="1" presStyleCnt="5"/>
      <dgm:spPr>
        <a:solidFill>
          <a:schemeClr val="accent3"/>
        </a:solidFill>
        <a:ln>
          <a:solidFill>
            <a:schemeClr val="accent3"/>
          </a:solidFill>
        </a:ln>
      </dgm:spPr>
    </dgm:pt>
    <dgm:pt modelId="{FBD1F262-0290-9E4F-89DC-4C5F47E8D4E6}" type="pres">
      <dgm:prSet presAssocID="{7E4B0266-2C09-4B42-84DD-77F3BF44AA33}" presName="spaceB" presStyleCnt="0"/>
      <dgm:spPr/>
    </dgm:pt>
    <dgm:pt modelId="{B90B3353-0660-EF44-9D1B-0C1FCFF2EDC7}" type="pres">
      <dgm:prSet presAssocID="{AC1784D6-D722-A44D-9F6B-F8A88CECCAC0}" presName="space" presStyleCnt="0"/>
      <dgm:spPr/>
    </dgm:pt>
    <dgm:pt modelId="{53B4EC22-9CD5-7845-97BE-AB34A1C7133A}" type="pres">
      <dgm:prSet presAssocID="{6D4E4D78-7E0E-CB4B-BF2A-942DFF8A9079}" presName="compositeA" presStyleCnt="0"/>
      <dgm:spPr/>
    </dgm:pt>
    <dgm:pt modelId="{68450F65-B7D1-C442-9387-26EE68DE0405}" type="pres">
      <dgm:prSet presAssocID="{6D4E4D78-7E0E-CB4B-BF2A-942DFF8A9079}" presName="textA" presStyleLbl="revTx" presStyleIdx="2" presStyleCnt="5">
        <dgm:presLayoutVars>
          <dgm:bulletEnabled val="1"/>
        </dgm:presLayoutVars>
      </dgm:prSet>
      <dgm:spPr/>
      <dgm:t>
        <a:bodyPr/>
        <a:lstStyle/>
        <a:p>
          <a:endParaRPr lang="en-US"/>
        </a:p>
      </dgm:t>
    </dgm:pt>
    <dgm:pt modelId="{B4780650-EFE4-A94C-974F-2DDEC86E194B}" type="pres">
      <dgm:prSet presAssocID="{6D4E4D78-7E0E-CB4B-BF2A-942DFF8A9079}" presName="circleA" presStyleLbl="node1" presStyleIdx="2" presStyleCnt="5"/>
      <dgm:spPr>
        <a:ln>
          <a:solidFill>
            <a:schemeClr val="accent1"/>
          </a:solidFill>
        </a:ln>
      </dgm:spPr>
    </dgm:pt>
    <dgm:pt modelId="{EFEB2126-D80B-D446-B5FA-29DEFA5AEBF6}" type="pres">
      <dgm:prSet presAssocID="{6D4E4D78-7E0E-CB4B-BF2A-942DFF8A9079}" presName="spaceA" presStyleCnt="0"/>
      <dgm:spPr/>
    </dgm:pt>
    <dgm:pt modelId="{B18B6DB3-0787-274A-AA97-5AD6B8B4B260}" type="pres">
      <dgm:prSet presAssocID="{E466F655-C131-5F49-A04F-F20B04EB95D6}" presName="space" presStyleCnt="0"/>
      <dgm:spPr/>
    </dgm:pt>
    <dgm:pt modelId="{6F60F3E6-B141-1B45-AD58-1956E8B219C6}" type="pres">
      <dgm:prSet presAssocID="{CC2A14A7-D578-EF4F-957C-71E2D8CD49CE}" presName="compositeB" presStyleCnt="0"/>
      <dgm:spPr/>
    </dgm:pt>
    <dgm:pt modelId="{AECA710D-D355-E646-A7BB-EB328F5C2643}" type="pres">
      <dgm:prSet presAssocID="{CC2A14A7-D578-EF4F-957C-71E2D8CD49CE}" presName="textB" presStyleLbl="revTx" presStyleIdx="3" presStyleCnt="5">
        <dgm:presLayoutVars>
          <dgm:bulletEnabled val="1"/>
        </dgm:presLayoutVars>
      </dgm:prSet>
      <dgm:spPr/>
      <dgm:t>
        <a:bodyPr/>
        <a:lstStyle/>
        <a:p>
          <a:endParaRPr lang="en-US"/>
        </a:p>
      </dgm:t>
    </dgm:pt>
    <dgm:pt modelId="{601860E8-A992-8F42-AA96-D113C1174D42}" type="pres">
      <dgm:prSet presAssocID="{CC2A14A7-D578-EF4F-957C-71E2D8CD49CE}" presName="circleB" presStyleLbl="node1" presStyleIdx="3" presStyleCnt="5"/>
      <dgm:spPr>
        <a:solidFill>
          <a:schemeClr val="accent3"/>
        </a:solidFill>
        <a:ln>
          <a:solidFill>
            <a:schemeClr val="accent3"/>
          </a:solidFill>
        </a:ln>
      </dgm:spPr>
    </dgm:pt>
    <dgm:pt modelId="{578AEAA6-9D49-0745-B77B-68013B13807B}" type="pres">
      <dgm:prSet presAssocID="{CC2A14A7-D578-EF4F-957C-71E2D8CD49CE}" presName="spaceB" presStyleCnt="0"/>
      <dgm:spPr/>
    </dgm:pt>
    <dgm:pt modelId="{9A0895CD-09BB-EF46-A7BD-0F9B39417ADA}" type="pres">
      <dgm:prSet presAssocID="{734AC39B-C291-1044-9103-3061DBE159B8}" presName="space" presStyleCnt="0"/>
      <dgm:spPr/>
    </dgm:pt>
    <dgm:pt modelId="{02705322-08FA-CA44-9F93-297329281E34}" type="pres">
      <dgm:prSet presAssocID="{20D4E23A-A8C0-A64F-83DC-F2A8EAB7F4CD}" presName="compositeA" presStyleCnt="0"/>
      <dgm:spPr/>
    </dgm:pt>
    <dgm:pt modelId="{4F7426FF-C59C-8C4E-BCA5-97FDAC08690A}" type="pres">
      <dgm:prSet presAssocID="{20D4E23A-A8C0-A64F-83DC-F2A8EAB7F4CD}" presName="textA" presStyleLbl="revTx" presStyleIdx="4" presStyleCnt="5" custScaleX="114640" custLinFactNeighborX="-23950" custLinFactNeighborY="-2941">
        <dgm:presLayoutVars>
          <dgm:bulletEnabled val="1"/>
        </dgm:presLayoutVars>
      </dgm:prSet>
      <dgm:spPr/>
      <dgm:t>
        <a:bodyPr/>
        <a:lstStyle/>
        <a:p>
          <a:endParaRPr lang="en-US"/>
        </a:p>
      </dgm:t>
    </dgm:pt>
    <dgm:pt modelId="{C10A1FA9-FE59-1849-8BB4-2C6ADF800F55}" type="pres">
      <dgm:prSet presAssocID="{20D4E23A-A8C0-A64F-83DC-F2A8EAB7F4CD}" presName="circleA" presStyleLbl="node1" presStyleIdx="4" presStyleCnt="5" custLinFactNeighborX="-37226" custLinFactNeighborY="-2941"/>
      <dgm:spPr>
        <a:solidFill>
          <a:schemeClr val="accent4"/>
        </a:solidFill>
        <a:ln>
          <a:solidFill>
            <a:schemeClr val="accent4"/>
          </a:solidFill>
        </a:ln>
      </dgm:spPr>
    </dgm:pt>
    <dgm:pt modelId="{F977441F-F26B-204C-B0AF-9866F7BC5CF9}" type="pres">
      <dgm:prSet presAssocID="{20D4E23A-A8C0-A64F-83DC-F2A8EAB7F4CD}" presName="spaceA" presStyleCnt="0"/>
      <dgm:spPr/>
    </dgm:pt>
  </dgm:ptLst>
  <dgm:cxnLst>
    <dgm:cxn modelId="{8B02F1D2-EBF0-FD4B-8449-0EF6FC27FE2E}" type="presOf" srcId="{CC2A14A7-D578-EF4F-957C-71E2D8CD49CE}" destId="{AECA710D-D355-E646-A7BB-EB328F5C2643}" srcOrd="0" destOrd="0" presId="urn:microsoft.com/office/officeart/2005/8/layout/hProcess11"/>
    <dgm:cxn modelId="{DB6F3B08-DC87-A540-8327-31699B875EB7}" srcId="{17650EC2-3906-EE4D-99B6-52E8505A13EA}" destId="{CC2A14A7-D578-EF4F-957C-71E2D8CD49CE}" srcOrd="3" destOrd="0" parTransId="{663FB13C-CAE1-114E-8144-1A1B85492C8D}" sibTransId="{734AC39B-C291-1044-9103-3061DBE159B8}"/>
    <dgm:cxn modelId="{3DE05190-EE84-F543-9CD1-D6975C2CC94E}" type="presOf" srcId="{20D4E23A-A8C0-A64F-83DC-F2A8EAB7F4CD}" destId="{4F7426FF-C59C-8C4E-BCA5-97FDAC08690A}" srcOrd="0" destOrd="0" presId="urn:microsoft.com/office/officeart/2005/8/layout/hProcess11"/>
    <dgm:cxn modelId="{943D786D-F021-7742-AC1E-F352812DF33A}" type="presOf" srcId="{5B6B42DC-180D-2C44-9DFE-621EB3A413E3}" destId="{57FE2081-BE33-2C4A-891E-2BB614041C39}" srcOrd="0" destOrd="0" presId="urn:microsoft.com/office/officeart/2005/8/layout/hProcess11"/>
    <dgm:cxn modelId="{A9826430-0010-1143-A8E6-9C1D0B5CAC8E}" srcId="{17650EC2-3906-EE4D-99B6-52E8505A13EA}" destId="{7E4B0266-2C09-4B42-84DD-77F3BF44AA33}" srcOrd="1" destOrd="0" parTransId="{B2DE85CC-8698-0A49-AC3A-F39A0D1AD37B}" sibTransId="{AC1784D6-D722-A44D-9F6B-F8A88CECCAC0}"/>
    <dgm:cxn modelId="{3CD89C6C-0A2A-1742-9032-7902D3D24ED9}" srcId="{17650EC2-3906-EE4D-99B6-52E8505A13EA}" destId="{20D4E23A-A8C0-A64F-83DC-F2A8EAB7F4CD}" srcOrd="4" destOrd="0" parTransId="{ED2AA20C-3ACF-A948-9954-9C9BE02CD2F6}" sibTransId="{02D8CFC9-ECAC-574C-8D5A-0109EA6B2347}"/>
    <dgm:cxn modelId="{2AA411CA-447E-F14A-8153-EFB312396FCA}" srcId="{20D4E23A-A8C0-A64F-83DC-F2A8EAB7F4CD}" destId="{13ABDB85-1AA7-8A4F-9B86-A67B203C6F4E}" srcOrd="0" destOrd="0" parTransId="{5C2C4B71-AFED-B04E-80D7-F42C9FFC1698}" sibTransId="{404F7357-1746-CA47-8763-050B64A19C54}"/>
    <dgm:cxn modelId="{78442B91-2042-644C-B78D-2EF10D398BF0}" type="presOf" srcId="{17650EC2-3906-EE4D-99B6-52E8505A13EA}" destId="{F199CCFF-B029-CE4A-86B7-ED578FD9114D}" srcOrd="0" destOrd="0" presId="urn:microsoft.com/office/officeart/2005/8/layout/hProcess11"/>
    <dgm:cxn modelId="{7857E002-1908-4844-82CE-546EB08AF9C2}" srcId="{20D4E23A-A8C0-A64F-83DC-F2A8EAB7F4CD}" destId="{9AACB277-EEDE-6E44-8EA9-24A915619A59}" srcOrd="1" destOrd="0" parTransId="{FA4FA404-3EA5-3645-9B41-C76B1C515D87}" sibTransId="{9F7F01B0-F245-E94E-9C9E-800533E82E2E}"/>
    <dgm:cxn modelId="{FE75EA9E-6D68-3643-BFE0-D11D5A65005F}" type="presOf" srcId="{6D4E4D78-7E0E-CB4B-BF2A-942DFF8A9079}" destId="{68450F65-B7D1-C442-9387-26EE68DE0405}" srcOrd="0" destOrd="0" presId="urn:microsoft.com/office/officeart/2005/8/layout/hProcess11"/>
    <dgm:cxn modelId="{4EB596E6-A252-1B44-BE4C-ED417B2E3407}" srcId="{17650EC2-3906-EE4D-99B6-52E8505A13EA}" destId="{5B6B42DC-180D-2C44-9DFE-621EB3A413E3}" srcOrd="0" destOrd="0" parTransId="{79853258-A707-244A-8DC0-2A5919944FA8}" sibTransId="{45D4D0F6-B95E-FC41-B725-24925D1EBB4A}"/>
    <dgm:cxn modelId="{3CE94B4C-BB8E-0646-9CBA-9B3899C2D6DE}" srcId="{17650EC2-3906-EE4D-99B6-52E8505A13EA}" destId="{6D4E4D78-7E0E-CB4B-BF2A-942DFF8A9079}" srcOrd="2" destOrd="0" parTransId="{F6B70ABC-BA85-7E4E-9780-816FB53EFF37}" sibTransId="{E466F655-C131-5F49-A04F-F20B04EB95D6}"/>
    <dgm:cxn modelId="{FB62F87E-5F14-2548-B666-6831F8AAFC52}" type="presOf" srcId="{13ABDB85-1AA7-8A4F-9B86-A67B203C6F4E}" destId="{4F7426FF-C59C-8C4E-BCA5-97FDAC08690A}" srcOrd="0" destOrd="1" presId="urn:microsoft.com/office/officeart/2005/8/layout/hProcess11"/>
    <dgm:cxn modelId="{918EB52C-3781-1642-AB7F-F7F85A669759}" type="presOf" srcId="{9AACB277-EEDE-6E44-8EA9-24A915619A59}" destId="{4F7426FF-C59C-8C4E-BCA5-97FDAC08690A}" srcOrd="0" destOrd="2" presId="urn:microsoft.com/office/officeart/2005/8/layout/hProcess11"/>
    <dgm:cxn modelId="{01EB26D8-B632-734B-9491-E6A79DB4FC19}" type="presOf" srcId="{7E4B0266-2C09-4B42-84DD-77F3BF44AA33}" destId="{396BDE89-FCC1-E541-9ADE-A4D83F72FFEA}" srcOrd="0" destOrd="0" presId="urn:microsoft.com/office/officeart/2005/8/layout/hProcess11"/>
    <dgm:cxn modelId="{42CE8864-B2B5-A24C-BE91-81F75814E37D}" type="presParOf" srcId="{F199CCFF-B029-CE4A-86B7-ED578FD9114D}" destId="{04A98750-A22E-E144-85E8-F4570D51A474}" srcOrd="0" destOrd="0" presId="urn:microsoft.com/office/officeart/2005/8/layout/hProcess11"/>
    <dgm:cxn modelId="{313CF6D9-6B3A-614D-994B-44CE57459543}" type="presParOf" srcId="{F199CCFF-B029-CE4A-86B7-ED578FD9114D}" destId="{E29933DD-14FF-D646-9182-AF0745E36C6B}" srcOrd="1" destOrd="0" presId="urn:microsoft.com/office/officeart/2005/8/layout/hProcess11"/>
    <dgm:cxn modelId="{9EB85F9D-9A45-5042-AC3C-05C3A84AE82F}" type="presParOf" srcId="{E29933DD-14FF-D646-9182-AF0745E36C6B}" destId="{9F4561B0-FB1D-E849-A924-AF550FF61B19}" srcOrd="0" destOrd="0" presId="urn:microsoft.com/office/officeart/2005/8/layout/hProcess11"/>
    <dgm:cxn modelId="{957FD8ED-2948-D045-9E72-B0AC06B3650E}" type="presParOf" srcId="{9F4561B0-FB1D-E849-A924-AF550FF61B19}" destId="{57FE2081-BE33-2C4A-891E-2BB614041C39}" srcOrd="0" destOrd="0" presId="urn:microsoft.com/office/officeart/2005/8/layout/hProcess11"/>
    <dgm:cxn modelId="{75FAAF92-6237-3C48-A7AE-E9CDB53563FD}" type="presParOf" srcId="{9F4561B0-FB1D-E849-A924-AF550FF61B19}" destId="{097B1AA5-F856-8742-B675-F1FF43B6838A}" srcOrd="1" destOrd="0" presId="urn:microsoft.com/office/officeart/2005/8/layout/hProcess11"/>
    <dgm:cxn modelId="{4A2CBCF9-7D9D-1847-9086-A044F08E32AB}" type="presParOf" srcId="{9F4561B0-FB1D-E849-A924-AF550FF61B19}" destId="{7C50CEA0-FBF5-654C-A27E-2CC490527C99}" srcOrd="2" destOrd="0" presId="urn:microsoft.com/office/officeart/2005/8/layout/hProcess11"/>
    <dgm:cxn modelId="{0161A828-D15F-384E-B29E-6F2B6B2CC9E9}" type="presParOf" srcId="{E29933DD-14FF-D646-9182-AF0745E36C6B}" destId="{05917DBA-1291-8E48-AFEC-0533D1075C36}" srcOrd="1" destOrd="0" presId="urn:microsoft.com/office/officeart/2005/8/layout/hProcess11"/>
    <dgm:cxn modelId="{AF47BBF3-0ECB-4F43-99C3-DFAA996D6BB4}" type="presParOf" srcId="{E29933DD-14FF-D646-9182-AF0745E36C6B}" destId="{23ABF949-F6B5-4B42-BDC1-CE64B6127029}" srcOrd="2" destOrd="0" presId="urn:microsoft.com/office/officeart/2005/8/layout/hProcess11"/>
    <dgm:cxn modelId="{A39B0438-0A3B-2549-A7DD-0CBC0F0EEB24}" type="presParOf" srcId="{23ABF949-F6B5-4B42-BDC1-CE64B6127029}" destId="{396BDE89-FCC1-E541-9ADE-A4D83F72FFEA}" srcOrd="0" destOrd="0" presId="urn:microsoft.com/office/officeart/2005/8/layout/hProcess11"/>
    <dgm:cxn modelId="{B9C1F074-DF67-CA41-BE68-4B286F17BDEA}" type="presParOf" srcId="{23ABF949-F6B5-4B42-BDC1-CE64B6127029}" destId="{9F37F097-1721-134F-83A5-6A4E0CCF062D}" srcOrd="1" destOrd="0" presId="urn:microsoft.com/office/officeart/2005/8/layout/hProcess11"/>
    <dgm:cxn modelId="{D9773A1F-E913-B147-A797-2967D46BB110}" type="presParOf" srcId="{23ABF949-F6B5-4B42-BDC1-CE64B6127029}" destId="{FBD1F262-0290-9E4F-89DC-4C5F47E8D4E6}" srcOrd="2" destOrd="0" presId="urn:microsoft.com/office/officeart/2005/8/layout/hProcess11"/>
    <dgm:cxn modelId="{DCF661E8-FF06-D84E-874D-AA9DD6861B73}" type="presParOf" srcId="{E29933DD-14FF-D646-9182-AF0745E36C6B}" destId="{B90B3353-0660-EF44-9D1B-0C1FCFF2EDC7}" srcOrd="3" destOrd="0" presId="urn:microsoft.com/office/officeart/2005/8/layout/hProcess11"/>
    <dgm:cxn modelId="{840E1377-E514-734A-8D19-DED32C5BD20B}" type="presParOf" srcId="{E29933DD-14FF-D646-9182-AF0745E36C6B}" destId="{53B4EC22-9CD5-7845-97BE-AB34A1C7133A}" srcOrd="4" destOrd="0" presId="urn:microsoft.com/office/officeart/2005/8/layout/hProcess11"/>
    <dgm:cxn modelId="{1E87A325-C4D6-3847-891E-EFAE01B7259F}" type="presParOf" srcId="{53B4EC22-9CD5-7845-97BE-AB34A1C7133A}" destId="{68450F65-B7D1-C442-9387-26EE68DE0405}" srcOrd="0" destOrd="0" presId="urn:microsoft.com/office/officeart/2005/8/layout/hProcess11"/>
    <dgm:cxn modelId="{3AFFDA78-1BAC-284E-ADFA-E6C61D665489}" type="presParOf" srcId="{53B4EC22-9CD5-7845-97BE-AB34A1C7133A}" destId="{B4780650-EFE4-A94C-974F-2DDEC86E194B}" srcOrd="1" destOrd="0" presId="urn:microsoft.com/office/officeart/2005/8/layout/hProcess11"/>
    <dgm:cxn modelId="{0534FAE7-670E-C94E-9D53-0AFCC0F8F208}" type="presParOf" srcId="{53B4EC22-9CD5-7845-97BE-AB34A1C7133A}" destId="{EFEB2126-D80B-D446-B5FA-29DEFA5AEBF6}" srcOrd="2" destOrd="0" presId="urn:microsoft.com/office/officeart/2005/8/layout/hProcess11"/>
    <dgm:cxn modelId="{6C23D0DD-FCE1-0A4F-AA22-3BCB2CDC9485}" type="presParOf" srcId="{E29933DD-14FF-D646-9182-AF0745E36C6B}" destId="{B18B6DB3-0787-274A-AA97-5AD6B8B4B260}" srcOrd="5" destOrd="0" presId="urn:microsoft.com/office/officeart/2005/8/layout/hProcess11"/>
    <dgm:cxn modelId="{52E35F0A-BAC5-004E-8262-6622AF404E4F}" type="presParOf" srcId="{E29933DD-14FF-D646-9182-AF0745E36C6B}" destId="{6F60F3E6-B141-1B45-AD58-1956E8B219C6}" srcOrd="6" destOrd="0" presId="urn:microsoft.com/office/officeart/2005/8/layout/hProcess11"/>
    <dgm:cxn modelId="{DAC03372-BED8-3B4B-81F8-CEF179FAD7B8}" type="presParOf" srcId="{6F60F3E6-B141-1B45-AD58-1956E8B219C6}" destId="{AECA710D-D355-E646-A7BB-EB328F5C2643}" srcOrd="0" destOrd="0" presId="urn:microsoft.com/office/officeart/2005/8/layout/hProcess11"/>
    <dgm:cxn modelId="{40DD0B8B-EF5D-8746-9099-BE85892B11AF}" type="presParOf" srcId="{6F60F3E6-B141-1B45-AD58-1956E8B219C6}" destId="{601860E8-A992-8F42-AA96-D113C1174D42}" srcOrd="1" destOrd="0" presId="urn:microsoft.com/office/officeart/2005/8/layout/hProcess11"/>
    <dgm:cxn modelId="{7B385BC3-56B3-384D-A447-552AB011BB91}" type="presParOf" srcId="{6F60F3E6-B141-1B45-AD58-1956E8B219C6}" destId="{578AEAA6-9D49-0745-B77B-68013B13807B}" srcOrd="2" destOrd="0" presId="urn:microsoft.com/office/officeart/2005/8/layout/hProcess11"/>
    <dgm:cxn modelId="{6B2335CC-DF92-3947-B42B-55A55326CF9B}" type="presParOf" srcId="{E29933DD-14FF-D646-9182-AF0745E36C6B}" destId="{9A0895CD-09BB-EF46-A7BD-0F9B39417ADA}" srcOrd="7" destOrd="0" presId="urn:microsoft.com/office/officeart/2005/8/layout/hProcess11"/>
    <dgm:cxn modelId="{3E885A2A-D561-1A4F-AF48-CF3D8BB32518}" type="presParOf" srcId="{E29933DD-14FF-D646-9182-AF0745E36C6B}" destId="{02705322-08FA-CA44-9F93-297329281E34}" srcOrd="8" destOrd="0" presId="urn:microsoft.com/office/officeart/2005/8/layout/hProcess11"/>
    <dgm:cxn modelId="{99D52969-F548-BE4C-B4E4-FEB62BE6B344}" type="presParOf" srcId="{02705322-08FA-CA44-9F93-297329281E34}" destId="{4F7426FF-C59C-8C4E-BCA5-97FDAC08690A}" srcOrd="0" destOrd="0" presId="urn:microsoft.com/office/officeart/2005/8/layout/hProcess11"/>
    <dgm:cxn modelId="{493DA18D-375F-8A4F-A9F6-8311FD342B09}" type="presParOf" srcId="{02705322-08FA-CA44-9F93-297329281E34}" destId="{C10A1FA9-FE59-1849-8BB4-2C6ADF800F55}" srcOrd="1" destOrd="0" presId="urn:microsoft.com/office/officeart/2005/8/layout/hProcess11"/>
    <dgm:cxn modelId="{EEE3CB88-5D03-A84A-9B44-66A285451CD5}" type="presParOf" srcId="{02705322-08FA-CA44-9F93-297329281E34}" destId="{F977441F-F26B-204C-B0AF-9866F7BC5CF9}"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23BE324-DA86-ED4B-A593-27E2A934B691}" type="doc">
      <dgm:prSet loTypeId="urn:microsoft.com/office/officeart/2005/8/layout/lProcess2" loCatId="list" qsTypeId="urn:microsoft.com/office/officeart/2005/8/quickstyle/simple4" qsCatId="simple" csTypeId="urn:microsoft.com/office/officeart/2005/8/colors/accent1_2" csCatId="accent1" phldr="1"/>
      <dgm:spPr/>
      <dgm:t>
        <a:bodyPr/>
        <a:lstStyle/>
        <a:p>
          <a:endParaRPr lang="en-US"/>
        </a:p>
      </dgm:t>
    </dgm:pt>
    <dgm:pt modelId="{CA404423-6AB9-EB4A-85D9-76B337FDB174}">
      <dgm:prSet/>
      <dgm:spPr>
        <a:ln>
          <a:solidFill>
            <a:schemeClr val="accent3"/>
          </a:solidFill>
        </a:ln>
      </dgm:spPr>
      <dgm:t>
        <a:bodyPr/>
        <a:lstStyle/>
        <a:p>
          <a:pPr rtl="0"/>
          <a:r>
            <a:rPr lang="en-US" dirty="0" smtClean="0">
              <a:effectLst>
                <a:outerShdw blurRad="38100" dist="38100" dir="2700000" algn="tl">
                  <a:srgbClr val="000000">
                    <a:alpha val="43137"/>
                  </a:srgbClr>
                </a:outerShdw>
              </a:effectLst>
            </a:rPr>
            <a:t>EPROM</a:t>
          </a:r>
          <a:endParaRPr lang="en-US" dirty="0">
            <a:effectLst>
              <a:outerShdw blurRad="38100" dist="38100" dir="2700000" algn="tl">
                <a:srgbClr val="000000">
                  <a:alpha val="43137"/>
                </a:srgbClr>
              </a:outerShdw>
            </a:effectLst>
          </a:endParaRPr>
        </a:p>
      </dgm:t>
    </dgm:pt>
    <dgm:pt modelId="{87E0A1A0-3D6C-E44A-A686-A38CE1113DBF}" type="parTrans" cxnId="{387B7D78-C7C4-444B-B9AC-A3B1F7827C2E}">
      <dgm:prSet/>
      <dgm:spPr/>
      <dgm:t>
        <a:bodyPr/>
        <a:lstStyle/>
        <a:p>
          <a:endParaRPr lang="en-US"/>
        </a:p>
      </dgm:t>
    </dgm:pt>
    <dgm:pt modelId="{FE595A42-11C2-5545-9CAC-BEFD7802AE55}" type="sibTrans" cxnId="{387B7D78-C7C4-444B-B9AC-A3B1F7827C2E}">
      <dgm:prSet/>
      <dgm:spPr/>
      <dgm:t>
        <a:bodyPr/>
        <a:lstStyle/>
        <a:p>
          <a:endParaRPr lang="en-US"/>
        </a:p>
      </dgm:t>
    </dgm:pt>
    <dgm:pt modelId="{49316F22-BDD9-D344-8DF7-6042A787739E}">
      <dgm:prSet/>
      <dgm:spPr>
        <a:ln>
          <a:solidFill>
            <a:schemeClr val="accent1"/>
          </a:solidFill>
        </a:ln>
      </dgm:spPr>
      <dgm:t>
        <a:bodyPr/>
        <a:lstStyle/>
        <a:p>
          <a:pPr rtl="0"/>
          <a:r>
            <a:rPr lang="en-US" b="1" dirty="0" smtClean="0">
              <a:effectLst>
                <a:outerShdw blurRad="38100" dist="38100" dir="2700000" algn="tl">
                  <a:srgbClr val="000000">
                    <a:alpha val="43137"/>
                  </a:srgbClr>
                </a:outerShdw>
              </a:effectLst>
            </a:rPr>
            <a:t>Erasable programmable read-only memory</a:t>
          </a:r>
          <a:endParaRPr lang="en-US" b="1" dirty="0">
            <a:effectLst>
              <a:outerShdw blurRad="38100" dist="38100" dir="2700000" algn="tl">
                <a:srgbClr val="000000">
                  <a:alpha val="43137"/>
                </a:srgbClr>
              </a:outerShdw>
            </a:effectLst>
          </a:endParaRPr>
        </a:p>
      </dgm:t>
    </dgm:pt>
    <dgm:pt modelId="{B0AB3EC3-0FBB-3B4A-B331-5C9FEEF4572D}" type="parTrans" cxnId="{EBD9BF48-6EF2-FC4F-9767-F5F9F3682BE3}">
      <dgm:prSet/>
      <dgm:spPr/>
      <dgm:t>
        <a:bodyPr/>
        <a:lstStyle/>
        <a:p>
          <a:endParaRPr lang="en-US"/>
        </a:p>
      </dgm:t>
    </dgm:pt>
    <dgm:pt modelId="{A1F0993D-402E-E94A-83D8-125058334C98}" type="sibTrans" cxnId="{EBD9BF48-6EF2-FC4F-9767-F5F9F3682BE3}">
      <dgm:prSet/>
      <dgm:spPr/>
      <dgm:t>
        <a:bodyPr/>
        <a:lstStyle/>
        <a:p>
          <a:endParaRPr lang="en-US"/>
        </a:p>
      </dgm:t>
    </dgm:pt>
    <dgm:pt modelId="{A4CBAA80-C409-2A44-AF1F-158DEAC61387}">
      <dgm:prSet/>
      <dgm:spPr>
        <a:ln>
          <a:solidFill>
            <a:schemeClr val="accent1"/>
          </a:solidFill>
        </a:ln>
      </dgm:spPr>
      <dgm:t>
        <a:bodyPr/>
        <a:lstStyle/>
        <a:p>
          <a:pPr rtl="0"/>
          <a:r>
            <a:rPr lang="en-US" b="1" dirty="0" smtClean="0">
              <a:effectLst>
                <a:outerShdw blurRad="38100" dist="38100" dir="2700000" algn="tl">
                  <a:srgbClr val="000000">
                    <a:alpha val="43137"/>
                  </a:srgbClr>
                </a:outerShdw>
              </a:effectLst>
            </a:rPr>
            <a:t>Erasure process can be performed repeatedly</a:t>
          </a:r>
          <a:endParaRPr lang="en-US" b="1" dirty="0">
            <a:effectLst>
              <a:outerShdw blurRad="38100" dist="38100" dir="2700000" algn="tl">
                <a:srgbClr val="000000">
                  <a:alpha val="43137"/>
                </a:srgbClr>
              </a:outerShdw>
            </a:effectLst>
          </a:endParaRPr>
        </a:p>
      </dgm:t>
    </dgm:pt>
    <dgm:pt modelId="{3B600059-A870-FC48-B37A-5F576F53E857}" type="parTrans" cxnId="{C28F1EA8-43F5-A844-BF09-5E2D8CFA211A}">
      <dgm:prSet/>
      <dgm:spPr/>
      <dgm:t>
        <a:bodyPr/>
        <a:lstStyle/>
        <a:p>
          <a:endParaRPr lang="en-US"/>
        </a:p>
      </dgm:t>
    </dgm:pt>
    <dgm:pt modelId="{7715F170-5F76-1B4A-8FDA-E988BD0AFEC0}" type="sibTrans" cxnId="{C28F1EA8-43F5-A844-BF09-5E2D8CFA211A}">
      <dgm:prSet/>
      <dgm:spPr/>
      <dgm:t>
        <a:bodyPr/>
        <a:lstStyle/>
        <a:p>
          <a:endParaRPr lang="en-US"/>
        </a:p>
      </dgm:t>
    </dgm:pt>
    <dgm:pt modelId="{9D8833F6-FFF2-0043-8E19-662F3ECC0C69}">
      <dgm:prSet/>
      <dgm:spPr>
        <a:ln>
          <a:solidFill>
            <a:schemeClr val="accent1"/>
          </a:solidFill>
        </a:ln>
      </dgm:spPr>
      <dgm:t>
        <a:bodyPr/>
        <a:lstStyle/>
        <a:p>
          <a:pPr rtl="0"/>
          <a:r>
            <a:rPr lang="en-US" b="1" dirty="0" smtClean="0">
              <a:effectLst>
                <a:outerShdw blurRad="38100" dist="38100" dir="2700000" algn="tl">
                  <a:srgbClr val="000000">
                    <a:alpha val="43137"/>
                  </a:srgbClr>
                </a:outerShdw>
              </a:effectLst>
            </a:rPr>
            <a:t>More expensive than PROM but it has the advantage of the multiple update capability </a:t>
          </a:r>
          <a:endParaRPr lang="en-US" b="1" dirty="0">
            <a:effectLst>
              <a:outerShdw blurRad="38100" dist="38100" dir="2700000" algn="tl">
                <a:srgbClr val="000000">
                  <a:alpha val="43137"/>
                </a:srgbClr>
              </a:outerShdw>
            </a:effectLst>
          </a:endParaRPr>
        </a:p>
      </dgm:t>
    </dgm:pt>
    <dgm:pt modelId="{3B768F97-B4E7-2F4E-9C97-87DEA25921EC}" type="parTrans" cxnId="{7CF9623A-666F-6647-802A-A95493F8EBAC}">
      <dgm:prSet/>
      <dgm:spPr/>
      <dgm:t>
        <a:bodyPr/>
        <a:lstStyle/>
        <a:p>
          <a:endParaRPr lang="en-US"/>
        </a:p>
      </dgm:t>
    </dgm:pt>
    <dgm:pt modelId="{94D34039-8F97-4244-BD50-B01B3B91FF83}" type="sibTrans" cxnId="{7CF9623A-666F-6647-802A-A95493F8EBAC}">
      <dgm:prSet/>
      <dgm:spPr/>
      <dgm:t>
        <a:bodyPr/>
        <a:lstStyle/>
        <a:p>
          <a:endParaRPr lang="en-US"/>
        </a:p>
      </dgm:t>
    </dgm:pt>
    <dgm:pt modelId="{DF8EF88C-8D84-8C43-B810-AFB4651BAA39}">
      <dgm:prSet/>
      <dgm:spPr>
        <a:ln>
          <a:solidFill>
            <a:schemeClr val="accent3"/>
          </a:solidFill>
        </a:ln>
      </dgm:spPr>
      <dgm:t>
        <a:bodyPr/>
        <a:lstStyle/>
        <a:p>
          <a:pPr rtl="0"/>
          <a:r>
            <a:rPr lang="en-US" dirty="0" smtClean="0">
              <a:effectLst>
                <a:outerShdw blurRad="38100" dist="38100" dir="2700000" algn="tl">
                  <a:srgbClr val="000000">
                    <a:alpha val="43137"/>
                  </a:srgbClr>
                </a:outerShdw>
              </a:effectLst>
            </a:rPr>
            <a:t>EEPROM</a:t>
          </a:r>
        </a:p>
      </dgm:t>
    </dgm:pt>
    <dgm:pt modelId="{DEF28F56-1015-8A41-A6BA-78C83248F303}" type="parTrans" cxnId="{EF616C56-3C8C-964B-9057-3E238C0F0AAC}">
      <dgm:prSet/>
      <dgm:spPr/>
      <dgm:t>
        <a:bodyPr/>
        <a:lstStyle/>
        <a:p>
          <a:endParaRPr lang="en-US"/>
        </a:p>
      </dgm:t>
    </dgm:pt>
    <dgm:pt modelId="{78B9242F-3EF8-2747-B1F7-03FF22C29C4C}" type="sibTrans" cxnId="{EF616C56-3C8C-964B-9057-3E238C0F0AAC}">
      <dgm:prSet/>
      <dgm:spPr/>
      <dgm:t>
        <a:bodyPr/>
        <a:lstStyle/>
        <a:p>
          <a:endParaRPr lang="en-US"/>
        </a:p>
      </dgm:t>
    </dgm:pt>
    <dgm:pt modelId="{90B5EB81-C31A-0E4D-847F-0FF7DA55B788}">
      <dgm:prSet/>
      <dgm:spPr>
        <a:ln>
          <a:solidFill>
            <a:schemeClr val="accent1"/>
          </a:solidFill>
        </a:ln>
      </dgm:spPr>
      <dgm:t>
        <a:bodyPr/>
        <a:lstStyle/>
        <a:p>
          <a:pPr rtl="0"/>
          <a:r>
            <a:rPr lang="en-US" b="1" dirty="0" smtClean="0">
              <a:effectLst>
                <a:outerShdw blurRad="38100" dist="38100" dir="2700000" algn="tl">
                  <a:srgbClr val="000000">
                    <a:alpha val="43137"/>
                  </a:srgbClr>
                </a:outerShdw>
              </a:effectLst>
            </a:rPr>
            <a:t>Electrically erasable programmable read-only memory</a:t>
          </a:r>
          <a:endParaRPr lang="en-US" b="1" dirty="0">
            <a:effectLst>
              <a:outerShdw blurRad="38100" dist="38100" dir="2700000" algn="tl">
                <a:srgbClr val="000000">
                  <a:alpha val="43137"/>
                </a:srgbClr>
              </a:outerShdw>
            </a:effectLst>
          </a:endParaRPr>
        </a:p>
      </dgm:t>
    </dgm:pt>
    <dgm:pt modelId="{73B3EB71-008F-4542-BCD6-0C44942298C8}" type="parTrans" cxnId="{DC9A8752-C01B-5A47-B511-EA531B99815E}">
      <dgm:prSet/>
      <dgm:spPr/>
      <dgm:t>
        <a:bodyPr/>
        <a:lstStyle/>
        <a:p>
          <a:endParaRPr lang="en-US"/>
        </a:p>
      </dgm:t>
    </dgm:pt>
    <dgm:pt modelId="{D7E515D4-956F-D843-9334-9C7B173CAC8C}" type="sibTrans" cxnId="{DC9A8752-C01B-5A47-B511-EA531B99815E}">
      <dgm:prSet/>
      <dgm:spPr/>
      <dgm:t>
        <a:bodyPr/>
        <a:lstStyle/>
        <a:p>
          <a:endParaRPr lang="en-US"/>
        </a:p>
      </dgm:t>
    </dgm:pt>
    <dgm:pt modelId="{0C2DECDD-0A85-9C48-9279-DE771DF08233}">
      <dgm:prSet/>
      <dgm:spPr>
        <a:ln>
          <a:solidFill>
            <a:schemeClr val="accent1"/>
          </a:solidFill>
        </a:ln>
      </dgm:spPr>
      <dgm:t>
        <a:bodyPr/>
        <a:lstStyle/>
        <a:p>
          <a:pPr rtl="0"/>
          <a:r>
            <a:rPr lang="en-US" b="1" dirty="0" smtClean="0">
              <a:effectLst>
                <a:outerShdw blurRad="38100" dist="38100" dir="2700000" algn="tl">
                  <a:srgbClr val="000000">
                    <a:alpha val="43137"/>
                  </a:srgbClr>
                </a:outerShdw>
              </a:effectLst>
            </a:rPr>
            <a:t>Can be written into at any time without erasing prior contents</a:t>
          </a:r>
          <a:endParaRPr lang="en-US" b="1" dirty="0">
            <a:effectLst>
              <a:outerShdw blurRad="38100" dist="38100" dir="2700000" algn="tl">
                <a:srgbClr val="000000">
                  <a:alpha val="43137"/>
                </a:srgbClr>
              </a:outerShdw>
            </a:effectLst>
          </a:endParaRPr>
        </a:p>
      </dgm:t>
    </dgm:pt>
    <dgm:pt modelId="{7764EC7D-F093-5B49-9AF0-7FACFB74B2BE}" type="parTrans" cxnId="{829B5222-6AED-A54A-AE19-EB32E3669E38}">
      <dgm:prSet/>
      <dgm:spPr/>
      <dgm:t>
        <a:bodyPr/>
        <a:lstStyle/>
        <a:p>
          <a:endParaRPr lang="en-US"/>
        </a:p>
      </dgm:t>
    </dgm:pt>
    <dgm:pt modelId="{4343323C-71F6-BB4A-B543-569B7D0B8E56}" type="sibTrans" cxnId="{829B5222-6AED-A54A-AE19-EB32E3669E38}">
      <dgm:prSet/>
      <dgm:spPr/>
      <dgm:t>
        <a:bodyPr/>
        <a:lstStyle/>
        <a:p>
          <a:endParaRPr lang="en-US"/>
        </a:p>
      </dgm:t>
    </dgm:pt>
    <dgm:pt modelId="{5CC91DBC-94A1-3243-BEC9-77629274AACC}">
      <dgm:prSet/>
      <dgm:spPr>
        <a:ln>
          <a:solidFill>
            <a:schemeClr val="accent1"/>
          </a:solidFill>
        </a:ln>
      </dgm:spPr>
      <dgm:t>
        <a:bodyPr/>
        <a:lstStyle/>
        <a:p>
          <a:pPr rtl="0"/>
          <a:r>
            <a:rPr lang="en-US" b="1" dirty="0" smtClean="0">
              <a:effectLst>
                <a:outerShdw blurRad="38100" dist="38100" dir="2700000" algn="tl">
                  <a:srgbClr val="000000">
                    <a:alpha val="43137"/>
                  </a:srgbClr>
                </a:outerShdw>
              </a:effectLst>
            </a:rPr>
            <a:t>Combines the advantage of non-volatility with the flexibility of being updatable in place</a:t>
          </a:r>
          <a:endParaRPr lang="en-US" b="1" dirty="0">
            <a:effectLst>
              <a:outerShdw blurRad="38100" dist="38100" dir="2700000" algn="tl">
                <a:srgbClr val="000000">
                  <a:alpha val="43137"/>
                </a:srgbClr>
              </a:outerShdw>
            </a:effectLst>
          </a:endParaRPr>
        </a:p>
      </dgm:t>
    </dgm:pt>
    <dgm:pt modelId="{9A103E3D-8B8B-C740-A2C5-157681EBE064}" type="parTrans" cxnId="{29AEF786-463E-A14E-A0A0-C5390116F01B}">
      <dgm:prSet/>
      <dgm:spPr/>
      <dgm:t>
        <a:bodyPr/>
        <a:lstStyle/>
        <a:p>
          <a:endParaRPr lang="en-US"/>
        </a:p>
      </dgm:t>
    </dgm:pt>
    <dgm:pt modelId="{0176042C-95E5-A140-AA3A-0A69EA4BB932}" type="sibTrans" cxnId="{29AEF786-463E-A14E-A0A0-C5390116F01B}">
      <dgm:prSet/>
      <dgm:spPr/>
      <dgm:t>
        <a:bodyPr/>
        <a:lstStyle/>
        <a:p>
          <a:endParaRPr lang="en-US"/>
        </a:p>
      </dgm:t>
    </dgm:pt>
    <dgm:pt modelId="{6CF8E079-9113-B341-949B-0C8FE1D54943}">
      <dgm:prSet/>
      <dgm:spPr>
        <a:ln>
          <a:solidFill>
            <a:schemeClr val="accent1"/>
          </a:solidFill>
        </a:ln>
      </dgm:spPr>
      <dgm:t>
        <a:bodyPr/>
        <a:lstStyle/>
        <a:p>
          <a:pPr rtl="0"/>
          <a:r>
            <a:rPr lang="en-US" b="1" dirty="0" smtClean="0">
              <a:effectLst>
                <a:outerShdw blurRad="38100" dist="38100" dir="2700000" algn="tl">
                  <a:srgbClr val="000000">
                    <a:alpha val="43137"/>
                  </a:srgbClr>
                </a:outerShdw>
              </a:effectLst>
            </a:rPr>
            <a:t>More expensive than EPROM </a:t>
          </a:r>
          <a:endParaRPr lang="en-US" b="1" dirty="0">
            <a:effectLst>
              <a:outerShdw blurRad="38100" dist="38100" dir="2700000" algn="tl">
                <a:srgbClr val="000000">
                  <a:alpha val="43137"/>
                </a:srgbClr>
              </a:outerShdw>
            </a:effectLst>
          </a:endParaRPr>
        </a:p>
      </dgm:t>
    </dgm:pt>
    <dgm:pt modelId="{812DAFDD-DC6D-0B46-9650-4CDE2DDDB542}" type="parTrans" cxnId="{107BD4BB-EE41-8846-BB28-31BC5309E10B}">
      <dgm:prSet/>
      <dgm:spPr/>
      <dgm:t>
        <a:bodyPr/>
        <a:lstStyle/>
        <a:p>
          <a:endParaRPr lang="en-US"/>
        </a:p>
      </dgm:t>
    </dgm:pt>
    <dgm:pt modelId="{05CA5228-BB03-DB49-AF01-BB0808759185}" type="sibTrans" cxnId="{107BD4BB-EE41-8846-BB28-31BC5309E10B}">
      <dgm:prSet/>
      <dgm:spPr/>
      <dgm:t>
        <a:bodyPr/>
        <a:lstStyle/>
        <a:p>
          <a:endParaRPr lang="en-US"/>
        </a:p>
      </dgm:t>
    </dgm:pt>
    <dgm:pt modelId="{770FE41B-0D6A-BE46-8DE9-86FE2A665892}">
      <dgm:prSet/>
      <dgm:spPr>
        <a:ln>
          <a:solidFill>
            <a:schemeClr val="accent3"/>
          </a:solidFill>
        </a:ln>
      </dgm:spPr>
      <dgm:t>
        <a:bodyPr/>
        <a:lstStyle/>
        <a:p>
          <a:pPr rtl="0"/>
          <a:r>
            <a:rPr lang="en-US" dirty="0" smtClean="0">
              <a:effectLst>
                <a:outerShdw blurRad="38100" dist="38100" dir="2700000" algn="tl">
                  <a:srgbClr val="000000">
                    <a:alpha val="43137"/>
                  </a:srgbClr>
                </a:outerShdw>
              </a:effectLst>
            </a:rPr>
            <a:t>Flash Memory</a:t>
          </a:r>
        </a:p>
      </dgm:t>
    </dgm:pt>
    <dgm:pt modelId="{6355C11E-EB04-F340-BF3E-8BF03EE0722F}" type="parTrans" cxnId="{480F4E87-8507-814B-A575-458F5CE9CAFD}">
      <dgm:prSet/>
      <dgm:spPr/>
      <dgm:t>
        <a:bodyPr/>
        <a:lstStyle/>
        <a:p>
          <a:endParaRPr lang="en-US"/>
        </a:p>
      </dgm:t>
    </dgm:pt>
    <dgm:pt modelId="{3CDBA012-2FB2-4447-813E-6E60F77BCDA8}" type="sibTrans" cxnId="{480F4E87-8507-814B-A575-458F5CE9CAFD}">
      <dgm:prSet/>
      <dgm:spPr/>
      <dgm:t>
        <a:bodyPr/>
        <a:lstStyle/>
        <a:p>
          <a:endParaRPr lang="en-US"/>
        </a:p>
      </dgm:t>
    </dgm:pt>
    <dgm:pt modelId="{300B7704-EB88-0641-811A-C749A83EA426}">
      <dgm:prSet/>
      <dgm:spPr>
        <a:ln>
          <a:solidFill>
            <a:schemeClr val="accent1"/>
          </a:solidFill>
        </a:ln>
      </dgm:spPr>
      <dgm:t>
        <a:bodyPr/>
        <a:lstStyle/>
        <a:p>
          <a:pPr rtl="0"/>
          <a:r>
            <a:rPr lang="en-US" b="1" dirty="0" smtClean="0">
              <a:effectLst>
                <a:outerShdw blurRad="38100" dist="38100" dir="2700000" algn="tl">
                  <a:srgbClr val="000000">
                    <a:alpha val="43137"/>
                  </a:srgbClr>
                </a:outerShdw>
              </a:effectLst>
            </a:rPr>
            <a:t>Intermediate between EPROM and EEPROM in both cost and functionality</a:t>
          </a:r>
          <a:endParaRPr lang="en-US" b="1" dirty="0">
            <a:effectLst>
              <a:outerShdw blurRad="38100" dist="38100" dir="2700000" algn="tl">
                <a:srgbClr val="000000">
                  <a:alpha val="43137"/>
                </a:srgbClr>
              </a:outerShdw>
            </a:effectLst>
          </a:endParaRPr>
        </a:p>
      </dgm:t>
    </dgm:pt>
    <dgm:pt modelId="{AABC2E9F-7452-C24F-B639-5D50CBED447C}" type="parTrans" cxnId="{8F3D9F74-F63D-C64B-A465-F7575AB5F59C}">
      <dgm:prSet/>
      <dgm:spPr/>
      <dgm:t>
        <a:bodyPr/>
        <a:lstStyle/>
        <a:p>
          <a:endParaRPr lang="en-US"/>
        </a:p>
      </dgm:t>
    </dgm:pt>
    <dgm:pt modelId="{0E6A06E8-568A-2C48-A7AD-2FDA807B86E2}" type="sibTrans" cxnId="{8F3D9F74-F63D-C64B-A465-F7575AB5F59C}">
      <dgm:prSet/>
      <dgm:spPr/>
      <dgm:t>
        <a:bodyPr/>
        <a:lstStyle/>
        <a:p>
          <a:endParaRPr lang="en-US"/>
        </a:p>
      </dgm:t>
    </dgm:pt>
    <dgm:pt modelId="{F1E0DF61-5B75-6A44-B10A-18FC603A31B1}">
      <dgm:prSet/>
      <dgm:spPr>
        <a:ln>
          <a:solidFill>
            <a:schemeClr val="accent1"/>
          </a:solidFill>
        </a:ln>
      </dgm:spPr>
      <dgm:t>
        <a:bodyPr/>
        <a:lstStyle/>
        <a:p>
          <a:pPr rtl="0"/>
          <a:r>
            <a:rPr lang="en-US" b="1" dirty="0" smtClean="0">
              <a:effectLst>
                <a:outerShdw blurRad="38100" dist="38100" dir="2700000" algn="tl">
                  <a:srgbClr val="000000">
                    <a:alpha val="43137"/>
                  </a:srgbClr>
                </a:outerShdw>
              </a:effectLst>
            </a:rPr>
            <a:t>Uses an electrical erasing technology, does not provide byte-level erasure</a:t>
          </a:r>
          <a:endParaRPr lang="en-US" b="1" dirty="0">
            <a:effectLst>
              <a:outerShdw blurRad="38100" dist="38100" dir="2700000" algn="tl">
                <a:srgbClr val="000000">
                  <a:alpha val="43137"/>
                </a:srgbClr>
              </a:outerShdw>
            </a:effectLst>
          </a:endParaRPr>
        </a:p>
      </dgm:t>
    </dgm:pt>
    <dgm:pt modelId="{A70A8BE2-DCCA-CC41-A04A-99DC6522C741}" type="parTrans" cxnId="{1410B755-6ED9-E748-8BFB-77A5A3935B42}">
      <dgm:prSet/>
      <dgm:spPr/>
      <dgm:t>
        <a:bodyPr/>
        <a:lstStyle/>
        <a:p>
          <a:endParaRPr lang="en-US"/>
        </a:p>
      </dgm:t>
    </dgm:pt>
    <dgm:pt modelId="{58DE4856-0A2D-5C4B-A519-E9C0BCD26CDD}" type="sibTrans" cxnId="{1410B755-6ED9-E748-8BFB-77A5A3935B42}">
      <dgm:prSet/>
      <dgm:spPr/>
      <dgm:t>
        <a:bodyPr/>
        <a:lstStyle/>
        <a:p>
          <a:endParaRPr lang="en-US"/>
        </a:p>
      </dgm:t>
    </dgm:pt>
    <dgm:pt modelId="{58F3BE6D-D555-5045-A6D7-6E7040258DBA}">
      <dgm:prSet/>
      <dgm:spPr>
        <a:ln>
          <a:solidFill>
            <a:schemeClr val="accent1"/>
          </a:solidFill>
        </a:ln>
      </dgm:spPr>
      <dgm:t>
        <a:bodyPr/>
        <a:lstStyle/>
        <a:p>
          <a:pPr rtl="0"/>
          <a:r>
            <a:rPr lang="en-US" b="1" dirty="0" smtClean="0">
              <a:effectLst>
                <a:outerShdw blurRad="38100" dist="38100" dir="2700000" algn="tl">
                  <a:srgbClr val="000000">
                    <a:alpha val="43137"/>
                  </a:srgbClr>
                </a:outerShdw>
              </a:effectLst>
            </a:rPr>
            <a:t>Microchip is organized so that a section of memory cells are erased in a single action or “flash”</a:t>
          </a:r>
          <a:endParaRPr lang="en-US" b="1" dirty="0">
            <a:effectLst>
              <a:outerShdw blurRad="38100" dist="38100" dir="2700000" algn="tl">
                <a:srgbClr val="000000">
                  <a:alpha val="43137"/>
                </a:srgbClr>
              </a:outerShdw>
            </a:effectLst>
          </a:endParaRPr>
        </a:p>
      </dgm:t>
    </dgm:pt>
    <dgm:pt modelId="{819336ED-ACC3-744E-ADDB-9033BDDCF9AB}" type="parTrans" cxnId="{C338AD96-B6B3-2847-8FC3-E0A1DC3B58F8}">
      <dgm:prSet/>
      <dgm:spPr/>
      <dgm:t>
        <a:bodyPr/>
        <a:lstStyle/>
        <a:p>
          <a:endParaRPr lang="en-US"/>
        </a:p>
      </dgm:t>
    </dgm:pt>
    <dgm:pt modelId="{BC224F86-9FC0-ED46-8347-22166A83EB87}" type="sibTrans" cxnId="{C338AD96-B6B3-2847-8FC3-E0A1DC3B58F8}">
      <dgm:prSet/>
      <dgm:spPr/>
      <dgm:t>
        <a:bodyPr/>
        <a:lstStyle/>
        <a:p>
          <a:endParaRPr lang="en-US"/>
        </a:p>
      </dgm:t>
    </dgm:pt>
    <dgm:pt modelId="{CD367AB6-D8AE-B349-B7FD-90FB0C3AD718}" type="pres">
      <dgm:prSet presAssocID="{D23BE324-DA86-ED4B-A593-27E2A934B691}" presName="theList" presStyleCnt="0">
        <dgm:presLayoutVars>
          <dgm:dir/>
          <dgm:animLvl val="lvl"/>
          <dgm:resizeHandles val="exact"/>
        </dgm:presLayoutVars>
      </dgm:prSet>
      <dgm:spPr/>
      <dgm:t>
        <a:bodyPr/>
        <a:lstStyle/>
        <a:p>
          <a:endParaRPr lang="en-US"/>
        </a:p>
      </dgm:t>
    </dgm:pt>
    <dgm:pt modelId="{BD3E26C3-DE7F-B549-B7CE-FF3E6FF5938C}" type="pres">
      <dgm:prSet presAssocID="{CA404423-6AB9-EB4A-85D9-76B337FDB174}" presName="compNode" presStyleCnt="0"/>
      <dgm:spPr/>
    </dgm:pt>
    <dgm:pt modelId="{761E5B8F-DCD7-AF41-837F-D9BECF9DFF49}" type="pres">
      <dgm:prSet presAssocID="{CA404423-6AB9-EB4A-85D9-76B337FDB174}" presName="aNode" presStyleLbl="bgShp" presStyleIdx="0" presStyleCnt="3"/>
      <dgm:spPr/>
      <dgm:t>
        <a:bodyPr/>
        <a:lstStyle/>
        <a:p>
          <a:endParaRPr lang="en-US"/>
        </a:p>
      </dgm:t>
    </dgm:pt>
    <dgm:pt modelId="{FF0D77B0-D959-1948-A50C-07160BB098BA}" type="pres">
      <dgm:prSet presAssocID="{CA404423-6AB9-EB4A-85D9-76B337FDB174}" presName="textNode" presStyleLbl="bgShp" presStyleIdx="0" presStyleCnt="3"/>
      <dgm:spPr/>
      <dgm:t>
        <a:bodyPr/>
        <a:lstStyle/>
        <a:p>
          <a:endParaRPr lang="en-US"/>
        </a:p>
      </dgm:t>
    </dgm:pt>
    <dgm:pt modelId="{3B14CCCB-3000-B04C-B43A-6A8AB9A54764}" type="pres">
      <dgm:prSet presAssocID="{CA404423-6AB9-EB4A-85D9-76B337FDB174}" presName="compChildNode" presStyleCnt="0"/>
      <dgm:spPr/>
    </dgm:pt>
    <dgm:pt modelId="{38674BA3-1D56-8947-AEC4-F807DD5E0F43}" type="pres">
      <dgm:prSet presAssocID="{CA404423-6AB9-EB4A-85D9-76B337FDB174}" presName="theInnerList" presStyleCnt="0"/>
      <dgm:spPr/>
    </dgm:pt>
    <dgm:pt modelId="{9A46DF24-6254-7645-B937-0A6718251E0E}" type="pres">
      <dgm:prSet presAssocID="{49316F22-BDD9-D344-8DF7-6042A787739E}" presName="childNode" presStyleLbl="node1" presStyleIdx="0" presStyleCnt="10">
        <dgm:presLayoutVars>
          <dgm:bulletEnabled val="1"/>
        </dgm:presLayoutVars>
      </dgm:prSet>
      <dgm:spPr/>
      <dgm:t>
        <a:bodyPr/>
        <a:lstStyle/>
        <a:p>
          <a:endParaRPr lang="en-US"/>
        </a:p>
      </dgm:t>
    </dgm:pt>
    <dgm:pt modelId="{0A2C7B95-B658-8449-B000-610F7B48CC45}" type="pres">
      <dgm:prSet presAssocID="{49316F22-BDD9-D344-8DF7-6042A787739E}" presName="aSpace2" presStyleCnt="0"/>
      <dgm:spPr/>
    </dgm:pt>
    <dgm:pt modelId="{2E09FDE4-D0D4-534C-925E-72DB36DC377B}" type="pres">
      <dgm:prSet presAssocID="{A4CBAA80-C409-2A44-AF1F-158DEAC61387}" presName="childNode" presStyleLbl="node1" presStyleIdx="1" presStyleCnt="10">
        <dgm:presLayoutVars>
          <dgm:bulletEnabled val="1"/>
        </dgm:presLayoutVars>
      </dgm:prSet>
      <dgm:spPr/>
      <dgm:t>
        <a:bodyPr/>
        <a:lstStyle/>
        <a:p>
          <a:endParaRPr lang="en-US"/>
        </a:p>
      </dgm:t>
    </dgm:pt>
    <dgm:pt modelId="{A70A6D78-2E7B-1142-8055-D888E3005FE8}" type="pres">
      <dgm:prSet presAssocID="{A4CBAA80-C409-2A44-AF1F-158DEAC61387}" presName="aSpace2" presStyleCnt="0"/>
      <dgm:spPr/>
    </dgm:pt>
    <dgm:pt modelId="{6EA9746E-83BF-C141-962A-D5914E659DB9}" type="pres">
      <dgm:prSet presAssocID="{9D8833F6-FFF2-0043-8E19-662F3ECC0C69}" presName="childNode" presStyleLbl="node1" presStyleIdx="2" presStyleCnt="10">
        <dgm:presLayoutVars>
          <dgm:bulletEnabled val="1"/>
        </dgm:presLayoutVars>
      </dgm:prSet>
      <dgm:spPr/>
      <dgm:t>
        <a:bodyPr/>
        <a:lstStyle/>
        <a:p>
          <a:endParaRPr lang="en-US"/>
        </a:p>
      </dgm:t>
    </dgm:pt>
    <dgm:pt modelId="{BD492923-C8C8-4748-8994-9407284111D9}" type="pres">
      <dgm:prSet presAssocID="{CA404423-6AB9-EB4A-85D9-76B337FDB174}" presName="aSpace" presStyleCnt="0"/>
      <dgm:spPr/>
    </dgm:pt>
    <dgm:pt modelId="{AC98779B-2D02-8F4A-B3EC-2298B6FCBCD5}" type="pres">
      <dgm:prSet presAssocID="{DF8EF88C-8D84-8C43-B810-AFB4651BAA39}" presName="compNode" presStyleCnt="0"/>
      <dgm:spPr/>
    </dgm:pt>
    <dgm:pt modelId="{06A8ABCA-51AB-7C44-A93E-8766E44BBFCB}" type="pres">
      <dgm:prSet presAssocID="{DF8EF88C-8D84-8C43-B810-AFB4651BAA39}" presName="aNode" presStyleLbl="bgShp" presStyleIdx="1" presStyleCnt="3"/>
      <dgm:spPr/>
      <dgm:t>
        <a:bodyPr/>
        <a:lstStyle/>
        <a:p>
          <a:endParaRPr lang="en-US"/>
        </a:p>
      </dgm:t>
    </dgm:pt>
    <dgm:pt modelId="{A29DDF9C-1AED-6F47-B745-E0CED4A18B8F}" type="pres">
      <dgm:prSet presAssocID="{DF8EF88C-8D84-8C43-B810-AFB4651BAA39}" presName="textNode" presStyleLbl="bgShp" presStyleIdx="1" presStyleCnt="3"/>
      <dgm:spPr/>
      <dgm:t>
        <a:bodyPr/>
        <a:lstStyle/>
        <a:p>
          <a:endParaRPr lang="en-US"/>
        </a:p>
      </dgm:t>
    </dgm:pt>
    <dgm:pt modelId="{AEC2EFDA-9B6B-EE41-85B9-2126240993F9}" type="pres">
      <dgm:prSet presAssocID="{DF8EF88C-8D84-8C43-B810-AFB4651BAA39}" presName="compChildNode" presStyleCnt="0"/>
      <dgm:spPr/>
    </dgm:pt>
    <dgm:pt modelId="{E5FF24A8-D124-0844-8DEF-4163689BE9C6}" type="pres">
      <dgm:prSet presAssocID="{DF8EF88C-8D84-8C43-B810-AFB4651BAA39}" presName="theInnerList" presStyleCnt="0"/>
      <dgm:spPr/>
    </dgm:pt>
    <dgm:pt modelId="{BD02C517-69F7-5D4E-A179-BA93C73CFD2C}" type="pres">
      <dgm:prSet presAssocID="{90B5EB81-C31A-0E4D-847F-0FF7DA55B788}" presName="childNode" presStyleLbl="node1" presStyleIdx="3" presStyleCnt="10">
        <dgm:presLayoutVars>
          <dgm:bulletEnabled val="1"/>
        </dgm:presLayoutVars>
      </dgm:prSet>
      <dgm:spPr/>
      <dgm:t>
        <a:bodyPr/>
        <a:lstStyle/>
        <a:p>
          <a:endParaRPr lang="en-US"/>
        </a:p>
      </dgm:t>
    </dgm:pt>
    <dgm:pt modelId="{CE5857B1-214F-544E-8E9C-5F1AEBF2AF65}" type="pres">
      <dgm:prSet presAssocID="{90B5EB81-C31A-0E4D-847F-0FF7DA55B788}" presName="aSpace2" presStyleCnt="0"/>
      <dgm:spPr/>
    </dgm:pt>
    <dgm:pt modelId="{1E8C0409-4787-3248-94C2-AEB8C99A4F95}" type="pres">
      <dgm:prSet presAssocID="{0C2DECDD-0A85-9C48-9279-DE771DF08233}" presName="childNode" presStyleLbl="node1" presStyleIdx="4" presStyleCnt="10">
        <dgm:presLayoutVars>
          <dgm:bulletEnabled val="1"/>
        </dgm:presLayoutVars>
      </dgm:prSet>
      <dgm:spPr/>
      <dgm:t>
        <a:bodyPr/>
        <a:lstStyle/>
        <a:p>
          <a:endParaRPr lang="en-US"/>
        </a:p>
      </dgm:t>
    </dgm:pt>
    <dgm:pt modelId="{A2487613-1EB7-FC4A-8FC1-5377F378A13E}" type="pres">
      <dgm:prSet presAssocID="{0C2DECDD-0A85-9C48-9279-DE771DF08233}" presName="aSpace2" presStyleCnt="0"/>
      <dgm:spPr/>
    </dgm:pt>
    <dgm:pt modelId="{482E95BE-A6F3-634C-BDD0-F34D94BB52CE}" type="pres">
      <dgm:prSet presAssocID="{5CC91DBC-94A1-3243-BEC9-77629274AACC}" presName="childNode" presStyleLbl="node1" presStyleIdx="5" presStyleCnt="10">
        <dgm:presLayoutVars>
          <dgm:bulletEnabled val="1"/>
        </dgm:presLayoutVars>
      </dgm:prSet>
      <dgm:spPr/>
      <dgm:t>
        <a:bodyPr/>
        <a:lstStyle/>
        <a:p>
          <a:endParaRPr lang="en-US"/>
        </a:p>
      </dgm:t>
    </dgm:pt>
    <dgm:pt modelId="{D8F3325B-3618-C341-9CD0-441B3AD31487}" type="pres">
      <dgm:prSet presAssocID="{5CC91DBC-94A1-3243-BEC9-77629274AACC}" presName="aSpace2" presStyleCnt="0"/>
      <dgm:spPr/>
    </dgm:pt>
    <dgm:pt modelId="{408F0A18-5EE1-CE4C-9645-EA7FCA285619}" type="pres">
      <dgm:prSet presAssocID="{6CF8E079-9113-B341-949B-0C8FE1D54943}" presName="childNode" presStyleLbl="node1" presStyleIdx="6" presStyleCnt="10">
        <dgm:presLayoutVars>
          <dgm:bulletEnabled val="1"/>
        </dgm:presLayoutVars>
      </dgm:prSet>
      <dgm:spPr/>
      <dgm:t>
        <a:bodyPr/>
        <a:lstStyle/>
        <a:p>
          <a:endParaRPr lang="en-US"/>
        </a:p>
      </dgm:t>
    </dgm:pt>
    <dgm:pt modelId="{EA6F8F03-DA78-2A45-B90C-F2D064919D06}" type="pres">
      <dgm:prSet presAssocID="{DF8EF88C-8D84-8C43-B810-AFB4651BAA39}" presName="aSpace" presStyleCnt="0"/>
      <dgm:spPr/>
    </dgm:pt>
    <dgm:pt modelId="{FAC54BA9-4FEE-5F45-BF58-4B89D7621CEB}" type="pres">
      <dgm:prSet presAssocID="{770FE41B-0D6A-BE46-8DE9-86FE2A665892}" presName="compNode" presStyleCnt="0"/>
      <dgm:spPr/>
    </dgm:pt>
    <dgm:pt modelId="{48677A78-52B6-7B45-9BF1-CBA2C4872099}" type="pres">
      <dgm:prSet presAssocID="{770FE41B-0D6A-BE46-8DE9-86FE2A665892}" presName="aNode" presStyleLbl="bgShp" presStyleIdx="2" presStyleCnt="3"/>
      <dgm:spPr/>
      <dgm:t>
        <a:bodyPr/>
        <a:lstStyle/>
        <a:p>
          <a:endParaRPr lang="en-US"/>
        </a:p>
      </dgm:t>
    </dgm:pt>
    <dgm:pt modelId="{0414F7A4-1CC0-F143-82FF-D58C6494D706}" type="pres">
      <dgm:prSet presAssocID="{770FE41B-0D6A-BE46-8DE9-86FE2A665892}" presName="textNode" presStyleLbl="bgShp" presStyleIdx="2" presStyleCnt="3"/>
      <dgm:spPr/>
      <dgm:t>
        <a:bodyPr/>
        <a:lstStyle/>
        <a:p>
          <a:endParaRPr lang="en-US"/>
        </a:p>
      </dgm:t>
    </dgm:pt>
    <dgm:pt modelId="{929A2FF6-088D-E24B-80BE-10ABB2677823}" type="pres">
      <dgm:prSet presAssocID="{770FE41B-0D6A-BE46-8DE9-86FE2A665892}" presName="compChildNode" presStyleCnt="0"/>
      <dgm:spPr/>
    </dgm:pt>
    <dgm:pt modelId="{F9374679-3789-F14B-B149-3664B9ACB328}" type="pres">
      <dgm:prSet presAssocID="{770FE41B-0D6A-BE46-8DE9-86FE2A665892}" presName="theInnerList" presStyleCnt="0"/>
      <dgm:spPr/>
    </dgm:pt>
    <dgm:pt modelId="{BF72B8B5-A8A6-834B-A98F-81FAF85D1BED}" type="pres">
      <dgm:prSet presAssocID="{300B7704-EB88-0641-811A-C749A83EA426}" presName="childNode" presStyleLbl="node1" presStyleIdx="7" presStyleCnt="10">
        <dgm:presLayoutVars>
          <dgm:bulletEnabled val="1"/>
        </dgm:presLayoutVars>
      </dgm:prSet>
      <dgm:spPr/>
      <dgm:t>
        <a:bodyPr/>
        <a:lstStyle/>
        <a:p>
          <a:endParaRPr lang="en-US"/>
        </a:p>
      </dgm:t>
    </dgm:pt>
    <dgm:pt modelId="{8566CE8D-1FB3-6D40-BCBD-55B6B7BF7EBD}" type="pres">
      <dgm:prSet presAssocID="{300B7704-EB88-0641-811A-C749A83EA426}" presName="aSpace2" presStyleCnt="0"/>
      <dgm:spPr/>
    </dgm:pt>
    <dgm:pt modelId="{0A9157C7-4363-1844-9081-88D1FC6FF148}" type="pres">
      <dgm:prSet presAssocID="{F1E0DF61-5B75-6A44-B10A-18FC603A31B1}" presName="childNode" presStyleLbl="node1" presStyleIdx="8" presStyleCnt="10">
        <dgm:presLayoutVars>
          <dgm:bulletEnabled val="1"/>
        </dgm:presLayoutVars>
      </dgm:prSet>
      <dgm:spPr/>
      <dgm:t>
        <a:bodyPr/>
        <a:lstStyle/>
        <a:p>
          <a:endParaRPr lang="en-US"/>
        </a:p>
      </dgm:t>
    </dgm:pt>
    <dgm:pt modelId="{75759C3E-795C-9646-98C5-802E7AFE7940}" type="pres">
      <dgm:prSet presAssocID="{F1E0DF61-5B75-6A44-B10A-18FC603A31B1}" presName="aSpace2" presStyleCnt="0"/>
      <dgm:spPr/>
    </dgm:pt>
    <dgm:pt modelId="{73C35733-9ED5-034E-91F6-DD776EDA2725}" type="pres">
      <dgm:prSet presAssocID="{58F3BE6D-D555-5045-A6D7-6E7040258DBA}" presName="childNode" presStyleLbl="node1" presStyleIdx="9" presStyleCnt="10">
        <dgm:presLayoutVars>
          <dgm:bulletEnabled val="1"/>
        </dgm:presLayoutVars>
      </dgm:prSet>
      <dgm:spPr/>
      <dgm:t>
        <a:bodyPr/>
        <a:lstStyle/>
        <a:p>
          <a:endParaRPr lang="en-US"/>
        </a:p>
      </dgm:t>
    </dgm:pt>
  </dgm:ptLst>
  <dgm:cxnLst>
    <dgm:cxn modelId="{7CF9623A-666F-6647-802A-A95493F8EBAC}" srcId="{CA404423-6AB9-EB4A-85D9-76B337FDB174}" destId="{9D8833F6-FFF2-0043-8E19-662F3ECC0C69}" srcOrd="2" destOrd="0" parTransId="{3B768F97-B4E7-2F4E-9C97-87DEA25921EC}" sibTransId="{94D34039-8F97-4244-BD50-B01B3B91FF83}"/>
    <dgm:cxn modelId="{DC9A8752-C01B-5A47-B511-EA531B99815E}" srcId="{DF8EF88C-8D84-8C43-B810-AFB4651BAA39}" destId="{90B5EB81-C31A-0E4D-847F-0FF7DA55B788}" srcOrd="0" destOrd="0" parTransId="{73B3EB71-008F-4542-BCD6-0C44942298C8}" sibTransId="{D7E515D4-956F-D843-9334-9C7B173CAC8C}"/>
    <dgm:cxn modelId="{805D58BE-7D92-EE46-B76D-6E655B1BBC5F}" type="presOf" srcId="{300B7704-EB88-0641-811A-C749A83EA426}" destId="{BF72B8B5-A8A6-834B-A98F-81FAF85D1BED}" srcOrd="0" destOrd="0" presId="urn:microsoft.com/office/officeart/2005/8/layout/lProcess2"/>
    <dgm:cxn modelId="{F782B8ED-15BB-B94F-83DF-0A3F836AB3F0}" type="presOf" srcId="{A4CBAA80-C409-2A44-AF1F-158DEAC61387}" destId="{2E09FDE4-D0D4-534C-925E-72DB36DC377B}" srcOrd="0" destOrd="0" presId="urn:microsoft.com/office/officeart/2005/8/layout/lProcess2"/>
    <dgm:cxn modelId="{E49CF535-720E-DA4D-BEA3-BF34863B6C01}" type="presOf" srcId="{90B5EB81-C31A-0E4D-847F-0FF7DA55B788}" destId="{BD02C517-69F7-5D4E-A179-BA93C73CFD2C}" srcOrd="0" destOrd="0" presId="urn:microsoft.com/office/officeart/2005/8/layout/lProcess2"/>
    <dgm:cxn modelId="{7A5222CA-F569-244D-91FD-552374EC365B}" type="presOf" srcId="{770FE41B-0D6A-BE46-8DE9-86FE2A665892}" destId="{0414F7A4-1CC0-F143-82FF-D58C6494D706}" srcOrd="1" destOrd="0" presId="urn:microsoft.com/office/officeart/2005/8/layout/lProcess2"/>
    <dgm:cxn modelId="{829B5222-6AED-A54A-AE19-EB32E3669E38}" srcId="{DF8EF88C-8D84-8C43-B810-AFB4651BAA39}" destId="{0C2DECDD-0A85-9C48-9279-DE771DF08233}" srcOrd="1" destOrd="0" parTransId="{7764EC7D-F093-5B49-9AF0-7FACFB74B2BE}" sibTransId="{4343323C-71F6-BB4A-B543-569B7D0B8E56}"/>
    <dgm:cxn modelId="{107BD4BB-EE41-8846-BB28-31BC5309E10B}" srcId="{DF8EF88C-8D84-8C43-B810-AFB4651BAA39}" destId="{6CF8E079-9113-B341-949B-0C8FE1D54943}" srcOrd="3" destOrd="0" parTransId="{812DAFDD-DC6D-0B46-9650-4CDE2DDDB542}" sibTransId="{05CA5228-BB03-DB49-AF01-BB0808759185}"/>
    <dgm:cxn modelId="{BD82340B-B93F-314B-9BD7-A1CAF4A011E3}" type="presOf" srcId="{DF8EF88C-8D84-8C43-B810-AFB4651BAA39}" destId="{06A8ABCA-51AB-7C44-A93E-8766E44BBFCB}" srcOrd="0" destOrd="0" presId="urn:microsoft.com/office/officeart/2005/8/layout/lProcess2"/>
    <dgm:cxn modelId="{38C1ACE3-ADD9-484E-BECB-35D38C8F94FD}" type="presOf" srcId="{DF8EF88C-8D84-8C43-B810-AFB4651BAA39}" destId="{A29DDF9C-1AED-6F47-B745-E0CED4A18B8F}" srcOrd="1" destOrd="0" presId="urn:microsoft.com/office/officeart/2005/8/layout/lProcess2"/>
    <dgm:cxn modelId="{DBB70CC5-CCE4-434B-B3B4-A739FAA794FD}" type="presOf" srcId="{770FE41B-0D6A-BE46-8DE9-86FE2A665892}" destId="{48677A78-52B6-7B45-9BF1-CBA2C4872099}" srcOrd="0" destOrd="0" presId="urn:microsoft.com/office/officeart/2005/8/layout/lProcess2"/>
    <dgm:cxn modelId="{3AE1AA46-2B67-8448-9EC0-35138ED8B17F}" type="presOf" srcId="{CA404423-6AB9-EB4A-85D9-76B337FDB174}" destId="{FF0D77B0-D959-1948-A50C-07160BB098BA}" srcOrd="1" destOrd="0" presId="urn:microsoft.com/office/officeart/2005/8/layout/lProcess2"/>
    <dgm:cxn modelId="{C28F1EA8-43F5-A844-BF09-5E2D8CFA211A}" srcId="{CA404423-6AB9-EB4A-85D9-76B337FDB174}" destId="{A4CBAA80-C409-2A44-AF1F-158DEAC61387}" srcOrd="1" destOrd="0" parTransId="{3B600059-A870-FC48-B37A-5F576F53E857}" sibTransId="{7715F170-5F76-1B4A-8FDA-E988BD0AFEC0}"/>
    <dgm:cxn modelId="{EF616C56-3C8C-964B-9057-3E238C0F0AAC}" srcId="{D23BE324-DA86-ED4B-A593-27E2A934B691}" destId="{DF8EF88C-8D84-8C43-B810-AFB4651BAA39}" srcOrd="1" destOrd="0" parTransId="{DEF28F56-1015-8A41-A6BA-78C83248F303}" sibTransId="{78B9242F-3EF8-2747-B1F7-03FF22C29C4C}"/>
    <dgm:cxn modelId="{1410B755-6ED9-E748-8BFB-77A5A3935B42}" srcId="{770FE41B-0D6A-BE46-8DE9-86FE2A665892}" destId="{F1E0DF61-5B75-6A44-B10A-18FC603A31B1}" srcOrd="1" destOrd="0" parTransId="{A70A8BE2-DCCA-CC41-A04A-99DC6522C741}" sibTransId="{58DE4856-0A2D-5C4B-A519-E9C0BCD26CDD}"/>
    <dgm:cxn modelId="{29AEF786-463E-A14E-A0A0-C5390116F01B}" srcId="{DF8EF88C-8D84-8C43-B810-AFB4651BAA39}" destId="{5CC91DBC-94A1-3243-BEC9-77629274AACC}" srcOrd="2" destOrd="0" parTransId="{9A103E3D-8B8B-C740-A2C5-157681EBE064}" sibTransId="{0176042C-95E5-A140-AA3A-0A69EA4BB932}"/>
    <dgm:cxn modelId="{7831C511-053C-784F-9C39-D5F285FBF365}" type="presOf" srcId="{F1E0DF61-5B75-6A44-B10A-18FC603A31B1}" destId="{0A9157C7-4363-1844-9081-88D1FC6FF148}" srcOrd="0" destOrd="0" presId="urn:microsoft.com/office/officeart/2005/8/layout/lProcess2"/>
    <dgm:cxn modelId="{847392EC-C6B2-AD4F-B45C-C16011E5B9AE}" type="presOf" srcId="{5CC91DBC-94A1-3243-BEC9-77629274AACC}" destId="{482E95BE-A6F3-634C-BDD0-F34D94BB52CE}" srcOrd="0" destOrd="0" presId="urn:microsoft.com/office/officeart/2005/8/layout/lProcess2"/>
    <dgm:cxn modelId="{C338AD96-B6B3-2847-8FC3-E0A1DC3B58F8}" srcId="{770FE41B-0D6A-BE46-8DE9-86FE2A665892}" destId="{58F3BE6D-D555-5045-A6D7-6E7040258DBA}" srcOrd="2" destOrd="0" parTransId="{819336ED-ACC3-744E-ADDB-9033BDDCF9AB}" sibTransId="{BC224F86-9FC0-ED46-8347-22166A83EB87}"/>
    <dgm:cxn modelId="{F242E8DD-8E32-8D47-AB3E-B96F210C3186}" type="presOf" srcId="{49316F22-BDD9-D344-8DF7-6042A787739E}" destId="{9A46DF24-6254-7645-B937-0A6718251E0E}" srcOrd="0" destOrd="0" presId="urn:microsoft.com/office/officeart/2005/8/layout/lProcess2"/>
    <dgm:cxn modelId="{EBD9BF48-6EF2-FC4F-9767-F5F9F3682BE3}" srcId="{CA404423-6AB9-EB4A-85D9-76B337FDB174}" destId="{49316F22-BDD9-D344-8DF7-6042A787739E}" srcOrd="0" destOrd="0" parTransId="{B0AB3EC3-0FBB-3B4A-B331-5C9FEEF4572D}" sibTransId="{A1F0993D-402E-E94A-83D8-125058334C98}"/>
    <dgm:cxn modelId="{480F4E87-8507-814B-A575-458F5CE9CAFD}" srcId="{D23BE324-DA86-ED4B-A593-27E2A934B691}" destId="{770FE41B-0D6A-BE46-8DE9-86FE2A665892}" srcOrd="2" destOrd="0" parTransId="{6355C11E-EB04-F340-BF3E-8BF03EE0722F}" sibTransId="{3CDBA012-2FB2-4447-813E-6E60F77BCDA8}"/>
    <dgm:cxn modelId="{EACCF22D-8636-0B4F-B779-7F23E4506E92}" type="presOf" srcId="{D23BE324-DA86-ED4B-A593-27E2A934B691}" destId="{CD367AB6-D8AE-B349-B7FD-90FB0C3AD718}" srcOrd="0" destOrd="0" presId="urn:microsoft.com/office/officeart/2005/8/layout/lProcess2"/>
    <dgm:cxn modelId="{66049963-1F81-0147-9650-38F3D98BA50B}" type="presOf" srcId="{CA404423-6AB9-EB4A-85D9-76B337FDB174}" destId="{761E5B8F-DCD7-AF41-837F-D9BECF9DFF49}" srcOrd="0" destOrd="0" presId="urn:microsoft.com/office/officeart/2005/8/layout/lProcess2"/>
    <dgm:cxn modelId="{FFC83930-A2F1-8847-83FF-08ABD3358CE8}" type="presOf" srcId="{58F3BE6D-D555-5045-A6D7-6E7040258DBA}" destId="{73C35733-9ED5-034E-91F6-DD776EDA2725}" srcOrd="0" destOrd="0" presId="urn:microsoft.com/office/officeart/2005/8/layout/lProcess2"/>
    <dgm:cxn modelId="{00DF459D-A9C6-B94B-B2F9-8A117B2FFE4E}" type="presOf" srcId="{0C2DECDD-0A85-9C48-9279-DE771DF08233}" destId="{1E8C0409-4787-3248-94C2-AEB8C99A4F95}" srcOrd="0" destOrd="0" presId="urn:microsoft.com/office/officeart/2005/8/layout/lProcess2"/>
    <dgm:cxn modelId="{38228795-759C-B643-96B7-35BE38BE6B59}" type="presOf" srcId="{9D8833F6-FFF2-0043-8E19-662F3ECC0C69}" destId="{6EA9746E-83BF-C141-962A-D5914E659DB9}" srcOrd="0" destOrd="0" presId="urn:microsoft.com/office/officeart/2005/8/layout/lProcess2"/>
    <dgm:cxn modelId="{8F3D9F74-F63D-C64B-A465-F7575AB5F59C}" srcId="{770FE41B-0D6A-BE46-8DE9-86FE2A665892}" destId="{300B7704-EB88-0641-811A-C749A83EA426}" srcOrd="0" destOrd="0" parTransId="{AABC2E9F-7452-C24F-B639-5D50CBED447C}" sibTransId="{0E6A06E8-568A-2C48-A7AD-2FDA807B86E2}"/>
    <dgm:cxn modelId="{0FC86279-6947-3848-A988-83DDFB9DF0E1}" type="presOf" srcId="{6CF8E079-9113-B341-949B-0C8FE1D54943}" destId="{408F0A18-5EE1-CE4C-9645-EA7FCA285619}" srcOrd="0" destOrd="0" presId="urn:microsoft.com/office/officeart/2005/8/layout/lProcess2"/>
    <dgm:cxn modelId="{387B7D78-C7C4-444B-B9AC-A3B1F7827C2E}" srcId="{D23BE324-DA86-ED4B-A593-27E2A934B691}" destId="{CA404423-6AB9-EB4A-85D9-76B337FDB174}" srcOrd="0" destOrd="0" parTransId="{87E0A1A0-3D6C-E44A-A686-A38CE1113DBF}" sibTransId="{FE595A42-11C2-5545-9CAC-BEFD7802AE55}"/>
    <dgm:cxn modelId="{902E48A6-A2FD-3640-8700-F8F910A65AFB}" type="presParOf" srcId="{CD367AB6-D8AE-B349-B7FD-90FB0C3AD718}" destId="{BD3E26C3-DE7F-B549-B7CE-FF3E6FF5938C}" srcOrd="0" destOrd="0" presId="urn:microsoft.com/office/officeart/2005/8/layout/lProcess2"/>
    <dgm:cxn modelId="{210ADB8E-8AF6-0C40-B892-64D9A8174A8F}" type="presParOf" srcId="{BD3E26C3-DE7F-B549-B7CE-FF3E6FF5938C}" destId="{761E5B8F-DCD7-AF41-837F-D9BECF9DFF49}" srcOrd="0" destOrd="0" presId="urn:microsoft.com/office/officeart/2005/8/layout/lProcess2"/>
    <dgm:cxn modelId="{BADD0C68-0DBA-9046-9566-D80F39DB804B}" type="presParOf" srcId="{BD3E26C3-DE7F-B549-B7CE-FF3E6FF5938C}" destId="{FF0D77B0-D959-1948-A50C-07160BB098BA}" srcOrd="1" destOrd="0" presId="urn:microsoft.com/office/officeart/2005/8/layout/lProcess2"/>
    <dgm:cxn modelId="{4B5FA3EE-6D12-3844-AACE-9166C226DC6A}" type="presParOf" srcId="{BD3E26C3-DE7F-B549-B7CE-FF3E6FF5938C}" destId="{3B14CCCB-3000-B04C-B43A-6A8AB9A54764}" srcOrd="2" destOrd="0" presId="urn:microsoft.com/office/officeart/2005/8/layout/lProcess2"/>
    <dgm:cxn modelId="{314A003D-C589-8D44-ADF7-692DB16367ED}" type="presParOf" srcId="{3B14CCCB-3000-B04C-B43A-6A8AB9A54764}" destId="{38674BA3-1D56-8947-AEC4-F807DD5E0F43}" srcOrd="0" destOrd="0" presId="urn:microsoft.com/office/officeart/2005/8/layout/lProcess2"/>
    <dgm:cxn modelId="{C2CC91C9-C677-404B-B912-C01C832CB5A4}" type="presParOf" srcId="{38674BA3-1D56-8947-AEC4-F807DD5E0F43}" destId="{9A46DF24-6254-7645-B937-0A6718251E0E}" srcOrd="0" destOrd="0" presId="urn:microsoft.com/office/officeart/2005/8/layout/lProcess2"/>
    <dgm:cxn modelId="{DC583AA1-7161-454A-821E-81392E8FE373}" type="presParOf" srcId="{38674BA3-1D56-8947-AEC4-F807DD5E0F43}" destId="{0A2C7B95-B658-8449-B000-610F7B48CC45}" srcOrd="1" destOrd="0" presId="urn:microsoft.com/office/officeart/2005/8/layout/lProcess2"/>
    <dgm:cxn modelId="{BF1C333A-6903-1447-AB04-88B330E50B37}" type="presParOf" srcId="{38674BA3-1D56-8947-AEC4-F807DD5E0F43}" destId="{2E09FDE4-D0D4-534C-925E-72DB36DC377B}" srcOrd="2" destOrd="0" presId="urn:microsoft.com/office/officeart/2005/8/layout/lProcess2"/>
    <dgm:cxn modelId="{ABE4464D-B651-3247-97CF-F1CD6206FC85}" type="presParOf" srcId="{38674BA3-1D56-8947-AEC4-F807DD5E0F43}" destId="{A70A6D78-2E7B-1142-8055-D888E3005FE8}" srcOrd="3" destOrd="0" presId="urn:microsoft.com/office/officeart/2005/8/layout/lProcess2"/>
    <dgm:cxn modelId="{2576DD42-7351-9448-B951-54B9D25ABAAF}" type="presParOf" srcId="{38674BA3-1D56-8947-AEC4-F807DD5E0F43}" destId="{6EA9746E-83BF-C141-962A-D5914E659DB9}" srcOrd="4" destOrd="0" presId="urn:microsoft.com/office/officeart/2005/8/layout/lProcess2"/>
    <dgm:cxn modelId="{F0B21444-E861-054B-A1B4-03B745E46E5B}" type="presParOf" srcId="{CD367AB6-D8AE-B349-B7FD-90FB0C3AD718}" destId="{BD492923-C8C8-4748-8994-9407284111D9}" srcOrd="1" destOrd="0" presId="urn:microsoft.com/office/officeart/2005/8/layout/lProcess2"/>
    <dgm:cxn modelId="{B94E27C4-F53B-FB49-9C68-F148A1A4A18B}" type="presParOf" srcId="{CD367AB6-D8AE-B349-B7FD-90FB0C3AD718}" destId="{AC98779B-2D02-8F4A-B3EC-2298B6FCBCD5}" srcOrd="2" destOrd="0" presId="urn:microsoft.com/office/officeart/2005/8/layout/lProcess2"/>
    <dgm:cxn modelId="{F269EECA-E01D-2C40-A380-E5F024E86712}" type="presParOf" srcId="{AC98779B-2D02-8F4A-B3EC-2298B6FCBCD5}" destId="{06A8ABCA-51AB-7C44-A93E-8766E44BBFCB}" srcOrd="0" destOrd="0" presId="urn:microsoft.com/office/officeart/2005/8/layout/lProcess2"/>
    <dgm:cxn modelId="{02B568A9-6337-A040-ADAF-DD0923CFAD36}" type="presParOf" srcId="{AC98779B-2D02-8F4A-B3EC-2298B6FCBCD5}" destId="{A29DDF9C-1AED-6F47-B745-E0CED4A18B8F}" srcOrd="1" destOrd="0" presId="urn:microsoft.com/office/officeart/2005/8/layout/lProcess2"/>
    <dgm:cxn modelId="{C1CEB526-A40E-E84B-8564-865665ACFF75}" type="presParOf" srcId="{AC98779B-2D02-8F4A-B3EC-2298B6FCBCD5}" destId="{AEC2EFDA-9B6B-EE41-85B9-2126240993F9}" srcOrd="2" destOrd="0" presId="urn:microsoft.com/office/officeart/2005/8/layout/lProcess2"/>
    <dgm:cxn modelId="{79696558-F260-9D4D-84F8-B9C74AE528E1}" type="presParOf" srcId="{AEC2EFDA-9B6B-EE41-85B9-2126240993F9}" destId="{E5FF24A8-D124-0844-8DEF-4163689BE9C6}" srcOrd="0" destOrd="0" presId="urn:microsoft.com/office/officeart/2005/8/layout/lProcess2"/>
    <dgm:cxn modelId="{111840C0-17D1-3343-AFD0-FE49003B3A04}" type="presParOf" srcId="{E5FF24A8-D124-0844-8DEF-4163689BE9C6}" destId="{BD02C517-69F7-5D4E-A179-BA93C73CFD2C}" srcOrd="0" destOrd="0" presId="urn:microsoft.com/office/officeart/2005/8/layout/lProcess2"/>
    <dgm:cxn modelId="{283CBBA3-D075-8642-AD40-C612729C73B9}" type="presParOf" srcId="{E5FF24A8-D124-0844-8DEF-4163689BE9C6}" destId="{CE5857B1-214F-544E-8E9C-5F1AEBF2AF65}" srcOrd="1" destOrd="0" presId="urn:microsoft.com/office/officeart/2005/8/layout/lProcess2"/>
    <dgm:cxn modelId="{E978C5B5-BF6D-4C40-925A-72CA12CAC922}" type="presParOf" srcId="{E5FF24A8-D124-0844-8DEF-4163689BE9C6}" destId="{1E8C0409-4787-3248-94C2-AEB8C99A4F95}" srcOrd="2" destOrd="0" presId="urn:microsoft.com/office/officeart/2005/8/layout/lProcess2"/>
    <dgm:cxn modelId="{2570F881-A665-1342-9B2E-B01EB03DF8B2}" type="presParOf" srcId="{E5FF24A8-D124-0844-8DEF-4163689BE9C6}" destId="{A2487613-1EB7-FC4A-8FC1-5377F378A13E}" srcOrd="3" destOrd="0" presId="urn:microsoft.com/office/officeart/2005/8/layout/lProcess2"/>
    <dgm:cxn modelId="{E8D18BC3-B829-2541-A59B-B37BF1516B60}" type="presParOf" srcId="{E5FF24A8-D124-0844-8DEF-4163689BE9C6}" destId="{482E95BE-A6F3-634C-BDD0-F34D94BB52CE}" srcOrd="4" destOrd="0" presId="urn:microsoft.com/office/officeart/2005/8/layout/lProcess2"/>
    <dgm:cxn modelId="{B74FCDE3-2329-B043-83D6-C662E073A888}" type="presParOf" srcId="{E5FF24A8-D124-0844-8DEF-4163689BE9C6}" destId="{D8F3325B-3618-C341-9CD0-441B3AD31487}" srcOrd="5" destOrd="0" presId="urn:microsoft.com/office/officeart/2005/8/layout/lProcess2"/>
    <dgm:cxn modelId="{9CC203ED-4B5B-534B-9735-F7C5B6F10A0C}" type="presParOf" srcId="{E5FF24A8-D124-0844-8DEF-4163689BE9C6}" destId="{408F0A18-5EE1-CE4C-9645-EA7FCA285619}" srcOrd="6" destOrd="0" presId="urn:microsoft.com/office/officeart/2005/8/layout/lProcess2"/>
    <dgm:cxn modelId="{2EAA6539-C03E-E541-B6F2-ED21CD302975}" type="presParOf" srcId="{CD367AB6-D8AE-B349-B7FD-90FB0C3AD718}" destId="{EA6F8F03-DA78-2A45-B90C-F2D064919D06}" srcOrd="3" destOrd="0" presId="urn:microsoft.com/office/officeart/2005/8/layout/lProcess2"/>
    <dgm:cxn modelId="{BD02521C-5AA7-174B-BCB0-9E75189D3134}" type="presParOf" srcId="{CD367AB6-D8AE-B349-B7FD-90FB0C3AD718}" destId="{FAC54BA9-4FEE-5F45-BF58-4B89D7621CEB}" srcOrd="4" destOrd="0" presId="urn:microsoft.com/office/officeart/2005/8/layout/lProcess2"/>
    <dgm:cxn modelId="{76DF4981-3091-9540-BA07-759DD1B35E4A}" type="presParOf" srcId="{FAC54BA9-4FEE-5F45-BF58-4B89D7621CEB}" destId="{48677A78-52B6-7B45-9BF1-CBA2C4872099}" srcOrd="0" destOrd="0" presId="urn:microsoft.com/office/officeart/2005/8/layout/lProcess2"/>
    <dgm:cxn modelId="{594DBAE6-8A59-FA43-885F-F9F32B948305}" type="presParOf" srcId="{FAC54BA9-4FEE-5F45-BF58-4B89D7621CEB}" destId="{0414F7A4-1CC0-F143-82FF-D58C6494D706}" srcOrd="1" destOrd="0" presId="urn:microsoft.com/office/officeart/2005/8/layout/lProcess2"/>
    <dgm:cxn modelId="{2BCED26E-11BD-EB46-808B-10510FABE80F}" type="presParOf" srcId="{FAC54BA9-4FEE-5F45-BF58-4B89D7621CEB}" destId="{929A2FF6-088D-E24B-80BE-10ABB2677823}" srcOrd="2" destOrd="0" presId="urn:microsoft.com/office/officeart/2005/8/layout/lProcess2"/>
    <dgm:cxn modelId="{02DC1FAE-63C4-A440-A465-EFD243DC40CD}" type="presParOf" srcId="{929A2FF6-088D-E24B-80BE-10ABB2677823}" destId="{F9374679-3789-F14B-B149-3664B9ACB328}" srcOrd="0" destOrd="0" presId="urn:microsoft.com/office/officeart/2005/8/layout/lProcess2"/>
    <dgm:cxn modelId="{857FBA00-DCC3-604D-8FB4-AF5B43ADFC8C}" type="presParOf" srcId="{F9374679-3789-F14B-B149-3664B9ACB328}" destId="{BF72B8B5-A8A6-834B-A98F-81FAF85D1BED}" srcOrd="0" destOrd="0" presId="urn:microsoft.com/office/officeart/2005/8/layout/lProcess2"/>
    <dgm:cxn modelId="{07CC1912-738E-5F40-A535-4458FBA6828F}" type="presParOf" srcId="{F9374679-3789-F14B-B149-3664B9ACB328}" destId="{8566CE8D-1FB3-6D40-BCBD-55B6B7BF7EBD}" srcOrd="1" destOrd="0" presId="urn:microsoft.com/office/officeart/2005/8/layout/lProcess2"/>
    <dgm:cxn modelId="{E3D70086-748A-8142-825C-7CC14A8D7132}" type="presParOf" srcId="{F9374679-3789-F14B-B149-3664B9ACB328}" destId="{0A9157C7-4363-1844-9081-88D1FC6FF148}" srcOrd="2" destOrd="0" presId="urn:microsoft.com/office/officeart/2005/8/layout/lProcess2"/>
    <dgm:cxn modelId="{DEAF8E55-B566-8F48-AE78-039469E22955}" type="presParOf" srcId="{F9374679-3789-F14B-B149-3664B9ACB328}" destId="{75759C3E-795C-9646-98C5-802E7AFE7940}" srcOrd="3" destOrd="0" presId="urn:microsoft.com/office/officeart/2005/8/layout/lProcess2"/>
    <dgm:cxn modelId="{C0227F09-4554-B348-A2E3-B9653F0615A4}" type="presParOf" srcId="{F9374679-3789-F14B-B149-3664B9ACB328}" destId="{73C35733-9ED5-034E-91F6-DD776EDA2725}"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2C817E8-824B-8943-989C-AC83F97FCEAD}" type="doc">
      <dgm:prSet loTypeId="urn:microsoft.com/office/officeart/2005/8/layout/target1" loCatId="relationship" qsTypeId="urn:microsoft.com/office/officeart/2005/8/quickstyle/simple4" qsCatId="simple" csTypeId="urn:microsoft.com/office/officeart/2005/8/colors/accent1_2" csCatId="accent1"/>
      <dgm:spPr/>
      <dgm:t>
        <a:bodyPr/>
        <a:lstStyle/>
        <a:p>
          <a:endParaRPr lang="en-US"/>
        </a:p>
      </dgm:t>
    </dgm:pt>
    <dgm:pt modelId="{8CC0052F-FF76-2841-9D77-5726AA5F128B}">
      <dgm:prSet/>
      <dgm:spPr/>
      <dgm:t>
        <a:bodyPr/>
        <a:lstStyle/>
        <a:p>
          <a:pPr rtl="0"/>
          <a:r>
            <a:rPr lang="en-US" dirty="0" smtClean="0"/>
            <a:t>Composed of a collection of DRAM chips</a:t>
          </a:r>
          <a:endParaRPr lang="en-US" dirty="0"/>
        </a:p>
      </dgm:t>
    </dgm:pt>
    <dgm:pt modelId="{B86741C3-1DFA-3D47-A6E7-5C205CDFFFD9}" type="parTrans" cxnId="{E9857345-CAA6-5D4F-AAEB-1391A388DF2D}">
      <dgm:prSet/>
      <dgm:spPr/>
      <dgm:t>
        <a:bodyPr/>
        <a:lstStyle/>
        <a:p>
          <a:endParaRPr lang="en-US"/>
        </a:p>
      </dgm:t>
    </dgm:pt>
    <dgm:pt modelId="{E9C89165-FDC3-684D-8717-3E5D4F4689B5}" type="sibTrans" cxnId="{E9857345-CAA6-5D4F-AAEB-1391A388DF2D}">
      <dgm:prSet/>
      <dgm:spPr/>
      <dgm:t>
        <a:bodyPr/>
        <a:lstStyle/>
        <a:p>
          <a:endParaRPr lang="en-US"/>
        </a:p>
      </dgm:t>
    </dgm:pt>
    <dgm:pt modelId="{979CCC9C-C88B-4F4D-AC0F-0A951907E2F1}">
      <dgm:prSet/>
      <dgm:spPr/>
      <dgm:t>
        <a:bodyPr/>
        <a:lstStyle/>
        <a:p>
          <a:pPr rtl="0"/>
          <a:r>
            <a:rPr lang="en-GB" dirty="0" smtClean="0"/>
            <a:t>Grouped together to form a </a:t>
          </a:r>
          <a:r>
            <a:rPr lang="en-GB" i="1" dirty="0" smtClean="0"/>
            <a:t>memory bank</a:t>
          </a:r>
          <a:endParaRPr lang="en-GB" i="1" dirty="0"/>
        </a:p>
      </dgm:t>
    </dgm:pt>
    <dgm:pt modelId="{CA737E00-0781-E140-AE5B-C7AE2F5D54AA}" type="parTrans" cxnId="{C4DC0A6C-5994-F74B-88A6-38B4EF570B12}">
      <dgm:prSet/>
      <dgm:spPr/>
      <dgm:t>
        <a:bodyPr/>
        <a:lstStyle/>
        <a:p>
          <a:endParaRPr lang="en-US"/>
        </a:p>
      </dgm:t>
    </dgm:pt>
    <dgm:pt modelId="{6B148C8B-8EEA-D744-9011-54543658C65B}" type="sibTrans" cxnId="{C4DC0A6C-5994-F74B-88A6-38B4EF570B12}">
      <dgm:prSet/>
      <dgm:spPr/>
      <dgm:t>
        <a:bodyPr/>
        <a:lstStyle/>
        <a:p>
          <a:endParaRPr lang="en-US"/>
        </a:p>
      </dgm:t>
    </dgm:pt>
    <dgm:pt modelId="{A804BAA3-A403-9E4D-9F00-DDDAF19AB792}">
      <dgm:prSet/>
      <dgm:spPr/>
      <dgm:t>
        <a:bodyPr/>
        <a:lstStyle/>
        <a:p>
          <a:pPr rtl="0"/>
          <a:r>
            <a:rPr lang="en-US" dirty="0" smtClean="0"/>
            <a:t>Each bank is independently able to service a memory read or write request</a:t>
          </a:r>
          <a:endParaRPr lang="en-US" dirty="0"/>
        </a:p>
      </dgm:t>
    </dgm:pt>
    <dgm:pt modelId="{8F848074-08CD-D04A-BCAF-96E598B657A5}" type="parTrans" cxnId="{E1896FBA-2D33-4640-A1D4-BE8984060BE5}">
      <dgm:prSet/>
      <dgm:spPr/>
      <dgm:t>
        <a:bodyPr/>
        <a:lstStyle/>
        <a:p>
          <a:endParaRPr lang="en-US"/>
        </a:p>
      </dgm:t>
    </dgm:pt>
    <dgm:pt modelId="{7B5B54EB-22EA-464C-B494-49CB79BA132C}" type="sibTrans" cxnId="{E1896FBA-2D33-4640-A1D4-BE8984060BE5}">
      <dgm:prSet/>
      <dgm:spPr/>
      <dgm:t>
        <a:bodyPr/>
        <a:lstStyle/>
        <a:p>
          <a:endParaRPr lang="en-US"/>
        </a:p>
      </dgm:t>
    </dgm:pt>
    <dgm:pt modelId="{6990B913-075B-F24B-BBAD-DFEE2609734F}">
      <dgm:prSet/>
      <dgm:spPr/>
      <dgm:t>
        <a:bodyPr/>
        <a:lstStyle/>
        <a:p>
          <a:pPr rtl="0"/>
          <a:r>
            <a:rPr lang="en-US" i="1" dirty="0" smtClean="0"/>
            <a:t>K</a:t>
          </a:r>
          <a:r>
            <a:rPr lang="en-US" dirty="0" smtClean="0"/>
            <a:t> banks can service </a:t>
          </a:r>
          <a:r>
            <a:rPr lang="en-US" i="1" dirty="0" smtClean="0"/>
            <a:t>K</a:t>
          </a:r>
          <a:r>
            <a:rPr lang="en-US" dirty="0" smtClean="0"/>
            <a:t> requests simultaneously, increasing memory read or write rates by a factor of </a:t>
          </a:r>
          <a:r>
            <a:rPr lang="en-US" i="1" dirty="0" smtClean="0"/>
            <a:t>K</a:t>
          </a:r>
          <a:endParaRPr lang="en-US" dirty="0"/>
        </a:p>
      </dgm:t>
    </dgm:pt>
    <dgm:pt modelId="{A6B922CC-A229-714D-9271-B899C3F9E94D}" type="parTrans" cxnId="{247FDD88-A0E0-1744-834B-0F8FDFFB38ED}">
      <dgm:prSet/>
      <dgm:spPr/>
      <dgm:t>
        <a:bodyPr/>
        <a:lstStyle/>
        <a:p>
          <a:endParaRPr lang="en-US"/>
        </a:p>
      </dgm:t>
    </dgm:pt>
    <dgm:pt modelId="{EDDA628D-F276-0A46-AAC4-AE129E4624C7}" type="sibTrans" cxnId="{247FDD88-A0E0-1744-834B-0F8FDFFB38ED}">
      <dgm:prSet/>
      <dgm:spPr/>
      <dgm:t>
        <a:bodyPr/>
        <a:lstStyle/>
        <a:p>
          <a:endParaRPr lang="en-US"/>
        </a:p>
      </dgm:t>
    </dgm:pt>
    <dgm:pt modelId="{9ED157BA-69A5-9144-AB59-6B93FD55C0B8}">
      <dgm:prSet/>
      <dgm:spPr/>
      <dgm:t>
        <a:bodyPr/>
        <a:lstStyle/>
        <a:p>
          <a:pPr rtl="0"/>
          <a:r>
            <a:rPr lang="en-GB" dirty="0" smtClean="0"/>
            <a:t>If consecutive words of memory are stored in different banks, the transfer of a block of memory is speeded up</a:t>
          </a:r>
          <a:endParaRPr lang="en-GB" dirty="0"/>
        </a:p>
      </dgm:t>
    </dgm:pt>
    <dgm:pt modelId="{3BA5516E-3B52-0840-A909-851E6F7B1BF8}" type="parTrans" cxnId="{A4FC8BA6-1F1E-3147-AB97-75C1101DCC1F}">
      <dgm:prSet/>
      <dgm:spPr/>
      <dgm:t>
        <a:bodyPr/>
        <a:lstStyle/>
        <a:p>
          <a:endParaRPr lang="en-US"/>
        </a:p>
      </dgm:t>
    </dgm:pt>
    <dgm:pt modelId="{83D41E0C-5C58-4344-AFC3-1412D617C9DB}" type="sibTrans" cxnId="{A4FC8BA6-1F1E-3147-AB97-75C1101DCC1F}">
      <dgm:prSet/>
      <dgm:spPr/>
      <dgm:t>
        <a:bodyPr/>
        <a:lstStyle/>
        <a:p>
          <a:endParaRPr lang="en-US"/>
        </a:p>
      </dgm:t>
    </dgm:pt>
    <dgm:pt modelId="{B590D48F-C700-A745-A5D0-19C43AEA5E83}" type="pres">
      <dgm:prSet presAssocID="{22C817E8-824B-8943-989C-AC83F97FCEAD}" presName="composite" presStyleCnt="0">
        <dgm:presLayoutVars>
          <dgm:chMax val="5"/>
          <dgm:dir/>
          <dgm:resizeHandles val="exact"/>
        </dgm:presLayoutVars>
      </dgm:prSet>
      <dgm:spPr/>
      <dgm:t>
        <a:bodyPr/>
        <a:lstStyle/>
        <a:p>
          <a:endParaRPr lang="en-US"/>
        </a:p>
      </dgm:t>
    </dgm:pt>
    <dgm:pt modelId="{91CD37D8-A6C9-7347-9185-E44226E72FC7}" type="pres">
      <dgm:prSet presAssocID="{8CC0052F-FF76-2841-9D77-5726AA5F128B}" presName="circle1" presStyleLbl="lnNode1" presStyleIdx="0" presStyleCnt="5"/>
      <dgm:spPr/>
    </dgm:pt>
    <dgm:pt modelId="{7F2462F4-CE27-CB47-B974-0D649D5F1522}" type="pres">
      <dgm:prSet presAssocID="{8CC0052F-FF76-2841-9D77-5726AA5F128B}" presName="text1" presStyleLbl="revTx" presStyleIdx="0" presStyleCnt="5">
        <dgm:presLayoutVars>
          <dgm:bulletEnabled val="1"/>
        </dgm:presLayoutVars>
      </dgm:prSet>
      <dgm:spPr/>
      <dgm:t>
        <a:bodyPr/>
        <a:lstStyle/>
        <a:p>
          <a:endParaRPr lang="en-US"/>
        </a:p>
      </dgm:t>
    </dgm:pt>
    <dgm:pt modelId="{ECCACFBC-6FE8-3A49-AD2B-79E2DA2407EC}" type="pres">
      <dgm:prSet presAssocID="{8CC0052F-FF76-2841-9D77-5726AA5F128B}" presName="line1" presStyleLbl="callout" presStyleIdx="0" presStyleCnt="10"/>
      <dgm:spPr>
        <a:ln>
          <a:solidFill>
            <a:schemeClr val="accent3"/>
          </a:solidFill>
        </a:ln>
      </dgm:spPr>
    </dgm:pt>
    <dgm:pt modelId="{F321CC0B-6111-EA4D-945B-E997A707C6AB}" type="pres">
      <dgm:prSet presAssocID="{8CC0052F-FF76-2841-9D77-5726AA5F128B}" presName="d1" presStyleLbl="callout" presStyleIdx="1" presStyleCnt="10"/>
      <dgm:spPr>
        <a:ln>
          <a:solidFill>
            <a:schemeClr val="accent3"/>
          </a:solidFill>
        </a:ln>
      </dgm:spPr>
    </dgm:pt>
    <dgm:pt modelId="{2AEFFE6D-02DD-AC47-A7D7-6F0F49D69E25}" type="pres">
      <dgm:prSet presAssocID="{979CCC9C-C88B-4F4D-AC0F-0A951907E2F1}" presName="circle2" presStyleLbl="lnNode1" presStyleIdx="1" presStyleCnt="5"/>
      <dgm:spPr/>
    </dgm:pt>
    <dgm:pt modelId="{CC87624B-73C2-8F41-B7C2-96066902C80B}" type="pres">
      <dgm:prSet presAssocID="{979CCC9C-C88B-4F4D-AC0F-0A951907E2F1}" presName="text2" presStyleLbl="revTx" presStyleIdx="1" presStyleCnt="5">
        <dgm:presLayoutVars>
          <dgm:bulletEnabled val="1"/>
        </dgm:presLayoutVars>
      </dgm:prSet>
      <dgm:spPr/>
      <dgm:t>
        <a:bodyPr/>
        <a:lstStyle/>
        <a:p>
          <a:endParaRPr lang="en-US"/>
        </a:p>
      </dgm:t>
    </dgm:pt>
    <dgm:pt modelId="{FD651CF9-2939-7340-9033-50955A68CD2B}" type="pres">
      <dgm:prSet presAssocID="{979CCC9C-C88B-4F4D-AC0F-0A951907E2F1}" presName="line2" presStyleLbl="callout" presStyleIdx="2" presStyleCnt="10"/>
      <dgm:spPr>
        <a:ln>
          <a:solidFill>
            <a:schemeClr val="accent3"/>
          </a:solidFill>
        </a:ln>
      </dgm:spPr>
    </dgm:pt>
    <dgm:pt modelId="{C67BBE53-21DC-E045-A630-D12DE591D833}" type="pres">
      <dgm:prSet presAssocID="{979CCC9C-C88B-4F4D-AC0F-0A951907E2F1}" presName="d2" presStyleLbl="callout" presStyleIdx="3" presStyleCnt="10"/>
      <dgm:spPr>
        <a:ln>
          <a:solidFill>
            <a:schemeClr val="accent3"/>
          </a:solidFill>
        </a:ln>
      </dgm:spPr>
    </dgm:pt>
    <dgm:pt modelId="{AAD596D2-E62A-0548-828D-4DCC653CC72D}" type="pres">
      <dgm:prSet presAssocID="{A804BAA3-A403-9E4D-9F00-DDDAF19AB792}" presName="circle3" presStyleLbl="lnNode1" presStyleIdx="2" presStyleCnt="5"/>
      <dgm:spPr/>
    </dgm:pt>
    <dgm:pt modelId="{8EC32DAD-B60A-E04E-9CBE-3880F576FF1B}" type="pres">
      <dgm:prSet presAssocID="{A804BAA3-A403-9E4D-9F00-DDDAF19AB792}" presName="text3" presStyleLbl="revTx" presStyleIdx="2" presStyleCnt="5">
        <dgm:presLayoutVars>
          <dgm:bulletEnabled val="1"/>
        </dgm:presLayoutVars>
      </dgm:prSet>
      <dgm:spPr/>
      <dgm:t>
        <a:bodyPr/>
        <a:lstStyle/>
        <a:p>
          <a:endParaRPr lang="en-US"/>
        </a:p>
      </dgm:t>
    </dgm:pt>
    <dgm:pt modelId="{48737FD0-232D-2342-9E7D-C70474E38A8F}" type="pres">
      <dgm:prSet presAssocID="{A804BAA3-A403-9E4D-9F00-DDDAF19AB792}" presName="line3" presStyleLbl="callout" presStyleIdx="4" presStyleCnt="10"/>
      <dgm:spPr>
        <a:ln>
          <a:solidFill>
            <a:schemeClr val="accent3"/>
          </a:solidFill>
        </a:ln>
      </dgm:spPr>
    </dgm:pt>
    <dgm:pt modelId="{B14A19D7-85D7-814F-8401-2C8DDF90F3FB}" type="pres">
      <dgm:prSet presAssocID="{A804BAA3-A403-9E4D-9F00-DDDAF19AB792}" presName="d3" presStyleLbl="callout" presStyleIdx="5" presStyleCnt="10"/>
      <dgm:spPr>
        <a:ln>
          <a:solidFill>
            <a:schemeClr val="accent3"/>
          </a:solidFill>
        </a:ln>
      </dgm:spPr>
    </dgm:pt>
    <dgm:pt modelId="{B34A8773-C811-0D46-9EEB-711305802ED6}" type="pres">
      <dgm:prSet presAssocID="{6990B913-075B-F24B-BBAD-DFEE2609734F}" presName="circle4" presStyleLbl="lnNode1" presStyleIdx="3" presStyleCnt="5"/>
      <dgm:spPr/>
    </dgm:pt>
    <dgm:pt modelId="{835CBABC-C4E5-3D41-92E3-3EE99DB441F4}" type="pres">
      <dgm:prSet presAssocID="{6990B913-075B-F24B-BBAD-DFEE2609734F}" presName="text4" presStyleLbl="revTx" presStyleIdx="3" presStyleCnt="5">
        <dgm:presLayoutVars>
          <dgm:bulletEnabled val="1"/>
        </dgm:presLayoutVars>
      </dgm:prSet>
      <dgm:spPr/>
      <dgm:t>
        <a:bodyPr/>
        <a:lstStyle/>
        <a:p>
          <a:endParaRPr lang="en-US"/>
        </a:p>
      </dgm:t>
    </dgm:pt>
    <dgm:pt modelId="{7CDB84B8-63BA-6048-9CBF-1CBC25592950}" type="pres">
      <dgm:prSet presAssocID="{6990B913-075B-F24B-BBAD-DFEE2609734F}" presName="line4" presStyleLbl="callout" presStyleIdx="6" presStyleCnt="10"/>
      <dgm:spPr>
        <a:ln>
          <a:solidFill>
            <a:schemeClr val="accent3"/>
          </a:solidFill>
        </a:ln>
      </dgm:spPr>
    </dgm:pt>
    <dgm:pt modelId="{C34E5CC8-DFB0-FC49-82AD-56653AEAF9C3}" type="pres">
      <dgm:prSet presAssocID="{6990B913-075B-F24B-BBAD-DFEE2609734F}" presName="d4" presStyleLbl="callout" presStyleIdx="7" presStyleCnt="10"/>
      <dgm:spPr>
        <a:ln>
          <a:solidFill>
            <a:schemeClr val="accent3"/>
          </a:solidFill>
        </a:ln>
      </dgm:spPr>
    </dgm:pt>
    <dgm:pt modelId="{D10BCEDA-1B03-9849-8E13-497008088137}" type="pres">
      <dgm:prSet presAssocID="{9ED157BA-69A5-9144-AB59-6B93FD55C0B8}" presName="circle5" presStyleLbl="lnNode1" presStyleIdx="4" presStyleCnt="5"/>
      <dgm:spPr/>
    </dgm:pt>
    <dgm:pt modelId="{BC08C46E-80F6-6844-97EA-EFF90289CFDD}" type="pres">
      <dgm:prSet presAssocID="{9ED157BA-69A5-9144-AB59-6B93FD55C0B8}" presName="text5" presStyleLbl="revTx" presStyleIdx="4" presStyleCnt="5">
        <dgm:presLayoutVars>
          <dgm:bulletEnabled val="1"/>
        </dgm:presLayoutVars>
      </dgm:prSet>
      <dgm:spPr/>
      <dgm:t>
        <a:bodyPr/>
        <a:lstStyle/>
        <a:p>
          <a:endParaRPr lang="en-US"/>
        </a:p>
      </dgm:t>
    </dgm:pt>
    <dgm:pt modelId="{926DDFCA-82BF-8A4A-A31C-77A5937B820B}" type="pres">
      <dgm:prSet presAssocID="{9ED157BA-69A5-9144-AB59-6B93FD55C0B8}" presName="line5" presStyleLbl="callout" presStyleIdx="8" presStyleCnt="10"/>
      <dgm:spPr>
        <a:ln>
          <a:solidFill>
            <a:schemeClr val="accent3"/>
          </a:solidFill>
        </a:ln>
      </dgm:spPr>
    </dgm:pt>
    <dgm:pt modelId="{F84305B1-C966-5546-B34F-EA12E90FF450}" type="pres">
      <dgm:prSet presAssocID="{9ED157BA-69A5-9144-AB59-6B93FD55C0B8}" presName="d5" presStyleLbl="callout" presStyleIdx="9" presStyleCnt="10"/>
      <dgm:spPr>
        <a:ln>
          <a:solidFill>
            <a:schemeClr val="accent3"/>
          </a:solidFill>
        </a:ln>
      </dgm:spPr>
    </dgm:pt>
  </dgm:ptLst>
  <dgm:cxnLst>
    <dgm:cxn modelId="{247FDD88-A0E0-1744-834B-0F8FDFFB38ED}" srcId="{22C817E8-824B-8943-989C-AC83F97FCEAD}" destId="{6990B913-075B-F24B-BBAD-DFEE2609734F}" srcOrd="3" destOrd="0" parTransId="{A6B922CC-A229-714D-9271-B899C3F9E94D}" sibTransId="{EDDA628D-F276-0A46-AAC4-AE129E4624C7}"/>
    <dgm:cxn modelId="{E1896FBA-2D33-4640-A1D4-BE8984060BE5}" srcId="{22C817E8-824B-8943-989C-AC83F97FCEAD}" destId="{A804BAA3-A403-9E4D-9F00-DDDAF19AB792}" srcOrd="2" destOrd="0" parTransId="{8F848074-08CD-D04A-BCAF-96E598B657A5}" sibTransId="{7B5B54EB-22EA-464C-B494-49CB79BA132C}"/>
    <dgm:cxn modelId="{A9E9C95D-B3DE-4447-8F7E-3FF350FA58D8}" type="presOf" srcId="{8CC0052F-FF76-2841-9D77-5726AA5F128B}" destId="{7F2462F4-CE27-CB47-B974-0D649D5F1522}" srcOrd="0" destOrd="0" presId="urn:microsoft.com/office/officeart/2005/8/layout/target1"/>
    <dgm:cxn modelId="{C4DC0A6C-5994-F74B-88A6-38B4EF570B12}" srcId="{22C817E8-824B-8943-989C-AC83F97FCEAD}" destId="{979CCC9C-C88B-4F4D-AC0F-0A951907E2F1}" srcOrd="1" destOrd="0" parTransId="{CA737E00-0781-E140-AE5B-C7AE2F5D54AA}" sibTransId="{6B148C8B-8EEA-D744-9011-54543658C65B}"/>
    <dgm:cxn modelId="{0A0F4B58-ED31-C749-AA58-B06876CDBCC0}" type="presOf" srcId="{22C817E8-824B-8943-989C-AC83F97FCEAD}" destId="{B590D48F-C700-A745-A5D0-19C43AEA5E83}" srcOrd="0" destOrd="0" presId="urn:microsoft.com/office/officeart/2005/8/layout/target1"/>
    <dgm:cxn modelId="{BD8A179A-8BFA-4846-97C5-B2A667BBCAF7}" type="presOf" srcId="{6990B913-075B-F24B-BBAD-DFEE2609734F}" destId="{835CBABC-C4E5-3D41-92E3-3EE99DB441F4}" srcOrd="0" destOrd="0" presId="urn:microsoft.com/office/officeart/2005/8/layout/target1"/>
    <dgm:cxn modelId="{E9857345-CAA6-5D4F-AAEB-1391A388DF2D}" srcId="{22C817E8-824B-8943-989C-AC83F97FCEAD}" destId="{8CC0052F-FF76-2841-9D77-5726AA5F128B}" srcOrd="0" destOrd="0" parTransId="{B86741C3-1DFA-3D47-A6E7-5C205CDFFFD9}" sibTransId="{E9C89165-FDC3-684D-8717-3E5D4F4689B5}"/>
    <dgm:cxn modelId="{A4FC8BA6-1F1E-3147-AB97-75C1101DCC1F}" srcId="{22C817E8-824B-8943-989C-AC83F97FCEAD}" destId="{9ED157BA-69A5-9144-AB59-6B93FD55C0B8}" srcOrd="4" destOrd="0" parTransId="{3BA5516E-3B52-0840-A909-851E6F7B1BF8}" sibTransId="{83D41E0C-5C58-4344-AFC3-1412D617C9DB}"/>
    <dgm:cxn modelId="{317E91A3-C143-CD47-B32E-CBB8D763A635}" type="presOf" srcId="{A804BAA3-A403-9E4D-9F00-DDDAF19AB792}" destId="{8EC32DAD-B60A-E04E-9CBE-3880F576FF1B}" srcOrd="0" destOrd="0" presId="urn:microsoft.com/office/officeart/2005/8/layout/target1"/>
    <dgm:cxn modelId="{262A119C-8248-8B41-93E0-293DEE18E4D4}" type="presOf" srcId="{9ED157BA-69A5-9144-AB59-6B93FD55C0B8}" destId="{BC08C46E-80F6-6844-97EA-EFF90289CFDD}" srcOrd="0" destOrd="0" presId="urn:microsoft.com/office/officeart/2005/8/layout/target1"/>
    <dgm:cxn modelId="{FE59DB30-070D-0D45-92D8-88DDEAB185F6}" type="presOf" srcId="{979CCC9C-C88B-4F4D-AC0F-0A951907E2F1}" destId="{CC87624B-73C2-8F41-B7C2-96066902C80B}" srcOrd="0" destOrd="0" presId="urn:microsoft.com/office/officeart/2005/8/layout/target1"/>
    <dgm:cxn modelId="{E64FA73A-03F7-D748-9006-10F57AB71EA5}" type="presParOf" srcId="{B590D48F-C700-A745-A5D0-19C43AEA5E83}" destId="{91CD37D8-A6C9-7347-9185-E44226E72FC7}" srcOrd="0" destOrd="0" presId="urn:microsoft.com/office/officeart/2005/8/layout/target1"/>
    <dgm:cxn modelId="{6FC42ACE-C7F6-8A47-A407-768879818A79}" type="presParOf" srcId="{B590D48F-C700-A745-A5D0-19C43AEA5E83}" destId="{7F2462F4-CE27-CB47-B974-0D649D5F1522}" srcOrd="1" destOrd="0" presId="urn:microsoft.com/office/officeart/2005/8/layout/target1"/>
    <dgm:cxn modelId="{508373F7-D0C0-7044-AD85-C58105646B9F}" type="presParOf" srcId="{B590D48F-C700-A745-A5D0-19C43AEA5E83}" destId="{ECCACFBC-6FE8-3A49-AD2B-79E2DA2407EC}" srcOrd="2" destOrd="0" presId="urn:microsoft.com/office/officeart/2005/8/layout/target1"/>
    <dgm:cxn modelId="{3120D8AD-8365-9C43-B53F-7F0C60278222}" type="presParOf" srcId="{B590D48F-C700-A745-A5D0-19C43AEA5E83}" destId="{F321CC0B-6111-EA4D-945B-E997A707C6AB}" srcOrd="3" destOrd="0" presId="urn:microsoft.com/office/officeart/2005/8/layout/target1"/>
    <dgm:cxn modelId="{27164D2D-DE21-5B42-9685-2F6AB44CA508}" type="presParOf" srcId="{B590D48F-C700-A745-A5D0-19C43AEA5E83}" destId="{2AEFFE6D-02DD-AC47-A7D7-6F0F49D69E25}" srcOrd="4" destOrd="0" presId="urn:microsoft.com/office/officeart/2005/8/layout/target1"/>
    <dgm:cxn modelId="{FBF19BBC-3F29-E847-911A-4462521022F4}" type="presParOf" srcId="{B590D48F-C700-A745-A5D0-19C43AEA5E83}" destId="{CC87624B-73C2-8F41-B7C2-96066902C80B}" srcOrd="5" destOrd="0" presId="urn:microsoft.com/office/officeart/2005/8/layout/target1"/>
    <dgm:cxn modelId="{310A9954-8B3B-DD42-9F6F-8FF898AF3AE1}" type="presParOf" srcId="{B590D48F-C700-A745-A5D0-19C43AEA5E83}" destId="{FD651CF9-2939-7340-9033-50955A68CD2B}" srcOrd="6" destOrd="0" presId="urn:microsoft.com/office/officeart/2005/8/layout/target1"/>
    <dgm:cxn modelId="{00D61241-E986-4549-9AD7-E5D661CCB2C8}" type="presParOf" srcId="{B590D48F-C700-A745-A5D0-19C43AEA5E83}" destId="{C67BBE53-21DC-E045-A630-D12DE591D833}" srcOrd="7" destOrd="0" presId="urn:microsoft.com/office/officeart/2005/8/layout/target1"/>
    <dgm:cxn modelId="{FE50CAC7-3AD6-9444-8716-6D7CF709A079}" type="presParOf" srcId="{B590D48F-C700-A745-A5D0-19C43AEA5E83}" destId="{AAD596D2-E62A-0548-828D-4DCC653CC72D}" srcOrd="8" destOrd="0" presId="urn:microsoft.com/office/officeart/2005/8/layout/target1"/>
    <dgm:cxn modelId="{B1B914B5-2219-1648-8BD3-460ADDBC4225}" type="presParOf" srcId="{B590D48F-C700-A745-A5D0-19C43AEA5E83}" destId="{8EC32DAD-B60A-E04E-9CBE-3880F576FF1B}" srcOrd="9" destOrd="0" presId="urn:microsoft.com/office/officeart/2005/8/layout/target1"/>
    <dgm:cxn modelId="{DC28838C-EAC0-6A4B-8DBB-5328673DA012}" type="presParOf" srcId="{B590D48F-C700-A745-A5D0-19C43AEA5E83}" destId="{48737FD0-232D-2342-9E7D-C70474E38A8F}" srcOrd="10" destOrd="0" presId="urn:microsoft.com/office/officeart/2005/8/layout/target1"/>
    <dgm:cxn modelId="{C23D918D-0FF1-624B-ADF8-2A64636733CD}" type="presParOf" srcId="{B590D48F-C700-A745-A5D0-19C43AEA5E83}" destId="{B14A19D7-85D7-814F-8401-2C8DDF90F3FB}" srcOrd="11" destOrd="0" presId="urn:microsoft.com/office/officeart/2005/8/layout/target1"/>
    <dgm:cxn modelId="{D69A0D46-ADB7-4647-B142-DD40B2ECF152}" type="presParOf" srcId="{B590D48F-C700-A745-A5D0-19C43AEA5E83}" destId="{B34A8773-C811-0D46-9EEB-711305802ED6}" srcOrd="12" destOrd="0" presId="urn:microsoft.com/office/officeart/2005/8/layout/target1"/>
    <dgm:cxn modelId="{BC8A4D59-5D21-8E4B-B97A-2B2A3A52CF84}" type="presParOf" srcId="{B590D48F-C700-A745-A5D0-19C43AEA5E83}" destId="{835CBABC-C4E5-3D41-92E3-3EE99DB441F4}" srcOrd="13" destOrd="0" presId="urn:microsoft.com/office/officeart/2005/8/layout/target1"/>
    <dgm:cxn modelId="{103E59E5-3808-E744-AA18-EF4290303A35}" type="presParOf" srcId="{B590D48F-C700-A745-A5D0-19C43AEA5E83}" destId="{7CDB84B8-63BA-6048-9CBF-1CBC25592950}" srcOrd="14" destOrd="0" presId="urn:microsoft.com/office/officeart/2005/8/layout/target1"/>
    <dgm:cxn modelId="{EA22A331-8F45-C649-9FF0-3D5C2D8585CD}" type="presParOf" srcId="{B590D48F-C700-A745-A5D0-19C43AEA5E83}" destId="{C34E5CC8-DFB0-FC49-82AD-56653AEAF9C3}" srcOrd="15" destOrd="0" presId="urn:microsoft.com/office/officeart/2005/8/layout/target1"/>
    <dgm:cxn modelId="{78B86875-2982-D741-878B-223CB05FC40D}" type="presParOf" srcId="{B590D48F-C700-A745-A5D0-19C43AEA5E83}" destId="{D10BCEDA-1B03-9849-8E13-497008088137}" srcOrd="16" destOrd="0" presId="urn:microsoft.com/office/officeart/2005/8/layout/target1"/>
    <dgm:cxn modelId="{CDC74777-1415-1D40-BAB3-C3BC68A9916C}" type="presParOf" srcId="{B590D48F-C700-A745-A5D0-19C43AEA5E83}" destId="{BC08C46E-80F6-6844-97EA-EFF90289CFDD}" srcOrd="17" destOrd="0" presId="urn:microsoft.com/office/officeart/2005/8/layout/target1"/>
    <dgm:cxn modelId="{2F7C4AA5-B040-C24D-B9B1-D9E484B572F9}" type="presParOf" srcId="{B590D48F-C700-A745-A5D0-19C43AEA5E83}" destId="{926DDFCA-82BF-8A4A-A31C-77A5937B820B}" srcOrd="18" destOrd="0" presId="urn:microsoft.com/office/officeart/2005/8/layout/target1"/>
    <dgm:cxn modelId="{5DA876D4-3434-B147-BFF2-EBB2D65EA645}" type="presParOf" srcId="{B590D48F-C700-A745-A5D0-19C43AEA5E83}" destId="{F84305B1-C966-5546-B34F-EA12E90FF450}" srcOrd="19" destOrd="0" presId="urn:microsoft.com/office/officeart/2005/8/layout/targe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32C988-9138-D048-89E7-59624BB9E088}" type="doc">
      <dgm:prSet loTypeId="urn:microsoft.com/office/officeart/2005/8/layout/vProcess5" loCatId="process" qsTypeId="urn:microsoft.com/office/officeart/2005/8/quickstyle/simple4" qsCatId="simple" csTypeId="urn:microsoft.com/office/officeart/2005/8/colors/accent1_2" csCatId="accent1" phldr="1"/>
      <dgm:spPr/>
      <dgm:t>
        <a:bodyPr/>
        <a:lstStyle/>
        <a:p>
          <a:endParaRPr lang="en-US"/>
        </a:p>
      </dgm:t>
    </dgm:pt>
    <dgm:pt modelId="{63113182-605D-264A-A2F3-4717C57AE887}">
      <dgm:prSet custT="1"/>
      <dgm:spPr>
        <a:solidFill>
          <a:schemeClr val="accent3"/>
        </a:solidFill>
        <a:ln>
          <a:solidFill>
            <a:schemeClr val="accent3"/>
          </a:solidFill>
        </a:ln>
      </dgm:spPr>
      <dgm:t>
        <a:bodyPr/>
        <a:lstStyle/>
        <a:p>
          <a:pPr algn="ctr" rtl="0"/>
          <a:r>
            <a:rPr lang="en-US" sz="1800" dirty="0" smtClean="0">
              <a:effectLst>
                <a:outerShdw blurRad="38100" dist="38100" dir="2700000" algn="tl">
                  <a:srgbClr val="000000">
                    <a:alpha val="43137"/>
                  </a:srgbClr>
                </a:outerShdw>
              </a:effectLst>
            </a:rPr>
            <a:t>One of the most widely used forms of DRAM</a:t>
          </a:r>
          <a:endParaRPr lang="en-US" sz="1800" dirty="0">
            <a:effectLst>
              <a:outerShdw blurRad="38100" dist="38100" dir="2700000" algn="tl">
                <a:srgbClr val="000000">
                  <a:alpha val="43137"/>
                </a:srgbClr>
              </a:outerShdw>
            </a:effectLst>
          </a:endParaRPr>
        </a:p>
      </dgm:t>
    </dgm:pt>
    <dgm:pt modelId="{74571524-0DF1-4E4A-BF6D-B9CC0F235781}" type="parTrans" cxnId="{88D6CC72-7986-7F42-8B5A-69B7DA0D09CE}">
      <dgm:prSet/>
      <dgm:spPr/>
      <dgm:t>
        <a:bodyPr/>
        <a:lstStyle/>
        <a:p>
          <a:endParaRPr lang="en-US"/>
        </a:p>
      </dgm:t>
    </dgm:pt>
    <dgm:pt modelId="{21D05D6F-F0C3-E348-BA9B-285F8AB3C47E}" type="sibTrans" cxnId="{88D6CC72-7986-7F42-8B5A-69B7DA0D09CE}">
      <dgm:prSet/>
      <dgm:spPr>
        <a:ln>
          <a:solidFill>
            <a:schemeClr val="accent4"/>
          </a:solidFill>
        </a:ln>
      </dgm:spPr>
      <dgm:t>
        <a:bodyPr/>
        <a:lstStyle/>
        <a:p>
          <a:endParaRPr lang="en-US"/>
        </a:p>
      </dgm:t>
    </dgm:pt>
    <dgm:pt modelId="{6E2A755A-27A7-9A43-ABE8-C7B1C9F1B514}">
      <dgm:prSet custT="1"/>
      <dgm:spPr/>
      <dgm:t>
        <a:bodyPr/>
        <a:lstStyle/>
        <a:p>
          <a:pPr algn="ctr" rtl="0"/>
          <a:r>
            <a:rPr lang="en-US" sz="1800" dirty="0" smtClean="0">
              <a:effectLst>
                <a:outerShdw blurRad="38100" dist="38100" dir="2700000" algn="tl">
                  <a:srgbClr val="000000">
                    <a:alpha val="43137"/>
                  </a:srgbClr>
                </a:outerShdw>
              </a:effectLst>
            </a:rPr>
            <a:t>Exchanges data with the processor synchronized to an external clock signal and running at the full speed of the processor/memory bus without imposing wait states</a:t>
          </a:r>
        </a:p>
      </dgm:t>
    </dgm:pt>
    <dgm:pt modelId="{136F3C1B-ECD0-454F-95A9-38A6F926E0B1}" type="parTrans" cxnId="{39A1A262-7960-D744-95D5-46FC79C296FF}">
      <dgm:prSet/>
      <dgm:spPr/>
      <dgm:t>
        <a:bodyPr/>
        <a:lstStyle/>
        <a:p>
          <a:endParaRPr lang="en-US"/>
        </a:p>
      </dgm:t>
    </dgm:pt>
    <dgm:pt modelId="{7BBCE3BF-63F8-9D4D-ADFE-BA449CEC380C}" type="sibTrans" cxnId="{39A1A262-7960-D744-95D5-46FC79C296FF}">
      <dgm:prSet/>
      <dgm:spPr>
        <a:ln>
          <a:solidFill>
            <a:schemeClr val="accent3"/>
          </a:solidFill>
        </a:ln>
      </dgm:spPr>
      <dgm:t>
        <a:bodyPr/>
        <a:lstStyle/>
        <a:p>
          <a:endParaRPr lang="en-US"/>
        </a:p>
      </dgm:t>
    </dgm:pt>
    <dgm:pt modelId="{E7EF0B17-15B4-B04D-82EB-5410FE7584B0}">
      <dgm:prSet custT="1"/>
      <dgm:spPr>
        <a:solidFill>
          <a:schemeClr val="accent4"/>
        </a:solidFill>
        <a:ln>
          <a:solidFill>
            <a:schemeClr val="accent4"/>
          </a:solidFill>
        </a:ln>
      </dgm:spPr>
      <dgm:t>
        <a:bodyPr/>
        <a:lstStyle/>
        <a:p>
          <a:pPr rtl="0"/>
          <a:r>
            <a:rPr lang="en-US" sz="1800" dirty="0" smtClean="0">
              <a:solidFill>
                <a:schemeClr val="accent1"/>
              </a:solidFill>
              <a:effectLst/>
            </a:rPr>
            <a:t>With synchronous access the DRAM moves data in and out under control of the system clock</a:t>
          </a:r>
        </a:p>
      </dgm:t>
    </dgm:pt>
    <dgm:pt modelId="{C344F373-FEE5-364E-A59E-E642F40DDD92}" type="parTrans" cxnId="{418CAE86-4420-6843-B04D-A5C3D73F4CBF}">
      <dgm:prSet/>
      <dgm:spPr/>
      <dgm:t>
        <a:bodyPr/>
        <a:lstStyle/>
        <a:p>
          <a:endParaRPr lang="en-US"/>
        </a:p>
      </dgm:t>
    </dgm:pt>
    <dgm:pt modelId="{8456D296-674C-CD46-85ED-F3DBF71240CA}" type="sibTrans" cxnId="{418CAE86-4420-6843-B04D-A5C3D73F4CBF}">
      <dgm:prSet/>
      <dgm:spPr/>
      <dgm:t>
        <a:bodyPr/>
        <a:lstStyle/>
        <a:p>
          <a:endParaRPr lang="en-US"/>
        </a:p>
      </dgm:t>
    </dgm:pt>
    <dgm:pt modelId="{493F2ACD-DEEB-B544-B22B-EEE8C659AEA2}">
      <dgm:prSet custT="1"/>
      <dgm:spPr>
        <a:solidFill>
          <a:schemeClr val="accent4"/>
        </a:solidFill>
        <a:ln>
          <a:solidFill>
            <a:schemeClr val="accent4"/>
          </a:solidFill>
        </a:ln>
      </dgm:spPr>
      <dgm:t>
        <a:bodyPr/>
        <a:lstStyle/>
        <a:p>
          <a:pPr rtl="0"/>
          <a:r>
            <a:rPr lang="en-US" sz="1600" dirty="0" smtClean="0">
              <a:solidFill>
                <a:schemeClr val="accent1"/>
              </a:solidFill>
              <a:effectLst/>
            </a:rPr>
            <a:t>The processor or other master issues the instruction and address information which is latched by the DRAM</a:t>
          </a:r>
          <a:endParaRPr lang="en-US" sz="1600" dirty="0">
            <a:solidFill>
              <a:schemeClr val="accent1"/>
            </a:solidFill>
            <a:effectLst/>
          </a:endParaRPr>
        </a:p>
      </dgm:t>
    </dgm:pt>
    <dgm:pt modelId="{D643B0B2-6CBA-184B-8A4D-0A5119048FE8}" type="parTrans" cxnId="{F0EC800F-5A44-3740-880A-D0E4C9472C67}">
      <dgm:prSet/>
      <dgm:spPr/>
      <dgm:t>
        <a:bodyPr/>
        <a:lstStyle/>
        <a:p>
          <a:endParaRPr lang="en-US"/>
        </a:p>
      </dgm:t>
    </dgm:pt>
    <dgm:pt modelId="{E0C3EFFB-D95E-7C4D-82CC-97976A317D41}" type="sibTrans" cxnId="{F0EC800F-5A44-3740-880A-D0E4C9472C67}">
      <dgm:prSet/>
      <dgm:spPr/>
      <dgm:t>
        <a:bodyPr/>
        <a:lstStyle/>
        <a:p>
          <a:endParaRPr lang="en-US"/>
        </a:p>
      </dgm:t>
    </dgm:pt>
    <dgm:pt modelId="{A204CA6E-5364-894E-A74A-57FED05720C3}">
      <dgm:prSet custT="1"/>
      <dgm:spPr>
        <a:solidFill>
          <a:schemeClr val="accent4"/>
        </a:solidFill>
        <a:ln>
          <a:solidFill>
            <a:schemeClr val="accent4"/>
          </a:solidFill>
        </a:ln>
      </dgm:spPr>
      <dgm:t>
        <a:bodyPr/>
        <a:lstStyle/>
        <a:p>
          <a:pPr rtl="0"/>
          <a:r>
            <a:rPr lang="en-US" sz="1600" dirty="0" smtClean="0">
              <a:solidFill>
                <a:schemeClr val="accent1"/>
              </a:solidFill>
              <a:effectLst/>
            </a:rPr>
            <a:t>The DRAM then responds after a set number of clock cycles</a:t>
          </a:r>
          <a:endParaRPr lang="en-US" sz="1600" dirty="0">
            <a:solidFill>
              <a:schemeClr val="accent1"/>
            </a:solidFill>
            <a:effectLst/>
          </a:endParaRPr>
        </a:p>
      </dgm:t>
    </dgm:pt>
    <dgm:pt modelId="{2771E78B-E482-FA46-BC31-F62C31BC3859}" type="parTrans" cxnId="{FD9214CB-FD0B-1A4E-AC0E-20DB4792BA6D}">
      <dgm:prSet/>
      <dgm:spPr/>
      <dgm:t>
        <a:bodyPr/>
        <a:lstStyle/>
        <a:p>
          <a:endParaRPr lang="en-US"/>
        </a:p>
      </dgm:t>
    </dgm:pt>
    <dgm:pt modelId="{5D86C4AB-723C-DF4A-96A1-69D601914BC4}" type="sibTrans" cxnId="{FD9214CB-FD0B-1A4E-AC0E-20DB4792BA6D}">
      <dgm:prSet/>
      <dgm:spPr/>
      <dgm:t>
        <a:bodyPr/>
        <a:lstStyle/>
        <a:p>
          <a:endParaRPr lang="en-US"/>
        </a:p>
      </dgm:t>
    </dgm:pt>
    <dgm:pt modelId="{12F3A4AA-2124-7941-86E3-41B406A0C454}">
      <dgm:prSet custT="1"/>
      <dgm:spPr>
        <a:solidFill>
          <a:schemeClr val="accent4"/>
        </a:solidFill>
        <a:ln>
          <a:solidFill>
            <a:schemeClr val="accent4"/>
          </a:solidFill>
        </a:ln>
      </dgm:spPr>
      <dgm:t>
        <a:bodyPr/>
        <a:lstStyle/>
        <a:p>
          <a:pPr rtl="0"/>
          <a:r>
            <a:rPr lang="en-US" sz="1600" dirty="0" smtClean="0">
              <a:solidFill>
                <a:schemeClr val="accent1"/>
              </a:solidFill>
              <a:effectLst/>
            </a:rPr>
            <a:t>Meanwhile the master can safely do other tasks while the SDRAM is processing</a:t>
          </a:r>
          <a:endParaRPr lang="en-US" sz="1600" dirty="0">
            <a:solidFill>
              <a:schemeClr val="accent1"/>
            </a:solidFill>
            <a:effectLst/>
          </a:endParaRPr>
        </a:p>
      </dgm:t>
    </dgm:pt>
    <dgm:pt modelId="{9605741C-A990-2642-BC2E-59E32D5EA6EE}" type="parTrans" cxnId="{C620BD23-14CB-464A-A8C3-863E248964BD}">
      <dgm:prSet/>
      <dgm:spPr/>
      <dgm:t>
        <a:bodyPr/>
        <a:lstStyle/>
        <a:p>
          <a:endParaRPr lang="en-US"/>
        </a:p>
      </dgm:t>
    </dgm:pt>
    <dgm:pt modelId="{D3A86C7D-AB35-4947-ADFA-A5BA47ADDD6B}" type="sibTrans" cxnId="{C620BD23-14CB-464A-A8C3-863E248964BD}">
      <dgm:prSet/>
      <dgm:spPr/>
      <dgm:t>
        <a:bodyPr/>
        <a:lstStyle/>
        <a:p>
          <a:endParaRPr lang="en-US"/>
        </a:p>
      </dgm:t>
    </dgm:pt>
    <dgm:pt modelId="{AF07D91A-0C82-BF41-8C87-1F50207193A9}" type="pres">
      <dgm:prSet presAssocID="{1832C988-9138-D048-89E7-59624BB9E088}" presName="outerComposite" presStyleCnt="0">
        <dgm:presLayoutVars>
          <dgm:chMax val="5"/>
          <dgm:dir/>
          <dgm:resizeHandles val="exact"/>
        </dgm:presLayoutVars>
      </dgm:prSet>
      <dgm:spPr/>
      <dgm:t>
        <a:bodyPr/>
        <a:lstStyle/>
        <a:p>
          <a:endParaRPr lang="en-US"/>
        </a:p>
      </dgm:t>
    </dgm:pt>
    <dgm:pt modelId="{7570FB3E-C250-0541-A7C9-E9D2A04BE4EA}" type="pres">
      <dgm:prSet presAssocID="{1832C988-9138-D048-89E7-59624BB9E088}" presName="dummyMaxCanvas" presStyleCnt="0">
        <dgm:presLayoutVars/>
      </dgm:prSet>
      <dgm:spPr/>
    </dgm:pt>
    <dgm:pt modelId="{149FECDC-F79B-B344-8AF2-2E06E96ADAA6}" type="pres">
      <dgm:prSet presAssocID="{1832C988-9138-D048-89E7-59624BB9E088}" presName="ThreeNodes_1" presStyleLbl="node1" presStyleIdx="0" presStyleCnt="3" custScaleY="54226">
        <dgm:presLayoutVars>
          <dgm:bulletEnabled val="1"/>
        </dgm:presLayoutVars>
      </dgm:prSet>
      <dgm:spPr/>
      <dgm:t>
        <a:bodyPr/>
        <a:lstStyle/>
        <a:p>
          <a:endParaRPr lang="en-US"/>
        </a:p>
      </dgm:t>
    </dgm:pt>
    <dgm:pt modelId="{29FC9BE3-5D17-D947-B223-5867698AAC28}" type="pres">
      <dgm:prSet presAssocID="{1832C988-9138-D048-89E7-59624BB9E088}" presName="ThreeNodes_2" presStyleLbl="node1" presStyleIdx="1" presStyleCnt="3" custLinFactNeighborX="630" custLinFactNeighborY="-25469">
        <dgm:presLayoutVars>
          <dgm:bulletEnabled val="1"/>
        </dgm:presLayoutVars>
      </dgm:prSet>
      <dgm:spPr/>
      <dgm:t>
        <a:bodyPr/>
        <a:lstStyle/>
        <a:p>
          <a:endParaRPr lang="en-US"/>
        </a:p>
      </dgm:t>
    </dgm:pt>
    <dgm:pt modelId="{6DC128DD-9643-414F-B8E2-C8FCDA5CA536}" type="pres">
      <dgm:prSet presAssocID="{1832C988-9138-D048-89E7-59624BB9E088}" presName="ThreeNodes_3" presStyleLbl="node1" presStyleIdx="2" presStyleCnt="3" custScaleY="126761" custLinFactNeighborX="210" custLinFactNeighborY="-11385">
        <dgm:presLayoutVars>
          <dgm:bulletEnabled val="1"/>
        </dgm:presLayoutVars>
      </dgm:prSet>
      <dgm:spPr/>
      <dgm:t>
        <a:bodyPr/>
        <a:lstStyle/>
        <a:p>
          <a:endParaRPr lang="en-US"/>
        </a:p>
      </dgm:t>
    </dgm:pt>
    <dgm:pt modelId="{4F5143D0-0BD0-9745-9E26-67D55601F120}" type="pres">
      <dgm:prSet presAssocID="{1832C988-9138-D048-89E7-59624BB9E088}" presName="ThreeConn_1-2" presStyleLbl="fgAccFollowNode1" presStyleIdx="0" presStyleCnt="2">
        <dgm:presLayoutVars>
          <dgm:bulletEnabled val="1"/>
        </dgm:presLayoutVars>
      </dgm:prSet>
      <dgm:spPr/>
      <dgm:t>
        <a:bodyPr/>
        <a:lstStyle/>
        <a:p>
          <a:endParaRPr lang="en-US"/>
        </a:p>
      </dgm:t>
    </dgm:pt>
    <dgm:pt modelId="{2D96FBAB-511F-A549-B207-756395476BB0}" type="pres">
      <dgm:prSet presAssocID="{1832C988-9138-D048-89E7-59624BB9E088}" presName="ThreeConn_2-3" presStyleLbl="fgAccFollowNode1" presStyleIdx="1" presStyleCnt="2">
        <dgm:presLayoutVars>
          <dgm:bulletEnabled val="1"/>
        </dgm:presLayoutVars>
      </dgm:prSet>
      <dgm:spPr/>
      <dgm:t>
        <a:bodyPr/>
        <a:lstStyle/>
        <a:p>
          <a:endParaRPr lang="en-US"/>
        </a:p>
      </dgm:t>
    </dgm:pt>
    <dgm:pt modelId="{C6A6067D-FAE5-3C42-A284-AAC8AAF954FC}" type="pres">
      <dgm:prSet presAssocID="{1832C988-9138-D048-89E7-59624BB9E088}" presName="ThreeNodes_1_text" presStyleLbl="node1" presStyleIdx="2" presStyleCnt="3">
        <dgm:presLayoutVars>
          <dgm:bulletEnabled val="1"/>
        </dgm:presLayoutVars>
      </dgm:prSet>
      <dgm:spPr/>
      <dgm:t>
        <a:bodyPr/>
        <a:lstStyle/>
        <a:p>
          <a:endParaRPr lang="en-US"/>
        </a:p>
      </dgm:t>
    </dgm:pt>
    <dgm:pt modelId="{CD832A54-5AE9-BE4D-8FB0-9E636850F4B4}" type="pres">
      <dgm:prSet presAssocID="{1832C988-9138-D048-89E7-59624BB9E088}" presName="ThreeNodes_2_text" presStyleLbl="node1" presStyleIdx="2" presStyleCnt="3">
        <dgm:presLayoutVars>
          <dgm:bulletEnabled val="1"/>
        </dgm:presLayoutVars>
      </dgm:prSet>
      <dgm:spPr/>
      <dgm:t>
        <a:bodyPr/>
        <a:lstStyle/>
        <a:p>
          <a:endParaRPr lang="en-US"/>
        </a:p>
      </dgm:t>
    </dgm:pt>
    <dgm:pt modelId="{D052A974-963D-F74C-9FC9-4CDBE1D45F7A}" type="pres">
      <dgm:prSet presAssocID="{1832C988-9138-D048-89E7-59624BB9E088}" presName="ThreeNodes_3_text" presStyleLbl="node1" presStyleIdx="2" presStyleCnt="3">
        <dgm:presLayoutVars>
          <dgm:bulletEnabled val="1"/>
        </dgm:presLayoutVars>
      </dgm:prSet>
      <dgm:spPr/>
      <dgm:t>
        <a:bodyPr/>
        <a:lstStyle/>
        <a:p>
          <a:endParaRPr lang="en-US"/>
        </a:p>
      </dgm:t>
    </dgm:pt>
  </dgm:ptLst>
  <dgm:cxnLst>
    <dgm:cxn modelId="{ED64AE29-F99F-9F4A-B9C4-1D6BC9D4D40F}" type="presOf" srcId="{A204CA6E-5364-894E-A74A-57FED05720C3}" destId="{D052A974-963D-F74C-9FC9-4CDBE1D45F7A}" srcOrd="1" destOrd="2" presId="urn:microsoft.com/office/officeart/2005/8/layout/vProcess5"/>
    <dgm:cxn modelId="{5D3ED2E9-1084-954B-9B72-05BCA4639676}" type="presOf" srcId="{1832C988-9138-D048-89E7-59624BB9E088}" destId="{AF07D91A-0C82-BF41-8C87-1F50207193A9}" srcOrd="0" destOrd="0" presId="urn:microsoft.com/office/officeart/2005/8/layout/vProcess5"/>
    <dgm:cxn modelId="{39A1A262-7960-D744-95D5-46FC79C296FF}" srcId="{1832C988-9138-D048-89E7-59624BB9E088}" destId="{6E2A755A-27A7-9A43-ABE8-C7B1C9F1B514}" srcOrd="1" destOrd="0" parTransId="{136F3C1B-ECD0-454F-95A9-38A6F926E0B1}" sibTransId="{7BBCE3BF-63F8-9D4D-ADFE-BA449CEC380C}"/>
    <dgm:cxn modelId="{1D3BD47D-F807-0145-8021-C907978BA295}" type="presOf" srcId="{E7EF0B17-15B4-B04D-82EB-5410FE7584B0}" destId="{D052A974-963D-F74C-9FC9-4CDBE1D45F7A}" srcOrd="1" destOrd="0" presId="urn:microsoft.com/office/officeart/2005/8/layout/vProcess5"/>
    <dgm:cxn modelId="{860BA9A9-DD8D-6F46-9EDE-8304E0C4AD2A}" type="presOf" srcId="{A204CA6E-5364-894E-A74A-57FED05720C3}" destId="{6DC128DD-9643-414F-B8E2-C8FCDA5CA536}" srcOrd="0" destOrd="2" presId="urn:microsoft.com/office/officeart/2005/8/layout/vProcess5"/>
    <dgm:cxn modelId="{C620BD23-14CB-464A-A8C3-863E248964BD}" srcId="{E7EF0B17-15B4-B04D-82EB-5410FE7584B0}" destId="{12F3A4AA-2124-7941-86E3-41B406A0C454}" srcOrd="2" destOrd="0" parTransId="{9605741C-A990-2642-BC2E-59E32D5EA6EE}" sibTransId="{D3A86C7D-AB35-4947-ADFA-A5BA47ADDD6B}"/>
    <dgm:cxn modelId="{39C7B06D-2035-4146-8B94-042E97A4E181}" type="presOf" srcId="{E7EF0B17-15B4-B04D-82EB-5410FE7584B0}" destId="{6DC128DD-9643-414F-B8E2-C8FCDA5CA536}" srcOrd="0" destOrd="0" presId="urn:microsoft.com/office/officeart/2005/8/layout/vProcess5"/>
    <dgm:cxn modelId="{FD9214CB-FD0B-1A4E-AC0E-20DB4792BA6D}" srcId="{E7EF0B17-15B4-B04D-82EB-5410FE7584B0}" destId="{A204CA6E-5364-894E-A74A-57FED05720C3}" srcOrd="1" destOrd="0" parTransId="{2771E78B-E482-FA46-BC31-F62C31BC3859}" sibTransId="{5D86C4AB-723C-DF4A-96A1-69D601914BC4}"/>
    <dgm:cxn modelId="{F60B893F-4FFD-A94D-96FC-16712293262D}" type="presOf" srcId="{493F2ACD-DEEB-B544-B22B-EEE8C659AEA2}" destId="{6DC128DD-9643-414F-B8E2-C8FCDA5CA536}" srcOrd="0" destOrd="1" presId="urn:microsoft.com/office/officeart/2005/8/layout/vProcess5"/>
    <dgm:cxn modelId="{E58AAD34-7EEA-AE47-8517-0DA2726A4A86}" type="presOf" srcId="{6E2A755A-27A7-9A43-ABE8-C7B1C9F1B514}" destId="{CD832A54-5AE9-BE4D-8FB0-9E636850F4B4}" srcOrd="1" destOrd="0" presId="urn:microsoft.com/office/officeart/2005/8/layout/vProcess5"/>
    <dgm:cxn modelId="{8FA04361-4547-F341-A786-9219754C52F4}" type="presOf" srcId="{6E2A755A-27A7-9A43-ABE8-C7B1C9F1B514}" destId="{29FC9BE3-5D17-D947-B223-5867698AAC28}" srcOrd="0" destOrd="0" presId="urn:microsoft.com/office/officeart/2005/8/layout/vProcess5"/>
    <dgm:cxn modelId="{B7E92F58-FA41-3241-AF4F-9783AF7966E6}" type="presOf" srcId="{21D05D6F-F0C3-E348-BA9B-285F8AB3C47E}" destId="{4F5143D0-0BD0-9745-9E26-67D55601F120}" srcOrd="0" destOrd="0" presId="urn:microsoft.com/office/officeart/2005/8/layout/vProcess5"/>
    <dgm:cxn modelId="{5B06832C-EC29-2E4F-AC13-E9A23FBE741C}" type="presOf" srcId="{63113182-605D-264A-A2F3-4717C57AE887}" destId="{C6A6067D-FAE5-3C42-A284-AAC8AAF954FC}" srcOrd="1" destOrd="0" presId="urn:microsoft.com/office/officeart/2005/8/layout/vProcess5"/>
    <dgm:cxn modelId="{53FD826E-9F1B-4E42-AE76-BF79E7669BFA}" type="presOf" srcId="{63113182-605D-264A-A2F3-4717C57AE887}" destId="{149FECDC-F79B-B344-8AF2-2E06E96ADAA6}" srcOrd="0" destOrd="0" presId="urn:microsoft.com/office/officeart/2005/8/layout/vProcess5"/>
    <dgm:cxn modelId="{F0EC800F-5A44-3740-880A-D0E4C9472C67}" srcId="{E7EF0B17-15B4-B04D-82EB-5410FE7584B0}" destId="{493F2ACD-DEEB-B544-B22B-EEE8C659AEA2}" srcOrd="0" destOrd="0" parTransId="{D643B0B2-6CBA-184B-8A4D-0A5119048FE8}" sibTransId="{E0C3EFFB-D95E-7C4D-82CC-97976A317D41}"/>
    <dgm:cxn modelId="{88D6CC72-7986-7F42-8B5A-69B7DA0D09CE}" srcId="{1832C988-9138-D048-89E7-59624BB9E088}" destId="{63113182-605D-264A-A2F3-4717C57AE887}" srcOrd="0" destOrd="0" parTransId="{74571524-0DF1-4E4A-BF6D-B9CC0F235781}" sibTransId="{21D05D6F-F0C3-E348-BA9B-285F8AB3C47E}"/>
    <dgm:cxn modelId="{ABB0B1EB-B1EC-FD41-86D9-CA9454B37948}" type="presOf" srcId="{12F3A4AA-2124-7941-86E3-41B406A0C454}" destId="{D052A974-963D-F74C-9FC9-4CDBE1D45F7A}" srcOrd="1" destOrd="3" presId="urn:microsoft.com/office/officeart/2005/8/layout/vProcess5"/>
    <dgm:cxn modelId="{5B7DAE0B-9DE6-C648-991F-9254CDEEDE84}" type="presOf" srcId="{12F3A4AA-2124-7941-86E3-41B406A0C454}" destId="{6DC128DD-9643-414F-B8E2-C8FCDA5CA536}" srcOrd="0" destOrd="3" presId="urn:microsoft.com/office/officeart/2005/8/layout/vProcess5"/>
    <dgm:cxn modelId="{851D7F7A-FF14-204A-8286-359AEA361127}" type="presOf" srcId="{493F2ACD-DEEB-B544-B22B-EEE8C659AEA2}" destId="{D052A974-963D-F74C-9FC9-4CDBE1D45F7A}" srcOrd="1" destOrd="1" presId="urn:microsoft.com/office/officeart/2005/8/layout/vProcess5"/>
    <dgm:cxn modelId="{418CAE86-4420-6843-B04D-A5C3D73F4CBF}" srcId="{1832C988-9138-D048-89E7-59624BB9E088}" destId="{E7EF0B17-15B4-B04D-82EB-5410FE7584B0}" srcOrd="2" destOrd="0" parTransId="{C344F373-FEE5-364E-A59E-E642F40DDD92}" sibTransId="{8456D296-674C-CD46-85ED-F3DBF71240CA}"/>
    <dgm:cxn modelId="{92EE25F6-2974-884B-A781-D3BEBA130B57}" type="presOf" srcId="{7BBCE3BF-63F8-9D4D-ADFE-BA449CEC380C}" destId="{2D96FBAB-511F-A549-B207-756395476BB0}" srcOrd="0" destOrd="0" presId="urn:microsoft.com/office/officeart/2005/8/layout/vProcess5"/>
    <dgm:cxn modelId="{7D0652B1-666E-B641-961C-671743EE5FC9}" type="presParOf" srcId="{AF07D91A-0C82-BF41-8C87-1F50207193A9}" destId="{7570FB3E-C250-0541-A7C9-E9D2A04BE4EA}" srcOrd="0" destOrd="0" presId="urn:microsoft.com/office/officeart/2005/8/layout/vProcess5"/>
    <dgm:cxn modelId="{954187B3-03BA-444A-A50C-8F2F6300FA13}" type="presParOf" srcId="{AF07D91A-0C82-BF41-8C87-1F50207193A9}" destId="{149FECDC-F79B-B344-8AF2-2E06E96ADAA6}" srcOrd="1" destOrd="0" presId="urn:microsoft.com/office/officeart/2005/8/layout/vProcess5"/>
    <dgm:cxn modelId="{EFF71C5C-6022-3643-B216-02A70CAC99B1}" type="presParOf" srcId="{AF07D91A-0C82-BF41-8C87-1F50207193A9}" destId="{29FC9BE3-5D17-D947-B223-5867698AAC28}" srcOrd="2" destOrd="0" presId="urn:microsoft.com/office/officeart/2005/8/layout/vProcess5"/>
    <dgm:cxn modelId="{52093660-6CB6-9C42-AD24-C85A0A8C765A}" type="presParOf" srcId="{AF07D91A-0C82-BF41-8C87-1F50207193A9}" destId="{6DC128DD-9643-414F-B8E2-C8FCDA5CA536}" srcOrd="3" destOrd="0" presId="urn:microsoft.com/office/officeart/2005/8/layout/vProcess5"/>
    <dgm:cxn modelId="{45036449-2B70-CD40-B4E3-3CE52FE6D105}" type="presParOf" srcId="{AF07D91A-0C82-BF41-8C87-1F50207193A9}" destId="{4F5143D0-0BD0-9745-9E26-67D55601F120}" srcOrd="4" destOrd="0" presId="urn:microsoft.com/office/officeart/2005/8/layout/vProcess5"/>
    <dgm:cxn modelId="{0C2A8643-0EFB-FB4C-8561-E02F28997420}" type="presParOf" srcId="{AF07D91A-0C82-BF41-8C87-1F50207193A9}" destId="{2D96FBAB-511F-A549-B207-756395476BB0}" srcOrd="5" destOrd="0" presId="urn:microsoft.com/office/officeart/2005/8/layout/vProcess5"/>
    <dgm:cxn modelId="{39C28B83-9A45-0A40-96D9-2DAF85257FD4}" type="presParOf" srcId="{AF07D91A-0C82-BF41-8C87-1F50207193A9}" destId="{C6A6067D-FAE5-3C42-A284-AAC8AAF954FC}" srcOrd="6" destOrd="0" presId="urn:microsoft.com/office/officeart/2005/8/layout/vProcess5"/>
    <dgm:cxn modelId="{304D1422-0585-5C46-9DB8-CED161B03DEB}" type="presParOf" srcId="{AF07D91A-0C82-BF41-8C87-1F50207193A9}" destId="{CD832A54-5AE9-BE4D-8FB0-9E636850F4B4}" srcOrd="7" destOrd="0" presId="urn:microsoft.com/office/officeart/2005/8/layout/vProcess5"/>
    <dgm:cxn modelId="{36824D36-C3E5-894D-AB64-610F63792719}" type="presParOf" srcId="{AF07D91A-0C82-BF41-8C87-1F50207193A9}" destId="{D052A974-963D-F74C-9FC9-4CDBE1D45F7A}"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34C09B6-2CBA-BF4F-9383-688A1334CE4D}" type="doc">
      <dgm:prSet loTypeId="urn:microsoft.com/office/officeart/2005/8/layout/default" loCatId="process" qsTypeId="urn:microsoft.com/office/officeart/2005/8/quickstyle/simple4" qsCatId="simple" csTypeId="urn:microsoft.com/office/officeart/2005/8/colors/colorful3" csCatId="colorful" phldr="1"/>
      <dgm:spPr/>
      <dgm:t>
        <a:bodyPr/>
        <a:lstStyle/>
        <a:p>
          <a:endParaRPr lang="en-US"/>
        </a:p>
      </dgm:t>
    </dgm:pt>
    <dgm:pt modelId="{1B433DCD-6511-0A48-95E6-B9E4431A83D5}">
      <dgm:prSet custT="1"/>
      <dgm:spPr>
        <a:gradFill rotWithShape="0">
          <a:gsLst>
            <a:gs pos="0">
              <a:schemeClr val="accent3">
                <a:lumMod val="75000"/>
              </a:schemeClr>
            </a:gs>
            <a:gs pos="100000">
              <a:schemeClr val="accent3">
                <a:hueOff val="0"/>
                <a:satOff val="0"/>
                <a:lumOff val="0"/>
                <a:alphaOff val="0"/>
                <a:tint val="70000"/>
                <a:shade val="100000"/>
                <a:alpha val="100000"/>
                <a:satMod val="200000"/>
                <a:lumMod val="100000"/>
              </a:schemeClr>
            </a:gs>
            <a:gs pos="50000">
              <a:schemeClr val="accent3">
                <a:lumMod val="60000"/>
                <a:lumOff val="40000"/>
              </a:schemeClr>
            </a:gs>
            <a:gs pos="75000">
              <a:schemeClr val="accent3">
                <a:lumMod val="60000"/>
                <a:lumOff val="40000"/>
              </a:schemeClr>
            </a:gs>
            <a:gs pos="87000">
              <a:schemeClr val="accent3">
                <a:lumMod val="60000"/>
                <a:lumOff val="40000"/>
              </a:schemeClr>
            </a:gs>
            <a:gs pos="93000">
              <a:schemeClr val="accent3">
                <a:lumMod val="60000"/>
                <a:lumOff val="40000"/>
              </a:schemeClr>
            </a:gs>
            <a:gs pos="95000">
              <a:schemeClr val="accent3">
                <a:lumMod val="60000"/>
                <a:lumOff val="40000"/>
              </a:schemeClr>
            </a:gs>
          </a:gsLst>
        </a:gradFill>
      </dgm:spPr>
      <dgm:t>
        <a:bodyPr/>
        <a:lstStyle/>
        <a:p>
          <a:pPr rtl="0"/>
          <a:r>
            <a:rPr lang="en-US" sz="1600" dirty="0" smtClean="0">
              <a:solidFill>
                <a:schemeClr val="accent1">
                  <a:lumMod val="75000"/>
                </a:schemeClr>
              </a:solidFill>
              <a:effectLst/>
            </a:rPr>
            <a:t>Data are recorded on and later retrieved from the disk via a conducting coil named the </a:t>
          </a:r>
          <a:r>
            <a:rPr lang="en-US" sz="1600" i="1" dirty="0" smtClean="0">
              <a:solidFill>
                <a:schemeClr val="accent1">
                  <a:lumMod val="75000"/>
                </a:schemeClr>
              </a:solidFill>
              <a:effectLst/>
            </a:rPr>
            <a:t>head</a:t>
          </a:r>
          <a:endParaRPr lang="en-US" sz="1600" dirty="0">
            <a:solidFill>
              <a:schemeClr val="accent1">
                <a:lumMod val="75000"/>
              </a:schemeClr>
            </a:solidFill>
            <a:effectLst/>
          </a:endParaRPr>
        </a:p>
      </dgm:t>
    </dgm:pt>
    <dgm:pt modelId="{038DB9C2-571D-1A4A-A2D4-99DEE5DA150C}" type="parTrans" cxnId="{F52E9B69-087C-684D-A7A1-F3F7067E7963}">
      <dgm:prSet/>
      <dgm:spPr/>
      <dgm:t>
        <a:bodyPr/>
        <a:lstStyle/>
        <a:p>
          <a:endParaRPr lang="en-US"/>
        </a:p>
      </dgm:t>
    </dgm:pt>
    <dgm:pt modelId="{7B5E3EF0-8E13-DE43-85BB-4C2F56DC1F1F}" type="sibTrans" cxnId="{F52E9B69-087C-684D-A7A1-F3F7067E7963}">
      <dgm:prSet/>
      <dgm:spPr/>
      <dgm:t>
        <a:bodyPr/>
        <a:lstStyle/>
        <a:p>
          <a:endParaRPr lang="en-US" dirty="0"/>
        </a:p>
      </dgm:t>
    </dgm:pt>
    <dgm:pt modelId="{3D158240-2773-A44F-A8E9-C9E074E79162}">
      <dgm:prSet custT="1"/>
      <dgm:spPr>
        <a:gradFill rotWithShape="0">
          <a:gsLst>
            <a:gs pos="0">
              <a:schemeClr val="accent3">
                <a:lumMod val="75000"/>
              </a:schemeClr>
            </a:gs>
            <a:gs pos="100000">
              <a:schemeClr val="accent3">
                <a:hueOff val="0"/>
                <a:satOff val="0"/>
                <a:lumOff val="0"/>
                <a:alphaOff val="0"/>
                <a:tint val="70000"/>
                <a:shade val="100000"/>
                <a:alpha val="100000"/>
                <a:satMod val="200000"/>
                <a:lumMod val="100000"/>
              </a:schemeClr>
            </a:gs>
            <a:gs pos="50000">
              <a:schemeClr val="accent3">
                <a:lumMod val="60000"/>
                <a:lumOff val="40000"/>
              </a:schemeClr>
            </a:gs>
            <a:gs pos="75000">
              <a:schemeClr val="accent3">
                <a:lumMod val="60000"/>
                <a:lumOff val="40000"/>
              </a:schemeClr>
            </a:gs>
            <a:gs pos="87000">
              <a:schemeClr val="accent3">
                <a:lumMod val="60000"/>
                <a:lumOff val="40000"/>
              </a:schemeClr>
            </a:gs>
            <a:gs pos="93000">
              <a:schemeClr val="accent3">
                <a:lumMod val="60000"/>
                <a:lumOff val="40000"/>
              </a:schemeClr>
            </a:gs>
            <a:gs pos="95000">
              <a:schemeClr val="accent3">
                <a:lumMod val="60000"/>
                <a:lumOff val="40000"/>
              </a:schemeClr>
            </a:gs>
          </a:gsLst>
        </a:gradFill>
      </dgm:spPr>
      <dgm:t>
        <a:bodyPr/>
        <a:lstStyle/>
        <a:p>
          <a:pPr rtl="0"/>
          <a:r>
            <a:rPr lang="en-US" sz="1200" dirty="0" smtClean="0">
              <a:solidFill>
                <a:schemeClr val="accent1">
                  <a:lumMod val="75000"/>
                </a:schemeClr>
              </a:solidFill>
              <a:effectLst/>
            </a:rPr>
            <a:t>In many systems there are two heads, a read head and a write head</a:t>
          </a:r>
          <a:endParaRPr lang="en-US" sz="1200" dirty="0">
            <a:solidFill>
              <a:schemeClr val="accent1">
                <a:lumMod val="75000"/>
              </a:schemeClr>
            </a:solidFill>
            <a:effectLst/>
          </a:endParaRPr>
        </a:p>
      </dgm:t>
    </dgm:pt>
    <dgm:pt modelId="{6330C395-C995-9D4A-8049-5583A30CE402}" type="parTrans" cxnId="{EB4AB36B-7133-A741-8B53-5C143AE5694B}">
      <dgm:prSet/>
      <dgm:spPr/>
      <dgm:t>
        <a:bodyPr/>
        <a:lstStyle/>
        <a:p>
          <a:endParaRPr lang="en-US"/>
        </a:p>
      </dgm:t>
    </dgm:pt>
    <dgm:pt modelId="{BA637A8E-3EDD-9540-8240-A09825FFCAF4}" type="sibTrans" cxnId="{EB4AB36B-7133-A741-8B53-5C143AE5694B}">
      <dgm:prSet/>
      <dgm:spPr/>
      <dgm:t>
        <a:bodyPr/>
        <a:lstStyle/>
        <a:p>
          <a:endParaRPr lang="en-US"/>
        </a:p>
      </dgm:t>
    </dgm:pt>
    <dgm:pt modelId="{F53DA61D-11D2-8249-A867-F6D218EC9A31}">
      <dgm:prSet custT="1"/>
      <dgm:spPr>
        <a:gradFill rotWithShape="0">
          <a:gsLst>
            <a:gs pos="0">
              <a:schemeClr val="accent3">
                <a:lumMod val="75000"/>
              </a:schemeClr>
            </a:gs>
            <a:gs pos="100000">
              <a:schemeClr val="accent3">
                <a:hueOff val="0"/>
                <a:satOff val="0"/>
                <a:lumOff val="0"/>
                <a:alphaOff val="0"/>
                <a:tint val="70000"/>
                <a:shade val="100000"/>
                <a:alpha val="100000"/>
                <a:satMod val="200000"/>
                <a:lumMod val="100000"/>
              </a:schemeClr>
            </a:gs>
            <a:gs pos="50000">
              <a:schemeClr val="accent3">
                <a:lumMod val="60000"/>
                <a:lumOff val="40000"/>
              </a:schemeClr>
            </a:gs>
            <a:gs pos="75000">
              <a:schemeClr val="accent3">
                <a:lumMod val="60000"/>
                <a:lumOff val="40000"/>
              </a:schemeClr>
            </a:gs>
            <a:gs pos="87000">
              <a:schemeClr val="accent3">
                <a:lumMod val="60000"/>
                <a:lumOff val="40000"/>
              </a:schemeClr>
            </a:gs>
            <a:gs pos="93000">
              <a:schemeClr val="accent3">
                <a:lumMod val="60000"/>
                <a:lumOff val="40000"/>
              </a:schemeClr>
            </a:gs>
            <a:gs pos="95000">
              <a:schemeClr val="accent3">
                <a:lumMod val="60000"/>
                <a:lumOff val="40000"/>
              </a:schemeClr>
            </a:gs>
          </a:gsLst>
        </a:gradFill>
      </dgm:spPr>
      <dgm:t>
        <a:bodyPr/>
        <a:lstStyle/>
        <a:p>
          <a:pPr rtl="0"/>
          <a:r>
            <a:rPr lang="en-US" sz="1200" dirty="0" smtClean="0">
              <a:solidFill>
                <a:schemeClr val="accent1">
                  <a:lumMod val="75000"/>
                </a:schemeClr>
              </a:solidFill>
              <a:effectLst/>
            </a:rPr>
            <a:t>During a read or write operation the head is stationary while the platter rotates beneath it</a:t>
          </a:r>
          <a:endParaRPr lang="en-US" sz="1200" dirty="0">
            <a:solidFill>
              <a:schemeClr val="accent1">
                <a:lumMod val="75000"/>
              </a:schemeClr>
            </a:solidFill>
            <a:effectLst/>
          </a:endParaRPr>
        </a:p>
      </dgm:t>
    </dgm:pt>
    <dgm:pt modelId="{7046263C-7F0F-8646-BB8A-618A92A344DB}" type="parTrans" cxnId="{D3ED4548-E3F3-FD4A-99C8-A6EC2FDBF5DB}">
      <dgm:prSet/>
      <dgm:spPr/>
      <dgm:t>
        <a:bodyPr/>
        <a:lstStyle/>
        <a:p>
          <a:endParaRPr lang="en-US"/>
        </a:p>
      </dgm:t>
    </dgm:pt>
    <dgm:pt modelId="{18019056-F3EC-8E49-96D3-C1EB5D19B18E}" type="sibTrans" cxnId="{D3ED4548-E3F3-FD4A-99C8-A6EC2FDBF5DB}">
      <dgm:prSet/>
      <dgm:spPr/>
      <dgm:t>
        <a:bodyPr/>
        <a:lstStyle/>
        <a:p>
          <a:endParaRPr lang="en-US"/>
        </a:p>
      </dgm:t>
    </dgm:pt>
    <dgm:pt modelId="{B4B63777-EC7E-584E-86AE-53D71C9CBDE7}">
      <dgm:prSet custT="1"/>
      <dgm:spPr/>
      <dgm:t>
        <a:bodyPr/>
        <a:lstStyle/>
        <a:p>
          <a:pPr rtl="0"/>
          <a:r>
            <a:rPr lang="en-US" sz="1600" dirty="0" smtClean="0">
              <a:solidFill>
                <a:schemeClr val="accent1">
                  <a:lumMod val="75000"/>
                </a:schemeClr>
              </a:solidFill>
              <a:effectLst/>
            </a:rPr>
            <a:t>The write mechanism exploits the fact that electricity flowing through a coil produces a magnetic field</a:t>
          </a:r>
          <a:endParaRPr lang="en-US" sz="1600" dirty="0">
            <a:solidFill>
              <a:schemeClr val="accent1">
                <a:lumMod val="75000"/>
              </a:schemeClr>
            </a:solidFill>
            <a:effectLst/>
          </a:endParaRPr>
        </a:p>
      </dgm:t>
    </dgm:pt>
    <dgm:pt modelId="{3023CE3E-1392-4C4F-9557-1A8EE5E0ADA3}" type="parTrans" cxnId="{94B408E9-C19E-264D-9DE8-A83B81380380}">
      <dgm:prSet/>
      <dgm:spPr/>
      <dgm:t>
        <a:bodyPr/>
        <a:lstStyle/>
        <a:p>
          <a:endParaRPr lang="en-US"/>
        </a:p>
      </dgm:t>
    </dgm:pt>
    <dgm:pt modelId="{EE58DF71-EC3B-C348-8B26-F1A06B27B5C6}" type="sibTrans" cxnId="{94B408E9-C19E-264D-9DE8-A83B81380380}">
      <dgm:prSet/>
      <dgm:spPr/>
      <dgm:t>
        <a:bodyPr/>
        <a:lstStyle/>
        <a:p>
          <a:endParaRPr lang="en-US" dirty="0"/>
        </a:p>
      </dgm:t>
    </dgm:pt>
    <dgm:pt modelId="{8CF94368-B512-5E40-A0F2-204B09098458}">
      <dgm:prSet custT="1"/>
      <dgm:spPr/>
      <dgm:t>
        <a:bodyPr/>
        <a:lstStyle/>
        <a:p>
          <a:pPr rtl="0"/>
          <a:r>
            <a:rPr lang="en-US" sz="1600" dirty="0" smtClean="0">
              <a:solidFill>
                <a:schemeClr val="accent1">
                  <a:lumMod val="75000"/>
                </a:schemeClr>
              </a:solidFill>
              <a:effectLst/>
            </a:rPr>
            <a:t>Electric pulses are sent to the write head and the resulting magnetic patterns are recorded on the surface below, with different patterns for positive and negative currents</a:t>
          </a:r>
          <a:endParaRPr lang="en-US" sz="1600" dirty="0">
            <a:solidFill>
              <a:schemeClr val="accent1">
                <a:lumMod val="75000"/>
              </a:schemeClr>
            </a:solidFill>
            <a:effectLst/>
          </a:endParaRPr>
        </a:p>
      </dgm:t>
    </dgm:pt>
    <dgm:pt modelId="{4AE228E0-B535-2C43-8006-BC156855D165}" type="parTrans" cxnId="{AC169793-83B4-B14B-B753-93AF6F436394}">
      <dgm:prSet/>
      <dgm:spPr/>
      <dgm:t>
        <a:bodyPr/>
        <a:lstStyle/>
        <a:p>
          <a:endParaRPr lang="en-US"/>
        </a:p>
      </dgm:t>
    </dgm:pt>
    <dgm:pt modelId="{F4939A35-96F8-D648-83C1-4AB4AABAD1B0}" type="sibTrans" cxnId="{AC169793-83B4-B14B-B753-93AF6F436394}">
      <dgm:prSet/>
      <dgm:spPr/>
      <dgm:t>
        <a:bodyPr/>
        <a:lstStyle/>
        <a:p>
          <a:endParaRPr lang="en-US" dirty="0"/>
        </a:p>
      </dgm:t>
    </dgm:pt>
    <dgm:pt modelId="{061BC6A4-443D-3041-AB1F-B48B219AFC8E}">
      <dgm:prSet custT="1"/>
      <dgm:spPr/>
      <dgm:t>
        <a:bodyPr/>
        <a:lstStyle/>
        <a:p>
          <a:pPr rtl="0"/>
          <a:r>
            <a:rPr lang="en-US" sz="1600" dirty="0" smtClean="0">
              <a:solidFill>
                <a:schemeClr val="accent1">
                  <a:lumMod val="75000"/>
                </a:schemeClr>
              </a:solidFill>
              <a:effectLst/>
            </a:rPr>
            <a:t>The write head itself is made of easily magnetizable material and is in the shape of a rectangular doughnut with a gap along one side and a few turns of conducting wire along the opposite side</a:t>
          </a:r>
          <a:endParaRPr lang="en-US" sz="1600" dirty="0">
            <a:solidFill>
              <a:schemeClr val="accent1">
                <a:lumMod val="75000"/>
              </a:schemeClr>
            </a:solidFill>
            <a:effectLst/>
          </a:endParaRPr>
        </a:p>
      </dgm:t>
    </dgm:pt>
    <dgm:pt modelId="{35587D22-9AF4-6E46-A174-26FB9183ACB7}" type="parTrans" cxnId="{F67DA86B-19AA-774D-9117-C1C32DA18A6B}">
      <dgm:prSet/>
      <dgm:spPr/>
      <dgm:t>
        <a:bodyPr/>
        <a:lstStyle/>
        <a:p>
          <a:endParaRPr lang="en-US"/>
        </a:p>
      </dgm:t>
    </dgm:pt>
    <dgm:pt modelId="{5592C533-0230-7F43-9738-AAAD3041122A}" type="sibTrans" cxnId="{F67DA86B-19AA-774D-9117-C1C32DA18A6B}">
      <dgm:prSet/>
      <dgm:spPr/>
      <dgm:t>
        <a:bodyPr/>
        <a:lstStyle/>
        <a:p>
          <a:endParaRPr lang="en-US" dirty="0"/>
        </a:p>
      </dgm:t>
    </dgm:pt>
    <dgm:pt modelId="{9688729C-81D7-984C-BEA3-F6E85410BB2F}">
      <dgm:prSet custT="1"/>
      <dgm:spPr/>
      <dgm:t>
        <a:bodyPr/>
        <a:lstStyle/>
        <a:p>
          <a:pPr rtl="0"/>
          <a:r>
            <a:rPr lang="en-US" sz="1600" dirty="0" smtClean="0">
              <a:solidFill>
                <a:schemeClr val="accent1">
                  <a:lumMod val="75000"/>
                </a:schemeClr>
              </a:solidFill>
              <a:effectLst/>
            </a:rPr>
            <a:t>An electric current in the wire induces a magnetic field across the gap, which in turn magnetizes a small area of the recording medium</a:t>
          </a:r>
          <a:endParaRPr lang="en-US" sz="1600" dirty="0">
            <a:solidFill>
              <a:schemeClr val="accent1">
                <a:lumMod val="75000"/>
              </a:schemeClr>
            </a:solidFill>
            <a:effectLst/>
          </a:endParaRPr>
        </a:p>
      </dgm:t>
    </dgm:pt>
    <dgm:pt modelId="{AFE4017A-46B0-AB49-AD44-27BEDF39E84E}" type="parTrans" cxnId="{25B9180B-B00F-0B4E-8854-B53A121373C0}">
      <dgm:prSet/>
      <dgm:spPr/>
      <dgm:t>
        <a:bodyPr/>
        <a:lstStyle/>
        <a:p>
          <a:endParaRPr lang="en-US"/>
        </a:p>
      </dgm:t>
    </dgm:pt>
    <dgm:pt modelId="{D09A3BFB-5816-014E-900D-F28DCD4DAF72}" type="sibTrans" cxnId="{25B9180B-B00F-0B4E-8854-B53A121373C0}">
      <dgm:prSet/>
      <dgm:spPr/>
      <dgm:t>
        <a:bodyPr/>
        <a:lstStyle/>
        <a:p>
          <a:endParaRPr lang="en-US" dirty="0"/>
        </a:p>
      </dgm:t>
    </dgm:pt>
    <dgm:pt modelId="{E8370195-74F1-8B44-B00D-56C3254170AD}">
      <dgm:prSet custT="1"/>
      <dgm:spPr/>
      <dgm:t>
        <a:bodyPr/>
        <a:lstStyle/>
        <a:p>
          <a:pPr rtl="0"/>
          <a:r>
            <a:rPr lang="en-US" sz="1600" dirty="0" smtClean="0">
              <a:solidFill>
                <a:schemeClr val="accent1">
                  <a:lumMod val="75000"/>
                </a:schemeClr>
              </a:solidFill>
              <a:effectLst/>
            </a:rPr>
            <a:t>Reversing the direction of the current reverses the direction of the magnetization on the recording medium</a:t>
          </a:r>
          <a:endParaRPr lang="en-US" sz="1600" dirty="0">
            <a:solidFill>
              <a:schemeClr val="accent1">
                <a:lumMod val="75000"/>
              </a:schemeClr>
            </a:solidFill>
            <a:effectLst/>
          </a:endParaRPr>
        </a:p>
      </dgm:t>
    </dgm:pt>
    <dgm:pt modelId="{86ABD566-D4E1-9743-8994-B746E668CCD2}" type="parTrans" cxnId="{E0C11D08-12A2-C44D-A996-FEA7AFE1A2F4}">
      <dgm:prSet/>
      <dgm:spPr/>
      <dgm:t>
        <a:bodyPr/>
        <a:lstStyle/>
        <a:p>
          <a:endParaRPr lang="en-US"/>
        </a:p>
      </dgm:t>
    </dgm:pt>
    <dgm:pt modelId="{00962EE2-D150-9C41-B6D4-FDA6C1748344}" type="sibTrans" cxnId="{E0C11D08-12A2-C44D-A996-FEA7AFE1A2F4}">
      <dgm:prSet/>
      <dgm:spPr/>
      <dgm:t>
        <a:bodyPr/>
        <a:lstStyle/>
        <a:p>
          <a:endParaRPr lang="en-US"/>
        </a:p>
      </dgm:t>
    </dgm:pt>
    <dgm:pt modelId="{4B4FD69F-8EB6-5F41-9EFA-60F8D3DB1298}" type="pres">
      <dgm:prSet presAssocID="{434C09B6-2CBA-BF4F-9383-688A1334CE4D}" presName="diagram" presStyleCnt="0">
        <dgm:presLayoutVars>
          <dgm:dir/>
          <dgm:resizeHandles val="exact"/>
        </dgm:presLayoutVars>
      </dgm:prSet>
      <dgm:spPr/>
      <dgm:t>
        <a:bodyPr/>
        <a:lstStyle/>
        <a:p>
          <a:endParaRPr lang="en-US"/>
        </a:p>
      </dgm:t>
    </dgm:pt>
    <dgm:pt modelId="{AC104BDD-DCDB-7B49-93A8-F6EB141B4496}" type="pres">
      <dgm:prSet presAssocID="{1B433DCD-6511-0A48-95E6-B9E4431A83D5}" presName="node" presStyleLbl="node1" presStyleIdx="0" presStyleCnt="6">
        <dgm:presLayoutVars>
          <dgm:bulletEnabled val="1"/>
        </dgm:presLayoutVars>
      </dgm:prSet>
      <dgm:spPr/>
      <dgm:t>
        <a:bodyPr/>
        <a:lstStyle/>
        <a:p>
          <a:endParaRPr lang="en-US"/>
        </a:p>
      </dgm:t>
    </dgm:pt>
    <dgm:pt modelId="{145D8E18-2B23-6A4F-9E06-157AA7551AD4}" type="pres">
      <dgm:prSet presAssocID="{7B5E3EF0-8E13-DE43-85BB-4C2F56DC1F1F}" presName="sibTrans" presStyleCnt="0"/>
      <dgm:spPr/>
      <dgm:t>
        <a:bodyPr/>
        <a:lstStyle/>
        <a:p>
          <a:endParaRPr lang="en-US"/>
        </a:p>
      </dgm:t>
    </dgm:pt>
    <dgm:pt modelId="{D381029A-F955-D94F-994B-4DEEB131BACD}" type="pres">
      <dgm:prSet presAssocID="{B4B63777-EC7E-584E-86AE-53D71C9CBDE7}" presName="node" presStyleLbl="node1" presStyleIdx="1" presStyleCnt="6">
        <dgm:presLayoutVars>
          <dgm:bulletEnabled val="1"/>
        </dgm:presLayoutVars>
      </dgm:prSet>
      <dgm:spPr/>
      <dgm:t>
        <a:bodyPr/>
        <a:lstStyle/>
        <a:p>
          <a:endParaRPr lang="en-US"/>
        </a:p>
      </dgm:t>
    </dgm:pt>
    <dgm:pt modelId="{DC25AA34-030B-864C-B5E6-2E79FF349E10}" type="pres">
      <dgm:prSet presAssocID="{EE58DF71-EC3B-C348-8B26-F1A06B27B5C6}" presName="sibTrans" presStyleCnt="0"/>
      <dgm:spPr/>
      <dgm:t>
        <a:bodyPr/>
        <a:lstStyle/>
        <a:p>
          <a:endParaRPr lang="en-US"/>
        </a:p>
      </dgm:t>
    </dgm:pt>
    <dgm:pt modelId="{174AA812-F8B6-3540-9BFB-422792D56201}" type="pres">
      <dgm:prSet presAssocID="{8CF94368-B512-5E40-A0F2-204B09098458}" presName="node" presStyleLbl="node1" presStyleIdx="2" presStyleCnt="6">
        <dgm:presLayoutVars>
          <dgm:bulletEnabled val="1"/>
        </dgm:presLayoutVars>
      </dgm:prSet>
      <dgm:spPr/>
      <dgm:t>
        <a:bodyPr/>
        <a:lstStyle/>
        <a:p>
          <a:endParaRPr lang="en-US"/>
        </a:p>
      </dgm:t>
    </dgm:pt>
    <dgm:pt modelId="{84587D91-F363-A449-B73D-7C98EF8ACA9A}" type="pres">
      <dgm:prSet presAssocID="{F4939A35-96F8-D648-83C1-4AB4AABAD1B0}" presName="sibTrans" presStyleCnt="0"/>
      <dgm:spPr/>
      <dgm:t>
        <a:bodyPr/>
        <a:lstStyle/>
        <a:p>
          <a:endParaRPr lang="en-US"/>
        </a:p>
      </dgm:t>
    </dgm:pt>
    <dgm:pt modelId="{56755B8C-22FA-424F-B414-0DB704613A86}" type="pres">
      <dgm:prSet presAssocID="{061BC6A4-443D-3041-AB1F-B48B219AFC8E}" presName="node" presStyleLbl="node1" presStyleIdx="3" presStyleCnt="6">
        <dgm:presLayoutVars>
          <dgm:bulletEnabled val="1"/>
        </dgm:presLayoutVars>
      </dgm:prSet>
      <dgm:spPr/>
      <dgm:t>
        <a:bodyPr/>
        <a:lstStyle/>
        <a:p>
          <a:endParaRPr lang="en-US"/>
        </a:p>
      </dgm:t>
    </dgm:pt>
    <dgm:pt modelId="{2A594DDA-F350-2F40-929C-993C18736ED3}" type="pres">
      <dgm:prSet presAssocID="{5592C533-0230-7F43-9738-AAAD3041122A}" presName="sibTrans" presStyleCnt="0"/>
      <dgm:spPr/>
      <dgm:t>
        <a:bodyPr/>
        <a:lstStyle/>
        <a:p>
          <a:endParaRPr lang="en-US"/>
        </a:p>
      </dgm:t>
    </dgm:pt>
    <dgm:pt modelId="{6CC45470-47B8-C54E-BBBD-380A86C2F55A}" type="pres">
      <dgm:prSet presAssocID="{9688729C-81D7-984C-BEA3-F6E85410BB2F}" presName="node" presStyleLbl="node1" presStyleIdx="4" presStyleCnt="6">
        <dgm:presLayoutVars>
          <dgm:bulletEnabled val="1"/>
        </dgm:presLayoutVars>
      </dgm:prSet>
      <dgm:spPr/>
      <dgm:t>
        <a:bodyPr/>
        <a:lstStyle/>
        <a:p>
          <a:endParaRPr lang="en-US"/>
        </a:p>
      </dgm:t>
    </dgm:pt>
    <dgm:pt modelId="{737B3191-0D34-C84B-96D2-4170E45E6B4A}" type="pres">
      <dgm:prSet presAssocID="{D09A3BFB-5816-014E-900D-F28DCD4DAF72}" presName="sibTrans" presStyleCnt="0"/>
      <dgm:spPr/>
      <dgm:t>
        <a:bodyPr/>
        <a:lstStyle/>
        <a:p>
          <a:endParaRPr lang="en-US"/>
        </a:p>
      </dgm:t>
    </dgm:pt>
    <dgm:pt modelId="{D306309E-42B4-1E4E-A484-65EF64014419}" type="pres">
      <dgm:prSet presAssocID="{E8370195-74F1-8B44-B00D-56C3254170AD}" presName="node" presStyleLbl="node1" presStyleIdx="5" presStyleCnt="6">
        <dgm:presLayoutVars>
          <dgm:bulletEnabled val="1"/>
        </dgm:presLayoutVars>
      </dgm:prSet>
      <dgm:spPr/>
      <dgm:t>
        <a:bodyPr/>
        <a:lstStyle/>
        <a:p>
          <a:endParaRPr lang="en-US"/>
        </a:p>
      </dgm:t>
    </dgm:pt>
  </dgm:ptLst>
  <dgm:cxnLst>
    <dgm:cxn modelId="{E0C11D08-12A2-C44D-A996-FEA7AFE1A2F4}" srcId="{434C09B6-2CBA-BF4F-9383-688A1334CE4D}" destId="{E8370195-74F1-8B44-B00D-56C3254170AD}" srcOrd="5" destOrd="0" parTransId="{86ABD566-D4E1-9743-8994-B746E668CCD2}" sibTransId="{00962EE2-D150-9C41-B6D4-FDA6C1748344}"/>
    <dgm:cxn modelId="{D3ED4548-E3F3-FD4A-99C8-A6EC2FDBF5DB}" srcId="{1B433DCD-6511-0A48-95E6-B9E4431A83D5}" destId="{F53DA61D-11D2-8249-A867-F6D218EC9A31}" srcOrd="1" destOrd="0" parTransId="{7046263C-7F0F-8646-BB8A-618A92A344DB}" sibTransId="{18019056-F3EC-8E49-96D3-C1EB5D19B18E}"/>
    <dgm:cxn modelId="{94B408E9-C19E-264D-9DE8-A83B81380380}" srcId="{434C09B6-2CBA-BF4F-9383-688A1334CE4D}" destId="{B4B63777-EC7E-584E-86AE-53D71C9CBDE7}" srcOrd="1" destOrd="0" parTransId="{3023CE3E-1392-4C4F-9557-1A8EE5E0ADA3}" sibTransId="{EE58DF71-EC3B-C348-8B26-F1A06B27B5C6}"/>
    <dgm:cxn modelId="{95918778-C5A6-C141-B592-C5FF87D790CD}" type="presOf" srcId="{B4B63777-EC7E-584E-86AE-53D71C9CBDE7}" destId="{D381029A-F955-D94F-994B-4DEEB131BACD}" srcOrd="0" destOrd="0" presId="urn:microsoft.com/office/officeart/2005/8/layout/default"/>
    <dgm:cxn modelId="{B1DCBDF0-6E88-A948-8816-D43006AD9C78}" type="presOf" srcId="{1B433DCD-6511-0A48-95E6-B9E4431A83D5}" destId="{AC104BDD-DCDB-7B49-93A8-F6EB141B4496}" srcOrd="0" destOrd="0" presId="urn:microsoft.com/office/officeart/2005/8/layout/default"/>
    <dgm:cxn modelId="{EB4AB36B-7133-A741-8B53-5C143AE5694B}" srcId="{1B433DCD-6511-0A48-95E6-B9E4431A83D5}" destId="{3D158240-2773-A44F-A8E9-C9E074E79162}" srcOrd="0" destOrd="0" parTransId="{6330C395-C995-9D4A-8049-5583A30CE402}" sibTransId="{BA637A8E-3EDD-9540-8240-A09825FFCAF4}"/>
    <dgm:cxn modelId="{D8541144-2232-5644-81B0-BCD1145FA4D0}" type="presOf" srcId="{061BC6A4-443D-3041-AB1F-B48B219AFC8E}" destId="{56755B8C-22FA-424F-B414-0DB704613A86}" srcOrd="0" destOrd="0" presId="urn:microsoft.com/office/officeart/2005/8/layout/default"/>
    <dgm:cxn modelId="{AC169793-83B4-B14B-B753-93AF6F436394}" srcId="{434C09B6-2CBA-BF4F-9383-688A1334CE4D}" destId="{8CF94368-B512-5E40-A0F2-204B09098458}" srcOrd="2" destOrd="0" parTransId="{4AE228E0-B535-2C43-8006-BC156855D165}" sibTransId="{F4939A35-96F8-D648-83C1-4AB4AABAD1B0}"/>
    <dgm:cxn modelId="{25B9180B-B00F-0B4E-8854-B53A121373C0}" srcId="{434C09B6-2CBA-BF4F-9383-688A1334CE4D}" destId="{9688729C-81D7-984C-BEA3-F6E85410BB2F}" srcOrd="4" destOrd="0" parTransId="{AFE4017A-46B0-AB49-AD44-27BEDF39E84E}" sibTransId="{D09A3BFB-5816-014E-900D-F28DCD4DAF72}"/>
    <dgm:cxn modelId="{F67DA86B-19AA-774D-9117-C1C32DA18A6B}" srcId="{434C09B6-2CBA-BF4F-9383-688A1334CE4D}" destId="{061BC6A4-443D-3041-AB1F-B48B219AFC8E}" srcOrd="3" destOrd="0" parTransId="{35587D22-9AF4-6E46-A174-26FB9183ACB7}" sibTransId="{5592C533-0230-7F43-9738-AAAD3041122A}"/>
    <dgm:cxn modelId="{3134223F-E792-794D-8C4E-3D501344091A}" type="presOf" srcId="{9688729C-81D7-984C-BEA3-F6E85410BB2F}" destId="{6CC45470-47B8-C54E-BBBD-380A86C2F55A}" srcOrd="0" destOrd="0" presId="urn:microsoft.com/office/officeart/2005/8/layout/default"/>
    <dgm:cxn modelId="{5669EEA9-BC37-B74C-8985-1D1A21BF8165}" type="presOf" srcId="{434C09B6-2CBA-BF4F-9383-688A1334CE4D}" destId="{4B4FD69F-8EB6-5F41-9EFA-60F8D3DB1298}" srcOrd="0" destOrd="0" presId="urn:microsoft.com/office/officeart/2005/8/layout/default"/>
    <dgm:cxn modelId="{5B7FA08B-92D8-5048-9819-CD342DD78085}" type="presOf" srcId="{3D158240-2773-A44F-A8E9-C9E074E79162}" destId="{AC104BDD-DCDB-7B49-93A8-F6EB141B4496}" srcOrd="0" destOrd="1" presId="urn:microsoft.com/office/officeart/2005/8/layout/default"/>
    <dgm:cxn modelId="{EF9F49A3-8C73-9E41-A7FE-FC1E378DD0AF}" type="presOf" srcId="{E8370195-74F1-8B44-B00D-56C3254170AD}" destId="{D306309E-42B4-1E4E-A484-65EF64014419}" srcOrd="0" destOrd="0" presId="urn:microsoft.com/office/officeart/2005/8/layout/default"/>
    <dgm:cxn modelId="{848700A7-5C0F-8842-8455-46AB8A55F6E6}" type="presOf" srcId="{F53DA61D-11D2-8249-A867-F6D218EC9A31}" destId="{AC104BDD-DCDB-7B49-93A8-F6EB141B4496}" srcOrd="0" destOrd="2" presId="urn:microsoft.com/office/officeart/2005/8/layout/default"/>
    <dgm:cxn modelId="{8745AFCC-6CE1-2349-BA22-900DA6C4F668}" type="presOf" srcId="{8CF94368-B512-5E40-A0F2-204B09098458}" destId="{174AA812-F8B6-3540-9BFB-422792D56201}" srcOrd="0" destOrd="0" presId="urn:microsoft.com/office/officeart/2005/8/layout/default"/>
    <dgm:cxn modelId="{F52E9B69-087C-684D-A7A1-F3F7067E7963}" srcId="{434C09B6-2CBA-BF4F-9383-688A1334CE4D}" destId="{1B433DCD-6511-0A48-95E6-B9E4431A83D5}" srcOrd="0" destOrd="0" parTransId="{038DB9C2-571D-1A4A-A2D4-99DEE5DA150C}" sibTransId="{7B5E3EF0-8E13-DE43-85BB-4C2F56DC1F1F}"/>
    <dgm:cxn modelId="{84D17891-31DA-4A40-8736-35A77E7B62DB}" type="presParOf" srcId="{4B4FD69F-8EB6-5F41-9EFA-60F8D3DB1298}" destId="{AC104BDD-DCDB-7B49-93A8-F6EB141B4496}" srcOrd="0" destOrd="0" presId="urn:microsoft.com/office/officeart/2005/8/layout/default"/>
    <dgm:cxn modelId="{39CCA634-4A6F-7349-ADD0-790462A7DCA1}" type="presParOf" srcId="{4B4FD69F-8EB6-5F41-9EFA-60F8D3DB1298}" destId="{145D8E18-2B23-6A4F-9E06-157AA7551AD4}" srcOrd="1" destOrd="0" presId="urn:microsoft.com/office/officeart/2005/8/layout/default"/>
    <dgm:cxn modelId="{54B24869-63EB-AF4A-BBFB-6625FCBB9C9B}" type="presParOf" srcId="{4B4FD69F-8EB6-5F41-9EFA-60F8D3DB1298}" destId="{D381029A-F955-D94F-994B-4DEEB131BACD}" srcOrd="2" destOrd="0" presId="urn:microsoft.com/office/officeart/2005/8/layout/default"/>
    <dgm:cxn modelId="{2E8086F2-41B9-5F43-B39E-6C64C5E71C8F}" type="presParOf" srcId="{4B4FD69F-8EB6-5F41-9EFA-60F8D3DB1298}" destId="{DC25AA34-030B-864C-B5E6-2E79FF349E10}" srcOrd="3" destOrd="0" presId="urn:microsoft.com/office/officeart/2005/8/layout/default"/>
    <dgm:cxn modelId="{27FEFF3F-B71C-C540-AAB1-072E520D02CB}" type="presParOf" srcId="{4B4FD69F-8EB6-5F41-9EFA-60F8D3DB1298}" destId="{174AA812-F8B6-3540-9BFB-422792D56201}" srcOrd="4" destOrd="0" presId="urn:microsoft.com/office/officeart/2005/8/layout/default"/>
    <dgm:cxn modelId="{BED30F8D-CC50-F140-846D-FB1D49F81BAA}" type="presParOf" srcId="{4B4FD69F-8EB6-5F41-9EFA-60F8D3DB1298}" destId="{84587D91-F363-A449-B73D-7C98EF8ACA9A}" srcOrd="5" destOrd="0" presId="urn:microsoft.com/office/officeart/2005/8/layout/default"/>
    <dgm:cxn modelId="{3D2AF306-4A3F-7948-9279-BF32E6E47FFB}" type="presParOf" srcId="{4B4FD69F-8EB6-5F41-9EFA-60F8D3DB1298}" destId="{56755B8C-22FA-424F-B414-0DB704613A86}" srcOrd="6" destOrd="0" presId="urn:microsoft.com/office/officeart/2005/8/layout/default"/>
    <dgm:cxn modelId="{EA9ED882-6CC1-F643-AED1-A6B87598F19B}" type="presParOf" srcId="{4B4FD69F-8EB6-5F41-9EFA-60F8D3DB1298}" destId="{2A594DDA-F350-2F40-929C-993C18736ED3}" srcOrd="7" destOrd="0" presId="urn:microsoft.com/office/officeart/2005/8/layout/default"/>
    <dgm:cxn modelId="{9DE8119B-A3E9-424C-8848-4C207B8DC466}" type="presParOf" srcId="{4B4FD69F-8EB6-5F41-9EFA-60F8D3DB1298}" destId="{6CC45470-47B8-C54E-BBBD-380A86C2F55A}" srcOrd="8" destOrd="0" presId="urn:microsoft.com/office/officeart/2005/8/layout/default"/>
    <dgm:cxn modelId="{7978BAE0-534C-F44E-9491-727273DE8954}" type="presParOf" srcId="{4B4FD69F-8EB6-5F41-9EFA-60F8D3DB1298}" destId="{737B3191-0D34-C84B-96D2-4170E45E6B4A}" srcOrd="9" destOrd="0" presId="urn:microsoft.com/office/officeart/2005/8/layout/default"/>
    <dgm:cxn modelId="{46F15BDE-2CA0-E048-963F-CB3A5B797356}" type="presParOf" srcId="{4B4FD69F-8EB6-5F41-9EFA-60F8D3DB1298}" destId="{D306309E-42B4-1E4E-A484-65EF64014419}"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7AAC-FC8E-004F-B865-F0253AEE1155}">
      <dsp:nvSpPr>
        <dsp:cNvPr id="0" name=""/>
        <dsp:cNvSpPr/>
      </dsp:nvSpPr>
      <dsp:spPr>
        <a:xfrm>
          <a:off x="1562" y="315813"/>
          <a:ext cx="1796057" cy="898028"/>
        </a:xfrm>
        <a:prstGeom prst="roundRect">
          <a:avLst>
            <a:gd name="adj" fmla="val 10000"/>
          </a:avLst>
        </a:prstGeom>
        <a:solidFill>
          <a:schemeClr val="accent3"/>
        </a:solidFill>
        <a:ln>
          <a:solidFill>
            <a:schemeClr val="accent3"/>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33020" rIns="49530" bIns="33020" numCol="1" spcCol="1270" anchor="ctr" anchorCtr="0">
          <a:noAutofit/>
        </a:bodyPr>
        <a:lstStyle/>
        <a:p>
          <a:pPr lvl="0" algn="ctr" defTabSz="1155700" rtl="0">
            <a:lnSpc>
              <a:spcPct val="90000"/>
            </a:lnSpc>
            <a:spcBef>
              <a:spcPct val="0"/>
            </a:spcBef>
            <a:spcAft>
              <a:spcPct val="35000"/>
            </a:spcAft>
          </a:pPr>
          <a:r>
            <a:rPr lang="en-US" sz="2600" kern="1200" dirty="0" smtClean="0"/>
            <a:t>Sequential access</a:t>
          </a:r>
          <a:endParaRPr lang="en-US" sz="2600" kern="1200" dirty="0"/>
        </a:p>
      </dsp:txBody>
      <dsp:txXfrm>
        <a:off x="27864" y="342115"/>
        <a:ext cx="1743453" cy="845424"/>
      </dsp:txXfrm>
    </dsp:sp>
    <dsp:sp modelId="{D506F360-FBE7-A546-AC58-035A01472293}">
      <dsp:nvSpPr>
        <dsp:cNvPr id="0" name=""/>
        <dsp:cNvSpPr/>
      </dsp:nvSpPr>
      <dsp:spPr>
        <a:xfrm>
          <a:off x="181168" y="1213842"/>
          <a:ext cx="179605" cy="673521"/>
        </a:xfrm>
        <a:custGeom>
          <a:avLst/>
          <a:gdLst/>
          <a:ahLst/>
          <a:cxnLst/>
          <a:rect l="0" t="0" r="0" b="0"/>
          <a:pathLst>
            <a:path>
              <a:moveTo>
                <a:pt x="0" y="0"/>
              </a:moveTo>
              <a:lnTo>
                <a:pt x="0" y="673521"/>
              </a:lnTo>
              <a:lnTo>
                <a:pt x="179605" y="673521"/>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95F2E14-05C7-644B-B6BE-707563606306}">
      <dsp:nvSpPr>
        <dsp:cNvPr id="0" name=""/>
        <dsp:cNvSpPr/>
      </dsp:nvSpPr>
      <dsp:spPr>
        <a:xfrm>
          <a:off x="360774" y="1438349"/>
          <a:ext cx="1436846" cy="8980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Memory is organized into units of data called records</a:t>
          </a:r>
          <a:endParaRPr lang="en-US" sz="900" kern="1200" dirty="0"/>
        </a:p>
      </dsp:txBody>
      <dsp:txXfrm>
        <a:off x="387076" y="1464651"/>
        <a:ext cx="1384242" cy="845424"/>
      </dsp:txXfrm>
    </dsp:sp>
    <dsp:sp modelId="{0E6FC7EB-80AA-AC4F-92E0-0E78041CDE6D}">
      <dsp:nvSpPr>
        <dsp:cNvPr id="0" name=""/>
        <dsp:cNvSpPr/>
      </dsp:nvSpPr>
      <dsp:spPr>
        <a:xfrm>
          <a:off x="181168" y="1213842"/>
          <a:ext cx="179605" cy="1796057"/>
        </a:xfrm>
        <a:custGeom>
          <a:avLst/>
          <a:gdLst/>
          <a:ahLst/>
          <a:cxnLst/>
          <a:rect l="0" t="0" r="0" b="0"/>
          <a:pathLst>
            <a:path>
              <a:moveTo>
                <a:pt x="0" y="0"/>
              </a:moveTo>
              <a:lnTo>
                <a:pt x="0" y="1796057"/>
              </a:lnTo>
              <a:lnTo>
                <a:pt x="179605" y="179605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F4B137F-2E04-C242-AEBD-63382F5DADFC}">
      <dsp:nvSpPr>
        <dsp:cNvPr id="0" name=""/>
        <dsp:cNvSpPr/>
      </dsp:nvSpPr>
      <dsp:spPr>
        <a:xfrm>
          <a:off x="360774" y="2560885"/>
          <a:ext cx="1436846" cy="8980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Access must be made in a specific linear sequence</a:t>
          </a:r>
          <a:endParaRPr lang="en-US" sz="900" kern="1200" dirty="0"/>
        </a:p>
      </dsp:txBody>
      <dsp:txXfrm>
        <a:off x="387076" y="2587187"/>
        <a:ext cx="1384242" cy="845424"/>
      </dsp:txXfrm>
    </dsp:sp>
    <dsp:sp modelId="{790BEB0E-6B5B-BE40-A3A9-EE69F83027B8}">
      <dsp:nvSpPr>
        <dsp:cNvPr id="0" name=""/>
        <dsp:cNvSpPr/>
      </dsp:nvSpPr>
      <dsp:spPr>
        <a:xfrm>
          <a:off x="181168" y="1213842"/>
          <a:ext cx="179605" cy="2918593"/>
        </a:xfrm>
        <a:custGeom>
          <a:avLst/>
          <a:gdLst/>
          <a:ahLst/>
          <a:cxnLst/>
          <a:rect l="0" t="0" r="0" b="0"/>
          <a:pathLst>
            <a:path>
              <a:moveTo>
                <a:pt x="0" y="0"/>
              </a:moveTo>
              <a:lnTo>
                <a:pt x="0" y="2918593"/>
              </a:lnTo>
              <a:lnTo>
                <a:pt x="179605" y="2918593"/>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D110699-3DBB-5146-A1DC-9DF4CC366F5C}">
      <dsp:nvSpPr>
        <dsp:cNvPr id="0" name=""/>
        <dsp:cNvSpPr/>
      </dsp:nvSpPr>
      <dsp:spPr>
        <a:xfrm>
          <a:off x="360774" y="3683421"/>
          <a:ext cx="1436846" cy="8980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Access time is variable</a:t>
          </a:r>
          <a:endParaRPr lang="en-US" sz="900" kern="1200" dirty="0"/>
        </a:p>
      </dsp:txBody>
      <dsp:txXfrm>
        <a:off x="387076" y="3709723"/>
        <a:ext cx="1384242" cy="845424"/>
      </dsp:txXfrm>
    </dsp:sp>
    <dsp:sp modelId="{9797C1B8-553B-7B41-931F-7E110BE99EAA}">
      <dsp:nvSpPr>
        <dsp:cNvPr id="0" name=""/>
        <dsp:cNvSpPr/>
      </dsp:nvSpPr>
      <dsp:spPr>
        <a:xfrm>
          <a:off x="2246634" y="315813"/>
          <a:ext cx="1796057" cy="898028"/>
        </a:xfrm>
        <a:prstGeom prst="roundRect">
          <a:avLst>
            <a:gd name="adj" fmla="val 10000"/>
          </a:avLst>
        </a:prstGeom>
        <a:solidFill>
          <a:schemeClr val="accent3"/>
        </a:solidFill>
        <a:ln>
          <a:solidFill>
            <a:schemeClr val="accent3"/>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33020" rIns="49530" bIns="33020" numCol="1" spcCol="1270" anchor="ctr" anchorCtr="0">
          <a:noAutofit/>
        </a:bodyPr>
        <a:lstStyle/>
        <a:p>
          <a:pPr lvl="0" algn="ctr" defTabSz="1155700" rtl="0">
            <a:lnSpc>
              <a:spcPct val="90000"/>
            </a:lnSpc>
            <a:spcBef>
              <a:spcPct val="0"/>
            </a:spcBef>
            <a:spcAft>
              <a:spcPct val="35000"/>
            </a:spcAft>
          </a:pPr>
          <a:r>
            <a:rPr lang="en-US" sz="2600" kern="1200" dirty="0" smtClean="0"/>
            <a:t>Direct access</a:t>
          </a:r>
          <a:endParaRPr lang="en-US" sz="2600" kern="1200" dirty="0"/>
        </a:p>
      </dsp:txBody>
      <dsp:txXfrm>
        <a:off x="2272936" y="342115"/>
        <a:ext cx="1743453" cy="845424"/>
      </dsp:txXfrm>
    </dsp:sp>
    <dsp:sp modelId="{A69E1617-86CE-4B49-A4F8-B02490186F30}">
      <dsp:nvSpPr>
        <dsp:cNvPr id="0" name=""/>
        <dsp:cNvSpPr/>
      </dsp:nvSpPr>
      <dsp:spPr>
        <a:xfrm>
          <a:off x="2426240" y="1213842"/>
          <a:ext cx="179605" cy="673521"/>
        </a:xfrm>
        <a:custGeom>
          <a:avLst/>
          <a:gdLst/>
          <a:ahLst/>
          <a:cxnLst/>
          <a:rect l="0" t="0" r="0" b="0"/>
          <a:pathLst>
            <a:path>
              <a:moveTo>
                <a:pt x="0" y="0"/>
              </a:moveTo>
              <a:lnTo>
                <a:pt x="0" y="673521"/>
              </a:lnTo>
              <a:lnTo>
                <a:pt x="179605" y="673521"/>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B5CB965-FFE0-B148-AF27-9EABE58F81E7}">
      <dsp:nvSpPr>
        <dsp:cNvPr id="0" name=""/>
        <dsp:cNvSpPr/>
      </dsp:nvSpPr>
      <dsp:spPr>
        <a:xfrm>
          <a:off x="2605846" y="1438349"/>
          <a:ext cx="1436846" cy="8980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Involves a shared read-write mechanism</a:t>
          </a:r>
          <a:endParaRPr lang="en-US" sz="900" kern="1200" dirty="0"/>
        </a:p>
      </dsp:txBody>
      <dsp:txXfrm>
        <a:off x="2632148" y="1464651"/>
        <a:ext cx="1384242" cy="845424"/>
      </dsp:txXfrm>
    </dsp:sp>
    <dsp:sp modelId="{8AF6E76E-68BB-264D-826E-AEBB39267524}">
      <dsp:nvSpPr>
        <dsp:cNvPr id="0" name=""/>
        <dsp:cNvSpPr/>
      </dsp:nvSpPr>
      <dsp:spPr>
        <a:xfrm>
          <a:off x="2426240" y="1213842"/>
          <a:ext cx="179605" cy="1796057"/>
        </a:xfrm>
        <a:custGeom>
          <a:avLst/>
          <a:gdLst/>
          <a:ahLst/>
          <a:cxnLst/>
          <a:rect l="0" t="0" r="0" b="0"/>
          <a:pathLst>
            <a:path>
              <a:moveTo>
                <a:pt x="0" y="0"/>
              </a:moveTo>
              <a:lnTo>
                <a:pt x="0" y="1796057"/>
              </a:lnTo>
              <a:lnTo>
                <a:pt x="179605" y="179605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1F567F9-0295-3F48-9CFB-A29A07F8ED60}">
      <dsp:nvSpPr>
        <dsp:cNvPr id="0" name=""/>
        <dsp:cNvSpPr/>
      </dsp:nvSpPr>
      <dsp:spPr>
        <a:xfrm>
          <a:off x="2605846" y="2560885"/>
          <a:ext cx="1436846" cy="8980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Individual blocks or records have a unique address based on physical location</a:t>
          </a:r>
          <a:endParaRPr lang="en-US" sz="900" kern="1200" dirty="0"/>
        </a:p>
      </dsp:txBody>
      <dsp:txXfrm>
        <a:off x="2632148" y="2587187"/>
        <a:ext cx="1384242" cy="845424"/>
      </dsp:txXfrm>
    </dsp:sp>
    <dsp:sp modelId="{29C59D61-C26A-AA40-8EA4-D9F10DB3FA4C}">
      <dsp:nvSpPr>
        <dsp:cNvPr id="0" name=""/>
        <dsp:cNvSpPr/>
      </dsp:nvSpPr>
      <dsp:spPr>
        <a:xfrm>
          <a:off x="2426240" y="1213842"/>
          <a:ext cx="179605" cy="2918593"/>
        </a:xfrm>
        <a:custGeom>
          <a:avLst/>
          <a:gdLst/>
          <a:ahLst/>
          <a:cxnLst/>
          <a:rect l="0" t="0" r="0" b="0"/>
          <a:pathLst>
            <a:path>
              <a:moveTo>
                <a:pt x="0" y="0"/>
              </a:moveTo>
              <a:lnTo>
                <a:pt x="0" y="2918593"/>
              </a:lnTo>
              <a:lnTo>
                <a:pt x="179605" y="2918593"/>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9A2AEBA-8DB5-A741-9AFA-831FB972D460}">
      <dsp:nvSpPr>
        <dsp:cNvPr id="0" name=""/>
        <dsp:cNvSpPr/>
      </dsp:nvSpPr>
      <dsp:spPr>
        <a:xfrm>
          <a:off x="2605846" y="3683421"/>
          <a:ext cx="1436846" cy="8980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Access time is variable</a:t>
          </a:r>
          <a:endParaRPr lang="en-US" sz="900" kern="1200" dirty="0"/>
        </a:p>
      </dsp:txBody>
      <dsp:txXfrm>
        <a:off x="2632148" y="3709723"/>
        <a:ext cx="1384242" cy="845424"/>
      </dsp:txXfrm>
    </dsp:sp>
    <dsp:sp modelId="{6FDB1C52-66B8-EF4F-9FB7-A5C8D3D6C37F}">
      <dsp:nvSpPr>
        <dsp:cNvPr id="0" name=""/>
        <dsp:cNvSpPr/>
      </dsp:nvSpPr>
      <dsp:spPr>
        <a:xfrm>
          <a:off x="4491707" y="315813"/>
          <a:ext cx="1796057" cy="898028"/>
        </a:xfrm>
        <a:prstGeom prst="roundRect">
          <a:avLst>
            <a:gd name="adj" fmla="val 10000"/>
          </a:avLst>
        </a:prstGeom>
        <a:solidFill>
          <a:schemeClr val="accent3"/>
        </a:solidFill>
        <a:ln>
          <a:solidFill>
            <a:schemeClr val="accent3"/>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33020" rIns="49530" bIns="33020" numCol="1" spcCol="1270" anchor="ctr" anchorCtr="0">
          <a:noAutofit/>
        </a:bodyPr>
        <a:lstStyle/>
        <a:p>
          <a:pPr lvl="0" algn="ctr" defTabSz="1155700" rtl="0">
            <a:lnSpc>
              <a:spcPct val="90000"/>
            </a:lnSpc>
            <a:spcBef>
              <a:spcPct val="0"/>
            </a:spcBef>
            <a:spcAft>
              <a:spcPct val="35000"/>
            </a:spcAft>
          </a:pPr>
          <a:r>
            <a:rPr lang="en-US" sz="2600" kern="1200" dirty="0" smtClean="0"/>
            <a:t>Random access</a:t>
          </a:r>
          <a:endParaRPr lang="en-US" sz="2600" kern="1200" dirty="0"/>
        </a:p>
      </dsp:txBody>
      <dsp:txXfrm>
        <a:off x="4518009" y="342115"/>
        <a:ext cx="1743453" cy="845424"/>
      </dsp:txXfrm>
    </dsp:sp>
    <dsp:sp modelId="{F1386D75-35EA-5D42-9968-3F87FE7AA2CE}">
      <dsp:nvSpPr>
        <dsp:cNvPr id="0" name=""/>
        <dsp:cNvSpPr/>
      </dsp:nvSpPr>
      <dsp:spPr>
        <a:xfrm>
          <a:off x="4671313" y="1213842"/>
          <a:ext cx="179605" cy="673521"/>
        </a:xfrm>
        <a:custGeom>
          <a:avLst/>
          <a:gdLst/>
          <a:ahLst/>
          <a:cxnLst/>
          <a:rect l="0" t="0" r="0" b="0"/>
          <a:pathLst>
            <a:path>
              <a:moveTo>
                <a:pt x="0" y="0"/>
              </a:moveTo>
              <a:lnTo>
                <a:pt x="0" y="673521"/>
              </a:lnTo>
              <a:lnTo>
                <a:pt x="179605" y="673521"/>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DF79683-4896-AE46-8C7E-1E26F3144B7F}">
      <dsp:nvSpPr>
        <dsp:cNvPr id="0" name=""/>
        <dsp:cNvSpPr/>
      </dsp:nvSpPr>
      <dsp:spPr>
        <a:xfrm>
          <a:off x="4850918" y="1438349"/>
          <a:ext cx="1436846" cy="8980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Each addressable location in memory has a unique, physically wired-in addressing mechanism</a:t>
          </a:r>
          <a:endParaRPr lang="en-US" sz="900" kern="1200" dirty="0"/>
        </a:p>
      </dsp:txBody>
      <dsp:txXfrm>
        <a:off x="4877220" y="1464651"/>
        <a:ext cx="1384242" cy="845424"/>
      </dsp:txXfrm>
    </dsp:sp>
    <dsp:sp modelId="{22BDA43B-DDAC-6B48-B529-9D41B158BFE5}">
      <dsp:nvSpPr>
        <dsp:cNvPr id="0" name=""/>
        <dsp:cNvSpPr/>
      </dsp:nvSpPr>
      <dsp:spPr>
        <a:xfrm>
          <a:off x="4671313" y="1213842"/>
          <a:ext cx="179605" cy="1796057"/>
        </a:xfrm>
        <a:custGeom>
          <a:avLst/>
          <a:gdLst/>
          <a:ahLst/>
          <a:cxnLst/>
          <a:rect l="0" t="0" r="0" b="0"/>
          <a:pathLst>
            <a:path>
              <a:moveTo>
                <a:pt x="0" y="0"/>
              </a:moveTo>
              <a:lnTo>
                <a:pt x="0" y="1796057"/>
              </a:lnTo>
              <a:lnTo>
                <a:pt x="179605" y="179605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6D2BFCF-6137-6040-B4D7-654F73B11185}">
      <dsp:nvSpPr>
        <dsp:cNvPr id="0" name=""/>
        <dsp:cNvSpPr/>
      </dsp:nvSpPr>
      <dsp:spPr>
        <a:xfrm>
          <a:off x="4850918" y="2560885"/>
          <a:ext cx="1436846" cy="8980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The time to access a given location is independent of the sequence of prior accesses and is constant</a:t>
          </a:r>
          <a:endParaRPr lang="en-US" sz="900" kern="1200" dirty="0"/>
        </a:p>
      </dsp:txBody>
      <dsp:txXfrm>
        <a:off x="4877220" y="2587187"/>
        <a:ext cx="1384242" cy="845424"/>
      </dsp:txXfrm>
    </dsp:sp>
    <dsp:sp modelId="{FECE01BA-866C-8B4C-8971-A9BDF35383BD}">
      <dsp:nvSpPr>
        <dsp:cNvPr id="0" name=""/>
        <dsp:cNvSpPr/>
      </dsp:nvSpPr>
      <dsp:spPr>
        <a:xfrm>
          <a:off x="4671313" y="1213842"/>
          <a:ext cx="179605" cy="2918593"/>
        </a:xfrm>
        <a:custGeom>
          <a:avLst/>
          <a:gdLst/>
          <a:ahLst/>
          <a:cxnLst/>
          <a:rect l="0" t="0" r="0" b="0"/>
          <a:pathLst>
            <a:path>
              <a:moveTo>
                <a:pt x="0" y="0"/>
              </a:moveTo>
              <a:lnTo>
                <a:pt x="0" y="2918593"/>
              </a:lnTo>
              <a:lnTo>
                <a:pt x="179605" y="2918593"/>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9BFFA3F-0AD9-9441-82BC-335A44ED0150}">
      <dsp:nvSpPr>
        <dsp:cNvPr id="0" name=""/>
        <dsp:cNvSpPr/>
      </dsp:nvSpPr>
      <dsp:spPr>
        <a:xfrm>
          <a:off x="4850918" y="3683421"/>
          <a:ext cx="1436846" cy="8980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Any location can be selected at random and directly addressed and accessed</a:t>
          </a:r>
          <a:endParaRPr lang="en-US" sz="900" kern="1200" dirty="0"/>
        </a:p>
      </dsp:txBody>
      <dsp:txXfrm>
        <a:off x="4877220" y="3709723"/>
        <a:ext cx="1384242" cy="845424"/>
      </dsp:txXfrm>
    </dsp:sp>
    <dsp:sp modelId="{1B2A1DD4-116B-C64D-AB7C-4E334146ACC9}">
      <dsp:nvSpPr>
        <dsp:cNvPr id="0" name=""/>
        <dsp:cNvSpPr/>
      </dsp:nvSpPr>
      <dsp:spPr>
        <a:xfrm>
          <a:off x="4671313" y="1213842"/>
          <a:ext cx="179605" cy="4041130"/>
        </a:xfrm>
        <a:custGeom>
          <a:avLst/>
          <a:gdLst/>
          <a:ahLst/>
          <a:cxnLst/>
          <a:rect l="0" t="0" r="0" b="0"/>
          <a:pathLst>
            <a:path>
              <a:moveTo>
                <a:pt x="0" y="0"/>
              </a:moveTo>
              <a:lnTo>
                <a:pt x="0" y="4041130"/>
              </a:lnTo>
              <a:lnTo>
                <a:pt x="179605" y="4041130"/>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0161445-FBCA-154C-A578-ACEB2B139284}">
      <dsp:nvSpPr>
        <dsp:cNvPr id="0" name=""/>
        <dsp:cNvSpPr/>
      </dsp:nvSpPr>
      <dsp:spPr>
        <a:xfrm>
          <a:off x="4850918" y="4805957"/>
          <a:ext cx="1436846" cy="8980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Main memory and some cache systems are random access</a:t>
          </a:r>
          <a:endParaRPr lang="en-US" sz="900" kern="1200" dirty="0"/>
        </a:p>
      </dsp:txBody>
      <dsp:txXfrm>
        <a:off x="4877220" y="4832259"/>
        <a:ext cx="1384242" cy="845424"/>
      </dsp:txXfrm>
    </dsp:sp>
    <dsp:sp modelId="{2331A22A-7C8D-C642-BBF8-C12A6CD27989}">
      <dsp:nvSpPr>
        <dsp:cNvPr id="0" name=""/>
        <dsp:cNvSpPr/>
      </dsp:nvSpPr>
      <dsp:spPr>
        <a:xfrm>
          <a:off x="6736779" y="315813"/>
          <a:ext cx="1796057" cy="898028"/>
        </a:xfrm>
        <a:prstGeom prst="roundRect">
          <a:avLst>
            <a:gd name="adj" fmla="val 10000"/>
          </a:avLst>
        </a:prstGeom>
        <a:solidFill>
          <a:schemeClr val="accent3"/>
        </a:solidFill>
        <a:ln>
          <a:solidFill>
            <a:schemeClr val="accent3"/>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33020" rIns="49530" bIns="33020" numCol="1" spcCol="1270" anchor="ctr" anchorCtr="0">
          <a:noAutofit/>
        </a:bodyPr>
        <a:lstStyle/>
        <a:p>
          <a:pPr lvl="0" algn="ctr" defTabSz="1155700" rtl="0">
            <a:lnSpc>
              <a:spcPct val="90000"/>
            </a:lnSpc>
            <a:spcBef>
              <a:spcPct val="0"/>
            </a:spcBef>
            <a:spcAft>
              <a:spcPct val="35000"/>
            </a:spcAft>
          </a:pPr>
          <a:r>
            <a:rPr lang="en-GB" sz="2600" kern="1200" dirty="0" smtClean="0"/>
            <a:t>Associative</a:t>
          </a:r>
          <a:endParaRPr lang="en-GB" sz="2600" kern="1200" dirty="0"/>
        </a:p>
      </dsp:txBody>
      <dsp:txXfrm>
        <a:off x="6763081" y="342115"/>
        <a:ext cx="1743453" cy="845424"/>
      </dsp:txXfrm>
    </dsp:sp>
    <dsp:sp modelId="{1AC9A5BA-BC67-294C-AC33-A22F6DB38F56}">
      <dsp:nvSpPr>
        <dsp:cNvPr id="0" name=""/>
        <dsp:cNvSpPr/>
      </dsp:nvSpPr>
      <dsp:spPr>
        <a:xfrm>
          <a:off x="6916385" y="1213842"/>
          <a:ext cx="179605" cy="673521"/>
        </a:xfrm>
        <a:custGeom>
          <a:avLst/>
          <a:gdLst/>
          <a:ahLst/>
          <a:cxnLst/>
          <a:rect l="0" t="0" r="0" b="0"/>
          <a:pathLst>
            <a:path>
              <a:moveTo>
                <a:pt x="0" y="0"/>
              </a:moveTo>
              <a:lnTo>
                <a:pt x="0" y="673521"/>
              </a:lnTo>
              <a:lnTo>
                <a:pt x="179605" y="673521"/>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CB2FCDB-E6D6-904E-A580-4ADB3BF065A6}">
      <dsp:nvSpPr>
        <dsp:cNvPr id="0" name=""/>
        <dsp:cNvSpPr/>
      </dsp:nvSpPr>
      <dsp:spPr>
        <a:xfrm>
          <a:off x="7095991" y="1438349"/>
          <a:ext cx="1436846" cy="8980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A word is retrieved based on a portion of its contents rather than its address</a:t>
          </a:r>
          <a:endParaRPr lang="en-US" sz="900" kern="1200" dirty="0"/>
        </a:p>
      </dsp:txBody>
      <dsp:txXfrm>
        <a:off x="7122293" y="1464651"/>
        <a:ext cx="1384242" cy="845424"/>
      </dsp:txXfrm>
    </dsp:sp>
    <dsp:sp modelId="{83B0DAF1-60E4-9045-B9E4-B96C5D869AFD}">
      <dsp:nvSpPr>
        <dsp:cNvPr id="0" name=""/>
        <dsp:cNvSpPr/>
      </dsp:nvSpPr>
      <dsp:spPr>
        <a:xfrm>
          <a:off x="6916385" y="1213842"/>
          <a:ext cx="179605" cy="1796057"/>
        </a:xfrm>
        <a:custGeom>
          <a:avLst/>
          <a:gdLst/>
          <a:ahLst/>
          <a:cxnLst/>
          <a:rect l="0" t="0" r="0" b="0"/>
          <a:pathLst>
            <a:path>
              <a:moveTo>
                <a:pt x="0" y="0"/>
              </a:moveTo>
              <a:lnTo>
                <a:pt x="0" y="1796057"/>
              </a:lnTo>
              <a:lnTo>
                <a:pt x="179605" y="179605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66DBA70-8BB4-F34F-8B9B-A2766771CED6}">
      <dsp:nvSpPr>
        <dsp:cNvPr id="0" name=""/>
        <dsp:cNvSpPr/>
      </dsp:nvSpPr>
      <dsp:spPr>
        <a:xfrm>
          <a:off x="7095991" y="2560885"/>
          <a:ext cx="1436846" cy="8980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Each location has its own addressing mechanism and retrieval time is constant independent of location or prior access patterns</a:t>
          </a:r>
          <a:endParaRPr lang="en-US" sz="900" kern="1200" dirty="0"/>
        </a:p>
      </dsp:txBody>
      <dsp:txXfrm>
        <a:off x="7122293" y="2587187"/>
        <a:ext cx="1384242" cy="845424"/>
      </dsp:txXfrm>
    </dsp:sp>
    <dsp:sp modelId="{46F7C217-EAF9-1940-A3AC-6B582F32A3FA}">
      <dsp:nvSpPr>
        <dsp:cNvPr id="0" name=""/>
        <dsp:cNvSpPr/>
      </dsp:nvSpPr>
      <dsp:spPr>
        <a:xfrm>
          <a:off x="6916385" y="1213842"/>
          <a:ext cx="179605" cy="2918593"/>
        </a:xfrm>
        <a:custGeom>
          <a:avLst/>
          <a:gdLst/>
          <a:ahLst/>
          <a:cxnLst/>
          <a:rect l="0" t="0" r="0" b="0"/>
          <a:pathLst>
            <a:path>
              <a:moveTo>
                <a:pt x="0" y="0"/>
              </a:moveTo>
              <a:lnTo>
                <a:pt x="0" y="2918593"/>
              </a:lnTo>
              <a:lnTo>
                <a:pt x="179605" y="2918593"/>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AF0E7B9-E263-D64F-82B7-2123FE05D917}">
      <dsp:nvSpPr>
        <dsp:cNvPr id="0" name=""/>
        <dsp:cNvSpPr/>
      </dsp:nvSpPr>
      <dsp:spPr>
        <a:xfrm>
          <a:off x="7095991" y="3683421"/>
          <a:ext cx="1436846" cy="89802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Cache memories may employ associative access</a:t>
          </a:r>
          <a:endParaRPr lang="en-US" sz="900" kern="1200" dirty="0"/>
        </a:p>
      </dsp:txBody>
      <dsp:txXfrm>
        <a:off x="7122293" y="3709723"/>
        <a:ext cx="1384242" cy="8454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077C67-B24F-6A49-8EF8-E21AE295BA78}">
      <dsp:nvSpPr>
        <dsp:cNvPr id="0" name=""/>
        <dsp:cNvSpPr/>
      </dsp:nvSpPr>
      <dsp:spPr>
        <a:xfrm>
          <a:off x="0" y="0"/>
          <a:ext cx="8686800" cy="5486400"/>
        </a:xfrm>
        <a:prstGeom prst="roundRect">
          <a:avLst>
            <a:gd name="adj" fmla="val 8500"/>
          </a:avLst>
        </a:prstGeom>
        <a:solidFill>
          <a:schemeClr val="accent3"/>
        </a:solidFill>
        <a:ln>
          <a:solidFill>
            <a:schemeClr val="accent3"/>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4258056" numCol="1" spcCol="1270" anchor="t" anchorCtr="0">
          <a:noAutofit/>
        </a:bodyPr>
        <a:lstStyle/>
        <a:p>
          <a:pPr lvl="0" algn="l" defTabSz="1333500" rtl="0">
            <a:lnSpc>
              <a:spcPct val="90000"/>
            </a:lnSpc>
            <a:spcBef>
              <a:spcPct val="0"/>
            </a:spcBef>
            <a:spcAft>
              <a:spcPct val="35000"/>
            </a:spcAft>
          </a:pPr>
          <a:r>
            <a:rPr lang="en-US" sz="3000" kern="1200" dirty="0" smtClean="0"/>
            <a:t>The two most important characteristics of memory</a:t>
          </a:r>
          <a:endParaRPr lang="en-US" sz="3000" kern="1200" dirty="0"/>
        </a:p>
      </dsp:txBody>
      <dsp:txXfrm>
        <a:off x="136587" y="136587"/>
        <a:ext cx="8413626" cy="5213226"/>
      </dsp:txXfrm>
    </dsp:sp>
    <dsp:sp modelId="{8A95A152-734B-A745-AAE7-3D32D8C60BCF}">
      <dsp:nvSpPr>
        <dsp:cNvPr id="0" name=""/>
        <dsp:cNvSpPr/>
      </dsp:nvSpPr>
      <dsp:spPr>
        <a:xfrm>
          <a:off x="217170" y="1371600"/>
          <a:ext cx="8252460" cy="3840480"/>
        </a:xfrm>
        <a:prstGeom prst="roundRect">
          <a:avLst>
            <a:gd name="adj" fmla="val 105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2438705" numCol="1" spcCol="1270" anchor="t" anchorCtr="0">
          <a:noAutofit/>
        </a:bodyPr>
        <a:lstStyle/>
        <a:p>
          <a:pPr lvl="0" algn="l" defTabSz="889000" rtl="0">
            <a:lnSpc>
              <a:spcPct val="90000"/>
            </a:lnSpc>
            <a:spcBef>
              <a:spcPct val="0"/>
            </a:spcBef>
            <a:spcAft>
              <a:spcPct val="35000"/>
            </a:spcAft>
          </a:pPr>
          <a:endParaRPr lang="en-US" sz="2000" kern="1200" dirty="0" smtClean="0"/>
        </a:p>
        <a:p>
          <a:pPr lvl="0" algn="l" defTabSz="889000" rtl="0">
            <a:lnSpc>
              <a:spcPct val="90000"/>
            </a:lnSpc>
            <a:spcBef>
              <a:spcPct val="0"/>
            </a:spcBef>
            <a:spcAft>
              <a:spcPct val="35000"/>
            </a:spcAft>
          </a:pPr>
          <a:r>
            <a:rPr lang="en-US" sz="3000" kern="1200" dirty="0" smtClean="0"/>
            <a:t>Three performance parameters are used:</a:t>
          </a:r>
          <a:endParaRPr lang="en-US" sz="3000" kern="1200" dirty="0"/>
        </a:p>
      </dsp:txBody>
      <dsp:txXfrm>
        <a:off x="335278" y="1489708"/>
        <a:ext cx="8016244" cy="3604264"/>
      </dsp:txXfrm>
    </dsp:sp>
    <dsp:sp modelId="{4DC5D986-59BC-1740-AC0E-735CF97CB45C}">
      <dsp:nvSpPr>
        <dsp:cNvPr id="0" name=""/>
        <dsp:cNvSpPr/>
      </dsp:nvSpPr>
      <dsp:spPr>
        <a:xfrm>
          <a:off x="423481" y="3099816"/>
          <a:ext cx="2583930" cy="1728216"/>
        </a:xfrm>
        <a:prstGeom prst="roundRect">
          <a:avLst>
            <a:gd name="adj" fmla="val 105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rtl="0">
            <a:lnSpc>
              <a:spcPct val="90000"/>
            </a:lnSpc>
            <a:spcBef>
              <a:spcPct val="0"/>
            </a:spcBef>
            <a:spcAft>
              <a:spcPct val="35000"/>
            </a:spcAft>
          </a:pPr>
          <a:r>
            <a:rPr lang="en-GB" sz="1500" kern="1200" dirty="0" smtClean="0"/>
            <a:t>Access time (latency)</a:t>
          </a:r>
          <a:endParaRPr lang="en-GB" sz="1500" kern="1200" dirty="0"/>
        </a:p>
        <a:p>
          <a:pPr marL="114300" lvl="1" indent="-114300" algn="l" defTabSz="533400" rtl="0">
            <a:lnSpc>
              <a:spcPct val="90000"/>
            </a:lnSpc>
            <a:spcBef>
              <a:spcPct val="0"/>
            </a:spcBef>
            <a:spcAft>
              <a:spcPct val="15000"/>
            </a:spcAft>
            <a:buChar char="••"/>
          </a:pPr>
          <a:r>
            <a:rPr lang="en-US" sz="1200" kern="1200" dirty="0" smtClean="0"/>
            <a:t>For random-access memory it is the time it takes to perform a read or write operation</a:t>
          </a:r>
          <a:endParaRPr lang="en-US" sz="1200" kern="1200" dirty="0"/>
        </a:p>
        <a:p>
          <a:pPr marL="114300" lvl="1" indent="-114300" algn="l" defTabSz="533400" rtl="0">
            <a:lnSpc>
              <a:spcPct val="90000"/>
            </a:lnSpc>
            <a:spcBef>
              <a:spcPct val="0"/>
            </a:spcBef>
            <a:spcAft>
              <a:spcPct val="15000"/>
            </a:spcAft>
            <a:buChar char="••"/>
          </a:pPr>
          <a:r>
            <a:rPr lang="en-US" sz="1200" kern="1200" dirty="0" smtClean="0"/>
            <a:t>For non-random-access memory it is the time it takes to position the read-write mechanism at the desired location</a:t>
          </a:r>
          <a:endParaRPr lang="en-US" sz="1200" kern="1200" dirty="0"/>
        </a:p>
      </dsp:txBody>
      <dsp:txXfrm>
        <a:off x="476630" y="3152965"/>
        <a:ext cx="2477632" cy="1621918"/>
      </dsp:txXfrm>
    </dsp:sp>
    <dsp:sp modelId="{DCA2CBFE-8F07-BB4E-8414-CF97B200D168}">
      <dsp:nvSpPr>
        <dsp:cNvPr id="0" name=""/>
        <dsp:cNvSpPr/>
      </dsp:nvSpPr>
      <dsp:spPr>
        <a:xfrm>
          <a:off x="3050358" y="2971798"/>
          <a:ext cx="2583930" cy="1984251"/>
        </a:xfrm>
        <a:prstGeom prst="roundRect">
          <a:avLst>
            <a:gd name="adj" fmla="val 105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rtl="0">
            <a:lnSpc>
              <a:spcPct val="90000"/>
            </a:lnSpc>
            <a:spcBef>
              <a:spcPct val="0"/>
            </a:spcBef>
            <a:spcAft>
              <a:spcPct val="35000"/>
            </a:spcAft>
          </a:pPr>
          <a:r>
            <a:rPr lang="en-US" sz="1400" kern="1200" dirty="0" smtClean="0"/>
            <a:t>Memory cycle time</a:t>
          </a:r>
          <a:endParaRPr lang="en-US" sz="1400" kern="1200" dirty="0"/>
        </a:p>
        <a:p>
          <a:pPr marL="57150" lvl="1" indent="-57150" algn="l" defTabSz="488950" rtl="0">
            <a:lnSpc>
              <a:spcPct val="90000"/>
            </a:lnSpc>
            <a:spcBef>
              <a:spcPct val="0"/>
            </a:spcBef>
            <a:spcAft>
              <a:spcPct val="15000"/>
            </a:spcAft>
            <a:buChar char="••"/>
          </a:pPr>
          <a:r>
            <a:rPr lang="en-US" sz="1100" kern="1200" dirty="0" smtClean="0"/>
            <a:t>Access time plus any additional time required before second access can commence</a:t>
          </a:r>
          <a:endParaRPr lang="en-US" sz="1100" kern="1200" dirty="0"/>
        </a:p>
        <a:p>
          <a:pPr marL="57150" lvl="1" indent="-57150" algn="l" defTabSz="488950" rtl="0">
            <a:lnSpc>
              <a:spcPct val="90000"/>
            </a:lnSpc>
            <a:spcBef>
              <a:spcPct val="0"/>
            </a:spcBef>
            <a:spcAft>
              <a:spcPct val="15000"/>
            </a:spcAft>
            <a:buChar char="••"/>
          </a:pPr>
          <a:r>
            <a:rPr lang="en-US" sz="1100" kern="1200" dirty="0" smtClean="0"/>
            <a:t>Additional time may be required for transients to die out on signal lines or to regenerate data if they are read destructively</a:t>
          </a:r>
          <a:endParaRPr lang="en-US" sz="1100" kern="1200" dirty="0"/>
        </a:p>
        <a:p>
          <a:pPr marL="57150" lvl="1" indent="-57150" algn="l" defTabSz="488950" rtl="0">
            <a:lnSpc>
              <a:spcPct val="90000"/>
            </a:lnSpc>
            <a:spcBef>
              <a:spcPct val="0"/>
            </a:spcBef>
            <a:spcAft>
              <a:spcPct val="15000"/>
            </a:spcAft>
            <a:buChar char="••"/>
          </a:pPr>
          <a:r>
            <a:rPr lang="en-US" sz="1100" kern="1200" dirty="0" smtClean="0"/>
            <a:t>Concerned with the system bus, not the processor</a:t>
          </a:r>
          <a:endParaRPr lang="en-US" sz="1100" kern="1200" dirty="0"/>
        </a:p>
      </dsp:txBody>
      <dsp:txXfrm>
        <a:off x="3111381" y="3032821"/>
        <a:ext cx="2461884" cy="1862205"/>
      </dsp:txXfrm>
    </dsp:sp>
    <dsp:sp modelId="{8D7CAF80-BCAD-AF40-83EC-CA9E025213FC}">
      <dsp:nvSpPr>
        <dsp:cNvPr id="0" name=""/>
        <dsp:cNvSpPr/>
      </dsp:nvSpPr>
      <dsp:spPr>
        <a:xfrm>
          <a:off x="5677235" y="3099816"/>
          <a:ext cx="2583930" cy="1728216"/>
        </a:xfrm>
        <a:prstGeom prst="roundRect">
          <a:avLst>
            <a:gd name="adj" fmla="val 105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rtl="0">
            <a:lnSpc>
              <a:spcPct val="90000"/>
            </a:lnSpc>
            <a:spcBef>
              <a:spcPct val="0"/>
            </a:spcBef>
            <a:spcAft>
              <a:spcPct val="35000"/>
            </a:spcAft>
          </a:pPr>
          <a:r>
            <a:rPr lang="en-US" sz="1500" kern="1200" dirty="0" smtClean="0"/>
            <a:t>Transfer rate</a:t>
          </a:r>
          <a:endParaRPr lang="en-US" sz="1500" kern="1200" dirty="0"/>
        </a:p>
        <a:p>
          <a:pPr marL="114300" lvl="1" indent="-114300" algn="l" defTabSz="533400" rtl="0">
            <a:lnSpc>
              <a:spcPct val="90000"/>
            </a:lnSpc>
            <a:spcBef>
              <a:spcPct val="0"/>
            </a:spcBef>
            <a:spcAft>
              <a:spcPct val="15000"/>
            </a:spcAft>
            <a:buChar char="••"/>
          </a:pPr>
          <a:r>
            <a:rPr lang="en-US" sz="1200" kern="1200" dirty="0" smtClean="0"/>
            <a:t>The rate at which data can be transferred into or out of a memory unit</a:t>
          </a:r>
          <a:endParaRPr lang="en-US" sz="1200" kern="1200" dirty="0"/>
        </a:p>
        <a:p>
          <a:pPr marL="114300" lvl="1" indent="-114300" algn="l" defTabSz="533400" rtl="0">
            <a:lnSpc>
              <a:spcPct val="90000"/>
            </a:lnSpc>
            <a:spcBef>
              <a:spcPct val="0"/>
            </a:spcBef>
            <a:spcAft>
              <a:spcPct val="15000"/>
            </a:spcAft>
            <a:buChar char="••"/>
          </a:pPr>
          <a:r>
            <a:rPr lang="en-US" sz="1200" kern="1200" dirty="0" smtClean="0"/>
            <a:t>For random-access memory it is equal to 1/(cycle time)</a:t>
          </a:r>
          <a:endParaRPr lang="en-US" sz="1200" kern="1200" dirty="0"/>
        </a:p>
      </dsp:txBody>
      <dsp:txXfrm>
        <a:off x="5730384" y="3152965"/>
        <a:ext cx="2477632" cy="16219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B4F48F-6F74-9842-A164-78C65E62632D}">
      <dsp:nvSpPr>
        <dsp:cNvPr id="0" name=""/>
        <dsp:cNvSpPr/>
      </dsp:nvSpPr>
      <dsp:spPr>
        <a:xfrm>
          <a:off x="2643" y="188107"/>
          <a:ext cx="2577107" cy="816575"/>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GB" sz="2000" b="0" kern="1200" dirty="0" smtClean="0">
              <a:effectLst>
                <a:outerShdw blurRad="38100" dist="38100" dir="2700000" algn="tl">
                  <a:srgbClr val="000000">
                    <a:alpha val="43137"/>
                  </a:srgbClr>
                </a:outerShdw>
              </a:effectLst>
            </a:rPr>
            <a:t>Direct</a:t>
          </a:r>
        </a:p>
      </dsp:txBody>
      <dsp:txXfrm>
        <a:off x="2643" y="188107"/>
        <a:ext cx="2577107" cy="816575"/>
      </dsp:txXfrm>
    </dsp:sp>
    <dsp:sp modelId="{5E6AA0E8-B225-9D44-A86D-9767773C4003}">
      <dsp:nvSpPr>
        <dsp:cNvPr id="0" name=""/>
        <dsp:cNvSpPr/>
      </dsp:nvSpPr>
      <dsp:spPr>
        <a:xfrm>
          <a:off x="2643" y="819986"/>
          <a:ext cx="2577107" cy="2954306"/>
        </a:xfrm>
        <a:prstGeom prst="rect">
          <a:avLst/>
        </a:prstGeom>
        <a:solidFill>
          <a:schemeClr val="accent1">
            <a:alpha val="90000"/>
            <a:tint val="40000"/>
            <a:hueOff val="0"/>
            <a:satOff val="0"/>
            <a:lumOff val="0"/>
            <a:alphaOff val="0"/>
          </a:schemeClr>
        </a:solidFill>
        <a:ln w="9525"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ts val="870"/>
            </a:spcAft>
            <a:buChar char="••"/>
          </a:pPr>
          <a:r>
            <a:rPr lang="en-GB" sz="1500" kern="1200" dirty="0" smtClean="0"/>
            <a:t>The simplest technique</a:t>
          </a:r>
        </a:p>
        <a:p>
          <a:pPr marL="114300" lvl="1" indent="-114300" algn="l" defTabSz="666750">
            <a:lnSpc>
              <a:spcPct val="90000"/>
            </a:lnSpc>
            <a:spcBef>
              <a:spcPct val="0"/>
            </a:spcBef>
            <a:spcAft>
              <a:spcPts val="870"/>
            </a:spcAft>
            <a:buChar char="••"/>
          </a:pPr>
          <a:r>
            <a:rPr lang="en-GB" sz="1500" kern="1200" dirty="0" smtClean="0"/>
            <a:t>Maps each block of main memory into only one possible cache line</a:t>
          </a:r>
        </a:p>
      </dsp:txBody>
      <dsp:txXfrm>
        <a:off x="2643" y="819986"/>
        <a:ext cx="2577107" cy="2954306"/>
      </dsp:txXfrm>
    </dsp:sp>
    <dsp:sp modelId="{B3F6D228-9039-A949-A88A-D4A04B9662CD}">
      <dsp:nvSpPr>
        <dsp:cNvPr id="0" name=""/>
        <dsp:cNvSpPr/>
      </dsp:nvSpPr>
      <dsp:spPr>
        <a:xfrm>
          <a:off x="2940546" y="166583"/>
          <a:ext cx="2577107" cy="902671"/>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GB" sz="2000" b="0" kern="1200" dirty="0" smtClean="0">
              <a:effectLst>
                <a:outerShdw blurRad="38100" dist="38100" dir="2700000" algn="tl">
                  <a:srgbClr val="000000">
                    <a:alpha val="43137"/>
                  </a:srgbClr>
                </a:outerShdw>
              </a:effectLst>
            </a:rPr>
            <a:t>Associative</a:t>
          </a:r>
        </a:p>
      </dsp:txBody>
      <dsp:txXfrm>
        <a:off x="2940546" y="166583"/>
        <a:ext cx="2577107" cy="902671"/>
      </dsp:txXfrm>
    </dsp:sp>
    <dsp:sp modelId="{9F9ABC03-ED5A-8C4F-ABBA-7702123255F3}">
      <dsp:nvSpPr>
        <dsp:cNvPr id="0" name=""/>
        <dsp:cNvSpPr/>
      </dsp:nvSpPr>
      <dsp:spPr>
        <a:xfrm>
          <a:off x="2940546" y="841510"/>
          <a:ext cx="2577107" cy="2954306"/>
        </a:xfrm>
        <a:prstGeom prst="rect">
          <a:avLst/>
        </a:prstGeom>
        <a:solidFill>
          <a:schemeClr val="accent1">
            <a:alpha val="90000"/>
            <a:tint val="40000"/>
            <a:hueOff val="0"/>
            <a:satOff val="0"/>
            <a:lumOff val="0"/>
            <a:alphaOff val="0"/>
          </a:schemeClr>
        </a:solidFill>
        <a:ln w="9525"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ts val="870"/>
            </a:spcAft>
            <a:buChar char="••"/>
          </a:pPr>
          <a:r>
            <a:rPr lang="en-GB" sz="1500" kern="1200" dirty="0" smtClean="0"/>
            <a:t>Permits each main memory block to be loaded into any line of the cache</a:t>
          </a:r>
        </a:p>
        <a:p>
          <a:pPr marL="114300" lvl="1" indent="-114300" algn="l" defTabSz="666750">
            <a:lnSpc>
              <a:spcPct val="90000"/>
            </a:lnSpc>
            <a:spcBef>
              <a:spcPct val="0"/>
            </a:spcBef>
            <a:spcAft>
              <a:spcPts val="870"/>
            </a:spcAft>
            <a:buChar char="••"/>
          </a:pPr>
          <a:r>
            <a:rPr lang="en-GB" sz="1500" kern="1200" dirty="0" smtClean="0"/>
            <a:t>The cache control logic interprets a memory address simply as a Tag and a Word field</a:t>
          </a:r>
        </a:p>
        <a:p>
          <a:pPr marL="114300" lvl="1" indent="-114300" algn="l" defTabSz="666750">
            <a:lnSpc>
              <a:spcPct val="90000"/>
            </a:lnSpc>
            <a:spcBef>
              <a:spcPct val="0"/>
            </a:spcBef>
            <a:spcAft>
              <a:spcPts val="870"/>
            </a:spcAft>
            <a:buChar char="••"/>
          </a:pPr>
          <a:r>
            <a:rPr lang="en-GB" sz="1500" kern="1200" dirty="0" smtClean="0"/>
            <a:t>To determine whether a block is in the cache, the cache control logic must simultaneously examine every line’s Tag for a match </a:t>
          </a:r>
        </a:p>
      </dsp:txBody>
      <dsp:txXfrm>
        <a:off x="2940546" y="841510"/>
        <a:ext cx="2577107" cy="2954306"/>
      </dsp:txXfrm>
    </dsp:sp>
    <dsp:sp modelId="{F94948FC-FEE2-2A41-9A9E-9B62084D71F6}">
      <dsp:nvSpPr>
        <dsp:cNvPr id="0" name=""/>
        <dsp:cNvSpPr/>
      </dsp:nvSpPr>
      <dsp:spPr>
        <a:xfrm>
          <a:off x="5881092" y="117254"/>
          <a:ext cx="2577107" cy="902671"/>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GB" sz="2000" b="0" kern="1200" dirty="0" smtClean="0">
              <a:effectLst>
                <a:outerShdw blurRad="38100" dist="38100" dir="2700000" algn="tl">
                  <a:srgbClr val="000000">
                    <a:alpha val="43137"/>
                  </a:srgbClr>
                </a:outerShdw>
              </a:effectLst>
            </a:rPr>
            <a:t>Set Associative</a:t>
          </a:r>
        </a:p>
      </dsp:txBody>
      <dsp:txXfrm>
        <a:off x="5881092" y="117254"/>
        <a:ext cx="2577107" cy="902671"/>
      </dsp:txXfrm>
    </dsp:sp>
    <dsp:sp modelId="{C30E3304-D114-7743-A3EC-2445BAC10332}">
      <dsp:nvSpPr>
        <dsp:cNvPr id="0" name=""/>
        <dsp:cNvSpPr/>
      </dsp:nvSpPr>
      <dsp:spPr>
        <a:xfrm>
          <a:off x="5878448" y="841510"/>
          <a:ext cx="2577107" cy="2954306"/>
        </a:xfrm>
        <a:prstGeom prst="rect">
          <a:avLst/>
        </a:prstGeom>
        <a:solidFill>
          <a:schemeClr val="accent1">
            <a:alpha val="90000"/>
            <a:tint val="40000"/>
            <a:hueOff val="0"/>
            <a:satOff val="0"/>
            <a:lumOff val="0"/>
            <a:alphaOff val="0"/>
          </a:schemeClr>
        </a:solidFill>
        <a:ln w="9525"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GB" sz="1500" kern="1200" dirty="0" smtClean="0"/>
            <a:t>A compromise that exhibits the strengths of both the direct and associative approaches while reducing their disadvantages</a:t>
          </a:r>
        </a:p>
      </dsp:txBody>
      <dsp:txXfrm>
        <a:off x="5878448" y="841510"/>
        <a:ext cx="2577107" cy="29543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11B929-E516-5443-B0F5-EC0B30A47FDB}">
      <dsp:nvSpPr>
        <dsp:cNvPr id="0" name=""/>
        <dsp:cNvSpPr/>
      </dsp:nvSpPr>
      <dsp:spPr>
        <a:xfrm>
          <a:off x="237" y="1184871"/>
          <a:ext cx="4048319" cy="1012079"/>
        </a:xfrm>
        <a:prstGeom prst="roundRect">
          <a:avLst>
            <a:gd name="adj" fmla="val 10000"/>
          </a:avLst>
        </a:prstGeom>
        <a:solidFill>
          <a:schemeClr val="accent4"/>
        </a:solidFill>
        <a:ln>
          <a:solidFill>
            <a:schemeClr val="accent4"/>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rtl="0">
            <a:lnSpc>
              <a:spcPct val="90000"/>
            </a:lnSpc>
            <a:spcBef>
              <a:spcPct val="0"/>
            </a:spcBef>
            <a:spcAft>
              <a:spcPct val="35000"/>
            </a:spcAft>
          </a:pPr>
          <a:r>
            <a:rPr lang="en-US" sz="2100" kern="1200" dirty="0" smtClean="0"/>
            <a:t>When a block that is resident in the cache is to be replaced there are two cases to consider:</a:t>
          </a:r>
          <a:endParaRPr lang="en-US" sz="2100" kern="1200" dirty="0"/>
        </a:p>
      </dsp:txBody>
      <dsp:txXfrm>
        <a:off x="29880" y="1214514"/>
        <a:ext cx="3989033" cy="952793"/>
      </dsp:txXfrm>
    </dsp:sp>
    <dsp:sp modelId="{D31FB0BD-CB04-3C41-B317-3A5187E6AE93}">
      <dsp:nvSpPr>
        <dsp:cNvPr id="0" name=""/>
        <dsp:cNvSpPr/>
      </dsp:nvSpPr>
      <dsp:spPr>
        <a:xfrm rot="5400000">
          <a:off x="1935840" y="2285508"/>
          <a:ext cx="177113" cy="177113"/>
        </a:xfrm>
        <a:prstGeom prst="rightArrow">
          <a:avLst>
            <a:gd name="adj1" fmla="val 66700"/>
            <a:gd name="adj2" fmla="val 50000"/>
          </a:avLst>
        </a:prstGeom>
        <a:solidFill>
          <a:schemeClr val="accent4"/>
        </a:solidFill>
        <a:ln>
          <a:noFill/>
        </a:ln>
        <a:effectLst/>
      </dsp:spPr>
      <dsp:style>
        <a:lnRef idx="0">
          <a:scrgbClr r="0" g="0" b="0"/>
        </a:lnRef>
        <a:fillRef idx="3">
          <a:scrgbClr r="0" g="0" b="0"/>
        </a:fillRef>
        <a:effectRef idx="2">
          <a:scrgbClr r="0" g="0" b="0"/>
        </a:effectRef>
        <a:fontRef idx="minor">
          <a:schemeClr val="lt1"/>
        </a:fontRef>
      </dsp:style>
    </dsp:sp>
    <dsp:sp modelId="{3142DD91-2917-CC41-9BFA-CF928F5CC795}">
      <dsp:nvSpPr>
        <dsp:cNvPr id="0" name=""/>
        <dsp:cNvSpPr/>
      </dsp:nvSpPr>
      <dsp:spPr>
        <a:xfrm>
          <a:off x="237" y="2551179"/>
          <a:ext cx="4048319" cy="1012079"/>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4"/>
          </a:solidFill>
          <a:prstDash val="solid"/>
        </a:ln>
        <a:effectLst/>
      </dsp:spPr>
      <dsp:style>
        <a:lnRef idx="1">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US" sz="1600" kern="1200" dirty="0" smtClean="0"/>
            <a:t>If the old block in the cache has not been altered then it may be overwritten with a new block without first writing out the old block</a:t>
          </a:r>
          <a:endParaRPr lang="en-US" sz="1600" kern="1200" dirty="0"/>
        </a:p>
      </dsp:txBody>
      <dsp:txXfrm>
        <a:off x="29880" y="2580822"/>
        <a:ext cx="3989033" cy="952793"/>
      </dsp:txXfrm>
    </dsp:sp>
    <dsp:sp modelId="{2D23DC65-2635-7547-AB3F-AED6672AFFE6}">
      <dsp:nvSpPr>
        <dsp:cNvPr id="0" name=""/>
        <dsp:cNvSpPr/>
      </dsp:nvSpPr>
      <dsp:spPr>
        <a:xfrm rot="5400000">
          <a:off x="1935840" y="3651816"/>
          <a:ext cx="177113" cy="177113"/>
        </a:xfrm>
        <a:prstGeom prst="rightArrow">
          <a:avLst>
            <a:gd name="adj1" fmla="val 66700"/>
            <a:gd name="adj2" fmla="val 50000"/>
          </a:avLst>
        </a:prstGeom>
        <a:solidFill>
          <a:schemeClr val="accent4"/>
        </a:solidFill>
        <a:ln>
          <a:noFill/>
        </a:ln>
        <a:effectLst/>
      </dsp:spPr>
      <dsp:style>
        <a:lnRef idx="0">
          <a:scrgbClr r="0" g="0" b="0"/>
        </a:lnRef>
        <a:fillRef idx="3">
          <a:scrgbClr r="0" g="0" b="0"/>
        </a:fillRef>
        <a:effectRef idx="2">
          <a:scrgbClr r="0" g="0" b="0"/>
        </a:effectRef>
        <a:fontRef idx="minor">
          <a:schemeClr val="lt1"/>
        </a:fontRef>
      </dsp:style>
    </dsp:sp>
    <dsp:sp modelId="{4A68EEB7-D5C7-EF47-A954-BD8607821E05}">
      <dsp:nvSpPr>
        <dsp:cNvPr id="0" name=""/>
        <dsp:cNvSpPr/>
      </dsp:nvSpPr>
      <dsp:spPr>
        <a:xfrm>
          <a:off x="237" y="3917487"/>
          <a:ext cx="4048319" cy="1829881"/>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4"/>
          </a:solidFill>
          <a:prstDash val="solid"/>
        </a:ln>
        <a:effectLst/>
      </dsp:spPr>
      <dsp:style>
        <a:lnRef idx="1">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US" sz="1600" kern="1200" dirty="0" smtClean="0"/>
            <a:t>If at least one write operation has been performed on a word in that line of the cache then main memory must be updated by writing the line of cache out to the block of memory before bringing in the new block</a:t>
          </a:r>
          <a:endParaRPr lang="en-US" sz="1600" kern="1200" dirty="0"/>
        </a:p>
      </dsp:txBody>
      <dsp:txXfrm>
        <a:off x="53832" y="3971082"/>
        <a:ext cx="3941129" cy="1722691"/>
      </dsp:txXfrm>
    </dsp:sp>
    <dsp:sp modelId="{59333D82-04E3-344E-9F6D-7A52667AD3BD}">
      <dsp:nvSpPr>
        <dsp:cNvPr id="0" name=""/>
        <dsp:cNvSpPr/>
      </dsp:nvSpPr>
      <dsp:spPr>
        <a:xfrm>
          <a:off x="4615322" y="1184871"/>
          <a:ext cx="4048319" cy="1012079"/>
        </a:xfrm>
        <a:prstGeom prst="roundRect">
          <a:avLst>
            <a:gd name="adj" fmla="val 10000"/>
          </a:avLst>
        </a:prstGeom>
        <a:solidFill>
          <a:schemeClr val="accent3"/>
        </a:solidFill>
        <a:ln>
          <a:solidFill>
            <a:schemeClr val="accent3"/>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rtl="0">
            <a:lnSpc>
              <a:spcPct val="90000"/>
            </a:lnSpc>
            <a:spcBef>
              <a:spcPct val="0"/>
            </a:spcBef>
            <a:spcAft>
              <a:spcPct val="35000"/>
            </a:spcAft>
          </a:pPr>
          <a:r>
            <a:rPr lang="en-US" sz="2100" kern="1200" dirty="0" smtClean="0"/>
            <a:t>There are two problems to contend with:</a:t>
          </a:r>
          <a:endParaRPr lang="en-US" sz="2100" kern="1200" dirty="0"/>
        </a:p>
      </dsp:txBody>
      <dsp:txXfrm>
        <a:off x="4644965" y="1214514"/>
        <a:ext cx="3989033" cy="952793"/>
      </dsp:txXfrm>
    </dsp:sp>
    <dsp:sp modelId="{23FB0AB2-D708-C74D-9705-EFCC30F8BF72}">
      <dsp:nvSpPr>
        <dsp:cNvPr id="0" name=""/>
        <dsp:cNvSpPr/>
      </dsp:nvSpPr>
      <dsp:spPr>
        <a:xfrm rot="5400000">
          <a:off x="6550925" y="2285508"/>
          <a:ext cx="177113" cy="177113"/>
        </a:xfrm>
        <a:prstGeom prst="rightArrow">
          <a:avLst>
            <a:gd name="adj1" fmla="val 66700"/>
            <a:gd name="adj2" fmla="val 50000"/>
          </a:avLst>
        </a:prstGeom>
        <a:solidFill>
          <a:schemeClr val="accent3"/>
        </a:solidFill>
        <a:ln>
          <a:noFill/>
        </a:ln>
        <a:effectLst/>
      </dsp:spPr>
      <dsp:style>
        <a:lnRef idx="0">
          <a:scrgbClr r="0" g="0" b="0"/>
        </a:lnRef>
        <a:fillRef idx="3">
          <a:scrgbClr r="0" g="0" b="0"/>
        </a:fillRef>
        <a:effectRef idx="2">
          <a:scrgbClr r="0" g="0" b="0"/>
        </a:effectRef>
        <a:fontRef idx="minor">
          <a:schemeClr val="lt1"/>
        </a:fontRef>
      </dsp:style>
    </dsp:sp>
    <dsp:sp modelId="{7F36AA80-5C05-2F49-B7E9-B7C655619CE6}">
      <dsp:nvSpPr>
        <dsp:cNvPr id="0" name=""/>
        <dsp:cNvSpPr/>
      </dsp:nvSpPr>
      <dsp:spPr>
        <a:xfrm>
          <a:off x="4615322" y="2551179"/>
          <a:ext cx="4048319" cy="1012079"/>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US" sz="1600" kern="1200" dirty="0" smtClean="0"/>
            <a:t>More than one device may have access to main memory</a:t>
          </a:r>
          <a:endParaRPr lang="en-US" sz="1600" kern="1200" dirty="0"/>
        </a:p>
      </dsp:txBody>
      <dsp:txXfrm>
        <a:off x="4644965" y="2580822"/>
        <a:ext cx="3989033" cy="952793"/>
      </dsp:txXfrm>
    </dsp:sp>
    <dsp:sp modelId="{B3C789D7-F7F9-6047-9980-E16EE5BCCF23}">
      <dsp:nvSpPr>
        <dsp:cNvPr id="0" name=""/>
        <dsp:cNvSpPr/>
      </dsp:nvSpPr>
      <dsp:spPr>
        <a:xfrm rot="5400000">
          <a:off x="6550925" y="3651816"/>
          <a:ext cx="177113" cy="177113"/>
        </a:xfrm>
        <a:prstGeom prst="rightArrow">
          <a:avLst>
            <a:gd name="adj1" fmla="val 66700"/>
            <a:gd name="adj2" fmla="val 50000"/>
          </a:avLst>
        </a:prstGeom>
        <a:solidFill>
          <a:schemeClr val="accent3"/>
        </a:solidFill>
        <a:ln>
          <a:noFill/>
        </a:ln>
        <a:effectLst/>
      </dsp:spPr>
      <dsp:style>
        <a:lnRef idx="0">
          <a:scrgbClr r="0" g="0" b="0"/>
        </a:lnRef>
        <a:fillRef idx="3">
          <a:scrgbClr r="0" g="0" b="0"/>
        </a:fillRef>
        <a:effectRef idx="2">
          <a:scrgbClr r="0" g="0" b="0"/>
        </a:effectRef>
        <a:fontRef idx="minor">
          <a:schemeClr val="lt1"/>
        </a:fontRef>
      </dsp:style>
    </dsp:sp>
    <dsp:sp modelId="{70DA93BB-D5B7-C048-B918-81E67A7815CD}">
      <dsp:nvSpPr>
        <dsp:cNvPr id="0" name=""/>
        <dsp:cNvSpPr/>
      </dsp:nvSpPr>
      <dsp:spPr>
        <a:xfrm>
          <a:off x="4636110" y="3917487"/>
          <a:ext cx="4006743" cy="1735180"/>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US" sz="1600" kern="1200" dirty="0" smtClean="0"/>
            <a:t>A more complex problem occurs when multiple processors are attached to the same bus and each processor has its own local cache - if a word is altered in one cache it could conceivably invalidate a word in other caches</a:t>
          </a:r>
          <a:endParaRPr lang="en-US" sz="1600" kern="1200" dirty="0"/>
        </a:p>
      </dsp:txBody>
      <dsp:txXfrm>
        <a:off x="4686932" y="3968309"/>
        <a:ext cx="3905099" cy="163353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A98750-A22E-E144-85E8-F4570D51A474}">
      <dsp:nvSpPr>
        <dsp:cNvPr id="0" name=""/>
        <dsp:cNvSpPr/>
      </dsp:nvSpPr>
      <dsp:spPr>
        <a:xfrm>
          <a:off x="0" y="1892796"/>
          <a:ext cx="8964612" cy="2523728"/>
        </a:xfrm>
        <a:prstGeom prst="notchedRightArrow">
          <a:avLst/>
        </a:prstGeom>
        <a:solidFill>
          <a:schemeClr val="accent1">
            <a:tint val="40000"/>
            <a:hueOff val="0"/>
            <a:satOff val="0"/>
            <a:lumOff val="0"/>
            <a:alphaOff val="0"/>
          </a:schemeClr>
        </a:solidFill>
        <a:ln>
          <a:solidFill>
            <a:schemeClr val="accent3"/>
          </a:solid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sp>
    <dsp:sp modelId="{57FE2081-BE33-2C4A-891E-2BB614041C39}">
      <dsp:nvSpPr>
        <dsp:cNvPr id="0" name=""/>
        <dsp:cNvSpPr/>
      </dsp:nvSpPr>
      <dsp:spPr>
        <a:xfrm>
          <a:off x="647" y="0"/>
          <a:ext cx="1508838" cy="2523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lvl="0" algn="ctr" defTabSz="533400" rtl="0">
            <a:lnSpc>
              <a:spcPct val="90000"/>
            </a:lnSpc>
            <a:spcBef>
              <a:spcPct val="0"/>
            </a:spcBef>
            <a:spcAft>
              <a:spcPct val="35000"/>
            </a:spcAft>
          </a:pPr>
          <a:r>
            <a:rPr lang="en-US" sz="1200" kern="1200" dirty="0" smtClean="0"/>
            <a:t>When a block of data is retrieved and placed in the cache not only the desired word but also some number of adjacent words are retrieved</a:t>
          </a:r>
          <a:endParaRPr lang="en-US" sz="1200" kern="1200" dirty="0"/>
        </a:p>
      </dsp:txBody>
      <dsp:txXfrm>
        <a:off x="647" y="0"/>
        <a:ext cx="1508838" cy="2523728"/>
      </dsp:txXfrm>
    </dsp:sp>
    <dsp:sp modelId="{097B1AA5-F856-8742-B675-F1FF43B6838A}">
      <dsp:nvSpPr>
        <dsp:cNvPr id="0" name=""/>
        <dsp:cNvSpPr/>
      </dsp:nvSpPr>
      <dsp:spPr>
        <a:xfrm>
          <a:off x="575219" y="2820638"/>
          <a:ext cx="630932" cy="630932"/>
        </a:xfrm>
        <a:prstGeom prst="ellipse">
          <a:avLst/>
        </a:prstGeom>
        <a:solidFill>
          <a:schemeClr val="accent4"/>
        </a:solidFill>
        <a:ln>
          <a:solidFill>
            <a:schemeClr val="accent4"/>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396BDE89-FCC1-E541-9ADE-A4D83F72FFEA}">
      <dsp:nvSpPr>
        <dsp:cNvPr id="0" name=""/>
        <dsp:cNvSpPr/>
      </dsp:nvSpPr>
      <dsp:spPr>
        <a:xfrm>
          <a:off x="1584928" y="3785592"/>
          <a:ext cx="1508838" cy="2523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lvl="0" algn="ctr" defTabSz="533400" rtl="0">
            <a:lnSpc>
              <a:spcPct val="90000"/>
            </a:lnSpc>
            <a:spcBef>
              <a:spcPct val="0"/>
            </a:spcBef>
            <a:spcAft>
              <a:spcPct val="35000"/>
            </a:spcAft>
          </a:pPr>
          <a:r>
            <a:rPr lang="en-US" sz="1200" kern="1200" dirty="0" smtClean="0"/>
            <a:t>As the block size increases the hit ratio will at first increase because of the principle of locality</a:t>
          </a:r>
          <a:endParaRPr lang="en-US" sz="1200" kern="1200" dirty="0"/>
        </a:p>
      </dsp:txBody>
      <dsp:txXfrm>
        <a:off x="1584928" y="3785592"/>
        <a:ext cx="1508838" cy="2523728"/>
      </dsp:txXfrm>
    </dsp:sp>
    <dsp:sp modelId="{9F37F097-1721-134F-83A5-6A4E0CCF062D}">
      <dsp:nvSpPr>
        <dsp:cNvPr id="0" name=""/>
        <dsp:cNvSpPr/>
      </dsp:nvSpPr>
      <dsp:spPr>
        <a:xfrm>
          <a:off x="2023881" y="2839194"/>
          <a:ext cx="630932" cy="630932"/>
        </a:xfrm>
        <a:prstGeom prst="ellipse">
          <a:avLst/>
        </a:prstGeom>
        <a:solidFill>
          <a:schemeClr val="accent3"/>
        </a:solidFill>
        <a:ln>
          <a:solidFill>
            <a:schemeClr val="accent3"/>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68450F65-B7D1-C442-9387-26EE68DE0405}">
      <dsp:nvSpPr>
        <dsp:cNvPr id="0" name=""/>
        <dsp:cNvSpPr/>
      </dsp:nvSpPr>
      <dsp:spPr>
        <a:xfrm>
          <a:off x="3169209" y="0"/>
          <a:ext cx="1508838" cy="2523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lvl="0" algn="ctr" defTabSz="533400" rtl="0">
            <a:lnSpc>
              <a:spcPct val="90000"/>
            </a:lnSpc>
            <a:spcBef>
              <a:spcPct val="0"/>
            </a:spcBef>
            <a:spcAft>
              <a:spcPct val="35000"/>
            </a:spcAft>
          </a:pPr>
          <a:r>
            <a:rPr lang="en-US" sz="1200" kern="1200" dirty="0" smtClean="0"/>
            <a:t>As the block size increases more useful data are brought into the cache</a:t>
          </a:r>
          <a:endParaRPr lang="en-US" sz="1200" kern="1200" dirty="0"/>
        </a:p>
      </dsp:txBody>
      <dsp:txXfrm>
        <a:off x="3169209" y="0"/>
        <a:ext cx="1508838" cy="2523728"/>
      </dsp:txXfrm>
    </dsp:sp>
    <dsp:sp modelId="{B4780650-EFE4-A94C-974F-2DDEC86E194B}">
      <dsp:nvSpPr>
        <dsp:cNvPr id="0" name=""/>
        <dsp:cNvSpPr/>
      </dsp:nvSpPr>
      <dsp:spPr>
        <a:xfrm>
          <a:off x="3608162" y="2839194"/>
          <a:ext cx="630932" cy="630932"/>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solidFill>
            <a:schemeClr val="accent1"/>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AECA710D-D355-E646-A7BB-EB328F5C2643}">
      <dsp:nvSpPr>
        <dsp:cNvPr id="0" name=""/>
        <dsp:cNvSpPr/>
      </dsp:nvSpPr>
      <dsp:spPr>
        <a:xfrm>
          <a:off x="4753489" y="3785592"/>
          <a:ext cx="1508838" cy="2523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lvl="0" algn="ctr" defTabSz="533400" rtl="0">
            <a:lnSpc>
              <a:spcPct val="90000"/>
            </a:lnSpc>
            <a:spcBef>
              <a:spcPct val="0"/>
            </a:spcBef>
            <a:spcAft>
              <a:spcPct val="35000"/>
            </a:spcAft>
          </a:pPr>
          <a:r>
            <a:rPr lang="en-US" sz="1200" kern="1200" dirty="0" smtClean="0"/>
            <a:t>The hit ratio will begin to decrease as the block becomes bigger and the probability of using the newly fetched information becomes less than the probability of reusing the information that has to be replaced</a:t>
          </a:r>
          <a:endParaRPr lang="en-US" sz="1200" kern="1200" dirty="0"/>
        </a:p>
      </dsp:txBody>
      <dsp:txXfrm>
        <a:off x="4753489" y="3785592"/>
        <a:ext cx="1508838" cy="2523728"/>
      </dsp:txXfrm>
    </dsp:sp>
    <dsp:sp modelId="{601860E8-A992-8F42-AA96-D113C1174D42}">
      <dsp:nvSpPr>
        <dsp:cNvPr id="0" name=""/>
        <dsp:cNvSpPr/>
      </dsp:nvSpPr>
      <dsp:spPr>
        <a:xfrm>
          <a:off x="5192443" y="2839194"/>
          <a:ext cx="630932" cy="630932"/>
        </a:xfrm>
        <a:prstGeom prst="ellipse">
          <a:avLst/>
        </a:prstGeom>
        <a:solidFill>
          <a:schemeClr val="accent3"/>
        </a:solidFill>
        <a:ln>
          <a:solidFill>
            <a:schemeClr val="accent3"/>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4F7426FF-C59C-8C4E-BCA5-97FDAC08690A}">
      <dsp:nvSpPr>
        <dsp:cNvPr id="0" name=""/>
        <dsp:cNvSpPr/>
      </dsp:nvSpPr>
      <dsp:spPr>
        <a:xfrm>
          <a:off x="5976403" y="0"/>
          <a:ext cx="1729732" cy="2523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1">
          <a:noAutofit/>
        </a:bodyPr>
        <a:lstStyle/>
        <a:p>
          <a:pPr lvl="0" algn="l" defTabSz="533400" rtl="0">
            <a:lnSpc>
              <a:spcPct val="90000"/>
            </a:lnSpc>
            <a:spcBef>
              <a:spcPct val="0"/>
            </a:spcBef>
            <a:spcAft>
              <a:spcPct val="35000"/>
            </a:spcAft>
          </a:pPr>
          <a:r>
            <a:rPr lang="en-US" sz="1200" kern="1200" dirty="0" smtClean="0"/>
            <a:t>Two specific effects come into play:</a:t>
          </a:r>
          <a:endParaRPr lang="en-US" sz="1200" kern="1200" dirty="0"/>
        </a:p>
        <a:p>
          <a:pPr marL="57150" lvl="1" indent="-57150" algn="l" defTabSz="400050" rtl="0">
            <a:lnSpc>
              <a:spcPct val="90000"/>
            </a:lnSpc>
            <a:spcBef>
              <a:spcPct val="0"/>
            </a:spcBef>
            <a:spcAft>
              <a:spcPct val="15000"/>
            </a:spcAft>
            <a:buChar char="••"/>
          </a:pPr>
          <a:r>
            <a:rPr lang="en-US" sz="900" kern="1200" dirty="0" smtClean="0"/>
            <a:t>Larger blocks reduce the number of blocks that fit into a cache</a:t>
          </a:r>
          <a:endParaRPr lang="en-US" sz="900" kern="1200" dirty="0"/>
        </a:p>
        <a:p>
          <a:pPr marL="57150" lvl="1" indent="-57150" algn="l" defTabSz="400050" rtl="0">
            <a:lnSpc>
              <a:spcPct val="90000"/>
            </a:lnSpc>
            <a:spcBef>
              <a:spcPct val="0"/>
            </a:spcBef>
            <a:spcAft>
              <a:spcPct val="15000"/>
            </a:spcAft>
            <a:buChar char="••"/>
          </a:pPr>
          <a:r>
            <a:rPr lang="en-GB" sz="900" kern="1200" dirty="0" smtClean="0"/>
            <a:t>As a block becomes larger each additional word is farther from the requested word</a:t>
          </a:r>
          <a:endParaRPr lang="en-GB" sz="900" kern="1200" dirty="0"/>
        </a:p>
      </dsp:txBody>
      <dsp:txXfrm>
        <a:off x="5976403" y="0"/>
        <a:ext cx="1729732" cy="2523728"/>
      </dsp:txXfrm>
    </dsp:sp>
    <dsp:sp modelId="{C10A1FA9-FE59-1849-8BB4-2C6ADF800F55}">
      <dsp:nvSpPr>
        <dsp:cNvPr id="0" name=""/>
        <dsp:cNvSpPr/>
      </dsp:nvSpPr>
      <dsp:spPr>
        <a:xfrm>
          <a:off x="6652300" y="2820638"/>
          <a:ext cx="630932" cy="630932"/>
        </a:xfrm>
        <a:prstGeom prst="ellipse">
          <a:avLst/>
        </a:prstGeom>
        <a:solidFill>
          <a:schemeClr val="accent4"/>
        </a:solidFill>
        <a:ln>
          <a:solidFill>
            <a:schemeClr val="accent4"/>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1E5B8F-DCD7-AF41-837F-D9BECF9DFF49}">
      <dsp:nvSpPr>
        <dsp:cNvPr id="0" name=""/>
        <dsp:cNvSpPr/>
      </dsp:nvSpPr>
      <dsp:spPr>
        <a:xfrm>
          <a:off x="1030" y="0"/>
          <a:ext cx="2679873" cy="5222567"/>
        </a:xfrm>
        <a:prstGeom prst="roundRect">
          <a:avLst>
            <a:gd name="adj" fmla="val 10000"/>
          </a:avLst>
        </a:prstGeom>
        <a:solidFill>
          <a:schemeClr val="accent1">
            <a:tint val="40000"/>
            <a:hueOff val="0"/>
            <a:satOff val="0"/>
            <a:lumOff val="0"/>
            <a:alphaOff val="0"/>
          </a:schemeClr>
        </a:solidFill>
        <a:ln>
          <a:solidFill>
            <a:schemeClr val="accent3"/>
          </a:solid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txBody>
        <a:bodyPr spcFirstLastPara="0" vert="horz" wrap="square" lIns="167640" tIns="167640" rIns="167640" bIns="167640" numCol="1" spcCol="1270" anchor="ctr" anchorCtr="0">
          <a:noAutofit/>
        </a:bodyPr>
        <a:lstStyle/>
        <a:p>
          <a:pPr lvl="0" algn="ctr" defTabSz="1955800" rtl="0">
            <a:lnSpc>
              <a:spcPct val="90000"/>
            </a:lnSpc>
            <a:spcBef>
              <a:spcPct val="0"/>
            </a:spcBef>
            <a:spcAft>
              <a:spcPct val="35000"/>
            </a:spcAft>
          </a:pPr>
          <a:r>
            <a:rPr lang="en-US" sz="4400" kern="1200" dirty="0" smtClean="0">
              <a:effectLst>
                <a:outerShdw blurRad="38100" dist="38100" dir="2700000" algn="tl">
                  <a:srgbClr val="000000">
                    <a:alpha val="43137"/>
                  </a:srgbClr>
                </a:outerShdw>
              </a:effectLst>
            </a:rPr>
            <a:t>EPROM</a:t>
          </a:r>
          <a:endParaRPr lang="en-US" sz="4400" kern="1200" dirty="0">
            <a:effectLst>
              <a:outerShdw blurRad="38100" dist="38100" dir="2700000" algn="tl">
                <a:srgbClr val="000000">
                  <a:alpha val="43137"/>
                </a:srgbClr>
              </a:outerShdw>
            </a:effectLst>
          </a:endParaRPr>
        </a:p>
      </dsp:txBody>
      <dsp:txXfrm>
        <a:off x="1030" y="0"/>
        <a:ext cx="2679873" cy="1566770"/>
      </dsp:txXfrm>
    </dsp:sp>
    <dsp:sp modelId="{9A46DF24-6254-7645-B937-0A6718251E0E}">
      <dsp:nvSpPr>
        <dsp:cNvPr id="0" name=""/>
        <dsp:cNvSpPr/>
      </dsp:nvSpPr>
      <dsp:spPr>
        <a:xfrm>
          <a:off x="269018" y="1567216"/>
          <a:ext cx="2143899" cy="1026025"/>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solidFill>
            <a:schemeClr val="accent1"/>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rtl="0">
            <a:lnSpc>
              <a:spcPct val="90000"/>
            </a:lnSpc>
            <a:spcBef>
              <a:spcPct val="0"/>
            </a:spcBef>
            <a:spcAft>
              <a:spcPct val="35000"/>
            </a:spcAft>
          </a:pPr>
          <a:r>
            <a:rPr lang="en-US" sz="1200" b="1" kern="1200" dirty="0" smtClean="0">
              <a:effectLst>
                <a:outerShdw blurRad="38100" dist="38100" dir="2700000" algn="tl">
                  <a:srgbClr val="000000">
                    <a:alpha val="43137"/>
                  </a:srgbClr>
                </a:outerShdw>
              </a:effectLst>
            </a:rPr>
            <a:t>Erasable programmable read-only memory</a:t>
          </a:r>
          <a:endParaRPr lang="en-US" sz="1200" b="1" kern="1200" dirty="0">
            <a:effectLst>
              <a:outerShdw blurRad="38100" dist="38100" dir="2700000" algn="tl">
                <a:srgbClr val="000000">
                  <a:alpha val="43137"/>
                </a:srgbClr>
              </a:outerShdw>
            </a:effectLst>
          </a:endParaRPr>
        </a:p>
      </dsp:txBody>
      <dsp:txXfrm>
        <a:off x="299069" y="1597267"/>
        <a:ext cx="2083797" cy="965923"/>
      </dsp:txXfrm>
    </dsp:sp>
    <dsp:sp modelId="{2E09FDE4-D0D4-534C-925E-72DB36DC377B}">
      <dsp:nvSpPr>
        <dsp:cNvPr id="0" name=""/>
        <dsp:cNvSpPr/>
      </dsp:nvSpPr>
      <dsp:spPr>
        <a:xfrm>
          <a:off x="269018" y="2751091"/>
          <a:ext cx="2143899" cy="1026025"/>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solidFill>
            <a:schemeClr val="accent1"/>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rtl="0">
            <a:lnSpc>
              <a:spcPct val="90000"/>
            </a:lnSpc>
            <a:spcBef>
              <a:spcPct val="0"/>
            </a:spcBef>
            <a:spcAft>
              <a:spcPct val="35000"/>
            </a:spcAft>
          </a:pPr>
          <a:r>
            <a:rPr lang="en-US" sz="1200" b="1" kern="1200" dirty="0" smtClean="0">
              <a:effectLst>
                <a:outerShdw blurRad="38100" dist="38100" dir="2700000" algn="tl">
                  <a:srgbClr val="000000">
                    <a:alpha val="43137"/>
                  </a:srgbClr>
                </a:outerShdw>
              </a:effectLst>
            </a:rPr>
            <a:t>Erasure process can be performed repeatedly</a:t>
          </a:r>
          <a:endParaRPr lang="en-US" sz="1200" b="1" kern="1200" dirty="0">
            <a:effectLst>
              <a:outerShdw blurRad="38100" dist="38100" dir="2700000" algn="tl">
                <a:srgbClr val="000000">
                  <a:alpha val="43137"/>
                </a:srgbClr>
              </a:outerShdw>
            </a:effectLst>
          </a:endParaRPr>
        </a:p>
      </dsp:txBody>
      <dsp:txXfrm>
        <a:off x="299069" y="2781142"/>
        <a:ext cx="2083797" cy="965923"/>
      </dsp:txXfrm>
    </dsp:sp>
    <dsp:sp modelId="{6EA9746E-83BF-C141-962A-D5914E659DB9}">
      <dsp:nvSpPr>
        <dsp:cNvPr id="0" name=""/>
        <dsp:cNvSpPr/>
      </dsp:nvSpPr>
      <dsp:spPr>
        <a:xfrm>
          <a:off x="269018" y="3934967"/>
          <a:ext cx="2143899" cy="1026025"/>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solidFill>
            <a:schemeClr val="accent1"/>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rtl="0">
            <a:lnSpc>
              <a:spcPct val="90000"/>
            </a:lnSpc>
            <a:spcBef>
              <a:spcPct val="0"/>
            </a:spcBef>
            <a:spcAft>
              <a:spcPct val="35000"/>
            </a:spcAft>
          </a:pPr>
          <a:r>
            <a:rPr lang="en-US" sz="1200" b="1" kern="1200" dirty="0" smtClean="0">
              <a:effectLst>
                <a:outerShdw blurRad="38100" dist="38100" dir="2700000" algn="tl">
                  <a:srgbClr val="000000">
                    <a:alpha val="43137"/>
                  </a:srgbClr>
                </a:outerShdw>
              </a:effectLst>
            </a:rPr>
            <a:t>More expensive than PROM but it has the advantage of the multiple update capability </a:t>
          </a:r>
          <a:endParaRPr lang="en-US" sz="1200" b="1" kern="1200" dirty="0">
            <a:effectLst>
              <a:outerShdw blurRad="38100" dist="38100" dir="2700000" algn="tl">
                <a:srgbClr val="000000">
                  <a:alpha val="43137"/>
                </a:srgbClr>
              </a:outerShdw>
            </a:effectLst>
          </a:endParaRPr>
        </a:p>
      </dsp:txBody>
      <dsp:txXfrm>
        <a:off x="299069" y="3965018"/>
        <a:ext cx="2083797" cy="965923"/>
      </dsp:txXfrm>
    </dsp:sp>
    <dsp:sp modelId="{06A8ABCA-51AB-7C44-A93E-8766E44BBFCB}">
      <dsp:nvSpPr>
        <dsp:cNvPr id="0" name=""/>
        <dsp:cNvSpPr/>
      </dsp:nvSpPr>
      <dsp:spPr>
        <a:xfrm>
          <a:off x="2881895" y="0"/>
          <a:ext cx="2679873" cy="5222567"/>
        </a:xfrm>
        <a:prstGeom prst="roundRect">
          <a:avLst>
            <a:gd name="adj" fmla="val 10000"/>
          </a:avLst>
        </a:prstGeom>
        <a:solidFill>
          <a:schemeClr val="accent1">
            <a:tint val="40000"/>
            <a:hueOff val="0"/>
            <a:satOff val="0"/>
            <a:lumOff val="0"/>
            <a:alphaOff val="0"/>
          </a:schemeClr>
        </a:solidFill>
        <a:ln>
          <a:solidFill>
            <a:schemeClr val="accent3"/>
          </a:solid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txBody>
        <a:bodyPr spcFirstLastPara="0" vert="horz" wrap="square" lIns="167640" tIns="167640" rIns="167640" bIns="167640" numCol="1" spcCol="1270" anchor="ctr" anchorCtr="0">
          <a:noAutofit/>
        </a:bodyPr>
        <a:lstStyle/>
        <a:p>
          <a:pPr lvl="0" algn="ctr" defTabSz="1955800" rtl="0">
            <a:lnSpc>
              <a:spcPct val="90000"/>
            </a:lnSpc>
            <a:spcBef>
              <a:spcPct val="0"/>
            </a:spcBef>
            <a:spcAft>
              <a:spcPct val="35000"/>
            </a:spcAft>
          </a:pPr>
          <a:r>
            <a:rPr lang="en-US" sz="4400" kern="1200" dirty="0" smtClean="0">
              <a:effectLst>
                <a:outerShdw blurRad="38100" dist="38100" dir="2700000" algn="tl">
                  <a:srgbClr val="000000">
                    <a:alpha val="43137"/>
                  </a:srgbClr>
                </a:outerShdw>
              </a:effectLst>
            </a:rPr>
            <a:t>EEPROM</a:t>
          </a:r>
        </a:p>
      </dsp:txBody>
      <dsp:txXfrm>
        <a:off x="2881895" y="0"/>
        <a:ext cx="2679873" cy="1566770"/>
      </dsp:txXfrm>
    </dsp:sp>
    <dsp:sp modelId="{BD02C517-69F7-5D4E-A179-BA93C73CFD2C}">
      <dsp:nvSpPr>
        <dsp:cNvPr id="0" name=""/>
        <dsp:cNvSpPr/>
      </dsp:nvSpPr>
      <dsp:spPr>
        <a:xfrm>
          <a:off x="3149882" y="1566897"/>
          <a:ext cx="2143899" cy="760816"/>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solidFill>
            <a:schemeClr val="accent1"/>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rtl="0">
            <a:lnSpc>
              <a:spcPct val="90000"/>
            </a:lnSpc>
            <a:spcBef>
              <a:spcPct val="0"/>
            </a:spcBef>
            <a:spcAft>
              <a:spcPct val="35000"/>
            </a:spcAft>
          </a:pPr>
          <a:r>
            <a:rPr lang="en-US" sz="1200" b="1" kern="1200" dirty="0" smtClean="0">
              <a:effectLst>
                <a:outerShdw blurRad="38100" dist="38100" dir="2700000" algn="tl">
                  <a:srgbClr val="000000">
                    <a:alpha val="43137"/>
                  </a:srgbClr>
                </a:outerShdw>
              </a:effectLst>
            </a:rPr>
            <a:t>Electrically erasable programmable read-only memory</a:t>
          </a:r>
          <a:endParaRPr lang="en-US" sz="1200" b="1" kern="1200" dirty="0">
            <a:effectLst>
              <a:outerShdw blurRad="38100" dist="38100" dir="2700000" algn="tl">
                <a:srgbClr val="000000">
                  <a:alpha val="43137"/>
                </a:srgbClr>
              </a:outerShdw>
            </a:effectLst>
          </a:endParaRPr>
        </a:p>
      </dsp:txBody>
      <dsp:txXfrm>
        <a:off x="3172166" y="1589181"/>
        <a:ext cx="2099331" cy="716248"/>
      </dsp:txXfrm>
    </dsp:sp>
    <dsp:sp modelId="{1E8C0409-4787-3248-94C2-AEB8C99A4F95}">
      <dsp:nvSpPr>
        <dsp:cNvPr id="0" name=""/>
        <dsp:cNvSpPr/>
      </dsp:nvSpPr>
      <dsp:spPr>
        <a:xfrm>
          <a:off x="3149882" y="2444763"/>
          <a:ext cx="2143899" cy="760816"/>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solidFill>
            <a:schemeClr val="accent1"/>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rtl="0">
            <a:lnSpc>
              <a:spcPct val="90000"/>
            </a:lnSpc>
            <a:spcBef>
              <a:spcPct val="0"/>
            </a:spcBef>
            <a:spcAft>
              <a:spcPct val="35000"/>
            </a:spcAft>
          </a:pPr>
          <a:r>
            <a:rPr lang="en-US" sz="1200" b="1" kern="1200" dirty="0" smtClean="0">
              <a:effectLst>
                <a:outerShdw blurRad="38100" dist="38100" dir="2700000" algn="tl">
                  <a:srgbClr val="000000">
                    <a:alpha val="43137"/>
                  </a:srgbClr>
                </a:outerShdw>
              </a:effectLst>
            </a:rPr>
            <a:t>Can be written into at any time without erasing prior contents</a:t>
          </a:r>
          <a:endParaRPr lang="en-US" sz="1200" b="1" kern="1200" dirty="0">
            <a:effectLst>
              <a:outerShdw blurRad="38100" dist="38100" dir="2700000" algn="tl">
                <a:srgbClr val="000000">
                  <a:alpha val="43137"/>
                </a:srgbClr>
              </a:outerShdw>
            </a:effectLst>
          </a:endParaRPr>
        </a:p>
      </dsp:txBody>
      <dsp:txXfrm>
        <a:off x="3172166" y="2467047"/>
        <a:ext cx="2099331" cy="716248"/>
      </dsp:txXfrm>
    </dsp:sp>
    <dsp:sp modelId="{482E95BE-A6F3-634C-BDD0-F34D94BB52CE}">
      <dsp:nvSpPr>
        <dsp:cNvPr id="0" name=""/>
        <dsp:cNvSpPr/>
      </dsp:nvSpPr>
      <dsp:spPr>
        <a:xfrm>
          <a:off x="3149882" y="3322628"/>
          <a:ext cx="2143899" cy="760816"/>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solidFill>
            <a:schemeClr val="accent1"/>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rtl="0">
            <a:lnSpc>
              <a:spcPct val="90000"/>
            </a:lnSpc>
            <a:spcBef>
              <a:spcPct val="0"/>
            </a:spcBef>
            <a:spcAft>
              <a:spcPct val="35000"/>
            </a:spcAft>
          </a:pPr>
          <a:r>
            <a:rPr lang="en-US" sz="1200" b="1" kern="1200" dirty="0" smtClean="0">
              <a:effectLst>
                <a:outerShdw blurRad="38100" dist="38100" dir="2700000" algn="tl">
                  <a:srgbClr val="000000">
                    <a:alpha val="43137"/>
                  </a:srgbClr>
                </a:outerShdw>
              </a:effectLst>
            </a:rPr>
            <a:t>Combines the advantage of non-volatility with the flexibility of being updatable in place</a:t>
          </a:r>
          <a:endParaRPr lang="en-US" sz="1200" b="1" kern="1200" dirty="0">
            <a:effectLst>
              <a:outerShdw blurRad="38100" dist="38100" dir="2700000" algn="tl">
                <a:srgbClr val="000000">
                  <a:alpha val="43137"/>
                </a:srgbClr>
              </a:outerShdw>
            </a:effectLst>
          </a:endParaRPr>
        </a:p>
      </dsp:txBody>
      <dsp:txXfrm>
        <a:off x="3172166" y="3344912"/>
        <a:ext cx="2099331" cy="716248"/>
      </dsp:txXfrm>
    </dsp:sp>
    <dsp:sp modelId="{408F0A18-5EE1-CE4C-9645-EA7FCA285619}">
      <dsp:nvSpPr>
        <dsp:cNvPr id="0" name=""/>
        <dsp:cNvSpPr/>
      </dsp:nvSpPr>
      <dsp:spPr>
        <a:xfrm>
          <a:off x="3149882" y="4200494"/>
          <a:ext cx="2143899" cy="760816"/>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solidFill>
            <a:schemeClr val="accent1"/>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rtl="0">
            <a:lnSpc>
              <a:spcPct val="90000"/>
            </a:lnSpc>
            <a:spcBef>
              <a:spcPct val="0"/>
            </a:spcBef>
            <a:spcAft>
              <a:spcPct val="35000"/>
            </a:spcAft>
          </a:pPr>
          <a:r>
            <a:rPr lang="en-US" sz="1200" b="1" kern="1200" dirty="0" smtClean="0">
              <a:effectLst>
                <a:outerShdw blurRad="38100" dist="38100" dir="2700000" algn="tl">
                  <a:srgbClr val="000000">
                    <a:alpha val="43137"/>
                  </a:srgbClr>
                </a:outerShdw>
              </a:effectLst>
            </a:rPr>
            <a:t>More expensive than EPROM </a:t>
          </a:r>
          <a:endParaRPr lang="en-US" sz="1200" b="1" kern="1200" dirty="0">
            <a:effectLst>
              <a:outerShdw blurRad="38100" dist="38100" dir="2700000" algn="tl">
                <a:srgbClr val="000000">
                  <a:alpha val="43137"/>
                </a:srgbClr>
              </a:outerShdw>
            </a:effectLst>
          </a:endParaRPr>
        </a:p>
      </dsp:txBody>
      <dsp:txXfrm>
        <a:off x="3172166" y="4222778"/>
        <a:ext cx="2099331" cy="716248"/>
      </dsp:txXfrm>
    </dsp:sp>
    <dsp:sp modelId="{48677A78-52B6-7B45-9BF1-CBA2C4872099}">
      <dsp:nvSpPr>
        <dsp:cNvPr id="0" name=""/>
        <dsp:cNvSpPr/>
      </dsp:nvSpPr>
      <dsp:spPr>
        <a:xfrm>
          <a:off x="5762759" y="0"/>
          <a:ext cx="2679873" cy="5222567"/>
        </a:xfrm>
        <a:prstGeom prst="roundRect">
          <a:avLst>
            <a:gd name="adj" fmla="val 10000"/>
          </a:avLst>
        </a:prstGeom>
        <a:solidFill>
          <a:schemeClr val="accent1">
            <a:tint val="40000"/>
            <a:hueOff val="0"/>
            <a:satOff val="0"/>
            <a:lumOff val="0"/>
            <a:alphaOff val="0"/>
          </a:schemeClr>
        </a:solidFill>
        <a:ln>
          <a:solidFill>
            <a:schemeClr val="accent3"/>
          </a:solid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txBody>
        <a:bodyPr spcFirstLastPara="0" vert="horz" wrap="square" lIns="167640" tIns="167640" rIns="167640" bIns="167640" numCol="1" spcCol="1270" anchor="ctr" anchorCtr="0">
          <a:noAutofit/>
        </a:bodyPr>
        <a:lstStyle/>
        <a:p>
          <a:pPr lvl="0" algn="ctr" defTabSz="1955800" rtl="0">
            <a:lnSpc>
              <a:spcPct val="90000"/>
            </a:lnSpc>
            <a:spcBef>
              <a:spcPct val="0"/>
            </a:spcBef>
            <a:spcAft>
              <a:spcPct val="35000"/>
            </a:spcAft>
          </a:pPr>
          <a:r>
            <a:rPr lang="en-US" sz="4400" kern="1200" dirty="0" smtClean="0">
              <a:effectLst>
                <a:outerShdw blurRad="38100" dist="38100" dir="2700000" algn="tl">
                  <a:srgbClr val="000000">
                    <a:alpha val="43137"/>
                  </a:srgbClr>
                </a:outerShdw>
              </a:effectLst>
            </a:rPr>
            <a:t>Flash Memory</a:t>
          </a:r>
        </a:p>
      </dsp:txBody>
      <dsp:txXfrm>
        <a:off x="5762759" y="0"/>
        <a:ext cx="2679873" cy="1566770"/>
      </dsp:txXfrm>
    </dsp:sp>
    <dsp:sp modelId="{BF72B8B5-A8A6-834B-A98F-81FAF85D1BED}">
      <dsp:nvSpPr>
        <dsp:cNvPr id="0" name=""/>
        <dsp:cNvSpPr/>
      </dsp:nvSpPr>
      <dsp:spPr>
        <a:xfrm>
          <a:off x="6030746" y="1567216"/>
          <a:ext cx="2143899" cy="1026025"/>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solidFill>
            <a:schemeClr val="accent1"/>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rtl="0">
            <a:lnSpc>
              <a:spcPct val="90000"/>
            </a:lnSpc>
            <a:spcBef>
              <a:spcPct val="0"/>
            </a:spcBef>
            <a:spcAft>
              <a:spcPct val="35000"/>
            </a:spcAft>
          </a:pPr>
          <a:r>
            <a:rPr lang="en-US" sz="1200" b="1" kern="1200" dirty="0" smtClean="0">
              <a:effectLst>
                <a:outerShdw blurRad="38100" dist="38100" dir="2700000" algn="tl">
                  <a:srgbClr val="000000">
                    <a:alpha val="43137"/>
                  </a:srgbClr>
                </a:outerShdw>
              </a:effectLst>
            </a:rPr>
            <a:t>Intermediate between EPROM and EEPROM in both cost and functionality</a:t>
          </a:r>
          <a:endParaRPr lang="en-US" sz="1200" b="1" kern="1200" dirty="0">
            <a:effectLst>
              <a:outerShdw blurRad="38100" dist="38100" dir="2700000" algn="tl">
                <a:srgbClr val="000000">
                  <a:alpha val="43137"/>
                </a:srgbClr>
              </a:outerShdw>
            </a:effectLst>
          </a:endParaRPr>
        </a:p>
      </dsp:txBody>
      <dsp:txXfrm>
        <a:off x="6060797" y="1597267"/>
        <a:ext cx="2083797" cy="965923"/>
      </dsp:txXfrm>
    </dsp:sp>
    <dsp:sp modelId="{0A9157C7-4363-1844-9081-88D1FC6FF148}">
      <dsp:nvSpPr>
        <dsp:cNvPr id="0" name=""/>
        <dsp:cNvSpPr/>
      </dsp:nvSpPr>
      <dsp:spPr>
        <a:xfrm>
          <a:off x="6030746" y="2751091"/>
          <a:ext cx="2143899" cy="1026025"/>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solidFill>
            <a:schemeClr val="accent1"/>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rtl="0">
            <a:lnSpc>
              <a:spcPct val="90000"/>
            </a:lnSpc>
            <a:spcBef>
              <a:spcPct val="0"/>
            </a:spcBef>
            <a:spcAft>
              <a:spcPct val="35000"/>
            </a:spcAft>
          </a:pPr>
          <a:r>
            <a:rPr lang="en-US" sz="1200" b="1" kern="1200" dirty="0" smtClean="0">
              <a:effectLst>
                <a:outerShdw blurRad="38100" dist="38100" dir="2700000" algn="tl">
                  <a:srgbClr val="000000">
                    <a:alpha val="43137"/>
                  </a:srgbClr>
                </a:outerShdw>
              </a:effectLst>
            </a:rPr>
            <a:t>Uses an electrical erasing technology, does not provide byte-level erasure</a:t>
          </a:r>
          <a:endParaRPr lang="en-US" sz="1200" b="1" kern="1200" dirty="0">
            <a:effectLst>
              <a:outerShdw blurRad="38100" dist="38100" dir="2700000" algn="tl">
                <a:srgbClr val="000000">
                  <a:alpha val="43137"/>
                </a:srgbClr>
              </a:outerShdw>
            </a:effectLst>
          </a:endParaRPr>
        </a:p>
      </dsp:txBody>
      <dsp:txXfrm>
        <a:off x="6060797" y="2781142"/>
        <a:ext cx="2083797" cy="965923"/>
      </dsp:txXfrm>
    </dsp:sp>
    <dsp:sp modelId="{73C35733-9ED5-034E-91F6-DD776EDA2725}">
      <dsp:nvSpPr>
        <dsp:cNvPr id="0" name=""/>
        <dsp:cNvSpPr/>
      </dsp:nvSpPr>
      <dsp:spPr>
        <a:xfrm>
          <a:off x="6030746" y="3934967"/>
          <a:ext cx="2143899" cy="1026025"/>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solidFill>
            <a:schemeClr val="accent1"/>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rtl="0">
            <a:lnSpc>
              <a:spcPct val="90000"/>
            </a:lnSpc>
            <a:spcBef>
              <a:spcPct val="0"/>
            </a:spcBef>
            <a:spcAft>
              <a:spcPct val="35000"/>
            </a:spcAft>
          </a:pPr>
          <a:r>
            <a:rPr lang="en-US" sz="1200" b="1" kern="1200" dirty="0" smtClean="0">
              <a:effectLst>
                <a:outerShdw blurRad="38100" dist="38100" dir="2700000" algn="tl">
                  <a:srgbClr val="000000">
                    <a:alpha val="43137"/>
                  </a:srgbClr>
                </a:outerShdw>
              </a:effectLst>
            </a:rPr>
            <a:t>Microchip is organized so that a section of memory cells are erased in a single action or “flash”</a:t>
          </a:r>
          <a:endParaRPr lang="en-US" sz="1200" b="1" kern="1200" dirty="0">
            <a:effectLst>
              <a:outerShdw blurRad="38100" dist="38100" dir="2700000" algn="tl">
                <a:srgbClr val="000000">
                  <a:alpha val="43137"/>
                </a:srgbClr>
              </a:outerShdw>
            </a:effectLst>
          </a:endParaRPr>
        </a:p>
      </dsp:txBody>
      <dsp:txXfrm>
        <a:off x="6060797" y="3965018"/>
        <a:ext cx="2083797" cy="96592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0BCEDA-1B03-9849-8E13-497008088137}">
      <dsp:nvSpPr>
        <dsp:cNvPr id="0" name=""/>
        <dsp:cNvSpPr/>
      </dsp:nvSpPr>
      <dsp:spPr>
        <a:xfrm>
          <a:off x="733425" y="1445872"/>
          <a:ext cx="4972050" cy="4972050"/>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l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sp>
    <dsp:sp modelId="{B34A8773-C811-0D46-9EEB-711305802ED6}">
      <dsp:nvSpPr>
        <dsp:cNvPr id="0" name=""/>
        <dsp:cNvSpPr/>
      </dsp:nvSpPr>
      <dsp:spPr>
        <a:xfrm>
          <a:off x="1285736" y="1998184"/>
          <a:ext cx="3867426" cy="3867426"/>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l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sp>
    <dsp:sp modelId="{AAD596D2-E62A-0548-828D-4DCC653CC72D}">
      <dsp:nvSpPr>
        <dsp:cNvPr id="0" name=""/>
        <dsp:cNvSpPr/>
      </dsp:nvSpPr>
      <dsp:spPr>
        <a:xfrm>
          <a:off x="1838048" y="2550495"/>
          <a:ext cx="2762802" cy="2762802"/>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l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sp>
    <dsp:sp modelId="{2AEFFE6D-02DD-AC47-A7D7-6F0F49D69E25}">
      <dsp:nvSpPr>
        <dsp:cNvPr id="0" name=""/>
        <dsp:cNvSpPr/>
      </dsp:nvSpPr>
      <dsp:spPr>
        <a:xfrm>
          <a:off x="2390775" y="3103222"/>
          <a:ext cx="1657350" cy="1657350"/>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l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sp>
    <dsp:sp modelId="{91CD37D8-A6C9-7347-9185-E44226E72FC7}">
      <dsp:nvSpPr>
        <dsp:cNvPr id="0" name=""/>
        <dsp:cNvSpPr/>
      </dsp:nvSpPr>
      <dsp:spPr>
        <a:xfrm>
          <a:off x="2943086" y="3655534"/>
          <a:ext cx="552726" cy="552726"/>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l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sp>
    <dsp:sp modelId="{7F2462F4-CE27-CB47-B974-0D649D5F1522}">
      <dsp:nvSpPr>
        <dsp:cNvPr id="0" name=""/>
        <dsp:cNvSpPr/>
      </dsp:nvSpPr>
      <dsp:spPr>
        <a:xfrm>
          <a:off x="6534150" y="211477"/>
          <a:ext cx="2486025" cy="877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rtl="0">
            <a:lnSpc>
              <a:spcPct val="90000"/>
            </a:lnSpc>
            <a:spcBef>
              <a:spcPct val="0"/>
            </a:spcBef>
            <a:spcAft>
              <a:spcPct val="35000"/>
            </a:spcAft>
          </a:pPr>
          <a:r>
            <a:rPr lang="en-US" sz="1400" kern="1200" dirty="0" smtClean="0"/>
            <a:t>Composed of a collection of DRAM chips</a:t>
          </a:r>
          <a:endParaRPr lang="en-US" sz="1400" kern="1200" dirty="0"/>
        </a:p>
      </dsp:txBody>
      <dsp:txXfrm>
        <a:off x="6534150" y="211477"/>
        <a:ext cx="2486025" cy="877732"/>
      </dsp:txXfrm>
    </dsp:sp>
    <dsp:sp modelId="{ECCACFBC-6FE8-3A49-AD2B-79E2DA2407EC}">
      <dsp:nvSpPr>
        <dsp:cNvPr id="0" name=""/>
        <dsp:cNvSpPr/>
      </dsp:nvSpPr>
      <dsp:spPr>
        <a:xfrm>
          <a:off x="5912643" y="650344"/>
          <a:ext cx="621506" cy="0"/>
        </a:xfrm>
        <a:prstGeom prst="line">
          <a:avLst/>
        </a:prstGeom>
        <a:solidFill>
          <a:schemeClr val="accent1">
            <a:hueOff val="0"/>
            <a:satOff val="0"/>
            <a:lumOff val="0"/>
            <a:alphaOff val="0"/>
          </a:schemeClr>
        </a:solidFill>
        <a:ln w="25400" cap="flat" cmpd="sng" algn="ctr">
          <a:solidFill>
            <a:schemeClr val="accent3"/>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2">
          <a:scrgbClr r="0" g="0" b="0"/>
        </a:lnRef>
        <a:fillRef idx="1">
          <a:scrgbClr r="0" g="0" b="0"/>
        </a:fillRef>
        <a:effectRef idx="1">
          <a:scrgbClr r="0" g="0" b="0"/>
        </a:effectRef>
        <a:fontRef idx="minor"/>
      </dsp:style>
    </dsp:sp>
    <dsp:sp modelId="{F321CC0B-6111-EA4D-945B-E997A707C6AB}">
      <dsp:nvSpPr>
        <dsp:cNvPr id="0" name=""/>
        <dsp:cNvSpPr/>
      </dsp:nvSpPr>
      <dsp:spPr>
        <a:xfrm rot="5400000">
          <a:off x="2923198" y="946595"/>
          <a:ext cx="3281553" cy="2689050"/>
        </a:xfrm>
        <a:prstGeom prst="line">
          <a:avLst/>
        </a:prstGeom>
        <a:solidFill>
          <a:schemeClr val="accent1">
            <a:hueOff val="0"/>
            <a:satOff val="0"/>
            <a:lumOff val="0"/>
            <a:alphaOff val="0"/>
          </a:schemeClr>
        </a:solidFill>
        <a:ln w="25400" cap="flat" cmpd="sng" algn="ctr">
          <a:solidFill>
            <a:schemeClr val="accent3"/>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2">
          <a:scrgbClr r="0" g="0" b="0"/>
        </a:lnRef>
        <a:fillRef idx="1">
          <a:scrgbClr r="0" g="0" b="0"/>
        </a:fillRef>
        <a:effectRef idx="1">
          <a:scrgbClr r="0" g="0" b="0"/>
        </a:effectRef>
        <a:fontRef idx="minor"/>
      </dsp:style>
    </dsp:sp>
    <dsp:sp modelId="{CC87624B-73C2-8F41-B7C2-96066902C80B}">
      <dsp:nvSpPr>
        <dsp:cNvPr id="0" name=""/>
        <dsp:cNvSpPr/>
      </dsp:nvSpPr>
      <dsp:spPr>
        <a:xfrm>
          <a:off x="6534150" y="1139593"/>
          <a:ext cx="2486025" cy="877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rtl="0">
            <a:lnSpc>
              <a:spcPct val="90000"/>
            </a:lnSpc>
            <a:spcBef>
              <a:spcPct val="0"/>
            </a:spcBef>
            <a:spcAft>
              <a:spcPct val="35000"/>
            </a:spcAft>
          </a:pPr>
          <a:r>
            <a:rPr lang="en-GB" sz="1400" kern="1200" dirty="0" smtClean="0"/>
            <a:t>Grouped together to form a </a:t>
          </a:r>
          <a:r>
            <a:rPr lang="en-GB" sz="1400" i="1" kern="1200" dirty="0" smtClean="0"/>
            <a:t>memory bank</a:t>
          </a:r>
          <a:endParaRPr lang="en-GB" sz="1400" i="1" kern="1200" dirty="0"/>
        </a:p>
      </dsp:txBody>
      <dsp:txXfrm>
        <a:off x="6534150" y="1139593"/>
        <a:ext cx="2486025" cy="877732"/>
      </dsp:txXfrm>
    </dsp:sp>
    <dsp:sp modelId="{FD651CF9-2939-7340-9033-50955A68CD2B}">
      <dsp:nvSpPr>
        <dsp:cNvPr id="0" name=""/>
        <dsp:cNvSpPr/>
      </dsp:nvSpPr>
      <dsp:spPr>
        <a:xfrm>
          <a:off x="5912643" y="1578460"/>
          <a:ext cx="621506" cy="0"/>
        </a:xfrm>
        <a:prstGeom prst="line">
          <a:avLst/>
        </a:prstGeom>
        <a:solidFill>
          <a:schemeClr val="accent1">
            <a:hueOff val="0"/>
            <a:satOff val="0"/>
            <a:lumOff val="0"/>
            <a:alphaOff val="0"/>
          </a:schemeClr>
        </a:solidFill>
        <a:ln w="25400" cap="flat" cmpd="sng" algn="ctr">
          <a:solidFill>
            <a:schemeClr val="accent3"/>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2">
          <a:scrgbClr r="0" g="0" b="0"/>
        </a:lnRef>
        <a:fillRef idx="1">
          <a:scrgbClr r="0" g="0" b="0"/>
        </a:fillRef>
        <a:effectRef idx="1">
          <a:scrgbClr r="0" g="0" b="0"/>
        </a:effectRef>
        <a:fontRef idx="minor"/>
      </dsp:style>
    </dsp:sp>
    <dsp:sp modelId="{C67BBE53-21DC-E045-A630-D12DE591D833}">
      <dsp:nvSpPr>
        <dsp:cNvPr id="0" name=""/>
        <dsp:cNvSpPr/>
      </dsp:nvSpPr>
      <dsp:spPr>
        <a:xfrm rot="5400000">
          <a:off x="3405404" y="1804191"/>
          <a:ext cx="2732307" cy="2278856"/>
        </a:xfrm>
        <a:prstGeom prst="line">
          <a:avLst/>
        </a:prstGeom>
        <a:solidFill>
          <a:schemeClr val="accent1">
            <a:hueOff val="0"/>
            <a:satOff val="0"/>
            <a:lumOff val="0"/>
            <a:alphaOff val="0"/>
          </a:schemeClr>
        </a:solidFill>
        <a:ln w="25400" cap="flat" cmpd="sng" algn="ctr">
          <a:solidFill>
            <a:schemeClr val="accent3"/>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2">
          <a:scrgbClr r="0" g="0" b="0"/>
        </a:lnRef>
        <a:fillRef idx="1">
          <a:scrgbClr r="0" g="0" b="0"/>
        </a:fillRef>
        <a:effectRef idx="1">
          <a:scrgbClr r="0" g="0" b="0"/>
        </a:effectRef>
        <a:fontRef idx="minor"/>
      </dsp:style>
    </dsp:sp>
    <dsp:sp modelId="{8EC32DAD-B60A-E04E-9CBE-3880F576FF1B}">
      <dsp:nvSpPr>
        <dsp:cNvPr id="0" name=""/>
        <dsp:cNvSpPr/>
      </dsp:nvSpPr>
      <dsp:spPr>
        <a:xfrm>
          <a:off x="6534150" y="2067709"/>
          <a:ext cx="2486025" cy="877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rtl="0">
            <a:lnSpc>
              <a:spcPct val="90000"/>
            </a:lnSpc>
            <a:spcBef>
              <a:spcPct val="0"/>
            </a:spcBef>
            <a:spcAft>
              <a:spcPct val="35000"/>
            </a:spcAft>
          </a:pPr>
          <a:r>
            <a:rPr lang="en-US" sz="1400" kern="1200" dirty="0" smtClean="0"/>
            <a:t>Each bank is independently able to service a memory read or write request</a:t>
          </a:r>
          <a:endParaRPr lang="en-US" sz="1400" kern="1200" dirty="0"/>
        </a:p>
      </dsp:txBody>
      <dsp:txXfrm>
        <a:off x="6534150" y="2067709"/>
        <a:ext cx="2486025" cy="877732"/>
      </dsp:txXfrm>
    </dsp:sp>
    <dsp:sp modelId="{48737FD0-232D-2342-9E7D-C70474E38A8F}">
      <dsp:nvSpPr>
        <dsp:cNvPr id="0" name=""/>
        <dsp:cNvSpPr/>
      </dsp:nvSpPr>
      <dsp:spPr>
        <a:xfrm>
          <a:off x="5912643" y="2506576"/>
          <a:ext cx="621506" cy="0"/>
        </a:xfrm>
        <a:prstGeom prst="line">
          <a:avLst/>
        </a:prstGeom>
        <a:solidFill>
          <a:schemeClr val="accent1">
            <a:hueOff val="0"/>
            <a:satOff val="0"/>
            <a:lumOff val="0"/>
            <a:alphaOff val="0"/>
          </a:schemeClr>
        </a:solidFill>
        <a:ln w="25400" cap="flat" cmpd="sng" algn="ctr">
          <a:solidFill>
            <a:schemeClr val="accent3"/>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2">
          <a:scrgbClr r="0" g="0" b="0"/>
        </a:lnRef>
        <a:fillRef idx="1">
          <a:scrgbClr r="0" g="0" b="0"/>
        </a:fillRef>
        <a:effectRef idx="1">
          <a:scrgbClr r="0" g="0" b="0"/>
        </a:effectRef>
        <a:fontRef idx="minor"/>
      </dsp:style>
    </dsp:sp>
    <dsp:sp modelId="{B14A19D7-85D7-814F-8401-2C8DDF90F3FB}">
      <dsp:nvSpPr>
        <dsp:cNvPr id="0" name=""/>
        <dsp:cNvSpPr/>
      </dsp:nvSpPr>
      <dsp:spPr>
        <a:xfrm rot="5400000">
          <a:off x="3878246" y="2626734"/>
          <a:ext cx="2154555" cy="1914239"/>
        </a:xfrm>
        <a:prstGeom prst="line">
          <a:avLst/>
        </a:prstGeom>
        <a:solidFill>
          <a:schemeClr val="accent1">
            <a:hueOff val="0"/>
            <a:satOff val="0"/>
            <a:lumOff val="0"/>
            <a:alphaOff val="0"/>
          </a:schemeClr>
        </a:solidFill>
        <a:ln w="25400" cap="flat" cmpd="sng" algn="ctr">
          <a:solidFill>
            <a:schemeClr val="accent3"/>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2">
          <a:scrgbClr r="0" g="0" b="0"/>
        </a:lnRef>
        <a:fillRef idx="1">
          <a:scrgbClr r="0" g="0" b="0"/>
        </a:fillRef>
        <a:effectRef idx="1">
          <a:scrgbClr r="0" g="0" b="0"/>
        </a:effectRef>
        <a:fontRef idx="minor"/>
      </dsp:style>
    </dsp:sp>
    <dsp:sp modelId="{835CBABC-C4E5-3D41-92E3-3EE99DB441F4}">
      <dsp:nvSpPr>
        <dsp:cNvPr id="0" name=""/>
        <dsp:cNvSpPr/>
      </dsp:nvSpPr>
      <dsp:spPr>
        <a:xfrm>
          <a:off x="6534150" y="2975937"/>
          <a:ext cx="2486025" cy="877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rtl="0">
            <a:lnSpc>
              <a:spcPct val="90000"/>
            </a:lnSpc>
            <a:spcBef>
              <a:spcPct val="0"/>
            </a:spcBef>
            <a:spcAft>
              <a:spcPct val="35000"/>
            </a:spcAft>
          </a:pPr>
          <a:r>
            <a:rPr lang="en-US" sz="1400" i="1" kern="1200" dirty="0" smtClean="0"/>
            <a:t>K</a:t>
          </a:r>
          <a:r>
            <a:rPr lang="en-US" sz="1400" kern="1200" dirty="0" smtClean="0"/>
            <a:t> banks can service </a:t>
          </a:r>
          <a:r>
            <a:rPr lang="en-US" sz="1400" i="1" kern="1200" dirty="0" smtClean="0"/>
            <a:t>K</a:t>
          </a:r>
          <a:r>
            <a:rPr lang="en-US" sz="1400" kern="1200" dirty="0" smtClean="0"/>
            <a:t> requests simultaneously, increasing memory read or write rates by a factor of </a:t>
          </a:r>
          <a:r>
            <a:rPr lang="en-US" sz="1400" i="1" kern="1200" dirty="0" smtClean="0"/>
            <a:t>K</a:t>
          </a:r>
          <a:endParaRPr lang="en-US" sz="1400" kern="1200" dirty="0"/>
        </a:p>
      </dsp:txBody>
      <dsp:txXfrm>
        <a:off x="6534150" y="2975937"/>
        <a:ext cx="2486025" cy="877732"/>
      </dsp:txXfrm>
    </dsp:sp>
    <dsp:sp modelId="{7CDB84B8-63BA-6048-9CBF-1CBC25592950}">
      <dsp:nvSpPr>
        <dsp:cNvPr id="0" name=""/>
        <dsp:cNvSpPr/>
      </dsp:nvSpPr>
      <dsp:spPr>
        <a:xfrm>
          <a:off x="5912643" y="3414803"/>
          <a:ext cx="621506" cy="0"/>
        </a:xfrm>
        <a:prstGeom prst="line">
          <a:avLst/>
        </a:prstGeom>
        <a:solidFill>
          <a:schemeClr val="accent1">
            <a:hueOff val="0"/>
            <a:satOff val="0"/>
            <a:lumOff val="0"/>
            <a:alphaOff val="0"/>
          </a:schemeClr>
        </a:solidFill>
        <a:ln w="25400" cap="flat" cmpd="sng" algn="ctr">
          <a:solidFill>
            <a:schemeClr val="accent3"/>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2">
          <a:scrgbClr r="0" g="0" b="0"/>
        </a:lnRef>
        <a:fillRef idx="1">
          <a:scrgbClr r="0" g="0" b="0"/>
        </a:fillRef>
        <a:effectRef idx="1">
          <a:scrgbClr r="0" g="0" b="0"/>
        </a:effectRef>
        <a:fontRef idx="minor"/>
      </dsp:style>
    </dsp:sp>
    <dsp:sp modelId="{C34E5CC8-DFB0-FC49-82AD-56653AEAF9C3}">
      <dsp:nvSpPr>
        <dsp:cNvPr id="0" name=""/>
        <dsp:cNvSpPr/>
      </dsp:nvSpPr>
      <dsp:spPr>
        <a:xfrm rot="5400000">
          <a:off x="4348934" y="3495185"/>
          <a:ext cx="1644091" cy="1483328"/>
        </a:xfrm>
        <a:prstGeom prst="line">
          <a:avLst/>
        </a:prstGeom>
        <a:solidFill>
          <a:schemeClr val="accent1">
            <a:hueOff val="0"/>
            <a:satOff val="0"/>
            <a:lumOff val="0"/>
            <a:alphaOff val="0"/>
          </a:schemeClr>
        </a:solidFill>
        <a:ln w="25400" cap="flat" cmpd="sng" algn="ctr">
          <a:solidFill>
            <a:schemeClr val="accent3"/>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2">
          <a:scrgbClr r="0" g="0" b="0"/>
        </a:lnRef>
        <a:fillRef idx="1">
          <a:scrgbClr r="0" g="0" b="0"/>
        </a:fillRef>
        <a:effectRef idx="1">
          <a:scrgbClr r="0" g="0" b="0"/>
        </a:effectRef>
        <a:fontRef idx="minor"/>
      </dsp:style>
    </dsp:sp>
    <dsp:sp modelId="{BC08C46E-80F6-6844-97EA-EFF90289CFDD}">
      <dsp:nvSpPr>
        <dsp:cNvPr id="0" name=""/>
        <dsp:cNvSpPr/>
      </dsp:nvSpPr>
      <dsp:spPr>
        <a:xfrm>
          <a:off x="6534150" y="3857647"/>
          <a:ext cx="2486025" cy="877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rtl="0">
            <a:lnSpc>
              <a:spcPct val="90000"/>
            </a:lnSpc>
            <a:spcBef>
              <a:spcPct val="0"/>
            </a:spcBef>
            <a:spcAft>
              <a:spcPct val="35000"/>
            </a:spcAft>
          </a:pPr>
          <a:r>
            <a:rPr lang="en-GB" sz="1400" kern="1200" dirty="0" smtClean="0"/>
            <a:t>If consecutive words of memory are stored in different banks, the transfer of a block of memory is speeded up</a:t>
          </a:r>
          <a:endParaRPr lang="en-GB" sz="1400" kern="1200" dirty="0"/>
        </a:p>
      </dsp:txBody>
      <dsp:txXfrm>
        <a:off x="6534150" y="3857647"/>
        <a:ext cx="2486025" cy="877732"/>
      </dsp:txXfrm>
    </dsp:sp>
    <dsp:sp modelId="{926DDFCA-82BF-8A4A-A31C-77A5937B820B}">
      <dsp:nvSpPr>
        <dsp:cNvPr id="0" name=""/>
        <dsp:cNvSpPr/>
      </dsp:nvSpPr>
      <dsp:spPr>
        <a:xfrm>
          <a:off x="5912643" y="4296514"/>
          <a:ext cx="621506" cy="0"/>
        </a:xfrm>
        <a:prstGeom prst="line">
          <a:avLst/>
        </a:prstGeom>
        <a:solidFill>
          <a:schemeClr val="accent1">
            <a:hueOff val="0"/>
            <a:satOff val="0"/>
            <a:lumOff val="0"/>
            <a:alphaOff val="0"/>
          </a:schemeClr>
        </a:solidFill>
        <a:ln w="25400" cap="flat" cmpd="sng" algn="ctr">
          <a:solidFill>
            <a:schemeClr val="accent3"/>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2">
          <a:scrgbClr r="0" g="0" b="0"/>
        </a:lnRef>
        <a:fillRef idx="1">
          <a:scrgbClr r="0" g="0" b="0"/>
        </a:fillRef>
        <a:effectRef idx="1">
          <a:scrgbClr r="0" g="0" b="0"/>
        </a:effectRef>
        <a:fontRef idx="minor"/>
      </dsp:style>
    </dsp:sp>
    <dsp:sp modelId="{F84305B1-C966-5546-B34F-EA12E90FF450}">
      <dsp:nvSpPr>
        <dsp:cNvPr id="0" name=""/>
        <dsp:cNvSpPr/>
      </dsp:nvSpPr>
      <dsp:spPr>
        <a:xfrm rot="5400000">
          <a:off x="4793932" y="4337947"/>
          <a:ext cx="1160145" cy="1077277"/>
        </a:xfrm>
        <a:prstGeom prst="line">
          <a:avLst/>
        </a:prstGeom>
        <a:solidFill>
          <a:schemeClr val="accent1">
            <a:hueOff val="0"/>
            <a:satOff val="0"/>
            <a:lumOff val="0"/>
            <a:alphaOff val="0"/>
          </a:schemeClr>
        </a:solidFill>
        <a:ln w="25400" cap="flat" cmpd="sng" algn="ctr">
          <a:solidFill>
            <a:schemeClr val="accent3"/>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2">
          <a:scrgbClr r="0" g="0" b="0"/>
        </a:lnRef>
        <a:fillRef idx="1">
          <a:scrgbClr r="0" g="0" b="0"/>
        </a:fillRef>
        <a:effectRef idx="1">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9FECDC-F79B-B344-8AF2-2E06E96ADAA6}">
      <dsp:nvSpPr>
        <dsp:cNvPr id="0" name=""/>
        <dsp:cNvSpPr/>
      </dsp:nvSpPr>
      <dsp:spPr>
        <a:xfrm>
          <a:off x="0" y="262882"/>
          <a:ext cx="7254240" cy="880120"/>
        </a:xfrm>
        <a:prstGeom prst="roundRect">
          <a:avLst>
            <a:gd name="adj" fmla="val 10000"/>
          </a:avLst>
        </a:prstGeom>
        <a:solidFill>
          <a:schemeClr val="accent3"/>
        </a:solidFill>
        <a:ln>
          <a:solidFill>
            <a:schemeClr val="accent3"/>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effectLst>
                <a:outerShdw blurRad="38100" dist="38100" dir="2700000" algn="tl">
                  <a:srgbClr val="000000">
                    <a:alpha val="43137"/>
                  </a:srgbClr>
                </a:outerShdw>
              </a:effectLst>
            </a:rPr>
            <a:t>One of the most widely used forms of DRAM</a:t>
          </a:r>
          <a:endParaRPr lang="en-US" sz="1800" kern="1200" dirty="0">
            <a:effectLst>
              <a:outerShdw blurRad="38100" dist="38100" dir="2700000" algn="tl">
                <a:srgbClr val="000000">
                  <a:alpha val="43137"/>
                </a:srgbClr>
              </a:outerShdw>
            </a:effectLst>
          </a:endParaRPr>
        </a:p>
      </dsp:txBody>
      <dsp:txXfrm>
        <a:off x="25778" y="288660"/>
        <a:ext cx="5546351" cy="828564"/>
      </dsp:txXfrm>
    </dsp:sp>
    <dsp:sp modelId="{29FC9BE3-5D17-D947-B223-5867698AAC28}">
      <dsp:nvSpPr>
        <dsp:cNvPr id="0" name=""/>
        <dsp:cNvSpPr/>
      </dsp:nvSpPr>
      <dsp:spPr>
        <a:xfrm>
          <a:off x="685781" y="1371606"/>
          <a:ext cx="7254240" cy="1623060"/>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effectLst>
                <a:outerShdw blurRad="38100" dist="38100" dir="2700000" algn="tl">
                  <a:srgbClr val="000000">
                    <a:alpha val="43137"/>
                  </a:srgbClr>
                </a:outerShdw>
              </a:effectLst>
            </a:rPr>
            <a:t>Exchanges data with the processor synchronized to an external clock signal and running at the full speed of the processor/memory bus without imposing wait states</a:t>
          </a:r>
        </a:p>
      </dsp:txBody>
      <dsp:txXfrm>
        <a:off x="733319" y="1419144"/>
        <a:ext cx="5464095" cy="1527984"/>
      </dsp:txXfrm>
    </dsp:sp>
    <dsp:sp modelId="{6DC128DD-9643-414F-B8E2-C8FCDA5CA536}">
      <dsp:nvSpPr>
        <dsp:cNvPr id="0" name=""/>
        <dsp:cNvSpPr/>
      </dsp:nvSpPr>
      <dsp:spPr>
        <a:xfrm>
          <a:off x="1280159" y="3276594"/>
          <a:ext cx="7254240" cy="2057407"/>
        </a:xfrm>
        <a:prstGeom prst="roundRect">
          <a:avLst>
            <a:gd name="adj" fmla="val 10000"/>
          </a:avLst>
        </a:prstGeom>
        <a:solidFill>
          <a:schemeClr val="accent4"/>
        </a:solidFill>
        <a:ln>
          <a:solidFill>
            <a:schemeClr val="accent4"/>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solidFill>
                <a:schemeClr val="accent1"/>
              </a:solidFill>
              <a:effectLst/>
            </a:rPr>
            <a:t>With synchronous access the DRAM moves data in and out under control of the system clock</a:t>
          </a:r>
        </a:p>
        <a:p>
          <a:pPr marL="171450" lvl="1" indent="-171450" algn="l" defTabSz="711200" rtl="0">
            <a:lnSpc>
              <a:spcPct val="90000"/>
            </a:lnSpc>
            <a:spcBef>
              <a:spcPct val="0"/>
            </a:spcBef>
            <a:spcAft>
              <a:spcPct val="15000"/>
            </a:spcAft>
            <a:buChar char="••"/>
          </a:pPr>
          <a:r>
            <a:rPr lang="en-US" sz="1600" kern="1200" dirty="0" smtClean="0">
              <a:solidFill>
                <a:schemeClr val="accent1"/>
              </a:solidFill>
              <a:effectLst/>
            </a:rPr>
            <a:t>The processor or other master issues the instruction and address information which is latched by the DRAM</a:t>
          </a:r>
          <a:endParaRPr lang="en-US" sz="1600" kern="1200" dirty="0">
            <a:solidFill>
              <a:schemeClr val="accent1"/>
            </a:solidFill>
            <a:effectLst/>
          </a:endParaRPr>
        </a:p>
        <a:p>
          <a:pPr marL="171450" lvl="1" indent="-171450" algn="l" defTabSz="711200" rtl="0">
            <a:lnSpc>
              <a:spcPct val="90000"/>
            </a:lnSpc>
            <a:spcBef>
              <a:spcPct val="0"/>
            </a:spcBef>
            <a:spcAft>
              <a:spcPct val="15000"/>
            </a:spcAft>
            <a:buChar char="••"/>
          </a:pPr>
          <a:r>
            <a:rPr lang="en-US" sz="1600" kern="1200" dirty="0" smtClean="0">
              <a:solidFill>
                <a:schemeClr val="accent1"/>
              </a:solidFill>
              <a:effectLst/>
            </a:rPr>
            <a:t>The DRAM then responds after a set number of clock cycles</a:t>
          </a:r>
          <a:endParaRPr lang="en-US" sz="1600" kern="1200" dirty="0">
            <a:solidFill>
              <a:schemeClr val="accent1"/>
            </a:solidFill>
            <a:effectLst/>
          </a:endParaRPr>
        </a:p>
        <a:p>
          <a:pPr marL="171450" lvl="1" indent="-171450" algn="l" defTabSz="711200" rtl="0">
            <a:lnSpc>
              <a:spcPct val="90000"/>
            </a:lnSpc>
            <a:spcBef>
              <a:spcPct val="0"/>
            </a:spcBef>
            <a:spcAft>
              <a:spcPct val="15000"/>
            </a:spcAft>
            <a:buChar char="••"/>
          </a:pPr>
          <a:r>
            <a:rPr lang="en-US" sz="1600" kern="1200" dirty="0" smtClean="0">
              <a:solidFill>
                <a:schemeClr val="accent1"/>
              </a:solidFill>
              <a:effectLst/>
            </a:rPr>
            <a:t>Meanwhile the master can safely do other tasks while the SDRAM is processing</a:t>
          </a:r>
          <a:endParaRPr lang="en-US" sz="1600" kern="1200" dirty="0">
            <a:solidFill>
              <a:schemeClr val="accent1"/>
            </a:solidFill>
            <a:effectLst/>
          </a:endParaRPr>
        </a:p>
      </dsp:txBody>
      <dsp:txXfrm>
        <a:off x="1340418" y="3336853"/>
        <a:ext cx="5438653" cy="1936889"/>
      </dsp:txXfrm>
    </dsp:sp>
    <dsp:sp modelId="{4F5143D0-0BD0-9745-9E26-67D55601F120}">
      <dsp:nvSpPr>
        <dsp:cNvPr id="0" name=""/>
        <dsp:cNvSpPr/>
      </dsp:nvSpPr>
      <dsp:spPr>
        <a:xfrm>
          <a:off x="6199251" y="1122233"/>
          <a:ext cx="1054989" cy="1054989"/>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4"/>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436624" y="1122233"/>
        <a:ext cx="580243" cy="793879"/>
      </dsp:txXfrm>
    </dsp:sp>
    <dsp:sp modelId="{2D96FBAB-511F-A549-B207-756395476BB0}">
      <dsp:nvSpPr>
        <dsp:cNvPr id="0" name=""/>
        <dsp:cNvSpPr/>
      </dsp:nvSpPr>
      <dsp:spPr>
        <a:xfrm>
          <a:off x="6839331" y="3004983"/>
          <a:ext cx="1054989" cy="1054989"/>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7076704" y="3004983"/>
        <a:ext cx="580243" cy="79387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104BDD-DCDB-7B49-93A8-F6EB141B4496}">
      <dsp:nvSpPr>
        <dsp:cNvPr id="0" name=""/>
        <dsp:cNvSpPr/>
      </dsp:nvSpPr>
      <dsp:spPr>
        <a:xfrm>
          <a:off x="757613" y="1265"/>
          <a:ext cx="3161034" cy="1896620"/>
        </a:xfrm>
        <a:prstGeom prst="rect">
          <a:avLst/>
        </a:prstGeom>
        <a:gradFill rotWithShape="0">
          <a:gsLst>
            <a:gs pos="0">
              <a:schemeClr val="accent3">
                <a:lumMod val="75000"/>
              </a:schemeClr>
            </a:gs>
            <a:gs pos="100000">
              <a:schemeClr val="accent3">
                <a:hueOff val="0"/>
                <a:satOff val="0"/>
                <a:lumOff val="0"/>
                <a:alphaOff val="0"/>
                <a:tint val="70000"/>
                <a:shade val="100000"/>
                <a:alpha val="100000"/>
                <a:satMod val="200000"/>
                <a:lumMod val="100000"/>
              </a:schemeClr>
            </a:gs>
            <a:gs pos="50000">
              <a:schemeClr val="accent3">
                <a:lumMod val="60000"/>
                <a:lumOff val="40000"/>
              </a:schemeClr>
            </a:gs>
            <a:gs pos="75000">
              <a:schemeClr val="accent3">
                <a:lumMod val="60000"/>
                <a:lumOff val="40000"/>
              </a:schemeClr>
            </a:gs>
            <a:gs pos="87000">
              <a:schemeClr val="accent3">
                <a:lumMod val="60000"/>
                <a:lumOff val="40000"/>
              </a:schemeClr>
            </a:gs>
            <a:gs pos="93000">
              <a:schemeClr val="accent3">
                <a:lumMod val="60000"/>
                <a:lumOff val="40000"/>
              </a:schemeClr>
            </a:gs>
            <a:gs pos="95000">
              <a:schemeClr val="accent3">
                <a:lumMod val="60000"/>
                <a:lumOff val="40000"/>
              </a:schemeClr>
            </a:gs>
          </a:gsLst>
          <a:path path="circle">
            <a:fillToRect l="50000" t="130000" r="50000" b="-30000"/>
          </a:path>
        </a:gradFill>
        <a:ln>
          <a:noFill/>
        </a:ln>
        <a:effectLst>
          <a:outerShdw blurRad="57150" dist="38100" dir="5400000" algn="ctr" rotWithShape="0">
            <a:schemeClr val="accent3">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sz="1600" kern="1200" dirty="0" smtClean="0">
              <a:solidFill>
                <a:schemeClr val="accent1">
                  <a:lumMod val="75000"/>
                </a:schemeClr>
              </a:solidFill>
              <a:effectLst/>
            </a:rPr>
            <a:t>Data are recorded on and later retrieved from the disk via a conducting coil named the </a:t>
          </a:r>
          <a:r>
            <a:rPr lang="en-US" sz="1600" i="1" kern="1200" dirty="0" smtClean="0">
              <a:solidFill>
                <a:schemeClr val="accent1">
                  <a:lumMod val="75000"/>
                </a:schemeClr>
              </a:solidFill>
              <a:effectLst/>
            </a:rPr>
            <a:t>head</a:t>
          </a:r>
          <a:endParaRPr lang="en-US" sz="1600" kern="1200" dirty="0">
            <a:solidFill>
              <a:schemeClr val="accent1">
                <a:lumMod val="75000"/>
              </a:schemeClr>
            </a:solidFill>
            <a:effectLst/>
          </a:endParaRPr>
        </a:p>
        <a:p>
          <a:pPr marL="114300" lvl="1" indent="-114300" algn="l" defTabSz="533400" rtl="0">
            <a:lnSpc>
              <a:spcPct val="90000"/>
            </a:lnSpc>
            <a:spcBef>
              <a:spcPct val="0"/>
            </a:spcBef>
            <a:spcAft>
              <a:spcPct val="15000"/>
            </a:spcAft>
            <a:buChar char="••"/>
          </a:pPr>
          <a:r>
            <a:rPr lang="en-US" sz="1200" kern="1200" dirty="0" smtClean="0">
              <a:solidFill>
                <a:schemeClr val="accent1">
                  <a:lumMod val="75000"/>
                </a:schemeClr>
              </a:solidFill>
              <a:effectLst/>
            </a:rPr>
            <a:t>In many systems there are two heads, a read head and a write head</a:t>
          </a:r>
          <a:endParaRPr lang="en-US" sz="1200" kern="1200" dirty="0">
            <a:solidFill>
              <a:schemeClr val="accent1">
                <a:lumMod val="75000"/>
              </a:schemeClr>
            </a:solidFill>
            <a:effectLst/>
          </a:endParaRPr>
        </a:p>
        <a:p>
          <a:pPr marL="114300" lvl="1" indent="-114300" algn="l" defTabSz="533400" rtl="0">
            <a:lnSpc>
              <a:spcPct val="90000"/>
            </a:lnSpc>
            <a:spcBef>
              <a:spcPct val="0"/>
            </a:spcBef>
            <a:spcAft>
              <a:spcPct val="15000"/>
            </a:spcAft>
            <a:buChar char="••"/>
          </a:pPr>
          <a:r>
            <a:rPr lang="en-US" sz="1200" kern="1200" dirty="0" smtClean="0">
              <a:solidFill>
                <a:schemeClr val="accent1">
                  <a:lumMod val="75000"/>
                </a:schemeClr>
              </a:solidFill>
              <a:effectLst/>
            </a:rPr>
            <a:t>During a read or write operation the head is stationary while the platter rotates beneath it</a:t>
          </a:r>
          <a:endParaRPr lang="en-US" sz="1200" kern="1200" dirty="0">
            <a:solidFill>
              <a:schemeClr val="accent1">
                <a:lumMod val="75000"/>
              </a:schemeClr>
            </a:solidFill>
            <a:effectLst/>
          </a:endParaRPr>
        </a:p>
      </dsp:txBody>
      <dsp:txXfrm>
        <a:off x="757613" y="1265"/>
        <a:ext cx="3161034" cy="1896620"/>
      </dsp:txXfrm>
    </dsp:sp>
    <dsp:sp modelId="{D381029A-F955-D94F-994B-4DEEB131BACD}">
      <dsp:nvSpPr>
        <dsp:cNvPr id="0" name=""/>
        <dsp:cNvSpPr/>
      </dsp:nvSpPr>
      <dsp:spPr>
        <a:xfrm>
          <a:off x="4234751" y="1265"/>
          <a:ext cx="3161034" cy="1896620"/>
        </a:xfrm>
        <a:prstGeom prst="rect">
          <a:avLst/>
        </a:prstGeom>
        <a:gradFill rotWithShape="0">
          <a:gsLst>
            <a:gs pos="0">
              <a:schemeClr val="accent3">
                <a:hueOff val="-227471"/>
                <a:satOff val="-938"/>
                <a:lumOff val="-197"/>
                <a:alphaOff val="0"/>
                <a:tint val="98000"/>
                <a:shade val="25000"/>
                <a:satMod val="250000"/>
              </a:schemeClr>
            </a:gs>
            <a:gs pos="68000">
              <a:schemeClr val="accent3">
                <a:hueOff val="-227471"/>
                <a:satOff val="-938"/>
                <a:lumOff val="-197"/>
                <a:alphaOff val="0"/>
                <a:tint val="86000"/>
                <a:satMod val="115000"/>
              </a:schemeClr>
            </a:gs>
            <a:gs pos="100000">
              <a:schemeClr val="accent3">
                <a:hueOff val="-227471"/>
                <a:satOff val="-938"/>
                <a:lumOff val="-197"/>
                <a:alphaOff val="0"/>
                <a:tint val="50000"/>
                <a:satMod val="150000"/>
              </a:schemeClr>
            </a:gs>
          </a:gsLst>
          <a:path path="circle">
            <a:fillToRect l="50000" t="130000" r="50000" b="-30000"/>
          </a:path>
        </a:gradFill>
        <a:ln>
          <a:noFill/>
        </a:ln>
        <a:effectLst>
          <a:outerShdw blurRad="57150" dist="38100" dir="5400000" algn="ctr" rotWithShape="0">
            <a:schemeClr val="accent3">
              <a:hueOff val="-227471"/>
              <a:satOff val="-938"/>
              <a:lumOff val="-197"/>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smtClean="0">
              <a:solidFill>
                <a:schemeClr val="accent1">
                  <a:lumMod val="75000"/>
                </a:schemeClr>
              </a:solidFill>
              <a:effectLst/>
            </a:rPr>
            <a:t>The write mechanism exploits the fact that electricity flowing through a coil produces a magnetic field</a:t>
          </a:r>
          <a:endParaRPr lang="en-US" sz="1600" kern="1200" dirty="0">
            <a:solidFill>
              <a:schemeClr val="accent1">
                <a:lumMod val="75000"/>
              </a:schemeClr>
            </a:solidFill>
            <a:effectLst/>
          </a:endParaRPr>
        </a:p>
      </dsp:txBody>
      <dsp:txXfrm>
        <a:off x="4234751" y="1265"/>
        <a:ext cx="3161034" cy="1896620"/>
      </dsp:txXfrm>
    </dsp:sp>
    <dsp:sp modelId="{174AA812-F8B6-3540-9BFB-422792D56201}">
      <dsp:nvSpPr>
        <dsp:cNvPr id="0" name=""/>
        <dsp:cNvSpPr/>
      </dsp:nvSpPr>
      <dsp:spPr>
        <a:xfrm>
          <a:off x="757613" y="2213989"/>
          <a:ext cx="3161034" cy="1896620"/>
        </a:xfrm>
        <a:prstGeom prst="rect">
          <a:avLst/>
        </a:prstGeom>
        <a:gradFill rotWithShape="0">
          <a:gsLst>
            <a:gs pos="0">
              <a:schemeClr val="accent3">
                <a:hueOff val="-454943"/>
                <a:satOff val="-1876"/>
                <a:lumOff val="-393"/>
                <a:alphaOff val="0"/>
                <a:tint val="98000"/>
                <a:shade val="25000"/>
                <a:satMod val="250000"/>
              </a:schemeClr>
            </a:gs>
            <a:gs pos="68000">
              <a:schemeClr val="accent3">
                <a:hueOff val="-454943"/>
                <a:satOff val="-1876"/>
                <a:lumOff val="-393"/>
                <a:alphaOff val="0"/>
                <a:tint val="86000"/>
                <a:satMod val="115000"/>
              </a:schemeClr>
            </a:gs>
            <a:gs pos="100000">
              <a:schemeClr val="accent3">
                <a:hueOff val="-454943"/>
                <a:satOff val="-1876"/>
                <a:lumOff val="-393"/>
                <a:alphaOff val="0"/>
                <a:tint val="50000"/>
                <a:satMod val="150000"/>
              </a:schemeClr>
            </a:gs>
          </a:gsLst>
          <a:path path="circle">
            <a:fillToRect l="50000" t="130000" r="50000" b="-30000"/>
          </a:path>
        </a:gradFill>
        <a:ln>
          <a:noFill/>
        </a:ln>
        <a:effectLst>
          <a:outerShdw blurRad="57150" dist="38100" dir="5400000" algn="ctr" rotWithShape="0">
            <a:schemeClr val="accent3">
              <a:hueOff val="-454943"/>
              <a:satOff val="-1876"/>
              <a:lumOff val="-393"/>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smtClean="0">
              <a:solidFill>
                <a:schemeClr val="accent1">
                  <a:lumMod val="75000"/>
                </a:schemeClr>
              </a:solidFill>
              <a:effectLst/>
            </a:rPr>
            <a:t>Electric pulses are sent to the write head and the resulting magnetic patterns are recorded on the surface below, with different patterns for positive and negative currents</a:t>
          </a:r>
          <a:endParaRPr lang="en-US" sz="1600" kern="1200" dirty="0">
            <a:solidFill>
              <a:schemeClr val="accent1">
                <a:lumMod val="75000"/>
              </a:schemeClr>
            </a:solidFill>
            <a:effectLst/>
          </a:endParaRPr>
        </a:p>
      </dsp:txBody>
      <dsp:txXfrm>
        <a:off x="757613" y="2213989"/>
        <a:ext cx="3161034" cy="1896620"/>
      </dsp:txXfrm>
    </dsp:sp>
    <dsp:sp modelId="{56755B8C-22FA-424F-B414-0DB704613A86}">
      <dsp:nvSpPr>
        <dsp:cNvPr id="0" name=""/>
        <dsp:cNvSpPr/>
      </dsp:nvSpPr>
      <dsp:spPr>
        <a:xfrm>
          <a:off x="4234751" y="2213989"/>
          <a:ext cx="3161034" cy="1896620"/>
        </a:xfrm>
        <a:prstGeom prst="rect">
          <a:avLst/>
        </a:prstGeom>
        <a:gradFill rotWithShape="0">
          <a:gsLst>
            <a:gs pos="0">
              <a:schemeClr val="accent3">
                <a:hueOff val="-682414"/>
                <a:satOff val="-2813"/>
                <a:lumOff val="-590"/>
                <a:alphaOff val="0"/>
                <a:tint val="98000"/>
                <a:shade val="25000"/>
                <a:satMod val="250000"/>
              </a:schemeClr>
            </a:gs>
            <a:gs pos="68000">
              <a:schemeClr val="accent3">
                <a:hueOff val="-682414"/>
                <a:satOff val="-2813"/>
                <a:lumOff val="-590"/>
                <a:alphaOff val="0"/>
                <a:tint val="86000"/>
                <a:satMod val="115000"/>
              </a:schemeClr>
            </a:gs>
            <a:gs pos="100000">
              <a:schemeClr val="accent3">
                <a:hueOff val="-682414"/>
                <a:satOff val="-2813"/>
                <a:lumOff val="-590"/>
                <a:alphaOff val="0"/>
                <a:tint val="50000"/>
                <a:satMod val="150000"/>
              </a:schemeClr>
            </a:gs>
          </a:gsLst>
          <a:path path="circle">
            <a:fillToRect l="50000" t="130000" r="50000" b="-30000"/>
          </a:path>
        </a:gradFill>
        <a:ln>
          <a:noFill/>
        </a:ln>
        <a:effectLst>
          <a:outerShdw blurRad="57150" dist="38100" dir="5400000" algn="ctr" rotWithShape="0">
            <a:schemeClr val="accent3">
              <a:hueOff val="-682414"/>
              <a:satOff val="-2813"/>
              <a:lumOff val="-59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smtClean="0">
              <a:solidFill>
                <a:schemeClr val="accent1">
                  <a:lumMod val="75000"/>
                </a:schemeClr>
              </a:solidFill>
              <a:effectLst/>
            </a:rPr>
            <a:t>The write head itself is made of easily magnetizable material and is in the shape of a rectangular doughnut with a gap along one side and a few turns of conducting wire along the opposite side</a:t>
          </a:r>
          <a:endParaRPr lang="en-US" sz="1600" kern="1200" dirty="0">
            <a:solidFill>
              <a:schemeClr val="accent1">
                <a:lumMod val="75000"/>
              </a:schemeClr>
            </a:solidFill>
            <a:effectLst/>
          </a:endParaRPr>
        </a:p>
      </dsp:txBody>
      <dsp:txXfrm>
        <a:off x="4234751" y="2213989"/>
        <a:ext cx="3161034" cy="1896620"/>
      </dsp:txXfrm>
    </dsp:sp>
    <dsp:sp modelId="{6CC45470-47B8-C54E-BBBD-380A86C2F55A}">
      <dsp:nvSpPr>
        <dsp:cNvPr id="0" name=""/>
        <dsp:cNvSpPr/>
      </dsp:nvSpPr>
      <dsp:spPr>
        <a:xfrm>
          <a:off x="757613" y="4426713"/>
          <a:ext cx="3161034" cy="1896620"/>
        </a:xfrm>
        <a:prstGeom prst="rect">
          <a:avLst/>
        </a:prstGeom>
        <a:gradFill rotWithShape="0">
          <a:gsLst>
            <a:gs pos="0">
              <a:schemeClr val="accent3">
                <a:hueOff val="-909886"/>
                <a:satOff val="-3751"/>
                <a:lumOff val="-786"/>
                <a:alphaOff val="0"/>
                <a:tint val="98000"/>
                <a:shade val="25000"/>
                <a:satMod val="250000"/>
              </a:schemeClr>
            </a:gs>
            <a:gs pos="68000">
              <a:schemeClr val="accent3">
                <a:hueOff val="-909886"/>
                <a:satOff val="-3751"/>
                <a:lumOff val="-786"/>
                <a:alphaOff val="0"/>
                <a:tint val="86000"/>
                <a:satMod val="115000"/>
              </a:schemeClr>
            </a:gs>
            <a:gs pos="100000">
              <a:schemeClr val="accent3">
                <a:hueOff val="-909886"/>
                <a:satOff val="-3751"/>
                <a:lumOff val="-786"/>
                <a:alphaOff val="0"/>
                <a:tint val="50000"/>
                <a:satMod val="150000"/>
              </a:schemeClr>
            </a:gs>
          </a:gsLst>
          <a:path path="circle">
            <a:fillToRect l="50000" t="130000" r="50000" b="-30000"/>
          </a:path>
        </a:gradFill>
        <a:ln>
          <a:noFill/>
        </a:ln>
        <a:effectLst>
          <a:outerShdw blurRad="57150" dist="38100" dir="5400000" algn="ctr" rotWithShape="0">
            <a:schemeClr val="accent3">
              <a:hueOff val="-909886"/>
              <a:satOff val="-3751"/>
              <a:lumOff val="-786"/>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smtClean="0">
              <a:solidFill>
                <a:schemeClr val="accent1">
                  <a:lumMod val="75000"/>
                </a:schemeClr>
              </a:solidFill>
              <a:effectLst/>
            </a:rPr>
            <a:t>An electric current in the wire induces a magnetic field across the gap, which in turn magnetizes a small area of the recording medium</a:t>
          </a:r>
          <a:endParaRPr lang="en-US" sz="1600" kern="1200" dirty="0">
            <a:solidFill>
              <a:schemeClr val="accent1">
                <a:lumMod val="75000"/>
              </a:schemeClr>
            </a:solidFill>
            <a:effectLst/>
          </a:endParaRPr>
        </a:p>
      </dsp:txBody>
      <dsp:txXfrm>
        <a:off x="757613" y="4426713"/>
        <a:ext cx="3161034" cy="1896620"/>
      </dsp:txXfrm>
    </dsp:sp>
    <dsp:sp modelId="{D306309E-42B4-1E4E-A484-65EF64014419}">
      <dsp:nvSpPr>
        <dsp:cNvPr id="0" name=""/>
        <dsp:cNvSpPr/>
      </dsp:nvSpPr>
      <dsp:spPr>
        <a:xfrm>
          <a:off x="4234751" y="4426713"/>
          <a:ext cx="3161034" cy="1896620"/>
        </a:xfrm>
        <a:prstGeom prst="rect">
          <a:avLst/>
        </a:prstGeom>
        <a:gradFill rotWithShape="0">
          <a:gsLst>
            <a:gs pos="0">
              <a:schemeClr val="accent3">
                <a:hueOff val="-1137357"/>
                <a:satOff val="-4689"/>
                <a:lumOff val="-983"/>
                <a:alphaOff val="0"/>
                <a:tint val="98000"/>
                <a:shade val="25000"/>
                <a:satMod val="250000"/>
              </a:schemeClr>
            </a:gs>
            <a:gs pos="68000">
              <a:schemeClr val="accent3">
                <a:hueOff val="-1137357"/>
                <a:satOff val="-4689"/>
                <a:lumOff val="-983"/>
                <a:alphaOff val="0"/>
                <a:tint val="86000"/>
                <a:satMod val="115000"/>
              </a:schemeClr>
            </a:gs>
            <a:gs pos="100000">
              <a:schemeClr val="accent3">
                <a:hueOff val="-1137357"/>
                <a:satOff val="-4689"/>
                <a:lumOff val="-983"/>
                <a:alphaOff val="0"/>
                <a:tint val="50000"/>
                <a:satMod val="150000"/>
              </a:schemeClr>
            </a:gs>
          </a:gsLst>
          <a:path path="circle">
            <a:fillToRect l="50000" t="130000" r="50000" b="-30000"/>
          </a:path>
        </a:gradFill>
        <a:ln>
          <a:noFill/>
        </a:ln>
        <a:effectLst>
          <a:outerShdw blurRad="57150" dist="38100" dir="5400000" algn="ctr" rotWithShape="0">
            <a:schemeClr val="accent3">
              <a:hueOff val="-1137357"/>
              <a:satOff val="-4689"/>
              <a:lumOff val="-983"/>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smtClean="0">
              <a:solidFill>
                <a:schemeClr val="accent1">
                  <a:lumMod val="75000"/>
                </a:schemeClr>
              </a:solidFill>
              <a:effectLst/>
            </a:rPr>
            <a:t>Reversing the direction of the current reverses the direction of the magnetization on the recording medium</a:t>
          </a:r>
          <a:endParaRPr lang="en-US" sz="1600" kern="1200" dirty="0">
            <a:solidFill>
              <a:schemeClr val="accent1">
                <a:lumMod val="75000"/>
              </a:schemeClr>
            </a:solidFill>
            <a:effectLst/>
          </a:endParaRPr>
        </a:p>
      </dsp:txBody>
      <dsp:txXfrm>
        <a:off x="4234751" y="4426713"/>
        <a:ext cx="3161034" cy="189662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10/31/2017</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75EE1B-C934-B74D-A270-01132EE6DE65}" type="slidenum">
              <a:rPr lang="en-US"/>
              <a:pPr/>
              <a:t>2</a:t>
            </a:fld>
            <a:endParaRPr lang="en-US" dirty="0"/>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The complex subject of computer memory is made more manageable if we classify</a:t>
            </a:r>
          </a:p>
          <a:p>
            <a:r>
              <a:rPr kumimoji="1" lang="en-US" sz="1200" kern="1200" baseline="0" dirty="0" smtClean="0">
                <a:solidFill>
                  <a:schemeClr val="tx1"/>
                </a:solidFill>
                <a:latin typeface="Times New Roman" pitchFamily="33" charset="0"/>
                <a:ea typeface="+mn-ea"/>
                <a:cs typeface="+mn-cs"/>
              </a:rPr>
              <a:t>memory systems according to their key characteristics. The most important of these</a:t>
            </a:r>
          </a:p>
          <a:p>
            <a:r>
              <a:rPr kumimoji="1" lang="en-US" sz="1200" kern="1200" baseline="0" dirty="0" smtClean="0">
                <a:solidFill>
                  <a:schemeClr val="tx1"/>
                </a:solidFill>
                <a:latin typeface="Times New Roman" pitchFamily="33" charset="0"/>
                <a:ea typeface="+mn-ea"/>
                <a:cs typeface="+mn-cs"/>
              </a:rPr>
              <a:t>are listed in Table 4.1.</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512851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1463F1-0708-834A-814B-7C2623CE7B46}" type="slidenum">
              <a:rPr lang="en-US"/>
              <a:pPr/>
              <a:t>3</a:t>
            </a:fld>
            <a:endParaRPr lang="en-US" dirty="0"/>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The term </a:t>
            </a:r>
            <a:r>
              <a:rPr kumimoji="1" lang="en-US" sz="1200" b="1" kern="1200" baseline="0" dirty="0" smtClean="0">
                <a:solidFill>
                  <a:schemeClr val="tx1"/>
                </a:solidFill>
                <a:latin typeface="Times New Roman" pitchFamily="33" charset="0"/>
                <a:ea typeface="+mn-ea"/>
                <a:cs typeface="+mn-cs"/>
              </a:rPr>
              <a:t>location </a:t>
            </a:r>
            <a:r>
              <a:rPr kumimoji="1" lang="en-US" sz="1200" b="0" kern="1200" baseline="0" dirty="0" smtClean="0">
                <a:solidFill>
                  <a:schemeClr val="tx1"/>
                </a:solidFill>
                <a:latin typeface="Times New Roman" pitchFamily="33" charset="0"/>
                <a:ea typeface="+mn-ea"/>
                <a:cs typeface="+mn-cs"/>
              </a:rPr>
              <a:t>in Table 4.1 refers to whether memory is internal and external</a:t>
            </a:r>
          </a:p>
          <a:p>
            <a:r>
              <a:rPr kumimoji="1" lang="en-US" sz="1200" kern="1200" baseline="0" dirty="0" smtClean="0">
                <a:solidFill>
                  <a:schemeClr val="tx1"/>
                </a:solidFill>
                <a:latin typeface="Times New Roman" pitchFamily="33" charset="0"/>
                <a:ea typeface="+mn-ea"/>
                <a:cs typeface="+mn-cs"/>
              </a:rPr>
              <a:t>to the computer. Internal memory is often equated with main memory. But there</a:t>
            </a:r>
          </a:p>
          <a:p>
            <a:r>
              <a:rPr kumimoji="1" lang="en-US" sz="1200" kern="1200" baseline="0" dirty="0" smtClean="0">
                <a:solidFill>
                  <a:schemeClr val="tx1"/>
                </a:solidFill>
                <a:latin typeface="Times New Roman" pitchFamily="33" charset="0"/>
                <a:ea typeface="+mn-ea"/>
                <a:cs typeface="+mn-cs"/>
              </a:rPr>
              <a:t>are other forms of internal memory. The processor requires its own local memory, in</a:t>
            </a:r>
          </a:p>
          <a:p>
            <a:r>
              <a:rPr kumimoji="1" lang="en-US" sz="1200" kern="1200" baseline="0" dirty="0" smtClean="0">
                <a:solidFill>
                  <a:schemeClr val="tx1"/>
                </a:solidFill>
                <a:latin typeface="Times New Roman" pitchFamily="33" charset="0"/>
                <a:ea typeface="+mn-ea"/>
                <a:cs typeface="+mn-cs"/>
              </a:rPr>
              <a:t>the form of registers (e.g., see Figure 2.3). Further, as we shall see, the control unit</a:t>
            </a:r>
          </a:p>
          <a:p>
            <a:r>
              <a:rPr kumimoji="1" lang="en-US" sz="1200" kern="1200" baseline="0" dirty="0" smtClean="0">
                <a:solidFill>
                  <a:schemeClr val="tx1"/>
                </a:solidFill>
                <a:latin typeface="Times New Roman" pitchFamily="33" charset="0"/>
                <a:ea typeface="+mn-ea"/>
                <a:cs typeface="+mn-cs"/>
              </a:rPr>
              <a:t>portion of the processor may also require its own internal memory. We will defer</a:t>
            </a:r>
          </a:p>
          <a:p>
            <a:r>
              <a:rPr kumimoji="1" lang="en-US" sz="1200" kern="1200" baseline="0" dirty="0" smtClean="0">
                <a:solidFill>
                  <a:schemeClr val="tx1"/>
                </a:solidFill>
                <a:latin typeface="Times New Roman" pitchFamily="33" charset="0"/>
                <a:ea typeface="+mn-ea"/>
                <a:cs typeface="+mn-cs"/>
              </a:rPr>
              <a:t>discussion of these latter two types of internal memory to later chapters. Cache is</a:t>
            </a:r>
          </a:p>
          <a:p>
            <a:r>
              <a:rPr kumimoji="1" lang="en-US" sz="1200" kern="1200" baseline="0" dirty="0" smtClean="0">
                <a:solidFill>
                  <a:schemeClr val="tx1"/>
                </a:solidFill>
                <a:latin typeface="Times New Roman" pitchFamily="33" charset="0"/>
                <a:ea typeface="+mn-ea"/>
                <a:cs typeface="+mn-cs"/>
              </a:rPr>
              <a:t>another form of internal memory. External memory consists of peripheral storage</a:t>
            </a:r>
          </a:p>
          <a:p>
            <a:r>
              <a:rPr kumimoji="1" lang="en-US" sz="1200" kern="1200" baseline="0" dirty="0" smtClean="0">
                <a:solidFill>
                  <a:schemeClr val="tx1"/>
                </a:solidFill>
                <a:latin typeface="Times New Roman" pitchFamily="33" charset="0"/>
                <a:ea typeface="+mn-ea"/>
                <a:cs typeface="+mn-cs"/>
              </a:rPr>
              <a:t>devices, such as disk and tape, that are accessible to the processor via I/O controllers.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An obvious characteristic of memory is its </a:t>
            </a:r>
            <a:r>
              <a:rPr kumimoji="1" lang="en-US" sz="1200" b="1" kern="1200" baseline="0" dirty="0" smtClean="0">
                <a:solidFill>
                  <a:schemeClr val="tx1"/>
                </a:solidFill>
                <a:latin typeface="Times New Roman" pitchFamily="33" charset="0"/>
                <a:ea typeface="+mn-ea"/>
                <a:cs typeface="+mn-cs"/>
              </a:rPr>
              <a:t>capacity. </a:t>
            </a:r>
            <a:r>
              <a:rPr kumimoji="1" lang="en-US" sz="1200" b="0" kern="1200" baseline="0" dirty="0" smtClean="0">
                <a:solidFill>
                  <a:schemeClr val="tx1"/>
                </a:solidFill>
                <a:latin typeface="Times New Roman" pitchFamily="33" charset="0"/>
                <a:ea typeface="+mn-ea"/>
                <a:cs typeface="+mn-cs"/>
              </a:rPr>
              <a:t>For internal memory, this is</a:t>
            </a:r>
          </a:p>
          <a:p>
            <a:r>
              <a:rPr kumimoji="1" lang="en-US" sz="1200" kern="1200" baseline="0" dirty="0" smtClean="0">
                <a:solidFill>
                  <a:schemeClr val="tx1"/>
                </a:solidFill>
                <a:latin typeface="Times New Roman" pitchFamily="33" charset="0"/>
                <a:ea typeface="+mn-ea"/>
                <a:cs typeface="+mn-cs"/>
              </a:rPr>
              <a:t>typically expressed in terms of bytes (1 byte = 8 bits) or words. Common word lengths</a:t>
            </a:r>
          </a:p>
          <a:p>
            <a:r>
              <a:rPr kumimoji="1" lang="en-US" sz="1200" kern="1200" baseline="0" dirty="0" smtClean="0">
                <a:solidFill>
                  <a:schemeClr val="tx1"/>
                </a:solidFill>
                <a:latin typeface="Times New Roman" pitchFamily="33" charset="0"/>
                <a:ea typeface="+mn-ea"/>
                <a:cs typeface="+mn-cs"/>
              </a:rPr>
              <a:t>are 8, 16, and 32 bits. External memory capacity is typically expressed in terms of bytes.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A related concept is the </a:t>
            </a:r>
            <a:r>
              <a:rPr kumimoji="1" lang="en-US" sz="1200" b="1" kern="1200" baseline="0" dirty="0" smtClean="0">
                <a:solidFill>
                  <a:schemeClr val="tx1"/>
                </a:solidFill>
                <a:latin typeface="Times New Roman" pitchFamily="33" charset="0"/>
                <a:ea typeface="+mn-ea"/>
                <a:cs typeface="+mn-cs"/>
              </a:rPr>
              <a:t>unit of transfer. </a:t>
            </a:r>
            <a:r>
              <a:rPr kumimoji="1" lang="en-US" sz="1200" b="0" kern="1200" baseline="0" dirty="0" smtClean="0">
                <a:solidFill>
                  <a:schemeClr val="tx1"/>
                </a:solidFill>
                <a:latin typeface="Times New Roman" pitchFamily="33" charset="0"/>
                <a:ea typeface="+mn-ea"/>
                <a:cs typeface="+mn-cs"/>
              </a:rPr>
              <a:t>For internal memory, the unit</a:t>
            </a:r>
          </a:p>
          <a:p>
            <a:r>
              <a:rPr kumimoji="1" lang="en-US" sz="1200" kern="1200" baseline="0" dirty="0" smtClean="0">
                <a:solidFill>
                  <a:schemeClr val="tx1"/>
                </a:solidFill>
                <a:latin typeface="Times New Roman" pitchFamily="33" charset="0"/>
                <a:ea typeface="+mn-ea"/>
                <a:cs typeface="+mn-cs"/>
              </a:rPr>
              <a:t>of transfer is equal to the number of electrical lines into and out of the memory</a:t>
            </a:r>
          </a:p>
          <a:p>
            <a:r>
              <a:rPr kumimoji="1" lang="en-US" sz="1200" kern="1200" baseline="0" dirty="0" smtClean="0">
                <a:solidFill>
                  <a:schemeClr val="tx1"/>
                </a:solidFill>
                <a:latin typeface="Times New Roman" pitchFamily="33" charset="0"/>
                <a:ea typeface="+mn-ea"/>
                <a:cs typeface="+mn-cs"/>
              </a:rPr>
              <a:t>module. This may be equal to the word length, but is often larger, such as 64, 128, or</a:t>
            </a:r>
          </a:p>
          <a:p>
            <a:r>
              <a:rPr kumimoji="1" lang="en-US" sz="1200" kern="1200" baseline="0" dirty="0" smtClean="0">
                <a:solidFill>
                  <a:schemeClr val="tx1"/>
                </a:solidFill>
                <a:latin typeface="Times New Roman" pitchFamily="33" charset="0"/>
                <a:ea typeface="+mn-ea"/>
                <a:cs typeface="+mn-cs"/>
              </a:rPr>
              <a:t>256 bits. To clarify this point, consider three related concepts for internal memory:</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Word: </a:t>
            </a:r>
            <a:r>
              <a:rPr kumimoji="1" lang="en-US" sz="1200" b="0" kern="1200" baseline="0" dirty="0" smtClean="0">
                <a:solidFill>
                  <a:schemeClr val="tx1"/>
                </a:solidFill>
                <a:latin typeface="Times New Roman" pitchFamily="33" charset="0"/>
                <a:ea typeface="+mn-ea"/>
                <a:cs typeface="+mn-cs"/>
              </a:rPr>
              <a:t>The “natural” unit of organization of memory. The size of a word is typically</a:t>
            </a:r>
          </a:p>
          <a:p>
            <a:r>
              <a:rPr kumimoji="1" lang="en-US" sz="1200" kern="1200" baseline="0" dirty="0" smtClean="0">
                <a:solidFill>
                  <a:schemeClr val="tx1"/>
                </a:solidFill>
                <a:latin typeface="Times New Roman" pitchFamily="33" charset="0"/>
                <a:ea typeface="+mn-ea"/>
                <a:cs typeface="+mn-cs"/>
              </a:rPr>
              <a:t>equal to the number of bits used to represent an integer and to the instruction</a:t>
            </a:r>
          </a:p>
          <a:p>
            <a:r>
              <a:rPr kumimoji="1" lang="en-US" sz="1200" kern="1200" baseline="0" dirty="0" smtClean="0">
                <a:solidFill>
                  <a:schemeClr val="tx1"/>
                </a:solidFill>
                <a:latin typeface="Times New Roman" pitchFamily="33" charset="0"/>
                <a:ea typeface="+mn-ea"/>
                <a:cs typeface="+mn-cs"/>
              </a:rPr>
              <a:t>length. Unfortunately, there are many exceptions. For example, the CRAY</a:t>
            </a:r>
          </a:p>
          <a:p>
            <a:r>
              <a:rPr kumimoji="1" lang="en-US" sz="1200" kern="1200" baseline="0" dirty="0" smtClean="0">
                <a:solidFill>
                  <a:schemeClr val="tx1"/>
                </a:solidFill>
                <a:latin typeface="Times New Roman" pitchFamily="33" charset="0"/>
                <a:ea typeface="+mn-ea"/>
                <a:cs typeface="+mn-cs"/>
              </a:rPr>
              <a:t>C90 (an older model CRAY supercomputer) has a 64-bit word length but uses</a:t>
            </a:r>
          </a:p>
          <a:p>
            <a:r>
              <a:rPr kumimoji="1" lang="en-US" sz="1200" kern="1200" baseline="0" dirty="0" smtClean="0">
                <a:solidFill>
                  <a:schemeClr val="tx1"/>
                </a:solidFill>
                <a:latin typeface="Times New Roman" pitchFamily="33" charset="0"/>
                <a:ea typeface="+mn-ea"/>
                <a:cs typeface="+mn-cs"/>
              </a:rPr>
              <a:t>a 46-bit integer representation. The Intel x86 architecture has a wide variety of</a:t>
            </a:r>
          </a:p>
          <a:p>
            <a:r>
              <a:rPr kumimoji="1" lang="en-US" sz="1200" kern="1200" baseline="0" dirty="0" smtClean="0">
                <a:solidFill>
                  <a:schemeClr val="tx1"/>
                </a:solidFill>
                <a:latin typeface="Times New Roman" pitchFamily="33" charset="0"/>
                <a:ea typeface="+mn-ea"/>
                <a:cs typeface="+mn-cs"/>
              </a:rPr>
              <a:t>instruction lengths, expressed as multiples of bytes, and a word size of 32 bits.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Addressable units: </a:t>
            </a:r>
            <a:r>
              <a:rPr kumimoji="1" lang="en-US" sz="1200" b="0" kern="1200" baseline="0" dirty="0" smtClean="0">
                <a:solidFill>
                  <a:schemeClr val="tx1"/>
                </a:solidFill>
                <a:latin typeface="Times New Roman" pitchFamily="33" charset="0"/>
                <a:ea typeface="+mn-ea"/>
                <a:cs typeface="+mn-cs"/>
              </a:rPr>
              <a:t>In some systems, the addressable unit is the word. However,</a:t>
            </a:r>
          </a:p>
          <a:p>
            <a:r>
              <a:rPr kumimoji="1" lang="en-US" sz="1200" kern="1200" baseline="0" dirty="0" smtClean="0">
                <a:solidFill>
                  <a:schemeClr val="tx1"/>
                </a:solidFill>
                <a:latin typeface="Times New Roman" pitchFamily="33" charset="0"/>
                <a:ea typeface="+mn-ea"/>
                <a:cs typeface="+mn-cs"/>
              </a:rPr>
              <a:t>many systems allow addressing at the byte level. In any case, the relationship</a:t>
            </a:r>
          </a:p>
          <a:p>
            <a:r>
              <a:rPr kumimoji="1" lang="en-US" sz="1200" kern="1200" baseline="0" dirty="0" smtClean="0">
                <a:solidFill>
                  <a:schemeClr val="tx1"/>
                </a:solidFill>
                <a:latin typeface="Times New Roman" pitchFamily="33" charset="0"/>
                <a:ea typeface="+mn-ea"/>
                <a:cs typeface="+mn-cs"/>
              </a:rPr>
              <a:t>between the length in bits </a:t>
            </a:r>
            <a:r>
              <a:rPr kumimoji="1" lang="en-US" sz="1200" i="1" kern="1200" baseline="0" dirty="0" smtClean="0">
                <a:solidFill>
                  <a:schemeClr val="tx1"/>
                </a:solidFill>
                <a:latin typeface="Times New Roman" pitchFamily="33" charset="0"/>
                <a:ea typeface="+mn-ea"/>
                <a:cs typeface="+mn-cs"/>
              </a:rPr>
              <a:t>A of an address and the number N of addressable</a:t>
            </a:r>
          </a:p>
          <a:p>
            <a:r>
              <a:rPr kumimoji="1" lang="en-US" sz="1200" kern="1200" baseline="0" dirty="0" smtClean="0">
                <a:solidFill>
                  <a:schemeClr val="tx1"/>
                </a:solidFill>
                <a:latin typeface="Times New Roman" pitchFamily="33" charset="0"/>
                <a:ea typeface="+mn-ea"/>
                <a:cs typeface="+mn-cs"/>
              </a:rPr>
              <a:t>units is 2</a:t>
            </a:r>
            <a:r>
              <a:rPr kumimoji="1" lang="en-US" sz="1200" i="1" kern="1200" baseline="30000" dirty="0" smtClean="0">
                <a:solidFill>
                  <a:schemeClr val="tx1"/>
                </a:solidFill>
                <a:latin typeface="Times New Roman" pitchFamily="33" charset="0"/>
                <a:ea typeface="+mn-ea"/>
                <a:cs typeface="+mn-cs"/>
              </a:rPr>
              <a:t>A</a:t>
            </a:r>
            <a:r>
              <a:rPr kumimoji="1" lang="en-US" sz="1200" i="1" kern="1200" baseline="0" dirty="0" smtClean="0">
                <a:solidFill>
                  <a:schemeClr val="tx1"/>
                </a:solidFill>
                <a:latin typeface="Times New Roman" pitchFamily="33" charset="0"/>
                <a:ea typeface="+mn-ea"/>
                <a:cs typeface="+mn-cs"/>
              </a:rPr>
              <a:t> = N.</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Unit of transfer: </a:t>
            </a:r>
            <a:r>
              <a:rPr kumimoji="1" lang="en-US" sz="1200" b="0" kern="1200" baseline="0" dirty="0" smtClean="0">
                <a:solidFill>
                  <a:schemeClr val="tx1"/>
                </a:solidFill>
                <a:latin typeface="Times New Roman" pitchFamily="33" charset="0"/>
                <a:ea typeface="+mn-ea"/>
                <a:cs typeface="+mn-cs"/>
              </a:rPr>
              <a:t>For main memory, this is the number of bits read out of or</a:t>
            </a:r>
          </a:p>
          <a:p>
            <a:r>
              <a:rPr kumimoji="1" lang="en-US" sz="1200" kern="1200" baseline="0" dirty="0" smtClean="0">
                <a:solidFill>
                  <a:schemeClr val="tx1"/>
                </a:solidFill>
                <a:latin typeface="Times New Roman" pitchFamily="33" charset="0"/>
                <a:ea typeface="+mn-ea"/>
                <a:cs typeface="+mn-cs"/>
              </a:rPr>
              <a:t>written into memory at a time. The unit of transfer need not equal a word or</a:t>
            </a:r>
          </a:p>
          <a:p>
            <a:r>
              <a:rPr kumimoji="1" lang="en-US" sz="1200" kern="1200" baseline="0" dirty="0" smtClean="0">
                <a:solidFill>
                  <a:schemeClr val="tx1"/>
                </a:solidFill>
                <a:latin typeface="Times New Roman" pitchFamily="33" charset="0"/>
                <a:ea typeface="+mn-ea"/>
                <a:cs typeface="+mn-cs"/>
              </a:rPr>
              <a:t>an addressable unit. For external memory, data are often transferred in much</a:t>
            </a:r>
          </a:p>
          <a:p>
            <a:r>
              <a:rPr kumimoji="1" lang="en-US" sz="1200" kern="1200" baseline="0" dirty="0" smtClean="0">
                <a:solidFill>
                  <a:schemeClr val="tx1"/>
                </a:solidFill>
                <a:latin typeface="Times New Roman" pitchFamily="33" charset="0"/>
                <a:ea typeface="+mn-ea"/>
                <a:cs typeface="+mn-cs"/>
              </a:rPr>
              <a:t>larger units than a word, and these are referred to as blocks</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274172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05C69E-6946-714F-9C41-EF1F2D266F6A}" type="slidenum">
              <a:rPr lang="en-US"/>
              <a:pPr/>
              <a:t>4</a:t>
            </a:fld>
            <a:endParaRPr lang="en-US" dirty="0"/>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Another distinction among memory types is the </a:t>
            </a:r>
            <a:r>
              <a:rPr kumimoji="1" lang="en-US" sz="1200" b="1" kern="1200" baseline="0" dirty="0" smtClean="0">
                <a:solidFill>
                  <a:schemeClr val="tx1"/>
                </a:solidFill>
                <a:latin typeface="Times New Roman" pitchFamily="33" charset="0"/>
                <a:ea typeface="+mn-ea"/>
                <a:cs typeface="+mn-cs"/>
              </a:rPr>
              <a:t>method of accessing </a:t>
            </a:r>
            <a:r>
              <a:rPr kumimoji="1" lang="en-US" sz="1200" b="0" kern="1200" baseline="0" dirty="0" smtClean="0">
                <a:solidFill>
                  <a:schemeClr val="tx1"/>
                </a:solidFill>
                <a:latin typeface="Times New Roman" pitchFamily="33" charset="0"/>
                <a:ea typeface="+mn-ea"/>
                <a:cs typeface="+mn-cs"/>
              </a:rPr>
              <a:t>units of</a:t>
            </a:r>
          </a:p>
          <a:p>
            <a:r>
              <a:rPr kumimoji="1" lang="en-US" sz="1200" kern="1200" baseline="0" dirty="0" smtClean="0">
                <a:solidFill>
                  <a:schemeClr val="tx1"/>
                </a:solidFill>
                <a:latin typeface="Times New Roman" pitchFamily="33" charset="0"/>
                <a:ea typeface="+mn-ea"/>
                <a:cs typeface="+mn-cs"/>
              </a:rPr>
              <a:t>data. These include the following:</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Sequential access</a:t>
            </a:r>
            <a:r>
              <a:rPr kumimoji="1" lang="en-US" sz="1200" b="0" kern="1200" baseline="0" dirty="0" smtClean="0">
                <a:solidFill>
                  <a:schemeClr val="tx1"/>
                </a:solidFill>
                <a:latin typeface="Times New Roman" pitchFamily="33" charset="0"/>
                <a:ea typeface="+mn-ea"/>
                <a:cs typeface="+mn-cs"/>
              </a:rPr>
              <a:t>:  Memory is organized into units of data, called records.</a:t>
            </a:r>
          </a:p>
          <a:p>
            <a:r>
              <a:rPr kumimoji="1" lang="en-US" sz="1200" kern="1200" baseline="0" dirty="0" smtClean="0">
                <a:solidFill>
                  <a:schemeClr val="tx1"/>
                </a:solidFill>
                <a:latin typeface="Times New Roman" pitchFamily="33" charset="0"/>
                <a:ea typeface="+mn-ea"/>
                <a:cs typeface="+mn-cs"/>
              </a:rPr>
              <a:t>Access must be made in a specific linear sequence. Stored addressing information</a:t>
            </a:r>
          </a:p>
          <a:p>
            <a:r>
              <a:rPr kumimoji="1" lang="en-US" sz="1200" kern="1200" baseline="0" dirty="0" smtClean="0">
                <a:solidFill>
                  <a:schemeClr val="tx1"/>
                </a:solidFill>
                <a:latin typeface="Times New Roman" pitchFamily="33" charset="0"/>
                <a:ea typeface="+mn-ea"/>
                <a:cs typeface="+mn-cs"/>
              </a:rPr>
              <a:t>is used to separate records and assist in the retrieval process. A shared</a:t>
            </a:r>
          </a:p>
          <a:p>
            <a:r>
              <a:rPr kumimoji="1" lang="en-US" sz="1200" kern="1200" baseline="0" dirty="0" smtClean="0">
                <a:solidFill>
                  <a:schemeClr val="tx1"/>
                </a:solidFill>
                <a:latin typeface="Times New Roman" pitchFamily="33" charset="0"/>
                <a:ea typeface="+mn-ea"/>
                <a:cs typeface="+mn-cs"/>
              </a:rPr>
              <a:t>read–write mechanism is used, and this must be moved from its current location</a:t>
            </a:r>
          </a:p>
          <a:p>
            <a:r>
              <a:rPr kumimoji="1" lang="en-US" sz="1200" kern="1200" baseline="0" dirty="0" smtClean="0">
                <a:solidFill>
                  <a:schemeClr val="tx1"/>
                </a:solidFill>
                <a:latin typeface="Times New Roman" pitchFamily="33" charset="0"/>
                <a:ea typeface="+mn-ea"/>
                <a:cs typeface="+mn-cs"/>
              </a:rPr>
              <a:t>to the desired location, passing and rejecting each intermediate record.</a:t>
            </a:r>
          </a:p>
          <a:p>
            <a:r>
              <a:rPr kumimoji="1" lang="en-US" sz="1200" kern="1200" baseline="0" dirty="0" smtClean="0">
                <a:solidFill>
                  <a:schemeClr val="tx1"/>
                </a:solidFill>
                <a:latin typeface="Times New Roman" pitchFamily="33" charset="0"/>
                <a:ea typeface="+mn-ea"/>
                <a:cs typeface="+mn-cs"/>
              </a:rPr>
              <a:t>Thus, the time to access an arbitrary record is highly variable. Tape units, discussed</a:t>
            </a:r>
          </a:p>
          <a:p>
            <a:r>
              <a:rPr kumimoji="1" lang="en-US" sz="1200" kern="1200" baseline="0" dirty="0" smtClean="0">
                <a:solidFill>
                  <a:schemeClr val="tx1"/>
                </a:solidFill>
                <a:latin typeface="Times New Roman" pitchFamily="33" charset="0"/>
                <a:ea typeface="+mn-ea"/>
                <a:cs typeface="+mn-cs"/>
              </a:rPr>
              <a:t>in Chapter 6, are sequential access.</a:t>
            </a:r>
          </a:p>
          <a:p>
            <a:endParaRPr kumimoji="1" lang="en-US" sz="1200" kern="1200" baseline="0" dirty="0" smtClean="0">
              <a:solidFill>
                <a:schemeClr val="tx1"/>
              </a:solidFill>
              <a:latin typeface="Times New Roman" pitchFamily="33" charset="0"/>
              <a:ea typeface="+mn-ea"/>
              <a:cs typeface="+mn-cs"/>
            </a:endParaRPr>
          </a:p>
          <a:p>
            <a:r>
              <a:rPr kumimoji="1" lang="en-US" sz="1200" b="1" kern="1200" baseline="0" dirty="0" smtClean="0">
                <a:solidFill>
                  <a:schemeClr val="tx1"/>
                </a:solidFill>
                <a:latin typeface="Times New Roman" pitchFamily="33" charset="0"/>
                <a:ea typeface="+mn-ea"/>
                <a:cs typeface="+mn-cs"/>
              </a:rPr>
              <a:t>Direct access: </a:t>
            </a:r>
            <a:r>
              <a:rPr kumimoji="1" lang="en-US" sz="1200" b="0" kern="1200" baseline="0" dirty="0" smtClean="0">
                <a:solidFill>
                  <a:schemeClr val="tx1"/>
                </a:solidFill>
                <a:latin typeface="Times New Roman" pitchFamily="33" charset="0"/>
                <a:ea typeface="+mn-ea"/>
                <a:cs typeface="+mn-cs"/>
              </a:rPr>
              <a:t>As with sequential access, direct access involves a shared</a:t>
            </a:r>
          </a:p>
          <a:p>
            <a:r>
              <a:rPr kumimoji="1" lang="en-US" sz="1200" kern="1200" baseline="0" dirty="0" smtClean="0">
                <a:solidFill>
                  <a:schemeClr val="tx1"/>
                </a:solidFill>
                <a:latin typeface="Times New Roman" pitchFamily="33" charset="0"/>
                <a:ea typeface="+mn-ea"/>
                <a:cs typeface="+mn-cs"/>
              </a:rPr>
              <a:t>read–write mechanism. However, individual blocks or records have a unique</a:t>
            </a:r>
          </a:p>
          <a:p>
            <a:r>
              <a:rPr kumimoji="1" lang="en-US" sz="1200" kern="1200" baseline="0" dirty="0" smtClean="0">
                <a:solidFill>
                  <a:schemeClr val="tx1"/>
                </a:solidFill>
                <a:latin typeface="Times New Roman" pitchFamily="33" charset="0"/>
                <a:ea typeface="+mn-ea"/>
                <a:cs typeface="+mn-cs"/>
              </a:rPr>
              <a:t>address based on physical location. Access is accomplished by direct access</a:t>
            </a:r>
          </a:p>
          <a:p>
            <a:r>
              <a:rPr kumimoji="1" lang="en-US" sz="1200" kern="1200" baseline="0" dirty="0" smtClean="0">
                <a:solidFill>
                  <a:schemeClr val="tx1"/>
                </a:solidFill>
                <a:latin typeface="Times New Roman" pitchFamily="33" charset="0"/>
                <a:ea typeface="+mn-ea"/>
                <a:cs typeface="+mn-cs"/>
              </a:rPr>
              <a:t>to reach a general vicinity plus sequential searching, counting, or waiting to</a:t>
            </a:r>
          </a:p>
          <a:p>
            <a:r>
              <a:rPr kumimoji="1" lang="en-US" sz="1200" kern="1200" baseline="0" dirty="0" smtClean="0">
                <a:solidFill>
                  <a:schemeClr val="tx1"/>
                </a:solidFill>
                <a:latin typeface="Times New Roman" pitchFamily="33" charset="0"/>
                <a:ea typeface="+mn-ea"/>
                <a:cs typeface="+mn-cs"/>
              </a:rPr>
              <a:t>reach the final location. Again, access time is variable. Disk units, discussed in</a:t>
            </a:r>
          </a:p>
          <a:p>
            <a:r>
              <a:rPr kumimoji="1" lang="en-US" sz="1200" kern="1200" baseline="0" dirty="0" smtClean="0">
                <a:solidFill>
                  <a:schemeClr val="tx1"/>
                </a:solidFill>
                <a:latin typeface="Times New Roman" pitchFamily="33" charset="0"/>
                <a:ea typeface="+mn-ea"/>
                <a:cs typeface="+mn-cs"/>
              </a:rPr>
              <a:t>Chapter 6, are direct access.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Random access: </a:t>
            </a:r>
            <a:r>
              <a:rPr kumimoji="1" lang="en-US" sz="1200" b="0" kern="1200" baseline="0" dirty="0" smtClean="0">
                <a:solidFill>
                  <a:schemeClr val="tx1"/>
                </a:solidFill>
                <a:latin typeface="Times New Roman" pitchFamily="33" charset="0"/>
                <a:ea typeface="+mn-ea"/>
                <a:cs typeface="+mn-cs"/>
              </a:rPr>
              <a:t>Each addressable location in memory has a unique, physically</a:t>
            </a:r>
          </a:p>
          <a:p>
            <a:r>
              <a:rPr kumimoji="1" lang="en-US" sz="1200" kern="1200" baseline="0" dirty="0" smtClean="0">
                <a:solidFill>
                  <a:schemeClr val="tx1"/>
                </a:solidFill>
                <a:latin typeface="Times New Roman" pitchFamily="33" charset="0"/>
                <a:ea typeface="+mn-ea"/>
                <a:cs typeface="+mn-cs"/>
              </a:rPr>
              <a:t>wired-in addressing mechanism. The time to access a given location is independent</a:t>
            </a:r>
          </a:p>
          <a:p>
            <a:r>
              <a:rPr kumimoji="1" lang="en-US" sz="1200" kern="1200" baseline="0" dirty="0" smtClean="0">
                <a:solidFill>
                  <a:schemeClr val="tx1"/>
                </a:solidFill>
                <a:latin typeface="Times New Roman" pitchFamily="33" charset="0"/>
                <a:ea typeface="+mn-ea"/>
                <a:cs typeface="+mn-cs"/>
              </a:rPr>
              <a:t>of the sequence of prior accesses and is constant. Thus, any location</a:t>
            </a:r>
          </a:p>
          <a:p>
            <a:r>
              <a:rPr kumimoji="1" lang="en-US" sz="1200" kern="1200" baseline="0" dirty="0" smtClean="0">
                <a:solidFill>
                  <a:schemeClr val="tx1"/>
                </a:solidFill>
                <a:latin typeface="Times New Roman" pitchFamily="33" charset="0"/>
                <a:ea typeface="+mn-ea"/>
                <a:cs typeface="+mn-cs"/>
              </a:rPr>
              <a:t>can be selected at random and directly addressed and accessed. Main memory</a:t>
            </a:r>
          </a:p>
          <a:p>
            <a:r>
              <a:rPr kumimoji="1" lang="en-US" sz="1200" kern="1200" baseline="0" dirty="0" smtClean="0">
                <a:solidFill>
                  <a:schemeClr val="tx1"/>
                </a:solidFill>
                <a:latin typeface="Times New Roman" pitchFamily="33" charset="0"/>
                <a:ea typeface="+mn-ea"/>
                <a:cs typeface="+mn-cs"/>
              </a:rPr>
              <a:t>and some cache systems are random access.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Associative: </a:t>
            </a:r>
            <a:r>
              <a:rPr kumimoji="1" lang="en-US" sz="1200" b="0" kern="1200" baseline="0" dirty="0" smtClean="0">
                <a:solidFill>
                  <a:schemeClr val="tx1"/>
                </a:solidFill>
                <a:latin typeface="Times New Roman" pitchFamily="33" charset="0"/>
                <a:ea typeface="+mn-ea"/>
                <a:cs typeface="+mn-cs"/>
              </a:rPr>
              <a:t>This is a random access type of memory that enables one to make</a:t>
            </a:r>
          </a:p>
          <a:p>
            <a:r>
              <a:rPr kumimoji="1" lang="en-US" sz="1200" kern="1200" baseline="0" dirty="0" smtClean="0">
                <a:solidFill>
                  <a:schemeClr val="tx1"/>
                </a:solidFill>
                <a:latin typeface="Times New Roman" pitchFamily="33" charset="0"/>
                <a:ea typeface="+mn-ea"/>
                <a:cs typeface="+mn-cs"/>
              </a:rPr>
              <a:t>a comparison of desired bit locations within a word for a specified match, and</a:t>
            </a:r>
          </a:p>
          <a:p>
            <a:r>
              <a:rPr kumimoji="1" lang="en-US" sz="1200" kern="1200" baseline="0" dirty="0" smtClean="0">
                <a:solidFill>
                  <a:schemeClr val="tx1"/>
                </a:solidFill>
                <a:latin typeface="Times New Roman" pitchFamily="33" charset="0"/>
                <a:ea typeface="+mn-ea"/>
                <a:cs typeface="+mn-cs"/>
              </a:rPr>
              <a:t>to do this for all words simultaneously. Thus, a word is retrieved based on a</a:t>
            </a:r>
          </a:p>
          <a:p>
            <a:r>
              <a:rPr kumimoji="1" lang="en-US" sz="1200" kern="1200" baseline="0" dirty="0" smtClean="0">
                <a:solidFill>
                  <a:schemeClr val="tx1"/>
                </a:solidFill>
                <a:latin typeface="Times New Roman" pitchFamily="33" charset="0"/>
                <a:ea typeface="+mn-ea"/>
                <a:cs typeface="+mn-cs"/>
              </a:rPr>
              <a:t>portion of its contents rather than its address. As with ordinary random-access</a:t>
            </a:r>
          </a:p>
          <a:p>
            <a:r>
              <a:rPr kumimoji="1" lang="en-US" sz="1200" kern="1200" baseline="0" dirty="0" smtClean="0">
                <a:solidFill>
                  <a:schemeClr val="tx1"/>
                </a:solidFill>
                <a:latin typeface="Times New Roman" pitchFamily="33" charset="0"/>
                <a:ea typeface="+mn-ea"/>
                <a:cs typeface="+mn-cs"/>
              </a:rPr>
              <a:t>memory, each location has its own addressing mechanism, and retrieval time</a:t>
            </a:r>
          </a:p>
          <a:p>
            <a:r>
              <a:rPr kumimoji="1" lang="en-US" sz="1200" kern="1200" baseline="0" dirty="0" smtClean="0">
                <a:solidFill>
                  <a:schemeClr val="tx1"/>
                </a:solidFill>
                <a:latin typeface="Times New Roman" pitchFamily="33" charset="0"/>
                <a:ea typeface="+mn-ea"/>
                <a:cs typeface="+mn-cs"/>
              </a:rPr>
              <a:t>is constant independent of location or prior access patterns. Cache memories</a:t>
            </a:r>
          </a:p>
          <a:p>
            <a:r>
              <a:rPr kumimoji="1" lang="en-US" sz="1200" kern="1200" baseline="0" dirty="0" smtClean="0">
                <a:solidFill>
                  <a:schemeClr val="tx1"/>
                </a:solidFill>
                <a:latin typeface="Times New Roman" pitchFamily="33" charset="0"/>
                <a:ea typeface="+mn-ea"/>
                <a:cs typeface="+mn-cs"/>
              </a:rPr>
              <a:t>may employ associative access.</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6412596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0D2345-2FE8-BC48-BCBC-7B19F47E03F2}" type="slidenum">
              <a:rPr lang="en-US"/>
              <a:pPr/>
              <a:t>5</a:t>
            </a:fld>
            <a:endParaRPr lang="en-US" dirty="0"/>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From a user’s point of view, the two most important characteristics of memory</a:t>
            </a:r>
          </a:p>
          <a:p>
            <a:r>
              <a:rPr kumimoji="1" lang="en-US" sz="1200" kern="1200" baseline="0" dirty="0" smtClean="0">
                <a:solidFill>
                  <a:schemeClr val="tx1"/>
                </a:solidFill>
                <a:latin typeface="Times New Roman" pitchFamily="33" charset="0"/>
                <a:ea typeface="+mn-ea"/>
                <a:cs typeface="+mn-cs"/>
              </a:rPr>
              <a:t>are capacity and </a:t>
            </a:r>
            <a:r>
              <a:rPr kumimoji="1" lang="en-US" sz="1200" b="1" kern="1200" baseline="0" dirty="0" smtClean="0">
                <a:solidFill>
                  <a:schemeClr val="tx1"/>
                </a:solidFill>
                <a:latin typeface="Times New Roman" pitchFamily="33" charset="0"/>
                <a:ea typeface="+mn-ea"/>
                <a:cs typeface="+mn-cs"/>
              </a:rPr>
              <a:t>performance. </a:t>
            </a:r>
            <a:r>
              <a:rPr kumimoji="1" lang="en-US" sz="1200" b="0" kern="1200" baseline="0" dirty="0" smtClean="0">
                <a:solidFill>
                  <a:schemeClr val="tx1"/>
                </a:solidFill>
                <a:latin typeface="Times New Roman" pitchFamily="33" charset="0"/>
                <a:ea typeface="+mn-ea"/>
                <a:cs typeface="+mn-cs"/>
              </a:rPr>
              <a:t>Three performance parameters are used:</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Access time (latency): </a:t>
            </a:r>
            <a:r>
              <a:rPr kumimoji="1" lang="en-US" sz="1200" b="0" kern="1200" baseline="0" dirty="0" smtClean="0">
                <a:solidFill>
                  <a:schemeClr val="tx1"/>
                </a:solidFill>
                <a:latin typeface="Times New Roman" pitchFamily="33" charset="0"/>
                <a:ea typeface="+mn-ea"/>
                <a:cs typeface="+mn-cs"/>
              </a:rPr>
              <a:t>For random-access memory, this is the time it takes to</a:t>
            </a:r>
          </a:p>
          <a:p>
            <a:r>
              <a:rPr kumimoji="1" lang="en-US" sz="1200" kern="1200" baseline="0" dirty="0" smtClean="0">
                <a:solidFill>
                  <a:schemeClr val="tx1"/>
                </a:solidFill>
                <a:latin typeface="Times New Roman" pitchFamily="33" charset="0"/>
                <a:ea typeface="+mn-ea"/>
                <a:cs typeface="+mn-cs"/>
              </a:rPr>
              <a:t>perform a read or write operation, that is, the time from the instant that an</a:t>
            </a:r>
          </a:p>
          <a:p>
            <a:r>
              <a:rPr kumimoji="1" lang="en-US" sz="1200" kern="1200" baseline="0" dirty="0" smtClean="0">
                <a:solidFill>
                  <a:schemeClr val="tx1"/>
                </a:solidFill>
                <a:latin typeface="Times New Roman" pitchFamily="33" charset="0"/>
                <a:ea typeface="+mn-ea"/>
                <a:cs typeface="+mn-cs"/>
              </a:rPr>
              <a:t>address is presented to the memory to the instant that data have been stored</a:t>
            </a:r>
          </a:p>
          <a:p>
            <a:r>
              <a:rPr kumimoji="1" lang="en-US" sz="1200" kern="1200" baseline="0" dirty="0" smtClean="0">
                <a:solidFill>
                  <a:schemeClr val="tx1"/>
                </a:solidFill>
                <a:latin typeface="Times New Roman" pitchFamily="33" charset="0"/>
                <a:ea typeface="+mn-ea"/>
                <a:cs typeface="+mn-cs"/>
              </a:rPr>
              <a:t>or made available for use. For non-random-access memory, access time is the</a:t>
            </a:r>
          </a:p>
          <a:p>
            <a:r>
              <a:rPr kumimoji="1" lang="en-US" sz="1200" kern="1200" baseline="0" dirty="0" smtClean="0">
                <a:solidFill>
                  <a:schemeClr val="tx1"/>
                </a:solidFill>
                <a:latin typeface="Times New Roman" pitchFamily="33" charset="0"/>
                <a:ea typeface="+mn-ea"/>
                <a:cs typeface="+mn-cs"/>
              </a:rPr>
              <a:t>time it takes to position the read–write mechanism at the desired location.</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Memory cycle time: </a:t>
            </a:r>
            <a:r>
              <a:rPr kumimoji="1" lang="en-US" sz="1200" b="0" kern="1200" baseline="0" dirty="0" smtClean="0">
                <a:solidFill>
                  <a:schemeClr val="tx1"/>
                </a:solidFill>
                <a:latin typeface="Times New Roman" pitchFamily="33" charset="0"/>
                <a:ea typeface="+mn-ea"/>
                <a:cs typeface="+mn-cs"/>
              </a:rPr>
              <a:t>This concept is primarily applied to random-access memory</a:t>
            </a:r>
          </a:p>
          <a:p>
            <a:r>
              <a:rPr kumimoji="1" lang="en-US" sz="1200" kern="1200" baseline="0" dirty="0" smtClean="0">
                <a:solidFill>
                  <a:schemeClr val="tx1"/>
                </a:solidFill>
                <a:latin typeface="Times New Roman" pitchFamily="33" charset="0"/>
                <a:ea typeface="+mn-ea"/>
                <a:cs typeface="+mn-cs"/>
              </a:rPr>
              <a:t>and consists of the access time plus any additional time required before a second</a:t>
            </a:r>
          </a:p>
          <a:p>
            <a:r>
              <a:rPr kumimoji="1" lang="en-US" sz="1200" kern="1200" baseline="0" dirty="0" smtClean="0">
                <a:solidFill>
                  <a:schemeClr val="tx1"/>
                </a:solidFill>
                <a:latin typeface="Times New Roman" pitchFamily="33" charset="0"/>
                <a:ea typeface="+mn-ea"/>
                <a:cs typeface="+mn-cs"/>
              </a:rPr>
              <a:t>access can commence. This additional time may be required for transients to die</a:t>
            </a:r>
          </a:p>
          <a:p>
            <a:r>
              <a:rPr kumimoji="1" lang="en-US" sz="1200" kern="1200" baseline="0" dirty="0" smtClean="0">
                <a:solidFill>
                  <a:schemeClr val="tx1"/>
                </a:solidFill>
                <a:latin typeface="Times New Roman" pitchFamily="33" charset="0"/>
                <a:ea typeface="+mn-ea"/>
                <a:cs typeface="+mn-cs"/>
              </a:rPr>
              <a:t>out on signal lines or to regenerate data if they are read destructively. Note that</a:t>
            </a:r>
          </a:p>
          <a:p>
            <a:r>
              <a:rPr kumimoji="1" lang="en-US" sz="1200" kern="1200" baseline="0" dirty="0" smtClean="0">
                <a:solidFill>
                  <a:schemeClr val="tx1"/>
                </a:solidFill>
                <a:latin typeface="Times New Roman" pitchFamily="33" charset="0"/>
                <a:ea typeface="+mn-ea"/>
                <a:cs typeface="+mn-cs"/>
              </a:rPr>
              <a:t>memory cycle time is concerned with the system bus, not the processor.</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Transfer rate: </a:t>
            </a:r>
            <a:r>
              <a:rPr kumimoji="1" lang="en-US" sz="1200" b="0" kern="1200" baseline="0" dirty="0" smtClean="0">
                <a:solidFill>
                  <a:schemeClr val="tx1"/>
                </a:solidFill>
                <a:latin typeface="Times New Roman" pitchFamily="33" charset="0"/>
                <a:ea typeface="+mn-ea"/>
                <a:cs typeface="+mn-cs"/>
              </a:rPr>
              <a:t>This is the rate at which data can be transferred into or out of a</a:t>
            </a:r>
          </a:p>
          <a:p>
            <a:r>
              <a:rPr kumimoji="1" lang="en-US" sz="1200" kern="1200" baseline="0" dirty="0" smtClean="0">
                <a:solidFill>
                  <a:schemeClr val="tx1"/>
                </a:solidFill>
                <a:latin typeface="Times New Roman" pitchFamily="33" charset="0"/>
                <a:ea typeface="+mn-ea"/>
                <a:cs typeface="+mn-cs"/>
              </a:rPr>
              <a:t>memory unit. For random-access memory, it is equal to 1/(cycle time).</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591247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A variety of </a:t>
            </a:r>
            <a:r>
              <a:rPr kumimoji="1" lang="en-US" sz="1200" b="1" kern="1200" baseline="0" dirty="0" smtClean="0">
                <a:solidFill>
                  <a:schemeClr val="tx1"/>
                </a:solidFill>
                <a:latin typeface="Times New Roman" pitchFamily="33" charset="0"/>
                <a:ea typeface="+mn-ea"/>
                <a:cs typeface="+mn-cs"/>
              </a:rPr>
              <a:t>physical types of memory have been employed. The most common</a:t>
            </a:r>
          </a:p>
          <a:p>
            <a:r>
              <a:rPr kumimoji="1" lang="en-US" sz="1200" kern="1200" baseline="0" dirty="0" smtClean="0">
                <a:solidFill>
                  <a:schemeClr val="tx1"/>
                </a:solidFill>
                <a:latin typeface="Times New Roman" pitchFamily="33" charset="0"/>
                <a:ea typeface="+mn-ea"/>
                <a:cs typeface="+mn-cs"/>
              </a:rPr>
              <a:t>today are semiconductor memory, magnetic surface memory, used for disk and</a:t>
            </a:r>
          </a:p>
          <a:p>
            <a:r>
              <a:rPr kumimoji="1" lang="en-US" sz="1200" kern="1200" baseline="0" dirty="0" smtClean="0">
                <a:solidFill>
                  <a:schemeClr val="tx1"/>
                </a:solidFill>
                <a:latin typeface="Times New Roman" pitchFamily="33" charset="0"/>
                <a:ea typeface="+mn-ea"/>
                <a:cs typeface="+mn-cs"/>
              </a:rPr>
              <a:t>tape, and optical and magneto-optical.</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Several </a:t>
            </a:r>
            <a:r>
              <a:rPr kumimoji="1" lang="en-US" sz="1200" b="1" kern="1200" baseline="0" dirty="0" smtClean="0">
                <a:solidFill>
                  <a:schemeClr val="tx1"/>
                </a:solidFill>
                <a:latin typeface="Times New Roman" pitchFamily="33" charset="0"/>
                <a:ea typeface="+mn-ea"/>
                <a:cs typeface="+mn-cs"/>
              </a:rPr>
              <a:t>physical characteristics </a:t>
            </a:r>
            <a:r>
              <a:rPr kumimoji="1" lang="en-US" sz="1200" b="0" kern="1200" baseline="0" dirty="0" smtClean="0">
                <a:solidFill>
                  <a:schemeClr val="tx1"/>
                </a:solidFill>
                <a:latin typeface="Times New Roman" pitchFamily="33" charset="0"/>
                <a:ea typeface="+mn-ea"/>
                <a:cs typeface="+mn-cs"/>
              </a:rPr>
              <a:t>of data storage are important. In a volatile</a:t>
            </a:r>
          </a:p>
          <a:p>
            <a:r>
              <a:rPr kumimoji="1" lang="en-US" sz="1200" kern="1200" baseline="0" dirty="0" smtClean="0">
                <a:solidFill>
                  <a:schemeClr val="tx1"/>
                </a:solidFill>
                <a:latin typeface="Times New Roman" pitchFamily="33" charset="0"/>
                <a:ea typeface="+mn-ea"/>
                <a:cs typeface="+mn-cs"/>
              </a:rPr>
              <a:t>memory, information decays naturally or is lost when electrical power is switched</a:t>
            </a:r>
          </a:p>
          <a:p>
            <a:r>
              <a:rPr kumimoji="1" lang="en-US" sz="1200" kern="1200" baseline="0" dirty="0" smtClean="0">
                <a:solidFill>
                  <a:schemeClr val="tx1"/>
                </a:solidFill>
                <a:latin typeface="Times New Roman" pitchFamily="33" charset="0"/>
                <a:ea typeface="+mn-ea"/>
                <a:cs typeface="+mn-cs"/>
              </a:rPr>
              <a:t>off. In a nonvolatile memory, information once recorded remains without deterioration</a:t>
            </a:r>
          </a:p>
          <a:p>
            <a:r>
              <a:rPr kumimoji="1" lang="en-US" sz="1200" kern="1200" baseline="0" dirty="0" smtClean="0">
                <a:solidFill>
                  <a:schemeClr val="tx1"/>
                </a:solidFill>
                <a:latin typeface="Times New Roman" pitchFamily="33" charset="0"/>
                <a:ea typeface="+mn-ea"/>
                <a:cs typeface="+mn-cs"/>
              </a:rPr>
              <a:t>until deliberately changed; no electrical power is needed to retain information.</a:t>
            </a:r>
          </a:p>
          <a:p>
            <a:r>
              <a:rPr kumimoji="1" lang="en-US" sz="1200" kern="1200" baseline="0" dirty="0" smtClean="0">
                <a:solidFill>
                  <a:schemeClr val="tx1"/>
                </a:solidFill>
                <a:latin typeface="Times New Roman" pitchFamily="33" charset="0"/>
                <a:ea typeface="+mn-ea"/>
                <a:cs typeface="+mn-cs"/>
              </a:rPr>
              <a:t>Magnetic-surface memories are nonvolatile. Semiconductor memory (memory</a:t>
            </a:r>
          </a:p>
          <a:p>
            <a:r>
              <a:rPr kumimoji="1" lang="en-US" sz="1200" kern="1200" baseline="0" dirty="0" smtClean="0">
                <a:solidFill>
                  <a:schemeClr val="tx1"/>
                </a:solidFill>
                <a:latin typeface="Times New Roman" pitchFamily="33" charset="0"/>
                <a:ea typeface="+mn-ea"/>
                <a:cs typeface="+mn-cs"/>
              </a:rPr>
              <a:t>on integrated circuits) may be either volatile or nonvolatile. Nonerasable memory</a:t>
            </a:r>
          </a:p>
          <a:p>
            <a:r>
              <a:rPr kumimoji="1" lang="en-US" sz="1200" kern="1200" baseline="0" dirty="0" smtClean="0">
                <a:solidFill>
                  <a:schemeClr val="tx1"/>
                </a:solidFill>
                <a:latin typeface="Times New Roman" pitchFamily="33" charset="0"/>
                <a:ea typeface="+mn-ea"/>
                <a:cs typeface="+mn-cs"/>
              </a:rPr>
              <a:t>cannot be altered, except by destroying the storage unit. Semiconductor memory of</a:t>
            </a:r>
          </a:p>
          <a:p>
            <a:r>
              <a:rPr kumimoji="1" lang="en-US" sz="1200" kern="1200" baseline="0" dirty="0" smtClean="0">
                <a:solidFill>
                  <a:schemeClr val="tx1"/>
                </a:solidFill>
                <a:latin typeface="Times New Roman" pitchFamily="33" charset="0"/>
                <a:ea typeface="+mn-ea"/>
                <a:cs typeface="+mn-cs"/>
              </a:rPr>
              <a:t>this type is known as </a:t>
            </a:r>
            <a:r>
              <a:rPr kumimoji="1" lang="en-US" sz="1200" i="1" kern="1200" baseline="0" dirty="0" smtClean="0">
                <a:solidFill>
                  <a:schemeClr val="tx1"/>
                </a:solidFill>
                <a:latin typeface="Times New Roman" pitchFamily="33" charset="0"/>
                <a:ea typeface="+mn-ea"/>
                <a:cs typeface="+mn-cs"/>
              </a:rPr>
              <a:t>read-only memory (ROM). </a:t>
            </a:r>
            <a:r>
              <a:rPr kumimoji="1" lang="en-US" sz="1200" i="0" kern="1200" baseline="0" dirty="0" smtClean="0">
                <a:solidFill>
                  <a:schemeClr val="tx1"/>
                </a:solidFill>
                <a:latin typeface="Times New Roman" pitchFamily="33" charset="0"/>
                <a:ea typeface="+mn-ea"/>
                <a:cs typeface="+mn-cs"/>
              </a:rPr>
              <a:t>Of necessity, a practical nonerasable</a:t>
            </a:r>
          </a:p>
          <a:p>
            <a:r>
              <a:rPr kumimoji="1" lang="en-US" sz="1200" kern="1200" baseline="0" dirty="0" smtClean="0">
                <a:solidFill>
                  <a:schemeClr val="tx1"/>
                </a:solidFill>
                <a:latin typeface="Times New Roman" pitchFamily="33" charset="0"/>
                <a:ea typeface="+mn-ea"/>
                <a:cs typeface="+mn-cs"/>
              </a:rPr>
              <a:t>memory must also be nonvolatile.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For random-access memory, the </a:t>
            </a:r>
            <a:r>
              <a:rPr kumimoji="1" lang="en-US" sz="1200" b="1" kern="1200" baseline="0" dirty="0" smtClean="0">
                <a:solidFill>
                  <a:schemeClr val="tx1"/>
                </a:solidFill>
                <a:latin typeface="Times New Roman" pitchFamily="33" charset="0"/>
                <a:ea typeface="+mn-ea"/>
                <a:cs typeface="+mn-cs"/>
              </a:rPr>
              <a:t>organization </a:t>
            </a:r>
            <a:r>
              <a:rPr kumimoji="1" lang="en-US" sz="1200" b="0" kern="1200" baseline="0" dirty="0" smtClean="0">
                <a:solidFill>
                  <a:schemeClr val="tx1"/>
                </a:solidFill>
                <a:latin typeface="Times New Roman" pitchFamily="33" charset="0"/>
                <a:ea typeface="+mn-ea"/>
                <a:cs typeface="+mn-cs"/>
              </a:rPr>
              <a:t>is a key design issue. In this context,</a:t>
            </a:r>
          </a:p>
          <a:p>
            <a:r>
              <a:rPr kumimoji="1" lang="en-US" sz="1200" b="0" i="1" kern="1200" baseline="0" dirty="0" smtClean="0">
                <a:solidFill>
                  <a:schemeClr val="tx1"/>
                </a:solidFill>
                <a:latin typeface="Times New Roman" pitchFamily="33" charset="0"/>
                <a:ea typeface="+mn-ea"/>
                <a:cs typeface="+mn-cs"/>
              </a:rPr>
              <a:t>organization refers to the physical arrangement of bits to form words. The</a:t>
            </a:r>
          </a:p>
          <a:p>
            <a:r>
              <a:rPr kumimoji="1" lang="en-US" sz="1200" kern="1200" baseline="0" dirty="0" smtClean="0">
                <a:solidFill>
                  <a:schemeClr val="tx1"/>
                </a:solidFill>
                <a:latin typeface="Times New Roman" pitchFamily="33" charset="0"/>
                <a:ea typeface="+mn-ea"/>
                <a:cs typeface="+mn-cs"/>
              </a:rPr>
              <a:t>obvious arrangement is not always used, as is explained in Chapter 5.</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6</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043782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kumimoji="1" lang="en-US" sz="1200" kern="1200" baseline="0" dirty="0" smtClean="0">
                <a:solidFill>
                  <a:schemeClr val="tx1"/>
                </a:solidFill>
                <a:latin typeface="Times New Roman" pitchFamily="33" charset="0"/>
                <a:ea typeface="+mn-ea"/>
                <a:cs typeface="+mn-cs"/>
              </a:rPr>
              <a:t>The design constraints on a computer’s memory can be summed up by three questions:</a:t>
            </a:r>
          </a:p>
          <a:p>
            <a:r>
              <a:rPr kumimoji="1" lang="en-US" sz="1200" kern="1200" baseline="0" dirty="0" smtClean="0">
                <a:solidFill>
                  <a:schemeClr val="tx1"/>
                </a:solidFill>
                <a:latin typeface="Times New Roman" pitchFamily="33" charset="0"/>
                <a:ea typeface="+mn-ea"/>
                <a:cs typeface="+mn-cs"/>
              </a:rPr>
              <a:t>How much? How fast? How expensive?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question of how much is somewhat open ended. If the capacity is there,</a:t>
            </a:r>
          </a:p>
          <a:p>
            <a:r>
              <a:rPr kumimoji="1" lang="en-US" sz="1200" kern="1200" baseline="0" dirty="0" smtClean="0">
                <a:solidFill>
                  <a:schemeClr val="tx1"/>
                </a:solidFill>
                <a:latin typeface="Times New Roman" pitchFamily="33" charset="0"/>
                <a:ea typeface="+mn-ea"/>
                <a:cs typeface="+mn-cs"/>
              </a:rPr>
              <a:t>applications will likely be developed to use it. The question of how fast is, in a sense,</a:t>
            </a:r>
          </a:p>
          <a:p>
            <a:r>
              <a:rPr kumimoji="1" lang="en-US" sz="1200" kern="1200" baseline="0" dirty="0" smtClean="0">
                <a:solidFill>
                  <a:schemeClr val="tx1"/>
                </a:solidFill>
                <a:latin typeface="Times New Roman" pitchFamily="33" charset="0"/>
                <a:ea typeface="+mn-ea"/>
                <a:cs typeface="+mn-cs"/>
              </a:rPr>
              <a:t>easier to answer. To achieve greatest performance, the memory must be able to</a:t>
            </a:r>
          </a:p>
          <a:p>
            <a:r>
              <a:rPr kumimoji="1" lang="en-US" sz="1200" kern="1200" baseline="0" dirty="0" smtClean="0">
                <a:solidFill>
                  <a:schemeClr val="tx1"/>
                </a:solidFill>
                <a:latin typeface="Times New Roman" pitchFamily="33" charset="0"/>
                <a:ea typeface="+mn-ea"/>
                <a:cs typeface="+mn-cs"/>
              </a:rPr>
              <a:t>keep up with the processor. That is, as the processor is executing instructions, we</a:t>
            </a:r>
          </a:p>
          <a:p>
            <a:r>
              <a:rPr kumimoji="1" lang="en-US" sz="1200" kern="1200" baseline="0" dirty="0" smtClean="0">
                <a:solidFill>
                  <a:schemeClr val="tx1"/>
                </a:solidFill>
                <a:latin typeface="Times New Roman" pitchFamily="33" charset="0"/>
                <a:ea typeface="+mn-ea"/>
                <a:cs typeface="+mn-cs"/>
              </a:rPr>
              <a:t>would not want it to have to pause waiting for instructions or operands. The final</a:t>
            </a:r>
          </a:p>
          <a:p>
            <a:r>
              <a:rPr kumimoji="1" lang="en-US" sz="1200" kern="1200" baseline="0" dirty="0" smtClean="0">
                <a:solidFill>
                  <a:schemeClr val="tx1"/>
                </a:solidFill>
                <a:latin typeface="Times New Roman" pitchFamily="33" charset="0"/>
                <a:ea typeface="+mn-ea"/>
                <a:cs typeface="+mn-cs"/>
              </a:rPr>
              <a:t>question must also be considered. For a practical system, the cost of memory must</a:t>
            </a:r>
          </a:p>
          <a:p>
            <a:r>
              <a:rPr kumimoji="1" lang="en-US" sz="1200" kern="1200" baseline="0" dirty="0" smtClean="0">
                <a:solidFill>
                  <a:schemeClr val="tx1"/>
                </a:solidFill>
                <a:latin typeface="Times New Roman" pitchFamily="33" charset="0"/>
                <a:ea typeface="+mn-ea"/>
                <a:cs typeface="+mn-cs"/>
              </a:rPr>
              <a:t>be reasonable in relationship to other components.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As might be expected, there is a trade-off among the three key characteristics</a:t>
            </a:r>
          </a:p>
          <a:p>
            <a:r>
              <a:rPr kumimoji="1" lang="en-US" sz="1200" kern="1200" baseline="0" dirty="0" smtClean="0">
                <a:solidFill>
                  <a:schemeClr val="tx1"/>
                </a:solidFill>
                <a:latin typeface="Times New Roman" pitchFamily="33" charset="0"/>
                <a:ea typeface="+mn-ea"/>
                <a:cs typeface="+mn-cs"/>
              </a:rPr>
              <a:t>of memory: capacity, access time, and cost. A variety of technologies are used to</a:t>
            </a:r>
          </a:p>
          <a:p>
            <a:r>
              <a:rPr kumimoji="1" lang="en-US" sz="1200" kern="1200" baseline="0" dirty="0" smtClean="0">
                <a:solidFill>
                  <a:schemeClr val="tx1"/>
                </a:solidFill>
                <a:latin typeface="Times New Roman" pitchFamily="33" charset="0"/>
                <a:ea typeface="+mn-ea"/>
                <a:cs typeface="+mn-cs"/>
              </a:rPr>
              <a:t>implement memory systems, and across this spectrum of technologies, the following</a:t>
            </a:r>
          </a:p>
          <a:p>
            <a:r>
              <a:rPr kumimoji="1" lang="en-US" sz="1200" kern="1200" baseline="0" dirty="0" smtClean="0">
                <a:solidFill>
                  <a:schemeClr val="tx1"/>
                </a:solidFill>
                <a:latin typeface="Times New Roman" pitchFamily="33" charset="0"/>
                <a:ea typeface="+mn-ea"/>
                <a:cs typeface="+mn-cs"/>
              </a:rPr>
              <a:t>relationships hold:</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Faster access time, greater cost per bit</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Greater capacity, smaller cost per bit</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Greater capacity, slower access time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dilemma facing the designer is clear. The designer would like to use memory</a:t>
            </a:r>
          </a:p>
          <a:p>
            <a:r>
              <a:rPr kumimoji="1" lang="en-US" sz="1200" kern="1200" baseline="0" dirty="0" smtClean="0">
                <a:solidFill>
                  <a:schemeClr val="tx1"/>
                </a:solidFill>
                <a:latin typeface="Times New Roman" pitchFamily="33" charset="0"/>
                <a:ea typeface="+mn-ea"/>
                <a:cs typeface="+mn-cs"/>
              </a:rPr>
              <a:t>technologies that provide for large-capacity memory, both because the capacity</a:t>
            </a:r>
          </a:p>
          <a:p>
            <a:r>
              <a:rPr kumimoji="1" lang="en-US" sz="1200" kern="1200" baseline="0" dirty="0" smtClean="0">
                <a:solidFill>
                  <a:schemeClr val="tx1"/>
                </a:solidFill>
                <a:latin typeface="Times New Roman" pitchFamily="33" charset="0"/>
                <a:ea typeface="+mn-ea"/>
                <a:cs typeface="+mn-cs"/>
              </a:rPr>
              <a:t>is needed and because the cost per bit is low. However, to meet performance</a:t>
            </a:r>
          </a:p>
          <a:p>
            <a:r>
              <a:rPr kumimoji="1" lang="en-US" sz="1200" kern="1200" baseline="0" dirty="0" smtClean="0">
                <a:solidFill>
                  <a:schemeClr val="tx1"/>
                </a:solidFill>
                <a:latin typeface="Times New Roman" pitchFamily="33" charset="0"/>
                <a:ea typeface="+mn-ea"/>
                <a:cs typeface="+mn-cs"/>
              </a:rPr>
              <a:t>requirements, the designer needs to use expensive, relatively lower-capacity memories</a:t>
            </a:r>
          </a:p>
          <a:p>
            <a:r>
              <a:rPr kumimoji="1" lang="en-US" sz="1200" kern="1200" baseline="0" dirty="0" smtClean="0">
                <a:solidFill>
                  <a:schemeClr val="tx1"/>
                </a:solidFill>
                <a:latin typeface="Times New Roman" pitchFamily="33" charset="0"/>
                <a:ea typeface="+mn-ea"/>
                <a:cs typeface="+mn-cs"/>
              </a:rPr>
              <a:t>with short access times.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way out of this dilemma is not to rely on a single memory component or</a:t>
            </a:r>
          </a:p>
          <a:p>
            <a:r>
              <a:rPr kumimoji="1" lang="en-US" sz="1200" kern="1200" baseline="0" dirty="0" smtClean="0">
                <a:solidFill>
                  <a:schemeClr val="tx1"/>
                </a:solidFill>
                <a:latin typeface="Times New Roman" pitchFamily="33" charset="0"/>
                <a:ea typeface="+mn-ea"/>
                <a:cs typeface="+mn-cs"/>
              </a:rPr>
              <a:t>technology, but to employ a </a:t>
            </a:r>
            <a:r>
              <a:rPr kumimoji="1" lang="en-US" sz="1200" b="1" kern="1200" baseline="0" dirty="0" smtClean="0">
                <a:solidFill>
                  <a:schemeClr val="tx1"/>
                </a:solidFill>
                <a:latin typeface="Times New Roman" pitchFamily="33" charset="0"/>
                <a:ea typeface="+mn-ea"/>
                <a:cs typeface="+mn-cs"/>
              </a:rPr>
              <a:t>memory hierarchy.</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8</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208822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kumimoji="1" lang="en-US" sz="1200" kern="1200" baseline="0" dirty="0" smtClean="0">
                <a:solidFill>
                  <a:schemeClr val="tx1"/>
                </a:solidFill>
                <a:latin typeface="Times New Roman" pitchFamily="33" charset="0"/>
                <a:ea typeface="+mn-ea"/>
                <a:cs typeface="+mn-cs"/>
              </a:rPr>
              <a:t>A typical hierarchy is illustrated in</a:t>
            </a:r>
          </a:p>
          <a:p>
            <a:r>
              <a:rPr kumimoji="1" lang="en-US" sz="1200" kern="1200" baseline="0" dirty="0" smtClean="0">
                <a:solidFill>
                  <a:schemeClr val="tx1"/>
                </a:solidFill>
                <a:latin typeface="Times New Roman" pitchFamily="33" charset="0"/>
                <a:ea typeface="+mn-ea"/>
                <a:cs typeface="+mn-cs"/>
              </a:rPr>
              <a:t>Figure 4.1. As one goes down the hierarchy, the following occur:</a:t>
            </a:r>
          </a:p>
          <a:p>
            <a:endParaRPr kumimoji="1" lang="en-US" sz="1200" b="1" kern="1200" baseline="0" dirty="0" smtClean="0">
              <a:solidFill>
                <a:schemeClr val="tx1"/>
              </a:solidFill>
              <a:latin typeface="Times New Roman" pitchFamily="33" charset="0"/>
              <a:ea typeface="+mn-ea"/>
              <a:cs typeface="+mn-cs"/>
            </a:endParaRPr>
          </a:p>
          <a:p>
            <a:r>
              <a:rPr kumimoji="1" lang="en-US" sz="1200" b="1" kern="1200" baseline="0" dirty="0" smtClean="0">
                <a:solidFill>
                  <a:schemeClr val="tx1"/>
                </a:solidFill>
                <a:latin typeface="Times New Roman" pitchFamily="33" charset="0"/>
                <a:ea typeface="+mn-ea"/>
                <a:cs typeface="+mn-cs"/>
              </a:rPr>
              <a:t>a. Decreasing cost per bit</a:t>
            </a:r>
          </a:p>
          <a:p>
            <a:endParaRPr kumimoji="1" lang="en-US" sz="1200" b="1" kern="1200" baseline="0" dirty="0" smtClean="0">
              <a:solidFill>
                <a:schemeClr val="tx1"/>
              </a:solidFill>
              <a:latin typeface="Times New Roman" pitchFamily="33" charset="0"/>
              <a:ea typeface="+mn-ea"/>
              <a:cs typeface="+mn-cs"/>
            </a:endParaRPr>
          </a:p>
          <a:p>
            <a:r>
              <a:rPr kumimoji="1" lang="en-US" sz="1200" b="1" kern="1200" baseline="0" dirty="0" smtClean="0">
                <a:solidFill>
                  <a:schemeClr val="tx1"/>
                </a:solidFill>
                <a:latin typeface="Times New Roman" pitchFamily="33" charset="0"/>
                <a:ea typeface="+mn-ea"/>
                <a:cs typeface="+mn-cs"/>
              </a:rPr>
              <a:t>b. Increasing capacity</a:t>
            </a:r>
          </a:p>
          <a:p>
            <a:endParaRPr kumimoji="1" lang="en-US" sz="1200" b="1" kern="1200" baseline="0" dirty="0" smtClean="0">
              <a:solidFill>
                <a:schemeClr val="tx1"/>
              </a:solidFill>
              <a:latin typeface="Times New Roman" pitchFamily="33" charset="0"/>
              <a:ea typeface="+mn-ea"/>
              <a:cs typeface="+mn-cs"/>
            </a:endParaRPr>
          </a:p>
          <a:p>
            <a:r>
              <a:rPr kumimoji="1" lang="en-US" sz="1200" b="1" kern="1200" baseline="0" dirty="0" smtClean="0">
                <a:solidFill>
                  <a:schemeClr val="tx1"/>
                </a:solidFill>
                <a:latin typeface="Times New Roman" pitchFamily="33" charset="0"/>
                <a:ea typeface="+mn-ea"/>
                <a:cs typeface="+mn-cs"/>
              </a:rPr>
              <a:t>c. Increasing access time</a:t>
            </a:r>
          </a:p>
          <a:p>
            <a:endParaRPr kumimoji="1" lang="en-US" sz="1200" b="1" kern="1200" baseline="0" dirty="0" smtClean="0">
              <a:solidFill>
                <a:schemeClr val="tx1"/>
              </a:solidFill>
              <a:latin typeface="Times New Roman" pitchFamily="33" charset="0"/>
              <a:ea typeface="+mn-ea"/>
              <a:cs typeface="+mn-cs"/>
            </a:endParaRPr>
          </a:p>
          <a:p>
            <a:r>
              <a:rPr kumimoji="1" lang="en-US" sz="1200" b="1" kern="1200" baseline="0" dirty="0" smtClean="0">
                <a:solidFill>
                  <a:schemeClr val="tx1"/>
                </a:solidFill>
                <a:latin typeface="Times New Roman" pitchFamily="33" charset="0"/>
                <a:ea typeface="+mn-ea"/>
                <a:cs typeface="+mn-cs"/>
              </a:rPr>
              <a:t>d. Decreasing frequency of access of the memory by the processor</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Thus, smaller, more expensive, faster memories are supplemented by larger,</a:t>
            </a:r>
          </a:p>
          <a:p>
            <a:r>
              <a:rPr kumimoji="1" lang="en-US" sz="1200" kern="1200" baseline="0" dirty="0" smtClean="0">
                <a:solidFill>
                  <a:schemeClr val="tx1"/>
                </a:solidFill>
                <a:latin typeface="Times New Roman" pitchFamily="33" charset="0"/>
                <a:ea typeface="+mn-ea"/>
                <a:cs typeface="+mn-cs"/>
              </a:rPr>
              <a:t>cheaper, slower memories. The key to the success of this organization is item (d)</a:t>
            </a:r>
          </a:p>
          <a:p>
            <a:r>
              <a:rPr kumimoji="1" lang="en-US" sz="1200" kern="1200" baseline="0" dirty="0" smtClean="0">
                <a:solidFill>
                  <a:schemeClr val="tx1"/>
                </a:solidFill>
                <a:latin typeface="Times New Roman" pitchFamily="33" charset="0"/>
                <a:ea typeface="+mn-ea"/>
                <a:cs typeface="+mn-cs"/>
              </a:rPr>
              <a:t>:decreasing frequency of access. We examine this concept in greater detail when we</a:t>
            </a:r>
          </a:p>
          <a:p>
            <a:r>
              <a:rPr kumimoji="1" lang="en-US" sz="1200" kern="1200" baseline="0" dirty="0" smtClean="0">
                <a:solidFill>
                  <a:schemeClr val="tx1"/>
                </a:solidFill>
                <a:latin typeface="Times New Roman" pitchFamily="33" charset="0"/>
                <a:ea typeface="+mn-ea"/>
                <a:cs typeface="+mn-cs"/>
              </a:rPr>
              <a:t>discuss the cache, later in this chapter, and virtual memory in Chapter 8. A brief</a:t>
            </a:r>
          </a:p>
          <a:p>
            <a:r>
              <a:rPr kumimoji="1" lang="en-US" sz="1200" kern="1200" baseline="0" dirty="0" smtClean="0">
                <a:solidFill>
                  <a:schemeClr val="tx1"/>
                </a:solidFill>
                <a:latin typeface="Times New Roman" pitchFamily="33" charset="0"/>
                <a:ea typeface="+mn-ea"/>
                <a:cs typeface="+mn-cs"/>
              </a:rPr>
              <a:t>explanation is provided at this point.</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use of two levels of memory to reduce average access time works in principle,</a:t>
            </a:r>
          </a:p>
          <a:p>
            <a:r>
              <a:rPr kumimoji="1" lang="en-US" sz="1200" kern="1200" baseline="0" dirty="0" smtClean="0">
                <a:solidFill>
                  <a:schemeClr val="tx1"/>
                </a:solidFill>
                <a:latin typeface="Times New Roman" pitchFamily="33" charset="0"/>
                <a:ea typeface="+mn-ea"/>
                <a:cs typeface="+mn-cs"/>
              </a:rPr>
              <a:t>but only if conditions (a) through (d) apply. By employing a variety of technologies,</a:t>
            </a:r>
          </a:p>
          <a:p>
            <a:r>
              <a:rPr kumimoji="1" lang="en-US" sz="1200" kern="1200" baseline="0" dirty="0" smtClean="0">
                <a:solidFill>
                  <a:schemeClr val="tx1"/>
                </a:solidFill>
                <a:latin typeface="Times New Roman" pitchFamily="33" charset="0"/>
                <a:ea typeface="+mn-ea"/>
                <a:cs typeface="+mn-cs"/>
              </a:rPr>
              <a:t>a spectrum of memory systems exists that satisfies conditions (a) through</a:t>
            </a:r>
          </a:p>
          <a:p>
            <a:r>
              <a:rPr kumimoji="1" lang="en-US" sz="1200" kern="1200" baseline="0" dirty="0" smtClean="0">
                <a:solidFill>
                  <a:schemeClr val="tx1"/>
                </a:solidFill>
                <a:latin typeface="Times New Roman" pitchFamily="33" charset="0"/>
                <a:ea typeface="+mn-ea"/>
                <a:cs typeface="+mn-cs"/>
              </a:rPr>
              <a:t>(c). Fortunately, condition (d) is also generally valid.</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basis for the validity of condition (d) is a principle known as </a:t>
            </a:r>
            <a:r>
              <a:rPr kumimoji="1" lang="en-US" sz="1200" b="1" kern="1200" baseline="0" dirty="0" smtClean="0">
                <a:solidFill>
                  <a:schemeClr val="tx1"/>
                </a:solidFill>
                <a:latin typeface="Times New Roman" pitchFamily="33" charset="0"/>
                <a:ea typeface="+mn-ea"/>
                <a:cs typeface="+mn-cs"/>
              </a:rPr>
              <a:t>locality of</a:t>
            </a:r>
          </a:p>
          <a:p>
            <a:r>
              <a:rPr kumimoji="1" lang="en-US" sz="1200" b="1" kern="1200" baseline="0" dirty="0" smtClean="0">
                <a:solidFill>
                  <a:schemeClr val="tx1"/>
                </a:solidFill>
                <a:latin typeface="Times New Roman" pitchFamily="33" charset="0"/>
                <a:ea typeface="+mn-ea"/>
                <a:cs typeface="+mn-cs"/>
              </a:rPr>
              <a:t>reference [DENN68]. </a:t>
            </a:r>
            <a:r>
              <a:rPr kumimoji="1" lang="en-US" sz="1200" b="0" kern="1200" baseline="0" dirty="0" smtClean="0">
                <a:solidFill>
                  <a:schemeClr val="tx1"/>
                </a:solidFill>
                <a:latin typeface="Times New Roman" pitchFamily="33" charset="0"/>
                <a:ea typeface="+mn-ea"/>
                <a:cs typeface="+mn-cs"/>
              </a:rPr>
              <a:t>During the course of execution of a program, memory references</a:t>
            </a:r>
          </a:p>
          <a:p>
            <a:r>
              <a:rPr kumimoji="1" lang="en-US" sz="1200" kern="1200" baseline="0" dirty="0" smtClean="0">
                <a:solidFill>
                  <a:schemeClr val="tx1"/>
                </a:solidFill>
                <a:latin typeface="Times New Roman" pitchFamily="33" charset="0"/>
                <a:ea typeface="+mn-ea"/>
                <a:cs typeface="+mn-cs"/>
              </a:rPr>
              <a:t>by the processor, for both instructions and data, tend to cluster. Programs</a:t>
            </a:r>
          </a:p>
          <a:p>
            <a:r>
              <a:rPr kumimoji="1" lang="en-US" sz="1200" kern="1200" baseline="0" dirty="0" smtClean="0">
                <a:solidFill>
                  <a:schemeClr val="tx1"/>
                </a:solidFill>
                <a:latin typeface="Times New Roman" pitchFamily="33" charset="0"/>
                <a:ea typeface="+mn-ea"/>
                <a:cs typeface="+mn-cs"/>
              </a:rPr>
              <a:t>typically contain a number of iterative loops and subroutines. Once a loop or subroutine</a:t>
            </a:r>
          </a:p>
          <a:p>
            <a:r>
              <a:rPr kumimoji="1" lang="en-US" sz="1200" kern="1200" baseline="0" dirty="0" smtClean="0">
                <a:solidFill>
                  <a:schemeClr val="tx1"/>
                </a:solidFill>
                <a:latin typeface="Times New Roman" pitchFamily="33" charset="0"/>
                <a:ea typeface="+mn-ea"/>
                <a:cs typeface="+mn-cs"/>
              </a:rPr>
              <a:t>is entered, there are repeated references to a small set of instructions.</a:t>
            </a:r>
          </a:p>
          <a:p>
            <a:r>
              <a:rPr kumimoji="1" lang="en-US" sz="1200" kern="1200" baseline="0" dirty="0" smtClean="0">
                <a:solidFill>
                  <a:schemeClr val="tx1"/>
                </a:solidFill>
                <a:latin typeface="Times New Roman" pitchFamily="33" charset="0"/>
                <a:ea typeface="+mn-ea"/>
                <a:cs typeface="+mn-cs"/>
              </a:rPr>
              <a:t>Similarly, operations on tables and arrays involve access to a clustered set of data</a:t>
            </a:r>
          </a:p>
          <a:p>
            <a:r>
              <a:rPr kumimoji="1" lang="en-US" sz="1200" kern="1200" baseline="0" dirty="0" smtClean="0">
                <a:solidFill>
                  <a:schemeClr val="tx1"/>
                </a:solidFill>
                <a:latin typeface="Times New Roman" pitchFamily="33" charset="0"/>
                <a:ea typeface="+mn-ea"/>
                <a:cs typeface="+mn-cs"/>
              </a:rPr>
              <a:t>words. Over a long period of time, the clusters in use change, but over a short period</a:t>
            </a:r>
          </a:p>
          <a:p>
            <a:r>
              <a:rPr kumimoji="1" lang="en-US" sz="1200" kern="1200" baseline="0" dirty="0" smtClean="0">
                <a:solidFill>
                  <a:schemeClr val="tx1"/>
                </a:solidFill>
                <a:latin typeface="Times New Roman" pitchFamily="33" charset="0"/>
                <a:ea typeface="+mn-ea"/>
                <a:cs typeface="+mn-cs"/>
              </a:rPr>
              <a:t>of time, the processor is primarily working with fixed clusters of memory references.</a:t>
            </a:r>
          </a:p>
          <a:p>
            <a:endParaRPr kumimoji="1" lang="en-US" sz="1200" kern="1200" baseline="0" dirty="0" smtClean="0">
              <a:solidFill>
                <a:schemeClr val="tx1"/>
              </a:solidFill>
              <a:latin typeface="Times New Roman" pitchFamily="33"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9</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8098836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10</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4494567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11</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5713590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2000" b="0" i="0" u="none" strike="noStrike" kern="1200" baseline="0" dirty="0" smtClean="0">
                <a:solidFill>
                  <a:schemeClr val="tx1"/>
                </a:solidFill>
                <a:latin typeface="Times New Roman" pitchFamily="33" charset="0"/>
                <a:ea typeface="+mn-ea"/>
                <a:cs typeface="+mn-cs"/>
              </a:rPr>
              <a:t>Suppose that the processor has access to two levels of memory. Level</a:t>
            </a:r>
          </a:p>
          <a:p>
            <a:r>
              <a:rPr kumimoji="1" lang="en-US" sz="2000" b="0" i="0" u="none" strike="noStrike" kern="1200" baseline="0" dirty="0" smtClean="0">
                <a:solidFill>
                  <a:schemeClr val="tx1"/>
                </a:solidFill>
                <a:latin typeface="Times New Roman" pitchFamily="33" charset="0"/>
                <a:ea typeface="+mn-ea"/>
                <a:cs typeface="+mn-cs"/>
              </a:rPr>
              <a:t>1 contains 1000 words and has an access time of 0.01 </a:t>
            </a:r>
            <a:r>
              <a:rPr kumimoji="1" lang="en-US" sz="2000" b="0" i="0" u="none" strike="noStrike" kern="1200" baseline="0" dirty="0" err="1" smtClean="0">
                <a:solidFill>
                  <a:schemeClr val="tx1"/>
                </a:solidFill>
                <a:latin typeface="Lucida Grande"/>
                <a:ea typeface="Lucida Grande"/>
                <a:cs typeface="Lucida Grande"/>
              </a:rPr>
              <a:t>μ</a:t>
            </a:r>
            <a:r>
              <a:rPr kumimoji="1" lang="en-US" sz="2000" b="0" i="0" u="none" strike="noStrike" kern="1200" baseline="0" dirty="0" err="1" smtClean="0">
                <a:solidFill>
                  <a:schemeClr val="tx1"/>
                </a:solidFill>
                <a:latin typeface="Wingdings"/>
                <a:ea typeface="+mn-ea"/>
                <a:cs typeface="+mn-cs"/>
              </a:rPr>
              <a:t>s</a:t>
            </a:r>
            <a:r>
              <a:rPr kumimoji="1" lang="en-US" sz="2000" b="0" i="0" u="none" strike="noStrike" kern="1200" baseline="0" dirty="0" smtClean="0">
                <a:solidFill>
                  <a:schemeClr val="tx1"/>
                </a:solidFill>
                <a:latin typeface="Times New Roman" pitchFamily="33" charset="0"/>
                <a:ea typeface="+mn-ea"/>
                <a:cs typeface="+mn-cs"/>
              </a:rPr>
              <a:t>; level 2 contains 100,000 words</a:t>
            </a:r>
          </a:p>
          <a:p>
            <a:r>
              <a:rPr kumimoji="1" lang="en-US" sz="2000" b="0" i="0" u="none" strike="noStrike" kern="1200" baseline="0" dirty="0" smtClean="0">
                <a:solidFill>
                  <a:schemeClr val="tx1"/>
                </a:solidFill>
                <a:latin typeface="Times New Roman" pitchFamily="33" charset="0"/>
                <a:ea typeface="+mn-ea"/>
                <a:cs typeface="+mn-cs"/>
              </a:rPr>
              <a:t>and has an access time of0.1 </a:t>
            </a:r>
            <a:r>
              <a:rPr kumimoji="1" lang="en-US" sz="2000" b="0" i="0" u="none" strike="noStrike" kern="1200" baseline="0" dirty="0" err="1" smtClean="0">
                <a:solidFill>
                  <a:schemeClr val="tx1"/>
                </a:solidFill>
                <a:latin typeface="Lucida Grande"/>
                <a:ea typeface="Lucida Grande"/>
                <a:cs typeface="Lucida Grande"/>
              </a:rPr>
              <a:t>μ</a:t>
            </a:r>
            <a:r>
              <a:rPr kumimoji="1" lang="en-US" sz="2000" b="0" i="0" u="none" strike="noStrike" kern="1200" baseline="0" dirty="0" err="1" smtClean="0">
                <a:solidFill>
                  <a:schemeClr val="tx1"/>
                </a:solidFill>
                <a:latin typeface="Wingdings"/>
                <a:ea typeface="+mn-ea"/>
                <a:cs typeface="+mn-cs"/>
              </a:rPr>
              <a:t>s</a:t>
            </a:r>
            <a:r>
              <a:rPr kumimoji="1" lang="en-US" sz="2000" b="0" i="0" u="none" strike="noStrike" kern="1200" baseline="0" dirty="0" smtClean="0">
                <a:solidFill>
                  <a:schemeClr val="tx1"/>
                </a:solidFill>
                <a:latin typeface="Times New Roman" pitchFamily="33" charset="0"/>
                <a:ea typeface="+mn-ea"/>
                <a:cs typeface="+mn-cs"/>
              </a:rPr>
              <a:t>. Assume that if a word to be accessed is in level 1, then the</a:t>
            </a:r>
          </a:p>
          <a:p>
            <a:r>
              <a:rPr kumimoji="1" lang="en-US" sz="2000" b="0" i="0" u="none" strike="noStrike" kern="1200" baseline="0" dirty="0" smtClean="0">
                <a:solidFill>
                  <a:schemeClr val="tx1"/>
                </a:solidFill>
                <a:latin typeface="Times New Roman" pitchFamily="33" charset="0"/>
                <a:ea typeface="+mn-ea"/>
                <a:cs typeface="+mn-cs"/>
              </a:rPr>
              <a:t>processor accesses it directly. If it is in level 2, then the word is first transferred to level 1</a:t>
            </a:r>
          </a:p>
          <a:p>
            <a:r>
              <a:rPr kumimoji="1" lang="en-US" sz="2000" b="0" i="0" u="none" strike="noStrike" kern="1200" baseline="0" dirty="0" smtClean="0">
                <a:solidFill>
                  <a:schemeClr val="tx1"/>
                </a:solidFill>
                <a:latin typeface="Times New Roman" pitchFamily="33" charset="0"/>
                <a:ea typeface="+mn-ea"/>
                <a:cs typeface="+mn-cs"/>
              </a:rPr>
              <a:t>and then accessed by the processor. For simplicity, we ignore the time required for the processor</a:t>
            </a:r>
          </a:p>
          <a:p>
            <a:r>
              <a:rPr kumimoji="1" lang="en-US" sz="2000" b="0" i="0" u="none" strike="noStrike" kern="1200" baseline="0" dirty="0" smtClean="0">
                <a:solidFill>
                  <a:schemeClr val="tx1"/>
                </a:solidFill>
                <a:latin typeface="Times New Roman" pitchFamily="33" charset="0"/>
                <a:ea typeface="+mn-ea"/>
                <a:cs typeface="+mn-cs"/>
              </a:rPr>
              <a:t>to determine whether the word is in level 1 or level 2. Figure 4.2 shows the general</a:t>
            </a:r>
          </a:p>
          <a:p>
            <a:r>
              <a:rPr kumimoji="1" lang="en-US" sz="2000" b="0" i="0" u="none" strike="noStrike" kern="1200" baseline="0" dirty="0" smtClean="0">
                <a:solidFill>
                  <a:schemeClr val="tx1"/>
                </a:solidFill>
                <a:latin typeface="Times New Roman" pitchFamily="33" charset="0"/>
                <a:ea typeface="+mn-ea"/>
                <a:cs typeface="+mn-cs"/>
              </a:rPr>
              <a:t>shape of the curve that covers this situation. The figure shows the average access time to</a:t>
            </a:r>
          </a:p>
          <a:p>
            <a:r>
              <a:rPr kumimoji="1" lang="en-US" sz="2000" b="0" i="0" u="none" strike="noStrike" kern="1200" baseline="0" dirty="0" smtClean="0">
                <a:solidFill>
                  <a:schemeClr val="tx1"/>
                </a:solidFill>
                <a:latin typeface="Times New Roman" pitchFamily="33" charset="0"/>
                <a:ea typeface="+mn-ea"/>
                <a:cs typeface="+mn-cs"/>
              </a:rPr>
              <a:t>a two-level memory as a function of the hit ratio </a:t>
            </a:r>
            <a:r>
              <a:rPr kumimoji="1" lang="en-US" sz="2000" b="1" i="0" u="none" strike="noStrike" kern="1200" baseline="0" dirty="0" smtClean="0">
                <a:solidFill>
                  <a:schemeClr val="tx1"/>
                </a:solidFill>
                <a:latin typeface="Times New Roman" pitchFamily="33" charset="0"/>
                <a:ea typeface="+mn-ea"/>
                <a:cs typeface="+mn-cs"/>
              </a:rPr>
              <a:t>H</a:t>
            </a:r>
            <a:r>
              <a:rPr kumimoji="1" lang="en-US" sz="2000" b="0" i="0" u="none" strike="noStrike" kern="1200" baseline="0" dirty="0" smtClean="0">
                <a:solidFill>
                  <a:schemeClr val="tx1"/>
                </a:solidFill>
                <a:latin typeface="Times New Roman" pitchFamily="33" charset="0"/>
                <a:ea typeface="+mn-ea"/>
                <a:cs typeface="+mn-cs"/>
              </a:rPr>
              <a:t>, where </a:t>
            </a:r>
            <a:r>
              <a:rPr kumimoji="1" lang="en-US" sz="2000" b="1" i="0" u="none" strike="noStrike" kern="1200" baseline="0" dirty="0" smtClean="0">
                <a:solidFill>
                  <a:schemeClr val="tx1"/>
                </a:solidFill>
                <a:latin typeface="Times New Roman" pitchFamily="33" charset="0"/>
                <a:ea typeface="+mn-ea"/>
                <a:cs typeface="+mn-cs"/>
              </a:rPr>
              <a:t>H </a:t>
            </a:r>
            <a:r>
              <a:rPr kumimoji="1" lang="en-US" sz="2000" b="0" i="0" u="none" strike="noStrike" kern="1200" baseline="0" dirty="0" smtClean="0">
                <a:solidFill>
                  <a:schemeClr val="tx1"/>
                </a:solidFill>
                <a:latin typeface="Times New Roman" pitchFamily="33" charset="0"/>
                <a:ea typeface="+mn-ea"/>
                <a:cs typeface="+mn-cs"/>
              </a:rPr>
              <a:t>is defined as the fraction of</a:t>
            </a:r>
          </a:p>
          <a:p>
            <a:r>
              <a:rPr kumimoji="1" lang="en-US" sz="2000" b="0" i="0" u="none" strike="noStrike" kern="1200" baseline="0" dirty="0" smtClean="0">
                <a:solidFill>
                  <a:schemeClr val="tx1"/>
                </a:solidFill>
                <a:latin typeface="Times New Roman" pitchFamily="33" charset="0"/>
                <a:ea typeface="+mn-ea"/>
                <a:cs typeface="+mn-cs"/>
              </a:rPr>
              <a:t>all memory accesses that are found in the faster memory (e.g., the cache), </a:t>
            </a:r>
            <a:r>
              <a:rPr kumimoji="1" lang="en-US" sz="2000" b="1" i="0" u="none" strike="noStrike" kern="1200" baseline="0" dirty="0" smtClean="0">
                <a:solidFill>
                  <a:schemeClr val="tx1"/>
                </a:solidFill>
                <a:latin typeface="Times New Roman" pitchFamily="33" charset="0"/>
                <a:ea typeface="+mn-ea"/>
                <a:cs typeface="+mn-cs"/>
              </a:rPr>
              <a:t>T</a:t>
            </a:r>
            <a:r>
              <a:rPr kumimoji="1" lang="en-US" sz="2000" b="0" i="0" u="none" strike="noStrike" kern="1200" baseline="-25000" dirty="0" smtClean="0">
                <a:solidFill>
                  <a:schemeClr val="tx1"/>
                </a:solidFill>
                <a:latin typeface="Times New Roman" pitchFamily="33" charset="0"/>
                <a:ea typeface="+mn-ea"/>
                <a:cs typeface="+mn-cs"/>
              </a:rPr>
              <a:t>1</a:t>
            </a:r>
            <a:r>
              <a:rPr kumimoji="1" lang="en-US" sz="2000" b="0" i="0" u="none" strike="noStrike" kern="1200" baseline="0" dirty="0" smtClean="0">
                <a:solidFill>
                  <a:schemeClr val="tx1"/>
                </a:solidFill>
                <a:latin typeface="Times New Roman" pitchFamily="33" charset="0"/>
                <a:ea typeface="+mn-ea"/>
                <a:cs typeface="+mn-cs"/>
              </a:rPr>
              <a:t> is the access</a:t>
            </a:r>
          </a:p>
          <a:p>
            <a:r>
              <a:rPr kumimoji="1" lang="en-US" sz="2000" b="0" i="0" u="none" strike="noStrike" kern="1200" baseline="0" dirty="0" smtClean="0">
                <a:solidFill>
                  <a:schemeClr val="tx1"/>
                </a:solidFill>
                <a:latin typeface="Times New Roman" pitchFamily="33" charset="0"/>
                <a:ea typeface="+mn-ea"/>
                <a:cs typeface="+mn-cs"/>
              </a:rPr>
              <a:t>time to level 1, and </a:t>
            </a:r>
            <a:r>
              <a:rPr kumimoji="1" lang="en-US" sz="2000" b="1" i="0" u="none" strike="noStrike" kern="1200" baseline="0" dirty="0" smtClean="0">
                <a:solidFill>
                  <a:schemeClr val="tx1"/>
                </a:solidFill>
                <a:latin typeface="Times New Roman" pitchFamily="33" charset="0"/>
                <a:ea typeface="+mn-ea"/>
                <a:cs typeface="+mn-cs"/>
              </a:rPr>
              <a:t>T</a:t>
            </a:r>
            <a:r>
              <a:rPr kumimoji="1" lang="en-US" sz="2000" b="0" i="0" u="none" strike="noStrike" kern="1200" baseline="-25000" dirty="0" smtClean="0">
                <a:solidFill>
                  <a:schemeClr val="tx1"/>
                </a:solidFill>
                <a:latin typeface="Times New Roman" pitchFamily="33" charset="0"/>
                <a:ea typeface="+mn-ea"/>
                <a:cs typeface="+mn-cs"/>
              </a:rPr>
              <a:t>2</a:t>
            </a:r>
            <a:r>
              <a:rPr kumimoji="1" lang="en-US" sz="2000" b="0" i="0" u="none" strike="noStrike" kern="1200" baseline="0" dirty="0" smtClean="0">
                <a:solidFill>
                  <a:schemeClr val="tx1"/>
                </a:solidFill>
                <a:latin typeface="Times New Roman" pitchFamily="33" charset="0"/>
                <a:ea typeface="+mn-ea"/>
                <a:cs typeface="+mn-cs"/>
              </a:rPr>
              <a:t> is the access time to level 2. As can be seen, for high percentages</a:t>
            </a:r>
          </a:p>
          <a:p>
            <a:r>
              <a:rPr kumimoji="1" lang="en-US" sz="2000" b="0" i="0" u="none" strike="noStrike" kern="1200" baseline="0" dirty="0" smtClean="0">
                <a:solidFill>
                  <a:schemeClr val="tx1"/>
                </a:solidFill>
                <a:latin typeface="Times New Roman" pitchFamily="33" charset="0"/>
                <a:ea typeface="+mn-ea"/>
                <a:cs typeface="+mn-cs"/>
              </a:rPr>
              <a:t>of level 1 access, the average total access time is much closer to that of level 1 than that</a:t>
            </a:r>
          </a:p>
          <a:p>
            <a:r>
              <a:rPr kumimoji="1" lang="en-US" sz="2000" b="0" i="0" u="none" strike="noStrike" kern="1200" baseline="0" dirty="0" smtClean="0">
                <a:solidFill>
                  <a:schemeClr val="tx1"/>
                </a:solidFill>
                <a:latin typeface="Times New Roman" pitchFamily="33" charset="0"/>
                <a:ea typeface="+mn-ea"/>
                <a:cs typeface="+mn-cs"/>
              </a:rPr>
              <a:t>of level 2.</a:t>
            </a:r>
          </a:p>
          <a:p>
            <a:endParaRPr kumimoji="1" lang="en-US" sz="2000" b="0" i="0" u="none" strike="noStrike" kern="1200" baseline="0" dirty="0" smtClean="0">
              <a:solidFill>
                <a:schemeClr val="tx1"/>
              </a:solidFill>
              <a:latin typeface="Times New Roman" pitchFamily="33" charset="0"/>
              <a:ea typeface="+mn-ea"/>
              <a:cs typeface="+mn-cs"/>
            </a:endParaRPr>
          </a:p>
          <a:p>
            <a:r>
              <a:rPr kumimoji="1" lang="en-US" sz="2000" b="0" i="0" u="none" strike="noStrike" kern="1200" baseline="0" dirty="0" smtClean="0">
                <a:solidFill>
                  <a:schemeClr val="tx1"/>
                </a:solidFill>
                <a:latin typeface="Times New Roman" pitchFamily="33" charset="0"/>
                <a:ea typeface="+mn-ea"/>
                <a:cs typeface="+mn-cs"/>
              </a:rPr>
              <a:t>In our example, suppose 95% of the memory accesses are found in level 1. Then the</a:t>
            </a:r>
          </a:p>
          <a:p>
            <a:r>
              <a:rPr kumimoji="1" lang="en-US" sz="2000" b="0" i="0" u="none" strike="noStrike" kern="1200" baseline="0" dirty="0" smtClean="0">
                <a:solidFill>
                  <a:schemeClr val="tx1"/>
                </a:solidFill>
                <a:latin typeface="Times New Roman" pitchFamily="33" charset="0"/>
                <a:ea typeface="+mn-ea"/>
                <a:cs typeface="+mn-cs"/>
              </a:rPr>
              <a:t>average time to access a word can be expressed as</a:t>
            </a:r>
          </a:p>
          <a:p>
            <a:endParaRPr kumimoji="1" lang="en-US" sz="2000" b="0" i="0" u="none" strike="noStrike" kern="1200" baseline="0" dirty="0" smtClean="0">
              <a:solidFill>
                <a:schemeClr val="tx1"/>
              </a:solidFill>
              <a:latin typeface="Times New Roman" pitchFamily="33" charset="0"/>
              <a:ea typeface="+mn-ea"/>
              <a:cs typeface="+mn-cs"/>
            </a:endParaRPr>
          </a:p>
          <a:p>
            <a:r>
              <a:rPr kumimoji="1" lang="en-US" sz="2000" b="0" i="0" u="none" strike="noStrike" kern="1200" baseline="0" dirty="0" smtClean="0">
                <a:solidFill>
                  <a:schemeClr val="tx1"/>
                </a:solidFill>
                <a:latin typeface="Times New Roman" pitchFamily="33" charset="0"/>
                <a:ea typeface="+mn-ea"/>
                <a:cs typeface="+mn-cs"/>
              </a:rPr>
              <a:t>(0.95)(0.01 </a:t>
            </a:r>
            <a:r>
              <a:rPr kumimoji="1" lang="en-US" sz="2000" b="0" i="0" u="none" strike="noStrike" kern="1200" baseline="0" dirty="0" err="1" smtClean="0">
                <a:solidFill>
                  <a:schemeClr val="tx1"/>
                </a:solidFill>
                <a:latin typeface="Lucida Grande"/>
                <a:ea typeface="Lucida Grande"/>
                <a:cs typeface="Lucida Grande"/>
              </a:rPr>
              <a:t>μ</a:t>
            </a:r>
            <a:r>
              <a:rPr kumimoji="1" lang="en-US" sz="2000" b="0" i="0" u="none" strike="noStrike" kern="1200" baseline="0" dirty="0" err="1" smtClean="0">
                <a:solidFill>
                  <a:schemeClr val="tx1"/>
                </a:solidFill>
                <a:latin typeface="Wingdings"/>
                <a:ea typeface="+mn-ea"/>
                <a:cs typeface="+mn-cs"/>
              </a:rPr>
              <a:t>s</a:t>
            </a:r>
            <a:r>
              <a:rPr kumimoji="1" lang="en-US" sz="2000" b="0" i="0" u="none" strike="noStrike" kern="1200" baseline="0" dirty="0" smtClean="0">
                <a:solidFill>
                  <a:schemeClr val="tx1"/>
                </a:solidFill>
                <a:latin typeface="Times New Roman" pitchFamily="33" charset="0"/>
                <a:ea typeface="+mn-ea"/>
                <a:cs typeface="+mn-cs"/>
              </a:rPr>
              <a:t>) + (0.05)(0.01 </a:t>
            </a:r>
            <a:r>
              <a:rPr kumimoji="1" lang="en-US" sz="2000" b="0" i="0" u="none" strike="noStrike" kern="1200" baseline="0" dirty="0" err="1" smtClean="0">
                <a:solidFill>
                  <a:schemeClr val="tx1"/>
                </a:solidFill>
                <a:latin typeface="Lucida Grande"/>
                <a:ea typeface="Lucida Grande"/>
                <a:cs typeface="Lucida Grande"/>
              </a:rPr>
              <a:t>μ</a:t>
            </a:r>
            <a:r>
              <a:rPr kumimoji="1" lang="en-US" sz="2000" b="0" i="0" u="none" strike="noStrike" kern="1200" baseline="0" dirty="0" err="1" smtClean="0">
                <a:solidFill>
                  <a:schemeClr val="tx1"/>
                </a:solidFill>
                <a:latin typeface="Wingdings"/>
                <a:ea typeface="+mn-ea"/>
                <a:cs typeface="+mn-cs"/>
              </a:rPr>
              <a:t>s</a:t>
            </a:r>
            <a:r>
              <a:rPr kumimoji="1" lang="en-US" sz="2000" b="1" i="0" u="none" strike="noStrike" kern="1200" baseline="0" dirty="0" smtClean="0">
                <a:solidFill>
                  <a:schemeClr val="tx1"/>
                </a:solidFill>
                <a:latin typeface="Times New Roman" pitchFamily="33" charset="0"/>
                <a:ea typeface="+mn-ea"/>
                <a:cs typeface="+mn-cs"/>
              </a:rPr>
              <a:t> </a:t>
            </a:r>
            <a:r>
              <a:rPr kumimoji="1" lang="en-US" sz="2000" b="0" i="0" u="none" strike="noStrike" kern="1200" baseline="0" dirty="0" smtClean="0">
                <a:solidFill>
                  <a:schemeClr val="tx1"/>
                </a:solidFill>
                <a:latin typeface="Times New Roman" pitchFamily="33" charset="0"/>
                <a:ea typeface="+mn-ea"/>
                <a:cs typeface="+mn-cs"/>
              </a:rPr>
              <a:t>+ 0.1 </a:t>
            </a:r>
            <a:r>
              <a:rPr kumimoji="1" lang="en-US" sz="2000" b="0" i="0" u="none" strike="noStrike" kern="1200" baseline="0" dirty="0" err="1" smtClean="0">
                <a:solidFill>
                  <a:schemeClr val="tx1"/>
                </a:solidFill>
                <a:latin typeface="Lucida Grande"/>
                <a:ea typeface="Lucida Grande"/>
                <a:cs typeface="Lucida Grande"/>
              </a:rPr>
              <a:t>μ</a:t>
            </a:r>
            <a:r>
              <a:rPr kumimoji="1" lang="en-US" sz="2000" b="0" i="0" u="none" strike="noStrike" kern="1200" baseline="0" dirty="0" err="1" smtClean="0">
                <a:solidFill>
                  <a:schemeClr val="tx1"/>
                </a:solidFill>
                <a:latin typeface="Wingdings"/>
                <a:ea typeface="+mn-ea"/>
                <a:cs typeface="+mn-cs"/>
              </a:rPr>
              <a:t>s</a:t>
            </a:r>
            <a:r>
              <a:rPr kumimoji="1" lang="en-US" sz="2000" b="0" i="0" u="none" strike="noStrike" kern="1200" baseline="0" dirty="0" smtClean="0">
                <a:solidFill>
                  <a:schemeClr val="tx1"/>
                </a:solidFill>
                <a:latin typeface="Times New Roman" pitchFamily="33" charset="0"/>
                <a:ea typeface="+mn-ea"/>
                <a:cs typeface="+mn-cs"/>
              </a:rPr>
              <a:t>) = 0.0095 + 0.0055 = 0.015 </a:t>
            </a:r>
            <a:r>
              <a:rPr kumimoji="1" lang="en-US" sz="2000" b="0" i="0" u="none" strike="noStrike" kern="1200" baseline="0" dirty="0" err="1" smtClean="0">
                <a:solidFill>
                  <a:schemeClr val="tx1"/>
                </a:solidFill>
                <a:latin typeface="Lucida Grande"/>
                <a:ea typeface="Lucida Grande"/>
                <a:cs typeface="Lucida Grande"/>
              </a:rPr>
              <a:t>μ</a:t>
            </a:r>
            <a:r>
              <a:rPr kumimoji="1" lang="en-US" sz="2000" b="0" i="0" u="none" strike="noStrike" kern="1200" baseline="0" dirty="0" err="1" smtClean="0">
                <a:solidFill>
                  <a:schemeClr val="tx1"/>
                </a:solidFill>
                <a:latin typeface="Wingdings"/>
                <a:ea typeface="+mn-ea"/>
                <a:cs typeface="+mn-cs"/>
              </a:rPr>
              <a:t>s</a:t>
            </a:r>
            <a:endParaRPr kumimoji="1" lang="en-US" sz="2000" b="0" i="0" u="none" strike="noStrike" kern="1200" baseline="0" dirty="0" smtClean="0">
              <a:solidFill>
                <a:schemeClr val="tx1"/>
              </a:solidFill>
              <a:latin typeface="Wingdings"/>
              <a:ea typeface="+mn-ea"/>
              <a:cs typeface="+mn-cs"/>
            </a:endParaRPr>
          </a:p>
          <a:p>
            <a:endParaRPr kumimoji="1" lang="en-US" sz="2000" b="0" i="0" u="none" strike="noStrike" kern="1200" baseline="0" dirty="0" smtClean="0">
              <a:solidFill>
                <a:schemeClr val="tx1"/>
              </a:solidFill>
              <a:latin typeface="Times New Roman" pitchFamily="33" charset="0"/>
              <a:ea typeface="+mn-ea"/>
              <a:cs typeface="+mn-cs"/>
            </a:endParaRPr>
          </a:p>
          <a:p>
            <a:r>
              <a:rPr kumimoji="1" lang="en-US" sz="2000" b="0" i="0" u="none" strike="noStrike" kern="1200" baseline="0" dirty="0" smtClean="0">
                <a:solidFill>
                  <a:schemeClr val="tx1"/>
                </a:solidFill>
                <a:latin typeface="Times New Roman" pitchFamily="33" charset="0"/>
                <a:ea typeface="+mn-ea"/>
                <a:cs typeface="+mn-cs"/>
              </a:rPr>
              <a:t>The average access time is much closer to 0.01 </a:t>
            </a:r>
            <a:r>
              <a:rPr kumimoji="1" lang="en-US" sz="2000" b="0" i="0" u="none" strike="noStrike" kern="1200" baseline="0" dirty="0" err="1" smtClean="0">
                <a:solidFill>
                  <a:schemeClr val="tx1"/>
                </a:solidFill>
                <a:latin typeface="Lucida Grande"/>
                <a:ea typeface="Lucida Grande"/>
                <a:cs typeface="Lucida Grande"/>
              </a:rPr>
              <a:t>μ</a:t>
            </a:r>
            <a:r>
              <a:rPr kumimoji="1" lang="en-US" sz="2000" b="0" i="0" u="none" strike="noStrike" kern="1200" baseline="0" dirty="0" err="1" smtClean="0">
                <a:solidFill>
                  <a:schemeClr val="tx1"/>
                </a:solidFill>
                <a:latin typeface="Wingdings"/>
                <a:ea typeface="+mn-ea"/>
                <a:cs typeface="+mn-cs"/>
              </a:rPr>
              <a:t>s</a:t>
            </a:r>
            <a:r>
              <a:rPr kumimoji="1" lang="en-US" sz="2000" b="1" i="0" u="none" strike="noStrike" kern="1200" baseline="0" dirty="0" smtClean="0">
                <a:solidFill>
                  <a:schemeClr val="tx1"/>
                </a:solidFill>
                <a:latin typeface="Times New Roman" pitchFamily="33" charset="0"/>
                <a:ea typeface="+mn-ea"/>
                <a:cs typeface="+mn-cs"/>
              </a:rPr>
              <a:t> </a:t>
            </a:r>
            <a:r>
              <a:rPr kumimoji="1" lang="en-US" sz="2000" b="0" i="0" u="none" strike="noStrike" kern="1200" baseline="0" dirty="0" smtClean="0">
                <a:solidFill>
                  <a:schemeClr val="tx1"/>
                </a:solidFill>
                <a:latin typeface="Times New Roman" pitchFamily="33" charset="0"/>
                <a:ea typeface="+mn-ea"/>
                <a:cs typeface="+mn-cs"/>
              </a:rPr>
              <a:t>than to 0.1 </a:t>
            </a:r>
            <a:r>
              <a:rPr kumimoji="1" lang="en-US" sz="2000" b="0" i="0" u="none" strike="noStrike" kern="1200" baseline="0" dirty="0" err="1" smtClean="0">
                <a:solidFill>
                  <a:schemeClr val="tx1"/>
                </a:solidFill>
                <a:latin typeface="Lucida Grande"/>
                <a:ea typeface="Lucida Grande"/>
                <a:cs typeface="Lucida Grande"/>
              </a:rPr>
              <a:t>μ</a:t>
            </a:r>
            <a:r>
              <a:rPr kumimoji="1" lang="en-US" sz="2000" b="0" i="0" u="none" strike="noStrike" kern="1200" baseline="0" dirty="0" err="1" smtClean="0">
                <a:solidFill>
                  <a:schemeClr val="tx1"/>
                </a:solidFill>
                <a:latin typeface="Wingdings"/>
                <a:ea typeface="+mn-ea"/>
                <a:cs typeface="+mn-cs"/>
              </a:rPr>
              <a:t>s</a:t>
            </a:r>
            <a:r>
              <a:rPr kumimoji="1" lang="en-US" sz="2000" b="0" i="0" u="none" strike="noStrike" kern="1200" baseline="0" dirty="0" smtClean="0">
                <a:solidFill>
                  <a:schemeClr val="tx1"/>
                </a:solidFill>
                <a:latin typeface="Times New Roman" pitchFamily="33" charset="0"/>
                <a:ea typeface="+mn-ea"/>
                <a:cs typeface="+mn-cs"/>
              </a:rPr>
              <a:t>, as desired.</a:t>
            </a:r>
          </a:p>
          <a:p>
            <a:endParaRPr kumimoji="1" lang="en-US" sz="2000" b="0" i="0" u="none" strike="noStrike" kern="1200" baseline="0" dirty="0" smtClean="0">
              <a:solidFill>
                <a:schemeClr val="tx1"/>
              </a:solidFill>
              <a:latin typeface="Times New Roman" pitchFamily="33" charset="0"/>
              <a:ea typeface="+mn-ea"/>
              <a:cs typeface="+mn-cs"/>
            </a:endParaRPr>
          </a:p>
          <a:p>
            <a:r>
              <a:rPr kumimoji="1" lang="en-US" sz="2000" kern="1200" baseline="0" dirty="0" smtClean="0">
                <a:solidFill>
                  <a:schemeClr val="tx1"/>
                </a:solidFill>
                <a:latin typeface="Times New Roman" pitchFamily="33" charset="0"/>
                <a:ea typeface="+mn-ea"/>
                <a:cs typeface="+mn-cs"/>
              </a:rPr>
              <a:t>Accordingly, it is possible to organize data across the hierarchy such that the</a:t>
            </a:r>
          </a:p>
          <a:p>
            <a:r>
              <a:rPr kumimoji="1" lang="en-US" sz="2000" kern="1200" baseline="0" dirty="0" smtClean="0">
                <a:solidFill>
                  <a:schemeClr val="tx1"/>
                </a:solidFill>
                <a:latin typeface="Times New Roman" pitchFamily="33" charset="0"/>
                <a:ea typeface="+mn-ea"/>
                <a:cs typeface="+mn-cs"/>
              </a:rPr>
              <a:t>percentage of accesses to each successively lower level is substantially less than that</a:t>
            </a:r>
          </a:p>
          <a:p>
            <a:r>
              <a:rPr kumimoji="1" lang="en-US" sz="2000" kern="1200" baseline="0" dirty="0" smtClean="0">
                <a:solidFill>
                  <a:schemeClr val="tx1"/>
                </a:solidFill>
                <a:latin typeface="Times New Roman" pitchFamily="33" charset="0"/>
                <a:ea typeface="+mn-ea"/>
                <a:cs typeface="+mn-cs"/>
              </a:rPr>
              <a:t>of the level above. Consider the two-level example already presented. Let level 2</a:t>
            </a:r>
          </a:p>
          <a:p>
            <a:r>
              <a:rPr kumimoji="1" lang="en-US" sz="2000" kern="1200" baseline="0" dirty="0" smtClean="0">
                <a:solidFill>
                  <a:schemeClr val="tx1"/>
                </a:solidFill>
                <a:latin typeface="Times New Roman" pitchFamily="33" charset="0"/>
                <a:ea typeface="+mn-ea"/>
                <a:cs typeface="+mn-cs"/>
              </a:rPr>
              <a:t>memory contains all program instructions and data. The current clusters can be</a:t>
            </a:r>
          </a:p>
          <a:p>
            <a:r>
              <a:rPr kumimoji="1" lang="en-US" sz="2000" kern="1200" baseline="0" dirty="0" smtClean="0">
                <a:solidFill>
                  <a:schemeClr val="tx1"/>
                </a:solidFill>
                <a:latin typeface="Times New Roman" pitchFamily="33" charset="0"/>
                <a:ea typeface="+mn-ea"/>
                <a:cs typeface="+mn-cs"/>
              </a:rPr>
              <a:t>temporarily placed in level 1. From time to time, one of the clusters in level 1 will</a:t>
            </a:r>
          </a:p>
          <a:p>
            <a:r>
              <a:rPr kumimoji="1" lang="en-US" sz="2000" kern="1200" baseline="0" dirty="0" smtClean="0">
                <a:solidFill>
                  <a:schemeClr val="tx1"/>
                </a:solidFill>
                <a:latin typeface="Times New Roman" pitchFamily="33" charset="0"/>
                <a:ea typeface="+mn-ea"/>
                <a:cs typeface="+mn-cs"/>
              </a:rPr>
              <a:t>have to be swapped back to level 2 to make room for a new cluster coming in to</a:t>
            </a:r>
          </a:p>
          <a:p>
            <a:r>
              <a:rPr kumimoji="1" lang="en-US" sz="2000" kern="1200" baseline="0" dirty="0" smtClean="0">
                <a:solidFill>
                  <a:schemeClr val="tx1"/>
                </a:solidFill>
                <a:latin typeface="Times New Roman" pitchFamily="33" charset="0"/>
                <a:ea typeface="+mn-ea"/>
                <a:cs typeface="+mn-cs"/>
              </a:rPr>
              <a:t>level 1. On average, however, most references will be to instructions and data contained</a:t>
            </a:r>
          </a:p>
          <a:p>
            <a:r>
              <a:rPr kumimoji="1" lang="en-US" sz="2000" kern="1200" baseline="0" dirty="0" smtClean="0">
                <a:solidFill>
                  <a:schemeClr val="tx1"/>
                </a:solidFill>
                <a:latin typeface="Times New Roman" pitchFamily="33" charset="0"/>
                <a:ea typeface="+mn-ea"/>
                <a:cs typeface="+mn-cs"/>
              </a:rPr>
              <a:t>in level 1.</a:t>
            </a:r>
          </a:p>
          <a:p>
            <a:endParaRPr kumimoji="1" lang="en-US" sz="2000" kern="1200" baseline="0" dirty="0" smtClean="0">
              <a:solidFill>
                <a:schemeClr val="tx1"/>
              </a:solidFill>
              <a:latin typeface="Times New Roman" pitchFamily="33" charset="0"/>
              <a:ea typeface="+mn-ea"/>
              <a:cs typeface="+mn-cs"/>
            </a:endParaRPr>
          </a:p>
          <a:p>
            <a:r>
              <a:rPr kumimoji="1" lang="en-US" sz="2000" kern="1200" baseline="0" dirty="0" smtClean="0">
                <a:solidFill>
                  <a:schemeClr val="tx1"/>
                </a:solidFill>
                <a:latin typeface="Times New Roman" pitchFamily="33" charset="0"/>
                <a:ea typeface="+mn-ea"/>
                <a:cs typeface="+mn-cs"/>
              </a:rPr>
              <a:t>This principle can be applied across more than two levels of memory, as suggested</a:t>
            </a:r>
          </a:p>
          <a:p>
            <a:r>
              <a:rPr kumimoji="1" lang="en-US" sz="2000" kern="1200" baseline="0" dirty="0" smtClean="0">
                <a:solidFill>
                  <a:schemeClr val="tx1"/>
                </a:solidFill>
                <a:latin typeface="Times New Roman" pitchFamily="33" charset="0"/>
                <a:ea typeface="+mn-ea"/>
                <a:cs typeface="+mn-cs"/>
              </a:rPr>
              <a:t>by the hierarchy shown in Figure 4.1. The fastest, smallest, and most expensive</a:t>
            </a:r>
          </a:p>
          <a:p>
            <a:r>
              <a:rPr kumimoji="1" lang="en-US" sz="2000" kern="1200" baseline="0" dirty="0" smtClean="0">
                <a:solidFill>
                  <a:schemeClr val="tx1"/>
                </a:solidFill>
                <a:latin typeface="Times New Roman" pitchFamily="33" charset="0"/>
                <a:ea typeface="+mn-ea"/>
                <a:cs typeface="+mn-cs"/>
              </a:rPr>
              <a:t>type of memory consists of the registers internal to the processor. Typically, a</a:t>
            </a:r>
          </a:p>
          <a:p>
            <a:r>
              <a:rPr kumimoji="1" lang="en-US" sz="2000" kern="1200" baseline="0" dirty="0" smtClean="0">
                <a:solidFill>
                  <a:schemeClr val="tx1"/>
                </a:solidFill>
                <a:latin typeface="Times New Roman" pitchFamily="33" charset="0"/>
                <a:ea typeface="+mn-ea"/>
                <a:cs typeface="+mn-cs"/>
              </a:rPr>
              <a:t>processor will contain a few dozen such registers, although some machines contain</a:t>
            </a:r>
          </a:p>
          <a:p>
            <a:r>
              <a:rPr kumimoji="1" lang="en-US" sz="2000" kern="1200" baseline="0" dirty="0" smtClean="0">
                <a:solidFill>
                  <a:schemeClr val="tx1"/>
                </a:solidFill>
                <a:latin typeface="Times New Roman" pitchFamily="33" charset="0"/>
                <a:ea typeface="+mn-ea"/>
                <a:cs typeface="+mn-cs"/>
              </a:rPr>
              <a:t>hundreds of registers. Main memory is the principal internal memory system of</a:t>
            </a:r>
          </a:p>
          <a:p>
            <a:r>
              <a:rPr kumimoji="1" lang="en-US" sz="2000" kern="1200" baseline="0" dirty="0" smtClean="0">
                <a:solidFill>
                  <a:schemeClr val="tx1"/>
                </a:solidFill>
                <a:latin typeface="Times New Roman" pitchFamily="33" charset="0"/>
                <a:ea typeface="+mn-ea"/>
                <a:cs typeface="+mn-cs"/>
              </a:rPr>
              <a:t>the computer. Each location in main memory has a unique address. Main memory</a:t>
            </a:r>
          </a:p>
          <a:p>
            <a:r>
              <a:rPr kumimoji="1" lang="en-US" sz="2000" kern="1200" baseline="0" dirty="0" smtClean="0">
                <a:solidFill>
                  <a:schemeClr val="tx1"/>
                </a:solidFill>
                <a:latin typeface="Times New Roman" pitchFamily="33" charset="0"/>
                <a:ea typeface="+mn-ea"/>
                <a:cs typeface="+mn-cs"/>
              </a:rPr>
              <a:t>is usually extended with a higher-speed, smaller cache. The cache is not usually</a:t>
            </a:r>
          </a:p>
          <a:p>
            <a:r>
              <a:rPr kumimoji="1" lang="en-US" sz="2000" kern="1200" baseline="0" dirty="0" smtClean="0">
                <a:solidFill>
                  <a:schemeClr val="tx1"/>
                </a:solidFill>
                <a:latin typeface="Times New Roman" pitchFamily="33" charset="0"/>
                <a:ea typeface="+mn-ea"/>
                <a:cs typeface="+mn-cs"/>
              </a:rPr>
              <a:t>visible to the programmer or, indeed, to the processor. It is a device for staging</a:t>
            </a:r>
          </a:p>
          <a:p>
            <a:r>
              <a:rPr kumimoji="1" lang="en-US" sz="2000" kern="1200" baseline="0" dirty="0" smtClean="0">
                <a:solidFill>
                  <a:schemeClr val="tx1"/>
                </a:solidFill>
                <a:latin typeface="Times New Roman" pitchFamily="33" charset="0"/>
                <a:ea typeface="+mn-ea"/>
                <a:cs typeface="+mn-cs"/>
              </a:rPr>
              <a:t>the movement of data between main memory and processor registers to improve</a:t>
            </a:r>
          </a:p>
          <a:p>
            <a:r>
              <a:rPr kumimoji="1" lang="en-US" sz="2000" kern="1200" baseline="0" dirty="0" smtClean="0">
                <a:solidFill>
                  <a:schemeClr val="tx1"/>
                </a:solidFill>
                <a:latin typeface="Times New Roman" pitchFamily="33" charset="0"/>
                <a:ea typeface="+mn-ea"/>
                <a:cs typeface="+mn-cs"/>
              </a:rPr>
              <a:t>performance.</a:t>
            </a:r>
          </a:p>
          <a:p>
            <a:endParaRPr kumimoji="1" lang="en-US" sz="2000" kern="1200" baseline="0" dirty="0" smtClean="0">
              <a:solidFill>
                <a:schemeClr val="tx1"/>
              </a:solidFill>
              <a:latin typeface="Times New Roman" pitchFamily="33" charset="0"/>
              <a:ea typeface="+mn-ea"/>
              <a:cs typeface="+mn-cs"/>
            </a:endParaRPr>
          </a:p>
          <a:p>
            <a:endParaRPr kumimoji="1" lang="en-US" sz="2000" b="0" i="0" u="none" strike="noStrike" kern="1200" baseline="0" dirty="0" smtClean="0">
              <a:solidFill>
                <a:schemeClr val="tx1"/>
              </a:solidFill>
              <a:latin typeface="Wingdings" charset="2"/>
              <a:ea typeface="+mn-ea"/>
              <a:cs typeface="Wingdings" charset="2"/>
            </a:endParaRPr>
          </a:p>
          <a:p>
            <a:endParaRPr kumimoji="1" lang="en-US" sz="2000" b="0" i="0" u="none" strike="noStrike" kern="1200" baseline="0" dirty="0" smtClean="0">
              <a:solidFill>
                <a:schemeClr val="tx1"/>
              </a:solidFill>
              <a:latin typeface="Times New Roman" pitchFamily="33" charset="0"/>
              <a:ea typeface="+mn-ea"/>
              <a:cs typeface="+mn-cs"/>
            </a:endParaRPr>
          </a:p>
          <a:p>
            <a:endParaRPr lang="en-US" sz="2000"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12</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99544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33" charset="0"/>
                <a:ea typeface="+mn-ea"/>
                <a:cs typeface="+mn-cs"/>
              </a:rPr>
              <a:t>The three forms of memory just described are, typically, volatile and employ</a:t>
            </a:r>
          </a:p>
          <a:p>
            <a:r>
              <a:rPr kumimoji="1" lang="en-US" sz="1200" b="0" i="0" u="none" strike="noStrike" kern="1200" baseline="0" dirty="0" smtClean="0">
                <a:solidFill>
                  <a:schemeClr val="tx1"/>
                </a:solidFill>
                <a:latin typeface="Times New Roman" pitchFamily="33" charset="0"/>
                <a:ea typeface="+mn-ea"/>
                <a:cs typeface="+mn-cs"/>
              </a:rPr>
              <a:t>semiconductor technology. The use of three levels exploits the fact that semiconductor</a:t>
            </a:r>
          </a:p>
          <a:p>
            <a:r>
              <a:rPr kumimoji="1" lang="en-US" sz="1200" b="0" i="0" u="none" strike="noStrike" kern="1200" baseline="0" dirty="0" smtClean="0">
                <a:solidFill>
                  <a:schemeClr val="tx1"/>
                </a:solidFill>
                <a:latin typeface="Times New Roman" pitchFamily="33" charset="0"/>
                <a:ea typeface="+mn-ea"/>
                <a:cs typeface="+mn-cs"/>
              </a:rPr>
              <a:t>memory comes in a variety of types, which differ in speed and cost. Data are</a:t>
            </a:r>
          </a:p>
          <a:p>
            <a:r>
              <a:rPr kumimoji="1" lang="en-US" sz="1200" b="0" i="0" u="none" strike="noStrike" kern="1200" baseline="0" dirty="0" smtClean="0">
                <a:solidFill>
                  <a:schemeClr val="tx1"/>
                </a:solidFill>
                <a:latin typeface="Times New Roman" pitchFamily="33" charset="0"/>
                <a:ea typeface="+mn-ea"/>
                <a:cs typeface="+mn-cs"/>
              </a:rPr>
              <a:t>stored more permanently on external mass storage devices, of which the most common</a:t>
            </a:r>
          </a:p>
          <a:p>
            <a:r>
              <a:rPr kumimoji="1" lang="en-US" sz="1200" b="0" i="0" u="none" strike="noStrike" kern="1200" baseline="0" dirty="0" smtClean="0">
                <a:solidFill>
                  <a:schemeClr val="tx1"/>
                </a:solidFill>
                <a:latin typeface="Times New Roman" pitchFamily="33" charset="0"/>
                <a:ea typeface="+mn-ea"/>
                <a:cs typeface="+mn-cs"/>
              </a:rPr>
              <a:t>are hard disk and removable media, such as removable magnetic disk, tape,</a:t>
            </a:r>
          </a:p>
          <a:p>
            <a:r>
              <a:rPr kumimoji="1" lang="en-US" sz="1200" b="0" i="0" u="none" strike="noStrike" kern="1200" baseline="0" dirty="0" smtClean="0">
                <a:solidFill>
                  <a:schemeClr val="tx1"/>
                </a:solidFill>
                <a:latin typeface="Times New Roman" pitchFamily="33" charset="0"/>
                <a:ea typeface="+mn-ea"/>
                <a:cs typeface="+mn-cs"/>
              </a:rPr>
              <a:t>and optical storage. External, nonvolatile memory is also referred to as secondary</a:t>
            </a:r>
          </a:p>
          <a:p>
            <a:r>
              <a:rPr kumimoji="1" lang="en-US" sz="1200" b="0" i="0" u="none" strike="noStrike" kern="1200" baseline="0" dirty="0" smtClean="0">
                <a:solidFill>
                  <a:schemeClr val="tx1"/>
                </a:solidFill>
                <a:latin typeface="Times New Roman" pitchFamily="33" charset="0"/>
                <a:ea typeface="+mn-ea"/>
                <a:cs typeface="+mn-cs"/>
              </a:rPr>
              <a:t>memory  or auxiliary memory . These are used to store program and data files and</a:t>
            </a:r>
          </a:p>
          <a:p>
            <a:r>
              <a:rPr kumimoji="1" lang="en-US" sz="1200" b="0" i="0" u="none" strike="noStrike" kern="1200" baseline="0" dirty="0" smtClean="0">
                <a:solidFill>
                  <a:schemeClr val="tx1"/>
                </a:solidFill>
                <a:latin typeface="Times New Roman" pitchFamily="33" charset="0"/>
                <a:ea typeface="+mn-ea"/>
                <a:cs typeface="+mn-cs"/>
              </a:rPr>
              <a:t>are usually visible to the programmer only in terms of files and records, as opposed</a:t>
            </a:r>
          </a:p>
          <a:p>
            <a:r>
              <a:rPr kumimoji="1" lang="en-US" sz="1200" b="0" i="0" u="none" strike="noStrike" kern="1200" baseline="0" dirty="0" smtClean="0">
                <a:solidFill>
                  <a:schemeClr val="tx1"/>
                </a:solidFill>
                <a:latin typeface="Times New Roman" pitchFamily="33" charset="0"/>
                <a:ea typeface="+mn-ea"/>
                <a:cs typeface="+mn-cs"/>
              </a:rPr>
              <a:t>to individual bytes or words. Disk is also used to provide an extension to main memory</a:t>
            </a:r>
          </a:p>
          <a:p>
            <a:r>
              <a:rPr kumimoji="1" lang="en-US" sz="1200" b="0" i="0" u="none" strike="noStrike" kern="1200" baseline="0" dirty="0" smtClean="0">
                <a:solidFill>
                  <a:schemeClr val="tx1"/>
                </a:solidFill>
                <a:latin typeface="Times New Roman" pitchFamily="33" charset="0"/>
                <a:ea typeface="+mn-ea"/>
                <a:cs typeface="+mn-cs"/>
              </a:rPr>
              <a:t>known as virtual memory, which is discussed in Chapter 8.</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Other forms of memory may be included in the hierarchy. For example, large</a:t>
            </a:r>
          </a:p>
          <a:p>
            <a:r>
              <a:rPr kumimoji="1" lang="en-US" sz="1200" b="0" i="0" u="none" strike="noStrike" kern="1200" baseline="0" dirty="0" smtClean="0">
                <a:solidFill>
                  <a:schemeClr val="tx1"/>
                </a:solidFill>
                <a:latin typeface="Times New Roman" pitchFamily="33" charset="0"/>
                <a:ea typeface="+mn-ea"/>
                <a:cs typeface="+mn-cs"/>
              </a:rPr>
              <a:t>IBM mainframes include a form of internal memory known as expanded storage.</a:t>
            </a:r>
          </a:p>
          <a:p>
            <a:r>
              <a:rPr kumimoji="1" lang="en-US" sz="1200" b="0" i="0" u="none" strike="noStrike" kern="1200" baseline="0" dirty="0" smtClean="0">
                <a:solidFill>
                  <a:schemeClr val="tx1"/>
                </a:solidFill>
                <a:latin typeface="Times New Roman" pitchFamily="33" charset="0"/>
                <a:ea typeface="+mn-ea"/>
                <a:cs typeface="+mn-cs"/>
              </a:rPr>
              <a:t>This uses a semiconductor technology that is slower and less expensive than that</a:t>
            </a:r>
          </a:p>
          <a:p>
            <a:r>
              <a:rPr kumimoji="1" lang="en-US" sz="1200" b="0" i="0" u="none" strike="noStrike" kern="1200" baseline="0" dirty="0" smtClean="0">
                <a:solidFill>
                  <a:schemeClr val="tx1"/>
                </a:solidFill>
                <a:latin typeface="Times New Roman" pitchFamily="33" charset="0"/>
                <a:ea typeface="+mn-ea"/>
                <a:cs typeface="+mn-cs"/>
              </a:rPr>
              <a:t>of main memory. Strictly speaking, this memory does not fit into the hierarchy but</a:t>
            </a:r>
          </a:p>
          <a:p>
            <a:r>
              <a:rPr kumimoji="1" lang="en-US" sz="1200" b="0" i="0" u="none" strike="noStrike" kern="1200" baseline="0" dirty="0" smtClean="0">
                <a:solidFill>
                  <a:schemeClr val="tx1"/>
                </a:solidFill>
                <a:latin typeface="Times New Roman" pitchFamily="33" charset="0"/>
                <a:ea typeface="+mn-ea"/>
                <a:cs typeface="+mn-cs"/>
              </a:rPr>
              <a:t>is a side branch: Data can be moved between main memory and expanded storage</a:t>
            </a:r>
          </a:p>
          <a:p>
            <a:r>
              <a:rPr kumimoji="1" lang="en-US" sz="1200" b="0" i="0" u="none" strike="noStrike" kern="1200" baseline="0" dirty="0" smtClean="0">
                <a:solidFill>
                  <a:schemeClr val="tx1"/>
                </a:solidFill>
                <a:latin typeface="Times New Roman" pitchFamily="33" charset="0"/>
                <a:ea typeface="+mn-ea"/>
                <a:cs typeface="+mn-cs"/>
              </a:rPr>
              <a:t>but not between expanded storage and external memory. Other forms of secondary</a:t>
            </a:r>
          </a:p>
          <a:p>
            <a:r>
              <a:rPr kumimoji="1" lang="en-US" sz="1200" b="0" i="0" u="none" strike="noStrike" kern="1200" baseline="0" dirty="0" smtClean="0">
                <a:solidFill>
                  <a:schemeClr val="tx1"/>
                </a:solidFill>
                <a:latin typeface="Times New Roman" pitchFamily="33" charset="0"/>
                <a:ea typeface="+mn-ea"/>
                <a:cs typeface="+mn-cs"/>
              </a:rPr>
              <a:t>memory include optical and magneto-optical disks. Finally, additional levels can be</a:t>
            </a:r>
          </a:p>
          <a:p>
            <a:r>
              <a:rPr kumimoji="1" lang="en-US" sz="1200" b="0" i="0" u="none" strike="noStrike" kern="1200" baseline="0" dirty="0" smtClean="0">
                <a:solidFill>
                  <a:schemeClr val="tx1"/>
                </a:solidFill>
                <a:latin typeface="Times New Roman" pitchFamily="33" charset="0"/>
                <a:ea typeface="+mn-ea"/>
                <a:cs typeface="+mn-cs"/>
              </a:rPr>
              <a:t>effectively added to the hierarchy in software. A portion of main memory can be</a:t>
            </a:r>
          </a:p>
          <a:p>
            <a:r>
              <a:rPr kumimoji="1" lang="en-US" sz="1200" b="0" i="0" u="none" strike="noStrike" kern="1200" baseline="0" dirty="0" smtClean="0">
                <a:solidFill>
                  <a:schemeClr val="tx1"/>
                </a:solidFill>
                <a:latin typeface="Times New Roman" pitchFamily="33" charset="0"/>
                <a:ea typeface="+mn-ea"/>
                <a:cs typeface="+mn-cs"/>
              </a:rPr>
              <a:t>used as a buffer to hold data temporarily that is to be read out to disk. Such a technique,</a:t>
            </a:r>
          </a:p>
          <a:p>
            <a:r>
              <a:rPr kumimoji="1" lang="en-US" sz="1200" b="0" i="0" u="none" strike="noStrike" kern="1200" baseline="0" dirty="0" smtClean="0">
                <a:solidFill>
                  <a:schemeClr val="tx1"/>
                </a:solidFill>
                <a:latin typeface="Times New Roman" pitchFamily="33" charset="0"/>
                <a:ea typeface="+mn-ea"/>
                <a:cs typeface="+mn-cs"/>
              </a:rPr>
              <a:t>sometimes referred to as a disk cache, improves performance in two ways:</a:t>
            </a:r>
          </a:p>
          <a:p>
            <a:endParaRPr kumimoji="1" lang="en-US" sz="1200" b="1" i="0" u="none" strike="noStrike" kern="1200" baseline="0" dirty="0" smtClean="0">
              <a:solidFill>
                <a:schemeClr val="tx1"/>
              </a:solidFill>
              <a:latin typeface="Times New Roman" pitchFamily="33" charset="0"/>
              <a:ea typeface="+mn-ea"/>
              <a:cs typeface="+mn-cs"/>
            </a:endParaRPr>
          </a:p>
          <a:p>
            <a:r>
              <a:rPr kumimoji="1" lang="en-US" sz="1200" b="1" i="0" u="none" strike="noStrike" kern="1200" baseline="0" dirty="0" smtClean="0">
                <a:solidFill>
                  <a:schemeClr val="tx1"/>
                </a:solidFill>
                <a:latin typeface="Times New Roman" pitchFamily="33" charset="0"/>
                <a:ea typeface="+mn-ea"/>
                <a:cs typeface="+mn-cs"/>
              </a:rPr>
              <a:t>■ </a:t>
            </a:r>
            <a:r>
              <a:rPr kumimoji="1" lang="en-US" sz="1200" b="0" i="0" u="none" strike="noStrike" kern="1200" baseline="0" dirty="0" smtClean="0">
                <a:solidFill>
                  <a:schemeClr val="tx1"/>
                </a:solidFill>
                <a:latin typeface="Times New Roman" pitchFamily="33" charset="0"/>
                <a:ea typeface="+mn-ea"/>
                <a:cs typeface="+mn-cs"/>
              </a:rPr>
              <a:t> Disk writes are clustered. Instead of many small transfers of data, we have</a:t>
            </a:r>
          </a:p>
          <a:p>
            <a:r>
              <a:rPr kumimoji="1" lang="en-US" sz="1200" b="0" i="0" u="none" strike="noStrike" kern="1200" baseline="0" dirty="0" smtClean="0">
                <a:solidFill>
                  <a:schemeClr val="tx1"/>
                </a:solidFill>
                <a:latin typeface="Times New Roman" pitchFamily="33" charset="0"/>
                <a:ea typeface="+mn-ea"/>
                <a:cs typeface="+mn-cs"/>
              </a:rPr>
              <a:t>a few large transfers of data. This improves disk performance and minimizes</a:t>
            </a:r>
          </a:p>
          <a:p>
            <a:r>
              <a:rPr kumimoji="1" lang="en-US" sz="1200" b="0" i="0" u="none" strike="noStrike" kern="1200" baseline="0" dirty="0" smtClean="0">
                <a:solidFill>
                  <a:schemeClr val="tx1"/>
                </a:solidFill>
                <a:latin typeface="Times New Roman" pitchFamily="33" charset="0"/>
                <a:ea typeface="+mn-ea"/>
                <a:cs typeface="+mn-cs"/>
              </a:rPr>
              <a:t>processor involvement.</a:t>
            </a:r>
          </a:p>
          <a:p>
            <a:endParaRPr kumimoji="1" lang="en-US" sz="1200" b="1" i="0" u="none" strike="noStrike" kern="1200" baseline="0" dirty="0" smtClean="0">
              <a:solidFill>
                <a:schemeClr val="tx1"/>
              </a:solidFill>
              <a:latin typeface="Times New Roman" pitchFamily="33" charset="0"/>
              <a:ea typeface="+mn-ea"/>
              <a:cs typeface="+mn-cs"/>
            </a:endParaRPr>
          </a:p>
          <a:p>
            <a:r>
              <a:rPr kumimoji="1" lang="en-US" sz="1200" b="1" i="0" u="none" strike="noStrike" kern="1200" baseline="0" dirty="0" smtClean="0">
                <a:solidFill>
                  <a:schemeClr val="tx1"/>
                </a:solidFill>
                <a:latin typeface="Times New Roman" pitchFamily="33" charset="0"/>
                <a:ea typeface="+mn-ea"/>
                <a:cs typeface="+mn-cs"/>
              </a:rPr>
              <a:t>■ </a:t>
            </a:r>
            <a:r>
              <a:rPr kumimoji="1" lang="en-US" sz="1200" b="0" i="0" u="none" strike="noStrike" kern="1200" baseline="0" dirty="0" smtClean="0">
                <a:solidFill>
                  <a:schemeClr val="tx1"/>
                </a:solidFill>
                <a:latin typeface="Times New Roman" pitchFamily="33" charset="0"/>
                <a:ea typeface="+mn-ea"/>
                <a:cs typeface="+mn-cs"/>
              </a:rPr>
              <a:t> Some data destined for write-out</a:t>
            </a:r>
          </a:p>
          <a:p>
            <a:r>
              <a:rPr kumimoji="1" lang="en-US" sz="1200" b="0" i="0" u="none" strike="noStrike" kern="1200" baseline="0" dirty="0" smtClean="0">
                <a:solidFill>
                  <a:schemeClr val="tx1"/>
                </a:solidFill>
                <a:latin typeface="Times New Roman" pitchFamily="33" charset="0"/>
                <a:ea typeface="+mn-ea"/>
                <a:cs typeface="+mn-cs"/>
              </a:rPr>
              <a:t>may be referenced by a program before the</a:t>
            </a:r>
          </a:p>
          <a:p>
            <a:r>
              <a:rPr kumimoji="1" lang="en-US" sz="1200" b="0" i="0" u="none" strike="noStrike" kern="1200" baseline="0" dirty="0" smtClean="0">
                <a:solidFill>
                  <a:schemeClr val="tx1"/>
                </a:solidFill>
                <a:latin typeface="Times New Roman" pitchFamily="33" charset="0"/>
                <a:ea typeface="+mn-ea"/>
                <a:cs typeface="+mn-cs"/>
              </a:rPr>
              <a:t>next dump to disk. In that case, the data are retrieved rapidly from the software</a:t>
            </a:r>
          </a:p>
          <a:p>
            <a:r>
              <a:rPr kumimoji="1" lang="en-US" sz="1200" b="0" i="0" u="none" strike="noStrike" kern="1200" baseline="0" dirty="0" smtClean="0">
                <a:solidFill>
                  <a:schemeClr val="tx1"/>
                </a:solidFill>
                <a:latin typeface="Times New Roman" pitchFamily="33" charset="0"/>
                <a:ea typeface="+mn-ea"/>
                <a:cs typeface="+mn-cs"/>
              </a:rPr>
              <a:t>cache rather than slowly from the disk.</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Appendix 4A examines the performance implications of multilevel memory</a:t>
            </a:r>
          </a:p>
          <a:p>
            <a:r>
              <a:rPr kumimoji="1" lang="en-US" sz="1200" b="0" i="0" u="none" strike="noStrike" kern="1200" baseline="0" dirty="0" smtClean="0">
                <a:solidFill>
                  <a:schemeClr val="tx1"/>
                </a:solidFill>
                <a:latin typeface="Times New Roman" pitchFamily="33" charset="0"/>
                <a:ea typeface="+mn-ea"/>
                <a:cs typeface="+mn-cs"/>
              </a:rPr>
              <a:t>structures.</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13</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15417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Cache memory is designed to combine the memory access time of expensive, high-speed</a:t>
            </a:r>
          </a:p>
          <a:p>
            <a:r>
              <a:rPr kumimoji="1" lang="en-US" sz="1200" kern="1200" baseline="0" dirty="0" smtClean="0">
                <a:solidFill>
                  <a:schemeClr val="tx1"/>
                </a:solidFill>
                <a:latin typeface="Times New Roman" pitchFamily="33" charset="0"/>
                <a:ea typeface="+mn-ea"/>
                <a:cs typeface="+mn-cs"/>
              </a:rPr>
              <a:t>memory combined with the large memory size of less expensive, lower-speed</a:t>
            </a:r>
          </a:p>
          <a:p>
            <a:r>
              <a:rPr kumimoji="1" lang="en-US" sz="1200" kern="1200" baseline="0" dirty="0" smtClean="0">
                <a:solidFill>
                  <a:schemeClr val="tx1"/>
                </a:solidFill>
                <a:latin typeface="Times New Roman" pitchFamily="33" charset="0"/>
                <a:ea typeface="+mn-ea"/>
                <a:cs typeface="+mn-cs"/>
              </a:rPr>
              <a:t>memory.</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concept is illustrated in Figure 4.3a. There is a relatively large and slow</a:t>
            </a:r>
          </a:p>
          <a:p>
            <a:r>
              <a:rPr kumimoji="1" lang="en-US" sz="1200" kern="1200" baseline="0" dirty="0" smtClean="0">
                <a:solidFill>
                  <a:schemeClr val="tx1"/>
                </a:solidFill>
                <a:latin typeface="Times New Roman" pitchFamily="33" charset="0"/>
                <a:ea typeface="+mn-ea"/>
                <a:cs typeface="+mn-cs"/>
              </a:rPr>
              <a:t>main memory together with a smaller, faster cache memory. The cache contains a</a:t>
            </a:r>
          </a:p>
          <a:p>
            <a:r>
              <a:rPr kumimoji="1" lang="en-US" sz="1200" kern="1200" baseline="0" dirty="0" smtClean="0">
                <a:solidFill>
                  <a:schemeClr val="tx1"/>
                </a:solidFill>
                <a:latin typeface="Times New Roman" pitchFamily="33" charset="0"/>
                <a:ea typeface="+mn-ea"/>
                <a:cs typeface="+mn-cs"/>
              </a:rPr>
              <a:t>copy of portions of main memory. When the processor attempts to read a word of</a:t>
            </a:r>
          </a:p>
          <a:p>
            <a:r>
              <a:rPr kumimoji="1" lang="en-US" sz="1200" kern="1200" baseline="0" dirty="0" smtClean="0">
                <a:solidFill>
                  <a:schemeClr val="tx1"/>
                </a:solidFill>
                <a:latin typeface="Times New Roman" pitchFamily="33" charset="0"/>
                <a:ea typeface="+mn-ea"/>
                <a:cs typeface="+mn-cs"/>
              </a:rPr>
              <a:t>memory, a check is made to determine if the word is in the cache. If so, the word is</a:t>
            </a:r>
          </a:p>
          <a:p>
            <a:r>
              <a:rPr kumimoji="1" lang="en-US" sz="1200" kern="1200" baseline="0" dirty="0" smtClean="0">
                <a:solidFill>
                  <a:schemeClr val="tx1"/>
                </a:solidFill>
                <a:latin typeface="Times New Roman" pitchFamily="33" charset="0"/>
                <a:ea typeface="+mn-ea"/>
                <a:cs typeface="+mn-cs"/>
              </a:rPr>
              <a:t>delivered to the processor. If not, a block of main memory, consisting of some fixed</a:t>
            </a:r>
          </a:p>
          <a:p>
            <a:r>
              <a:rPr kumimoji="1" lang="en-US" sz="1200" kern="1200" baseline="0" dirty="0" smtClean="0">
                <a:solidFill>
                  <a:schemeClr val="tx1"/>
                </a:solidFill>
                <a:latin typeface="Times New Roman" pitchFamily="33" charset="0"/>
                <a:ea typeface="+mn-ea"/>
                <a:cs typeface="+mn-cs"/>
              </a:rPr>
              <a:t>number of words, is read into the cache and then the word is delivered to the processor.</a:t>
            </a:r>
          </a:p>
          <a:p>
            <a:r>
              <a:rPr kumimoji="1" lang="en-US" sz="1200" kern="1200" baseline="0" dirty="0" smtClean="0">
                <a:solidFill>
                  <a:schemeClr val="tx1"/>
                </a:solidFill>
                <a:latin typeface="Times New Roman" pitchFamily="33" charset="0"/>
                <a:ea typeface="+mn-ea"/>
                <a:cs typeface="+mn-cs"/>
              </a:rPr>
              <a:t>Because of the phenomenon of locality of reference, when a block of data is</a:t>
            </a:r>
          </a:p>
          <a:p>
            <a:r>
              <a:rPr kumimoji="1" lang="en-US" sz="1200" kern="1200" baseline="0" dirty="0" smtClean="0">
                <a:solidFill>
                  <a:schemeClr val="tx1"/>
                </a:solidFill>
                <a:latin typeface="Times New Roman" pitchFamily="33" charset="0"/>
                <a:ea typeface="+mn-ea"/>
                <a:cs typeface="+mn-cs"/>
              </a:rPr>
              <a:t>fetched into the cache to satisfy a single memory reference, it is likely that there will</a:t>
            </a:r>
          </a:p>
          <a:p>
            <a:r>
              <a:rPr kumimoji="1" lang="en-US" sz="1200" kern="1200" baseline="0" dirty="0" smtClean="0">
                <a:solidFill>
                  <a:schemeClr val="tx1"/>
                </a:solidFill>
                <a:latin typeface="Times New Roman" pitchFamily="33" charset="0"/>
                <a:ea typeface="+mn-ea"/>
                <a:cs typeface="+mn-cs"/>
              </a:rPr>
              <a:t>be future references to that same memory location or to other words in the block.</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Figure 4.3b depicts the use of multiple levels of cache. The L2 cache is slower</a:t>
            </a:r>
          </a:p>
          <a:p>
            <a:r>
              <a:rPr kumimoji="1" lang="en-US" sz="1200" kern="1200" baseline="0" dirty="0" smtClean="0">
                <a:solidFill>
                  <a:schemeClr val="tx1"/>
                </a:solidFill>
                <a:latin typeface="Times New Roman" pitchFamily="33" charset="0"/>
                <a:ea typeface="+mn-ea"/>
                <a:cs typeface="+mn-cs"/>
              </a:rPr>
              <a:t>and typically larger than the L1 cache, and the L3 cache is slower and typically</a:t>
            </a:r>
          </a:p>
          <a:p>
            <a:r>
              <a:rPr kumimoji="1" lang="en-US" sz="1200" kern="1200" baseline="0" dirty="0" smtClean="0">
                <a:solidFill>
                  <a:schemeClr val="tx1"/>
                </a:solidFill>
                <a:latin typeface="Times New Roman" pitchFamily="33" charset="0"/>
                <a:ea typeface="+mn-ea"/>
                <a:cs typeface="+mn-cs"/>
              </a:rPr>
              <a:t>larger than the L2 cache.</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15</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504474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Figure 4.4 depicts the structure of a cache/main-memory system.</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16</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7264557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C05623-18DE-4702-9AB2-6835B9077DA6}" type="slidenum">
              <a:rPr lang="en-US" altLang="de-DE"/>
              <a:pPr/>
              <a:t>17</a:t>
            </a:fld>
            <a:endParaRPr lang="en-US" altLang="de-DE"/>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de-DE" altLang="de-DE"/>
          </a:p>
        </p:txBody>
      </p:sp>
    </p:spTree>
    <p:extLst>
      <p:ext uri="{BB962C8B-B14F-4D97-AF65-F5344CB8AC3E}">
        <p14:creationId xmlns:p14="http://schemas.microsoft.com/office/powerpoint/2010/main" val="17356657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29C723-42DA-4F5D-9498-26EF5E4AC440}" type="slidenum">
              <a:rPr lang="en-US" altLang="de-DE"/>
              <a:pPr/>
              <a:t>18</a:t>
            </a:fld>
            <a:endParaRPr lang="en-US" altLang="de-DE"/>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endParaRPr lang="de-DE" altLang="de-DE"/>
          </a:p>
        </p:txBody>
      </p:sp>
    </p:spTree>
    <p:extLst>
      <p:ext uri="{BB962C8B-B14F-4D97-AF65-F5344CB8AC3E}">
        <p14:creationId xmlns:p14="http://schemas.microsoft.com/office/powerpoint/2010/main" val="2754035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15278C-7CF7-4C18-B402-41A5DF89507F}" type="slidenum">
              <a:rPr lang="en-US" altLang="de-DE"/>
              <a:pPr/>
              <a:t>19</a:t>
            </a:fld>
            <a:endParaRPr lang="en-US" altLang="de-DE"/>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endParaRPr lang="de-DE" altLang="de-DE"/>
          </a:p>
        </p:txBody>
      </p:sp>
    </p:spTree>
    <p:extLst>
      <p:ext uri="{BB962C8B-B14F-4D97-AF65-F5344CB8AC3E}">
        <p14:creationId xmlns:p14="http://schemas.microsoft.com/office/powerpoint/2010/main" val="5138535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DE4694-D89B-48AD-8541-614C5F77B622}" type="slidenum">
              <a:rPr lang="en-US" altLang="de-DE"/>
              <a:pPr/>
              <a:t>20</a:t>
            </a:fld>
            <a:endParaRPr lang="en-US" altLang="de-DE"/>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de-DE" altLang="de-DE"/>
          </a:p>
        </p:txBody>
      </p:sp>
    </p:spTree>
    <p:extLst>
      <p:ext uri="{BB962C8B-B14F-4D97-AF65-F5344CB8AC3E}">
        <p14:creationId xmlns:p14="http://schemas.microsoft.com/office/powerpoint/2010/main" val="17795199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FEE5CB-EB1C-4F1F-9A39-8B14C7287E34}" type="slidenum">
              <a:rPr lang="en-US" altLang="de-DE"/>
              <a:pPr/>
              <a:t>21</a:t>
            </a:fld>
            <a:endParaRPr lang="en-US" altLang="de-DE"/>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endParaRPr lang="de-DE" altLang="de-DE"/>
          </a:p>
        </p:txBody>
      </p:sp>
    </p:spTree>
    <p:extLst>
      <p:ext uri="{BB962C8B-B14F-4D97-AF65-F5344CB8AC3E}">
        <p14:creationId xmlns:p14="http://schemas.microsoft.com/office/powerpoint/2010/main" val="15632376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FF955D-E330-478E-94D2-6AF84C796141}" type="slidenum">
              <a:rPr lang="en-US" altLang="de-DE"/>
              <a:pPr/>
              <a:t>22</a:t>
            </a:fld>
            <a:endParaRPr lang="en-US" altLang="de-DE"/>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de-DE" altLang="de-DE"/>
          </a:p>
        </p:txBody>
      </p:sp>
    </p:spTree>
    <p:extLst>
      <p:ext uri="{BB962C8B-B14F-4D97-AF65-F5344CB8AC3E}">
        <p14:creationId xmlns:p14="http://schemas.microsoft.com/office/powerpoint/2010/main" val="40908393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4C7EE8-0254-4484-AD13-20C159FBBCC1}" type="slidenum">
              <a:rPr lang="en-US" altLang="de-DE"/>
              <a:pPr/>
              <a:t>23</a:t>
            </a:fld>
            <a:endParaRPr lang="en-US" altLang="de-DE"/>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de-DE" altLang="de-DE"/>
          </a:p>
        </p:txBody>
      </p:sp>
    </p:spTree>
    <p:extLst>
      <p:ext uri="{BB962C8B-B14F-4D97-AF65-F5344CB8AC3E}">
        <p14:creationId xmlns:p14="http://schemas.microsoft.com/office/powerpoint/2010/main" val="3334851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Figure 4.5 illustrates the read operation. The processor generates the read</a:t>
            </a:r>
          </a:p>
          <a:p>
            <a:r>
              <a:rPr kumimoji="1" lang="en-US" sz="1200" kern="1200" baseline="0" dirty="0" smtClean="0">
                <a:solidFill>
                  <a:schemeClr val="tx1"/>
                </a:solidFill>
                <a:latin typeface="Times New Roman" pitchFamily="33" charset="0"/>
                <a:ea typeface="+mn-ea"/>
                <a:cs typeface="+mn-cs"/>
              </a:rPr>
              <a:t>address (RA) of a word to be read. If the word is contained in the cache, it is delivered</a:t>
            </a:r>
          </a:p>
          <a:p>
            <a:r>
              <a:rPr kumimoji="1" lang="en-US" sz="1200" kern="1200" baseline="0" dirty="0" smtClean="0">
                <a:solidFill>
                  <a:schemeClr val="tx1"/>
                </a:solidFill>
                <a:latin typeface="Times New Roman" pitchFamily="33" charset="0"/>
                <a:ea typeface="+mn-ea"/>
                <a:cs typeface="+mn-cs"/>
              </a:rPr>
              <a:t>to the processor. Otherwise, the block containing that word is loaded into the</a:t>
            </a:r>
          </a:p>
          <a:p>
            <a:r>
              <a:rPr kumimoji="1" lang="en-US" sz="1200" kern="1200" baseline="0" dirty="0" smtClean="0">
                <a:solidFill>
                  <a:schemeClr val="tx1"/>
                </a:solidFill>
                <a:latin typeface="Times New Roman" pitchFamily="33" charset="0"/>
                <a:ea typeface="+mn-ea"/>
                <a:cs typeface="+mn-cs"/>
              </a:rPr>
              <a:t>cache, and the word is delivered to the processor.</a:t>
            </a:r>
          </a:p>
          <a:p>
            <a:endParaRPr kumimoji="1" lang="en-US" sz="1200"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 Figure 4.5 shows these last two</a:t>
            </a:r>
          </a:p>
          <a:p>
            <a:r>
              <a:rPr kumimoji="1" lang="en-US" sz="1200" b="0" i="0" u="none" strike="noStrike" kern="1200" baseline="0" dirty="0" smtClean="0">
                <a:solidFill>
                  <a:schemeClr val="tx1"/>
                </a:solidFill>
                <a:latin typeface="Times New Roman" pitchFamily="33" charset="0"/>
                <a:ea typeface="+mn-ea"/>
                <a:cs typeface="+mn-cs"/>
              </a:rPr>
              <a:t>operations occurring in parallel and reflects the organization shown in Figure 4.6,</a:t>
            </a:r>
          </a:p>
          <a:p>
            <a:r>
              <a:rPr kumimoji="1" lang="en-US" sz="1200" b="0" i="0" u="none" strike="noStrike" kern="1200" baseline="0" dirty="0" smtClean="0">
                <a:solidFill>
                  <a:schemeClr val="tx1"/>
                </a:solidFill>
                <a:latin typeface="Times New Roman" pitchFamily="33" charset="0"/>
                <a:ea typeface="+mn-ea"/>
                <a:cs typeface="+mn-cs"/>
              </a:rPr>
              <a:t>which is typical of contemporary cache organizations. </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24</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1512746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DC8EB7-64A6-2345-BE9F-FA0A456F7B44}" type="slidenum">
              <a:rPr lang="en-US"/>
              <a:pPr/>
              <a:t>25</a:t>
            </a:fld>
            <a:endParaRPr lang="en-US" dirty="0"/>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In this organization, the cache</a:t>
            </a:r>
          </a:p>
          <a:p>
            <a:r>
              <a:rPr kumimoji="1" lang="en-US" sz="1200" kern="1200" baseline="0" dirty="0" smtClean="0">
                <a:solidFill>
                  <a:schemeClr val="tx1"/>
                </a:solidFill>
                <a:latin typeface="Times New Roman" pitchFamily="33" charset="0"/>
                <a:ea typeface="+mn-ea"/>
                <a:cs typeface="+mn-cs"/>
              </a:rPr>
              <a:t>connects to the processor via data, control, and address lines. The data and address</a:t>
            </a:r>
          </a:p>
          <a:p>
            <a:r>
              <a:rPr kumimoji="1" lang="en-US" sz="1200" kern="1200" baseline="0" dirty="0" smtClean="0">
                <a:solidFill>
                  <a:schemeClr val="tx1"/>
                </a:solidFill>
                <a:latin typeface="Times New Roman" pitchFamily="33" charset="0"/>
                <a:ea typeface="+mn-ea"/>
                <a:cs typeface="+mn-cs"/>
              </a:rPr>
              <a:t>lines also attach to data and address buffers, which attach to a system bus from</a:t>
            </a:r>
          </a:p>
          <a:p>
            <a:r>
              <a:rPr kumimoji="1" lang="en-US" sz="1200" kern="1200" baseline="0" dirty="0" smtClean="0">
                <a:solidFill>
                  <a:schemeClr val="tx1"/>
                </a:solidFill>
                <a:latin typeface="Times New Roman" pitchFamily="33" charset="0"/>
                <a:ea typeface="+mn-ea"/>
                <a:cs typeface="+mn-cs"/>
              </a:rPr>
              <a:t>which main memory is reached. When a cache hit occurs, the data and address buffers</a:t>
            </a:r>
          </a:p>
          <a:p>
            <a:r>
              <a:rPr kumimoji="1" lang="en-US" sz="1200" kern="1200" baseline="0" dirty="0" smtClean="0">
                <a:solidFill>
                  <a:schemeClr val="tx1"/>
                </a:solidFill>
                <a:latin typeface="Times New Roman" pitchFamily="33" charset="0"/>
                <a:ea typeface="+mn-ea"/>
                <a:cs typeface="+mn-cs"/>
              </a:rPr>
              <a:t>are disabled and communication is only between processor and cache, with no</a:t>
            </a:r>
          </a:p>
          <a:p>
            <a:r>
              <a:rPr kumimoji="1" lang="en-US" sz="1200" kern="1200" baseline="0" dirty="0" smtClean="0">
                <a:solidFill>
                  <a:schemeClr val="tx1"/>
                </a:solidFill>
                <a:latin typeface="Times New Roman" pitchFamily="33" charset="0"/>
                <a:ea typeface="+mn-ea"/>
                <a:cs typeface="+mn-cs"/>
              </a:rPr>
              <a:t>system bus traffic. When a cache miss occurs, the desired address is loaded onto the</a:t>
            </a:r>
          </a:p>
          <a:p>
            <a:r>
              <a:rPr kumimoji="1" lang="en-US" sz="1200" kern="1200" baseline="0" dirty="0" smtClean="0">
                <a:solidFill>
                  <a:schemeClr val="tx1"/>
                </a:solidFill>
                <a:latin typeface="Times New Roman" pitchFamily="33" charset="0"/>
                <a:ea typeface="+mn-ea"/>
                <a:cs typeface="+mn-cs"/>
              </a:rPr>
              <a:t>system bus and the data are returned through the data buffer to both the cache and</a:t>
            </a:r>
          </a:p>
          <a:p>
            <a:r>
              <a:rPr kumimoji="1" lang="en-US" sz="1200" kern="1200" baseline="0" dirty="0" smtClean="0">
                <a:solidFill>
                  <a:schemeClr val="tx1"/>
                </a:solidFill>
                <a:latin typeface="Times New Roman" pitchFamily="33" charset="0"/>
                <a:ea typeface="+mn-ea"/>
                <a:cs typeface="+mn-cs"/>
              </a:rPr>
              <a:t>the processor. In other organizations, the cache is physically interposed between</a:t>
            </a:r>
          </a:p>
          <a:p>
            <a:r>
              <a:rPr kumimoji="1" lang="en-US" sz="1200" kern="1200" baseline="0" dirty="0" smtClean="0">
                <a:solidFill>
                  <a:schemeClr val="tx1"/>
                </a:solidFill>
                <a:latin typeface="Times New Roman" pitchFamily="33" charset="0"/>
                <a:ea typeface="+mn-ea"/>
                <a:cs typeface="+mn-cs"/>
              </a:rPr>
              <a:t>the processor and the main memory for all data, address, and control lines. In this</a:t>
            </a:r>
          </a:p>
          <a:p>
            <a:r>
              <a:rPr kumimoji="1" lang="en-US" sz="1200" kern="1200" baseline="0" dirty="0" smtClean="0">
                <a:solidFill>
                  <a:schemeClr val="tx1"/>
                </a:solidFill>
                <a:latin typeface="Times New Roman" pitchFamily="33" charset="0"/>
                <a:ea typeface="+mn-ea"/>
                <a:cs typeface="+mn-cs"/>
              </a:rPr>
              <a:t>latter case, for a cache miss, the desired word is first read into the cache and then</a:t>
            </a:r>
          </a:p>
          <a:p>
            <a:r>
              <a:rPr kumimoji="1" lang="en-US" sz="1200" kern="1200" baseline="0" dirty="0" smtClean="0">
                <a:solidFill>
                  <a:schemeClr val="tx1"/>
                </a:solidFill>
                <a:latin typeface="Times New Roman" pitchFamily="33" charset="0"/>
                <a:ea typeface="+mn-ea"/>
                <a:cs typeface="+mn-cs"/>
              </a:rPr>
              <a:t>transferred from cache to processor.</a:t>
            </a:r>
          </a:p>
          <a:p>
            <a:endParaRPr kumimoji="1" lang="en-US" sz="1200"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 A discussion of the performance parameters related to cache use is contained</a:t>
            </a:r>
          </a:p>
          <a:p>
            <a:r>
              <a:rPr kumimoji="1" lang="en-US" sz="1200" b="0" i="0" u="none" strike="noStrike" kern="1200" baseline="0" dirty="0" smtClean="0">
                <a:solidFill>
                  <a:schemeClr val="tx1"/>
                </a:solidFill>
                <a:latin typeface="Times New Roman" pitchFamily="33" charset="0"/>
                <a:ea typeface="+mn-ea"/>
                <a:cs typeface="+mn-cs"/>
              </a:rPr>
              <a:t>in Appendix 4A.</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9959202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This section provides an overview of cache design parameters and reports some</a:t>
            </a:r>
          </a:p>
          <a:p>
            <a:r>
              <a:rPr kumimoji="1" lang="en-US" sz="1200" kern="1200" baseline="0" dirty="0" smtClean="0">
                <a:solidFill>
                  <a:schemeClr val="tx1"/>
                </a:solidFill>
                <a:latin typeface="Times New Roman" pitchFamily="33" charset="0"/>
                <a:ea typeface="+mn-ea"/>
                <a:cs typeface="+mn-cs"/>
              </a:rPr>
              <a:t>typical results. We occasionally refer to the use of caches in high-performance computing</a:t>
            </a:r>
          </a:p>
          <a:p>
            <a:r>
              <a:rPr kumimoji="1" lang="en-US" sz="1200" kern="1200" baseline="0" dirty="0" smtClean="0">
                <a:solidFill>
                  <a:schemeClr val="tx1"/>
                </a:solidFill>
                <a:latin typeface="Times New Roman" pitchFamily="33" charset="0"/>
                <a:ea typeface="+mn-ea"/>
                <a:cs typeface="+mn-cs"/>
              </a:rPr>
              <a:t>(HPC). HPC deals with supercomputers and their software, especially for</a:t>
            </a:r>
          </a:p>
          <a:p>
            <a:r>
              <a:rPr kumimoji="1" lang="en-US" sz="1200" kern="1200" baseline="0" dirty="0" smtClean="0">
                <a:solidFill>
                  <a:schemeClr val="tx1"/>
                </a:solidFill>
                <a:latin typeface="Times New Roman" pitchFamily="33" charset="0"/>
                <a:ea typeface="+mn-ea"/>
                <a:cs typeface="+mn-cs"/>
              </a:rPr>
              <a:t>scientific applications that involve large amounts of data, vector and matrix computation,</a:t>
            </a:r>
          </a:p>
          <a:p>
            <a:r>
              <a:rPr kumimoji="1" lang="en-US" sz="1200" kern="1200" baseline="0" dirty="0" smtClean="0">
                <a:solidFill>
                  <a:schemeClr val="tx1"/>
                </a:solidFill>
                <a:latin typeface="Times New Roman" pitchFamily="33" charset="0"/>
                <a:ea typeface="+mn-ea"/>
                <a:cs typeface="+mn-cs"/>
              </a:rPr>
              <a:t>and the use of parallel algorithms. Cache design for HPC is quite different</a:t>
            </a:r>
          </a:p>
          <a:p>
            <a:r>
              <a:rPr kumimoji="1" lang="en-US" sz="1200" kern="1200" baseline="0" dirty="0" smtClean="0">
                <a:solidFill>
                  <a:schemeClr val="tx1"/>
                </a:solidFill>
                <a:latin typeface="Times New Roman" pitchFamily="33" charset="0"/>
                <a:ea typeface="+mn-ea"/>
                <a:cs typeface="+mn-cs"/>
              </a:rPr>
              <a:t>than for other hardware platforms and applications. Indeed, many researchers</a:t>
            </a:r>
          </a:p>
          <a:p>
            <a:r>
              <a:rPr kumimoji="1" lang="en-US" sz="1200" kern="1200" baseline="0" dirty="0" smtClean="0">
                <a:solidFill>
                  <a:schemeClr val="tx1"/>
                </a:solidFill>
                <a:latin typeface="Times New Roman" pitchFamily="33" charset="0"/>
                <a:ea typeface="+mn-ea"/>
                <a:cs typeface="+mn-cs"/>
              </a:rPr>
              <a:t>have found that HPC applications perform poorly on computer architectures that</a:t>
            </a:r>
          </a:p>
          <a:p>
            <a:r>
              <a:rPr kumimoji="1" lang="en-US" sz="1200" kern="1200" baseline="0" dirty="0" smtClean="0">
                <a:solidFill>
                  <a:schemeClr val="tx1"/>
                </a:solidFill>
                <a:latin typeface="Times New Roman" pitchFamily="33" charset="0"/>
                <a:ea typeface="+mn-ea"/>
                <a:cs typeface="+mn-cs"/>
              </a:rPr>
              <a:t>employ caches [BAIL93]. Other researchers have since shown that a cache hierarchy</a:t>
            </a:r>
          </a:p>
          <a:p>
            <a:r>
              <a:rPr kumimoji="1" lang="en-US" sz="1200" kern="1200" baseline="0" dirty="0" smtClean="0">
                <a:solidFill>
                  <a:schemeClr val="tx1"/>
                </a:solidFill>
                <a:latin typeface="Times New Roman" pitchFamily="33" charset="0"/>
                <a:ea typeface="+mn-ea"/>
                <a:cs typeface="+mn-cs"/>
              </a:rPr>
              <a:t>can be useful in improving performance if the application software is tuned to</a:t>
            </a:r>
          </a:p>
          <a:p>
            <a:r>
              <a:rPr kumimoji="1" lang="en-US" sz="1200" kern="1200" baseline="0" dirty="0" smtClean="0">
                <a:solidFill>
                  <a:schemeClr val="tx1"/>
                </a:solidFill>
                <a:latin typeface="Times New Roman" pitchFamily="33" charset="0"/>
                <a:ea typeface="+mn-ea"/>
                <a:cs typeface="+mn-cs"/>
              </a:rPr>
              <a:t>exploit the cache [WANG99, PRES01].</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Although there are a large number of cache implementations, there are a few</a:t>
            </a:r>
          </a:p>
          <a:p>
            <a:r>
              <a:rPr kumimoji="1" lang="en-US" sz="1200" kern="1200" baseline="0" dirty="0" smtClean="0">
                <a:solidFill>
                  <a:schemeClr val="tx1"/>
                </a:solidFill>
                <a:latin typeface="Times New Roman" pitchFamily="33" charset="0"/>
                <a:ea typeface="+mn-ea"/>
                <a:cs typeface="+mn-cs"/>
              </a:rPr>
              <a:t>basic design elements that serve to classify and differentiate cache architectures.</a:t>
            </a:r>
          </a:p>
          <a:p>
            <a:r>
              <a:rPr kumimoji="1" lang="en-US" sz="1200" kern="1200" baseline="0" dirty="0" smtClean="0">
                <a:solidFill>
                  <a:schemeClr val="tx1"/>
                </a:solidFill>
                <a:latin typeface="Times New Roman" pitchFamily="33" charset="0"/>
                <a:ea typeface="+mn-ea"/>
                <a:cs typeface="+mn-cs"/>
              </a:rPr>
              <a:t>Table 4.2 lists key elements.</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26</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4795837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Almost all non-embedded processors, and many embedded processors, support virtual</a:t>
            </a:r>
          </a:p>
          <a:p>
            <a:r>
              <a:rPr kumimoji="1" lang="en-US" sz="1200" kern="1200" baseline="0" dirty="0" smtClean="0">
                <a:solidFill>
                  <a:schemeClr val="tx1"/>
                </a:solidFill>
                <a:latin typeface="Times New Roman" pitchFamily="33" charset="0"/>
                <a:ea typeface="+mn-ea"/>
                <a:cs typeface="+mn-cs"/>
              </a:rPr>
              <a:t>memory, a concept discussed in Chapter 8. In essence, virtual memory is a facility</a:t>
            </a:r>
          </a:p>
          <a:p>
            <a:r>
              <a:rPr kumimoji="1" lang="en-US" sz="1200" kern="1200" baseline="0" dirty="0" smtClean="0">
                <a:solidFill>
                  <a:schemeClr val="tx1"/>
                </a:solidFill>
                <a:latin typeface="Times New Roman" pitchFamily="33" charset="0"/>
                <a:ea typeface="+mn-ea"/>
                <a:cs typeface="+mn-cs"/>
              </a:rPr>
              <a:t>that allows programs to address memory from a logical point of view, without</a:t>
            </a:r>
          </a:p>
          <a:p>
            <a:r>
              <a:rPr kumimoji="1" lang="en-US" sz="1200" kern="1200" baseline="0" dirty="0" smtClean="0">
                <a:solidFill>
                  <a:schemeClr val="tx1"/>
                </a:solidFill>
                <a:latin typeface="Times New Roman" pitchFamily="33" charset="0"/>
                <a:ea typeface="+mn-ea"/>
                <a:cs typeface="+mn-cs"/>
              </a:rPr>
              <a:t>regard to the amount of main memory physically available. When virtual memory is</a:t>
            </a:r>
          </a:p>
          <a:p>
            <a:r>
              <a:rPr kumimoji="1" lang="en-US" sz="1200" kern="1200" baseline="0" dirty="0" smtClean="0">
                <a:solidFill>
                  <a:schemeClr val="tx1"/>
                </a:solidFill>
                <a:latin typeface="Times New Roman" pitchFamily="33" charset="0"/>
                <a:ea typeface="+mn-ea"/>
                <a:cs typeface="+mn-cs"/>
              </a:rPr>
              <a:t>used, the address fields of machine instructions contain virtual addresses. For reads</a:t>
            </a:r>
          </a:p>
          <a:p>
            <a:r>
              <a:rPr kumimoji="1" lang="en-US" sz="1200" kern="1200" baseline="0" dirty="0" smtClean="0">
                <a:solidFill>
                  <a:schemeClr val="tx1"/>
                </a:solidFill>
                <a:latin typeface="Times New Roman" pitchFamily="33" charset="0"/>
                <a:ea typeface="+mn-ea"/>
                <a:cs typeface="+mn-cs"/>
              </a:rPr>
              <a:t>to and writes from main memory, a hardware memory management unit (MMU)</a:t>
            </a:r>
          </a:p>
          <a:p>
            <a:r>
              <a:rPr kumimoji="1" lang="en-US" sz="1200" kern="1200" baseline="0" dirty="0" smtClean="0">
                <a:solidFill>
                  <a:schemeClr val="tx1"/>
                </a:solidFill>
                <a:latin typeface="Times New Roman" pitchFamily="33" charset="0"/>
                <a:ea typeface="+mn-ea"/>
                <a:cs typeface="+mn-cs"/>
              </a:rPr>
              <a:t>translates each virtual address into a physical address in main memory.</a:t>
            </a:r>
          </a:p>
          <a:p>
            <a:endParaRPr kumimoji="1" lang="en-US" sz="1200" kern="1200" baseline="0" dirty="0" smtClean="0">
              <a:solidFill>
                <a:schemeClr val="tx1"/>
              </a:solidFill>
              <a:latin typeface="Times New Roman" pitchFamily="33"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27</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4273449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When virtual addresses are used, the system designer may choose to place the</a:t>
            </a:r>
          </a:p>
          <a:p>
            <a:r>
              <a:rPr kumimoji="1" lang="en-US" sz="1200" kern="1200" baseline="0" dirty="0" smtClean="0">
                <a:solidFill>
                  <a:schemeClr val="tx1"/>
                </a:solidFill>
                <a:latin typeface="Times New Roman" pitchFamily="33" charset="0"/>
                <a:ea typeface="+mn-ea"/>
                <a:cs typeface="+mn-cs"/>
              </a:rPr>
              <a:t>cache between the processor and the MMU or between the MMU and main memory</a:t>
            </a:r>
          </a:p>
          <a:p>
            <a:r>
              <a:rPr kumimoji="1" lang="en-US" sz="1200" kern="1200" baseline="0" dirty="0" smtClean="0">
                <a:solidFill>
                  <a:schemeClr val="tx1"/>
                </a:solidFill>
                <a:latin typeface="Times New Roman" pitchFamily="33" charset="0"/>
                <a:ea typeface="+mn-ea"/>
                <a:cs typeface="+mn-cs"/>
              </a:rPr>
              <a:t>(Figure 4.7). A </a:t>
            </a:r>
            <a:r>
              <a:rPr kumimoji="1" lang="en-US" sz="1200" b="1" kern="1200" baseline="0" dirty="0" smtClean="0">
                <a:solidFill>
                  <a:schemeClr val="tx1"/>
                </a:solidFill>
                <a:latin typeface="Times New Roman" pitchFamily="33" charset="0"/>
                <a:ea typeface="+mn-ea"/>
                <a:cs typeface="+mn-cs"/>
              </a:rPr>
              <a:t>logical cache, </a:t>
            </a:r>
            <a:r>
              <a:rPr kumimoji="1" lang="en-US" sz="1200" b="0" kern="1200" baseline="0" dirty="0" smtClean="0">
                <a:solidFill>
                  <a:schemeClr val="tx1"/>
                </a:solidFill>
                <a:latin typeface="Times New Roman" pitchFamily="33" charset="0"/>
                <a:ea typeface="+mn-ea"/>
                <a:cs typeface="+mn-cs"/>
              </a:rPr>
              <a:t>also known as a</a:t>
            </a:r>
            <a:r>
              <a:rPr kumimoji="1" lang="en-US" sz="1200" b="1" kern="1200" baseline="0" dirty="0" smtClean="0">
                <a:solidFill>
                  <a:schemeClr val="tx1"/>
                </a:solidFill>
                <a:latin typeface="Times New Roman" pitchFamily="33" charset="0"/>
                <a:ea typeface="+mn-ea"/>
                <a:cs typeface="+mn-cs"/>
              </a:rPr>
              <a:t> virtual cache, </a:t>
            </a:r>
            <a:r>
              <a:rPr kumimoji="1" lang="en-US" sz="1200" b="0" kern="1200" baseline="0" dirty="0" smtClean="0">
                <a:solidFill>
                  <a:schemeClr val="tx1"/>
                </a:solidFill>
                <a:latin typeface="Times New Roman" pitchFamily="33" charset="0"/>
                <a:ea typeface="+mn-ea"/>
                <a:cs typeface="+mn-cs"/>
              </a:rPr>
              <a:t>stores data using</a:t>
            </a:r>
          </a:p>
          <a:p>
            <a:r>
              <a:rPr kumimoji="1" lang="en-US" sz="1200" b="1" kern="1200" baseline="0" dirty="0" smtClean="0">
                <a:solidFill>
                  <a:schemeClr val="tx1"/>
                </a:solidFill>
                <a:latin typeface="Times New Roman" pitchFamily="33" charset="0"/>
                <a:ea typeface="+mn-ea"/>
                <a:cs typeface="+mn-cs"/>
              </a:rPr>
              <a:t>virtual addresses. </a:t>
            </a:r>
            <a:r>
              <a:rPr kumimoji="1" lang="en-US" sz="1200" b="0" kern="1200" baseline="0" dirty="0" smtClean="0">
                <a:solidFill>
                  <a:schemeClr val="tx1"/>
                </a:solidFill>
                <a:latin typeface="Times New Roman" pitchFamily="33" charset="0"/>
                <a:ea typeface="+mn-ea"/>
                <a:cs typeface="+mn-cs"/>
              </a:rPr>
              <a:t>The processor accesses the cache directly, without going through</a:t>
            </a:r>
          </a:p>
          <a:p>
            <a:r>
              <a:rPr kumimoji="1" lang="en-US" sz="1200" kern="1200" baseline="0" dirty="0" smtClean="0">
                <a:solidFill>
                  <a:schemeClr val="tx1"/>
                </a:solidFill>
                <a:latin typeface="Times New Roman" pitchFamily="33" charset="0"/>
                <a:ea typeface="+mn-ea"/>
                <a:cs typeface="+mn-cs"/>
              </a:rPr>
              <a:t>the MMU. A physical cache stores data using main memory </a:t>
            </a:r>
            <a:r>
              <a:rPr kumimoji="1" lang="en-US" sz="1200" b="1" kern="1200" baseline="0" dirty="0" smtClean="0">
                <a:solidFill>
                  <a:schemeClr val="tx1"/>
                </a:solidFill>
                <a:latin typeface="Times New Roman" pitchFamily="33" charset="0"/>
                <a:ea typeface="+mn-ea"/>
                <a:cs typeface="+mn-cs"/>
              </a:rPr>
              <a:t>physical addresses.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One obvious advantage of the logical cache is that cache access speed is faster</a:t>
            </a:r>
          </a:p>
          <a:p>
            <a:r>
              <a:rPr kumimoji="1" lang="en-US" sz="1200" kern="1200" baseline="0" dirty="0" smtClean="0">
                <a:solidFill>
                  <a:schemeClr val="tx1"/>
                </a:solidFill>
                <a:latin typeface="Times New Roman" pitchFamily="33" charset="0"/>
                <a:ea typeface="+mn-ea"/>
                <a:cs typeface="+mn-cs"/>
              </a:rPr>
              <a:t>than for a physical cache, because the cache can respond before the MMU performs</a:t>
            </a:r>
          </a:p>
          <a:p>
            <a:r>
              <a:rPr kumimoji="1" lang="en-US" sz="1200" kern="1200" baseline="0" dirty="0" smtClean="0">
                <a:solidFill>
                  <a:schemeClr val="tx1"/>
                </a:solidFill>
                <a:latin typeface="Times New Roman" pitchFamily="33" charset="0"/>
                <a:ea typeface="+mn-ea"/>
                <a:cs typeface="+mn-cs"/>
              </a:rPr>
              <a:t>an address translation. The disadvantage has to do with the fact that most virtual</a:t>
            </a:r>
          </a:p>
          <a:p>
            <a:r>
              <a:rPr kumimoji="1" lang="en-US" sz="1200" kern="1200" baseline="0" dirty="0" smtClean="0">
                <a:solidFill>
                  <a:schemeClr val="tx1"/>
                </a:solidFill>
                <a:latin typeface="Times New Roman" pitchFamily="33" charset="0"/>
                <a:ea typeface="+mn-ea"/>
                <a:cs typeface="+mn-cs"/>
              </a:rPr>
              <a:t>memory systems supply each application with the same virtual memory address</a:t>
            </a:r>
          </a:p>
          <a:p>
            <a:r>
              <a:rPr kumimoji="1" lang="en-US" sz="1200" kern="1200" baseline="0" dirty="0" smtClean="0">
                <a:solidFill>
                  <a:schemeClr val="tx1"/>
                </a:solidFill>
                <a:latin typeface="Times New Roman" pitchFamily="33" charset="0"/>
                <a:ea typeface="+mn-ea"/>
                <a:cs typeface="+mn-cs"/>
              </a:rPr>
              <a:t>space. That is, each application sees a virtual memory that starts at address 0. Thus,</a:t>
            </a:r>
          </a:p>
          <a:p>
            <a:r>
              <a:rPr kumimoji="1" lang="en-US" sz="1200" kern="1200" baseline="0" dirty="0" smtClean="0">
                <a:solidFill>
                  <a:schemeClr val="tx1"/>
                </a:solidFill>
                <a:latin typeface="Times New Roman" pitchFamily="33" charset="0"/>
                <a:ea typeface="+mn-ea"/>
                <a:cs typeface="+mn-cs"/>
              </a:rPr>
              <a:t>the same virtual address in two different applications refers to two different physical</a:t>
            </a:r>
          </a:p>
          <a:p>
            <a:r>
              <a:rPr kumimoji="1" lang="en-US" sz="1200" kern="1200" baseline="0" dirty="0" smtClean="0">
                <a:solidFill>
                  <a:schemeClr val="tx1"/>
                </a:solidFill>
                <a:latin typeface="Times New Roman" pitchFamily="33" charset="0"/>
                <a:ea typeface="+mn-ea"/>
                <a:cs typeface="+mn-cs"/>
              </a:rPr>
              <a:t>addresses. The cache memory must therefore be completely flushed with each</a:t>
            </a:r>
          </a:p>
          <a:p>
            <a:r>
              <a:rPr kumimoji="1" lang="en-US" sz="1200" kern="1200" baseline="0" dirty="0" smtClean="0">
                <a:solidFill>
                  <a:schemeClr val="tx1"/>
                </a:solidFill>
                <a:latin typeface="Times New Roman" pitchFamily="33" charset="0"/>
                <a:ea typeface="+mn-ea"/>
                <a:cs typeface="+mn-cs"/>
              </a:rPr>
              <a:t>application context switch, or extra bits must be added to each line of the cache to</a:t>
            </a:r>
          </a:p>
          <a:p>
            <a:r>
              <a:rPr kumimoji="1" lang="en-US" sz="1200" kern="1200" baseline="0" dirty="0" smtClean="0">
                <a:solidFill>
                  <a:schemeClr val="tx1"/>
                </a:solidFill>
                <a:latin typeface="Times New Roman" pitchFamily="33" charset="0"/>
                <a:ea typeface="+mn-ea"/>
                <a:cs typeface="+mn-cs"/>
              </a:rPr>
              <a:t>identify which virtual address space this address refers to.</a:t>
            </a:r>
          </a:p>
          <a:p>
            <a:endParaRPr kumimoji="1" lang="en-US" sz="1200" kern="1200" baseline="0" dirty="0" smtClean="0">
              <a:solidFill>
                <a:schemeClr val="tx1"/>
              </a:solidFill>
              <a:latin typeface="Times New Roman" pitchFamily="33" charset="0"/>
              <a:ea typeface="+mn-ea"/>
              <a:cs typeface="+mn-cs"/>
            </a:endParaRPr>
          </a:p>
        </p:txBody>
      </p:sp>
      <p:sp>
        <p:nvSpPr>
          <p:cNvPr id="4" name="Slide Number Placeholder 3"/>
          <p:cNvSpPr>
            <a:spLocks noGrp="1"/>
          </p:cNvSpPr>
          <p:nvPr>
            <p:ph type="sldNum" sz="quarter" idx="10"/>
          </p:nvPr>
        </p:nvSpPr>
        <p:spPr/>
        <p:txBody>
          <a:bodyPr/>
          <a:lstStyle/>
          <a:p>
            <a:fld id="{56C40E98-D33D-704E-929D-27FB84CF5632}" type="slidenum">
              <a:rPr lang="en-US" smtClean="0"/>
              <a:pPr/>
              <a:t>28</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8835580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The first item in Table 4.2, cache size, has already been discussed. We would like the</a:t>
            </a:r>
          </a:p>
          <a:p>
            <a:r>
              <a:rPr kumimoji="1" lang="en-US" sz="1200" kern="1200" baseline="0" dirty="0" smtClean="0">
                <a:solidFill>
                  <a:schemeClr val="tx1"/>
                </a:solidFill>
                <a:latin typeface="Times New Roman" pitchFamily="33" charset="0"/>
                <a:ea typeface="+mn-ea"/>
                <a:cs typeface="+mn-cs"/>
              </a:rPr>
              <a:t>size of the cache to be small enough so that the overall average cost per bit is close</a:t>
            </a:r>
          </a:p>
          <a:p>
            <a:r>
              <a:rPr kumimoji="1" lang="en-US" sz="1200" kern="1200" baseline="0" dirty="0" smtClean="0">
                <a:solidFill>
                  <a:schemeClr val="tx1"/>
                </a:solidFill>
                <a:latin typeface="Times New Roman" pitchFamily="33" charset="0"/>
                <a:ea typeface="+mn-ea"/>
                <a:cs typeface="+mn-cs"/>
              </a:rPr>
              <a:t>to that of main memory alone and large enough so that the overall average access</a:t>
            </a:r>
          </a:p>
          <a:p>
            <a:r>
              <a:rPr kumimoji="1" lang="en-US" sz="1200" kern="1200" baseline="0" dirty="0" smtClean="0">
                <a:solidFill>
                  <a:schemeClr val="tx1"/>
                </a:solidFill>
                <a:latin typeface="Times New Roman" pitchFamily="33" charset="0"/>
                <a:ea typeface="+mn-ea"/>
                <a:cs typeface="+mn-cs"/>
              </a:rPr>
              <a:t>time is close to that of the cache alone. There are several other motivations for</a:t>
            </a:r>
          </a:p>
          <a:p>
            <a:r>
              <a:rPr kumimoji="1" lang="en-US" sz="1200" kern="1200" baseline="0" dirty="0" smtClean="0">
                <a:solidFill>
                  <a:schemeClr val="tx1"/>
                </a:solidFill>
                <a:latin typeface="Times New Roman" pitchFamily="33" charset="0"/>
                <a:ea typeface="+mn-ea"/>
                <a:cs typeface="+mn-cs"/>
              </a:rPr>
              <a:t>minimizing cache size. The larger the cache, the larger the number of gates involved</a:t>
            </a:r>
          </a:p>
          <a:p>
            <a:r>
              <a:rPr kumimoji="1" lang="en-US" sz="1200" kern="1200" baseline="0" dirty="0" smtClean="0">
                <a:solidFill>
                  <a:schemeClr val="tx1"/>
                </a:solidFill>
                <a:latin typeface="Times New Roman" pitchFamily="33" charset="0"/>
                <a:ea typeface="+mn-ea"/>
                <a:cs typeface="+mn-cs"/>
              </a:rPr>
              <a:t>in addressing the cache. The result is that large caches tend to be slightly slower</a:t>
            </a:r>
          </a:p>
          <a:p>
            <a:r>
              <a:rPr kumimoji="1" lang="en-US" sz="1200" kern="1200" baseline="0" dirty="0" smtClean="0">
                <a:solidFill>
                  <a:schemeClr val="tx1"/>
                </a:solidFill>
                <a:latin typeface="Times New Roman" pitchFamily="33" charset="0"/>
                <a:ea typeface="+mn-ea"/>
                <a:cs typeface="+mn-cs"/>
              </a:rPr>
              <a:t>than small ones—even when built with the same integrated circuit technology and</a:t>
            </a:r>
          </a:p>
          <a:p>
            <a:r>
              <a:rPr kumimoji="1" lang="en-US" sz="1200" kern="1200" baseline="0" dirty="0" smtClean="0">
                <a:solidFill>
                  <a:schemeClr val="tx1"/>
                </a:solidFill>
                <a:latin typeface="Times New Roman" pitchFamily="33" charset="0"/>
                <a:ea typeface="+mn-ea"/>
                <a:cs typeface="+mn-cs"/>
              </a:rPr>
              <a:t>put in the same place on chip and circuit board. The available chip and board area</a:t>
            </a:r>
          </a:p>
          <a:p>
            <a:r>
              <a:rPr kumimoji="1" lang="en-US" sz="1200" kern="1200" baseline="0" dirty="0" smtClean="0">
                <a:solidFill>
                  <a:schemeClr val="tx1"/>
                </a:solidFill>
                <a:latin typeface="Times New Roman" pitchFamily="33" charset="0"/>
                <a:ea typeface="+mn-ea"/>
                <a:cs typeface="+mn-cs"/>
              </a:rPr>
              <a:t>also limits cache size. Because the performance of the cache is very sensitive to the</a:t>
            </a:r>
          </a:p>
          <a:p>
            <a:r>
              <a:rPr kumimoji="1" lang="en-US" sz="1200" kern="1200" baseline="0" dirty="0" smtClean="0">
                <a:solidFill>
                  <a:schemeClr val="tx1"/>
                </a:solidFill>
                <a:latin typeface="Times New Roman" pitchFamily="33" charset="0"/>
                <a:ea typeface="+mn-ea"/>
                <a:cs typeface="+mn-cs"/>
              </a:rPr>
              <a:t>nature of the workload, it is impossible to arrive at a single “optimum” cache size.</a:t>
            </a:r>
          </a:p>
          <a:p>
            <a:r>
              <a:rPr kumimoji="1" lang="en-US" sz="1200" kern="1200" baseline="0" dirty="0" smtClean="0">
                <a:solidFill>
                  <a:schemeClr val="tx1"/>
                </a:solidFill>
                <a:latin typeface="Times New Roman" pitchFamily="33" charset="0"/>
                <a:ea typeface="+mn-ea"/>
                <a:cs typeface="+mn-cs"/>
              </a:rPr>
              <a:t>Table 4.3 lists the cache sizes of some current and past processors.</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29</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7709664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6B93A6-E508-E944-9E17-051C16D946C1}" type="slidenum">
              <a:rPr lang="en-US"/>
              <a:pPr/>
              <a:t>30</a:t>
            </a:fld>
            <a:endParaRPr lang="en-US" dirty="0"/>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Because there are fewer cache lines than main memory blocks, an algorithm is</a:t>
            </a:r>
          </a:p>
          <a:p>
            <a:r>
              <a:rPr kumimoji="1" lang="en-US" sz="1200" kern="1200" baseline="0" dirty="0" smtClean="0">
                <a:solidFill>
                  <a:schemeClr val="tx1"/>
                </a:solidFill>
                <a:latin typeface="Times New Roman" pitchFamily="33" charset="0"/>
                <a:ea typeface="+mn-ea"/>
                <a:cs typeface="+mn-cs"/>
              </a:rPr>
              <a:t>needed for mapping main memory blocks into cache lines. Further, a means is</a:t>
            </a:r>
          </a:p>
          <a:p>
            <a:r>
              <a:rPr kumimoji="1" lang="en-US" sz="1200" kern="1200" baseline="0" dirty="0" smtClean="0">
                <a:solidFill>
                  <a:schemeClr val="tx1"/>
                </a:solidFill>
                <a:latin typeface="Times New Roman" pitchFamily="33" charset="0"/>
                <a:ea typeface="+mn-ea"/>
                <a:cs typeface="+mn-cs"/>
              </a:rPr>
              <a:t>needed for determining which main memory block currently occupies a cache line.</a:t>
            </a:r>
          </a:p>
          <a:p>
            <a:r>
              <a:rPr kumimoji="1" lang="en-US" sz="1200" kern="1200" baseline="0" dirty="0" smtClean="0">
                <a:solidFill>
                  <a:schemeClr val="tx1"/>
                </a:solidFill>
                <a:latin typeface="Times New Roman" pitchFamily="33" charset="0"/>
                <a:ea typeface="+mn-ea"/>
                <a:cs typeface="+mn-cs"/>
              </a:rPr>
              <a:t>The choice of the mapping function dictates how the cache is organized. Three</a:t>
            </a:r>
          </a:p>
          <a:p>
            <a:r>
              <a:rPr kumimoji="1" lang="en-US" sz="1200" kern="1200" baseline="0" dirty="0" smtClean="0">
                <a:solidFill>
                  <a:schemeClr val="tx1"/>
                </a:solidFill>
                <a:latin typeface="Times New Roman" pitchFamily="33" charset="0"/>
                <a:ea typeface="+mn-ea"/>
                <a:cs typeface="+mn-cs"/>
              </a:rPr>
              <a:t>techniques can be used: direct, associative, and set associative.</a:t>
            </a:r>
            <a:endParaRPr kumimoji="1" lang="en-GB" sz="1200" kern="1200" baseline="0" dirty="0" smtClean="0">
              <a:solidFill>
                <a:schemeClr val="tx1"/>
              </a:solidFill>
              <a:latin typeface="Times New Roman" pitchFamily="33" charset="0"/>
              <a:ea typeface="+mn-ea"/>
              <a:cs typeface="+mn-cs"/>
            </a:endParaRPr>
          </a:p>
          <a:p>
            <a:endParaRPr kumimoji="1" lang="en-GB" sz="1200" kern="1200" baseline="0" dirty="0" smtClean="0">
              <a:solidFill>
                <a:schemeClr val="tx1"/>
              </a:solidFill>
              <a:latin typeface="Times New Roman" pitchFamily="33" charset="0"/>
              <a:ea typeface="+mn-ea"/>
              <a:cs typeface="+mn-cs"/>
            </a:endParaRPr>
          </a:p>
          <a:p>
            <a:r>
              <a:rPr kumimoji="1" lang="en-US" sz="1200" b="1" i="0" kern="1200" baseline="0" dirty="0" smtClean="0">
                <a:solidFill>
                  <a:schemeClr val="tx1"/>
                </a:solidFill>
                <a:latin typeface="Times New Roman" pitchFamily="33" charset="0"/>
                <a:ea typeface="+mn-ea"/>
                <a:cs typeface="+mn-cs"/>
              </a:rPr>
              <a:t>Direct mapping: </a:t>
            </a:r>
            <a:r>
              <a:rPr kumimoji="1" lang="en-US" sz="1200" b="0" i="0" kern="1200" baseline="0" dirty="0" smtClean="0">
                <a:solidFill>
                  <a:schemeClr val="tx1"/>
                </a:solidFill>
                <a:latin typeface="Times New Roman" pitchFamily="33" charset="0"/>
                <a:ea typeface="+mn-ea"/>
                <a:cs typeface="+mn-cs"/>
              </a:rPr>
              <a:t>The simplest technique, known as </a:t>
            </a:r>
            <a:r>
              <a:rPr kumimoji="1" lang="en-US" sz="1200" b="1" i="0" kern="1200" baseline="0" dirty="0" smtClean="0">
                <a:solidFill>
                  <a:schemeClr val="tx1"/>
                </a:solidFill>
                <a:latin typeface="Times New Roman" pitchFamily="33" charset="0"/>
                <a:ea typeface="+mn-ea"/>
                <a:cs typeface="+mn-cs"/>
              </a:rPr>
              <a:t>direct mapping</a:t>
            </a:r>
            <a:r>
              <a:rPr kumimoji="1" lang="en-US" sz="1200" b="0" i="0" kern="1200" baseline="0" dirty="0" smtClean="0">
                <a:solidFill>
                  <a:schemeClr val="tx1"/>
                </a:solidFill>
                <a:latin typeface="Times New Roman" pitchFamily="33" charset="0"/>
                <a:ea typeface="+mn-ea"/>
                <a:cs typeface="+mn-cs"/>
              </a:rPr>
              <a:t>, maps each</a:t>
            </a:r>
          </a:p>
          <a:p>
            <a:r>
              <a:rPr kumimoji="1" lang="en-US" sz="1200" b="0" kern="1200" baseline="0" dirty="0" smtClean="0">
                <a:solidFill>
                  <a:schemeClr val="tx1"/>
                </a:solidFill>
                <a:latin typeface="Times New Roman" pitchFamily="33" charset="0"/>
                <a:ea typeface="+mn-ea"/>
                <a:cs typeface="+mn-cs"/>
              </a:rPr>
              <a:t>block of main memory into only one possible cache line</a:t>
            </a:r>
            <a:r>
              <a:rPr kumimoji="1" lang="en-US" sz="1200" kern="1200" baseline="0" dirty="0" smtClean="0">
                <a:solidFill>
                  <a:schemeClr val="tx1"/>
                </a:solidFill>
                <a:latin typeface="Times New Roman" pitchFamily="33" charset="0"/>
                <a:ea typeface="+mn-ea"/>
                <a:cs typeface="+mn-cs"/>
              </a:rPr>
              <a:t>.</a:t>
            </a:r>
          </a:p>
          <a:p>
            <a:endParaRPr kumimoji="1" lang="en-US" sz="1200" kern="1200" baseline="0" dirty="0" smtClean="0">
              <a:solidFill>
                <a:schemeClr val="tx1"/>
              </a:solidFill>
              <a:latin typeface="Times New Roman" pitchFamily="33" charset="0"/>
              <a:ea typeface="+mn-ea"/>
              <a:cs typeface="+mn-cs"/>
            </a:endParaRPr>
          </a:p>
          <a:p>
            <a:r>
              <a:rPr kumimoji="1" lang="en-US" sz="1200" b="1" i="0" kern="1200" baseline="0" dirty="0" smtClean="0">
                <a:solidFill>
                  <a:schemeClr val="tx1"/>
                </a:solidFill>
                <a:latin typeface="Times New Roman" pitchFamily="33" charset="0"/>
                <a:ea typeface="+mn-ea"/>
                <a:cs typeface="+mn-cs"/>
              </a:rPr>
              <a:t>Associative mapping: Associative mapping </a:t>
            </a:r>
            <a:r>
              <a:rPr kumimoji="1" lang="en-US" sz="1200" b="0" i="0" kern="1200" baseline="0" dirty="0" smtClean="0">
                <a:solidFill>
                  <a:schemeClr val="tx1"/>
                </a:solidFill>
                <a:latin typeface="Times New Roman" pitchFamily="33" charset="0"/>
                <a:ea typeface="+mn-ea"/>
                <a:cs typeface="+mn-cs"/>
              </a:rPr>
              <a:t>overcomes the disadvantage of direct</a:t>
            </a:r>
          </a:p>
          <a:p>
            <a:r>
              <a:rPr kumimoji="1" lang="en-US" sz="1200" kern="1200" baseline="0" dirty="0" smtClean="0">
                <a:solidFill>
                  <a:schemeClr val="tx1"/>
                </a:solidFill>
                <a:latin typeface="Times New Roman" pitchFamily="33" charset="0"/>
                <a:ea typeface="+mn-ea"/>
                <a:cs typeface="+mn-cs"/>
              </a:rPr>
              <a:t>mapping by permitting each main memory block to be loaded into any line of the</a:t>
            </a:r>
          </a:p>
          <a:p>
            <a:r>
              <a:rPr kumimoji="1" lang="en-US" sz="1200" kern="1200" baseline="0" dirty="0" smtClean="0">
                <a:solidFill>
                  <a:schemeClr val="tx1"/>
                </a:solidFill>
                <a:latin typeface="Times New Roman" pitchFamily="33" charset="0"/>
                <a:ea typeface="+mn-ea"/>
                <a:cs typeface="+mn-cs"/>
              </a:rPr>
              <a:t>cache.</a:t>
            </a:r>
          </a:p>
          <a:p>
            <a:endParaRPr kumimoji="1" lang="en-US" sz="1200" i="0" kern="1200" baseline="0" dirty="0" smtClean="0">
              <a:solidFill>
                <a:schemeClr val="tx1"/>
              </a:solidFill>
              <a:latin typeface="Times New Roman" pitchFamily="33" charset="0"/>
              <a:ea typeface="+mn-ea"/>
              <a:cs typeface="+mn-cs"/>
            </a:endParaRPr>
          </a:p>
          <a:p>
            <a:r>
              <a:rPr kumimoji="1" lang="en-US" sz="1200" b="1" i="0" kern="1200" baseline="0" dirty="0" smtClean="0">
                <a:solidFill>
                  <a:schemeClr val="tx1"/>
                </a:solidFill>
                <a:latin typeface="Times New Roman" pitchFamily="33" charset="0"/>
                <a:ea typeface="+mn-ea"/>
                <a:cs typeface="+mn-cs"/>
              </a:rPr>
              <a:t>Set-associative mapping</a:t>
            </a:r>
            <a:r>
              <a:rPr kumimoji="1" lang="en-US" sz="1200" b="1" i="1" kern="1200" baseline="0" dirty="0" smtClean="0">
                <a:solidFill>
                  <a:schemeClr val="tx1"/>
                </a:solidFill>
                <a:latin typeface="Times New Roman" pitchFamily="33" charset="0"/>
                <a:ea typeface="+mn-ea"/>
                <a:cs typeface="+mn-cs"/>
              </a:rPr>
              <a:t>: </a:t>
            </a:r>
            <a:r>
              <a:rPr kumimoji="1" lang="en-US" sz="1200" b="1" i="0" kern="1200" baseline="0" dirty="0" smtClean="0">
                <a:solidFill>
                  <a:schemeClr val="tx1"/>
                </a:solidFill>
                <a:latin typeface="Times New Roman" pitchFamily="33" charset="0"/>
                <a:ea typeface="+mn-ea"/>
                <a:cs typeface="+mn-cs"/>
              </a:rPr>
              <a:t>Set-associative </a:t>
            </a:r>
            <a:r>
              <a:rPr kumimoji="1" lang="en-US" sz="1200" b="0" i="0" kern="1200" baseline="0" dirty="0" smtClean="0">
                <a:solidFill>
                  <a:schemeClr val="tx1"/>
                </a:solidFill>
                <a:latin typeface="Times New Roman" pitchFamily="33" charset="0"/>
                <a:ea typeface="+mn-ea"/>
                <a:cs typeface="+mn-cs"/>
              </a:rPr>
              <a:t>mapping is a compromise that</a:t>
            </a:r>
          </a:p>
          <a:p>
            <a:r>
              <a:rPr kumimoji="1" lang="en-US" sz="1200" kern="1200" baseline="0" dirty="0" smtClean="0">
                <a:solidFill>
                  <a:schemeClr val="tx1"/>
                </a:solidFill>
                <a:latin typeface="Times New Roman" pitchFamily="33" charset="0"/>
                <a:ea typeface="+mn-ea"/>
                <a:cs typeface="+mn-cs"/>
              </a:rPr>
              <a:t>exhibits the strengths of both the direct and associative approaches while reducing</a:t>
            </a:r>
          </a:p>
          <a:p>
            <a:r>
              <a:rPr kumimoji="1" lang="en-US" sz="1200" kern="1200" baseline="0" dirty="0" smtClean="0">
                <a:solidFill>
                  <a:schemeClr val="tx1"/>
                </a:solidFill>
                <a:latin typeface="Times New Roman" pitchFamily="33" charset="0"/>
                <a:ea typeface="+mn-ea"/>
                <a:cs typeface="+mn-cs"/>
              </a:rPr>
              <a:t>their disadvantages.</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259451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E4D675-E42F-1B45-959F-76B27AD9D7E7}" type="slidenum">
              <a:rPr lang="en-US"/>
              <a:pPr/>
              <a:t>31</a:t>
            </a:fld>
            <a:endParaRPr lang="en-US" dirty="0"/>
          </a:p>
        </p:txBody>
      </p:sp>
      <p:sp>
        <p:nvSpPr>
          <p:cNvPr id="121858" name="Rectangle 1026"/>
          <p:cNvSpPr>
            <a:spLocks noGrp="1" noRot="1" noChangeAspect="1" noChangeArrowheads="1" noTextEdit="1"/>
          </p:cNvSpPr>
          <p:nvPr>
            <p:ph type="sldImg"/>
          </p:nvPr>
        </p:nvSpPr>
        <p:spPr>
          <a:ln/>
        </p:spPr>
      </p:sp>
      <p:sp>
        <p:nvSpPr>
          <p:cNvPr id="121859" name="Rectangle 1027"/>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The mapping is expressed as</a:t>
            </a:r>
          </a:p>
          <a:p>
            <a:r>
              <a:rPr kumimoji="1" lang="en-US" sz="1200" i="1" kern="1200" baseline="0" dirty="0" smtClean="0">
                <a:solidFill>
                  <a:schemeClr val="tx1"/>
                </a:solidFill>
                <a:latin typeface="Times New Roman" pitchFamily="33" charset="0"/>
                <a:ea typeface="+mn-ea"/>
                <a:cs typeface="+mn-cs"/>
              </a:rPr>
              <a:t>i = j modulo m</a:t>
            </a:r>
          </a:p>
          <a:p>
            <a:r>
              <a:rPr kumimoji="1" lang="en-US" sz="1200" kern="1200" baseline="0" dirty="0" smtClean="0">
                <a:solidFill>
                  <a:schemeClr val="tx1"/>
                </a:solidFill>
                <a:latin typeface="Times New Roman" pitchFamily="33" charset="0"/>
                <a:ea typeface="+mn-ea"/>
                <a:cs typeface="+mn-cs"/>
              </a:rPr>
              <a:t>where</a:t>
            </a:r>
          </a:p>
          <a:p>
            <a:r>
              <a:rPr kumimoji="1" lang="en-US" sz="1200" i="1" kern="1200" baseline="0" dirty="0" smtClean="0">
                <a:solidFill>
                  <a:schemeClr val="tx1"/>
                </a:solidFill>
                <a:latin typeface="Times New Roman" pitchFamily="33" charset="0"/>
                <a:ea typeface="+mn-ea"/>
                <a:cs typeface="+mn-cs"/>
              </a:rPr>
              <a:t>i = cache line number</a:t>
            </a:r>
          </a:p>
          <a:p>
            <a:r>
              <a:rPr kumimoji="1" lang="en-US" sz="1200" i="1" kern="1200" baseline="0" dirty="0" smtClean="0">
                <a:solidFill>
                  <a:schemeClr val="tx1"/>
                </a:solidFill>
                <a:latin typeface="Times New Roman" pitchFamily="33" charset="0"/>
                <a:ea typeface="+mn-ea"/>
                <a:cs typeface="+mn-cs"/>
              </a:rPr>
              <a:t>j = main memory block number</a:t>
            </a:r>
          </a:p>
          <a:p>
            <a:r>
              <a:rPr kumimoji="1" lang="en-US" sz="1200" i="1" kern="1200" baseline="0" dirty="0" smtClean="0">
                <a:solidFill>
                  <a:schemeClr val="tx1"/>
                </a:solidFill>
                <a:latin typeface="Times New Roman" pitchFamily="33" charset="0"/>
                <a:ea typeface="+mn-ea"/>
                <a:cs typeface="+mn-cs"/>
              </a:rPr>
              <a:t>m = number of lines in the cache</a:t>
            </a:r>
            <a:endParaRPr kumimoji="1" lang="en-US" sz="1200" kern="1200" baseline="0" dirty="0" smtClean="0">
              <a:solidFill>
                <a:schemeClr val="tx1"/>
              </a:solidFill>
              <a:latin typeface="Times New Roman" pitchFamily="33" charset="0"/>
              <a:ea typeface="+mn-ea"/>
              <a:cs typeface="+mn-cs"/>
            </a:endParaRP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Figure 4.8a shows the mapping for the first </a:t>
            </a:r>
            <a:r>
              <a:rPr kumimoji="1" lang="en-US" sz="1200" i="1" kern="1200" baseline="0" dirty="0" smtClean="0">
                <a:solidFill>
                  <a:schemeClr val="tx1"/>
                </a:solidFill>
                <a:latin typeface="Times New Roman" pitchFamily="33" charset="0"/>
                <a:ea typeface="+mn-ea"/>
                <a:cs typeface="+mn-cs"/>
              </a:rPr>
              <a:t>m blocks of main memory. Each</a:t>
            </a:r>
          </a:p>
          <a:p>
            <a:r>
              <a:rPr kumimoji="1" lang="en-US" sz="1200" kern="1200" baseline="0" dirty="0" smtClean="0">
                <a:solidFill>
                  <a:schemeClr val="tx1"/>
                </a:solidFill>
                <a:latin typeface="Times New Roman" pitchFamily="33" charset="0"/>
                <a:ea typeface="+mn-ea"/>
                <a:cs typeface="+mn-cs"/>
              </a:rPr>
              <a:t>block of main memory maps into one unique line of the cache. The next </a:t>
            </a:r>
            <a:r>
              <a:rPr kumimoji="1" lang="en-US" sz="1200" i="1" kern="1200" baseline="0" dirty="0" smtClean="0">
                <a:solidFill>
                  <a:schemeClr val="tx1"/>
                </a:solidFill>
                <a:latin typeface="Times New Roman" pitchFamily="33" charset="0"/>
                <a:ea typeface="+mn-ea"/>
                <a:cs typeface="+mn-cs"/>
              </a:rPr>
              <a:t>m blocks</a:t>
            </a:r>
          </a:p>
          <a:p>
            <a:r>
              <a:rPr kumimoji="1" lang="en-US" sz="1200" kern="1200" baseline="0" dirty="0" smtClean="0">
                <a:solidFill>
                  <a:schemeClr val="tx1"/>
                </a:solidFill>
                <a:latin typeface="Times New Roman" pitchFamily="33" charset="0"/>
                <a:ea typeface="+mn-ea"/>
                <a:cs typeface="+mn-cs"/>
              </a:rPr>
              <a:t>of main memory map into the cache in the same fashion; that is, block B</a:t>
            </a:r>
            <a:r>
              <a:rPr kumimoji="1" lang="en-US" sz="1200" i="1" kern="1200" baseline="-25000" dirty="0" smtClean="0">
                <a:solidFill>
                  <a:schemeClr val="tx1"/>
                </a:solidFill>
                <a:latin typeface="Times New Roman" pitchFamily="33" charset="0"/>
                <a:ea typeface="+mn-ea"/>
                <a:cs typeface="+mn-cs"/>
              </a:rPr>
              <a:t>m</a:t>
            </a:r>
            <a:r>
              <a:rPr kumimoji="1" lang="en-US" sz="1200" i="1" kern="1200" baseline="0" dirty="0" smtClean="0">
                <a:solidFill>
                  <a:schemeClr val="tx1"/>
                </a:solidFill>
                <a:latin typeface="Times New Roman" pitchFamily="33" charset="0"/>
                <a:ea typeface="+mn-ea"/>
                <a:cs typeface="+mn-cs"/>
              </a:rPr>
              <a:t> of main</a:t>
            </a:r>
          </a:p>
          <a:p>
            <a:r>
              <a:rPr kumimoji="1" lang="en-US" sz="1200" kern="1200" baseline="0" dirty="0" smtClean="0">
                <a:solidFill>
                  <a:schemeClr val="tx1"/>
                </a:solidFill>
                <a:latin typeface="Times New Roman" pitchFamily="33" charset="0"/>
                <a:ea typeface="+mn-ea"/>
                <a:cs typeface="+mn-cs"/>
              </a:rPr>
              <a:t>memory maps into line L</a:t>
            </a:r>
            <a:r>
              <a:rPr kumimoji="1" lang="en-US" sz="1200" i="1" kern="1200" baseline="-25000" dirty="0" smtClean="0">
                <a:solidFill>
                  <a:schemeClr val="tx1"/>
                </a:solidFill>
                <a:latin typeface="Times New Roman" pitchFamily="33" charset="0"/>
                <a:ea typeface="+mn-ea"/>
                <a:cs typeface="+mn-cs"/>
              </a:rPr>
              <a:t>0</a:t>
            </a:r>
            <a:r>
              <a:rPr kumimoji="1" lang="en-US" sz="1200" kern="1200" baseline="0" dirty="0" smtClean="0">
                <a:solidFill>
                  <a:schemeClr val="tx1"/>
                </a:solidFill>
                <a:latin typeface="Times New Roman" pitchFamily="33" charset="0"/>
                <a:ea typeface="+mn-ea"/>
                <a:cs typeface="+mn-cs"/>
              </a:rPr>
              <a:t> of cache, block </a:t>
            </a:r>
            <a:r>
              <a:rPr kumimoji="1" lang="en-US" sz="1200" i="1" kern="1200" baseline="-25000" dirty="0" smtClean="0">
                <a:solidFill>
                  <a:schemeClr val="tx1"/>
                </a:solidFill>
                <a:latin typeface="Times New Roman" pitchFamily="33" charset="0"/>
                <a:ea typeface="+mn-ea"/>
                <a:cs typeface="+mn-cs"/>
              </a:rPr>
              <a:t>Bm+1</a:t>
            </a:r>
            <a:r>
              <a:rPr kumimoji="1" lang="en-US" sz="1200" i="1" kern="1200" baseline="0" dirty="0" smtClean="0">
                <a:solidFill>
                  <a:schemeClr val="tx1"/>
                </a:solidFill>
                <a:latin typeface="Times New Roman" pitchFamily="33" charset="0"/>
                <a:ea typeface="+mn-ea"/>
                <a:cs typeface="+mn-cs"/>
              </a:rPr>
              <a:t> maps into line L</a:t>
            </a:r>
            <a:r>
              <a:rPr kumimoji="1" lang="en-US" sz="1200" i="1" kern="1200" baseline="-25000" dirty="0" smtClean="0">
                <a:solidFill>
                  <a:schemeClr val="tx1"/>
                </a:solidFill>
                <a:latin typeface="Times New Roman" pitchFamily="33" charset="0"/>
                <a:ea typeface="+mn-ea"/>
                <a:cs typeface="+mn-cs"/>
              </a:rPr>
              <a:t>1</a:t>
            </a:r>
            <a:r>
              <a:rPr kumimoji="1" lang="en-US" sz="1200" i="1" kern="1200" baseline="0" dirty="0" smtClean="0">
                <a:solidFill>
                  <a:schemeClr val="tx1"/>
                </a:solidFill>
                <a:latin typeface="Times New Roman" pitchFamily="33" charset="0"/>
                <a:ea typeface="+mn-ea"/>
                <a:cs typeface="+mn-cs"/>
              </a:rPr>
              <a:t>, and so on.</a:t>
            </a:r>
          </a:p>
          <a:p>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0053455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35ABF7-E337-4D42-A3E3-17E7FCD498AD}" type="slidenum">
              <a:rPr lang="en-US"/>
              <a:pPr/>
              <a:t>32</a:t>
            </a:fld>
            <a:endParaRPr lang="en-US" dirty="0"/>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The mapping function is easily implemented using the main memory address.</a:t>
            </a:r>
          </a:p>
          <a:p>
            <a:r>
              <a:rPr kumimoji="1" lang="en-US" sz="1200" kern="1200" baseline="0" dirty="0" smtClean="0">
                <a:solidFill>
                  <a:schemeClr val="tx1"/>
                </a:solidFill>
                <a:latin typeface="Times New Roman" pitchFamily="33" charset="0"/>
                <a:ea typeface="+mn-ea"/>
                <a:cs typeface="+mn-cs"/>
              </a:rPr>
              <a:t>Figure 4.9 illustrates the general mechanism.</a:t>
            </a:r>
          </a:p>
          <a:p>
            <a:endParaRPr kumimoji="1" lang="en-US" sz="1200"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For purposes of cache access, each</a:t>
            </a:r>
          </a:p>
          <a:p>
            <a:r>
              <a:rPr kumimoji="1" lang="en-US" sz="1200" b="0" i="0" u="none" strike="noStrike" kern="1200" baseline="0" dirty="0" smtClean="0">
                <a:solidFill>
                  <a:schemeClr val="tx1"/>
                </a:solidFill>
                <a:latin typeface="Times New Roman" pitchFamily="33" charset="0"/>
                <a:ea typeface="+mn-ea"/>
                <a:cs typeface="+mn-cs"/>
              </a:rPr>
              <a:t>main memory address can be viewed as consisting of three fields. The least significant</a:t>
            </a:r>
          </a:p>
          <a:p>
            <a:r>
              <a:rPr kumimoji="1" lang="en-US" sz="1200" b="0" i="0" u="none" strike="noStrike" kern="1200" baseline="0" dirty="0" smtClean="0">
                <a:solidFill>
                  <a:schemeClr val="tx1"/>
                </a:solidFill>
                <a:latin typeface="Times New Roman" pitchFamily="33" charset="0"/>
                <a:ea typeface="+mn-ea"/>
                <a:cs typeface="+mn-cs"/>
              </a:rPr>
              <a:t>w bits identify a unique word or byte within a block of main memory; in most</a:t>
            </a:r>
          </a:p>
          <a:p>
            <a:r>
              <a:rPr kumimoji="1" lang="en-US" sz="1200" b="0" i="0" u="none" strike="noStrike" kern="1200" baseline="0" dirty="0" smtClean="0">
                <a:solidFill>
                  <a:schemeClr val="tx1"/>
                </a:solidFill>
                <a:latin typeface="Times New Roman" pitchFamily="33" charset="0"/>
                <a:ea typeface="+mn-ea"/>
                <a:cs typeface="+mn-cs"/>
              </a:rPr>
              <a:t>contemporary machines, the address is at the byte level. The remaining s  bits specify</a:t>
            </a:r>
          </a:p>
          <a:p>
            <a:r>
              <a:rPr kumimoji="1" lang="en-US" sz="1200" b="0" i="0" u="none" strike="noStrike" kern="1200" baseline="0" dirty="0" smtClean="0">
                <a:solidFill>
                  <a:schemeClr val="tx1"/>
                </a:solidFill>
                <a:latin typeface="Times New Roman" pitchFamily="33" charset="0"/>
                <a:ea typeface="+mn-ea"/>
                <a:cs typeface="+mn-cs"/>
              </a:rPr>
              <a:t>one of the 2</a:t>
            </a:r>
            <a:r>
              <a:rPr kumimoji="1" lang="en-US" sz="1200" b="0" i="0" u="none" strike="noStrike" kern="1200" baseline="30000" dirty="0" smtClean="0">
                <a:solidFill>
                  <a:schemeClr val="tx1"/>
                </a:solidFill>
                <a:latin typeface="Times New Roman" pitchFamily="33" charset="0"/>
                <a:ea typeface="+mn-ea"/>
                <a:cs typeface="+mn-cs"/>
              </a:rPr>
              <a:t>s</a:t>
            </a:r>
            <a:r>
              <a:rPr kumimoji="1" lang="en-US" sz="1200" b="0" i="0" u="none" strike="noStrike" kern="1200" baseline="0" dirty="0" smtClean="0">
                <a:solidFill>
                  <a:schemeClr val="tx1"/>
                </a:solidFill>
                <a:latin typeface="Times New Roman" pitchFamily="33" charset="0"/>
                <a:ea typeface="+mn-ea"/>
                <a:cs typeface="+mn-cs"/>
              </a:rPr>
              <a:t>  blocks of main memory. The cache logic interprets these s  bits as</a:t>
            </a:r>
          </a:p>
          <a:p>
            <a:r>
              <a:rPr kumimoji="1" lang="en-US" sz="1200" b="0" i="0" u="none" strike="noStrike" kern="1200" baseline="0" dirty="0" smtClean="0">
                <a:solidFill>
                  <a:schemeClr val="tx1"/>
                </a:solidFill>
                <a:latin typeface="Times New Roman" pitchFamily="33" charset="0"/>
                <a:ea typeface="+mn-ea"/>
                <a:cs typeface="+mn-cs"/>
              </a:rPr>
              <a:t>a tag of s - r  bits (most significant portion) and a line field of r  bits. This latter field</a:t>
            </a:r>
          </a:p>
          <a:p>
            <a:r>
              <a:rPr kumimoji="1" lang="en-US" sz="1200" b="0" i="0" u="none" strike="noStrike" kern="1200" baseline="0" dirty="0" smtClean="0">
                <a:solidFill>
                  <a:schemeClr val="tx1"/>
                </a:solidFill>
                <a:latin typeface="Times New Roman" pitchFamily="33" charset="0"/>
                <a:ea typeface="+mn-ea"/>
                <a:cs typeface="+mn-cs"/>
              </a:rPr>
              <a:t>identifies one of the m =  2</a:t>
            </a:r>
            <a:r>
              <a:rPr kumimoji="1" lang="en-US" sz="1200" b="0" i="0" u="none" strike="noStrike" kern="1200" baseline="30000" dirty="0" smtClean="0">
                <a:solidFill>
                  <a:schemeClr val="tx1"/>
                </a:solidFill>
                <a:latin typeface="Times New Roman" pitchFamily="33" charset="0"/>
                <a:ea typeface="+mn-ea"/>
                <a:cs typeface="+mn-cs"/>
              </a:rPr>
              <a:t>r </a:t>
            </a:r>
            <a:r>
              <a:rPr kumimoji="1" lang="en-US" sz="1200" b="0" i="0" u="none" strike="noStrike" kern="1200" baseline="0" dirty="0" smtClean="0">
                <a:solidFill>
                  <a:schemeClr val="tx1"/>
                </a:solidFill>
                <a:latin typeface="Times New Roman" pitchFamily="33" charset="0"/>
                <a:ea typeface="+mn-ea"/>
                <a:cs typeface="+mn-cs"/>
              </a:rPr>
              <a:t> lines of the cache. To summarize,</a:t>
            </a:r>
          </a:p>
          <a:p>
            <a:endParaRPr kumimoji="1" lang="en-US" sz="1200" b="1" i="0" u="none" strike="noStrike" kern="1200" baseline="0" dirty="0" smtClean="0">
              <a:solidFill>
                <a:schemeClr val="tx1"/>
              </a:solidFill>
              <a:latin typeface="Times New Roman" pitchFamily="33" charset="0"/>
              <a:ea typeface="+mn-ea"/>
              <a:cs typeface="+mn-cs"/>
            </a:endParaRPr>
          </a:p>
          <a:p>
            <a:r>
              <a:rPr kumimoji="1" lang="en-US" sz="1200" b="1" i="0" u="none" strike="noStrike" kern="1200" baseline="0" dirty="0" smtClean="0">
                <a:solidFill>
                  <a:schemeClr val="tx1"/>
                </a:solidFill>
                <a:latin typeface="Times New Roman" pitchFamily="33" charset="0"/>
                <a:ea typeface="+mn-ea"/>
                <a:cs typeface="+mn-cs"/>
              </a:rPr>
              <a:t>■ </a:t>
            </a:r>
            <a:r>
              <a:rPr kumimoji="1" lang="en-US" sz="1200" b="0" i="0" u="none" strike="noStrike" kern="1200" baseline="0" dirty="0" smtClean="0">
                <a:solidFill>
                  <a:schemeClr val="tx1"/>
                </a:solidFill>
                <a:latin typeface="Times New Roman" pitchFamily="33" charset="0"/>
                <a:ea typeface="+mn-ea"/>
                <a:cs typeface="+mn-cs"/>
              </a:rPr>
              <a:t> Address length =  (s + w ) bits</a:t>
            </a:r>
          </a:p>
          <a:p>
            <a:endParaRPr kumimoji="1" lang="en-US" sz="1200" b="1" i="0" u="none" strike="noStrike" kern="1200" baseline="0" dirty="0" smtClean="0">
              <a:solidFill>
                <a:schemeClr val="tx1"/>
              </a:solidFill>
              <a:latin typeface="Times New Roman" pitchFamily="33" charset="0"/>
              <a:ea typeface="+mn-ea"/>
              <a:cs typeface="+mn-cs"/>
            </a:endParaRPr>
          </a:p>
          <a:p>
            <a:r>
              <a:rPr kumimoji="1" lang="en-US" sz="1200" b="1" i="0" u="none" strike="noStrike" kern="1200" baseline="0" dirty="0" smtClean="0">
                <a:solidFill>
                  <a:schemeClr val="tx1"/>
                </a:solidFill>
                <a:latin typeface="Times New Roman" pitchFamily="33" charset="0"/>
                <a:ea typeface="+mn-ea"/>
                <a:cs typeface="+mn-cs"/>
              </a:rPr>
              <a:t>■ </a:t>
            </a:r>
            <a:r>
              <a:rPr kumimoji="1" lang="en-US" sz="1200" b="0" i="0" u="none" strike="noStrike" kern="1200" baseline="0" dirty="0" smtClean="0">
                <a:solidFill>
                  <a:schemeClr val="tx1"/>
                </a:solidFill>
                <a:latin typeface="Times New Roman" pitchFamily="33" charset="0"/>
                <a:ea typeface="+mn-ea"/>
                <a:cs typeface="+mn-cs"/>
              </a:rPr>
              <a:t> Number of addressable units =  2</a:t>
            </a:r>
            <a:r>
              <a:rPr kumimoji="1" lang="en-US" sz="1200" b="0" i="0" u="none" strike="noStrike" kern="1200" baseline="30000" dirty="0" smtClean="0">
                <a:solidFill>
                  <a:schemeClr val="tx1"/>
                </a:solidFill>
                <a:latin typeface="Times New Roman" pitchFamily="33" charset="0"/>
                <a:ea typeface="+mn-ea"/>
                <a:cs typeface="+mn-cs"/>
              </a:rPr>
              <a:t>s+w  </a:t>
            </a:r>
            <a:r>
              <a:rPr kumimoji="1" lang="en-US" sz="1200" b="0" i="0" u="none" strike="noStrike" kern="1200" baseline="0" dirty="0" smtClean="0">
                <a:solidFill>
                  <a:schemeClr val="tx1"/>
                </a:solidFill>
                <a:latin typeface="Times New Roman" pitchFamily="33" charset="0"/>
                <a:ea typeface="+mn-ea"/>
                <a:cs typeface="+mn-cs"/>
              </a:rPr>
              <a:t>words or bytes</a:t>
            </a:r>
          </a:p>
          <a:p>
            <a:endParaRPr kumimoji="1" lang="en-US" sz="1200" b="1" i="0" u="none" strike="noStrike" kern="1200" baseline="0" dirty="0" smtClean="0">
              <a:solidFill>
                <a:schemeClr val="tx1"/>
              </a:solidFill>
              <a:latin typeface="Times New Roman" pitchFamily="33" charset="0"/>
              <a:ea typeface="+mn-ea"/>
              <a:cs typeface="+mn-cs"/>
            </a:endParaRPr>
          </a:p>
          <a:p>
            <a:r>
              <a:rPr kumimoji="1" lang="en-US" sz="1200" b="1" i="0" u="none" strike="noStrike" kern="1200" baseline="0" dirty="0" smtClean="0">
                <a:solidFill>
                  <a:schemeClr val="tx1"/>
                </a:solidFill>
                <a:latin typeface="Times New Roman" pitchFamily="33" charset="0"/>
                <a:ea typeface="+mn-ea"/>
                <a:cs typeface="+mn-cs"/>
              </a:rPr>
              <a:t>■ </a:t>
            </a:r>
            <a:r>
              <a:rPr kumimoji="1" lang="en-US" sz="1200" b="0" i="0" u="none" strike="noStrike" kern="1200" baseline="0" dirty="0" smtClean="0">
                <a:solidFill>
                  <a:schemeClr val="tx1"/>
                </a:solidFill>
                <a:latin typeface="Times New Roman" pitchFamily="33" charset="0"/>
                <a:ea typeface="+mn-ea"/>
                <a:cs typeface="+mn-cs"/>
              </a:rPr>
              <a:t> Block size =  line size =  2</a:t>
            </a:r>
            <a:r>
              <a:rPr kumimoji="1" lang="en-US" sz="1200" b="0" i="0" u="none" strike="noStrike" kern="1200" baseline="30000" dirty="0" smtClean="0">
                <a:solidFill>
                  <a:schemeClr val="tx1"/>
                </a:solidFill>
                <a:latin typeface="Times New Roman" pitchFamily="33" charset="0"/>
                <a:ea typeface="+mn-ea"/>
                <a:cs typeface="+mn-cs"/>
              </a:rPr>
              <a:t>w</a:t>
            </a:r>
            <a:r>
              <a:rPr kumimoji="1" lang="en-US" sz="1200" b="0" i="0" u="none" strike="noStrike" kern="1200" baseline="0" dirty="0" smtClean="0">
                <a:solidFill>
                  <a:schemeClr val="tx1"/>
                </a:solidFill>
                <a:latin typeface="Times New Roman" pitchFamily="33" charset="0"/>
                <a:ea typeface="+mn-ea"/>
                <a:cs typeface="+mn-cs"/>
              </a:rPr>
              <a:t>  words or bytes</a:t>
            </a:r>
          </a:p>
          <a:p>
            <a:endParaRPr kumimoji="1" lang="en-US" sz="1200" b="1" i="0" u="none" strike="noStrike" kern="1200" baseline="0" dirty="0" smtClean="0">
              <a:solidFill>
                <a:schemeClr val="tx1"/>
              </a:solidFill>
              <a:latin typeface="Times New Roman" pitchFamily="33" charset="0"/>
              <a:ea typeface="+mn-ea"/>
              <a:cs typeface="+mn-cs"/>
            </a:endParaRPr>
          </a:p>
          <a:p>
            <a:r>
              <a:rPr kumimoji="1" lang="en-US" sz="1200" b="1" i="0" u="none" strike="noStrike" kern="1200" baseline="0" dirty="0" smtClean="0">
                <a:solidFill>
                  <a:schemeClr val="tx1"/>
                </a:solidFill>
                <a:latin typeface="Times New Roman" pitchFamily="33" charset="0"/>
                <a:ea typeface="+mn-ea"/>
                <a:cs typeface="+mn-cs"/>
              </a:rPr>
              <a:t>■ </a:t>
            </a:r>
            <a:r>
              <a:rPr kumimoji="1" lang="en-US" sz="1200" b="0" i="0" u="none" strike="noStrike" kern="1200" baseline="0" dirty="0" smtClean="0">
                <a:solidFill>
                  <a:schemeClr val="tx1"/>
                </a:solidFill>
                <a:latin typeface="Times New Roman" pitchFamily="33" charset="0"/>
                <a:ea typeface="+mn-ea"/>
                <a:cs typeface="+mn-cs"/>
              </a:rPr>
              <a:t> Number of blocks in main memory = </a:t>
            </a:r>
            <a:r>
              <a:rPr kumimoji="1" lang="pl-PL" sz="1200" b="0" i="0" u="none" strike="noStrike" kern="1200" baseline="0" dirty="0" smtClean="0">
                <a:solidFill>
                  <a:schemeClr val="tx1"/>
                </a:solidFill>
                <a:latin typeface="Times New Roman" pitchFamily="33" charset="0"/>
                <a:ea typeface="+mn-ea"/>
                <a:cs typeface="+mn-cs"/>
              </a:rPr>
              <a:t>2</a:t>
            </a:r>
            <a:r>
              <a:rPr kumimoji="1" lang="pl-PL" sz="1200" b="0" i="0" u="none" strike="noStrike" kern="1200" baseline="30000" dirty="0" smtClean="0">
                <a:solidFill>
                  <a:schemeClr val="tx1"/>
                </a:solidFill>
                <a:latin typeface="Times New Roman" pitchFamily="33" charset="0"/>
                <a:ea typeface="+mn-ea"/>
                <a:cs typeface="+mn-cs"/>
              </a:rPr>
              <a:t>s+w</a:t>
            </a:r>
            <a:r>
              <a:rPr kumimoji="1" lang="pl-PL" sz="1200" b="0" i="0" u="none" strike="noStrike" kern="1200" baseline="0" dirty="0" smtClean="0">
                <a:solidFill>
                  <a:schemeClr val="tx1"/>
                </a:solidFill>
                <a:latin typeface="Times New Roman" pitchFamily="33" charset="0"/>
                <a:ea typeface="+mn-ea"/>
                <a:cs typeface="+mn-cs"/>
              </a:rPr>
              <a:t>/2</a:t>
            </a:r>
            <a:r>
              <a:rPr kumimoji="1" lang="pl-PL" sz="1200" b="0" i="0" u="none" strike="noStrike" kern="1200" baseline="30000" dirty="0" smtClean="0">
                <a:solidFill>
                  <a:schemeClr val="tx1"/>
                </a:solidFill>
                <a:latin typeface="Times New Roman" pitchFamily="33" charset="0"/>
                <a:ea typeface="+mn-ea"/>
                <a:cs typeface="+mn-cs"/>
              </a:rPr>
              <a:t>w</a:t>
            </a:r>
            <a:r>
              <a:rPr kumimoji="1" lang="pl-PL" sz="1200" b="0" i="0" u="none" strike="noStrike" kern="1200" baseline="0" dirty="0" smtClean="0">
                <a:solidFill>
                  <a:schemeClr val="tx1"/>
                </a:solidFill>
                <a:latin typeface="Times New Roman" pitchFamily="33" charset="0"/>
                <a:ea typeface="+mn-ea"/>
                <a:cs typeface="+mn-cs"/>
              </a:rPr>
              <a:t> =  2</a:t>
            </a:r>
            <a:r>
              <a:rPr kumimoji="1" lang="pl-PL" sz="1200" b="0" i="0" u="none" strike="noStrike" kern="1200" baseline="30000" dirty="0" smtClean="0">
                <a:solidFill>
                  <a:schemeClr val="tx1"/>
                </a:solidFill>
                <a:latin typeface="Times New Roman" pitchFamily="33" charset="0"/>
                <a:ea typeface="+mn-ea"/>
                <a:cs typeface="+mn-cs"/>
              </a:rPr>
              <a:t>s</a:t>
            </a:r>
          </a:p>
          <a:p>
            <a:endParaRPr kumimoji="1" lang="pl-PL" sz="1200" b="1" i="0" u="none" strike="noStrike" kern="1200" baseline="0" dirty="0" smtClean="0">
              <a:solidFill>
                <a:schemeClr val="tx1"/>
              </a:solidFill>
              <a:latin typeface="Times New Roman" pitchFamily="33" charset="0"/>
              <a:ea typeface="+mn-ea"/>
              <a:cs typeface="+mn-cs"/>
            </a:endParaRPr>
          </a:p>
          <a:p>
            <a:r>
              <a:rPr kumimoji="1" lang="pl-PL" sz="1200" b="1" i="0" u="none" strike="noStrike" kern="1200" baseline="0" dirty="0" smtClean="0">
                <a:solidFill>
                  <a:schemeClr val="tx1"/>
                </a:solidFill>
                <a:latin typeface="Times New Roman" pitchFamily="33" charset="0"/>
                <a:ea typeface="+mn-ea"/>
                <a:cs typeface="+mn-cs"/>
              </a:rPr>
              <a:t>■ </a:t>
            </a:r>
            <a:r>
              <a:rPr kumimoji="1" lang="pl-PL" sz="1200" b="0" i="0" u="none" strike="noStrike" kern="1200" baseline="0" dirty="0" smtClean="0">
                <a:solidFill>
                  <a:schemeClr val="tx1"/>
                </a:solidFill>
                <a:latin typeface="Times New Roman" pitchFamily="33" charset="0"/>
                <a:ea typeface="+mn-ea"/>
                <a:cs typeface="+mn-cs"/>
              </a:rPr>
              <a:t> </a:t>
            </a:r>
            <a:r>
              <a:rPr kumimoji="1" lang="pl-PL" sz="1200" b="0" i="0" u="none" strike="noStrike" kern="1200" baseline="0" dirty="0" err="1" smtClean="0">
                <a:solidFill>
                  <a:schemeClr val="tx1"/>
                </a:solidFill>
                <a:latin typeface="Times New Roman" pitchFamily="33" charset="0"/>
                <a:ea typeface="+mn-ea"/>
                <a:cs typeface="+mn-cs"/>
              </a:rPr>
              <a:t>Number</a:t>
            </a:r>
            <a:r>
              <a:rPr kumimoji="1" lang="pl-PL" sz="1200" b="0" i="0" u="none" strike="noStrike" kern="1200" baseline="0" dirty="0" smtClean="0">
                <a:solidFill>
                  <a:schemeClr val="tx1"/>
                </a:solidFill>
                <a:latin typeface="Times New Roman" pitchFamily="33" charset="0"/>
                <a:ea typeface="+mn-ea"/>
                <a:cs typeface="+mn-cs"/>
              </a:rPr>
              <a:t> of lines in cache = m =  2</a:t>
            </a:r>
            <a:r>
              <a:rPr kumimoji="1" lang="pl-PL" sz="1200" b="0" i="0" u="none" strike="noStrike" kern="1200" baseline="30000" dirty="0" smtClean="0">
                <a:solidFill>
                  <a:schemeClr val="tx1"/>
                </a:solidFill>
                <a:latin typeface="Times New Roman" pitchFamily="33" charset="0"/>
                <a:ea typeface="+mn-ea"/>
                <a:cs typeface="+mn-cs"/>
              </a:rPr>
              <a:t>r</a:t>
            </a:r>
          </a:p>
          <a:p>
            <a:endParaRPr kumimoji="1" lang="pl-PL" sz="1200" b="1" i="0" u="none" strike="noStrike" kern="1200" baseline="0" dirty="0" smtClean="0">
              <a:solidFill>
                <a:schemeClr val="tx1"/>
              </a:solidFill>
              <a:latin typeface="Times New Roman" pitchFamily="33" charset="0"/>
              <a:ea typeface="+mn-ea"/>
              <a:cs typeface="+mn-cs"/>
            </a:endParaRPr>
          </a:p>
          <a:p>
            <a:r>
              <a:rPr kumimoji="1" lang="pl-PL" sz="1200" b="1" i="0" u="none" strike="noStrike" kern="1200" baseline="0" dirty="0" smtClean="0">
                <a:solidFill>
                  <a:schemeClr val="tx1"/>
                </a:solidFill>
                <a:latin typeface="Times New Roman" pitchFamily="33" charset="0"/>
                <a:ea typeface="+mn-ea"/>
                <a:cs typeface="+mn-cs"/>
              </a:rPr>
              <a:t>■ </a:t>
            </a:r>
            <a:r>
              <a:rPr kumimoji="1" lang="pl-PL" sz="1200" b="0" i="0" u="none" strike="noStrike" kern="1200" baseline="0" dirty="0" smtClean="0">
                <a:solidFill>
                  <a:schemeClr val="tx1"/>
                </a:solidFill>
                <a:latin typeface="Times New Roman" pitchFamily="33" charset="0"/>
                <a:ea typeface="+mn-ea"/>
                <a:cs typeface="+mn-cs"/>
              </a:rPr>
              <a:t> </a:t>
            </a:r>
            <a:r>
              <a:rPr kumimoji="1" lang="pl-PL" sz="1200" b="0" i="0" u="none" strike="noStrike" kern="1200" baseline="0" dirty="0" err="1" smtClean="0">
                <a:solidFill>
                  <a:schemeClr val="tx1"/>
                </a:solidFill>
                <a:latin typeface="Times New Roman" pitchFamily="33" charset="0"/>
                <a:ea typeface="+mn-ea"/>
                <a:cs typeface="+mn-cs"/>
              </a:rPr>
              <a:t>Size</a:t>
            </a:r>
            <a:r>
              <a:rPr kumimoji="1" lang="pl-PL" sz="1200" b="0" i="0" u="none" strike="noStrike" kern="1200" baseline="0" dirty="0" smtClean="0">
                <a:solidFill>
                  <a:schemeClr val="tx1"/>
                </a:solidFill>
                <a:latin typeface="Times New Roman" pitchFamily="33" charset="0"/>
                <a:ea typeface="+mn-ea"/>
                <a:cs typeface="+mn-cs"/>
              </a:rPr>
              <a:t> of cache =  2</a:t>
            </a:r>
            <a:r>
              <a:rPr kumimoji="1" lang="pl-PL" sz="1200" b="0" i="0" u="none" strike="noStrike" kern="1200" baseline="30000" dirty="0" smtClean="0">
                <a:solidFill>
                  <a:schemeClr val="tx1"/>
                </a:solidFill>
                <a:latin typeface="Times New Roman" pitchFamily="33" charset="0"/>
                <a:ea typeface="+mn-ea"/>
                <a:cs typeface="+mn-cs"/>
              </a:rPr>
              <a:t>r+w  </a:t>
            </a:r>
            <a:r>
              <a:rPr kumimoji="1" lang="pl-PL" sz="1200" b="0" i="0" u="none" strike="noStrike" kern="1200" baseline="0" dirty="0" err="1" smtClean="0">
                <a:solidFill>
                  <a:schemeClr val="tx1"/>
                </a:solidFill>
                <a:latin typeface="Times New Roman" pitchFamily="33" charset="0"/>
                <a:ea typeface="+mn-ea"/>
                <a:cs typeface="+mn-cs"/>
              </a:rPr>
              <a:t>words</a:t>
            </a:r>
            <a:r>
              <a:rPr kumimoji="1" lang="pl-PL" sz="1200" b="0" i="0" u="none" strike="noStrike" kern="1200" baseline="0" dirty="0" smtClean="0">
                <a:solidFill>
                  <a:schemeClr val="tx1"/>
                </a:solidFill>
                <a:latin typeface="Times New Roman" pitchFamily="33" charset="0"/>
                <a:ea typeface="+mn-ea"/>
                <a:cs typeface="+mn-cs"/>
              </a:rPr>
              <a:t> </a:t>
            </a:r>
            <a:r>
              <a:rPr kumimoji="1" lang="pl-PL" sz="1200" b="0" i="0" u="none" strike="noStrike" kern="1200" baseline="0" dirty="0" err="1" smtClean="0">
                <a:solidFill>
                  <a:schemeClr val="tx1"/>
                </a:solidFill>
                <a:latin typeface="Times New Roman" pitchFamily="33" charset="0"/>
                <a:ea typeface="+mn-ea"/>
                <a:cs typeface="+mn-cs"/>
              </a:rPr>
              <a:t>or</a:t>
            </a:r>
            <a:r>
              <a:rPr kumimoji="1" lang="pl-PL" sz="1200" b="0" i="0" u="none" strike="noStrike" kern="1200" baseline="0" dirty="0" smtClean="0">
                <a:solidFill>
                  <a:schemeClr val="tx1"/>
                </a:solidFill>
                <a:latin typeface="Times New Roman" pitchFamily="33" charset="0"/>
                <a:ea typeface="+mn-ea"/>
                <a:cs typeface="+mn-cs"/>
              </a:rPr>
              <a:t> </a:t>
            </a:r>
            <a:r>
              <a:rPr kumimoji="1" lang="pl-PL" sz="1200" b="0" i="0" u="none" strike="noStrike" kern="1200" baseline="0" dirty="0" err="1" smtClean="0">
                <a:solidFill>
                  <a:schemeClr val="tx1"/>
                </a:solidFill>
                <a:latin typeface="Times New Roman" pitchFamily="33" charset="0"/>
                <a:ea typeface="+mn-ea"/>
                <a:cs typeface="+mn-cs"/>
              </a:rPr>
              <a:t>bytes</a:t>
            </a:r>
            <a:endParaRPr kumimoji="1" lang="pl-PL" sz="1200" b="0" i="0" u="none" strike="noStrike" kern="1200" baseline="0" dirty="0" smtClean="0">
              <a:solidFill>
                <a:schemeClr val="tx1"/>
              </a:solidFill>
              <a:latin typeface="Times New Roman" pitchFamily="33" charset="0"/>
              <a:ea typeface="+mn-ea"/>
              <a:cs typeface="+mn-cs"/>
            </a:endParaRPr>
          </a:p>
          <a:p>
            <a:endParaRPr kumimoji="1" lang="en-US" sz="1200" b="1" i="0" u="none" strike="noStrike" kern="1200" baseline="0" dirty="0" smtClean="0">
              <a:solidFill>
                <a:schemeClr val="tx1"/>
              </a:solidFill>
              <a:latin typeface="Times New Roman" pitchFamily="33" charset="0"/>
              <a:ea typeface="+mn-ea"/>
              <a:cs typeface="+mn-cs"/>
            </a:endParaRPr>
          </a:p>
          <a:p>
            <a:r>
              <a:rPr kumimoji="1" lang="en-US" sz="1200" b="1" i="0" u="none" strike="noStrike" kern="1200" baseline="0" dirty="0" smtClean="0">
                <a:solidFill>
                  <a:schemeClr val="tx1"/>
                </a:solidFill>
                <a:latin typeface="Times New Roman" pitchFamily="33" charset="0"/>
                <a:ea typeface="+mn-ea"/>
                <a:cs typeface="+mn-cs"/>
              </a:rPr>
              <a:t>■ </a:t>
            </a:r>
            <a:r>
              <a:rPr kumimoji="1" lang="en-US" sz="1200" b="0" i="0" u="none" strike="noStrike" kern="1200" baseline="0" dirty="0" smtClean="0">
                <a:solidFill>
                  <a:schemeClr val="tx1"/>
                </a:solidFill>
                <a:latin typeface="Times New Roman" pitchFamily="33" charset="0"/>
                <a:ea typeface="+mn-ea"/>
                <a:cs typeface="+mn-cs"/>
              </a:rPr>
              <a:t> Size of tag =  (s - r ) bits</a:t>
            </a:r>
            <a:endParaRPr kumimoji="1" lang="en-US" sz="1200" kern="1200" baseline="0" dirty="0" smtClean="0">
              <a:solidFill>
                <a:schemeClr val="tx1"/>
              </a:solidFill>
              <a:latin typeface="Times New Roman" pitchFamily="33" charset="0"/>
              <a:ea typeface="+mn-ea"/>
              <a:cs typeface="+mn-cs"/>
            </a:endParaRPr>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0732444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kumimoji="1" lang="en-US" sz="1200" b="0" i="0" u="none" strike="noStrike" kern="1200" baseline="0" dirty="0" smtClean="0">
                <a:solidFill>
                  <a:schemeClr val="tx1"/>
                </a:solidFill>
                <a:latin typeface="Times New Roman" pitchFamily="33" charset="0"/>
                <a:ea typeface="+mn-ea"/>
                <a:cs typeface="+mn-cs"/>
              </a:rPr>
              <a:t>Figure 4.10 shows our example system using direct mapping. In the example,</a:t>
            </a:r>
          </a:p>
          <a:p>
            <a:r>
              <a:rPr kumimoji="1" lang="en-US" sz="1200" b="0" i="0" u="none" strike="noStrike" kern="1200" baseline="0" dirty="0" smtClean="0">
                <a:solidFill>
                  <a:schemeClr val="tx1"/>
                </a:solidFill>
                <a:latin typeface="Times New Roman" pitchFamily="33" charset="0"/>
                <a:ea typeface="+mn-ea"/>
                <a:cs typeface="+mn-cs"/>
              </a:rPr>
              <a:t>m = 16K = 2</a:t>
            </a:r>
            <a:r>
              <a:rPr kumimoji="1" lang="en-US" sz="1200" b="0" i="0" u="none" strike="noStrike" kern="1200" baseline="30000" dirty="0" smtClean="0">
                <a:solidFill>
                  <a:schemeClr val="tx1"/>
                </a:solidFill>
                <a:latin typeface="Times New Roman" pitchFamily="33" charset="0"/>
                <a:ea typeface="+mn-ea"/>
                <a:cs typeface="+mn-cs"/>
              </a:rPr>
              <a:t>14</a:t>
            </a:r>
            <a:r>
              <a:rPr kumimoji="1" lang="en-US" sz="1200" b="0" i="0" u="none" strike="noStrike" kern="1200" baseline="0" dirty="0" smtClean="0">
                <a:solidFill>
                  <a:schemeClr val="tx1"/>
                </a:solidFill>
                <a:latin typeface="Times New Roman" pitchFamily="33" charset="0"/>
                <a:ea typeface="+mn-ea"/>
                <a:cs typeface="+mn-cs"/>
              </a:rPr>
              <a:t> and </a:t>
            </a:r>
            <a:r>
              <a:rPr kumimoji="1" lang="en-US" sz="1200" b="0" i="0" u="none" strike="noStrike" kern="1200" baseline="0" dirty="0" err="1" smtClean="0">
                <a:solidFill>
                  <a:schemeClr val="tx1"/>
                </a:solidFill>
                <a:latin typeface="Times New Roman" pitchFamily="33" charset="0"/>
                <a:ea typeface="+mn-ea"/>
                <a:cs typeface="+mn-cs"/>
              </a:rPr>
              <a:t>i</a:t>
            </a:r>
            <a:r>
              <a:rPr kumimoji="1" lang="en-US" sz="1200" b="0" i="0" u="none" strike="noStrike" kern="1200" baseline="0" dirty="0" smtClean="0">
                <a:solidFill>
                  <a:schemeClr val="tx1"/>
                </a:solidFill>
                <a:latin typeface="Times New Roman" pitchFamily="33" charset="0"/>
                <a:ea typeface="+mn-ea"/>
                <a:cs typeface="+mn-cs"/>
              </a:rPr>
              <a:t> = j modulo 2</a:t>
            </a:r>
            <a:r>
              <a:rPr kumimoji="1" lang="en-US" sz="1200" b="0" i="0" u="none" strike="noStrike" kern="1200" baseline="30000" dirty="0" smtClean="0">
                <a:solidFill>
                  <a:schemeClr val="tx1"/>
                </a:solidFill>
                <a:latin typeface="Times New Roman" pitchFamily="33" charset="0"/>
                <a:ea typeface="+mn-ea"/>
                <a:cs typeface="+mn-cs"/>
              </a:rPr>
              <a:t>14</a:t>
            </a:r>
            <a:r>
              <a:rPr kumimoji="1" lang="en-US" sz="1200" b="0" i="0" u="none" strike="noStrike" kern="1200" baseline="0" dirty="0" smtClean="0">
                <a:solidFill>
                  <a:schemeClr val="tx1"/>
                </a:solidFill>
                <a:latin typeface="Times New Roman" pitchFamily="33" charset="0"/>
                <a:ea typeface="+mn-ea"/>
                <a:cs typeface="+mn-cs"/>
              </a:rPr>
              <a:t>. The mapping becomes</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Cache 	Line Starting 	Memory Address of Block</a:t>
            </a:r>
          </a:p>
          <a:p>
            <a:r>
              <a:rPr kumimoji="1" lang="en-US" sz="1200" b="0" i="0" u="none" strike="noStrike" kern="1200" baseline="0" dirty="0" smtClean="0">
                <a:solidFill>
                  <a:schemeClr val="tx1"/>
                </a:solidFill>
                <a:latin typeface="Times New Roman" pitchFamily="33" charset="0"/>
                <a:ea typeface="+mn-ea"/>
                <a:cs typeface="+mn-cs"/>
              </a:rPr>
              <a:t>0 	000000, 010000, …, FF0000</a:t>
            </a:r>
          </a:p>
          <a:p>
            <a:r>
              <a:rPr kumimoji="1" lang="en-US" sz="1200" b="0" i="0" u="none" strike="noStrike" kern="1200" baseline="0" dirty="0" smtClean="0">
                <a:solidFill>
                  <a:schemeClr val="tx1"/>
                </a:solidFill>
                <a:latin typeface="Times New Roman" pitchFamily="33" charset="0"/>
                <a:ea typeface="+mn-ea"/>
                <a:cs typeface="+mn-cs"/>
              </a:rPr>
              <a:t>1	 000004, 010004, …, FF0004</a:t>
            </a:r>
          </a:p>
          <a:p>
            <a:r>
              <a:rPr kumimoji="1" lang="da-DK" sz="1200" b="0" i="0" u="none" strike="noStrike" kern="1200" baseline="0" dirty="0" smtClean="0">
                <a:solidFill>
                  <a:schemeClr val="tx1"/>
                </a:solidFill>
                <a:latin typeface="Times New Roman" pitchFamily="33" charset="0"/>
                <a:ea typeface="+mn-ea"/>
                <a:cs typeface="+mn-cs"/>
              </a:rPr>
              <a:t>.		.</a:t>
            </a:r>
          </a:p>
          <a:p>
            <a:r>
              <a:rPr kumimoji="1" lang="da-DK" sz="1200" b="0" i="0" u="none" strike="noStrike" kern="1200" baseline="0" dirty="0" smtClean="0">
                <a:solidFill>
                  <a:schemeClr val="tx1"/>
                </a:solidFill>
                <a:latin typeface="Times New Roman" pitchFamily="33" charset="0"/>
                <a:ea typeface="+mn-ea"/>
                <a:cs typeface="+mn-cs"/>
              </a:rPr>
              <a:t>.		.</a:t>
            </a:r>
          </a:p>
          <a:p>
            <a:r>
              <a:rPr kumimoji="1" lang="da-DK" sz="1200" b="0" i="0" u="none" strike="noStrike" kern="1200" baseline="0" dirty="0" smtClean="0">
                <a:solidFill>
                  <a:schemeClr val="tx1"/>
                </a:solidFill>
                <a:latin typeface="Times New Roman" pitchFamily="33" charset="0"/>
                <a:ea typeface="+mn-ea"/>
                <a:cs typeface="+mn-cs"/>
              </a:rPr>
              <a:t>.		.</a:t>
            </a:r>
          </a:p>
          <a:p>
            <a:r>
              <a:rPr kumimoji="1" lang="da-DK" sz="1200" b="0" i="0" u="none" strike="noStrike" kern="1200" baseline="0" dirty="0" smtClean="0">
                <a:solidFill>
                  <a:schemeClr val="tx1"/>
                </a:solidFill>
                <a:latin typeface="Times New Roman" pitchFamily="33" charset="0"/>
                <a:ea typeface="+mn-ea"/>
                <a:cs typeface="+mn-cs"/>
              </a:rPr>
              <a:t>2</a:t>
            </a:r>
            <a:r>
              <a:rPr kumimoji="1" lang="da-DK" sz="1200" b="0" i="0" u="none" strike="noStrike" kern="1200" baseline="30000" dirty="0" smtClean="0">
                <a:solidFill>
                  <a:schemeClr val="tx1"/>
                </a:solidFill>
                <a:latin typeface="Times New Roman" pitchFamily="33" charset="0"/>
                <a:ea typeface="+mn-ea"/>
                <a:cs typeface="+mn-cs"/>
              </a:rPr>
              <a:t>14</a:t>
            </a:r>
            <a:r>
              <a:rPr kumimoji="1" lang="da-DK" sz="1200" b="0" i="0" u="none" strike="noStrike" kern="1200" baseline="0" dirty="0" smtClean="0">
                <a:solidFill>
                  <a:schemeClr val="tx1"/>
                </a:solidFill>
                <a:latin typeface="Times New Roman" pitchFamily="33" charset="0"/>
                <a:ea typeface="+mn-ea"/>
                <a:cs typeface="+mn-cs"/>
              </a:rPr>
              <a:t> - 1 	00FFFC, 01FFFC, …, FFFFFC</a:t>
            </a:r>
          </a:p>
          <a:p>
            <a:endParaRPr kumimoji="1" lang="da-DK" sz="1200" b="0" i="0" u="none" strike="noStrike" kern="1200" baseline="0" dirty="0" smtClean="0">
              <a:solidFill>
                <a:schemeClr val="tx1"/>
              </a:solidFill>
              <a:latin typeface="Times New Roman" pitchFamily="33" charset="0"/>
              <a:ea typeface="+mn-ea"/>
              <a:cs typeface="+mn-cs"/>
            </a:endParaRPr>
          </a:p>
          <a:p>
            <a:r>
              <a:rPr kumimoji="1" lang="da-DK" sz="1200" b="0" i="0" u="none" strike="noStrike" kern="1200" baseline="0" dirty="0" smtClean="0">
                <a:solidFill>
                  <a:schemeClr val="tx1"/>
                </a:solidFill>
                <a:latin typeface="Times New Roman" pitchFamily="33" charset="0"/>
                <a:ea typeface="+mn-ea"/>
                <a:cs typeface="+mn-cs"/>
              </a:rPr>
              <a:t>Note </a:t>
            </a:r>
            <a:r>
              <a:rPr kumimoji="1" lang="da-DK" sz="1200" b="0" i="0" u="none" strike="noStrike" kern="1200" baseline="0" dirty="0" err="1" smtClean="0">
                <a:solidFill>
                  <a:schemeClr val="tx1"/>
                </a:solidFill>
                <a:latin typeface="Times New Roman" pitchFamily="33" charset="0"/>
                <a:ea typeface="+mn-ea"/>
                <a:cs typeface="+mn-cs"/>
              </a:rPr>
              <a:t>that</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no</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two</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blocks</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that</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map</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into</a:t>
            </a:r>
            <a:r>
              <a:rPr kumimoji="1" lang="da-DK" sz="1200" b="0" i="0" u="none" strike="noStrike" kern="1200" baseline="0" dirty="0" smtClean="0">
                <a:solidFill>
                  <a:schemeClr val="tx1"/>
                </a:solidFill>
                <a:latin typeface="Times New Roman" pitchFamily="33" charset="0"/>
                <a:ea typeface="+mn-ea"/>
                <a:cs typeface="+mn-cs"/>
              </a:rPr>
              <a:t> the same line </a:t>
            </a:r>
            <a:r>
              <a:rPr kumimoji="1" lang="da-DK" sz="1200" b="0" i="0" u="none" strike="noStrike" kern="1200" baseline="0" dirty="0" err="1" smtClean="0">
                <a:solidFill>
                  <a:schemeClr val="tx1"/>
                </a:solidFill>
                <a:latin typeface="Times New Roman" pitchFamily="33" charset="0"/>
                <a:ea typeface="+mn-ea"/>
                <a:cs typeface="+mn-cs"/>
              </a:rPr>
              <a:t>number</a:t>
            </a:r>
            <a:r>
              <a:rPr kumimoji="1" lang="da-DK" sz="1200" b="0" i="0" u="none" strike="noStrike" kern="1200" baseline="0" dirty="0" smtClean="0">
                <a:solidFill>
                  <a:schemeClr val="tx1"/>
                </a:solidFill>
                <a:latin typeface="Times New Roman" pitchFamily="33" charset="0"/>
                <a:ea typeface="+mn-ea"/>
                <a:cs typeface="+mn-cs"/>
              </a:rPr>
              <a:t> have the same tag </a:t>
            </a:r>
            <a:r>
              <a:rPr kumimoji="1" lang="da-DK" sz="1200" b="0" i="0" u="none" strike="noStrike" kern="1200" baseline="0" dirty="0" err="1" smtClean="0">
                <a:solidFill>
                  <a:schemeClr val="tx1"/>
                </a:solidFill>
                <a:latin typeface="Times New Roman" pitchFamily="33" charset="0"/>
                <a:ea typeface="+mn-ea"/>
                <a:cs typeface="+mn-cs"/>
              </a:rPr>
              <a:t>number</a:t>
            </a:r>
            <a:r>
              <a:rPr kumimoji="1" lang="da-DK" sz="1200" b="0" i="0" u="none" strike="noStrike" kern="1200" baseline="0" dirty="0" smtClean="0">
                <a:solidFill>
                  <a:schemeClr val="tx1"/>
                </a:solidFill>
                <a:latin typeface="Times New Roman" pitchFamily="33" charset="0"/>
                <a:ea typeface="+mn-ea"/>
                <a:cs typeface="+mn-cs"/>
              </a:rPr>
              <a:t>. Thus,</a:t>
            </a:r>
          </a:p>
          <a:p>
            <a:r>
              <a:rPr kumimoji="1" lang="da-DK" sz="1200" b="0" i="0" u="none" strike="noStrike" kern="1200" baseline="0" dirty="0" err="1" smtClean="0">
                <a:solidFill>
                  <a:schemeClr val="tx1"/>
                </a:solidFill>
                <a:latin typeface="Times New Roman" pitchFamily="33" charset="0"/>
                <a:ea typeface="+mn-ea"/>
                <a:cs typeface="+mn-cs"/>
              </a:rPr>
              <a:t>blocks</a:t>
            </a:r>
            <a:r>
              <a:rPr kumimoji="1" lang="da-DK" sz="1200" b="0" i="0" u="none" strike="noStrike" kern="1200" baseline="0" dirty="0" smtClean="0">
                <a:solidFill>
                  <a:schemeClr val="tx1"/>
                </a:solidFill>
                <a:latin typeface="Times New Roman" pitchFamily="33" charset="0"/>
                <a:ea typeface="+mn-ea"/>
                <a:cs typeface="+mn-cs"/>
              </a:rPr>
              <a:t> with </a:t>
            </a:r>
            <a:r>
              <a:rPr kumimoji="1" lang="da-DK" sz="1200" b="0" i="0" u="none" strike="noStrike" kern="1200" baseline="0" dirty="0" err="1" smtClean="0">
                <a:solidFill>
                  <a:schemeClr val="tx1"/>
                </a:solidFill>
                <a:latin typeface="Times New Roman" pitchFamily="33" charset="0"/>
                <a:ea typeface="+mn-ea"/>
                <a:cs typeface="+mn-cs"/>
              </a:rPr>
              <a:t>starting</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addresses</a:t>
            </a:r>
            <a:r>
              <a:rPr kumimoji="1" lang="da-DK" sz="1200" b="0" i="0" u="none" strike="noStrike" kern="1200" baseline="0" dirty="0" smtClean="0">
                <a:solidFill>
                  <a:schemeClr val="tx1"/>
                </a:solidFill>
                <a:latin typeface="Times New Roman" pitchFamily="33" charset="0"/>
                <a:ea typeface="+mn-ea"/>
                <a:cs typeface="+mn-cs"/>
              </a:rPr>
              <a:t> 000000, 010000, …, FF0000 have tag </a:t>
            </a:r>
            <a:r>
              <a:rPr kumimoji="1" lang="da-DK" sz="1200" b="0" i="0" u="none" strike="noStrike" kern="1200" baseline="0" dirty="0" err="1" smtClean="0">
                <a:solidFill>
                  <a:schemeClr val="tx1"/>
                </a:solidFill>
                <a:latin typeface="Times New Roman" pitchFamily="33" charset="0"/>
                <a:ea typeface="+mn-ea"/>
                <a:cs typeface="+mn-cs"/>
              </a:rPr>
              <a:t>numbers</a:t>
            </a:r>
            <a:r>
              <a:rPr kumimoji="1" lang="da-DK" sz="1200" b="0" i="0" u="none" strike="noStrike" kern="1200" baseline="0" dirty="0" smtClean="0">
                <a:solidFill>
                  <a:schemeClr val="tx1"/>
                </a:solidFill>
                <a:latin typeface="Times New Roman" pitchFamily="33" charset="0"/>
                <a:ea typeface="+mn-ea"/>
                <a:cs typeface="+mn-cs"/>
              </a:rPr>
              <a:t> 00, 01, …, FF, </a:t>
            </a:r>
            <a:r>
              <a:rPr kumimoji="1" lang="da-DK" sz="1200" b="0" i="0" u="none" strike="noStrike" kern="1200" baseline="0" dirty="0" err="1" smtClean="0">
                <a:solidFill>
                  <a:schemeClr val="tx1"/>
                </a:solidFill>
                <a:latin typeface="Times New Roman" pitchFamily="33" charset="0"/>
                <a:ea typeface="+mn-ea"/>
                <a:cs typeface="+mn-cs"/>
              </a:rPr>
              <a:t>respectively</a:t>
            </a:r>
            <a:r>
              <a:rPr kumimoji="1" lang="da-DK" sz="1200" b="0" i="0" u="none" strike="noStrike" kern="1200" baseline="0" dirty="0" smtClean="0">
                <a:solidFill>
                  <a:schemeClr val="tx1"/>
                </a:solidFill>
                <a:latin typeface="Times New Roman" pitchFamily="33" charset="0"/>
                <a:ea typeface="+mn-ea"/>
                <a:cs typeface="+mn-cs"/>
              </a:rPr>
              <a:t>.</a:t>
            </a:r>
          </a:p>
          <a:p>
            <a:endParaRPr kumimoji="1" lang="da-DK" sz="1200" b="0" i="0" u="none" strike="noStrike" kern="1200" baseline="0" dirty="0" smtClean="0">
              <a:solidFill>
                <a:schemeClr val="tx1"/>
              </a:solidFill>
              <a:latin typeface="Times New Roman" pitchFamily="33" charset="0"/>
              <a:ea typeface="+mn-ea"/>
              <a:cs typeface="+mn-cs"/>
            </a:endParaRPr>
          </a:p>
          <a:p>
            <a:r>
              <a:rPr kumimoji="1" lang="da-DK" sz="1200" b="0" i="0" u="none" strike="noStrike" kern="1200" baseline="0" dirty="0" err="1" smtClean="0">
                <a:solidFill>
                  <a:schemeClr val="tx1"/>
                </a:solidFill>
                <a:latin typeface="Times New Roman" pitchFamily="33" charset="0"/>
                <a:ea typeface="+mn-ea"/>
                <a:cs typeface="+mn-cs"/>
              </a:rPr>
              <a:t>Referring</a:t>
            </a:r>
            <a:r>
              <a:rPr kumimoji="1" lang="da-DK" sz="1200" b="0" i="0" u="none" strike="noStrike" kern="1200" baseline="0" dirty="0" smtClean="0">
                <a:solidFill>
                  <a:schemeClr val="tx1"/>
                </a:solidFill>
                <a:latin typeface="Times New Roman" pitchFamily="33" charset="0"/>
                <a:ea typeface="+mn-ea"/>
                <a:cs typeface="+mn-cs"/>
              </a:rPr>
              <a:t> back to </a:t>
            </a:r>
            <a:r>
              <a:rPr kumimoji="1" lang="da-DK" sz="1200" b="0" i="0" u="none" strike="noStrike" kern="1200" baseline="0" dirty="0" err="1" smtClean="0">
                <a:solidFill>
                  <a:schemeClr val="tx1"/>
                </a:solidFill>
                <a:latin typeface="Times New Roman" pitchFamily="33" charset="0"/>
                <a:ea typeface="+mn-ea"/>
                <a:cs typeface="+mn-cs"/>
              </a:rPr>
              <a:t>Figure</a:t>
            </a:r>
            <a:r>
              <a:rPr kumimoji="1" lang="da-DK" sz="1200" b="0" i="0" u="none" strike="noStrike" kern="1200" baseline="0" dirty="0" smtClean="0">
                <a:solidFill>
                  <a:schemeClr val="tx1"/>
                </a:solidFill>
                <a:latin typeface="Times New Roman" pitchFamily="33" charset="0"/>
                <a:ea typeface="+mn-ea"/>
                <a:cs typeface="+mn-cs"/>
              </a:rPr>
              <a:t> 4.5, a </a:t>
            </a:r>
            <a:r>
              <a:rPr kumimoji="1" lang="da-DK" sz="1200" b="0" i="0" u="none" strike="noStrike" kern="1200" baseline="0" dirty="0" err="1" smtClean="0">
                <a:solidFill>
                  <a:schemeClr val="tx1"/>
                </a:solidFill>
                <a:latin typeface="Times New Roman" pitchFamily="33" charset="0"/>
                <a:ea typeface="+mn-ea"/>
                <a:cs typeface="+mn-cs"/>
              </a:rPr>
              <a:t>read</a:t>
            </a:r>
            <a:r>
              <a:rPr kumimoji="1" lang="da-DK" sz="1200" b="0" i="0" u="none" strike="noStrike" kern="1200" baseline="0" dirty="0" smtClean="0">
                <a:solidFill>
                  <a:schemeClr val="tx1"/>
                </a:solidFill>
                <a:latin typeface="Times New Roman" pitchFamily="33" charset="0"/>
                <a:ea typeface="+mn-ea"/>
                <a:cs typeface="+mn-cs"/>
              </a:rPr>
              <a:t> operation </a:t>
            </a:r>
            <a:r>
              <a:rPr kumimoji="1" lang="da-DK" sz="1200" b="0" i="0" u="none" strike="noStrike" kern="1200" baseline="0" dirty="0" err="1" smtClean="0">
                <a:solidFill>
                  <a:schemeClr val="tx1"/>
                </a:solidFill>
                <a:latin typeface="Times New Roman" pitchFamily="33" charset="0"/>
                <a:ea typeface="+mn-ea"/>
                <a:cs typeface="+mn-cs"/>
              </a:rPr>
              <a:t>works</a:t>
            </a:r>
            <a:r>
              <a:rPr kumimoji="1" lang="da-DK" sz="1200" b="0" i="0" u="none" strike="noStrike" kern="1200" baseline="0" dirty="0" smtClean="0">
                <a:solidFill>
                  <a:schemeClr val="tx1"/>
                </a:solidFill>
                <a:latin typeface="Times New Roman" pitchFamily="33" charset="0"/>
                <a:ea typeface="+mn-ea"/>
                <a:cs typeface="+mn-cs"/>
              </a:rPr>
              <a:t> as </a:t>
            </a:r>
            <a:r>
              <a:rPr kumimoji="1" lang="da-DK" sz="1200" b="0" i="0" u="none" strike="noStrike" kern="1200" baseline="0" dirty="0" err="1" smtClean="0">
                <a:solidFill>
                  <a:schemeClr val="tx1"/>
                </a:solidFill>
                <a:latin typeface="Times New Roman" pitchFamily="33" charset="0"/>
                <a:ea typeface="+mn-ea"/>
                <a:cs typeface="+mn-cs"/>
              </a:rPr>
              <a:t>follows</a:t>
            </a:r>
            <a:r>
              <a:rPr kumimoji="1" lang="da-DK" sz="1200" b="0" i="0" u="none" strike="noStrike" kern="1200" baseline="0" dirty="0" smtClean="0">
                <a:solidFill>
                  <a:schemeClr val="tx1"/>
                </a:solidFill>
                <a:latin typeface="Times New Roman" pitchFamily="33" charset="0"/>
                <a:ea typeface="+mn-ea"/>
                <a:cs typeface="+mn-cs"/>
              </a:rPr>
              <a:t>. The cache system is </a:t>
            </a:r>
            <a:r>
              <a:rPr kumimoji="1" lang="da-DK" sz="1200" b="0" i="0" u="none" strike="noStrike" kern="1200" baseline="0" dirty="0" err="1" smtClean="0">
                <a:solidFill>
                  <a:schemeClr val="tx1"/>
                </a:solidFill>
                <a:latin typeface="Times New Roman" pitchFamily="33" charset="0"/>
                <a:ea typeface="+mn-ea"/>
                <a:cs typeface="+mn-cs"/>
              </a:rPr>
              <a:t>presented</a:t>
            </a:r>
            <a:endParaRPr kumimoji="1" lang="da-DK" sz="1200" b="0" i="0" u="none" strike="noStrike" kern="1200" baseline="0" dirty="0" smtClean="0">
              <a:solidFill>
                <a:schemeClr val="tx1"/>
              </a:solidFill>
              <a:latin typeface="Times New Roman" pitchFamily="33" charset="0"/>
              <a:ea typeface="+mn-ea"/>
              <a:cs typeface="+mn-cs"/>
            </a:endParaRPr>
          </a:p>
          <a:p>
            <a:r>
              <a:rPr kumimoji="1" lang="da-DK" sz="1200" b="0" i="0" u="none" strike="noStrike" kern="1200" baseline="0" dirty="0" smtClean="0">
                <a:solidFill>
                  <a:schemeClr val="tx1"/>
                </a:solidFill>
                <a:latin typeface="Times New Roman" pitchFamily="33" charset="0"/>
                <a:ea typeface="+mn-ea"/>
                <a:cs typeface="+mn-cs"/>
              </a:rPr>
              <a:t>with a 24-bit </a:t>
            </a:r>
            <a:r>
              <a:rPr kumimoji="1" lang="da-DK" sz="1200" b="0" i="0" u="none" strike="noStrike" kern="1200" baseline="0" dirty="0" err="1" smtClean="0">
                <a:solidFill>
                  <a:schemeClr val="tx1"/>
                </a:solidFill>
                <a:latin typeface="Times New Roman" pitchFamily="33" charset="0"/>
                <a:ea typeface="+mn-ea"/>
                <a:cs typeface="+mn-cs"/>
              </a:rPr>
              <a:t>address</a:t>
            </a:r>
            <a:r>
              <a:rPr kumimoji="1" lang="da-DK" sz="1200" b="0" i="0" u="none" strike="noStrike" kern="1200" baseline="0" dirty="0" smtClean="0">
                <a:solidFill>
                  <a:schemeClr val="tx1"/>
                </a:solidFill>
                <a:latin typeface="Times New Roman" pitchFamily="33" charset="0"/>
                <a:ea typeface="+mn-ea"/>
                <a:cs typeface="+mn-cs"/>
              </a:rPr>
              <a:t>. The 14-bit line </a:t>
            </a:r>
            <a:r>
              <a:rPr kumimoji="1" lang="da-DK" sz="1200" b="0" i="0" u="none" strike="noStrike" kern="1200" baseline="0" dirty="0" err="1" smtClean="0">
                <a:solidFill>
                  <a:schemeClr val="tx1"/>
                </a:solidFill>
                <a:latin typeface="Times New Roman" pitchFamily="33" charset="0"/>
                <a:ea typeface="+mn-ea"/>
                <a:cs typeface="+mn-cs"/>
              </a:rPr>
              <a:t>number</a:t>
            </a:r>
            <a:r>
              <a:rPr kumimoji="1" lang="da-DK" sz="1200" b="0" i="0" u="none" strike="noStrike" kern="1200" baseline="0" dirty="0" smtClean="0">
                <a:solidFill>
                  <a:schemeClr val="tx1"/>
                </a:solidFill>
                <a:latin typeface="Times New Roman" pitchFamily="33" charset="0"/>
                <a:ea typeface="+mn-ea"/>
                <a:cs typeface="+mn-cs"/>
              </a:rPr>
              <a:t> is </a:t>
            </a:r>
            <a:r>
              <a:rPr kumimoji="1" lang="da-DK" sz="1200" b="0" i="0" u="none" strike="noStrike" kern="1200" baseline="0" dirty="0" err="1" smtClean="0">
                <a:solidFill>
                  <a:schemeClr val="tx1"/>
                </a:solidFill>
                <a:latin typeface="Times New Roman" pitchFamily="33" charset="0"/>
                <a:ea typeface="+mn-ea"/>
                <a:cs typeface="+mn-cs"/>
              </a:rPr>
              <a:t>used</a:t>
            </a:r>
            <a:r>
              <a:rPr kumimoji="1" lang="da-DK" sz="1200" b="0" i="0" u="none" strike="noStrike" kern="1200" baseline="0" dirty="0" smtClean="0">
                <a:solidFill>
                  <a:schemeClr val="tx1"/>
                </a:solidFill>
                <a:latin typeface="Times New Roman" pitchFamily="33" charset="0"/>
                <a:ea typeface="+mn-ea"/>
                <a:cs typeface="+mn-cs"/>
              </a:rPr>
              <a:t> as an </a:t>
            </a:r>
            <a:r>
              <a:rPr kumimoji="1" lang="da-DK" sz="1200" b="0" i="0" u="none" strike="noStrike" kern="1200" baseline="0" dirty="0" err="1" smtClean="0">
                <a:solidFill>
                  <a:schemeClr val="tx1"/>
                </a:solidFill>
                <a:latin typeface="Times New Roman" pitchFamily="33" charset="0"/>
                <a:ea typeface="+mn-ea"/>
                <a:cs typeface="+mn-cs"/>
              </a:rPr>
              <a:t>index</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into</a:t>
            </a:r>
            <a:r>
              <a:rPr kumimoji="1" lang="da-DK" sz="1200" b="0" i="0" u="none" strike="noStrike" kern="1200" baseline="0" dirty="0" smtClean="0">
                <a:solidFill>
                  <a:schemeClr val="tx1"/>
                </a:solidFill>
                <a:latin typeface="Times New Roman" pitchFamily="33" charset="0"/>
                <a:ea typeface="+mn-ea"/>
                <a:cs typeface="+mn-cs"/>
              </a:rPr>
              <a:t> the cache to </a:t>
            </a:r>
            <a:r>
              <a:rPr kumimoji="1" lang="da-DK" sz="1200" b="0" i="0" u="none" strike="noStrike" kern="1200" baseline="0" dirty="0" err="1" smtClean="0">
                <a:solidFill>
                  <a:schemeClr val="tx1"/>
                </a:solidFill>
                <a:latin typeface="Times New Roman" pitchFamily="33" charset="0"/>
                <a:ea typeface="+mn-ea"/>
                <a:cs typeface="+mn-cs"/>
              </a:rPr>
              <a:t>access</a:t>
            </a:r>
            <a:r>
              <a:rPr kumimoji="1" lang="da-DK" sz="1200" b="0" i="0" u="none" strike="noStrike" kern="1200" baseline="0" dirty="0" smtClean="0">
                <a:solidFill>
                  <a:schemeClr val="tx1"/>
                </a:solidFill>
                <a:latin typeface="Times New Roman" pitchFamily="33" charset="0"/>
                <a:ea typeface="+mn-ea"/>
                <a:cs typeface="+mn-cs"/>
              </a:rPr>
              <a:t> a </a:t>
            </a:r>
            <a:r>
              <a:rPr kumimoji="1" lang="da-DK" sz="1200" b="0" i="0" u="none" strike="noStrike" kern="1200" baseline="0" dirty="0" err="1" smtClean="0">
                <a:solidFill>
                  <a:schemeClr val="tx1"/>
                </a:solidFill>
                <a:latin typeface="Times New Roman" pitchFamily="33" charset="0"/>
                <a:ea typeface="+mn-ea"/>
                <a:cs typeface="+mn-cs"/>
              </a:rPr>
              <a:t>particular</a:t>
            </a:r>
            <a:endParaRPr kumimoji="1" lang="da-DK" sz="1200" b="0" i="0" u="none" strike="noStrike" kern="1200" baseline="0" dirty="0" smtClean="0">
              <a:solidFill>
                <a:schemeClr val="tx1"/>
              </a:solidFill>
              <a:latin typeface="Times New Roman" pitchFamily="33" charset="0"/>
              <a:ea typeface="+mn-ea"/>
              <a:cs typeface="+mn-cs"/>
            </a:endParaRPr>
          </a:p>
          <a:p>
            <a:r>
              <a:rPr kumimoji="1" lang="da-DK" sz="1200" b="0" i="0" u="none" strike="noStrike" kern="1200" baseline="0" dirty="0" smtClean="0">
                <a:solidFill>
                  <a:schemeClr val="tx1"/>
                </a:solidFill>
                <a:latin typeface="Times New Roman" pitchFamily="33" charset="0"/>
                <a:ea typeface="+mn-ea"/>
                <a:cs typeface="+mn-cs"/>
              </a:rPr>
              <a:t>line. If the 8-bit tag </a:t>
            </a:r>
            <a:r>
              <a:rPr kumimoji="1" lang="da-DK" sz="1200" b="0" i="0" u="none" strike="noStrike" kern="1200" baseline="0" dirty="0" err="1" smtClean="0">
                <a:solidFill>
                  <a:schemeClr val="tx1"/>
                </a:solidFill>
                <a:latin typeface="Times New Roman" pitchFamily="33" charset="0"/>
                <a:ea typeface="+mn-ea"/>
                <a:cs typeface="+mn-cs"/>
              </a:rPr>
              <a:t>number</a:t>
            </a:r>
            <a:r>
              <a:rPr kumimoji="1" lang="da-DK" sz="1200" b="0" i="0" u="none" strike="noStrike" kern="1200" baseline="0" dirty="0" smtClean="0">
                <a:solidFill>
                  <a:schemeClr val="tx1"/>
                </a:solidFill>
                <a:latin typeface="Times New Roman" pitchFamily="33" charset="0"/>
                <a:ea typeface="+mn-ea"/>
                <a:cs typeface="+mn-cs"/>
              </a:rPr>
              <a:t> matches the tag </a:t>
            </a:r>
            <a:r>
              <a:rPr kumimoji="1" lang="da-DK" sz="1200" b="0" i="0" u="none" strike="noStrike" kern="1200" baseline="0" dirty="0" err="1" smtClean="0">
                <a:solidFill>
                  <a:schemeClr val="tx1"/>
                </a:solidFill>
                <a:latin typeface="Times New Roman" pitchFamily="33" charset="0"/>
                <a:ea typeface="+mn-ea"/>
                <a:cs typeface="+mn-cs"/>
              </a:rPr>
              <a:t>number</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currently</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stored</a:t>
            </a:r>
            <a:r>
              <a:rPr kumimoji="1" lang="da-DK" sz="1200" b="0" i="0" u="none" strike="noStrike" kern="1200" baseline="0" dirty="0" smtClean="0">
                <a:solidFill>
                  <a:schemeClr val="tx1"/>
                </a:solidFill>
                <a:latin typeface="Times New Roman" pitchFamily="33" charset="0"/>
                <a:ea typeface="+mn-ea"/>
                <a:cs typeface="+mn-cs"/>
              </a:rPr>
              <a:t> in </a:t>
            </a:r>
            <a:r>
              <a:rPr kumimoji="1" lang="da-DK" sz="1200" b="0" i="0" u="none" strike="noStrike" kern="1200" baseline="0" dirty="0" err="1" smtClean="0">
                <a:solidFill>
                  <a:schemeClr val="tx1"/>
                </a:solidFill>
                <a:latin typeface="Times New Roman" pitchFamily="33" charset="0"/>
                <a:ea typeface="+mn-ea"/>
                <a:cs typeface="+mn-cs"/>
              </a:rPr>
              <a:t>that</a:t>
            </a:r>
            <a:r>
              <a:rPr kumimoji="1" lang="da-DK" sz="1200" b="0" i="0" u="none" strike="noStrike" kern="1200" baseline="0" dirty="0" smtClean="0">
                <a:solidFill>
                  <a:schemeClr val="tx1"/>
                </a:solidFill>
                <a:latin typeface="Times New Roman" pitchFamily="33" charset="0"/>
                <a:ea typeface="+mn-ea"/>
                <a:cs typeface="+mn-cs"/>
              </a:rPr>
              <a:t> line, </a:t>
            </a:r>
            <a:r>
              <a:rPr kumimoji="1" lang="da-DK" sz="1200" b="0" i="0" u="none" strike="noStrike" kern="1200" baseline="0" dirty="0" err="1" smtClean="0">
                <a:solidFill>
                  <a:schemeClr val="tx1"/>
                </a:solidFill>
                <a:latin typeface="Times New Roman" pitchFamily="33" charset="0"/>
                <a:ea typeface="+mn-ea"/>
                <a:cs typeface="+mn-cs"/>
              </a:rPr>
              <a:t>then</a:t>
            </a:r>
            <a:r>
              <a:rPr kumimoji="1" lang="da-DK" sz="1200" b="0" i="0" u="none" strike="noStrike" kern="1200" baseline="0" dirty="0" smtClean="0">
                <a:solidFill>
                  <a:schemeClr val="tx1"/>
                </a:solidFill>
                <a:latin typeface="Times New Roman" pitchFamily="33" charset="0"/>
                <a:ea typeface="+mn-ea"/>
                <a:cs typeface="+mn-cs"/>
              </a:rPr>
              <a:t> the 2-bit </a:t>
            </a:r>
            <a:r>
              <a:rPr kumimoji="1" lang="da-DK" sz="1200" b="0" i="0" u="none" strike="noStrike" kern="1200" baseline="0" dirty="0" err="1" smtClean="0">
                <a:solidFill>
                  <a:schemeClr val="tx1"/>
                </a:solidFill>
                <a:latin typeface="Times New Roman" pitchFamily="33" charset="0"/>
                <a:ea typeface="+mn-ea"/>
                <a:cs typeface="+mn-cs"/>
              </a:rPr>
              <a:t>word</a:t>
            </a:r>
            <a:endParaRPr kumimoji="1" lang="da-DK" sz="1200" b="0" i="0" u="none" strike="noStrike" kern="1200" baseline="0" dirty="0" smtClean="0">
              <a:solidFill>
                <a:schemeClr val="tx1"/>
              </a:solidFill>
              <a:latin typeface="Times New Roman" pitchFamily="33" charset="0"/>
              <a:ea typeface="+mn-ea"/>
              <a:cs typeface="+mn-cs"/>
            </a:endParaRPr>
          </a:p>
          <a:p>
            <a:r>
              <a:rPr kumimoji="1" lang="da-DK" sz="1200" b="0" i="0" u="none" strike="noStrike" kern="1200" baseline="0" dirty="0" err="1" smtClean="0">
                <a:solidFill>
                  <a:schemeClr val="tx1"/>
                </a:solidFill>
                <a:latin typeface="Times New Roman" pitchFamily="33" charset="0"/>
                <a:ea typeface="+mn-ea"/>
                <a:cs typeface="+mn-cs"/>
              </a:rPr>
              <a:t>number</a:t>
            </a:r>
            <a:r>
              <a:rPr kumimoji="1" lang="da-DK" sz="1200" b="0" i="0" u="none" strike="noStrike" kern="1200" baseline="0" dirty="0" smtClean="0">
                <a:solidFill>
                  <a:schemeClr val="tx1"/>
                </a:solidFill>
                <a:latin typeface="Times New Roman" pitchFamily="33" charset="0"/>
                <a:ea typeface="+mn-ea"/>
                <a:cs typeface="+mn-cs"/>
              </a:rPr>
              <a:t> is </a:t>
            </a:r>
            <a:r>
              <a:rPr kumimoji="1" lang="da-DK" sz="1200" b="0" i="0" u="none" strike="noStrike" kern="1200" baseline="0" dirty="0" err="1" smtClean="0">
                <a:solidFill>
                  <a:schemeClr val="tx1"/>
                </a:solidFill>
                <a:latin typeface="Times New Roman" pitchFamily="33" charset="0"/>
                <a:ea typeface="+mn-ea"/>
                <a:cs typeface="+mn-cs"/>
              </a:rPr>
              <a:t>used</a:t>
            </a:r>
            <a:r>
              <a:rPr kumimoji="1" lang="da-DK" sz="1200" b="0" i="0" u="none" strike="noStrike" kern="1200" baseline="0" dirty="0" smtClean="0">
                <a:solidFill>
                  <a:schemeClr val="tx1"/>
                </a:solidFill>
                <a:latin typeface="Times New Roman" pitchFamily="33" charset="0"/>
                <a:ea typeface="+mn-ea"/>
                <a:cs typeface="+mn-cs"/>
              </a:rPr>
              <a:t> to </a:t>
            </a:r>
            <a:r>
              <a:rPr kumimoji="1" lang="da-DK" sz="1200" b="0" i="0" u="none" strike="noStrike" kern="1200" baseline="0" dirty="0" err="1" smtClean="0">
                <a:solidFill>
                  <a:schemeClr val="tx1"/>
                </a:solidFill>
                <a:latin typeface="Times New Roman" pitchFamily="33" charset="0"/>
                <a:ea typeface="+mn-ea"/>
                <a:cs typeface="+mn-cs"/>
              </a:rPr>
              <a:t>select</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one</a:t>
            </a:r>
            <a:r>
              <a:rPr kumimoji="1" lang="da-DK" sz="1200" b="0" i="0" u="none" strike="noStrike" kern="1200" baseline="0" dirty="0" smtClean="0">
                <a:solidFill>
                  <a:schemeClr val="tx1"/>
                </a:solidFill>
                <a:latin typeface="Times New Roman" pitchFamily="33" charset="0"/>
                <a:ea typeface="+mn-ea"/>
                <a:cs typeface="+mn-cs"/>
              </a:rPr>
              <a:t> of the 4 bytes in </a:t>
            </a:r>
            <a:r>
              <a:rPr kumimoji="1" lang="da-DK" sz="1200" b="0" i="0" u="none" strike="noStrike" kern="1200" baseline="0" dirty="0" err="1" smtClean="0">
                <a:solidFill>
                  <a:schemeClr val="tx1"/>
                </a:solidFill>
                <a:latin typeface="Times New Roman" pitchFamily="33" charset="0"/>
                <a:ea typeface="+mn-ea"/>
                <a:cs typeface="+mn-cs"/>
              </a:rPr>
              <a:t>that</a:t>
            </a:r>
            <a:r>
              <a:rPr kumimoji="1" lang="da-DK" sz="1200" b="0" i="0" u="none" strike="noStrike" kern="1200" baseline="0" dirty="0" smtClean="0">
                <a:solidFill>
                  <a:schemeClr val="tx1"/>
                </a:solidFill>
                <a:latin typeface="Times New Roman" pitchFamily="33" charset="0"/>
                <a:ea typeface="+mn-ea"/>
                <a:cs typeface="+mn-cs"/>
              </a:rPr>
              <a:t> line. </a:t>
            </a:r>
            <a:r>
              <a:rPr kumimoji="1" lang="da-DK" sz="1200" b="0" i="0" u="none" strike="noStrike" kern="1200" baseline="0" dirty="0" err="1" smtClean="0">
                <a:solidFill>
                  <a:schemeClr val="tx1"/>
                </a:solidFill>
                <a:latin typeface="Times New Roman" pitchFamily="33" charset="0"/>
                <a:ea typeface="+mn-ea"/>
                <a:cs typeface="+mn-cs"/>
              </a:rPr>
              <a:t>Otherwise</a:t>
            </a:r>
            <a:r>
              <a:rPr kumimoji="1" lang="da-DK" sz="1200" b="0" i="0" u="none" strike="noStrike" kern="1200" baseline="0" dirty="0" smtClean="0">
                <a:solidFill>
                  <a:schemeClr val="tx1"/>
                </a:solidFill>
                <a:latin typeface="Times New Roman" pitchFamily="33" charset="0"/>
                <a:ea typeface="+mn-ea"/>
                <a:cs typeface="+mn-cs"/>
              </a:rPr>
              <a:t>, the 22-bit tag-plus-line</a:t>
            </a:r>
          </a:p>
          <a:p>
            <a:r>
              <a:rPr kumimoji="1" lang="da-DK" sz="1200" b="0" i="0" u="none" strike="noStrike" kern="1200" baseline="0" dirty="0" err="1" smtClean="0">
                <a:solidFill>
                  <a:schemeClr val="tx1"/>
                </a:solidFill>
                <a:latin typeface="Times New Roman" pitchFamily="33" charset="0"/>
                <a:ea typeface="+mn-ea"/>
                <a:cs typeface="+mn-cs"/>
              </a:rPr>
              <a:t>field</a:t>
            </a:r>
            <a:r>
              <a:rPr kumimoji="1" lang="da-DK" sz="1200" b="0" i="0" u="none" strike="noStrike" kern="1200" baseline="0" dirty="0" smtClean="0">
                <a:solidFill>
                  <a:schemeClr val="tx1"/>
                </a:solidFill>
                <a:latin typeface="Times New Roman" pitchFamily="33" charset="0"/>
                <a:ea typeface="+mn-ea"/>
                <a:cs typeface="+mn-cs"/>
              </a:rPr>
              <a:t> is </a:t>
            </a:r>
            <a:r>
              <a:rPr kumimoji="1" lang="da-DK" sz="1200" b="0" i="0" u="none" strike="noStrike" kern="1200" baseline="0" dirty="0" err="1" smtClean="0">
                <a:solidFill>
                  <a:schemeClr val="tx1"/>
                </a:solidFill>
                <a:latin typeface="Times New Roman" pitchFamily="33" charset="0"/>
                <a:ea typeface="+mn-ea"/>
                <a:cs typeface="+mn-cs"/>
              </a:rPr>
              <a:t>used</a:t>
            </a:r>
            <a:r>
              <a:rPr kumimoji="1" lang="da-DK" sz="1200" b="0" i="0" u="none" strike="noStrike" kern="1200" baseline="0" dirty="0" smtClean="0">
                <a:solidFill>
                  <a:schemeClr val="tx1"/>
                </a:solidFill>
                <a:latin typeface="Times New Roman" pitchFamily="33" charset="0"/>
                <a:ea typeface="+mn-ea"/>
                <a:cs typeface="+mn-cs"/>
              </a:rPr>
              <a:t> to </a:t>
            </a:r>
            <a:r>
              <a:rPr kumimoji="1" lang="da-DK" sz="1200" b="0" i="0" u="none" strike="noStrike" kern="1200" baseline="0" dirty="0" err="1" smtClean="0">
                <a:solidFill>
                  <a:schemeClr val="tx1"/>
                </a:solidFill>
                <a:latin typeface="Times New Roman" pitchFamily="33" charset="0"/>
                <a:ea typeface="+mn-ea"/>
                <a:cs typeface="+mn-cs"/>
              </a:rPr>
              <a:t>fetch</a:t>
            </a:r>
            <a:r>
              <a:rPr kumimoji="1" lang="da-DK" sz="1200" b="0" i="0" u="none" strike="noStrike" kern="1200" baseline="0" dirty="0" smtClean="0">
                <a:solidFill>
                  <a:schemeClr val="tx1"/>
                </a:solidFill>
                <a:latin typeface="Times New Roman" pitchFamily="33" charset="0"/>
                <a:ea typeface="+mn-ea"/>
                <a:cs typeface="+mn-cs"/>
              </a:rPr>
              <a:t> a </a:t>
            </a:r>
            <a:r>
              <a:rPr kumimoji="1" lang="da-DK" sz="1200" b="0" i="0" u="none" strike="noStrike" kern="1200" baseline="0" dirty="0" err="1" smtClean="0">
                <a:solidFill>
                  <a:schemeClr val="tx1"/>
                </a:solidFill>
                <a:latin typeface="Times New Roman" pitchFamily="33" charset="0"/>
                <a:ea typeface="+mn-ea"/>
                <a:cs typeface="+mn-cs"/>
              </a:rPr>
              <a:t>block</a:t>
            </a:r>
            <a:r>
              <a:rPr kumimoji="1" lang="da-DK" sz="1200" b="0" i="0" u="none" strike="noStrike" kern="1200" baseline="0" dirty="0" smtClean="0">
                <a:solidFill>
                  <a:schemeClr val="tx1"/>
                </a:solidFill>
                <a:latin typeface="Times New Roman" pitchFamily="33" charset="0"/>
                <a:ea typeface="+mn-ea"/>
                <a:cs typeface="+mn-cs"/>
              </a:rPr>
              <a:t> from </a:t>
            </a:r>
            <a:r>
              <a:rPr kumimoji="1" lang="da-DK" sz="1200" b="0" i="0" u="none" strike="noStrike" kern="1200" baseline="0" dirty="0" err="1" smtClean="0">
                <a:solidFill>
                  <a:schemeClr val="tx1"/>
                </a:solidFill>
                <a:latin typeface="Times New Roman" pitchFamily="33" charset="0"/>
                <a:ea typeface="+mn-ea"/>
                <a:cs typeface="+mn-cs"/>
              </a:rPr>
              <a:t>main</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memory</a:t>
            </a:r>
            <a:r>
              <a:rPr kumimoji="1" lang="da-DK" sz="1200" b="0" i="0" u="none" strike="noStrike" kern="1200" baseline="0" dirty="0" smtClean="0">
                <a:solidFill>
                  <a:schemeClr val="tx1"/>
                </a:solidFill>
                <a:latin typeface="Times New Roman" pitchFamily="33" charset="0"/>
                <a:ea typeface="+mn-ea"/>
                <a:cs typeface="+mn-cs"/>
              </a:rPr>
              <a:t>. The </a:t>
            </a:r>
            <a:r>
              <a:rPr kumimoji="1" lang="da-DK" sz="1200" b="0" i="0" u="none" strike="noStrike" kern="1200" baseline="0" dirty="0" err="1" smtClean="0">
                <a:solidFill>
                  <a:schemeClr val="tx1"/>
                </a:solidFill>
                <a:latin typeface="Times New Roman" pitchFamily="33" charset="0"/>
                <a:ea typeface="+mn-ea"/>
                <a:cs typeface="+mn-cs"/>
              </a:rPr>
              <a:t>actual</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address</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that</a:t>
            </a:r>
            <a:r>
              <a:rPr kumimoji="1" lang="da-DK" sz="1200" b="0" i="0" u="none" strike="noStrike" kern="1200" baseline="0" dirty="0" smtClean="0">
                <a:solidFill>
                  <a:schemeClr val="tx1"/>
                </a:solidFill>
                <a:latin typeface="Times New Roman" pitchFamily="33" charset="0"/>
                <a:ea typeface="+mn-ea"/>
                <a:cs typeface="+mn-cs"/>
              </a:rPr>
              <a:t> is </a:t>
            </a:r>
            <a:r>
              <a:rPr kumimoji="1" lang="da-DK" sz="1200" b="0" i="0" u="none" strike="noStrike" kern="1200" baseline="0" dirty="0" err="1" smtClean="0">
                <a:solidFill>
                  <a:schemeClr val="tx1"/>
                </a:solidFill>
                <a:latin typeface="Times New Roman" pitchFamily="33" charset="0"/>
                <a:ea typeface="+mn-ea"/>
                <a:cs typeface="+mn-cs"/>
              </a:rPr>
              <a:t>used</a:t>
            </a:r>
            <a:r>
              <a:rPr kumimoji="1" lang="da-DK" sz="1200" b="0" i="0" u="none" strike="noStrike" kern="1200" baseline="0" dirty="0" smtClean="0">
                <a:solidFill>
                  <a:schemeClr val="tx1"/>
                </a:solidFill>
                <a:latin typeface="Times New Roman" pitchFamily="33" charset="0"/>
                <a:ea typeface="+mn-ea"/>
                <a:cs typeface="+mn-cs"/>
              </a:rPr>
              <a:t> for the </a:t>
            </a:r>
            <a:r>
              <a:rPr kumimoji="1" lang="da-DK" sz="1200" b="0" i="0" u="none" strike="noStrike" kern="1200" baseline="0" dirty="0" err="1" smtClean="0">
                <a:solidFill>
                  <a:schemeClr val="tx1"/>
                </a:solidFill>
                <a:latin typeface="Times New Roman" pitchFamily="33" charset="0"/>
                <a:ea typeface="+mn-ea"/>
                <a:cs typeface="+mn-cs"/>
              </a:rPr>
              <a:t>fetch</a:t>
            </a:r>
            <a:r>
              <a:rPr kumimoji="1" lang="da-DK" sz="1200" b="0" i="0" u="none" strike="noStrike" kern="1200" baseline="0" dirty="0" smtClean="0">
                <a:solidFill>
                  <a:schemeClr val="tx1"/>
                </a:solidFill>
                <a:latin typeface="Times New Roman" pitchFamily="33" charset="0"/>
                <a:ea typeface="+mn-ea"/>
                <a:cs typeface="+mn-cs"/>
              </a:rPr>
              <a:t> is the 22-bit</a:t>
            </a:r>
          </a:p>
          <a:p>
            <a:r>
              <a:rPr kumimoji="1" lang="da-DK" sz="1200" b="0" i="0" u="none" strike="noStrike" kern="1200" baseline="0" dirty="0" smtClean="0">
                <a:solidFill>
                  <a:schemeClr val="tx1"/>
                </a:solidFill>
                <a:latin typeface="Times New Roman" pitchFamily="33" charset="0"/>
                <a:ea typeface="+mn-ea"/>
                <a:cs typeface="+mn-cs"/>
              </a:rPr>
              <a:t>tag-plus-line </a:t>
            </a:r>
            <a:r>
              <a:rPr kumimoji="1" lang="da-DK" sz="1200" b="0" i="0" u="none" strike="noStrike" kern="1200" baseline="0" dirty="0" err="1" smtClean="0">
                <a:solidFill>
                  <a:schemeClr val="tx1"/>
                </a:solidFill>
                <a:latin typeface="Times New Roman" pitchFamily="33" charset="0"/>
                <a:ea typeface="+mn-ea"/>
                <a:cs typeface="+mn-cs"/>
              </a:rPr>
              <a:t>concatenated</a:t>
            </a:r>
            <a:r>
              <a:rPr kumimoji="1" lang="da-DK" sz="1200" b="0" i="0" u="none" strike="noStrike" kern="1200" baseline="0" dirty="0" smtClean="0">
                <a:solidFill>
                  <a:schemeClr val="tx1"/>
                </a:solidFill>
                <a:latin typeface="Times New Roman" pitchFamily="33" charset="0"/>
                <a:ea typeface="+mn-ea"/>
                <a:cs typeface="+mn-cs"/>
              </a:rPr>
              <a:t> with </a:t>
            </a:r>
            <a:r>
              <a:rPr kumimoji="1" lang="da-DK" sz="1200" b="0" i="0" u="none" strike="noStrike" kern="1200" baseline="0" dirty="0" err="1" smtClean="0">
                <a:solidFill>
                  <a:schemeClr val="tx1"/>
                </a:solidFill>
                <a:latin typeface="Times New Roman" pitchFamily="33" charset="0"/>
                <a:ea typeface="+mn-ea"/>
                <a:cs typeface="+mn-cs"/>
              </a:rPr>
              <a:t>two</a:t>
            </a:r>
            <a:r>
              <a:rPr kumimoji="1" lang="da-DK" sz="1200" b="0" i="0" u="none" strike="noStrike" kern="1200" baseline="0" dirty="0" smtClean="0">
                <a:solidFill>
                  <a:schemeClr val="tx1"/>
                </a:solidFill>
                <a:latin typeface="Times New Roman" pitchFamily="33" charset="0"/>
                <a:ea typeface="+mn-ea"/>
                <a:cs typeface="+mn-cs"/>
              </a:rPr>
              <a:t> 0 bits, so </a:t>
            </a:r>
            <a:r>
              <a:rPr kumimoji="1" lang="da-DK" sz="1200" b="0" i="0" u="none" strike="noStrike" kern="1200" baseline="0" dirty="0" err="1" smtClean="0">
                <a:solidFill>
                  <a:schemeClr val="tx1"/>
                </a:solidFill>
                <a:latin typeface="Times New Roman" pitchFamily="33" charset="0"/>
                <a:ea typeface="+mn-ea"/>
                <a:cs typeface="+mn-cs"/>
              </a:rPr>
              <a:t>that</a:t>
            </a:r>
            <a:r>
              <a:rPr kumimoji="1" lang="da-DK" sz="1200" b="0" i="0" u="none" strike="noStrike" kern="1200" baseline="0" dirty="0" smtClean="0">
                <a:solidFill>
                  <a:schemeClr val="tx1"/>
                </a:solidFill>
                <a:latin typeface="Times New Roman" pitchFamily="33" charset="0"/>
                <a:ea typeface="+mn-ea"/>
                <a:cs typeface="+mn-cs"/>
              </a:rPr>
              <a:t> 4 bytes </a:t>
            </a:r>
            <a:r>
              <a:rPr kumimoji="1" lang="da-DK" sz="1200" b="0" i="0" u="none" strike="noStrike" kern="1200" baseline="0" dirty="0" err="1" smtClean="0">
                <a:solidFill>
                  <a:schemeClr val="tx1"/>
                </a:solidFill>
                <a:latin typeface="Times New Roman" pitchFamily="33" charset="0"/>
                <a:ea typeface="+mn-ea"/>
                <a:cs typeface="+mn-cs"/>
              </a:rPr>
              <a:t>are</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fetched</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starting</a:t>
            </a:r>
            <a:r>
              <a:rPr kumimoji="1" lang="da-DK" sz="1200" b="0" i="0" u="none" strike="noStrike" kern="1200" baseline="0" dirty="0" smtClean="0">
                <a:solidFill>
                  <a:schemeClr val="tx1"/>
                </a:solidFill>
                <a:latin typeface="Times New Roman" pitchFamily="33" charset="0"/>
                <a:ea typeface="+mn-ea"/>
                <a:cs typeface="+mn-cs"/>
              </a:rPr>
              <a:t> on a </a:t>
            </a:r>
            <a:r>
              <a:rPr kumimoji="1" lang="da-DK" sz="1200" b="0" i="0" u="none" strike="noStrike" kern="1200" baseline="0" dirty="0" err="1" smtClean="0">
                <a:solidFill>
                  <a:schemeClr val="tx1"/>
                </a:solidFill>
                <a:latin typeface="Times New Roman" pitchFamily="33" charset="0"/>
                <a:ea typeface="+mn-ea"/>
                <a:cs typeface="+mn-cs"/>
              </a:rPr>
              <a:t>block</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boundary</a:t>
            </a:r>
            <a:r>
              <a:rPr kumimoji="1" lang="da-DK" sz="1200" b="0" i="0" u="none" strike="noStrike" kern="1200" baseline="0" dirty="0" smtClean="0">
                <a:solidFill>
                  <a:schemeClr val="tx1"/>
                </a:solidFill>
                <a:latin typeface="Times New Roman" pitchFamily="33" charset="0"/>
                <a:ea typeface="+mn-ea"/>
                <a:cs typeface="+mn-cs"/>
              </a:rPr>
              <a:t>.</a:t>
            </a:r>
          </a:p>
          <a:p>
            <a:endParaRPr kumimoji="1" lang="da-DK"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The effect of this mapping is that blocks of main memory are assigned to lines</a:t>
            </a:r>
          </a:p>
          <a:p>
            <a:r>
              <a:rPr kumimoji="1" lang="en-US" sz="1200" b="0" i="0" u="none" strike="noStrike" kern="1200" baseline="0" dirty="0" smtClean="0">
                <a:solidFill>
                  <a:schemeClr val="tx1"/>
                </a:solidFill>
                <a:latin typeface="Times New Roman" pitchFamily="33" charset="0"/>
                <a:ea typeface="+mn-ea"/>
                <a:cs typeface="+mn-cs"/>
              </a:rPr>
              <a:t>of the cache as follows:</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Cache line 	Main memory blocks assigned</a:t>
            </a:r>
          </a:p>
          <a:p>
            <a:r>
              <a:rPr kumimoji="1" lang="en-US" sz="1200" b="0" i="0" u="none" strike="noStrike" kern="1200" baseline="0" dirty="0" smtClean="0">
                <a:solidFill>
                  <a:schemeClr val="tx1"/>
                </a:solidFill>
                <a:latin typeface="Times New Roman" pitchFamily="33" charset="0"/>
                <a:ea typeface="+mn-ea"/>
                <a:cs typeface="+mn-cs"/>
              </a:rPr>
              <a:t>0 	0, </a:t>
            </a:r>
            <a:r>
              <a:rPr kumimoji="1" lang="en-US" sz="1200" b="1" i="0" u="none" strike="noStrike" kern="1200" baseline="0" dirty="0" smtClean="0">
                <a:solidFill>
                  <a:schemeClr val="tx1"/>
                </a:solidFill>
                <a:latin typeface="Times New Roman" pitchFamily="33" charset="0"/>
                <a:ea typeface="+mn-ea"/>
                <a:cs typeface="+mn-cs"/>
              </a:rPr>
              <a:t>m</a:t>
            </a:r>
            <a:r>
              <a:rPr kumimoji="1" lang="en-US" sz="1200" b="0" i="0" u="none" strike="noStrike" kern="1200" baseline="0" dirty="0" smtClean="0">
                <a:solidFill>
                  <a:schemeClr val="tx1"/>
                </a:solidFill>
                <a:latin typeface="Times New Roman" pitchFamily="33" charset="0"/>
                <a:ea typeface="+mn-ea"/>
                <a:cs typeface="+mn-cs"/>
              </a:rPr>
              <a:t>, 2</a:t>
            </a:r>
            <a:r>
              <a:rPr kumimoji="1" lang="en-US" sz="1200" b="1" i="0" u="none" strike="noStrike" kern="1200" baseline="0" dirty="0" smtClean="0">
                <a:solidFill>
                  <a:schemeClr val="tx1"/>
                </a:solidFill>
                <a:latin typeface="Times New Roman" pitchFamily="33" charset="0"/>
                <a:ea typeface="+mn-ea"/>
                <a:cs typeface="+mn-cs"/>
              </a:rPr>
              <a:t>m</a:t>
            </a:r>
            <a:r>
              <a:rPr kumimoji="1" lang="en-US" sz="1200" b="0" i="0" u="none" strike="noStrike" kern="1200" baseline="0" dirty="0" smtClean="0">
                <a:solidFill>
                  <a:schemeClr val="tx1"/>
                </a:solidFill>
                <a:latin typeface="Times New Roman" pitchFamily="33" charset="0"/>
                <a:ea typeface="+mn-ea"/>
                <a:cs typeface="+mn-cs"/>
              </a:rPr>
              <a:t>, </a:t>
            </a:r>
            <a:r>
              <a:rPr kumimoji="1" lang="en-US" sz="1200" b="1" i="0" u="none" strike="noStrike" kern="1200" baseline="0" dirty="0" smtClean="0">
                <a:solidFill>
                  <a:schemeClr val="tx1"/>
                </a:solidFill>
                <a:latin typeface="Times New Roman" pitchFamily="33" charset="0"/>
                <a:ea typeface="+mn-ea"/>
                <a:cs typeface="+mn-cs"/>
              </a:rPr>
              <a:t>c</a:t>
            </a:r>
            <a:r>
              <a:rPr kumimoji="1" lang="en-US" sz="1200" b="0" i="0" u="none" strike="noStrike" kern="1200" baseline="0" dirty="0" smtClean="0">
                <a:solidFill>
                  <a:schemeClr val="tx1"/>
                </a:solidFill>
                <a:latin typeface="Times New Roman" pitchFamily="33" charset="0"/>
                <a:ea typeface="+mn-ea"/>
                <a:cs typeface="+mn-cs"/>
              </a:rPr>
              <a:t>, 2</a:t>
            </a:r>
            <a:r>
              <a:rPr kumimoji="1" lang="en-US" sz="1200" b="1" i="0" u="none" strike="noStrike" kern="1200" baseline="30000" dirty="0" smtClean="0">
                <a:solidFill>
                  <a:schemeClr val="tx1"/>
                </a:solidFill>
                <a:latin typeface="Times New Roman" pitchFamily="33" charset="0"/>
                <a:ea typeface="+mn-ea"/>
                <a:cs typeface="+mn-cs"/>
              </a:rPr>
              <a:t>s</a:t>
            </a:r>
            <a:r>
              <a:rPr kumimoji="1" lang="en-US" sz="1200" b="1" i="0" u="none" strike="noStrike" kern="1200" baseline="0" dirty="0" smtClean="0">
                <a:solidFill>
                  <a:schemeClr val="tx1"/>
                </a:solidFill>
                <a:latin typeface="Times New Roman" pitchFamily="33" charset="0"/>
                <a:ea typeface="+mn-ea"/>
                <a:cs typeface="+mn-cs"/>
              </a:rPr>
              <a:t> </a:t>
            </a:r>
            <a:r>
              <a:rPr kumimoji="1" lang="en-US" sz="1200" b="0" i="0" u="none" strike="noStrike" kern="1200" baseline="0" dirty="0" smtClean="0">
                <a:solidFill>
                  <a:schemeClr val="tx1"/>
                </a:solidFill>
                <a:latin typeface="Times New Roman" pitchFamily="33" charset="0"/>
                <a:ea typeface="+mn-ea"/>
                <a:cs typeface="+mn-cs"/>
              </a:rPr>
              <a:t>- </a:t>
            </a:r>
            <a:r>
              <a:rPr kumimoji="1" lang="en-US" sz="1200" b="1" i="0" u="none" strike="noStrike" kern="1200" baseline="0" dirty="0" smtClean="0">
                <a:solidFill>
                  <a:schemeClr val="tx1"/>
                </a:solidFill>
                <a:latin typeface="Times New Roman" pitchFamily="33" charset="0"/>
                <a:ea typeface="+mn-ea"/>
                <a:cs typeface="+mn-cs"/>
              </a:rPr>
              <a:t>m</a:t>
            </a:r>
          </a:p>
          <a:p>
            <a:r>
              <a:rPr kumimoji="1" lang="en-US" sz="1200" b="0" i="0" u="none" strike="noStrike" kern="1200" baseline="0" dirty="0" smtClean="0">
                <a:solidFill>
                  <a:schemeClr val="tx1"/>
                </a:solidFill>
                <a:latin typeface="Times New Roman" pitchFamily="33" charset="0"/>
                <a:ea typeface="+mn-ea"/>
                <a:cs typeface="+mn-cs"/>
              </a:rPr>
              <a:t>1 	1, </a:t>
            </a:r>
            <a:r>
              <a:rPr kumimoji="1" lang="en-US" sz="1200" b="1" i="0" u="none" strike="noStrike" kern="1200" baseline="0" dirty="0" smtClean="0">
                <a:solidFill>
                  <a:schemeClr val="tx1"/>
                </a:solidFill>
                <a:latin typeface="Times New Roman" pitchFamily="33" charset="0"/>
                <a:ea typeface="+mn-ea"/>
                <a:cs typeface="+mn-cs"/>
              </a:rPr>
              <a:t>m </a:t>
            </a:r>
            <a:r>
              <a:rPr kumimoji="1" lang="en-US" sz="1200" b="0" i="0" u="none" strike="noStrike" kern="1200" baseline="0" dirty="0" smtClean="0">
                <a:solidFill>
                  <a:schemeClr val="tx1"/>
                </a:solidFill>
                <a:latin typeface="Times New Roman" pitchFamily="33" charset="0"/>
                <a:ea typeface="+mn-ea"/>
                <a:cs typeface="+mn-cs"/>
              </a:rPr>
              <a:t>+ 1, 2</a:t>
            </a:r>
            <a:r>
              <a:rPr kumimoji="1" lang="en-US" sz="1200" b="1" i="0" u="none" strike="noStrike" kern="1200" baseline="0" dirty="0" smtClean="0">
                <a:solidFill>
                  <a:schemeClr val="tx1"/>
                </a:solidFill>
                <a:latin typeface="Times New Roman" pitchFamily="33" charset="0"/>
                <a:ea typeface="+mn-ea"/>
                <a:cs typeface="+mn-cs"/>
              </a:rPr>
              <a:t>m </a:t>
            </a:r>
            <a:r>
              <a:rPr kumimoji="1" lang="en-US" sz="1200" b="0" i="0" u="none" strike="noStrike" kern="1200" baseline="0" dirty="0" smtClean="0">
                <a:solidFill>
                  <a:schemeClr val="tx1"/>
                </a:solidFill>
                <a:latin typeface="Times New Roman" pitchFamily="33" charset="0"/>
                <a:ea typeface="+mn-ea"/>
                <a:cs typeface="+mn-cs"/>
              </a:rPr>
              <a:t>+ 1, </a:t>
            </a:r>
            <a:r>
              <a:rPr kumimoji="1" lang="en-US" sz="1200" b="1" i="0" u="none" strike="noStrike" kern="1200" baseline="0" dirty="0" smtClean="0">
                <a:solidFill>
                  <a:schemeClr val="tx1"/>
                </a:solidFill>
                <a:latin typeface="Times New Roman" pitchFamily="33" charset="0"/>
                <a:ea typeface="+mn-ea"/>
                <a:cs typeface="+mn-cs"/>
              </a:rPr>
              <a:t>c</a:t>
            </a:r>
            <a:r>
              <a:rPr kumimoji="1" lang="en-US" sz="1200" b="0" i="0" u="none" strike="noStrike" kern="1200" baseline="0" dirty="0" smtClean="0">
                <a:solidFill>
                  <a:schemeClr val="tx1"/>
                </a:solidFill>
                <a:latin typeface="Times New Roman" pitchFamily="33" charset="0"/>
                <a:ea typeface="+mn-ea"/>
                <a:cs typeface="+mn-cs"/>
              </a:rPr>
              <a:t>, 2</a:t>
            </a:r>
            <a:r>
              <a:rPr kumimoji="1" lang="en-US" sz="1200" b="1" i="0" u="none" strike="noStrike" kern="1200" baseline="30000" dirty="0" smtClean="0">
                <a:solidFill>
                  <a:schemeClr val="tx1"/>
                </a:solidFill>
                <a:latin typeface="Times New Roman" pitchFamily="33" charset="0"/>
                <a:ea typeface="+mn-ea"/>
                <a:cs typeface="+mn-cs"/>
              </a:rPr>
              <a:t>s</a:t>
            </a:r>
            <a:r>
              <a:rPr kumimoji="1" lang="en-US" sz="1200" b="1" i="0" u="none" strike="noStrike" kern="1200" baseline="0" dirty="0" smtClean="0">
                <a:solidFill>
                  <a:schemeClr val="tx1"/>
                </a:solidFill>
                <a:latin typeface="Times New Roman" pitchFamily="33" charset="0"/>
                <a:ea typeface="+mn-ea"/>
                <a:cs typeface="+mn-cs"/>
              </a:rPr>
              <a:t> </a:t>
            </a:r>
            <a:r>
              <a:rPr kumimoji="1" lang="en-US" sz="1200" b="0" i="0" u="none" strike="noStrike" kern="1200" baseline="0" dirty="0" smtClean="0">
                <a:solidFill>
                  <a:schemeClr val="tx1"/>
                </a:solidFill>
                <a:latin typeface="Times New Roman" pitchFamily="33" charset="0"/>
                <a:ea typeface="+mn-ea"/>
                <a:cs typeface="+mn-cs"/>
              </a:rPr>
              <a:t>- </a:t>
            </a:r>
            <a:r>
              <a:rPr kumimoji="1" lang="en-US" sz="1200" b="1" i="0" u="none" strike="noStrike" kern="1200" baseline="0" dirty="0" smtClean="0">
                <a:solidFill>
                  <a:schemeClr val="tx1"/>
                </a:solidFill>
                <a:latin typeface="Times New Roman" pitchFamily="33" charset="0"/>
                <a:ea typeface="+mn-ea"/>
                <a:cs typeface="+mn-cs"/>
              </a:rPr>
              <a:t>m </a:t>
            </a:r>
            <a:r>
              <a:rPr kumimoji="1" lang="en-US" sz="1200" b="0" i="0" u="none" strike="noStrike" kern="1200" baseline="0" dirty="0" smtClean="0">
                <a:solidFill>
                  <a:schemeClr val="tx1"/>
                </a:solidFill>
                <a:latin typeface="Times New Roman" pitchFamily="33" charset="0"/>
                <a:ea typeface="+mn-ea"/>
                <a:cs typeface="+mn-cs"/>
              </a:rPr>
              <a:t>+ 1</a:t>
            </a:r>
          </a:p>
          <a:p>
            <a:r>
              <a:rPr kumimoji="1" lang="da-DK" sz="1200" b="1" i="0" u="none" strike="noStrike" kern="1200" baseline="0" dirty="0" smtClean="0">
                <a:solidFill>
                  <a:schemeClr val="tx1"/>
                </a:solidFill>
                <a:latin typeface="Times New Roman" pitchFamily="33" charset="0"/>
                <a:ea typeface="+mn-ea"/>
                <a:cs typeface="+mn-cs"/>
              </a:rPr>
              <a:t>.	.</a:t>
            </a:r>
          </a:p>
          <a:p>
            <a:r>
              <a:rPr kumimoji="1" lang="da-DK" sz="1200" b="1" i="0" u="none" strike="noStrike" kern="1200" baseline="0" dirty="0" smtClean="0">
                <a:solidFill>
                  <a:schemeClr val="tx1"/>
                </a:solidFill>
                <a:latin typeface="Times New Roman" pitchFamily="33" charset="0"/>
                <a:ea typeface="+mn-ea"/>
                <a:cs typeface="+mn-cs"/>
              </a:rPr>
              <a:t>.	.</a:t>
            </a:r>
          </a:p>
          <a:p>
            <a:r>
              <a:rPr kumimoji="1" lang="da-DK" sz="1200" b="1" i="0" u="none" strike="noStrike" kern="1200" baseline="0" dirty="0" smtClean="0">
                <a:solidFill>
                  <a:schemeClr val="tx1"/>
                </a:solidFill>
                <a:latin typeface="Times New Roman" pitchFamily="33" charset="0"/>
                <a:ea typeface="+mn-ea"/>
                <a:cs typeface="+mn-cs"/>
              </a:rPr>
              <a:t>.	.</a:t>
            </a:r>
          </a:p>
          <a:p>
            <a:r>
              <a:rPr kumimoji="1" lang="da-DK" sz="1200" b="1" i="0" u="none" strike="noStrike" kern="1200" baseline="0" dirty="0" smtClean="0">
                <a:solidFill>
                  <a:schemeClr val="tx1"/>
                </a:solidFill>
                <a:latin typeface="Times New Roman" pitchFamily="33" charset="0"/>
                <a:ea typeface="+mn-ea"/>
                <a:cs typeface="+mn-cs"/>
              </a:rPr>
              <a:t>m </a:t>
            </a:r>
            <a:r>
              <a:rPr kumimoji="1" lang="da-DK" sz="1200" b="0" i="0" u="none" strike="noStrike" kern="1200" baseline="0" dirty="0" smtClean="0">
                <a:solidFill>
                  <a:schemeClr val="tx1"/>
                </a:solidFill>
                <a:latin typeface="Times New Roman" pitchFamily="33" charset="0"/>
                <a:ea typeface="+mn-ea"/>
                <a:cs typeface="+mn-cs"/>
              </a:rPr>
              <a:t>- 1 	</a:t>
            </a:r>
            <a:r>
              <a:rPr kumimoji="1" lang="da-DK" sz="1200" b="1" i="0" u="none" strike="noStrike" kern="1200" baseline="0" dirty="0" smtClean="0">
                <a:solidFill>
                  <a:schemeClr val="tx1"/>
                </a:solidFill>
                <a:latin typeface="Times New Roman" pitchFamily="33" charset="0"/>
                <a:ea typeface="+mn-ea"/>
                <a:cs typeface="+mn-cs"/>
              </a:rPr>
              <a:t>m </a:t>
            </a:r>
            <a:r>
              <a:rPr kumimoji="1" lang="da-DK" sz="1200" b="0" i="0" u="none" strike="noStrike" kern="1200" baseline="0" dirty="0" smtClean="0">
                <a:solidFill>
                  <a:schemeClr val="tx1"/>
                </a:solidFill>
                <a:latin typeface="Times New Roman" pitchFamily="33" charset="0"/>
                <a:ea typeface="+mn-ea"/>
                <a:cs typeface="+mn-cs"/>
              </a:rPr>
              <a:t>- 1, 2</a:t>
            </a:r>
            <a:r>
              <a:rPr kumimoji="1" lang="da-DK" sz="1200" b="1" i="0" u="none" strike="noStrike" kern="1200" baseline="0" dirty="0" smtClean="0">
                <a:solidFill>
                  <a:schemeClr val="tx1"/>
                </a:solidFill>
                <a:latin typeface="Times New Roman" pitchFamily="33" charset="0"/>
                <a:ea typeface="+mn-ea"/>
                <a:cs typeface="+mn-cs"/>
              </a:rPr>
              <a:t>m </a:t>
            </a:r>
            <a:r>
              <a:rPr kumimoji="1" lang="da-DK" sz="1200" b="0" i="0" u="none" strike="noStrike" kern="1200" baseline="0" dirty="0" smtClean="0">
                <a:solidFill>
                  <a:schemeClr val="tx1"/>
                </a:solidFill>
                <a:latin typeface="Times New Roman" pitchFamily="33" charset="0"/>
                <a:ea typeface="+mn-ea"/>
                <a:cs typeface="+mn-cs"/>
              </a:rPr>
              <a:t>- 1, 3</a:t>
            </a:r>
            <a:r>
              <a:rPr kumimoji="1" lang="da-DK" sz="1200" b="1" i="0" u="none" strike="noStrike" kern="1200" baseline="0" dirty="0" smtClean="0">
                <a:solidFill>
                  <a:schemeClr val="tx1"/>
                </a:solidFill>
                <a:latin typeface="Times New Roman" pitchFamily="33" charset="0"/>
                <a:ea typeface="+mn-ea"/>
                <a:cs typeface="+mn-cs"/>
              </a:rPr>
              <a:t>m </a:t>
            </a:r>
            <a:r>
              <a:rPr kumimoji="1" lang="da-DK" sz="1200" b="0" i="0" u="none" strike="noStrike" kern="1200" baseline="0" dirty="0" smtClean="0">
                <a:solidFill>
                  <a:schemeClr val="tx1"/>
                </a:solidFill>
                <a:latin typeface="Times New Roman" pitchFamily="33" charset="0"/>
                <a:ea typeface="+mn-ea"/>
                <a:cs typeface="+mn-cs"/>
              </a:rPr>
              <a:t>- 1, </a:t>
            </a:r>
            <a:r>
              <a:rPr kumimoji="1" lang="da-DK" sz="1200" b="1" i="0" u="none" strike="noStrike" kern="1200" baseline="0" dirty="0" smtClean="0">
                <a:solidFill>
                  <a:schemeClr val="tx1"/>
                </a:solidFill>
                <a:latin typeface="Times New Roman" pitchFamily="33" charset="0"/>
                <a:ea typeface="+mn-ea"/>
                <a:cs typeface="+mn-cs"/>
              </a:rPr>
              <a:t>c</a:t>
            </a:r>
            <a:r>
              <a:rPr kumimoji="1" lang="da-DK" sz="1200" b="0" i="0" u="none" strike="noStrike" kern="1200" baseline="0" dirty="0" smtClean="0">
                <a:solidFill>
                  <a:schemeClr val="tx1"/>
                </a:solidFill>
                <a:latin typeface="Times New Roman" pitchFamily="33" charset="0"/>
                <a:ea typeface="+mn-ea"/>
                <a:cs typeface="+mn-cs"/>
              </a:rPr>
              <a:t>, 2</a:t>
            </a:r>
            <a:r>
              <a:rPr kumimoji="1" lang="da-DK" sz="1200" b="1" i="0" u="none" strike="noStrike" kern="1200" baseline="30000" dirty="0" smtClean="0">
                <a:solidFill>
                  <a:schemeClr val="tx1"/>
                </a:solidFill>
                <a:latin typeface="Times New Roman" pitchFamily="33" charset="0"/>
                <a:ea typeface="+mn-ea"/>
                <a:cs typeface="+mn-cs"/>
              </a:rPr>
              <a:t>s</a:t>
            </a:r>
            <a:r>
              <a:rPr kumimoji="1" lang="da-DK" sz="1200" b="1"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smtClean="0">
                <a:solidFill>
                  <a:schemeClr val="tx1"/>
                </a:solidFill>
                <a:latin typeface="Times New Roman" pitchFamily="33" charset="0"/>
                <a:ea typeface="+mn-ea"/>
                <a:cs typeface="+mn-cs"/>
              </a:rPr>
              <a:t>- 1</a:t>
            </a:r>
          </a:p>
          <a:p>
            <a:r>
              <a:rPr kumimoji="1" lang="da-DK" sz="1200" b="0" i="0" u="none" strike="noStrike" kern="1200" baseline="0" dirty="0" smtClean="0">
                <a:solidFill>
                  <a:schemeClr val="tx1"/>
                </a:solidFill>
                <a:latin typeface="Times New Roman" pitchFamily="33" charset="0"/>
                <a:ea typeface="+mn-ea"/>
                <a:cs typeface="+mn-cs"/>
              </a:rPr>
              <a:t> </a:t>
            </a:r>
          </a:p>
          <a:p>
            <a:r>
              <a:rPr kumimoji="1" lang="da-DK" sz="1200" b="0" i="0" u="none" strike="noStrike" kern="1200" baseline="0" dirty="0" smtClean="0">
                <a:solidFill>
                  <a:schemeClr val="tx1"/>
                </a:solidFill>
                <a:latin typeface="Times New Roman" pitchFamily="33" charset="0"/>
                <a:ea typeface="+mn-ea"/>
                <a:cs typeface="+mn-cs"/>
              </a:rPr>
              <a:t>Thus, the </a:t>
            </a:r>
            <a:r>
              <a:rPr kumimoji="1" lang="da-DK" sz="1200" b="0" i="0" u="none" strike="noStrike" kern="1200" baseline="0" dirty="0" err="1" smtClean="0">
                <a:solidFill>
                  <a:schemeClr val="tx1"/>
                </a:solidFill>
                <a:latin typeface="Times New Roman" pitchFamily="33" charset="0"/>
                <a:ea typeface="+mn-ea"/>
                <a:cs typeface="+mn-cs"/>
              </a:rPr>
              <a:t>use</a:t>
            </a:r>
            <a:r>
              <a:rPr kumimoji="1" lang="da-DK" sz="1200" b="0" i="0" u="none" strike="noStrike" kern="1200" baseline="0" dirty="0" smtClean="0">
                <a:solidFill>
                  <a:schemeClr val="tx1"/>
                </a:solidFill>
                <a:latin typeface="Times New Roman" pitchFamily="33" charset="0"/>
                <a:ea typeface="+mn-ea"/>
                <a:cs typeface="+mn-cs"/>
              </a:rPr>
              <a:t> of a portion of the </a:t>
            </a:r>
            <a:r>
              <a:rPr kumimoji="1" lang="da-DK" sz="1200" b="0" i="0" u="none" strike="noStrike" kern="1200" baseline="0" dirty="0" err="1" smtClean="0">
                <a:solidFill>
                  <a:schemeClr val="tx1"/>
                </a:solidFill>
                <a:latin typeface="Times New Roman" pitchFamily="33" charset="0"/>
                <a:ea typeface="+mn-ea"/>
                <a:cs typeface="+mn-cs"/>
              </a:rPr>
              <a:t>address</a:t>
            </a:r>
            <a:r>
              <a:rPr kumimoji="1" lang="da-DK" sz="1200" b="0" i="0" u="none" strike="noStrike" kern="1200" baseline="0" dirty="0" smtClean="0">
                <a:solidFill>
                  <a:schemeClr val="tx1"/>
                </a:solidFill>
                <a:latin typeface="Times New Roman" pitchFamily="33" charset="0"/>
                <a:ea typeface="+mn-ea"/>
                <a:cs typeface="+mn-cs"/>
              </a:rPr>
              <a:t> as a line </a:t>
            </a:r>
            <a:r>
              <a:rPr kumimoji="1" lang="da-DK" sz="1200" b="0" i="0" u="none" strike="noStrike" kern="1200" baseline="0" dirty="0" err="1" smtClean="0">
                <a:solidFill>
                  <a:schemeClr val="tx1"/>
                </a:solidFill>
                <a:latin typeface="Times New Roman" pitchFamily="33" charset="0"/>
                <a:ea typeface="+mn-ea"/>
                <a:cs typeface="+mn-cs"/>
              </a:rPr>
              <a:t>number</a:t>
            </a:r>
            <a:r>
              <a:rPr kumimoji="1" lang="da-DK" sz="1200" b="0" i="0" u="none" strike="noStrike" kern="1200" baseline="0" dirty="0" smtClean="0">
                <a:solidFill>
                  <a:schemeClr val="tx1"/>
                </a:solidFill>
                <a:latin typeface="Times New Roman" pitchFamily="33" charset="0"/>
                <a:ea typeface="+mn-ea"/>
                <a:cs typeface="+mn-cs"/>
              </a:rPr>
              <a:t> provides a </a:t>
            </a:r>
            <a:r>
              <a:rPr kumimoji="1" lang="da-DK" sz="1200" b="0" i="0" u="none" strike="noStrike" kern="1200" baseline="0" dirty="0" err="1" smtClean="0">
                <a:solidFill>
                  <a:schemeClr val="tx1"/>
                </a:solidFill>
                <a:latin typeface="Times New Roman" pitchFamily="33" charset="0"/>
                <a:ea typeface="+mn-ea"/>
                <a:cs typeface="+mn-cs"/>
              </a:rPr>
              <a:t>unique</a:t>
            </a:r>
            <a:endParaRPr kumimoji="1" lang="da-DK" sz="1200" b="0" i="0" u="none" strike="noStrike" kern="1200" baseline="0" dirty="0" smtClean="0">
              <a:solidFill>
                <a:schemeClr val="tx1"/>
              </a:solidFill>
              <a:latin typeface="Times New Roman" pitchFamily="33" charset="0"/>
              <a:ea typeface="+mn-ea"/>
              <a:cs typeface="+mn-cs"/>
            </a:endParaRPr>
          </a:p>
          <a:p>
            <a:r>
              <a:rPr kumimoji="1" lang="da-DK" sz="1200" b="0" i="0" u="none" strike="noStrike" kern="1200" baseline="0" dirty="0" err="1" smtClean="0">
                <a:solidFill>
                  <a:schemeClr val="tx1"/>
                </a:solidFill>
                <a:latin typeface="Times New Roman" pitchFamily="33" charset="0"/>
                <a:ea typeface="+mn-ea"/>
                <a:cs typeface="+mn-cs"/>
              </a:rPr>
              <a:t>mapping</a:t>
            </a:r>
            <a:r>
              <a:rPr kumimoji="1" lang="da-DK" sz="1200" b="0" i="0" u="none" strike="noStrike" kern="1200" baseline="0" dirty="0" smtClean="0">
                <a:solidFill>
                  <a:schemeClr val="tx1"/>
                </a:solidFill>
                <a:latin typeface="Times New Roman" pitchFamily="33" charset="0"/>
                <a:ea typeface="+mn-ea"/>
                <a:cs typeface="+mn-cs"/>
              </a:rPr>
              <a:t> of </a:t>
            </a:r>
            <a:r>
              <a:rPr kumimoji="1" lang="da-DK" sz="1200" b="0" i="0" u="none" strike="noStrike" kern="1200" baseline="0" dirty="0" err="1" smtClean="0">
                <a:solidFill>
                  <a:schemeClr val="tx1"/>
                </a:solidFill>
                <a:latin typeface="Times New Roman" pitchFamily="33" charset="0"/>
                <a:ea typeface="+mn-ea"/>
                <a:cs typeface="+mn-cs"/>
              </a:rPr>
              <a:t>each</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block</a:t>
            </a:r>
            <a:r>
              <a:rPr kumimoji="1" lang="da-DK" sz="1200" b="0" i="0" u="none" strike="noStrike" kern="1200" baseline="0" dirty="0" smtClean="0">
                <a:solidFill>
                  <a:schemeClr val="tx1"/>
                </a:solidFill>
                <a:latin typeface="Times New Roman" pitchFamily="33" charset="0"/>
                <a:ea typeface="+mn-ea"/>
                <a:cs typeface="+mn-cs"/>
              </a:rPr>
              <a:t> of </a:t>
            </a:r>
            <a:r>
              <a:rPr kumimoji="1" lang="da-DK" sz="1200" b="0" i="0" u="none" strike="noStrike" kern="1200" baseline="0" dirty="0" err="1" smtClean="0">
                <a:solidFill>
                  <a:schemeClr val="tx1"/>
                </a:solidFill>
                <a:latin typeface="Times New Roman" pitchFamily="33" charset="0"/>
                <a:ea typeface="+mn-ea"/>
                <a:cs typeface="+mn-cs"/>
              </a:rPr>
              <a:t>main</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memory</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into</a:t>
            </a:r>
            <a:r>
              <a:rPr kumimoji="1" lang="da-DK" sz="1200" b="0" i="0" u="none" strike="noStrike" kern="1200" baseline="0" dirty="0" smtClean="0">
                <a:solidFill>
                  <a:schemeClr val="tx1"/>
                </a:solidFill>
                <a:latin typeface="Times New Roman" pitchFamily="33" charset="0"/>
                <a:ea typeface="+mn-ea"/>
                <a:cs typeface="+mn-cs"/>
              </a:rPr>
              <a:t> the cache. </a:t>
            </a:r>
            <a:r>
              <a:rPr kumimoji="1" lang="da-DK" sz="1200" b="0" i="0" u="none" strike="noStrike" kern="1200" baseline="0" dirty="0" err="1" smtClean="0">
                <a:solidFill>
                  <a:schemeClr val="tx1"/>
                </a:solidFill>
                <a:latin typeface="Times New Roman" pitchFamily="33" charset="0"/>
                <a:ea typeface="+mn-ea"/>
                <a:cs typeface="+mn-cs"/>
              </a:rPr>
              <a:t>When</a:t>
            </a:r>
            <a:r>
              <a:rPr kumimoji="1" lang="da-DK" sz="1200" b="0" i="0" u="none" strike="noStrike" kern="1200" baseline="0" dirty="0" smtClean="0">
                <a:solidFill>
                  <a:schemeClr val="tx1"/>
                </a:solidFill>
                <a:latin typeface="Times New Roman" pitchFamily="33" charset="0"/>
                <a:ea typeface="+mn-ea"/>
                <a:cs typeface="+mn-cs"/>
              </a:rPr>
              <a:t> a </a:t>
            </a:r>
            <a:r>
              <a:rPr kumimoji="1" lang="da-DK" sz="1200" b="0" i="0" u="none" strike="noStrike" kern="1200" baseline="0" dirty="0" err="1" smtClean="0">
                <a:solidFill>
                  <a:schemeClr val="tx1"/>
                </a:solidFill>
                <a:latin typeface="Times New Roman" pitchFamily="33" charset="0"/>
                <a:ea typeface="+mn-ea"/>
                <a:cs typeface="+mn-cs"/>
              </a:rPr>
              <a:t>block</a:t>
            </a:r>
            <a:r>
              <a:rPr kumimoji="1" lang="da-DK" sz="1200" b="0" i="0" u="none" strike="noStrike" kern="1200" baseline="0" dirty="0" smtClean="0">
                <a:solidFill>
                  <a:schemeClr val="tx1"/>
                </a:solidFill>
                <a:latin typeface="Times New Roman" pitchFamily="33" charset="0"/>
                <a:ea typeface="+mn-ea"/>
                <a:cs typeface="+mn-cs"/>
              </a:rPr>
              <a:t> is </a:t>
            </a:r>
            <a:r>
              <a:rPr kumimoji="1" lang="da-DK" sz="1200" b="0" i="0" u="none" strike="noStrike" kern="1200" baseline="0" dirty="0" err="1" smtClean="0">
                <a:solidFill>
                  <a:schemeClr val="tx1"/>
                </a:solidFill>
                <a:latin typeface="Times New Roman" pitchFamily="33" charset="0"/>
                <a:ea typeface="+mn-ea"/>
                <a:cs typeface="+mn-cs"/>
              </a:rPr>
              <a:t>actually</a:t>
            </a:r>
            <a:endParaRPr kumimoji="1" lang="da-DK"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 read into its assigned line, it is necessary to tag the data to distinguish it from other</a:t>
            </a:r>
          </a:p>
          <a:p>
            <a:r>
              <a:rPr kumimoji="1" lang="en-US" sz="1200" b="0" i="0" u="none" strike="noStrike" kern="1200" baseline="0" dirty="0" smtClean="0">
                <a:solidFill>
                  <a:schemeClr val="tx1"/>
                </a:solidFill>
                <a:latin typeface="Times New Roman" pitchFamily="33" charset="0"/>
                <a:ea typeface="+mn-ea"/>
                <a:cs typeface="+mn-cs"/>
              </a:rPr>
              <a:t>blocks that can fit into that line. The most significant s - r  bits serve this purpose.</a:t>
            </a:r>
          </a:p>
          <a:p>
            <a:endParaRPr kumimoji="1" lang="en-US" sz="1200" b="0" i="0" u="none" strike="noStrike" kern="1200" baseline="0" dirty="0" smtClean="0">
              <a:solidFill>
                <a:schemeClr val="tx1"/>
              </a:solidFill>
              <a:latin typeface="Times New Roman" pitchFamily="33" charset="0"/>
              <a:ea typeface="+mn-ea"/>
              <a:cs typeface="+mn-cs"/>
            </a:endParaRPr>
          </a:p>
        </p:txBody>
      </p:sp>
      <p:sp>
        <p:nvSpPr>
          <p:cNvPr id="4" name="Slide Number Placeholder 3"/>
          <p:cNvSpPr>
            <a:spLocks noGrp="1"/>
          </p:cNvSpPr>
          <p:nvPr>
            <p:ph type="sldNum" sz="quarter" idx="10"/>
          </p:nvPr>
        </p:nvSpPr>
        <p:spPr/>
        <p:txBody>
          <a:bodyPr/>
          <a:lstStyle/>
          <a:p>
            <a:fld id="{56C40E98-D33D-704E-929D-27FB84CF5632}" type="slidenum">
              <a:rPr lang="en-US" smtClean="0"/>
              <a:pPr/>
              <a:t>33</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504059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The direct mapping technique is simple and inexpensive to implement. Its</a:t>
            </a:r>
          </a:p>
          <a:p>
            <a:r>
              <a:rPr kumimoji="1" lang="en-US" sz="1200" kern="1200" baseline="0" dirty="0" smtClean="0">
                <a:solidFill>
                  <a:schemeClr val="tx1"/>
                </a:solidFill>
                <a:latin typeface="Times New Roman" pitchFamily="33" charset="0"/>
                <a:ea typeface="+mn-ea"/>
                <a:cs typeface="+mn-cs"/>
              </a:rPr>
              <a:t>main disadvantage is that there is a fixed cache location for any given block. Thus,</a:t>
            </a:r>
          </a:p>
          <a:p>
            <a:r>
              <a:rPr kumimoji="1" lang="en-US" sz="1200" kern="1200" baseline="0" dirty="0" smtClean="0">
                <a:solidFill>
                  <a:schemeClr val="tx1"/>
                </a:solidFill>
                <a:latin typeface="Times New Roman" pitchFamily="33" charset="0"/>
                <a:ea typeface="+mn-ea"/>
                <a:cs typeface="+mn-cs"/>
              </a:rPr>
              <a:t>if a program happens to reference words repeatedly from two different blocks that</a:t>
            </a:r>
          </a:p>
          <a:p>
            <a:r>
              <a:rPr kumimoji="1" lang="en-US" sz="1200" kern="1200" baseline="0" dirty="0" smtClean="0">
                <a:solidFill>
                  <a:schemeClr val="tx1"/>
                </a:solidFill>
                <a:latin typeface="Times New Roman" pitchFamily="33" charset="0"/>
                <a:ea typeface="+mn-ea"/>
                <a:cs typeface="+mn-cs"/>
              </a:rPr>
              <a:t>map into the same line, then the blocks will be continually swapped in the cache,</a:t>
            </a:r>
          </a:p>
          <a:p>
            <a:r>
              <a:rPr kumimoji="1" lang="en-US" sz="1200" kern="1200" baseline="0" dirty="0" smtClean="0">
                <a:solidFill>
                  <a:schemeClr val="tx1"/>
                </a:solidFill>
                <a:latin typeface="Times New Roman" pitchFamily="33" charset="0"/>
                <a:ea typeface="+mn-ea"/>
                <a:cs typeface="+mn-cs"/>
              </a:rPr>
              <a:t>and the hit ratio will be low (a phenomenon known as </a:t>
            </a:r>
            <a:r>
              <a:rPr kumimoji="1" lang="en-US" sz="1200" i="1" kern="1200" baseline="0" dirty="0" smtClean="0">
                <a:solidFill>
                  <a:schemeClr val="tx1"/>
                </a:solidFill>
                <a:latin typeface="Times New Roman" pitchFamily="33" charset="0"/>
                <a:ea typeface="+mn-ea"/>
                <a:cs typeface="+mn-cs"/>
              </a:rPr>
              <a:t>thrashing).</a:t>
            </a:r>
            <a:endParaRPr lang="en-GB" dirty="0" smtClean="0"/>
          </a:p>
          <a:p>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34</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8324298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One approach to lower the miss penalty is to remember what was discarded</a:t>
            </a:r>
          </a:p>
          <a:p>
            <a:r>
              <a:rPr kumimoji="1" lang="en-US" sz="1200" kern="1200" baseline="0" dirty="0" smtClean="0">
                <a:solidFill>
                  <a:schemeClr val="tx1"/>
                </a:solidFill>
                <a:latin typeface="Times New Roman" pitchFamily="33" charset="0"/>
                <a:ea typeface="+mn-ea"/>
                <a:cs typeface="+mn-cs"/>
              </a:rPr>
              <a:t>in case it is needed again. Since the discarded data has already been fetched, it can</a:t>
            </a:r>
          </a:p>
          <a:p>
            <a:r>
              <a:rPr kumimoji="1" lang="en-US" sz="1200" kern="1200" baseline="0" dirty="0" smtClean="0">
                <a:solidFill>
                  <a:schemeClr val="tx1"/>
                </a:solidFill>
                <a:latin typeface="Times New Roman" pitchFamily="33" charset="0"/>
                <a:ea typeface="+mn-ea"/>
                <a:cs typeface="+mn-cs"/>
              </a:rPr>
              <a:t>be used again at a small cost. Such recycling is possible using a victim cache. Victim</a:t>
            </a:r>
          </a:p>
          <a:p>
            <a:r>
              <a:rPr kumimoji="1" lang="en-US" sz="1200" kern="1200" baseline="0" dirty="0" smtClean="0">
                <a:solidFill>
                  <a:schemeClr val="tx1"/>
                </a:solidFill>
                <a:latin typeface="Times New Roman" pitchFamily="33" charset="0"/>
                <a:ea typeface="+mn-ea"/>
                <a:cs typeface="+mn-cs"/>
              </a:rPr>
              <a:t>cache was originally proposed as an approach to reduce the conflict misses of direct</a:t>
            </a:r>
          </a:p>
          <a:p>
            <a:r>
              <a:rPr kumimoji="1" lang="en-US" sz="1200" kern="1200" baseline="0" dirty="0" smtClean="0">
                <a:solidFill>
                  <a:schemeClr val="tx1"/>
                </a:solidFill>
                <a:latin typeface="Times New Roman" pitchFamily="33" charset="0"/>
                <a:ea typeface="+mn-ea"/>
                <a:cs typeface="+mn-cs"/>
              </a:rPr>
              <a:t>mapped caches without affecting its fast access time. Victim cache is a fully associative</a:t>
            </a:r>
          </a:p>
          <a:p>
            <a:r>
              <a:rPr kumimoji="1" lang="en-US" sz="1200" kern="1200" baseline="0" dirty="0" smtClean="0">
                <a:solidFill>
                  <a:schemeClr val="tx1"/>
                </a:solidFill>
                <a:latin typeface="Times New Roman" pitchFamily="33" charset="0"/>
                <a:ea typeface="+mn-ea"/>
                <a:cs typeface="+mn-cs"/>
              </a:rPr>
              <a:t>cache, whose size is typically 4 to 16 cache lines, residing between a direct mapped L1</a:t>
            </a:r>
          </a:p>
          <a:p>
            <a:r>
              <a:rPr kumimoji="1" lang="en-US" sz="1200" kern="1200" baseline="0" dirty="0" smtClean="0">
                <a:solidFill>
                  <a:schemeClr val="tx1"/>
                </a:solidFill>
                <a:latin typeface="Times New Roman" pitchFamily="33" charset="0"/>
                <a:ea typeface="+mn-ea"/>
                <a:cs typeface="+mn-cs"/>
              </a:rPr>
              <a:t>cache and the next level of memory. This concept is explored in Appendix F.</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35</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8739730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A1BC11-5E89-9C4F-A80C-397585DAAC4A}" type="slidenum">
              <a:rPr lang="en-US"/>
              <a:pPr/>
              <a:t>36</a:t>
            </a:fld>
            <a:endParaRPr lang="en-US" dirty="0"/>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Associative mapping overcomes the disadvantage of direct</a:t>
            </a:r>
          </a:p>
          <a:p>
            <a:r>
              <a:rPr kumimoji="1" lang="en-US" sz="1200" kern="1200" baseline="0" dirty="0" smtClean="0">
                <a:solidFill>
                  <a:schemeClr val="tx1"/>
                </a:solidFill>
                <a:latin typeface="Times New Roman" pitchFamily="33" charset="0"/>
                <a:ea typeface="+mn-ea"/>
                <a:cs typeface="+mn-cs"/>
              </a:rPr>
              <a:t>mapping by permitting each main memory block to be loaded into any line of the</a:t>
            </a:r>
          </a:p>
          <a:p>
            <a:r>
              <a:rPr kumimoji="1" lang="en-US" sz="1200" kern="1200" baseline="0" dirty="0" smtClean="0">
                <a:solidFill>
                  <a:schemeClr val="tx1"/>
                </a:solidFill>
                <a:latin typeface="Times New Roman" pitchFamily="33" charset="0"/>
                <a:ea typeface="+mn-ea"/>
                <a:cs typeface="+mn-cs"/>
              </a:rPr>
              <a:t>cache (Figure 4.8b). In this case, the cache control logic interprets a memory address</a:t>
            </a:r>
          </a:p>
          <a:p>
            <a:r>
              <a:rPr kumimoji="1" lang="en-US" sz="1200" kern="1200" baseline="0" dirty="0" smtClean="0">
                <a:solidFill>
                  <a:schemeClr val="tx1"/>
                </a:solidFill>
                <a:latin typeface="Times New Roman" pitchFamily="33" charset="0"/>
                <a:ea typeface="+mn-ea"/>
                <a:cs typeface="+mn-cs"/>
              </a:rPr>
              <a:t>simply as a Tag and a Word field. The Tag field uniquely identifies a block of main</a:t>
            </a:r>
          </a:p>
          <a:p>
            <a:r>
              <a:rPr kumimoji="1" lang="en-US" sz="1200" kern="1200" baseline="0" dirty="0" smtClean="0">
                <a:solidFill>
                  <a:schemeClr val="tx1"/>
                </a:solidFill>
                <a:latin typeface="Times New Roman" pitchFamily="33" charset="0"/>
                <a:ea typeface="+mn-ea"/>
                <a:cs typeface="+mn-cs"/>
              </a:rPr>
              <a:t>memory. To determine whether a block is in the cache, the cache control logic must</a:t>
            </a:r>
          </a:p>
          <a:p>
            <a:r>
              <a:rPr kumimoji="1" lang="en-US" sz="1200" kern="1200" baseline="0" dirty="0" smtClean="0">
                <a:solidFill>
                  <a:schemeClr val="tx1"/>
                </a:solidFill>
                <a:latin typeface="Times New Roman" pitchFamily="33" charset="0"/>
                <a:ea typeface="+mn-ea"/>
                <a:cs typeface="+mn-cs"/>
              </a:rPr>
              <a:t>simultaneously examine every line’s tag for a match. Figure 4.11 illustrates the logic.</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8738743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2EF674-BDE7-F044-A87E-479D359E8D55}" type="slidenum">
              <a:rPr lang="en-US"/>
              <a:pPr/>
              <a:t>37</a:t>
            </a:fld>
            <a:endParaRPr lang="en-US" dirty="0"/>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r>
              <a:rPr kumimoji="1" lang="en-US" sz="1200" b="0" i="0" u="none" strike="noStrike" kern="1200" baseline="0" dirty="0" smtClean="0">
                <a:solidFill>
                  <a:schemeClr val="tx1"/>
                </a:solidFill>
                <a:latin typeface="Times New Roman" pitchFamily="33" charset="0"/>
                <a:ea typeface="+mn-ea"/>
                <a:cs typeface="+mn-cs"/>
              </a:rPr>
              <a:t>Figure 4.12 shows our example using associative mapping. A main</a:t>
            </a:r>
          </a:p>
          <a:p>
            <a:r>
              <a:rPr kumimoji="1" lang="en-US" sz="1200" b="0" i="0" u="none" strike="noStrike" kern="1200" baseline="0" dirty="0" smtClean="0">
                <a:solidFill>
                  <a:schemeClr val="tx1"/>
                </a:solidFill>
                <a:latin typeface="Times New Roman" pitchFamily="33" charset="0"/>
                <a:ea typeface="+mn-ea"/>
                <a:cs typeface="+mn-cs"/>
              </a:rPr>
              <a:t>memory address consists of a 22-bit tag and a 2-bit byte number. The 22-bit tag must be</a:t>
            </a:r>
          </a:p>
          <a:p>
            <a:r>
              <a:rPr kumimoji="1" lang="en-US" sz="1200" b="0" i="0" u="none" strike="noStrike" kern="1200" baseline="0" dirty="0" smtClean="0">
                <a:solidFill>
                  <a:schemeClr val="tx1"/>
                </a:solidFill>
                <a:latin typeface="Times New Roman" pitchFamily="33" charset="0"/>
                <a:ea typeface="+mn-ea"/>
                <a:cs typeface="+mn-cs"/>
              </a:rPr>
              <a:t>stored with the 32-bit block of data for each line in the cache. Note that it is the leftmost</a:t>
            </a:r>
          </a:p>
          <a:p>
            <a:r>
              <a:rPr kumimoji="1" lang="en-US" sz="1200" b="0" i="0" u="none" strike="noStrike" kern="1200" baseline="0" dirty="0" smtClean="0">
                <a:solidFill>
                  <a:schemeClr val="tx1"/>
                </a:solidFill>
                <a:latin typeface="Times New Roman" pitchFamily="33" charset="0"/>
                <a:ea typeface="+mn-ea"/>
                <a:cs typeface="+mn-cs"/>
              </a:rPr>
              <a:t>(most significant) 22 bits of the address that form the tag. Thus, the 24-bit hexadecimal</a:t>
            </a:r>
          </a:p>
          <a:p>
            <a:r>
              <a:rPr kumimoji="1" lang="en-US" sz="1200" b="0" i="0" u="none" strike="noStrike" kern="1200" baseline="0" dirty="0" smtClean="0">
                <a:solidFill>
                  <a:schemeClr val="tx1"/>
                </a:solidFill>
                <a:latin typeface="Times New Roman" pitchFamily="33" charset="0"/>
                <a:ea typeface="+mn-ea"/>
                <a:cs typeface="+mn-cs"/>
              </a:rPr>
              <a:t>address 16339C has the 22-bit tag 058CE7. This is easily seen in binary notation:</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memory address 	0001 	0110 	0011 	0011 	1001 	1100 	(binary)</a:t>
            </a:r>
          </a:p>
          <a:p>
            <a:r>
              <a:rPr kumimoji="1" lang="en-US" sz="1200" b="0" i="0" u="none" strike="noStrike" kern="1200" baseline="0" dirty="0" smtClean="0">
                <a:solidFill>
                  <a:schemeClr val="tx1"/>
                </a:solidFill>
                <a:latin typeface="Times New Roman" pitchFamily="33" charset="0"/>
                <a:ea typeface="+mn-ea"/>
                <a:cs typeface="+mn-cs"/>
              </a:rPr>
              <a:t>		1 	6 	3 	3 	9 	C	 (hex)</a:t>
            </a:r>
          </a:p>
          <a:p>
            <a:r>
              <a:rPr kumimoji="1" lang="en-US" sz="1200" b="0" i="0" u="none" strike="noStrike" kern="1200" baseline="0" dirty="0" smtClean="0">
                <a:solidFill>
                  <a:schemeClr val="tx1"/>
                </a:solidFill>
                <a:latin typeface="Times New Roman" pitchFamily="33" charset="0"/>
                <a:ea typeface="+mn-ea"/>
                <a:cs typeface="+mn-cs"/>
              </a:rPr>
              <a:t>tag (leftmost 22 bits) 	00 	0101 	1000 	1100 	1110 	0111	 (binary)</a:t>
            </a:r>
          </a:p>
          <a:p>
            <a:r>
              <a:rPr kumimoji="1" lang="en-US" sz="1200" b="0" i="0" u="none" strike="noStrike" kern="1200" baseline="0" dirty="0" smtClean="0">
                <a:solidFill>
                  <a:schemeClr val="tx1"/>
                </a:solidFill>
                <a:latin typeface="Times New Roman" pitchFamily="33" charset="0"/>
                <a:ea typeface="+mn-ea"/>
                <a:cs typeface="+mn-cs"/>
              </a:rPr>
              <a:t>		0	 5	 8 	C	 E 	7 	(hex)</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2734482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With associative mapping, there is flexibility as to which block to replace when</a:t>
            </a:r>
          </a:p>
          <a:p>
            <a:r>
              <a:rPr kumimoji="1" lang="en-US" sz="1200" kern="1200" baseline="0" dirty="0" smtClean="0">
                <a:solidFill>
                  <a:schemeClr val="tx1"/>
                </a:solidFill>
                <a:latin typeface="Times New Roman" pitchFamily="33" charset="0"/>
                <a:ea typeface="+mn-ea"/>
                <a:cs typeface="+mn-cs"/>
              </a:rPr>
              <a:t>a new block is read into the cache. Replacement algorithms, discussed later in this</a:t>
            </a:r>
          </a:p>
          <a:p>
            <a:r>
              <a:rPr kumimoji="1" lang="en-US" sz="1200" kern="1200" baseline="0" dirty="0" smtClean="0">
                <a:solidFill>
                  <a:schemeClr val="tx1"/>
                </a:solidFill>
                <a:latin typeface="Times New Roman" pitchFamily="33" charset="0"/>
                <a:ea typeface="+mn-ea"/>
                <a:cs typeface="+mn-cs"/>
              </a:rPr>
              <a:t>section, are designed to maximize the hit ratio. The principal disadvantage of associative</a:t>
            </a:r>
          </a:p>
          <a:p>
            <a:r>
              <a:rPr kumimoji="1" lang="en-US" sz="1200" kern="1200" baseline="0" dirty="0" smtClean="0">
                <a:solidFill>
                  <a:schemeClr val="tx1"/>
                </a:solidFill>
                <a:latin typeface="Times New Roman" pitchFamily="33" charset="0"/>
                <a:ea typeface="+mn-ea"/>
                <a:cs typeface="+mn-cs"/>
              </a:rPr>
              <a:t>mapping is the complex circuitry required to examine the tags of all cache</a:t>
            </a:r>
          </a:p>
          <a:p>
            <a:r>
              <a:rPr kumimoji="1" lang="en-US" sz="1200" kern="1200" baseline="0" dirty="0" smtClean="0">
                <a:solidFill>
                  <a:schemeClr val="tx1"/>
                </a:solidFill>
                <a:latin typeface="Times New Roman" pitchFamily="33" charset="0"/>
                <a:ea typeface="+mn-ea"/>
                <a:cs typeface="+mn-cs"/>
              </a:rPr>
              <a:t>lines in parallel.</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38</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5261063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EFEAEC-2236-464B-BC9C-0E3F61624398}" type="slidenum">
              <a:rPr lang="en-US"/>
              <a:pPr/>
              <a:t>39</a:t>
            </a:fld>
            <a:endParaRPr lang="en-US" dirty="0"/>
          </a:p>
        </p:txBody>
      </p:sp>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Set-associative mapping is a compromise that</a:t>
            </a:r>
          </a:p>
          <a:p>
            <a:r>
              <a:rPr kumimoji="1" lang="en-US" sz="1200" kern="1200" baseline="0" dirty="0" smtClean="0">
                <a:solidFill>
                  <a:schemeClr val="tx1"/>
                </a:solidFill>
                <a:latin typeface="Times New Roman" pitchFamily="33" charset="0"/>
                <a:ea typeface="+mn-ea"/>
                <a:cs typeface="+mn-cs"/>
              </a:rPr>
              <a:t>exhibits the strengths of both the direct and associative approaches while reducing</a:t>
            </a:r>
          </a:p>
          <a:p>
            <a:r>
              <a:rPr kumimoji="1" lang="en-US" sz="1200" kern="1200" baseline="0" dirty="0" smtClean="0">
                <a:solidFill>
                  <a:schemeClr val="tx1"/>
                </a:solidFill>
                <a:latin typeface="Times New Roman" pitchFamily="33" charset="0"/>
                <a:ea typeface="+mn-ea"/>
                <a:cs typeface="+mn-cs"/>
              </a:rPr>
              <a:t>their disadvantages.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In this case, the cache consists of a number sets, each of which consists of a</a:t>
            </a:r>
          </a:p>
          <a:p>
            <a:r>
              <a:rPr kumimoji="1" lang="en-US" sz="1200" kern="1200" baseline="0" dirty="0" smtClean="0">
                <a:solidFill>
                  <a:schemeClr val="tx1"/>
                </a:solidFill>
                <a:latin typeface="Times New Roman" pitchFamily="33" charset="0"/>
                <a:ea typeface="+mn-ea"/>
                <a:cs typeface="+mn-cs"/>
              </a:rPr>
              <a:t>number of lines. The relationships are</a:t>
            </a:r>
          </a:p>
          <a:p>
            <a:endParaRPr kumimoji="1" lang="en-US" sz="1200" kern="1200" baseline="0" dirty="0" smtClean="0">
              <a:solidFill>
                <a:schemeClr val="tx1"/>
              </a:solidFill>
              <a:latin typeface="Times New Roman" pitchFamily="33" charset="0"/>
              <a:ea typeface="+mn-ea"/>
              <a:cs typeface="+mn-cs"/>
            </a:endParaRPr>
          </a:p>
          <a:p>
            <a:r>
              <a:rPr kumimoji="1" lang="en-US" sz="1200" i="1" kern="1200" baseline="0" dirty="0" smtClean="0">
                <a:solidFill>
                  <a:schemeClr val="tx1"/>
                </a:solidFill>
                <a:latin typeface="Times New Roman" pitchFamily="33" charset="0"/>
                <a:ea typeface="+mn-ea"/>
                <a:cs typeface="+mn-cs"/>
              </a:rPr>
              <a:t>m = </a:t>
            </a:r>
            <a:r>
              <a:rPr kumimoji="1" lang="en-US" sz="1200" i="0" kern="1200" baseline="0" dirty="0" smtClean="0">
                <a:solidFill>
                  <a:schemeClr val="tx1"/>
                </a:solidFill>
                <a:latin typeface="Times New Roman" pitchFamily="33" charset="0"/>
                <a:ea typeface="+mn-ea"/>
                <a:cs typeface="+mn-cs"/>
              </a:rPr>
              <a:t>v</a:t>
            </a:r>
            <a:r>
              <a:rPr kumimoji="1" lang="en-US" sz="1200" i="1" kern="1200" baseline="0" dirty="0" smtClean="0">
                <a:solidFill>
                  <a:schemeClr val="tx1"/>
                </a:solidFill>
                <a:latin typeface="Times New Roman" pitchFamily="33" charset="0"/>
                <a:ea typeface="+mn-ea"/>
                <a:cs typeface="+mn-cs"/>
              </a:rPr>
              <a:t>* k</a:t>
            </a:r>
          </a:p>
          <a:p>
            <a:endParaRPr kumimoji="1" lang="en-US" sz="1200" i="1" kern="1200" baseline="0" dirty="0" smtClean="0">
              <a:solidFill>
                <a:schemeClr val="tx1"/>
              </a:solidFill>
              <a:latin typeface="Times New Roman" pitchFamily="33" charset="0"/>
              <a:ea typeface="+mn-ea"/>
              <a:cs typeface="+mn-cs"/>
            </a:endParaRPr>
          </a:p>
          <a:p>
            <a:r>
              <a:rPr kumimoji="1" lang="en-US" sz="1200" i="1" kern="1200" baseline="0" dirty="0" smtClean="0">
                <a:solidFill>
                  <a:schemeClr val="tx1"/>
                </a:solidFill>
                <a:latin typeface="Times New Roman" pitchFamily="33" charset="0"/>
                <a:ea typeface="+mn-ea"/>
                <a:cs typeface="+mn-cs"/>
              </a:rPr>
              <a:t>i = j modulo v</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where</a:t>
            </a:r>
          </a:p>
          <a:p>
            <a:endParaRPr kumimoji="1" lang="en-US" sz="1200" i="1" kern="1200" baseline="0" dirty="0" smtClean="0">
              <a:solidFill>
                <a:schemeClr val="tx1"/>
              </a:solidFill>
              <a:latin typeface="Times New Roman" pitchFamily="33" charset="0"/>
              <a:ea typeface="+mn-ea"/>
              <a:cs typeface="+mn-cs"/>
            </a:endParaRPr>
          </a:p>
          <a:p>
            <a:r>
              <a:rPr kumimoji="1" lang="en-US" sz="1200" i="1" kern="1200" baseline="0" dirty="0" err="1" smtClean="0">
                <a:solidFill>
                  <a:schemeClr val="tx1"/>
                </a:solidFill>
                <a:latin typeface="Times New Roman" pitchFamily="33" charset="0"/>
                <a:ea typeface="+mn-ea"/>
                <a:cs typeface="+mn-cs"/>
              </a:rPr>
              <a:t>i</a:t>
            </a:r>
            <a:r>
              <a:rPr kumimoji="1" lang="en-US" sz="1200" i="1" kern="1200" baseline="0" dirty="0" smtClean="0">
                <a:solidFill>
                  <a:schemeClr val="tx1"/>
                </a:solidFill>
                <a:latin typeface="Times New Roman" pitchFamily="33" charset="0"/>
                <a:ea typeface="+mn-ea"/>
                <a:cs typeface="+mn-cs"/>
              </a:rPr>
              <a:t> = cache set number</a:t>
            </a:r>
          </a:p>
          <a:p>
            <a:endParaRPr kumimoji="1" lang="en-US" sz="1200" i="1" kern="1200" baseline="0" dirty="0" smtClean="0">
              <a:solidFill>
                <a:schemeClr val="tx1"/>
              </a:solidFill>
              <a:latin typeface="Times New Roman" pitchFamily="33" charset="0"/>
              <a:ea typeface="+mn-ea"/>
              <a:cs typeface="+mn-cs"/>
            </a:endParaRPr>
          </a:p>
          <a:p>
            <a:r>
              <a:rPr kumimoji="1" lang="en-US" sz="1200" i="1" kern="1200" baseline="0" dirty="0" smtClean="0">
                <a:solidFill>
                  <a:schemeClr val="tx1"/>
                </a:solidFill>
                <a:latin typeface="Times New Roman" pitchFamily="33" charset="0"/>
                <a:ea typeface="+mn-ea"/>
                <a:cs typeface="+mn-cs"/>
              </a:rPr>
              <a:t>j = main memory block number</a:t>
            </a:r>
          </a:p>
          <a:p>
            <a:endParaRPr kumimoji="1" lang="en-US" sz="1200" i="1" kern="1200" baseline="0" dirty="0" smtClean="0">
              <a:solidFill>
                <a:schemeClr val="tx1"/>
              </a:solidFill>
              <a:latin typeface="Times New Roman" pitchFamily="33" charset="0"/>
              <a:ea typeface="+mn-ea"/>
              <a:cs typeface="+mn-cs"/>
            </a:endParaRPr>
          </a:p>
          <a:p>
            <a:r>
              <a:rPr kumimoji="1" lang="en-US" sz="1200" i="1" kern="1200" baseline="0" dirty="0" smtClean="0">
                <a:solidFill>
                  <a:schemeClr val="tx1"/>
                </a:solidFill>
                <a:latin typeface="Times New Roman" pitchFamily="33" charset="0"/>
                <a:ea typeface="+mn-ea"/>
                <a:cs typeface="+mn-cs"/>
              </a:rPr>
              <a:t>m = number of lines in the cache</a:t>
            </a:r>
          </a:p>
          <a:p>
            <a:endParaRPr kumimoji="1" lang="en-US" sz="1200" i="1" kern="1200" baseline="0" dirty="0" smtClean="0">
              <a:solidFill>
                <a:schemeClr val="tx1"/>
              </a:solidFill>
              <a:latin typeface="Times New Roman" pitchFamily="33" charset="0"/>
              <a:ea typeface="+mn-ea"/>
              <a:cs typeface="+mn-cs"/>
            </a:endParaRPr>
          </a:p>
          <a:p>
            <a:r>
              <a:rPr kumimoji="1" lang="en-US" sz="1200" i="1" kern="1200" baseline="0" dirty="0" smtClean="0">
                <a:solidFill>
                  <a:schemeClr val="tx1"/>
                </a:solidFill>
                <a:latin typeface="Times New Roman" pitchFamily="33" charset="0"/>
                <a:ea typeface="+mn-ea"/>
                <a:cs typeface="+mn-cs"/>
              </a:rPr>
              <a:t>v = number of sets</a:t>
            </a:r>
          </a:p>
          <a:p>
            <a:endParaRPr kumimoji="1" lang="en-US" sz="1200" i="1" kern="1200" baseline="0" dirty="0" smtClean="0">
              <a:solidFill>
                <a:schemeClr val="tx1"/>
              </a:solidFill>
              <a:latin typeface="Times New Roman" pitchFamily="33" charset="0"/>
              <a:ea typeface="+mn-ea"/>
              <a:cs typeface="+mn-cs"/>
            </a:endParaRPr>
          </a:p>
          <a:p>
            <a:r>
              <a:rPr kumimoji="1" lang="en-US" sz="1200" i="1" kern="1200" baseline="0" dirty="0" smtClean="0">
                <a:solidFill>
                  <a:schemeClr val="tx1"/>
                </a:solidFill>
                <a:latin typeface="Times New Roman" pitchFamily="33" charset="0"/>
                <a:ea typeface="+mn-ea"/>
                <a:cs typeface="+mn-cs"/>
              </a:rPr>
              <a:t>k = number of lines in each set</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This is referred to as </a:t>
            </a:r>
            <a:r>
              <a:rPr kumimoji="1" lang="en-US" sz="1200" i="1" kern="1200" baseline="0" dirty="0" smtClean="0">
                <a:solidFill>
                  <a:schemeClr val="tx1"/>
                </a:solidFill>
                <a:latin typeface="Times New Roman" pitchFamily="33" charset="0"/>
                <a:ea typeface="+mn-ea"/>
                <a:cs typeface="+mn-cs"/>
              </a:rPr>
              <a:t>k-way set-associative mapping. </a:t>
            </a:r>
            <a:r>
              <a:rPr kumimoji="1" lang="en-US" sz="1200" b="0" i="0" u="none" strike="noStrike" kern="1200" baseline="0" dirty="0" smtClean="0">
                <a:solidFill>
                  <a:schemeClr val="tx1"/>
                </a:solidFill>
                <a:latin typeface="Times New Roman" pitchFamily="33" charset="0"/>
                <a:ea typeface="+mn-ea"/>
                <a:cs typeface="+mn-cs"/>
              </a:rPr>
              <a:t>With set-associative</a:t>
            </a:r>
          </a:p>
          <a:p>
            <a:r>
              <a:rPr kumimoji="1" lang="en-US" sz="1200" b="0" i="0" u="none" strike="noStrike" kern="1200" baseline="0" dirty="0" err="1" smtClean="0">
                <a:solidFill>
                  <a:schemeClr val="tx1"/>
                </a:solidFill>
                <a:latin typeface="Times New Roman" pitchFamily="33" charset="0"/>
                <a:ea typeface="+mn-ea"/>
                <a:cs typeface="+mn-cs"/>
              </a:rPr>
              <a:t>mapping,block</a:t>
            </a:r>
            <a:r>
              <a:rPr kumimoji="1" lang="en-US" sz="1200" b="0" i="0" u="none" strike="noStrike" kern="1200" baseline="0" dirty="0" smtClean="0">
                <a:solidFill>
                  <a:schemeClr val="tx1"/>
                </a:solidFill>
                <a:latin typeface="Times New Roman" pitchFamily="33" charset="0"/>
                <a:ea typeface="+mn-ea"/>
                <a:cs typeface="+mn-cs"/>
              </a:rPr>
              <a:t> </a:t>
            </a:r>
            <a:r>
              <a:rPr kumimoji="1" lang="en-US" sz="1200" b="1" i="0" u="none" strike="noStrike" kern="1200" baseline="0" dirty="0" err="1" smtClean="0">
                <a:solidFill>
                  <a:schemeClr val="tx1"/>
                </a:solidFill>
                <a:latin typeface="Times New Roman" pitchFamily="33" charset="0"/>
                <a:ea typeface="+mn-ea"/>
                <a:cs typeface="+mn-cs"/>
              </a:rPr>
              <a:t>B</a:t>
            </a:r>
            <a:r>
              <a:rPr kumimoji="1" lang="en-US" sz="1200" b="1" i="0" u="none" strike="noStrike" kern="1200" baseline="-25000" dirty="0" err="1" smtClean="0">
                <a:solidFill>
                  <a:schemeClr val="tx1"/>
                </a:solidFill>
                <a:latin typeface="Times New Roman" pitchFamily="33" charset="0"/>
                <a:ea typeface="+mn-ea"/>
                <a:cs typeface="+mn-cs"/>
              </a:rPr>
              <a:t>j</a:t>
            </a:r>
            <a:r>
              <a:rPr kumimoji="1" lang="en-US" sz="1200" b="1" i="0" u="none" strike="noStrike" kern="1200" baseline="0" dirty="0" smtClean="0">
                <a:solidFill>
                  <a:schemeClr val="tx1"/>
                </a:solidFill>
                <a:latin typeface="Times New Roman" pitchFamily="33" charset="0"/>
                <a:ea typeface="+mn-ea"/>
                <a:cs typeface="+mn-cs"/>
              </a:rPr>
              <a:t> </a:t>
            </a:r>
            <a:r>
              <a:rPr kumimoji="1" lang="en-US" sz="1200" b="0" i="0" u="none" strike="noStrike" kern="1200" baseline="0" dirty="0" smtClean="0">
                <a:solidFill>
                  <a:schemeClr val="tx1"/>
                </a:solidFill>
                <a:latin typeface="Times New Roman" pitchFamily="33" charset="0"/>
                <a:ea typeface="+mn-ea"/>
                <a:cs typeface="+mn-cs"/>
              </a:rPr>
              <a:t> can be mapped into any of the lines of set </a:t>
            </a:r>
            <a:r>
              <a:rPr kumimoji="1" lang="en-US" sz="1200" b="1" i="0" u="none" strike="noStrike" kern="1200" baseline="0" dirty="0" smtClean="0">
                <a:solidFill>
                  <a:schemeClr val="tx1"/>
                </a:solidFill>
                <a:latin typeface="Times New Roman" pitchFamily="33" charset="0"/>
                <a:ea typeface="+mn-ea"/>
                <a:cs typeface="+mn-cs"/>
              </a:rPr>
              <a:t>j.</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7899778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Figure 4.13a illustrates</a:t>
            </a:r>
          </a:p>
          <a:p>
            <a:r>
              <a:rPr kumimoji="1" lang="en-US" sz="1200" kern="1200" baseline="0" dirty="0" smtClean="0">
                <a:solidFill>
                  <a:schemeClr val="tx1"/>
                </a:solidFill>
                <a:latin typeface="Times New Roman" pitchFamily="33" charset="0"/>
                <a:ea typeface="+mn-ea"/>
                <a:cs typeface="+mn-cs"/>
              </a:rPr>
              <a:t>this mapping for the first v blocks of main memory. As with associative mapping,</a:t>
            </a:r>
          </a:p>
          <a:p>
            <a:r>
              <a:rPr kumimoji="1" lang="en-US" sz="1200" kern="1200" baseline="0" dirty="0" smtClean="0">
                <a:solidFill>
                  <a:schemeClr val="tx1"/>
                </a:solidFill>
                <a:latin typeface="Times New Roman" pitchFamily="33" charset="0"/>
                <a:ea typeface="+mn-ea"/>
                <a:cs typeface="+mn-cs"/>
              </a:rPr>
              <a:t>each word maps into multiple cache lines. For set-associative mapping, each word</a:t>
            </a:r>
          </a:p>
          <a:p>
            <a:r>
              <a:rPr kumimoji="1" lang="en-US" sz="1200" kern="1200" baseline="0" dirty="0" smtClean="0">
                <a:solidFill>
                  <a:schemeClr val="tx1"/>
                </a:solidFill>
                <a:latin typeface="Times New Roman" pitchFamily="33" charset="0"/>
                <a:ea typeface="+mn-ea"/>
                <a:cs typeface="+mn-cs"/>
              </a:rPr>
              <a:t>maps into all the cache lines in a specific set, so that main memory block B</a:t>
            </a:r>
            <a:r>
              <a:rPr kumimoji="1" lang="en-US" sz="1200" kern="1200" baseline="-25000" dirty="0" smtClean="0">
                <a:solidFill>
                  <a:schemeClr val="tx1"/>
                </a:solidFill>
                <a:latin typeface="Times New Roman" pitchFamily="33" charset="0"/>
                <a:ea typeface="+mn-ea"/>
                <a:cs typeface="+mn-cs"/>
              </a:rPr>
              <a:t>0</a:t>
            </a:r>
            <a:r>
              <a:rPr kumimoji="1" lang="en-US" sz="1200" kern="1200" baseline="0" dirty="0" smtClean="0">
                <a:solidFill>
                  <a:schemeClr val="tx1"/>
                </a:solidFill>
                <a:latin typeface="Times New Roman" pitchFamily="33" charset="0"/>
                <a:ea typeface="+mn-ea"/>
                <a:cs typeface="+mn-cs"/>
              </a:rPr>
              <a:t> maps</a:t>
            </a:r>
          </a:p>
          <a:p>
            <a:r>
              <a:rPr kumimoji="1" lang="en-US" sz="1200" kern="1200" baseline="0" dirty="0" smtClean="0">
                <a:solidFill>
                  <a:schemeClr val="tx1"/>
                </a:solidFill>
                <a:latin typeface="Times New Roman" pitchFamily="33" charset="0"/>
                <a:ea typeface="+mn-ea"/>
                <a:cs typeface="+mn-cs"/>
              </a:rPr>
              <a:t>into set 0, and so on. Thus, the set-associative cache can be physically implemented</a:t>
            </a:r>
          </a:p>
          <a:p>
            <a:r>
              <a:rPr kumimoji="1" lang="en-US" sz="1200" kern="1200" baseline="0" dirty="0" smtClean="0">
                <a:solidFill>
                  <a:schemeClr val="tx1"/>
                </a:solidFill>
                <a:latin typeface="Times New Roman" pitchFamily="33" charset="0"/>
                <a:ea typeface="+mn-ea"/>
                <a:cs typeface="+mn-cs"/>
              </a:rPr>
              <a:t>as n associative caches. It is also possible to implement the set-associative cache as</a:t>
            </a:r>
          </a:p>
          <a:p>
            <a:r>
              <a:rPr kumimoji="1" lang="en-US" sz="1200" i="1" kern="1200" baseline="0" dirty="0" smtClean="0">
                <a:solidFill>
                  <a:schemeClr val="tx1"/>
                </a:solidFill>
                <a:latin typeface="Times New Roman" pitchFamily="33" charset="0"/>
                <a:ea typeface="+mn-ea"/>
                <a:cs typeface="+mn-cs"/>
              </a:rPr>
              <a:t>k direct mapping caches, as shown in Figure 4.13b. Each direct-mapped cache is</a:t>
            </a:r>
          </a:p>
          <a:p>
            <a:r>
              <a:rPr kumimoji="1" lang="en-US" sz="1200" kern="1200" baseline="0" dirty="0" smtClean="0">
                <a:solidFill>
                  <a:schemeClr val="tx1"/>
                </a:solidFill>
                <a:latin typeface="Times New Roman" pitchFamily="33" charset="0"/>
                <a:ea typeface="+mn-ea"/>
                <a:cs typeface="+mn-cs"/>
              </a:rPr>
              <a:t>referred to as a </a:t>
            </a:r>
            <a:r>
              <a:rPr kumimoji="1" lang="en-US" sz="1200" i="1" kern="1200" baseline="0" dirty="0" smtClean="0">
                <a:solidFill>
                  <a:schemeClr val="tx1"/>
                </a:solidFill>
                <a:latin typeface="Times New Roman" pitchFamily="33" charset="0"/>
                <a:ea typeface="+mn-ea"/>
                <a:cs typeface="+mn-cs"/>
              </a:rPr>
              <a:t>way, consisting of v lines. The first v lines of main memory are direct</a:t>
            </a:r>
          </a:p>
          <a:p>
            <a:r>
              <a:rPr kumimoji="1" lang="en-US" sz="1200" kern="1200" baseline="0" dirty="0" smtClean="0">
                <a:solidFill>
                  <a:schemeClr val="tx1"/>
                </a:solidFill>
                <a:latin typeface="Times New Roman" pitchFamily="33" charset="0"/>
                <a:ea typeface="+mn-ea"/>
                <a:cs typeface="+mn-cs"/>
              </a:rPr>
              <a:t>mapped into the v lines of each way; the next group of v lines of main memory are</a:t>
            </a:r>
          </a:p>
          <a:p>
            <a:r>
              <a:rPr kumimoji="1" lang="en-US" sz="1200" kern="1200" baseline="0" dirty="0" smtClean="0">
                <a:solidFill>
                  <a:schemeClr val="tx1"/>
                </a:solidFill>
                <a:latin typeface="Times New Roman" pitchFamily="33" charset="0"/>
                <a:ea typeface="+mn-ea"/>
                <a:cs typeface="+mn-cs"/>
              </a:rPr>
              <a:t>similarly mapped, and so on. The direct-mapped implementation is typically used</a:t>
            </a:r>
          </a:p>
          <a:p>
            <a:r>
              <a:rPr kumimoji="1" lang="en-US" sz="1200" kern="1200" baseline="0" dirty="0" smtClean="0">
                <a:solidFill>
                  <a:schemeClr val="tx1"/>
                </a:solidFill>
                <a:latin typeface="Times New Roman" pitchFamily="33" charset="0"/>
                <a:ea typeface="+mn-ea"/>
                <a:cs typeface="+mn-cs"/>
              </a:rPr>
              <a:t>for small degrees of associativity (small values of </a:t>
            </a:r>
            <a:r>
              <a:rPr kumimoji="1" lang="en-US" sz="1200" i="1" kern="1200" baseline="0" dirty="0" smtClean="0">
                <a:solidFill>
                  <a:schemeClr val="tx1"/>
                </a:solidFill>
                <a:latin typeface="Times New Roman" pitchFamily="33" charset="0"/>
                <a:ea typeface="+mn-ea"/>
                <a:cs typeface="+mn-cs"/>
              </a:rPr>
              <a:t>k) while the associative-mapped</a:t>
            </a:r>
          </a:p>
          <a:p>
            <a:r>
              <a:rPr kumimoji="1" lang="en-US" sz="1200" kern="1200" baseline="0" dirty="0" smtClean="0">
                <a:solidFill>
                  <a:schemeClr val="tx1"/>
                </a:solidFill>
                <a:latin typeface="Times New Roman" pitchFamily="33" charset="0"/>
                <a:ea typeface="+mn-ea"/>
                <a:cs typeface="+mn-cs"/>
              </a:rPr>
              <a:t>implementation is typically used for higher degrees of associativity [JACO08].</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40</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6843991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767FD4-8258-5044-A3EC-5D6DEE8ACB93}" type="slidenum">
              <a:rPr lang="en-US"/>
              <a:pPr/>
              <a:t>41</a:t>
            </a:fld>
            <a:endParaRPr lang="en-US" dirty="0"/>
          </a:p>
        </p:txBody>
      </p:sp>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For set-associative mapping, the cache control logic interprets a memory</a:t>
            </a:r>
          </a:p>
          <a:p>
            <a:r>
              <a:rPr kumimoji="1" lang="en-US" sz="1200" kern="1200" baseline="0" dirty="0" smtClean="0">
                <a:solidFill>
                  <a:schemeClr val="tx1"/>
                </a:solidFill>
                <a:latin typeface="Times New Roman" pitchFamily="33" charset="0"/>
                <a:ea typeface="+mn-ea"/>
                <a:cs typeface="+mn-cs"/>
              </a:rPr>
              <a:t>address as three fields: Tag, Set, and Word. The </a:t>
            </a:r>
            <a:r>
              <a:rPr kumimoji="1" lang="en-US" sz="1200" i="1" kern="1200" baseline="0" dirty="0" smtClean="0">
                <a:solidFill>
                  <a:schemeClr val="tx1"/>
                </a:solidFill>
                <a:latin typeface="Times New Roman" pitchFamily="33" charset="0"/>
                <a:ea typeface="+mn-ea"/>
                <a:cs typeface="+mn-cs"/>
              </a:rPr>
              <a:t>d set bits specify one of v = 2</a:t>
            </a:r>
            <a:r>
              <a:rPr kumimoji="1" lang="en-US" sz="1200" i="1" kern="1200" baseline="30000" dirty="0" smtClean="0">
                <a:solidFill>
                  <a:schemeClr val="tx1"/>
                </a:solidFill>
                <a:latin typeface="Times New Roman" pitchFamily="33" charset="0"/>
                <a:ea typeface="+mn-ea"/>
                <a:cs typeface="+mn-cs"/>
              </a:rPr>
              <a:t>d</a:t>
            </a:r>
            <a:r>
              <a:rPr kumimoji="1" lang="en-US" sz="1200" i="1" kern="1200" baseline="0" dirty="0" smtClean="0">
                <a:solidFill>
                  <a:schemeClr val="tx1"/>
                </a:solidFill>
                <a:latin typeface="Times New Roman" pitchFamily="33" charset="0"/>
                <a:ea typeface="+mn-ea"/>
                <a:cs typeface="+mn-cs"/>
              </a:rPr>
              <a:t> sets.</a:t>
            </a:r>
          </a:p>
          <a:p>
            <a:r>
              <a:rPr kumimoji="1" lang="en-US" sz="1200" kern="1200" baseline="0" dirty="0" smtClean="0">
                <a:solidFill>
                  <a:schemeClr val="tx1"/>
                </a:solidFill>
                <a:latin typeface="Times New Roman" pitchFamily="33" charset="0"/>
                <a:ea typeface="+mn-ea"/>
                <a:cs typeface="+mn-cs"/>
              </a:rPr>
              <a:t>The </a:t>
            </a:r>
            <a:r>
              <a:rPr kumimoji="1" lang="en-US" sz="1200" i="1" kern="1200" baseline="0" dirty="0" smtClean="0">
                <a:solidFill>
                  <a:schemeClr val="tx1"/>
                </a:solidFill>
                <a:latin typeface="Times New Roman" pitchFamily="33" charset="0"/>
                <a:ea typeface="+mn-ea"/>
                <a:cs typeface="+mn-cs"/>
              </a:rPr>
              <a:t>s bits of the Tag and Set fields specify one of the 2</a:t>
            </a:r>
            <a:r>
              <a:rPr kumimoji="1" lang="en-US" sz="1200" i="1" kern="1200" baseline="30000" dirty="0" smtClean="0">
                <a:solidFill>
                  <a:schemeClr val="tx1"/>
                </a:solidFill>
                <a:latin typeface="Times New Roman" pitchFamily="33" charset="0"/>
                <a:ea typeface="+mn-ea"/>
                <a:cs typeface="+mn-cs"/>
              </a:rPr>
              <a:t>s</a:t>
            </a:r>
            <a:r>
              <a:rPr kumimoji="1" lang="en-US" sz="1200" i="1" kern="1200" baseline="0" dirty="0" smtClean="0">
                <a:solidFill>
                  <a:schemeClr val="tx1"/>
                </a:solidFill>
                <a:latin typeface="Times New Roman" pitchFamily="33" charset="0"/>
                <a:ea typeface="+mn-ea"/>
                <a:cs typeface="+mn-cs"/>
              </a:rPr>
              <a:t> blocks of main memory.</a:t>
            </a:r>
          </a:p>
          <a:p>
            <a:r>
              <a:rPr kumimoji="1" lang="en-US" sz="1200" kern="1200" baseline="0" dirty="0" smtClean="0">
                <a:solidFill>
                  <a:schemeClr val="tx1"/>
                </a:solidFill>
                <a:latin typeface="Times New Roman" pitchFamily="33" charset="0"/>
                <a:ea typeface="+mn-ea"/>
                <a:cs typeface="+mn-cs"/>
              </a:rPr>
              <a:t>Figure 4.14 illustrates the cache control logic. With fully associative mapping, the</a:t>
            </a:r>
          </a:p>
          <a:p>
            <a:r>
              <a:rPr kumimoji="1" lang="en-US" sz="1200" kern="1200" baseline="0" dirty="0" smtClean="0">
                <a:solidFill>
                  <a:schemeClr val="tx1"/>
                </a:solidFill>
                <a:latin typeface="Times New Roman" pitchFamily="33" charset="0"/>
                <a:ea typeface="+mn-ea"/>
                <a:cs typeface="+mn-cs"/>
              </a:rPr>
              <a:t>tag in a memory address is quite large and must be compared to the tag of every line</a:t>
            </a:r>
          </a:p>
          <a:p>
            <a:r>
              <a:rPr kumimoji="1" lang="en-US" sz="1200" kern="1200" baseline="0" dirty="0" smtClean="0">
                <a:solidFill>
                  <a:schemeClr val="tx1"/>
                </a:solidFill>
                <a:latin typeface="Times New Roman" pitchFamily="33" charset="0"/>
                <a:ea typeface="+mn-ea"/>
                <a:cs typeface="+mn-cs"/>
              </a:rPr>
              <a:t>in the cache. With </a:t>
            </a:r>
            <a:r>
              <a:rPr kumimoji="1" lang="en-US" sz="1200" i="1" kern="1200" baseline="0" dirty="0" smtClean="0">
                <a:solidFill>
                  <a:schemeClr val="tx1"/>
                </a:solidFill>
                <a:latin typeface="Times New Roman" pitchFamily="33" charset="0"/>
                <a:ea typeface="+mn-ea"/>
                <a:cs typeface="+mn-cs"/>
              </a:rPr>
              <a:t>k-way set-associative mapping, the tag in a memory address is</a:t>
            </a:r>
          </a:p>
          <a:p>
            <a:r>
              <a:rPr kumimoji="1" lang="en-US" sz="1200" kern="1200" baseline="0" dirty="0" smtClean="0">
                <a:solidFill>
                  <a:schemeClr val="tx1"/>
                </a:solidFill>
                <a:latin typeface="Times New Roman" pitchFamily="33" charset="0"/>
                <a:ea typeface="+mn-ea"/>
                <a:cs typeface="+mn-cs"/>
              </a:rPr>
              <a:t>much smaller and is only compared to the </a:t>
            </a:r>
            <a:r>
              <a:rPr kumimoji="1" lang="en-US" sz="1200" i="1" kern="1200" baseline="0" dirty="0" smtClean="0">
                <a:solidFill>
                  <a:schemeClr val="tx1"/>
                </a:solidFill>
                <a:latin typeface="Times New Roman" pitchFamily="33" charset="0"/>
                <a:ea typeface="+mn-ea"/>
                <a:cs typeface="+mn-cs"/>
              </a:rPr>
              <a:t>k tags within a single set.</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9745486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Set Associative Mapping Summary.</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42</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4575114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B36BAE-94F5-F14D-A8F8-7FD3C6B4D54D}" type="slidenum">
              <a:rPr lang="en-US"/>
              <a:pPr/>
              <a:t>43</a:t>
            </a:fld>
            <a:endParaRPr lang="en-US" dirty="0"/>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r>
              <a:rPr kumimoji="1" lang="en-US" sz="1200" b="0" i="0" u="none" strike="noStrike" kern="1200" baseline="0" dirty="0" smtClean="0">
                <a:solidFill>
                  <a:schemeClr val="tx1"/>
                </a:solidFill>
                <a:latin typeface="Times New Roman" pitchFamily="33" charset="0"/>
                <a:ea typeface="+mn-ea"/>
                <a:cs typeface="+mn-cs"/>
              </a:rPr>
              <a:t>Figure 4.15 shows our example using set-associative</a:t>
            </a:r>
          </a:p>
          <a:p>
            <a:r>
              <a:rPr kumimoji="1" lang="en-US" sz="1200" b="0" i="0" u="none" strike="noStrike" kern="1200" baseline="0" dirty="0" smtClean="0">
                <a:solidFill>
                  <a:schemeClr val="tx1"/>
                </a:solidFill>
                <a:latin typeface="Times New Roman" pitchFamily="33" charset="0"/>
                <a:ea typeface="+mn-ea"/>
                <a:cs typeface="+mn-cs"/>
              </a:rPr>
              <a:t>mapping with two lines in each set, referred to as two-way</a:t>
            </a:r>
          </a:p>
          <a:p>
            <a:r>
              <a:rPr kumimoji="1" lang="en-US" sz="1200" b="0" i="0" u="none" strike="noStrike" kern="1200" baseline="0" dirty="0" smtClean="0">
                <a:solidFill>
                  <a:schemeClr val="tx1"/>
                </a:solidFill>
                <a:latin typeface="Times New Roman" pitchFamily="33" charset="0"/>
                <a:ea typeface="+mn-ea"/>
                <a:cs typeface="+mn-cs"/>
              </a:rPr>
              <a:t>set-associative. The 13-bit set number identifies</a:t>
            </a:r>
          </a:p>
          <a:p>
            <a:r>
              <a:rPr kumimoji="1" lang="en-US" sz="1200" b="0" i="0" u="none" strike="noStrike" kern="1200" baseline="0" dirty="0" smtClean="0">
                <a:solidFill>
                  <a:schemeClr val="tx1"/>
                </a:solidFill>
                <a:latin typeface="Times New Roman" pitchFamily="33" charset="0"/>
                <a:ea typeface="+mn-ea"/>
                <a:cs typeface="+mn-cs"/>
              </a:rPr>
              <a:t>a unique set of two lines within the cache. It also gives the number of the block in</a:t>
            </a:r>
          </a:p>
          <a:p>
            <a:r>
              <a:rPr kumimoji="1" lang="en-US" sz="1200" b="0" i="0" u="none" strike="noStrike" kern="1200" baseline="0" dirty="0" smtClean="0">
                <a:solidFill>
                  <a:schemeClr val="tx1"/>
                </a:solidFill>
                <a:latin typeface="Times New Roman" pitchFamily="33" charset="0"/>
                <a:ea typeface="+mn-ea"/>
                <a:cs typeface="+mn-cs"/>
              </a:rPr>
              <a:t>main memory, modulo 2</a:t>
            </a:r>
            <a:r>
              <a:rPr kumimoji="1" lang="en-US" sz="1200" b="0" i="0" u="none" strike="noStrike" kern="1200" baseline="30000" dirty="0" smtClean="0">
                <a:solidFill>
                  <a:schemeClr val="tx1"/>
                </a:solidFill>
                <a:latin typeface="Times New Roman" pitchFamily="33" charset="0"/>
                <a:ea typeface="+mn-ea"/>
                <a:cs typeface="+mn-cs"/>
              </a:rPr>
              <a:t>13</a:t>
            </a:r>
            <a:r>
              <a:rPr kumimoji="1" lang="en-US" sz="1200" b="0" i="0" u="none" strike="noStrike" kern="1200" baseline="0" dirty="0" smtClean="0">
                <a:solidFill>
                  <a:schemeClr val="tx1"/>
                </a:solidFill>
                <a:latin typeface="Times New Roman" pitchFamily="33" charset="0"/>
                <a:ea typeface="+mn-ea"/>
                <a:cs typeface="+mn-cs"/>
              </a:rPr>
              <a:t>. This determines the mapping of blocks into lines. Thus, blocks</a:t>
            </a:r>
          </a:p>
          <a:p>
            <a:r>
              <a:rPr kumimoji="1" lang="en-US" sz="1200" b="0" i="0" u="none" strike="noStrike" kern="1200" baseline="0" dirty="0" smtClean="0">
                <a:solidFill>
                  <a:schemeClr val="tx1"/>
                </a:solidFill>
                <a:latin typeface="Times New Roman" pitchFamily="33" charset="0"/>
                <a:ea typeface="+mn-ea"/>
                <a:cs typeface="+mn-cs"/>
              </a:rPr>
              <a:t>000000, 008000, …, FF8000 of main memory map into cache set 0. Any of those blocks can</a:t>
            </a:r>
          </a:p>
          <a:p>
            <a:r>
              <a:rPr kumimoji="1" lang="en-US" sz="1200" b="0" i="0" u="none" strike="noStrike" kern="1200" baseline="0" dirty="0" smtClean="0">
                <a:solidFill>
                  <a:schemeClr val="tx1"/>
                </a:solidFill>
                <a:latin typeface="Times New Roman" pitchFamily="33" charset="0"/>
                <a:ea typeface="+mn-ea"/>
                <a:cs typeface="+mn-cs"/>
              </a:rPr>
              <a:t>be loaded into either of the two lines in the set. Note that no two blocks that map into the</a:t>
            </a:r>
          </a:p>
          <a:p>
            <a:r>
              <a:rPr kumimoji="1" lang="en-US" sz="1200" b="0" i="0" u="none" strike="noStrike" kern="1200" baseline="0" dirty="0" smtClean="0">
                <a:solidFill>
                  <a:schemeClr val="tx1"/>
                </a:solidFill>
                <a:latin typeface="Times New Roman" pitchFamily="33" charset="0"/>
                <a:ea typeface="+mn-ea"/>
                <a:cs typeface="+mn-cs"/>
              </a:rPr>
              <a:t>same cache set have the same tag number. For a read operation, the 13-bit set number is</a:t>
            </a:r>
          </a:p>
          <a:p>
            <a:r>
              <a:rPr kumimoji="1" lang="en-US" sz="1200" b="0" i="0" u="none" strike="noStrike" kern="1200" baseline="0" dirty="0" smtClean="0">
                <a:solidFill>
                  <a:schemeClr val="tx1"/>
                </a:solidFill>
                <a:latin typeface="Times New Roman" pitchFamily="33" charset="0"/>
                <a:ea typeface="+mn-ea"/>
                <a:cs typeface="+mn-cs"/>
              </a:rPr>
              <a:t>used to determine which set of two lines is to be examined. Both lines in the set are examined</a:t>
            </a:r>
          </a:p>
          <a:p>
            <a:r>
              <a:rPr kumimoji="1" lang="en-US" sz="1200" b="0" i="0" u="none" strike="noStrike" kern="1200" baseline="0" dirty="0" smtClean="0">
                <a:solidFill>
                  <a:schemeClr val="tx1"/>
                </a:solidFill>
                <a:latin typeface="Times New Roman" pitchFamily="33" charset="0"/>
                <a:ea typeface="+mn-ea"/>
                <a:cs typeface="+mn-cs"/>
              </a:rPr>
              <a:t>for a match with the tag number of the address to be accessed.</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 In the extreme case of v = m , k =  1, the set-associative</a:t>
            </a:r>
          </a:p>
          <a:p>
            <a:r>
              <a:rPr kumimoji="1" lang="en-US" sz="1200" b="0" i="0" u="none" strike="noStrike" kern="1200" baseline="0" dirty="0" smtClean="0">
                <a:solidFill>
                  <a:schemeClr val="tx1"/>
                </a:solidFill>
                <a:latin typeface="Times New Roman" pitchFamily="33" charset="0"/>
                <a:ea typeface="+mn-ea"/>
                <a:cs typeface="+mn-cs"/>
              </a:rPr>
              <a:t>technique reduces to direct mapping, and for v =  1, k = m , it reduces to associative mapping. The use of</a:t>
            </a:r>
          </a:p>
          <a:p>
            <a:r>
              <a:rPr kumimoji="1" lang="en-US" sz="1200" b="0" i="0" u="none" strike="noStrike" kern="1200" baseline="0" dirty="0" smtClean="0">
                <a:solidFill>
                  <a:schemeClr val="tx1"/>
                </a:solidFill>
                <a:latin typeface="Times New Roman" pitchFamily="33" charset="0"/>
                <a:ea typeface="+mn-ea"/>
                <a:cs typeface="+mn-cs"/>
              </a:rPr>
              <a:t>two lines per set (v = m /2, k =  2) is the most common set-associative</a:t>
            </a:r>
          </a:p>
          <a:p>
            <a:r>
              <a:rPr kumimoji="1" lang="en-US" sz="1200" b="0" i="0" u="none" strike="noStrike" kern="1200" baseline="0" dirty="0" smtClean="0">
                <a:solidFill>
                  <a:schemeClr val="tx1"/>
                </a:solidFill>
                <a:latin typeface="Times New Roman" pitchFamily="33" charset="0"/>
                <a:ea typeface="+mn-ea"/>
                <a:cs typeface="+mn-cs"/>
              </a:rPr>
              <a:t>organization. It significantly improves the hit ratio over direct mapping. Four- way set associative</a:t>
            </a:r>
          </a:p>
          <a:p>
            <a:r>
              <a:rPr kumimoji="1" lang="en-US" sz="1200" b="0" i="0" u="none" strike="noStrike" kern="1200" baseline="0" dirty="0" smtClean="0">
                <a:solidFill>
                  <a:schemeClr val="tx1"/>
                </a:solidFill>
                <a:latin typeface="Times New Roman" pitchFamily="33" charset="0"/>
                <a:ea typeface="+mn-ea"/>
                <a:cs typeface="+mn-cs"/>
              </a:rPr>
              <a:t>(v = m /4, k =  4) makes a modest additional improvement for a relatively small</a:t>
            </a:r>
          </a:p>
          <a:p>
            <a:r>
              <a:rPr kumimoji="1" lang="en-US" sz="1200" b="0" i="0" u="none" strike="noStrike" kern="1200" baseline="0" dirty="0" smtClean="0">
                <a:solidFill>
                  <a:schemeClr val="tx1"/>
                </a:solidFill>
                <a:latin typeface="Times New Roman" pitchFamily="33" charset="0"/>
                <a:ea typeface="+mn-ea"/>
                <a:cs typeface="+mn-cs"/>
              </a:rPr>
              <a:t>additional cost [MAYB84, HILL89]. Further increases in the number of lines per</a:t>
            </a:r>
          </a:p>
          <a:p>
            <a:r>
              <a:rPr kumimoji="1" lang="en-US" sz="1200" b="0" i="0" u="none" strike="noStrike" kern="1200" baseline="0" dirty="0" smtClean="0">
                <a:solidFill>
                  <a:schemeClr val="tx1"/>
                </a:solidFill>
                <a:latin typeface="Times New Roman" pitchFamily="33" charset="0"/>
                <a:ea typeface="+mn-ea"/>
                <a:cs typeface="+mn-cs"/>
              </a:rPr>
              <a:t>set have little effect.</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4068669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Figure 4.16 shows the results of one simulation study of set-associative cache</a:t>
            </a:r>
          </a:p>
          <a:p>
            <a:r>
              <a:rPr kumimoji="1" lang="en-US" sz="1200" kern="1200" baseline="0" dirty="0" smtClean="0">
                <a:solidFill>
                  <a:schemeClr val="tx1"/>
                </a:solidFill>
                <a:latin typeface="Times New Roman" pitchFamily="33" charset="0"/>
                <a:ea typeface="+mn-ea"/>
                <a:cs typeface="+mn-cs"/>
              </a:rPr>
              <a:t>performance as a function of cache size [GENU04]. The difference in performance</a:t>
            </a:r>
          </a:p>
          <a:p>
            <a:r>
              <a:rPr kumimoji="1" lang="en-US" sz="1200" kern="1200" baseline="0" dirty="0" smtClean="0">
                <a:solidFill>
                  <a:schemeClr val="tx1"/>
                </a:solidFill>
                <a:latin typeface="Times New Roman" pitchFamily="33" charset="0"/>
                <a:ea typeface="+mn-ea"/>
                <a:cs typeface="+mn-cs"/>
              </a:rPr>
              <a:t>between direct and two-way set associative is significant up to at least a cache size of</a:t>
            </a:r>
          </a:p>
          <a:p>
            <a:r>
              <a:rPr kumimoji="1" lang="en-US" sz="1200" kern="1200" baseline="0" dirty="0" smtClean="0">
                <a:solidFill>
                  <a:schemeClr val="tx1"/>
                </a:solidFill>
                <a:latin typeface="Times New Roman" pitchFamily="33" charset="0"/>
                <a:ea typeface="+mn-ea"/>
                <a:cs typeface="+mn-cs"/>
              </a:rPr>
              <a:t>64 kB. Note also that the difference between two-way and four-way at 4 kB is much</a:t>
            </a:r>
          </a:p>
          <a:p>
            <a:r>
              <a:rPr kumimoji="1" lang="en-US" sz="1200" kern="1200" baseline="0" dirty="0" smtClean="0">
                <a:solidFill>
                  <a:schemeClr val="tx1"/>
                </a:solidFill>
                <a:latin typeface="Times New Roman" pitchFamily="33" charset="0"/>
                <a:ea typeface="+mn-ea"/>
                <a:cs typeface="+mn-cs"/>
              </a:rPr>
              <a:t>less than the difference in going from for 4 kB to 8 kB in cache size. The complexity</a:t>
            </a:r>
          </a:p>
          <a:p>
            <a:r>
              <a:rPr kumimoji="1" lang="en-US" sz="1200" kern="1200" baseline="0" dirty="0" smtClean="0">
                <a:solidFill>
                  <a:schemeClr val="tx1"/>
                </a:solidFill>
                <a:latin typeface="Times New Roman" pitchFamily="33" charset="0"/>
                <a:ea typeface="+mn-ea"/>
                <a:cs typeface="+mn-cs"/>
              </a:rPr>
              <a:t>of the cache increases in proportion to the associativity, and in this case would not</a:t>
            </a:r>
          </a:p>
          <a:p>
            <a:r>
              <a:rPr kumimoji="1" lang="en-US" sz="1200" kern="1200" baseline="0" dirty="0" smtClean="0">
                <a:solidFill>
                  <a:schemeClr val="tx1"/>
                </a:solidFill>
                <a:latin typeface="Times New Roman" pitchFamily="33" charset="0"/>
                <a:ea typeface="+mn-ea"/>
                <a:cs typeface="+mn-cs"/>
              </a:rPr>
              <a:t>be justifiable against increasing cache size to 8 or even 16 Kbytes. A final point to</a:t>
            </a:r>
          </a:p>
          <a:p>
            <a:r>
              <a:rPr kumimoji="1" lang="en-US" sz="1200" kern="1200" baseline="0" dirty="0" smtClean="0">
                <a:solidFill>
                  <a:schemeClr val="tx1"/>
                </a:solidFill>
                <a:latin typeface="Times New Roman" pitchFamily="33" charset="0"/>
                <a:ea typeface="+mn-ea"/>
                <a:cs typeface="+mn-cs"/>
              </a:rPr>
              <a:t>note is that beyond about 32 kB, increase in cache size brings no significant increase</a:t>
            </a:r>
          </a:p>
          <a:p>
            <a:r>
              <a:rPr kumimoji="1" lang="en-US" sz="1200" kern="1200" baseline="0" dirty="0" smtClean="0">
                <a:solidFill>
                  <a:schemeClr val="tx1"/>
                </a:solidFill>
                <a:latin typeface="Times New Roman" pitchFamily="33" charset="0"/>
                <a:ea typeface="+mn-ea"/>
                <a:cs typeface="+mn-cs"/>
              </a:rPr>
              <a:t>in performance.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results of Figure 4.16 are based on simulating the execution of a GCC</a:t>
            </a:r>
          </a:p>
          <a:p>
            <a:r>
              <a:rPr kumimoji="1" lang="en-US" sz="1200" kern="1200" baseline="0" dirty="0" smtClean="0">
                <a:solidFill>
                  <a:schemeClr val="tx1"/>
                </a:solidFill>
                <a:latin typeface="Times New Roman" pitchFamily="33" charset="0"/>
                <a:ea typeface="+mn-ea"/>
                <a:cs typeface="+mn-cs"/>
              </a:rPr>
              <a:t>compiler. Different applications may yield different results. For example, [CANT01]</a:t>
            </a:r>
          </a:p>
          <a:p>
            <a:r>
              <a:rPr kumimoji="1" lang="en-US" sz="1200" kern="1200" baseline="0" dirty="0" smtClean="0">
                <a:solidFill>
                  <a:schemeClr val="tx1"/>
                </a:solidFill>
                <a:latin typeface="Times New Roman" pitchFamily="33" charset="0"/>
                <a:ea typeface="+mn-ea"/>
                <a:cs typeface="+mn-cs"/>
              </a:rPr>
              <a:t>reports on the results for cache performance using many of the CPU2000 SPEC</a:t>
            </a:r>
          </a:p>
          <a:p>
            <a:r>
              <a:rPr kumimoji="1" lang="en-US" sz="1200" kern="1200" baseline="0" dirty="0" smtClean="0">
                <a:solidFill>
                  <a:schemeClr val="tx1"/>
                </a:solidFill>
                <a:latin typeface="Times New Roman" pitchFamily="33" charset="0"/>
                <a:ea typeface="+mn-ea"/>
                <a:cs typeface="+mn-cs"/>
              </a:rPr>
              <a:t>benchmarks. The results of [CANT01] in comparing hit ratio to cache size follow</a:t>
            </a:r>
          </a:p>
          <a:p>
            <a:r>
              <a:rPr kumimoji="1" lang="en-US" sz="1200" kern="1200" baseline="0" dirty="0" smtClean="0">
                <a:solidFill>
                  <a:schemeClr val="tx1"/>
                </a:solidFill>
                <a:latin typeface="Times New Roman" pitchFamily="33" charset="0"/>
                <a:ea typeface="+mn-ea"/>
                <a:cs typeface="+mn-cs"/>
              </a:rPr>
              <a:t>the same pattern as Figure 4.16, but the specific values are somewhat different.</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44</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4452846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AE512C-BC48-1B4B-9FAC-44397A96517A}" type="slidenum">
              <a:rPr lang="en-US"/>
              <a:pPr/>
              <a:t>45</a:t>
            </a:fld>
            <a:endParaRPr lang="en-US" dirty="0"/>
          </a:p>
        </p:txBody>
      </p:sp>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Once the cache has been filled, when a new block is brought into the cache, one</a:t>
            </a:r>
          </a:p>
          <a:p>
            <a:r>
              <a:rPr kumimoji="1" lang="en-US" sz="1200" kern="1200" baseline="0" dirty="0" smtClean="0">
                <a:solidFill>
                  <a:schemeClr val="tx1"/>
                </a:solidFill>
                <a:latin typeface="Times New Roman" pitchFamily="33" charset="0"/>
                <a:ea typeface="+mn-ea"/>
                <a:cs typeface="+mn-cs"/>
              </a:rPr>
              <a:t>of the existing blocks must be replaced. For direct mapping, there is only one possible</a:t>
            </a:r>
          </a:p>
          <a:p>
            <a:r>
              <a:rPr kumimoji="1" lang="en-US" sz="1200" kern="1200" baseline="0" dirty="0" smtClean="0">
                <a:solidFill>
                  <a:schemeClr val="tx1"/>
                </a:solidFill>
                <a:latin typeface="Times New Roman" pitchFamily="33" charset="0"/>
                <a:ea typeface="+mn-ea"/>
                <a:cs typeface="+mn-cs"/>
              </a:rPr>
              <a:t>line for any particular block, and no choice is possible. For the associative</a:t>
            </a:r>
          </a:p>
          <a:p>
            <a:r>
              <a:rPr kumimoji="1" lang="en-US" sz="1200" kern="1200" baseline="0" dirty="0" smtClean="0">
                <a:solidFill>
                  <a:schemeClr val="tx1"/>
                </a:solidFill>
                <a:latin typeface="Times New Roman" pitchFamily="33" charset="0"/>
                <a:ea typeface="+mn-ea"/>
                <a:cs typeface="+mn-cs"/>
              </a:rPr>
              <a:t>and set-associative techniques, a replacement algorithm is needed. To achieve high</a:t>
            </a:r>
          </a:p>
          <a:p>
            <a:r>
              <a:rPr kumimoji="1" lang="en-US" sz="1200" kern="1200" baseline="0" dirty="0" smtClean="0">
                <a:solidFill>
                  <a:schemeClr val="tx1"/>
                </a:solidFill>
                <a:latin typeface="Times New Roman" pitchFamily="33" charset="0"/>
                <a:ea typeface="+mn-ea"/>
                <a:cs typeface="+mn-cs"/>
              </a:rPr>
              <a:t>speed, such an algorithm must be implemented in hardware.</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9488315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76915C-4E85-6F4A-A796-981EBB0906D6}" type="slidenum">
              <a:rPr lang="en-US"/>
              <a:pPr/>
              <a:t>46</a:t>
            </a:fld>
            <a:endParaRPr lang="en-US" dirty="0"/>
          </a:p>
        </p:txBody>
      </p:sp>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A number of algorithms</a:t>
            </a:r>
          </a:p>
          <a:p>
            <a:r>
              <a:rPr kumimoji="1" lang="en-US" sz="1200" kern="1200" baseline="0" dirty="0" smtClean="0">
                <a:solidFill>
                  <a:schemeClr val="tx1"/>
                </a:solidFill>
                <a:latin typeface="Times New Roman" pitchFamily="33" charset="0"/>
                <a:ea typeface="+mn-ea"/>
                <a:cs typeface="+mn-cs"/>
              </a:rPr>
              <a:t>have been tried. We mention four of the most common. Probably the most</a:t>
            </a:r>
          </a:p>
          <a:p>
            <a:r>
              <a:rPr kumimoji="1" lang="en-US" sz="1200" kern="1200" baseline="0" dirty="0" smtClean="0">
                <a:solidFill>
                  <a:schemeClr val="tx1"/>
                </a:solidFill>
                <a:latin typeface="Times New Roman" pitchFamily="33" charset="0"/>
                <a:ea typeface="+mn-ea"/>
                <a:cs typeface="+mn-cs"/>
              </a:rPr>
              <a:t>effective is least recently used (LRU): Replace that block in the set that has been in</a:t>
            </a:r>
          </a:p>
          <a:p>
            <a:r>
              <a:rPr kumimoji="1" lang="en-US" sz="1200" kern="1200" baseline="0" dirty="0" smtClean="0">
                <a:solidFill>
                  <a:schemeClr val="tx1"/>
                </a:solidFill>
                <a:latin typeface="Times New Roman" pitchFamily="33" charset="0"/>
                <a:ea typeface="+mn-ea"/>
                <a:cs typeface="+mn-cs"/>
              </a:rPr>
              <a:t>the cache longest with no reference to it. For two-way set associative, this is easily</a:t>
            </a:r>
          </a:p>
          <a:p>
            <a:r>
              <a:rPr kumimoji="1" lang="en-US" sz="1200" kern="1200" baseline="0" dirty="0" smtClean="0">
                <a:solidFill>
                  <a:schemeClr val="tx1"/>
                </a:solidFill>
                <a:latin typeface="Times New Roman" pitchFamily="33" charset="0"/>
                <a:ea typeface="+mn-ea"/>
                <a:cs typeface="+mn-cs"/>
              </a:rPr>
              <a:t>implemented. Each line includes a USE bit. When a line is referenced, its USE bit</a:t>
            </a:r>
          </a:p>
          <a:p>
            <a:r>
              <a:rPr kumimoji="1" lang="en-US" sz="1200" kern="1200" baseline="0" dirty="0" smtClean="0">
                <a:solidFill>
                  <a:schemeClr val="tx1"/>
                </a:solidFill>
                <a:latin typeface="Times New Roman" pitchFamily="33" charset="0"/>
                <a:ea typeface="+mn-ea"/>
                <a:cs typeface="+mn-cs"/>
              </a:rPr>
              <a:t>is set to 1 and the USE bit of the other line in that set is set to 0. When a block is to</a:t>
            </a:r>
          </a:p>
          <a:p>
            <a:r>
              <a:rPr kumimoji="1" lang="en-US" sz="1200" kern="1200" baseline="0" dirty="0" smtClean="0">
                <a:solidFill>
                  <a:schemeClr val="tx1"/>
                </a:solidFill>
                <a:latin typeface="Times New Roman" pitchFamily="33" charset="0"/>
                <a:ea typeface="+mn-ea"/>
                <a:cs typeface="+mn-cs"/>
              </a:rPr>
              <a:t>be read into the set, the line whose USE bit is 0 is used. Because we are assuming</a:t>
            </a:r>
          </a:p>
          <a:p>
            <a:r>
              <a:rPr kumimoji="1" lang="en-US" sz="1200" kern="1200" baseline="0" dirty="0" smtClean="0">
                <a:solidFill>
                  <a:schemeClr val="tx1"/>
                </a:solidFill>
                <a:latin typeface="Times New Roman" pitchFamily="33" charset="0"/>
                <a:ea typeface="+mn-ea"/>
                <a:cs typeface="+mn-cs"/>
              </a:rPr>
              <a:t>that more recently used memory locations are more likely to be referenced, LRU</a:t>
            </a:r>
          </a:p>
          <a:p>
            <a:r>
              <a:rPr kumimoji="1" lang="en-US" sz="1200" kern="1200" baseline="0" dirty="0" smtClean="0">
                <a:solidFill>
                  <a:schemeClr val="tx1"/>
                </a:solidFill>
                <a:latin typeface="Times New Roman" pitchFamily="33" charset="0"/>
                <a:ea typeface="+mn-ea"/>
                <a:cs typeface="+mn-cs"/>
              </a:rPr>
              <a:t>should give the best hit ratio. LRU is also relatively easy to implement for a fully</a:t>
            </a:r>
          </a:p>
          <a:p>
            <a:r>
              <a:rPr kumimoji="1" lang="en-US" sz="1200" kern="1200" baseline="0" dirty="0" smtClean="0">
                <a:solidFill>
                  <a:schemeClr val="tx1"/>
                </a:solidFill>
                <a:latin typeface="Times New Roman" pitchFamily="33" charset="0"/>
                <a:ea typeface="+mn-ea"/>
                <a:cs typeface="+mn-cs"/>
              </a:rPr>
              <a:t>associative cache. The cache mechanism maintains a separate list of indexes to all</a:t>
            </a:r>
          </a:p>
          <a:p>
            <a:r>
              <a:rPr kumimoji="1" lang="en-US" sz="1200" kern="1200" baseline="0" dirty="0" smtClean="0">
                <a:solidFill>
                  <a:schemeClr val="tx1"/>
                </a:solidFill>
                <a:latin typeface="Times New Roman" pitchFamily="33" charset="0"/>
                <a:ea typeface="+mn-ea"/>
                <a:cs typeface="+mn-cs"/>
              </a:rPr>
              <a:t>the lines in the cache. When a line is referenced, it moves to the front of the list.</a:t>
            </a:r>
          </a:p>
          <a:p>
            <a:r>
              <a:rPr kumimoji="1" lang="en-US" sz="1200" kern="1200" baseline="0" dirty="0" smtClean="0">
                <a:solidFill>
                  <a:schemeClr val="tx1"/>
                </a:solidFill>
                <a:latin typeface="Times New Roman" pitchFamily="33" charset="0"/>
                <a:ea typeface="+mn-ea"/>
                <a:cs typeface="+mn-cs"/>
              </a:rPr>
              <a:t>For replacement, the line at the back of the list is used. Because of its simplicity of</a:t>
            </a:r>
          </a:p>
          <a:p>
            <a:r>
              <a:rPr kumimoji="1" lang="en-US" sz="1200" kern="1200" baseline="0" dirty="0" smtClean="0">
                <a:solidFill>
                  <a:schemeClr val="tx1"/>
                </a:solidFill>
                <a:latin typeface="Times New Roman" pitchFamily="33" charset="0"/>
                <a:ea typeface="+mn-ea"/>
                <a:cs typeface="+mn-cs"/>
              </a:rPr>
              <a:t>implementation, LRU is the most popular replacement algorithm.</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Another possibility is first-in-first-out (FIFO): Replace that block in the set</a:t>
            </a:r>
          </a:p>
          <a:p>
            <a:r>
              <a:rPr kumimoji="1" lang="en-US" sz="1200" kern="1200" baseline="0" dirty="0" smtClean="0">
                <a:solidFill>
                  <a:schemeClr val="tx1"/>
                </a:solidFill>
                <a:latin typeface="Times New Roman" pitchFamily="33" charset="0"/>
                <a:ea typeface="+mn-ea"/>
                <a:cs typeface="+mn-cs"/>
              </a:rPr>
              <a:t>that has been in the cache longest. FIFO is easily implemented as a round-robin</a:t>
            </a:r>
          </a:p>
          <a:p>
            <a:r>
              <a:rPr kumimoji="1" lang="en-US" sz="1200" kern="1200" baseline="0" dirty="0" smtClean="0">
                <a:solidFill>
                  <a:schemeClr val="tx1"/>
                </a:solidFill>
                <a:latin typeface="Times New Roman" pitchFamily="33" charset="0"/>
                <a:ea typeface="+mn-ea"/>
                <a:cs typeface="+mn-cs"/>
              </a:rPr>
              <a:t>or circular buffer technique. Still another possibility is least frequently used (LFU):</a:t>
            </a:r>
          </a:p>
          <a:p>
            <a:r>
              <a:rPr kumimoji="1" lang="en-US" sz="1200" kern="1200" baseline="0" dirty="0" smtClean="0">
                <a:solidFill>
                  <a:schemeClr val="tx1"/>
                </a:solidFill>
                <a:latin typeface="Times New Roman" pitchFamily="33" charset="0"/>
                <a:ea typeface="+mn-ea"/>
                <a:cs typeface="+mn-cs"/>
              </a:rPr>
              <a:t>Replace that block in the set that has experienced the fewest references. LFU could</a:t>
            </a:r>
          </a:p>
          <a:p>
            <a:r>
              <a:rPr kumimoji="1" lang="en-US" sz="1200" kern="1200" baseline="0" dirty="0" smtClean="0">
                <a:solidFill>
                  <a:schemeClr val="tx1"/>
                </a:solidFill>
                <a:latin typeface="Times New Roman" pitchFamily="33" charset="0"/>
                <a:ea typeface="+mn-ea"/>
                <a:cs typeface="+mn-cs"/>
              </a:rPr>
              <a:t>be implemented by associating a counter with each line. A technique not based on</a:t>
            </a:r>
          </a:p>
          <a:p>
            <a:r>
              <a:rPr kumimoji="1" lang="en-US" sz="1200" kern="1200" baseline="0" dirty="0" smtClean="0">
                <a:solidFill>
                  <a:schemeClr val="tx1"/>
                </a:solidFill>
                <a:latin typeface="Times New Roman" pitchFamily="33" charset="0"/>
                <a:ea typeface="+mn-ea"/>
                <a:cs typeface="+mn-cs"/>
              </a:rPr>
              <a:t>usage (i.e., not LRU, LFU, FIFO, or some variant) is to pick a line at random from</a:t>
            </a:r>
          </a:p>
          <a:p>
            <a:r>
              <a:rPr kumimoji="1" lang="en-US" sz="1200" kern="1200" baseline="0" dirty="0" smtClean="0">
                <a:solidFill>
                  <a:schemeClr val="tx1"/>
                </a:solidFill>
                <a:latin typeface="Times New Roman" pitchFamily="33" charset="0"/>
                <a:ea typeface="+mn-ea"/>
                <a:cs typeface="+mn-cs"/>
              </a:rPr>
              <a:t>among the candidate lines. Simulation studies have shown that random replacement</a:t>
            </a:r>
          </a:p>
          <a:p>
            <a:r>
              <a:rPr kumimoji="1" lang="en-US" sz="1200" kern="1200" baseline="0" dirty="0" smtClean="0">
                <a:solidFill>
                  <a:schemeClr val="tx1"/>
                </a:solidFill>
                <a:latin typeface="Times New Roman" pitchFamily="33" charset="0"/>
                <a:ea typeface="+mn-ea"/>
                <a:cs typeface="+mn-cs"/>
              </a:rPr>
              <a:t>provides only slightly inferior performance to an algorithm based on usage [SMIT82].</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2021540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51CAAB-E649-2647-90BA-BB247BE57160}" type="slidenum">
              <a:rPr lang="en-US"/>
              <a:pPr/>
              <a:t>47</a:t>
            </a:fld>
            <a:endParaRPr lang="en-US" dirty="0"/>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When a block that is resident in the cache is to be replaced, there are two cases to</a:t>
            </a:r>
          </a:p>
          <a:p>
            <a:r>
              <a:rPr kumimoji="1" lang="en-US" sz="1200" kern="1200" baseline="0" dirty="0" smtClean="0">
                <a:solidFill>
                  <a:schemeClr val="tx1"/>
                </a:solidFill>
                <a:latin typeface="Times New Roman" pitchFamily="33" charset="0"/>
                <a:ea typeface="+mn-ea"/>
                <a:cs typeface="+mn-cs"/>
              </a:rPr>
              <a:t>consider. If the old block in the cache has not been altered, then it may be overwritten</a:t>
            </a:r>
          </a:p>
          <a:p>
            <a:r>
              <a:rPr kumimoji="1" lang="en-US" sz="1200" kern="1200" baseline="0" dirty="0" smtClean="0">
                <a:solidFill>
                  <a:schemeClr val="tx1"/>
                </a:solidFill>
                <a:latin typeface="Times New Roman" pitchFamily="33" charset="0"/>
                <a:ea typeface="+mn-ea"/>
                <a:cs typeface="+mn-cs"/>
              </a:rPr>
              <a:t>with a new block without first writing out the old block. If at least one write</a:t>
            </a:r>
          </a:p>
          <a:p>
            <a:r>
              <a:rPr kumimoji="1" lang="en-US" sz="1200" kern="1200" baseline="0" dirty="0" smtClean="0">
                <a:solidFill>
                  <a:schemeClr val="tx1"/>
                </a:solidFill>
                <a:latin typeface="Times New Roman" pitchFamily="33" charset="0"/>
                <a:ea typeface="+mn-ea"/>
                <a:cs typeface="+mn-cs"/>
              </a:rPr>
              <a:t>operation has been performed on a word in that line of the cache, then main memory</a:t>
            </a:r>
          </a:p>
          <a:p>
            <a:r>
              <a:rPr kumimoji="1" lang="en-US" sz="1200" kern="1200" baseline="0" dirty="0" smtClean="0">
                <a:solidFill>
                  <a:schemeClr val="tx1"/>
                </a:solidFill>
                <a:latin typeface="Times New Roman" pitchFamily="33" charset="0"/>
                <a:ea typeface="+mn-ea"/>
                <a:cs typeface="+mn-cs"/>
              </a:rPr>
              <a:t>must be updated by writing the line of cache out to the block of memory before</a:t>
            </a:r>
          </a:p>
          <a:p>
            <a:r>
              <a:rPr kumimoji="1" lang="en-US" sz="1200" kern="1200" baseline="0" dirty="0" smtClean="0">
                <a:solidFill>
                  <a:schemeClr val="tx1"/>
                </a:solidFill>
                <a:latin typeface="Times New Roman" pitchFamily="33" charset="0"/>
                <a:ea typeface="+mn-ea"/>
                <a:cs typeface="+mn-cs"/>
              </a:rPr>
              <a:t>bringing in the new block. A variety of write policies, with performance and economic</a:t>
            </a:r>
          </a:p>
          <a:p>
            <a:r>
              <a:rPr kumimoji="1" lang="en-US" sz="1200" kern="1200" baseline="0" dirty="0" smtClean="0">
                <a:solidFill>
                  <a:schemeClr val="tx1"/>
                </a:solidFill>
                <a:latin typeface="Times New Roman" pitchFamily="33" charset="0"/>
                <a:ea typeface="+mn-ea"/>
                <a:cs typeface="+mn-cs"/>
              </a:rPr>
              <a:t>trade-offs, is possible. There are two problems to contend with. First, more</a:t>
            </a:r>
          </a:p>
          <a:p>
            <a:r>
              <a:rPr kumimoji="1" lang="en-US" sz="1200" kern="1200" baseline="0" dirty="0" smtClean="0">
                <a:solidFill>
                  <a:schemeClr val="tx1"/>
                </a:solidFill>
                <a:latin typeface="Times New Roman" pitchFamily="33" charset="0"/>
                <a:ea typeface="+mn-ea"/>
                <a:cs typeface="+mn-cs"/>
              </a:rPr>
              <a:t>than one device may have access to main memory. For example, an I/O module</a:t>
            </a:r>
          </a:p>
          <a:p>
            <a:r>
              <a:rPr kumimoji="1" lang="en-US" sz="1200" kern="1200" baseline="0" dirty="0" smtClean="0">
                <a:solidFill>
                  <a:schemeClr val="tx1"/>
                </a:solidFill>
                <a:latin typeface="Times New Roman" pitchFamily="33" charset="0"/>
                <a:ea typeface="+mn-ea"/>
                <a:cs typeface="+mn-cs"/>
              </a:rPr>
              <a:t>may be able to read-write directly to memory. If a word has been altered only in the</a:t>
            </a:r>
          </a:p>
          <a:p>
            <a:r>
              <a:rPr kumimoji="1" lang="en-US" sz="1200" kern="1200" baseline="0" dirty="0" smtClean="0">
                <a:solidFill>
                  <a:schemeClr val="tx1"/>
                </a:solidFill>
                <a:latin typeface="Times New Roman" pitchFamily="33" charset="0"/>
                <a:ea typeface="+mn-ea"/>
                <a:cs typeface="+mn-cs"/>
              </a:rPr>
              <a:t>cache, then the corresponding memory word is invalid. Further, if the I/O device</a:t>
            </a:r>
          </a:p>
          <a:p>
            <a:r>
              <a:rPr kumimoji="1" lang="en-US" sz="1200" kern="1200" baseline="0" dirty="0" smtClean="0">
                <a:solidFill>
                  <a:schemeClr val="tx1"/>
                </a:solidFill>
                <a:latin typeface="Times New Roman" pitchFamily="33" charset="0"/>
                <a:ea typeface="+mn-ea"/>
                <a:cs typeface="+mn-cs"/>
              </a:rPr>
              <a:t>has altered main memory, then the cache word is invalid. A more complex problem</a:t>
            </a:r>
          </a:p>
          <a:p>
            <a:r>
              <a:rPr kumimoji="1" lang="en-US" sz="1200" kern="1200" baseline="0" dirty="0" smtClean="0">
                <a:solidFill>
                  <a:schemeClr val="tx1"/>
                </a:solidFill>
                <a:latin typeface="Times New Roman" pitchFamily="33" charset="0"/>
                <a:ea typeface="+mn-ea"/>
                <a:cs typeface="+mn-cs"/>
              </a:rPr>
              <a:t>occurs when multiple processors are attached to the same bus and each processor</a:t>
            </a:r>
          </a:p>
          <a:p>
            <a:r>
              <a:rPr kumimoji="1" lang="en-US" sz="1200" kern="1200" baseline="0" dirty="0" smtClean="0">
                <a:solidFill>
                  <a:schemeClr val="tx1"/>
                </a:solidFill>
                <a:latin typeface="Times New Roman" pitchFamily="33" charset="0"/>
                <a:ea typeface="+mn-ea"/>
                <a:cs typeface="+mn-cs"/>
              </a:rPr>
              <a:t>has its own local cache. Then, if a word is altered in one cache, it could conceivably</a:t>
            </a:r>
          </a:p>
          <a:p>
            <a:r>
              <a:rPr kumimoji="1" lang="en-US" sz="1200" kern="1200" baseline="0" dirty="0" smtClean="0">
                <a:solidFill>
                  <a:schemeClr val="tx1"/>
                </a:solidFill>
                <a:latin typeface="Times New Roman" pitchFamily="33" charset="0"/>
                <a:ea typeface="+mn-ea"/>
                <a:cs typeface="+mn-cs"/>
              </a:rPr>
              <a:t>invalidate a word in other caches.</a:t>
            </a:r>
          </a:p>
          <a:p>
            <a:endParaRPr kumimoji="1" lang="en-US" sz="1200" kern="1200" baseline="0" dirty="0" smtClean="0">
              <a:solidFill>
                <a:schemeClr val="tx1"/>
              </a:solidFill>
              <a:latin typeface="Times New Roman" pitchFamily="33" charset="0"/>
              <a:ea typeface="+mn-ea"/>
              <a:cs typeface="+mn-cs"/>
            </a:endParaRPr>
          </a:p>
          <a:p>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0106497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F076AE-07C9-824F-A07D-E9CD3919EDB8}" type="slidenum">
              <a:rPr lang="en-US"/>
              <a:pPr/>
              <a:t>48</a:t>
            </a:fld>
            <a:endParaRPr lang="en-US" dirty="0"/>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The simplest technique is called </a:t>
            </a:r>
            <a:r>
              <a:rPr kumimoji="1" lang="en-US" sz="1200" b="1" kern="1200" baseline="0" dirty="0" smtClean="0">
                <a:solidFill>
                  <a:schemeClr val="tx1"/>
                </a:solidFill>
                <a:latin typeface="Times New Roman" pitchFamily="33" charset="0"/>
                <a:ea typeface="+mn-ea"/>
                <a:cs typeface="+mn-cs"/>
              </a:rPr>
              <a:t>write through. </a:t>
            </a:r>
            <a:r>
              <a:rPr kumimoji="1" lang="en-US" sz="1200" b="0" kern="1200" baseline="0" dirty="0" smtClean="0">
                <a:solidFill>
                  <a:schemeClr val="tx1"/>
                </a:solidFill>
                <a:latin typeface="Times New Roman" pitchFamily="33" charset="0"/>
                <a:ea typeface="+mn-ea"/>
                <a:cs typeface="+mn-cs"/>
              </a:rPr>
              <a:t>Using this technique, all write</a:t>
            </a:r>
          </a:p>
          <a:p>
            <a:r>
              <a:rPr kumimoji="1" lang="en-US" sz="1200" kern="1200" baseline="0" dirty="0" smtClean="0">
                <a:solidFill>
                  <a:schemeClr val="tx1"/>
                </a:solidFill>
                <a:latin typeface="Times New Roman" pitchFamily="33" charset="0"/>
                <a:ea typeface="+mn-ea"/>
                <a:cs typeface="+mn-cs"/>
              </a:rPr>
              <a:t>operations are made to main memory as well as to the cache, ensuring that main</a:t>
            </a:r>
          </a:p>
          <a:p>
            <a:r>
              <a:rPr kumimoji="1" lang="en-US" sz="1200" kern="1200" baseline="0" dirty="0" smtClean="0">
                <a:solidFill>
                  <a:schemeClr val="tx1"/>
                </a:solidFill>
                <a:latin typeface="Times New Roman" pitchFamily="33" charset="0"/>
                <a:ea typeface="+mn-ea"/>
                <a:cs typeface="+mn-cs"/>
              </a:rPr>
              <a:t>memory is always valid. Any other processor–cache module can monitor traffic to</a:t>
            </a:r>
          </a:p>
          <a:p>
            <a:r>
              <a:rPr kumimoji="1" lang="en-US" sz="1200" kern="1200" baseline="0" dirty="0" smtClean="0">
                <a:solidFill>
                  <a:schemeClr val="tx1"/>
                </a:solidFill>
                <a:latin typeface="Times New Roman" pitchFamily="33" charset="0"/>
                <a:ea typeface="+mn-ea"/>
                <a:cs typeface="+mn-cs"/>
              </a:rPr>
              <a:t>main memory to maintain consistency within its own cache. The main disadvantage</a:t>
            </a:r>
          </a:p>
          <a:p>
            <a:r>
              <a:rPr kumimoji="1" lang="en-US" sz="1200" kern="1200" baseline="0" dirty="0" smtClean="0">
                <a:solidFill>
                  <a:schemeClr val="tx1"/>
                </a:solidFill>
                <a:latin typeface="Times New Roman" pitchFamily="33" charset="0"/>
                <a:ea typeface="+mn-ea"/>
                <a:cs typeface="+mn-cs"/>
              </a:rPr>
              <a:t>of this technique is that it generates substantial memory traffic and may create a bottleneck.</a:t>
            </a:r>
          </a:p>
          <a:p>
            <a:r>
              <a:rPr kumimoji="1" lang="en-US" sz="1200" kern="1200" baseline="0" dirty="0" smtClean="0">
                <a:solidFill>
                  <a:schemeClr val="tx1"/>
                </a:solidFill>
                <a:latin typeface="Times New Roman" pitchFamily="33" charset="0"/>
                <a:ea typeface="+mn-ea"/>
                <a:cs typeface="+mn-cs"/>
              </a:rPr>
              <a:t>An alternative technique, known as </a:t>
            </a:r>
            <a:r>
              <a:rPr kumimoji="1" lang="en-US" sz="1200" b="1" kern="1200" baseline="0" dirty="0" smtClean="0">
                <a:solidFill>
                  <a:schemeClr val="tx1"/>
                </a:solidFill>
                <a:latin typeface="Times New Roman" pitchFamily="33" charset="0"/>
                <a:ea typeface="+mn-ea"/>
                <a:cs typeface="+mn-cs"/>
              </a:rPr>
              <a:t>write back, </a:t>
            </a:r>
            <a:r>
              <a:rPr kumimoji="1" lang="en-US" sz="1200" b="0" kern="1200" baseline="0" dirty="0" smtClean="0">
                <a:solidFill>
                  <a:schemeClr val="tx1"/>
                </a:solidFill>
                <a:latin typeface="Times New Roman" pitchFamily="33" charset="0"/>
                <a:ea typeface="+mn-ea"/>
                <a:cs typeface="+mn-cs"/>
              </a:rPr>
              <a:t>minimizes memory writes.</a:t>
            </a:r>
          </a:p>
          <a:p>
            <a:r>
              <a:rPr kumimoji="1" lang="en-US" sz="1200" kern="1200" baseline="0" dirty="0" smtClean="0">
                <a:solidFill>
                  <a:schemeClr val="tx1"/>
                </a:solidFill>
                <a:latin typeface="Times New Roman" pitchFamily="33" charset="0"/>
                <a:ea typeface="+mn-ea"/>
                <a:cs typeface="+mn-cs"/>
              </a:rPr>
              <a:t>With write back, updates are made only in the cache. When an update occurs, a</a:t>
            </a:r>
          </a:p>
          <a:p>
            <a:r>
              <a:rPr kumimoji="1" lang="en-US" sz="1200" b="1" kern="1200" baseline="0" dirty="0" smtClean="0">
                <a:solidFill>
                  <a:schemeClr val="tx1"/>
                </a:solidFill>
                <a:latin typeface="Times New Roman" pitchFamily="33" charset="0"/>
                <a:ea typeface="+mn-ea"/>
                <a:cs typeface="+mn-cs"/>
              </a:rPr>
              <a:t>dirty bit, </a:t>
            </a:r>
            <a:r>
              <a:rPr kumimoji="1" lang="en-US" sz="1200" b="0" kern="1200" baseline="0" dirty="0" smtClean="0">
                <a:solidFill>
                  <a:schemeClr val="tx1"/>
                </a:solidFill>
                <a:latin typeface="Times New Roman" pitchFamily="33" charset="0"/>
                <a:ea typeface="+mn-ea"/>
                <a:cs typeface="+mn-cs"/>
              </a:rPr>
              <a:t>or use bit, associated with the line is set. Then, when a block is replaced, it</a:t>
            </a:r>
          </a:p>
          <a:p>
            <a:r>
              <a:rPr kumimoji="1" lang="en-US" sz="1200" kern="1200" baseline="0" dirty="0" smtClean="0">
                <a:solidFill>
                  <a:schemeClr val="tx1"/>
                </a:solidFill>
                <a:latin typeface="Times New Roman" pitchFamily="33" charset="0"/>
                <a:ea typeface="+mn-ea"/>
                <a:cs typeface="+mn-cs"/>
              </a:rPr>
              <a:t>is written back to main memory if and only if the dirty bit is set. The problem with</a:t>
            </a:r>
          </a:p>
          <a:p>
            <a:r>
              <a:rPr kumimoji="1" lang="en-US" sz="1200" kern="1200" baseline="0" dirty="0" smtClean="0">
                <a:solidFill>
                  <a:schemeClr val="tx1"/>
                </a:solidFill>
                <a:latin typeface="Times New Roman" pitchFamily="33" charset="0"/>
                <a:ea typeface="+mn-ea"/>
                <a:cs typeface="+mn-cs"/>
              </a:rPr>
              <a:t>write back is that portions of main memory are invalid, and hence accesses by I/O</a:t>
            </a:r>
          </a:p>
          <a:p>
            <a:r>
              <a:rPr kumimoji="1" lang="en-US" sz="1200" kern="1200" baseline="0" dirty="0" smtClean="0">
                <a:solidFill>
                  <a:schemeClr val="tx1"/>
                </a:solidFill>
                <a:latin typeface="Times New Roman" pitchFamily="33" charset="0"/>
                <a:ea typeface="+mn-ea"/>
                <a:cs typeface="+mn-cs"/>
              </a:rPr>
              <a:t>modules can be allowed only through the cache. This makes for complex circuitry</a:t>
            </a:r>
          </a:p>
          <a:p>
            <a:r>
              <a:rPr kumimoji="1" lang="en-US" sz="1200" kern="1200" baseline="0" dirty="0" smtClean="0">
                <a:solidFill>
                  <a:schemeClr val="tx1"/>
                </a:solidFill>
                <a:latin typeface="Times New Roman" pitchFamily="33" charset="0"/>
                <a:ea typeface="+mn-ea"/>
                <a:cs typeface="+mn-cs"/>
              </a:rPr>
              <a:t>and a potential bottleneck. Experience has shown that the percentage of memory</a:t>
            </a:r>
          </a:p>
          <a:p>
            <a:r>
              <a:rPr kumimoji="1" lang="en-US" sz="1200" kern="1200" baseline="0" dirty="0" smtClean="0">
                <a:solidFill>
                  <a:schemeClr val="tx1"/>
                </a:solidFill>
                <a:latin typeface="Times New Roman" pitchFamily="33" charset="0"/>
                <a:ea typeface="+mn-ea"/>
                <a:cs typeface="+mn-cs"/>
              </a:rPr>
              <a:t>references that are writes is on the order of 15% [SMIT82]. However, for HPC</a:t>
            </a:r>
          </a:p>
          <a:p>
            <a:r>
              <a:rPr kumimoji="1" lang="en-US" sz="1200" kern="1200" baseline="0" dirty="0" smtClean="0">
                <a:solidFill>
                  <a:schemeClr val="tx1"/>
                </a:solidFill>
                <a:latin typeface="Times New Roman" pitchFamily="33" charset="0"/>
                <a:ea typeface="+mn-ea"/>
                <a:cs typeface="+mn-cs"/>
              </a:rPr>
              <a:t>applications, this number may approach 33% (vector-vector multiplication) and can</a:t>
            </a:r>
          </a:p>
          <a:p>
            <a:r>
              <a:rPr kumimoji="1" lang="en-US" sz="1200" kern="1200" baseline="0" dirty="0" smtClean="0">
                <a:solidFill>
                  <a:schemeClr val="tx1"/>
                </a:solidFill>
                <a:latin typeface="Times New Roman" pitchFamily="33" charset="0"/>
                <a:ea typeface="+mn-ea"/>
                <a:cs typeface="+mn-cs"/>
              </a:rPr>
              <a:t>go as high as 50% (matrix transposition).</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In a bus organization in which more than one device (typically a processor)</a:t>
            </a:r>
          </a:p>
          <a:p>
            <a:r>
              <a:rPr kumimoji="1" lang="en-US" sz="1200" kern="1200" baseline="0" dirty="0" smtClean="0">
                <a:solidFill>
                  <a:schemeClr val="tx1"/>
                </a:solidFill>
                <a:latin typeface="Times New Roman" pitchFamily="33" charset="0"/>
                <a:ea typeface="+mn-ea"/>
                <a:cs typeface="+mn-cs"/>
              </a:rPr>
              <a:t>has a cache and main memory is shared, a new problem is introduced. If data in one</a:t>
            </a:r>
          </a:p>
          <a:p>
            <a:r>
              <a:rPr kumimoji="1" lang="en-US" sz="1200" kern="1200" baseline="0" dirty="0" smtClean="0">
                <a:solidFill>
                  <a:schemeClr val="tx1"/>
                </a:solidFill>
                <a:latin typeface="Times New Roman" pitchFamily="33" charset="0"/>
                <a:ea typeface="+mn-ea"/>
                <a:cs typeface="+mn-cs"/>
              </a:rPr>
              <a:t>cache are altered, this invalidates not only the corresponding word in main memory,</a:t>
            </a:r>
          </a:p>
          <a:p>
            <a:r>
              <a:rPr kumimoji="1" lang="en-US" sz="1200" kern="1200" baseline="0" dirty="0" smtClean="0">
                <a:solidFill>
                  <a:schemeClr val="tx1"/>
                </a:solidFill>
                <a:latin typeface="Times New Roman" pitchFamily="33" charset="0"/>
                <a:ea typeface="+mn-ea"/>
                <a:cs typeface="+mn-cs"/>
              </a:rPr>
              <a:t>but also that same word in other caches (if any other cache happens to have that</a:t>
            </a:r>
          </a:p>
          <a:p>
            <a:r>
              <a:rPr kumimoji="1" lang="en-US" sz="1200" kern="1200" baseline="0" dirty="0" smtClean="0">
                <a:solidFill>
                  <a:schemeClr val="tx1"/>
                </a:solidFill>
                <a:latin typeface="Times New Roman" pitchFamily="33" charset="0"/>
                <a:ea typeface="+mn-ea"/>
                <a:cs typeface="+mn-cs"/>
              </a:rPr>
              <a:t>same word). Even if a write-through policy is used, the other caches may contain</a:t>
            </a:r>
          </a:p>
          <a:p>
            <a:r>
              <a:rPr kumimoji="1" lang="en-US" sz="1200" kern="1200" baseline="0" dirty="0" smtClean="0">
                <a:solidFill>
                  <a:schemeClr val="tx1"/>
                </a:solidFill>
                <a:latin typeface="Times New Roman" pitchFamily="33" charset="0"/>
                <a:ea typeface="+mn-ea"/>
                <a:cs typeface="+mn-cs"/>
              </a:rPr>
              <a:t>invalid data. A system that prevents this problem is said to maintain cache coherency.</a:t>
            </a:r>
          </a:p>
          <a:p>
            <a:r>
              <a:rPr kumimoji="1" lang="en-US" sz="1200" kern="1200" baseline="0" dirty="0" smtClean="0">
                <a:solidFill>
                  <a:schemeClr val="tx1"/>
                </a:solidFill>
                <a:latin typeface="Times New Roman" pitchFamily="33" charset="0"/>
                <a:ea typeface="+mn-ea"/>
                <a:cs typeface="+mn-cs"/>
              </a:rPr>
              <a:t>Possible approaches to cache coherency include the following:</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Bus watching with write through: </a:t>
            </a:r>
            <a:r>
              <a:rPr kumimoji="1" lang="en-US" sz="1200" b="0" kern="1200" baseline="0" dirty="0" smtClean="0">
                <a:solidFill>
                  <a:schemeClr val="tx1"/>
                </a:solidFill>
                <a:latin typeface="Times New Roman" pitchFamily="33" charset="0"/>
                <a:ea typeface="+mn-ea"/>
                <a:cs typeface="+mn-cs"/>
              </a:rPr>
              <a:t>Each cache controller monitors the address</a:t>
            </a:r>
          </a:p>
          <a:p>
            <a:r>
              <a:rPr kumimoji="1" lang="en-US" sz="1200" kern="1200" baseline="0" dirty="0" smtClean="0">
                <a:solidFill>
                  <a:schemeClr val="tx1"/>
                </a:solidFill>
                <a:latin typeface="Times New Roman" pitchFamily="33" charset="0"/>
                <a:ea typeface="+mn-ea"/>
                <a:cs typeface="+mn-cs"/>
              </a:rPr>
              <a:t>lines to detect write operations to memory by other bus masters. If another</a:t>
            </a:r>
          </a:p>
          <a:p>
            <a:r>
              <a:rPr kumimoji="1" lang="en-US" sz="1200" kern="1200" baseline="0" dirty="0" smtClean="0">
                <a:solidFill>
                  <a:schemeClr val="tx1"/>
                </a:solidFill>
                <a:latin typeface="Times New Roman" pitchFamily="33" charset="0"/>
                <a:ea typeface="+mn-ea"/>
                <a:cs typeface="+mn-cs"/>
              </a:rPr>
              <a:t>master writes to a location in shared memory that also resides in the cache</a:t>
            </a:r>
          </a:p>
          <a:p>
            <a:r>
              <a:rPr kumimoji="1" lang="en-US" sz="1200" kern="1200" baseline="0" dirty="0" smtClean="0">
                <a:solidFill>
                  <a:schemeClr val="tx1"/>
                </a:solidFill>
                <a:latin typeface="Times New Roman" pitchFamily="33" charset="0"/>
                <a:ea typeface="+mn-ea"/>
                <a:cs typeface="+mn-cs"/>
              </a:rPr>
              <a:t>memory, the cache controller invalidates that cache entry. This strategy depends</a:t>
            </a:r>
          </a:p>
          <a:p>
            <a:r>
              <a:rPr kumimoji="1" lang="en-US" sz="1200" kern="1200" baseline="0" dirty="0" smtClean="0">
                <a:solidFill>
                  <a:schemeClr val="tx1"/>
                </a:solidFill>
                <a:latin typeface="Times New Roman" pitchFamily="33" charset="0"/>
                <a:ea typeface="+mn-ea"/>
                <a:cs typeface="+mn-cs"/>
              </a:rPr>
              <a:t>on the use of a write-through policy by all cache controllers.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Hardware transparency: </a:t>
            </a:r>
            <a:r>
              <a:rPr kumimoji="1" lang="en-US" sz="1200" b="0" kern="1200" baseline="0" dirty="0" smtClean="0">
                <a:solidFill>
                  <a:schemeClr val="tx1"/>
                </a:solidFill>
                <a:latin typeface="Times New Roman" pitchFamily="33" charset="0"/>
                <a:ea typeface="+mn-ea"/>
                <a:cs typeface="+mn-cs"/>
              </a:rPr>
              <a:t>Additional hardware is used to ensure that all updates</a:t>
            </a:r>
          </a:p>
          <a:p>
            <a:r>
              <a:rPr kumimoji="1" lang="en-US" sz="1200" kern="1200" baseline="0" dirty="0" smtClean="0">
                <a:solidFill>
                  <a:schemeClr val="tx1"/>
                </a:solidFill>
                <a:latin typeface="Times New Roman" pitchFamily="33" charset="0"/>
                <a:ea typeface="+mn-ea"/>
                <a:cs typeface="+mn-cs"/>
              </a:rPr>
              <a:t>to main memory via cache are reflected in all caches. Thus, if one processor</a:t>
            </a:r>
          </a:p>
          <a:p>
            <a:r>
              <a:rPr kumimoji="1" lang="en-US" sz="1200" kern="1200" baseline="0" dirty="0" smtClean="0">
                <a:solidFill>
                  <a:schemeClr val="tx1"/>
                </a:solidFill>
                <a:latin typeface="Times New Roman" pitchFamily="33" charset="0"/>
                <a:ea typeface="+mn-ea"/>
                <a:cs typeface="+mn-cs"/>
              </a:rPr>
              <a:t>modifies a word in its cache, this update is written to main memory. In addition,</a:t>
            </a:r>
          </a:p>
          <a:p>
            <a:r>
              <a:rPr kumimoji="1" lang="en-US" sz="1200" kern="1200" baseline="0" dirty="0" smtClean="0">
                <a:solidFill>
                  <a:schemeClr val="tx1"/>
                </a:solidFill>
                <a:latin typeface="Times New Roman" pitchFamily="33" charset="0"/>
                <a:ea typeface="+mn-ea"/>
                <a:cs typeface="+mn-cs"/>
              </a:rPr>
              <a:t>any matching words in other caches are similarly updated.</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Non-cacheable memory: </a:t>
            </a:r>
            <a:r>
              <a:rPr kumimoji="1" lang="en-US" sz="1200" b="0" kern="1200" baseline="0" dirty="0" smtClean="0">
                <a:solidFill>
                  <a:schemeClr val="tx1"/>
                </a:solidFill>
                <a:latin typeface="Times New Roman" pitchFamily="33" charset="0"/>
                <a:ea typeface="+mn-ea"/>
                <a:cs typeface="+mn-cs"/>
              </a:rPr>
              <a:t>Only a portion of main memory is shared by more</a:t>
            </a:r>
          </a:p>
          <a:p>
            <a:r>
              <a:rPr kumimoji="1" lang="en-US" sz="1200" kern="1200" baseline="0" dirty="0" smtClean="0">
                <a:solidFill>
                  <a:schemeClr val="tx1"/>
                </a:solidFill>
                <a:latin typeface="Times New Roman" pitchFamily="33" charset="0"/>
                <a:ea typeface="+mn-ea"/>
                <a:cs typeface="+mn-cs"/>
              </a:rPr>
              <a:t>than one processor, and this is designated as non-cacheable. In such a system,</a:t>
            </a:r>
          </a:p>
          <a:p>
            <a:r>
              <a:rPr kumimoji="1" lang="en-US" sz="1200" kern="1200" baseline="0" dirty="0" smtClean="0">
                <a:solidFill>
                  <a:schemeClr val="tx1"/>
                </a:solidFill>
                <a:latin typeface="Times New Roman" pitchFamily="33" charset="0"/>
                <a:ea typeface="+mn-ea"/>
                <a:cs typeface="+mn-cs"/>
              </a:rPr>
              <a:t>all accesses to shared memory are cache misses, because the shared memory</a:t>
            </a:r>
          </a:p>
          <a:p>
            <a:r>
              <a:rPr kumimoji="1" lang="en-US" sz="1200" kern="1200" baseline="0" dirty="0" smtClean="0">
                <a:solidFill>
                  <a:schemeClr val="tx1"/>
                </a:solidFill>
                <a:latin typeface="Times New Roman" pitchFamily="33" charset="0"/>
                <a:ea typeface="+mn-ea"/>
                <a:cs typeface="+mn-cs"/>
              </a:rPr>
              <a:t>is never copied into the cache. The non-cacheable memory can be identified</a:t>
            </a:r>
          </a:p>
          <a:p>
            <a:r>
              <a:rPr kumimoji="1" lang="en-US" sz="1200" kern="1200" baseline="0" dirty="0" smtClean="0">
                <a:solidFill>
                  <a:schemeClr val="tx1"/>
                </a:solidFill>
                <a:latin typeface="Times New Roman" pitchFamily="33" charset="0"/>
                <a:ea typeface="+mn-ea"/>
                <a:cs typeface="+mn-cs"/>
              </a:rPr>
              <a:t>using chip-select logic or high-address bits.</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2702869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Another design element is the line size. When a block of data is retrieved and placed</a:t>
            </a:r>
          </a:p>
          <a:p>
            <a:r>
              <a:rPr kumimoji="1" lang="en-US" sz="1200" kern="1200" baseline="0" dirty="0" smtClean="0">
                <a:solidFill>
                  <a:schemeClr val="tx1"/>
                </a:solidFill>
                <a:latin typeface="Times New Roman" pitchFamily="33" charset="0"/>
                <a:ea typeface="+mn-ea"/>
                <a:cs typeface="+mn-cs"/>
              </a:rPr>
              <a:t>in the cache, not only the desired word but also some number of adjacent words are</a:t>
            </a:r>
          </a:p>
          <a:p>
            <a:r>
              <a:rPr kumimoji="1" lang="en-US" sz="1200" kern="1200" baseline="0" dirty="0" smtClean="0">
                <a:solidFill>
                  <a:schemeClr val="tx1"/>
                </a:solidFill>
                <a:latin typeface="Times New Roman" pitchFamily="33" charset="0"/>
                <a:ea typeface="+mn-ea"/>
                <a:cs typeface="+mn-cs"/>
              </a:rPr>
              <a:t>retrieved. As the block size increases from very small to larger sizes, the hit ratio</a:t>
            </a:r>
          </a:p>
          <a:p>
            <a:r>
              <a:rPr kumimoji="1" lang="en-US" sz="1200" kern="1200" baseline="0" dirty="0" smtClean="0">
                <a:solidFill>
                  <a:schemeClr val="tx1"/>
                </a:solidFill>
                <a:latin typeface="Times New Roman" pitchFamily="33" charset="0"/>
                <a:ea typeface="+mn-ea"/>
                <a:cs typeface="+mn-cs"/>
              </a:rPr>
              <a:t>will at first increase because of the principle of locality, which states that data in the</a:t>
            </a:r>
          </a:p>
          <a:p>
            <a:r>
              <a:rPr kumimoji="1" lang="en-US" sz="1200" kern="1200" baseline="0" dirty="0" smtClean="0">
                <a:solidFill>
                  <a:schemeClr val="tx1"/>
                </a:solidFill>
                <a:latin typeface="Times New Roman" pitchFamily="33" charset="0"/>
                <a:ea typeface="+mn-ea"/>
                <a:cs typeface="+mn-cs"/>
              </a:rPr>
              <a:t>vicinity of a referenced word are likely to be referenced in the near future. As the</a:t>
            </a:r>
          </a:p>
          <a:p>
            <a:r>
              <a:rPr kumimoji="1" lang="en-US" sz="1200" kern="1200" baseline="0" dirty="0" smtClean="0">
                <a:solidFill>
                  <a:schemeClr val="tx1"/>
                </a:solidFill>
                <a:latin typeface="Times New Roman" pitchFamily="33" charset="0"/>
                <a:ea typeface="+mn-ea"/>
                <a:cs typeface="+mn-cs"/>
              </a:rPr>
              <a:t>block size increases, more useful data are brought into the cache. The hit ratio will</a:t>
            </a:r>
          </a:p>
          <a:p>
            <a:r>
              <a:rPr kumimoji="1" lang="en-US" sz="1200" kern="1200" baseline="0" dirty="0" smtClean="0">
                <a:solidFill>
                  <a:schemeClr val="tx1"/>
                </a:solidFill>
                <a:latin typeface="Times New Roman" pitchFamily="33" charset="0"/>
                <a:ea typeface="+mn-ea"/>
                <a:cs typeface="+mn-cs"/>
              </a:rPr>
              <a:t>begin to decrease, however, as the block becomes even bigger and the probability</a:t>
            </a:r>
          </a:p>
          <a:p>
            <a:r>
              <a:rPr kumimoji="1" lang="en-US" sz="1200" kern="1200" baseline="0" dirty="0" smtClean="0">
                <a:solidFill>
                  <a:schemeClr val="tx1"/>
                </a:solidFill>
                <a:latin typeface="Times New Roman" pitchFamily="33" charset="0"/>
                <a:ea typeface="+mn-ea"/>
                <a:cs typeface="+mn-cs"/>
              </a:rPr>
              <a:t>of using the newly fetched information becomes less than the probability of reusing</a:t>
            </a:r>
          </a:p>
          <a:p>
            <a:r>
              <a:rPr kumimoji="1" lang="en-US" sz="1200" kern="1200" baseline="0" dirty="0" smtClean="0">
                <a:solidFill>
                  <a:schemeClr val="tx1"/>
                </a:solidFill>
                <a:latin typeface="Times New Roman" pitchFamily="33" charset="0"/>
                <a:ea typeface="+mn-ea"/>
                <a:cs typeface="+mn-cs"/>
              </a:rPr>
              <a:t>the information that has to be replaced. Two specific effects come into play:</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Larger blocks reduce the number of blocks that fit into a cache. Because each</a:t>
            </a:r>
          </a:p>
          <a:p>
            <a:r>
              <a:rPr kumimoji="1" lang="en-US" sz="1200" kern="1200" baseline="0" dirty="0" smtClean="0">
                <a:solidFill>
                  <a:schemeClr val="tx1"/>
                </a:solidFill>
                <a:latin typeface="Times New Roman" pitchFamily="33" charset="0"/>
                <a:ea typeface="+mn-ea"/>
                <a:cs typeface="+mn-cs"/>
              </a:rPr>
              <a:t>block fetch overwrites older cache contents, a small number of blocks results</a:t>
            </a:r>
          </a:p>
          <a:p>
            <a:r>
              <a:rPr kumimoji="1" lang="en-US" sz="1200" kern="1200" baseline="0" dirty="0" smtClean="0">
                <a:solidFill>
                  <a:schemeClr val="tx1"/>
                </a:solidFill>
                <a:latin typeface="Times New Roman" pitchFamily="33" charset="0"/>
                <a:ea typeface="+mn-ea"/>
                <a:cs typeface="+mn-cs"/>
              </a:rPr>
              <a:t>in data being overwritten shortly after they are fetched.</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As a block becomes larger, each additional word is farther from the requested</a:t>
            </a:r>
          </a:p>
          <a:p>
            <a:r>
              <a:rPr kumimoji="1" lang="en-US" sz="1200" kern="1200" baseline="0" dirty="0" smtClean="0">
                <a:solidFill>
                  <a:schemeClr val="tx1"/>
                </a:solidFill>
                <a:latin typeface="Times New Roman" pitchFamily="33" charset="0"/>
                <a:ea typeface="+mn-ea"/>
                <a:cs typeface="+mn-cs"/>
              </a:rPr>
              <a:t>word and therefore less likely to be needed in the near future.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relationship between block size and hit ratio is complex, depending on</a:t>
            </a:r>
          </a:p>
          <a:p>
            <a:r>
              <a:rPr kumimoji="1" lang="en-US" sz="1200" kern="1200" baseline="0" dirty="0" smtClean="0">
                <a:solidFill>
                  <a:schemeClr val="tx1"/>
                </a:solidFill>
                <a:latin typeface="Times New Roman" pitchFamily="33" charset="0"/>
                <a:ea typeface="+mn-ea"/>
                <a:cs typeface="+mn-cs"/>
              </a:rPr>
              <a:t>the locality characteristics of a particular program, and no definitive optimum value</a:t>
            </a:r>
          </a:p>
          <a:p>
            <a:r>
              <a:rPr kumimoji="1" lang="en-US" sz="1200" kern="1200" baseline="0" dirty="0" smtClean="0">
                <a:solidFill>
                  <a:schemeClr val="tx1"/>
                </a:solidFill>
                <a:latin typeface="Times New Roman" pitchFamily="33" charset="0"/>
                <a:ea typeface="+mn-ea"/>
                <a:cs typeface="+mn-cs"/>
              </a:rPr>
              <a:t>has been found. A size of from 8 to 64 bytes seems reasonably close to optimum</a:t>
            </a:r>
          </a:p>
          <a:p>
            <a:r>
              <a:rPr kumimoji="1" lang="en-US" sz="1200" kern="1200" baseline="0" dirty="0" smtClean="0">
                <a:solidFill>
                  <a:schemeClr val="tx1"/>
                </a:solidFill>
                <a:latin typeface="Times New Roman" pitchFamily="33" charset="0"/>
                <a:ea typeface="+mn-ea"/>
                <a:cs typeface="+mn-cs"/>
              </a:rPr>
              <a:t>[SMIT87, PRZY88, PRZY90, HAND98]. For HPC systems, 64- and 128-byte cache</a:t>
            </a:r>
          </a:p>
          <a:p>
            <a:r>
              <a:rPr kumimoji="1" lang="en-US" sz="1200" kern="1200" baseline="0" dirty="0" smtClean="0">
                <a:solidFill>
                  <a:schemeClr val="tx1"/>
                </a:solidFill>
                <a:latin typeface="Times New Roman" pitchFamily="33" charset="0"/>
                <a:ea typeface="+mn-ea"/>
                <a:cs typeface="+mn-cs"/>
              </a:rPr>
              <a:t>line sizes are most frequently used.</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49</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5941874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kumimoji="1" lang="en-US" sz="1200" kern="1200" baseline="0" dirty="0" smtClean="0">
                <a:solidFill>
                  <a:schemeClr val="tx1"/>
                </a:solidFill>
                <a:latin typeface="Times New Roman" pitchFamily="33" charset="0"/>
                <a:ea typeface="+mn-ea"/>
                <a:cs typeface="+mn-cs"/>
              </a:rPr>
              <a:t>As logic density has increased, it has become possible to</a:t>
            </a:r>
          </a:p>
          <a:p>
            <a:r>
              <a:rPr kumimoji="1" lang="en-US" sz="1200" kern="1200" baseline="0" dirty="0" smtClean="0">
                <a:solidFill>
                  <a:schemeClr val="tx1"/>
                </a:solidFill>
                <a:latin typeface="Times New Roman" pitchFamily="33" charset="0"/>
                <a:ea typeface="+mn-ea"/>
                <a:cs typeface="+mn-cs"/>
              </a:rPr>
              <a:t>have a cache on the same chip as the processor: the on-chip cache. Compared with</a:t>
            </a:r>
          </a:p>
          <a:p>
            <a:r>
              <a:rPr kumimoji="1" lang="en-US" sz="1200" kern="1200" baseline="0" dirty="0" smtClean="0">
                <a:solidFill>
                  <a:schemeClr val="tx1"/>
                </a:solidFill>
                <a:latin typeface="Times New Roman" pitchFamily="33" charset="0"/>
                <a:ea typeface="+mn-ea"/>
                <a:cs typeface="+mn-cs"/>
              </a:rPr>
              <a:t>a cache reachable via an external bus, the on-chip cache reduces the processor’s</a:t>
            </a:r>
          </a:p>
          <a:p>
            <a:r>
              <a:rPr kumimoji="1" lang="en-US" sz="1200" kern="1200" baseline="0" dirty="0" smtClean="0">
                <a:solidFill>
                  <a:schemeClr val="tx1"/>
                </a:solidFill>
                <a:latin typeface="Times New Roman" pitchFamily="33" charset="0"/>
                <a:ea typeface="+mn-ea"/>
                <a:cs typeface="+mn-cs"/>
              </a:rPr>
              <a:t>external bus activity and therefore speeds up execution times and increases overall</a:t>
            </a:r>
          </a:p>
          <a:p>
            <a:r>
              <a:rPr kumimoji="1" lang="en-US" sz="1200" kern="1200" baseline="0" dirty="0" smtClean="0">
                <a:solidFill>
                  <a:schemeClr val="tx1"/>
                </a:solidFill>
                <a:latin typeface="Times New Roman" pitchFamily="33" charset="0"/>
                <a:ea typeface="+mn-ea"/>
                <a:cs typeface="+mn-cs"/>
              </a:rPr>
              <a:t>system performance. When the requested instruction or data is found in the on-chip</a:t>
            </a:r>
          </a:p>
          <a:p>
            <a:r>
              <a:rPr kumimoji="1" lang="en-US" sz="1200" kern="1200" baseline="0" dirty="0" smtClean="0">
                <a:solidFill>
                  <a:schemeClr val="tx1"/>
                </a:solidFill>
                <a:latin typeface="Times New Roman" pitchFamily="33" charset="0"/>
                <a:ea typeface="+mn-ea"/>
                <a:cs typeface="+mn-cs"/>
              </a:rPr>
              <a:t>cache, the bus access is eliminated. Because of the short data paths internal to</a:t>
            </a:r>
          </a:p>
          <a:p>
            <a:r>
              <a:rPr kumimoji="1" lang="en-US" sz="1200" kern="1200" baseline="0" dirty="0" smtClean="0">
                <a:solidFill>
                  <a:schemeClr val="tx1"/>
                </a:solidFill>
                <a:latin typeface="Times New Roman" pitchFamily="33" charset="0"/>
                <a:ea typeface="+mn-ea"/>
                <a:cs typeface="+mn-cs"/>
              </a:rPr>
              <a:t>the processor, compared with bus lengths, on-chip cache accesses will complete</a:t>
            </a:r>
          </a:p>
          <a:p>
            <a:r>
              <a:rPr kumimoji="1" lang="en-US" sz="1200" kern="1200" baseline="0" dirty="0" smtClean="0">
                <a:solidFill>
                  <a:schemeClr val="tx1"/>
                </a:solidFill>
                <a:latin typeface="Times New Roman" pitchFamily="33" charset="0"/>
                <a:ea typeface="+mn-ea"/>
                <a:cs typeface="+mn-cs"/>
              </a:rPr>
              <a:t>appreciably faster than would even zero-wait state bus cycles. Furthermore, during</a:t>
            </a:r>
          </a:p>
          <a:p>
            <a:r>
              <a:rPr kumimoji="1" lang="en-US" sz="1200" kern="1200" baseline="0" dirty="0" smtClean="0">
                <a:solidFill>
                  <a:schemeClr val="tx1"/>
                </a:solidFill>
                <a:latin typeface="Times New Roman" pitchFamily="33" charset="0"/>
                <a:ea typeface="+mn-ea"/>
                <a:cs typeface="+mn-cs"/>
              </a:rPr>
              <a:t>this period the bus is free to support other transfers.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inclusion of an on-chip cache leaves open the question of whether an</a:t>
            </a:r>
          </a:p>
          <a:p>
            <a:r>
              <a:rPr kumimoji="1" lang="en-US" sz="1200" kern="1200" baseline="0" dirty="0" smtClean="0">
                <a:solidFill>
                  <a:schemeClr val="tx1"/>
                </a:solidFill>
                <a:latin typeface="Times New Roman" pitchFamily="33" charset="0"/>
                <a:ea typeface="+mn-ea"/>
                <a:cs typeface="+mn-cs"/>
              </a:rPr>
              <a:t>off-chip, or external, cache is still desirable. Typically, the answer is yes, and most contemporary</a:t>
            </a:r>
          </a:p>
          <a:p>
            <a:r>
              <a:rPr kumimoji="1" lang="en-US" sz="1200" kern="1200" baseline="0" dirty="0" smtClean="0">
                <a:solidFill>
                  <a:schemeClr val="tx1"/>
                </a:solidFill>
                <a:latin typeface="Times New Roman" pitchFamily="33" charset="0"/>
                <a:ea typeface="+mn-ea"/>
                <a:cs typeface="+mn-cs"/>
              </a:rPr>
              <a:t>designs include both on-chip and external caches. The simplest such organization</a:t>
            </a:r>
          </a:p>
          <a:p>
            <a:r>
              <a:rPr kumimoji="1" lang="en-US" sz="1200" kern="1200" baseline="0" dirty="0" smtClean="0">
                <a:solidFill>
                  <a:schemeClr val="tx1"/>
                </a:solidFill>
                <a:latin typeface="Times New Roman" pitchFamily="33" charset="0"/>
                <a:ea typeface="+mn-ea"/>
                <a:cs typeface="+mn-cs"/>
              </a:rPr>
              <a:t>is known as a two-level cache, with the internal cache designated as level 1 (L1)</a:t>
            </a:r>
          </a:p>
          <a:p>
            <a:r>
              <a:rPr kumimoji="1" lang="en-US" sz="1200" kern="1200" baseline="0" dirty="0" smtClean="0">
                <a:solidFill>
                  <a:schemeClr val="tx1"/>
                </a:solidFill>
                <a:latin typeface="Times New Roman" pitchFamily="33" charset="0"/>
                <a:ea typeface="+mn-ea"/>
                <a:cs typeface="+mn-cs"/>
              </a:rPr>
              <a:t>and the external cache designated as level 2 (L2). The reason for including an L2 cache</a:t>
            </a:r>
          </a:p>
          <a:p>
            <a:r>
              <a:rPr kumimoji="1" lang="en-US" sz="1200" kern="1200" baseline="0" dirty="0" smtClean="0">
                <a:solidFill>
                  <a:schemeClr val="tx1"/>
                </a:solidFill>
                <a:latin typeface="Times New Roman" pitchFamily="33" charset="0"/>
                <a:ea typeface="+mn-ea"/>
                <a:cs typeface="+mn-cs"/>
              </a:rPr>
              <a:t>is the following: If there is no L2 cache and the processor makes an access request</a:t>
            </a:r>
          </a:p>
          <a:p>
            <a:r>
              <a:rPr kumimoji="1" lang="en-US" sz="1200" kern="1200" baseline="0" dirty="0" smtClean="0">
                <a:solidFill>
                  <a:schemeClr val="tx1"/>
                </a:solidFill>
                <a:latin typeface="Times New Roman" pitchFamily="33" charset="0"/>
                <a:ea typeface="+mn-ea"/>
                <a:cs typeface="+mn-cs"/>
              </a:rPr>
              <a:t>for a memory location not in the L1 cache, then the processor must access DRAM or</a:t>
            </a:r>
          </a:p>
          <a:p>
            <a:r>
              <a:rPr kumimoji="1" lang="en-US" sz="1200" kern="1200" baseline="0" dirty="0" smtClean="0">
                <a:solidFill>
                  <a:schemeClr val="tx1"/>
                </a:solidFill>
                <a:latin typeface="Times New Roman" pitchFamily="33" charset="0"/>
                <a:ea typeface="+mn-ea"/>
                <a:cs typeface="+mn-cs"/>
              </a:rPr>
              <a:t>ROM memory across the bus. Due to the typically slow bus speed and slow memory</a:t>
            </a:r>
          </a:p>
          <a:p>
            <a:r>
              <a:rPr kumimoji="1" lang="en-US" sz="1200" kern="1200" baseline="0" dirty="0" smtClean="0">
                <a:solidFill>
                  <a:schemeClr val="tx1"/>
                </a:solidFill>
                <a:latin typeface="Times New Roman" pitchFamily="33" charset="0"/>
                <a:ea typeface="+mn-ea"/>
                <a:cs typeface="+mn-cs"/>
              </a:rPr>
              <a:t>access time, this results in poor performance. On the other hand, if an L2 SRAM (static</a:t>
            </a:r>
          </a:p>
          <a:p>
            <a:r>
              <a:rPr kumimoji="1" lang="en-US" sz="1200" kern="1200" baseline="0" dirty="0" smtClean="0">
                <a:solidFill>
                  <a:schemeClr val="tx1"/>
                </a:solidFill>
                <a:latin typeface="Times New Roman" pitchFamily="33" charset="0"/>
                <a:ea typeface="+mn-ea"/>
                <a:cs typeface="+mn-cs"/>
              </a:rPr>
              <a:t>RAM) cache is used, then frequently the missing information can be quickly retrieved.</a:t>
            </a:r>
          </a:p>
          <a:p>
            <a:r>
              <a:rPr kumimoji="1" lang="en-US" sz="1200" kern="1200" baseline="0" dirty="0" smtClean="0">
                <a:solidFill>
                  <a:schemeClr val="tx1"/>
                </a:solidFill>
                <a:latin typeface="Times New Roman" pitchFamily="33" charset="0"/>
                <a:ea typeface="+mn-ea"/>
                <a:cs typeface="+mn-cs"/>
              </a:rPr>
              <a:t>If the SRAM is fast enough to match the bus speed, then the data can be accessed</a:t>
            </a:r>
          </a:p>
          <a:p>
            <a:r>
              <a:rPr kumimoji="1" lang="en-US" sz="1200" kern="1200" baseline="0" dirty="0" smtClean="0">
                <a:solidFill>
                  <a:schemeClr val="tx1"/>
                </a:solidFill>
                <a:latin typeface="Times New Roman" pitchFamily="33" charset="0"/>
                <a:ea typeface="+mn-ea"/>
                <a:cs typeface="+mn-cs"/>
              </a:rPr>
              <a:t>using a zero-wait state transaction, the fastest type of bus transfer.</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Two features of contemporary cache design for multilevel caches are noteworthy.</a:t>
            </a:r>
          </a:p>
          <a:p>
            <a:r>
              <a:rPr kumimoji="1" lang="en-US" sz="1200" kern="1200" baseline="0" dirty="0" smtClean="0">
                <a:solidFill>
                  <a:schemeClr val="tx1"/>
                </a:solidFill>
                <a:latin typeface="Times New Roman" pitchFamily="33" charset="0"/>
                <a:ea typeface="+mn-ea"/>
                <a:cs typeface="+mn-cs"/>
              </a:rPr>
              <a:t>First, for an off-chip L2 cache, many designs do not use the system bus as</a:t>
            </a:r>
          </a:p>
          <a:p>
            <a:r>
              <a:rPr kumimoji="1" lang="en-US" sz="1200" kern="1200" baseline="0" dirty="0" smtClean="0">
                <a:solidFill>
                  <a:schemeClr val="tx1"/>
                </a:solidFill>
                <a:latin typeface="Times New Roman" pitchFamily="33" charset="0"/>
                <a:ea typeface="+mn-ea"/>
                <a:cs typeface="+mn-cs"/>
              </a:rPr>
              <a:t>the path for transfer between the L2 cache and the processor, but use a separate</a:t>
            </a:r>
          </a:p>
          <a:p>
            <a:r>
              <a:rPr kumimoji="1" lang="en-US" sz="1200" kern="1200" baseline="0" dirty="0" smtClean="0">
                <a:solidFill>
                  <a:schemeClr val="tx1"/>
                </a:solidFill>
                <a:latin typeface="Times New Roman" pitchFamily="33" charset="0"/>
                <a:ea typeface="+mn-ea"/>
                <a:cs typeface="+mn-cs"/>
              </a:rPr>
              <a:t>data path, so as to reduce the burden on the system bus. Second, with the continued</a:t>
            </a:r>
          </a:p>
          <a:p>
            <a:r>
              <a:rPr kumimoji="1" lang="en-US" sz="1200" kern="1200" baseline="0" dirty="0" smtClean="0">
                <a:solidFill>
                  <a:schemeClr val="tx1"/>
                </a:solidFill>
                <a:latin typeface="Times New Roman" pitchFamily="33" charset="0"/>
                <a:ea typeface="+mn-ea"/>
                <a:cs typeface="+mn-cs"/>
              </a:rPr>
              <a:t>shrinkage of processor components, a number of processors now incorporate the L2</a:t>
            </a:r>
          </a:p>
          <a:p>
            <a:r>
              <a:rPr kumimoji="1" lang="en-US" sz="1200" kern="1200" baseline="0" dirty="0" smtClean="0">
                <a:solidFill>
                  <a:schemeClr val="tx1"/>
                </a:solidFill>
                <a:latin typeface="Times New Roman" pitchFamily="33" charset="0"/>
                <a:ea typeface="+mn-ea"/>
                <a:cs typeface="+mn-cs"/>
              </a:rPr>
              <a:t>cache on the processor chip, improving performance.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potential savings due to the use of an L2 cache depends on the hit rates</a:t>
            </a:r>
          </a:p>
          <a:p>
            <a:r>
              <a:rPr kumimoji="1" lang="en-US" sz="1200" kern="1200" baseline="0" dirty="0" smtClean="0">
                <a:solidFill>
                  <a:schemeClr val="tx1"/>
                </a:solidFill>
                <a:latin typeface="Times New Roman" pitchFamily="33" charset="0"/>
                <a:ea typeface="+mn-ea"/>
                <a:cs typeface="+mn-cs"/>
              </a:rPr>
              <a:t>in both the L1 and L2 caches. Several studies have shown that, in general, the use</a:t>
            </a:r>
          </a:p>
          <a:p>
            <a:r>
              <a:rPr kumimoji="1" lang="en-US" sz="1200" kern="1200" baseline="0" dirty="0" smtClean="0">
                <a:solidFill>
                  <a:schemeClr val="tx1"/>
                </a:solidFill>
                <a:latin typeface="Times New Roman" pitchFamily="33" charset="0"/>
                <a:ea typeface="+mn-ea"/>
                <a:cs typeface="+mn-cs"/>
              </a:rPr>
              <a:t>of a second-level cache does improve performance (e.g., see [AZIM92], [NOVI93],</a:t>
            </a:r>
          </a:p>
          <a:p>
            <a:r>
              <a:rPr kumimoji="1" lang="en-US" sz="1200" kern="1200" baseline="0" dirty="0" smtClean="0">
                <a:solidFill>
                  <a:schemeClr val="tx1"/>
                </a:solidFill>
                <a:latin typeface="Times New Roman" pitchFamily="33" charset="0"/>
                <a:ea typeface="+mn-ea"/>
                <a:cs typeface="+mn-cs"/>
              </a:rPr>
              <a:t>[HAND98]). However, the use of multilevel caches does complicate all of the design</a:t>
            </a:r>
          </a:p>
          <a:p>
            <a:r>
              <a:rPr kumimoji="1" lang="en-US" sz="1200" kern="1200" baseline="0" dirty="0" smtClean="0">
                <a:solidFill>
                  <a:schemeClr val="tx1"/>
                </a:solidFill>
                <a:latin typeface="Times New Roman" pitchFamily="33" charset="0"/>
                <a:ea typeface="+mn-ea"/>
                <a:cs typeface="+mn-cs"/>
              </a:rPr>
              <a:t>issues related to caches, including size, replacement algorithm, and write policy; see</a:t>
            </a:r>
          </a:p>
          <a:p>
            <a:r>
              <a:rPr kumimoji="1" lang="en-US" sz="1200" kern="1200" baseline="0" dirty="0" smtClean="0">
                <a:solidFill>
                  <a:schemeClr val="tx1"/>
                </a:solidFill>
                <a:latin typeface="Times New Roman" pitchFamily="33" charset="0"/>
                <a:ea typeface="+mn-ea"/>
                <a:cs typeface="+mn-cs"/>
              </a:rPr>
              <a:t>[HAND98] and [PEIR99] for discussions.</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50</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5644136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Figure 4.17 shows the results of one simulation study of two-level cache performance</a:t>
            </a:r>
          </a:p>
          <a:p>
            <a:r>
              <a:rPr kumimoji="1" lang="en-US" sz="1200" kern="1200" baseline="0" dirty="0" smtClean="0">
                <a:solidFill>
                  <a:schemeClr val="tx1"/>
                </a:solidFill>
                <a:latin typeface="Times New Roman" pitchFamily="33" charset="0"/>
                <a:ea typeface="+mn-ea"/>
                <a:cs typeface="+mn-cs"/>
              </a:rPr>
              <a:t>as a function of cache size [GENU04]. The figure assumes that both</a:t>
            </a:r>
          </a:p>
          <a:p>
            <a:r>
              <a:rPr kumimoji="1" lang="en-US" sz="1200" kern="1200" baseline="0" dirty="0" smtClean="0">
                <a:solidFill>
                  <a:schemeClr val="tx1"/>
                </a:solidFill>
                <a:latin typeface="Times New Roman" pitchFamily="33" charset="0"/>
                <a:ea typeface="+mn-ea"/>
                <a:cs typeface="+mn-cs"/>
              </a:rPr>
              <a:t>caches have the same line size and shows the total hit ratio. That is, a hit is counted</a:t>
            </a:r>
          </a:p>
          <a:p>
            <a:r>
              <a:rPr kumimoji="1" lang="en-US" sz="1200" kern="1200" baseline="0" dirty="0" smtClean="0">
                <a:solidFill>
                  <a:schemeClr val="tx1"/>
                </a:solidFill>
                <a:latin typeface="Times New Roman" pitchFamily="33" charset="0"/>
                <a:ea typeface="+mn-ea"/>
                <a:cs typeface="+mn-cs"/>
              </a:rPr>
              <a:t>if the desired data appears in either the L1 or the L2 cache. The figure shows the</a:t>
            </a:r>
          </a:p>
          <a:p>
            <a:r>
              <a:rPr kumimoji="1" lang="en-US" sz="1200" kern="1200" baseline="0" dirty="0" smtClean="0">
                <a:solidFill>
                  <a:schemeClr val="tx1"/>
                </a:solidFill>
                <a:latin typeface="Times New Roman" pitchFamily="33" charset="0"/>
                <a:ea typeface="+mn-ea"/>
                <a:cs typeface="+mn-cs"/>
              </a:rPr>
              <a:t>impact of L2 on total hits with respect to L1 size. L2 has little effect on the total</a:t>
            </a:r>
          </a:p>
          <a:p>
            <a:r>
              <a:rPr kumimoji="1" lang="en-US" sz="1200" kern="1200" baseline="0" dirty="0" smtClean="0">
                <a:solidFill>
                  <a:schemeClr val="tx1"/>
                </a:solidFill>
                <a:latin typeface="Times New Roman" pitchFamily="33" charset="0"/>
                <a:ea typeface="+mn-ea"/>
                <a:cs typeface="+mn-cs"/>
              </a:rPr>
              <a:t>number of cache hits until it is at least double the L1 cache size. Note that the steepest</a:t>
            </a:r>
          </a:p>
          <a:p>
            <a:r>
              <a:rPr kumimoji="1" lang="en-US" sz="1200" kern="1200" baseline="0" dirty="0" smtClean="0">
                <a:solidFill>
                  <a:schemeClr val="tx1"/>
                </a:solidFill>
                <a:latin typeface="Times New Roman" pitchFamily="33" charset="0"/>
                <a:ea typeface="+mn-ea"/>
                <a:cs typeface="+mn-cs"/>
              </a:rPr>
              <a:t>part of the slope for an L1 cache of 8 Kbytes is for an L2 cache of 16 Kbytes.</a:t>
            </a:r>
          </a:p>
          <a:p>
            <a:r>
              <a:rPr kumimoji="1" lang="en-US" sz="1200" kern="1200" baseline="0" dirty="0" smtClean="0">
                <a:solidFill>
                  <a:schemeClr val="tx1"/>
                </a:solidFill>
                <a:latin typeface="Times New Roman" pitchFamily="33" charset="0"/>
                <a:ea typeface="+mn-ea"/>
                <a:cs typeface="+mn-cs"/>
              </a:rPr>
              <a:t>Again for an L1 cache of 16 Kbytes, the steepest part of the curve is for an L2 cache</a:t>
            </a:r>
          </a:p>
          <a:p>
            <a:r>
              <a:rPr kumimoji="1" lang="en-US" sz="1200" kern="1200" baseline="0" dirty="0" smtClean="0">
                <a:solidFill>
                  <a:schemeClr val="tx1"/>
                </a:solidFill>
                <a:latin typeface="Times New Roman" pitchFamily="33" charset="0"/>
                <a:ea typeface="+mn-ea"/>
                <a:cs typeface="+mn-cs"/>
              </a:rPr>
              <a:t>size of 32 Kbytes. Prior to that point, the L2 cache has little, if any, impact on total</a:t>
            </a:r>
          </a:p>
          <a:p>
            <a:r>
              <a:rPr kumimoji="1" lang="en-US" sz="1200" kern="1200" baseline="0" dirty="0" smtClean="0">
                <a:solidFill>
                  <a:schemeClr val="tx1"/>
                </a:solidFill>
                <a:latin typeface="Times New Roman" pitchFamily="33" charset="0"/>
                <a:ea typeface="+mn-ea"/>
                <a:cs typeface="+mn-cs"/>
              </a:rPr>
              <a:t>cache performance. The need for the L2 cache to be larger than the L1 cache to</a:t>
            </a:r>
          </a:p>
          <a:p>
            <a:r>
              <a:rPr kumimoji="1" lang="en-US" sz="1200" kern="1200" baseline="0" dirty="0" smtClean="0">
                <a:solidFill>
                  <a:schemeClr val="tx1"/>
                </a:solidFill>
                <a:latin typeface="Times New Roman" pitchFamily="33" charset="0"/>
                <a:ea typeface="+mn-ea"/>
                <a:cs typeface="+mn-cs"/>
              </a:rPr>
              <a:t>affect performance makes sense. If the L2 cache has the same line size and capacity</a:t>
            </a:r>
          </a:p>
          <a:p>
            <a:r>
              <a:rPr kumimoji="1" lang="en-US" sz="1200" kern="1200" baseline="0" dirty="0" smtClean="0">
                <a:solidFill>
                  <a:schemeClr val="tx1"/>
                </a:solidFill>
                <a:latin typeface="Times New Roman" pitchFamily="33" charset="0"/>
                <a:ea typeface="+mn-ea"/>
                <a:cs typeface="+mn-cs"/>
              </a:rPr>
              <a:t>as the L1 cache, its contents will more or less mirror those of the L1 cache.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With the increasing availability of on-chip area available for cache, most contemporary</a:t>
            </a:r>
          </a:p>
          <a:p>
            <a:r>
              <a:rPr kumimoji="1" lang="en-US" sz="1200" kern="1200" baseline="0" dirty="0" smtClean="0">
                <a:solidFill>
                  <a:schemeClr val="tx1"/>
                </a:solidFill>
                <a:latin typeface="Times New Roman" pitchFamily="33" charset="0"/>
                <a:ea typeface="+mn-ea"/>
                <a:cs typeface="+mn-cs"/>
              </a:rPr>
              <a:t>microprocessors have moved the L2 cache onto the processor chip and</a:t>
            </a:r>
          </a:p>
          <a:p>
            <a:r>
              <a:rPr kumimoji="1" lang="en-US" sz="1200" kern="1200" baseline="0" dirty="0" smtClean="0">
                <a:solidFill>
                  <a:schemeClr val="tx1"/>
                </a:solidFill>
                <a:latin typeface="Times New Roman" pitchFamily="33" charset="0"/>
                <a:ea typeface="+mn-ea"/>
                <a:cs typeface="+mn-cs"/>
              </a:rPr>
              <a:t>added an L3 cache. Originally, the L3 cache was accessible over the external bus.</a:t>
            </a:r>
          </a:p>
          <a:p>
            <a:r>
              <a:rPr kumimoji="1" lang="en-US" sz="1200" kern="1200" baseline="0" dirty="0" smtClean="0">
                <a:solidFill>
                  <a:schemeClr val="tx1"/>
                </a:solidFill>
                <a:latin typeface="Times New Roman" pitchFamily="33" charset="0"/>
                <a:ea typeface="+mn-ea"/>
                <a:cs typeface="+mn-cs"/>
              </a:rPr>
              <a:t>More recently, most microprocessors have incorporated an on-chip L3 cache. In</a:t>
            </a:r>
          </a:p>
          <a:p>
            <a:r>
              <a:rPr kumimoji="1" lang="en-US" sz="1200" kern="1200" baseline="0" dirty="0" smtClean="0">
                <a:solidFill>
                  <a:schemeClr val="tx1"/>
                </a:solidFill>
                <a:latin typeface="Times New Roman" pitchFamily="33" charset="0"/>
                <a:ea typeface="+mn-ea"/>
                <a:cs typeface="+mn-cs"/>
              </a:rPr>
              <a:t>either case, there appears to be a performance advantage to adding the third level</a:t>
            </a:r>
          </a:p>
          <a:p>
            <a:r>
              <a:rPr kumimoji="1" lang="en-US" sz="1200" kern="1200" baseline="0" dirty="0" smtClean="0">
                <a:solidFill>
                  <a:schemeClr val="tx1"/>
                </a:solidFill>
                <a:latin typeface="Times New Roman" pitchFamily="33" charset="0"/>
                <a:ea typeface="+mn-ea"/>
                <a:cs typeface="+mn-cs"/>
              </a:rPr>
              <a:t>(e.g., see [GHAI98]). Further, large systems, such as the IBM mainframe zEnterprise</a:t>
            </a:r>
          </a:p>
          <a:p>
            <a:r>
              <a:rPr kumimoji="1" lang="en-US" sz="1200" kern="1200" baseline="0" dirty="0" smtClean="0">
                <a:solidFill>
                  <a:schemeClr val="tx1"/>
                </a:solidFill>
                <a:latin typeface="Times New Roman" pitchFamily="33" charset="0"/>
                <a:ea typeface="+mn-ea"/>
                <a:cs typeface="+mn-cs"/>
              </a:rPr>
              <a:t>systems, now incorporate 3 on-chip cache levels and a fourth level of cache</a:t>
            </a:r>
          </a:p>
          <a:p>
            <a:r>
              <a:rPr kumimoji="1" lang="en-US" sz="1200" kern="1200" baseline="0" dirty="0" smtClean="0">
                <a:solidFill>
                  <a:schemeClr val="tx1"/>
                </a:solidFill>
                <a:latin typeface="Times New Roman" pitchFamily="33" charset="0"/>
                <a:ea typeface="+mn-ea"/>
                <a:cs typeface="+mn-cs"/>
              </a:rPr>
              <a:t>shared across multiple chips [CURR11].</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51</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0074314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kumimoji="1" lang="en-US" sz="1200" kern="1200" baseline="0" dirty="0" smtClean="0">
                <a:solidFill>
                  <a:schemeClr val="tx1"/>
                </a:solidFill>
                <a:latin typeface="Times New Roman" pitchFamily="33" charset="0"/>
                <a:ea typeface="+mn-ea"/>
                <a:cs typeface="+mn-cs"/>
              </a:rPr>
              <a:t>When the on-chip cache first made an appearance,</a:t>
            </a:r>
          </a:p>
          <a:p>
            <a:r>
              <a:rPr kumimoji="1" lang="en-US" sz="1200" kern="1200" baseline="0" dirty="0" smtClean="0">
                <a:solidFill>
                  <a:schemeClr val="tx1"/>
                </a:solidFill>
                <a:latin typeface="Times New Roman" pitchFamily="33" charset="0"/>
                <a:ea typeface="+mn-ea"/>
                <a:cs typeface="+mn-cs"/>
              </a:rPr>
              <a:t>many of the designs consisted of a single cache used to store references to both data</a:t>
            </a:r>
          </a:p>
          <a:p>
            <a:r>
              <a:rPr kumimoji="1" lang="en-US" sz="1200" kern="1200" baseline="0" dirty="0" smtClean="0">
                <a:solidFill>
                  <a:schemeClr val="tx1"/>
                </a:solidFill>
                <a:latin typeface="Times New Roman" pitchFamily="33" charset="0"/>
                <a:ea typeface="+mn-ea"/>
                <a:cs typeface="+mn-cs"/>
              </a:rPr>
              <a:t>and instructions. More recently, it has become common to split the cache into two:</a:t>
            </a:r>
          </a:p>
          <a:p>
            <a:r>
              <a:rPr kumimoji="1" lang="en-US" sz="1200" kern="1200" baseline="0" dirty="0" smtClean="0">
                <a:solidFill>
                  <a:schemeClr val="tx1"/>
                </a:solidFill>
                <a:latin typeface="Times New Roman" pitchFamily="33" charset="0"/>
                <a:ea typeface="+mn-ea"/>
                <a:cs typeface="+mn-cs"/>
              </a:rPr>
              <a:t>one dedicated to instructions and one dedicated to data. These two caches both exist</a:t>
            </a:r>
          </a:p>
          <a:p>
            <a:r>
              <a:rPr kumimoji="1" lang="en-US" sz="1200" kern="1200" baseline="0" dirty="0" smtClean="0">
                <a:solidFill>
                  <a:schemeClr val="tx1"/>
                </a:solidFill>
                <a:latin typeface="Times New Roman" pitchFamily="33" charset="0"/>
                <a:ea typeface="+mn-ea"/>
                <a:cs typeface="+mn-cs"/>
              </a:rPr>
              <a:t>at the same level, typically as two L1 caches. When the processor attempts to fetch an</a:t>
            </a:r>
          </a:p>
          <a:p>
            <a:r>
              <a:rPr kumimoji="1" lang="en-US" sz="1200" kern="1200" baseline="0" dirty="0" smtClean="0">
                <a:solidFill>
                  <a:schemeClr val="tx1"/>
                </a:solidFill>
                <a:latin typeface="Times New Roman" pitchFamily="33" charset="0"/>
                <a:ea typeface="+mn-ea"/>
                <a:cs typeface="+mn-cs"/>
              </a:rPr>
              <a:t>instruction from main memory, it first consults the instruction L1 cache, and when the</a:t>
            </a:r>
          </a:p>
          <a:p>
            <a:r>
              <a:rPr kumimoji="1" lang="en-US" sz="1200" kern="1200" baseline="0" dirty="0" smtClean="0">
                <a:solidFill>
                  <a:schemeClr val="tx1"/>
                </a:solidFill>
                <a:latin typeface="Times New Roman" pitchFamily="33" charset="0"/>
                <a:ea typeface="+mn-ea"/>
                <a:cs typeface="+mn-cs"/>
              </a:rPr>
              <a:t>processor attempts to fetch data from main memory, it first consults the data L1 cache.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There are two potential advantages of a unified cache: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For a given cache size, a unified cache has a higher hit rate than split caches</a:t>
            </a:r>
          </a:p>
          <a:p>
            <a:r>
              <a:rPr kumimoji="1" lang="en-US" sz="1200" kern="1200" baseline="0" dirty="0" smtClean="0">
                <a:solidFill>
                  <a:schemeClr val="tx1"/>
                </a:solidFill>
                <a:latin typeface="Times New Roman" pitchFamily="33" charset="0"/>
                <a:ea typeface="+mn-ea"/>
                <a:cs typeface="+mn-cs"/>
              </a:rPr>
              <a:t>because it balances the load between instruction and data fetches automatically.</a:t>
            </a:r>
          </a:p>
          <a:p>
            <a:r>
              <a:rPr kumimoji="1" lang="en-US" sz="1200" kern="1200" baseline="0" dirty="0" smtClean="0">
                <a:solidFill>
                  <a:schemeClr val="tx1"/>
                </a:solidFill>
                <a:latin typeface="Times New Roman" pitchFamily="33" charset="0"/>
                <a:ea typeface="+mn-ea"/>
                <a:cs typeface="+mn-cs"/>
              </a:rPr>
              <a:t>That is, if an execution pattern involves many more instruction fetches</a:t>
            </a:r>
          </a:p>
          <a:p>
            <a:r>
              <a:rPr kumimoji="1" lang="en-US" sz="1200" kern="1200" baseline="0" dirty="0" smtClean="0">
                <a:solidFill>
                  <a:schemeClr val="tx1"/>
                </a:solidFill>
                <a:latin typeface="Times New Roman" pitchFamily="33" charset="0"/>
                <a:ea typeface="+mn-ea"/>
                <a:cs typeface="+mn-cs"/>
              </a:rPr>
              <a:t>than data fetches, then the cache will tend to fill up with instructions, and if an</a:t>
            </a:r>
          </a:p>
          <a:p>
            <a:r>
              <a:rPr kumimoji="1" lang="en-US" sz="1200" kern="1200" baseline="0" dirty="0" smtClean="0">
                <a:solidFill>
                  <a:schemeClr val="tx1"/>
                </a:solidFill>
                <a:latin typeface="Times New Roman" pitchFamily="33" charset="0"/>
                <a:ea typeface="+mn-ea"/>
                <a:cs typeface="+mn-cs"/>
              </a:rPr>
              <a:t>execution pattern involves relatively more data fetches, the opposite will occur.</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Only one cache needs to be designed and implemented.</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trend is toward split caches at the L1 and unified caches for higher levels,</a:t>
            </a:r>
          </a:p>
          <a:p>
            <a:r>
              <a:rPr kumimoji="1" lang="en-US" sz="1200" kern="1200" baseline="0" dirty="0" smtClean="0">
                <a:solidFill>
                  <a:schemeClr val="tx1"/>
                </a:solidFill>
                <a:latin typeface="Times New Roman" pitchFamily="33" charset="0"/>
                <a:ea typeface="+mn-ea"/>
                <a:cs typeface="+mn-cs"/>
              </a:rPr>
              <a:t>particularly for superscalar machines, which emphasize parallel instruction execution</a:t>
            </a:r>
          </a:p>
          <a:p>
            <a:r>
              <a:rPr kumimoji="1" lang="en-US" sz="1200" kern="1200" baseline="0" dirty="0" smtClean="0">
                <a:solidFill>
                  <a:schemeClr val="tx1"/>
                </a:solidFill>
                <a:latin typeface="Times New Roman" pitchFamily="33" charset="0"/>
                <a:ea typeface="+mn-ea"/>
                <a:cs typeface="+mn-cs"/>
              </a:rPr>
              <a:t>and the prefetching of predicted future instructions. The key advantage of the</a:t>
            </a:r>
          </a:p>
          <a:p>
            <a:r>
              <a:rPr kumimoji="1" lang="en-US" sz="1200" kern="1200" baseline="0" dirty="0" smtClean="0">
                <a:solidFill>
                  <a:schemeClr val="tx1"/>
                </a:solidFill>
                <a:latin typeface="Times New Roman" pitchFamily="33" charset="0"/>
                <a:ea typeface="+mn-ea"/>
                <a:cs typeface="+mn-cs"/>
              </a:rPr>
              <a:t>split cache design is that it eliminates contention for the cache between the instruction</a:t>
            </a:r>
          </a:p>
          <a:p>
            <a:r>
              <a:rPr kumimoji="1" lang="en-US" sz="1200" kern="1200" baseline="0" dirty="0" smtClean="0">
                <a:solidFill>
                  <a:schemeClr val="tx1"/>
                </a:solidFill>
                <a:latin typeface="Times New Roman" pitchFamily="33" charset="0"/>
                <a:ea typeface="+mn-ea"/>
                <a:cs typeface="+mn-cs"/>
              </a:rPr>
              <a:t>fetch/decode unit and the execution unit. This is important in any design that</a:t>
            </a:r>
          </a:p>
          <a:p>
            <a:r>
              <a:rPr kumimoji="1" lang="en-US" sz="1200" kern="1200" baseline="0" dirty="0" smtClean="0">
                <a:solidFill>
                  <a:schemeClr val="tx1"/>
                </a:solidFill>
                <a:latin typeface="Times New Roman" pitchFamily="33" charset="0"/>
                <a:ea typeface="+mn-ea"/>
                <a:cs typeface="+mn-cs"/>
              </a:rPr>
              <a:t>relies on the pipelining of instructions. Typically, the processor will fetch instructions</a:t>
            </a:r>
          </a:p>
          <a:p>
            <a:r>
              <a:rPr kumimoji="1" lang="en-US" sz="1200" kern="1200" baseline="0" dirty="0" smtClean="0">
                <a:solidFill>
                  <a:schemeClr val="tx1"/>
                </a:solidFill>
                <a:latin typeface="Times New Roman" pitchFamily="33" charset="0"/>
                <a:ea typeface="+mn-ea"/>
                <a:cs typeface="+mn-cs"/>
              </a:rPr>
              <a:t>ahead of time and fill a buffer, or pipeline, with instructions to be executed. Suppose</a:t>
            </a:r>
          </a:p>
          <a:p>
            <a:r>
              <a:rPr kumimoji="1" lang="en-US" sz="1200" kern="1200" baseline="0" dirty="0" smtClean="0">
                <a:solidFill>
                  <a:schemeClr val="tx1"/>
                </a:solidFill>
                <a:latin typeface="Times New Roman" pitchFamily="33" charset="0"/>
                <a:ea typeface="+mn-ea"/>
                <a:cs typeface="+mn-cs"/>
              </a:rPr>
              <a:t>now that we have a unified instruction/data cache. When the execution unit performs</a:t>
            </a:r>
          </a:p>
          <a:p>
            <a:r>
              <a:rPr kumimoji="1" lang="en-US" sz="1200" kern="1200" baseline="0" dirty="0" smtClean="0">
                <a:solidFill>
                  <a:schemeClr val="tx1"/>
                </a:solidFill>
                <a:latin typeface="Times New Roman" pitchFamily="33" charset="0"/>
                <a:ea typeface="+mn-ea"/>
                <a:cs typeface="+mn-cs"/>
              </a:rPr>
              <a:t>a memory access to load and store data, the request is submitted to the unified cache.</a:t>
            </a:r>
          </a:p>
          <a:p>
            <a:r>
              <a:rPr kumimoji="1" lang="en-US" sz="1200" kern="1200" baseline="0" dirty="0" smtClean="0">
                <a:solidFill>
                  <a:schemeClr val="tx1"/>
                </a:solidFill>
                <a:latin typeface="Times New Roman" pitchFamily="33" charset="0"/>
                <a:ea typeface="+mn-ea"/>
                <a:cs typeface="+mn-cs"/>
              </a:rPr>
              <a:t>If, at the same time, the instruction prefetcher issues a read request to the cache for</a:t>
            </a:r>
          </a:p>
          <a:p>
            <a:r>
              <a:rPr kumimoji="1" lang="en-US" sz="1200" kern="1200" baseline="0" dirty="0" smtClean="0">
                <a:solidFill>
                  <a:schemeClr val="tx1"/>
                </a:solidFill>
                <a:latin typeface="Times New Roman" pitchFamily="33" charset="0"/>
                <a:ea typeface="+mn-ea"/>
                <a:cs typeface="+mn-cs"/>
              </a:rPr>
              <a:t>an instruction, that request will be temporarily blocked so that the cache can service</a:t>
            </a:r>
          </a:p>
          <a:p>
            <a:r>
              <a:rPr kumimoji="1" lang="en-US" sz="1200" kern="1200" baseline="0" dirty="0" smtClean="0">
                <a:solidFill>
                  <a:schemeClr val="tx1"/>
                </a:solidFill>
                <a:latin typeface="Times New Roman" pitchFamily="33" charset="0"/>
                <a:ea typeface="+mn-ea"/>
                <a:cs typeface="+mn-cs"/>
              </a:rPr>
              <a:t>the execution unit first, enabling it to complete the currently executing instruction.</a:t>
            </a:r>
          </a:p>
          <a:p>
            <a:r>
              <a:rPr kumimoji="1" lang="en-US" sz="1200" kern="1200" baseline="0" dirty="0" smtClean="0">
                <a:solidFill>
                  <a:schemeClr val="tx1"/>
                </a:solidFill>
                <a:latin typeface="Times New Roman" pitchFamily="33" charset="0"/>
                <a:ea typeface="+mn-ea"/>
                <a:cs typeface="+mn-cs"/>
              </a:rPr>
              <a:t>This cache contention can degrade performance by interfering with efficient use of</a:t>
            </a:r>
          </a:p>
          <a:p>
            <a:r>
              <a:rPr kumimoji="1" lang="en-US" sz="1200" kern="1200" baseline="0" dirty="0" smtClean="0">
                <a:solidFill>
                  <a:schemeClr val="tx1"/>
                </a:solidFill>
                <a:latin typeface="Times New Roman" pitchFamily="33" charset="0"/>
                <a:ea typeface="+mn-ea"/>
                <a:cs typeface="+mn-cs"/>
              </a:rPr>
              <a:t>the instruction pipeline. The split cache structure overcomes this difficulty.</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52</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0925062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18DB7E-F70F-EF4C-9576-FB6F9502F5EC}" type="slidenum">
              <a:rPr lang="en-US"/>
              <a:pPr/>
              <a:t>53</a:t>
            </a:fld>
            <a:endParaRPr lang="en-US" dirty="0"/>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The evolution of cache organization is seen clearly in the evolution of Intel microprocessors</a:t>
            </a:r>
          </a:p>
          <a:p>
            <a:r>
              <a:rPr kumimoji="1" lang="en-US" sz="1200" kern="1200" baseline="0" dirty="0" smtClean="0">
                <a:solidFill>
                  <a:schemeClr val="tx1"/>
                </a:solidFill>
                <a:latin typeface="Times New Roman" pitchFamily="33" charset="0"/>
                <a:ea typeface="+mn-ea"/>
                <a:cs typeface="+mn-cs"/>
              </a:rPr>
              <a:t>(Table 4.4). The 80386 does not include an on-chip cache. The 80486</a:t>
            </a:r>
          </a:p>
          <a:p>
            <a:r>
              <a:rPr kumimoji="1" lang="en-US" sz="1200" kern="1200" baseline="0" dirty="0" smtClean="0">
                <a:solidFill>
                  <a:schemeClr val="tx1"/>
                </a:solidFill>
                <a:latin typeface="Times New Roman" pitchFamily="33" charset="0"/>
                <a:ea typeface="+mn-ea"/>
                <a:cs typeface="+mn-cs"/>
              </a:rPr>
              <a:t>includes a single on-chip cache of 8 Kbytes, using a line size of 16 bytes and a</a:t>
            </a:r>
          </a:p>
          <a:p>
            <a:r>
              <a:rPr kumimoji="1" lang="en-US" sz="1200" kern="1200" baseline="0" dirty="0" smtClean="0">
                <a:solidFill>
                  <a:schemeClr val="tx1"/>
                </a:solidFill>
                <a:latin typeface="Times New Roman" pitchFamily="33" charset="0"/>
                <a:ea typeface="+mn-ea"/>
                <a:cs typeface="+mn-cs"/>
              </a:rPr>
              <a:t>four-way set-associative organization. All of the Pentium processors include two</a:t>
            </a:r>
          </a:p>
          <a:p>
            <a:r>
              <a:rPr kumimoji="1" lang="en-US" sz="1200" kern="1200" baseline="0" dirty="0" smtClean="0">
                <a:solidFill>
                  <a:schemeClr val="tx1"/>
                </a:solidFill>
                <a:latin typeface="Times New Roman" pitchFamily="33" charset="0"/>
                <a:ea typeface="+mn-ea"/>
                <a:cs typeface="+mn-cs"/>
              </a:rPr>
              <a:t>on-chip L1 caches, one for data and one for instructions. For the Pentium 4, the</a:t>
            </a:r>
          </a:p>
          <a:p>
            <a:r>
              <a:rPr kumimoji="1" lang="en-US" sz="1200" kern="1200" baseline="0" dirty="0" smtClean="0">
                <a:solidFill>
                  <a:schemeClr val="tx1"/>
                </a:solidFill>
                <a:latin typeface="Times New Roman" pitchFamily="33" charset="0"/>
                <a:ea typeface="+mn-ea"/>
                <a:cs typeface="+mn-cs"/>
              </a:rPr>
              <a:t>L1 data cache is 16 Kbytes, using a line size of 64 bytes and a four-way set-associative</a:t>
            </a:r>
          </a:p>
          <a:p>
            <a:r>
              <a:rPr kumimoji="1" lang="en-US" sz="1200" kern="1200" baseline="0" dirty="0" smtClean="0">
                <a:solidFill>
                  <a:schemeClr val="tx1"/>
                </a:solidFill>
                <a:latin typeface="Times New Roman" pitchFamily="33" charset="0"/>
                <a:ea typeface="+mn-ea"/>
                <a:cs typeface="+mn-cs"/>
              </a:rPr>
              <a:t>organization. The Pentium 4 instruction cache is described subsequently. The</a:t>
            </a:r>
          </a:p>
          <a:p>
            <a:r>
              <a:rPr kumimoji="1" lang="en-US" sz="1200" kern="1200" baseline="0" dirty="0" smtClean="0">
                <a:solidFill>
                  <a:schemeClr val="tx1"/>
                </a:solidFill>
                <a:latin typeface="Times New Roman" pitchFamily="33" charset="0"/>
                <a:ea typeface="+mn-ea"/>
                <a:cs typeface="+mn-cs"/>
              </a:rPr>
              <a:t>Pentium II also includes an L2 cache that feeds both of the L1 caches. The L2 cache</a:t>
            </a:r>
          </a:p>
          <a:p>
            <a:r>
              <a:rPr kumimoji="1" lang="en-US" sz="1200" kern="1200" baseline="0" dirty="0" smtClean="0">
                <a:solidFill>
                  <a:schemeClr val="tx1"/>
                </a:solidFill>
                <a:latin typeface="Times New Roman" pitchFamily="33" charset="0"/>
                <a:ea typeface="+mn-ea"/>
                <a:cs typeface="+mn-cs"/>
              </a:rPr>
              <a:t>is eight-way set associative with a size of 512 kB and a line size of 128 bytes. An L3</a:t>
            </a:r>
          </a:p>
          <a:p>
            <a:r>
              <a:rPr kumimoji="1" lang="en-US" sz="1200" kern="1200" baseline="0" dirty="0" smtClean="0">
                <a:solidFill>
                  <a:schemeClr val="tx1"/>
                </a:solidFill>
                <a:latin typeface="Times New Roman" pitchFamily="33" charset="0"/>
                <a:ea typeface="+mn-ea"/>
                <a:cs typeface="+mn-cs"/>
              </a:rPr>
              <a:t>cache was added for the Pentium III and became on-chip with high-end versions of</a:t>
            </a:r>
          </a:p>
          <a:p>
            <a:r>
              <a:rPr kumimoji="1" lang="en-US" sz="1200" kern="1200" baseline="0" dirty="0" smtClean="0">
                <a:solidFill>
                  <a:schemeClr val="tx1"/>
                </a:solidFill>
                <a:latin typeface="Times New Roman" pitchFamily="33" charset="0"/>
                <a:ea typeface="+mn-ea"/>
                <a:cs typeface="+mn-cs"/>
              </a:rPr>
              <a:t>the Pentium 4.</a:t>
            </a:r>
            <a:endParaRPr lang="en-US"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8449931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kumimoji="1" lang="en-US" sz="1200" kern="1200" baseline="0" dirty="0" smtClean="0">
                <a:solidFill>
                  <a:schemeClr val="tx1"/>
                </a:solidFill>
                <a:latin typeface="Times New Roman" pitchFamily="33" charset="0"/>
                <a:ea typeface="+mn-ea"/>
                <a:cs typeface="+mn-cs"/>
              </a:rPr>
              <a:t>Figure 4.18 provides a simplified view of the Pentium 4 organization, highlighting</a:t>
            </a:r>
          </a:p>
          <a:p>
            <a:r>
              <a:rPr kumimoji="1" lang="en-US" sz="1200" kern="1200" baseline="0" dirty="0" smtClean="0">
                <a:solidFill>
                  <a:schemeClr val="tx1"/>
                </a:solidFill>
                <a:latin typeface="Times New Roman" pitchFamily="33" charset="0"/>
                <a:ea typeface="+mn-ea"/>
                <a:cs typeface="+mn-cs"/>
              </a:rPr>
              <a:t>the placement of the three caches. The processor core consists of four major</a:t>
            </a:r>
          </a:p>
          <a:p>
            <a:r>
              <a:rPr kumimoji="1" lang="en-US" sz="1200" kern="1200" baseline="0" dirty="0" smtClean="0">
                <a:solidFill>
                  <a:schemeClr val="tx1"/>
                </a:solidFill>
                <a:latin typeface="Times New Roman" pitchFamily="33" charset="0"/>
                <a:ea typeface="+mn-ea"/>
                <a:cs typeface="+mn-cs"/>
              </a:rPr>
              <a:t>components: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Fetch/decode unit: </a:t>
            </a:r>
            <a:r>
              <a:rPr kumimoji="1" lang="en-US" sz="1200" b="0" kern="1200" baseline="0" dirty="0" smtClean="0">
                <a:solidFill>
                  <a:schemeClr val="tx1"/>
                </a:solidFill>
                <a:latin typeface="Times New Roman" pitchFamily="33" charset="0"/>
                <a:ea typeface="+mn-ea"/>
                <a:cs typeface="+mn-cs"/>
              </a:rPr>
              <a:t>Fetches program instructions in order from the L2 cache,</a:t>
            </a:r>
          </a:p>
          <a:p>
            <a:r>
              <a:rPr kumimoji="1" lang="en-US" sz="1200" kern="1200" baseline="0" dirty="0" smtClean="0">
                <a:solidFill>
                  <a:schemeClr val="tx1"/>
                </a:solidFill>
                <a:latin typeface="Times New Roman" pitchFamily="33" charset="0"/>
                <a:ea typeface="+mn-ea"/>
                <a:cs typeface="+mn-cs"/>
              </a:rPr>
              <a:t>decodes these into a series of micro-operations, and stores the results in the L1</a:t>
            </a:r>
          </a:p>
          <a:p>
            <a:r>
              <a:rPr kumimoji="1" lang="en-US" sz="1200" kern="1200" baseline="0" dirty="0" smtClean="0">
                <a:solidFill>
                  <a:schemeClr val="tx1"/>
                </a:solidFill>
                <a:latin typeface="Times New Roman" pitchFamily="33" charset="0"/>
                <a:ea typeface="+mn-ea"/>
                <a:cs typeface="+mn-cs"/>
              </a:rPr>
              <a:t>instruction cache.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Out-of-order execution logic: </a:t>
            </a:r>
            <a:r>
              <a:rPr kumimoji="1" lang="en-US" sz="1200" b="0" kern="1200" baseline="0" dirty="0" smtClean="0">
                <a:solidFill>
                  <a:schemeClr val="tx1"/>
                </a:solidFill>
                <a:latin typeface="Times New Roman" pitchFamily="33" charset="0"/>
                <a:ea typeface="+mn-ea"/>
                <a:cs typeface="+mn-cs"/>
              </a:rPr>
              <a:t>Schedules execution of the micro-operations</a:t>
            </a:r>
          </a:p>
          <a:p>
            <a:r>
              <a:rPr kumimoji="1" lang="en-US" sz="1200" kern="1200" baseline="0" dirty="0" smtClean="0">
                <a:solidFill>
                  <a:schemeClr val="tx1"/>
                </a:solidFill>
                <a:latin typeface="Times New Roman" pitchFamily="33" charset="0"/>
                <a:ea typeface="+mn-ea"/>
                <a:cs typeface="+mn-cs"/>
              </a:rPr>
              <a:t>subject to data dependencies and resource availability; thus, micro-operations</a:t>
            </a:r>
          </a:p>
          <a:p>
            <a:r>
              <a:rPr kumimoji="1" lang="en-US" sz="1200" kern="1200" baseline="0" dirty="0" smtClean="0">
                <a:solidFill>
                  <a:schemeClr val="tx1"/>
                </a:solidFill>
                <a:latin typeface="Times New Roman" pitchFamily="33" charset="0"/>
                <a:ea typeface="+mn-ea"/>
                <a:cs typeface="+mn-cs"/>
              </a:rPr>
              <a:t>may be scheduled for execution in a different order than they were fetched</a:t>
            </a:r>
          </a:p>
          <a:p>
            <a:r>
              <a:rPr kumimoji="1" lang="en-US" sz="1200" kern="1200" baseline="0" dirty="0" smtClean="0">
                <a:solidFill>
                  <a:schemeClr val="tx1"/>
                </a:solidFill>
                <a:latin typeface="Times New Roman" pitchFamily="33" charset="0"/>
                <a:ea typeface="+mn-ea"/>
                <a:cs typeface="+mn-cs"/>
              </a:rPr>
              <a:t>from the instruction stream. As time permits, this unit schedules speculative</a:t>
            </a:r>
          </a:p>
          <a:p>
            <a:r>
              <a:rPr kumimoji="1" lang="en-US" sz="1200" kern="1200" baseline="0" dirty="0" smtClean="0">
                <a:solidFill>
                  <a:schemeClr val="tx1"/>
                </a:solidFill>
                <a:latin typeface="Times New Roman" pitchFamily="33" charset="0"/>
                <a:ea typeface="+mn-ea"/>
                <a:cs typeface="+mn-cs"/>
              </a:rPr>
              <a:t>execution of micro-operations that may be required in the future.</a:t>
            </a:r>
          </a:p>
          <a:p>
            <a:endParaRPr kumimoji="1" lang="en-US" sz="1200" kern="1200" baseline="0" dirty="0" smtClean="0">
              <a:solidFill>
                <a:schemeClr val="tx1"/>
              </a:solidFill>
              <a:latin typeface="Times New Roman" pitchFamily="33" charset="0"/>
              <a:ea typeface="+mn-ea"/>
              <a:cs typeface="+mn-cs"/>
            </a:endParaRPr>
          </a:p>
          <a:p>
            <a:r>
              <a:rPr kumimoji="1" lang="en-US" sz="1200" b="1" kern="1200" baseline="0" dirty="0" smtClean="0">
                <a:solidFill>
                  <a:schemeClr val="tx1"/>
                </a:solidFill>
                <a:latin typeface="Times New Roman" pitchFamily="33" charset="0"/>
                <a:ea typeface="+mn-ea"/>
                <a:cs typeface="+mn-cs"/>
              </a:rPr>
              <a:t>Execution units: </a:t>
            </a:r>
            <a:r>
              <a:rPr kumimoji="1" lang="en-US" sz="1200" b="0" kern="1200" baseline="0" dirty="0" smtClean="0">
                <a:solidFill>
                  <a:schemeClr val="tx1"/>
                </a:solidFill>
                <a:latin typeface="Times New Roman" pitchFamily="33" charset="0"/>
                <a:ea typeface="+mn-ea"/>
                <a:cs typeface="+mn-cs"/>
              </a:rPr>
              <a:t>These units executes micro-operations, fetching the required</a:t>
            </a:r>
          </a:p>
          <a:p>
            <a:r>
              <a:rPr kumimoji="1" lang="en-US" sz="1200" kern="1200" baseline="0" dirty="0" smtClean="0">
                <a:solidFill>
                  <a:schemeClr val="tx1"/>
                </a:solidFill>
                <a:latin typeface="Times New Roman" pitchFamily="33" charset="0"/>
                <a:ea typeface="+mn-ea"/>
                <a:cs typeface="+mn-cs"/>
              </a:rPr>
              <a:t>data from the L1 data cache and temporarily storing results in registers.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Memory subsystem: </a:t>
            </a:r>
            <a:r>
              <a:rPr kumimoji="1" lang="en-US" sz="1200" b="0" kern="1200" baseline="0" dirty="0" smtClean="0">
                <a:solidFill>
                  <a:schemeClr val="tx1"/>
                </a:solidFill>
                <a:latin typeface="Times New Roman" pitchFamily="33" charset="0"/>
                <a:ea typeface="+mn-ea"/>
                <a:cs typeface="+mn-cs"/>
              </a:rPr>
              <a:t>This unit includes the L2 and L3 caches and the system</a:t>
            </a:r>
          </a:p>
          <a:p>
            <a:r>
              <a:rPr kumimoji="1" lang="en-US" sz="1200" kern="1200" baseline="0" dirty="0" smtClean="0">
                <a:solidFill>
                  <a:schemeClr val="tx1"/>
                </a:solidFill>
                <a:latin typeface="Times New Roman" pitchFamily="33" charset="0"/>
                <a:ea typeface="+mn-ea"/>
                <a:cs typeface="+mn-cs"/>
              </a:rPr>
              <a:t>bus, which is used to access main memory when the L1 and L2 caches have a</a:t>
            </a:r>
          </a:p>
          <a:p>
            <a:r>
              <a:rPr kumimoji="1" lang="en-US" sz="1200" kern="1200" baseline="0" dirty="0" smtClean="0">
                <a:solidFill>
                  <a:schemeClr val="tx1"/>
                </a:solidFill>
                <a:latin typeface="Times New Roman" pitchFamily="33" charset="0"/>
                <a:ea typeface="+mn-ea"/>
                <a:cs typeface="+mn-cs"/>
              </a:rPr>
              <a:t>cache miss and to access the system I/O resources.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Unlike the organization used in all previous Pentium models, and in most</a:t>
            </a:r>
          </a:p>
          <a:p>
            <a:r>
              <a:rPr kumimoji="1" lang="en-US" sz="1200" kern="1200" baseline="0" dirty="0" smtClean="0">
                <a:solidFill>
                  <a:schemeClr val="tx1"/>
                </a:solidFill>
                <a:latin typeface="Times New Roman" pitchFamily="33" charset="0"/>
                <a:ea typeface="+mn-ea"/>
                <a:cs typeface="+mn-cs"/>
              </a:rPr>
              <a:t>other processors, the Pentium 4 instruction cache sits between the instruction</a:t>
            </a:r>
          </a:p>
          <a:p>
            <a:r>
              <a:rPr kumimoji="1" lang="en-US" sz="1200" kern="1200" baseline="0" dirty="0" smtClean="0">
                <a:solidFill>
                  <a:schemeClr val="tx1"/>
                </a:solidFill>
                <a:latin typeface="Times New Roman" pitchFamily="33" charset="0"/>
                <a:ea typeface="+mn-ea"/>
                <a:cs typeface="+mn-cs"/>
              </a:rPr>
              <a:t>decode logic and the execution core. The reasoning behind this design decision is</a:t>
            </a:r>
          </a:p>
          <a:p>
            <a:r>
              <a:rPr kumimoji="1" lang="en-US" sz="1200" kern="1200" baseline="0" dirty="0" smtClean="0">
                <a:solidFill>
                  <a:schemeClr val="tx1"/>
                </a:solidFill>
                <a:latin typeface="Times New Roman" pitchFamily="33" charset="0"/>
                <a:ea typeface="+mn-ea"/>
                <a:cs typeface="+mn-cs"/>
              </a:rPr>
              <a:t>as follows: As discussed more fully in Chapter 16, the Pentium process decodes, or</a:t>
            </a:r>
          </a:p>
          <a:p>
            <a:r>
              <a:rPr kumimoji="1" lang="en-US" sz="1200" kern="1200" baseline="0" dirty="0" smtClean="0">
                <a:solidFill>
                  <a:schemeClr val="tx1"/>
                </a:solidFill>
                <a:latin typeface="Times New Roman" pitchFamily="33" charset="0"/>
                <a:ea typeface="+mn-ea"/>
                <a:cs typeface="+mn-cs"/>
              </a:rPr>
              <a:t>translates, Pentium machine instructions into simple RISC-like instructions called</a:t>
            </a:r>
          </a:p>
          <a:p>
            <a:r>
              <a:rPr kumimoji="1" lang="en-US" sz="1200" kern="1200" baseline="0" dirty="0" smtClean="0">
                <a:solidFill>
                  <a:schemeClr val="tx1"/>
                </a:solidFill>
                <a:latin typeface="Times New Roman" pitchFamily="33" charset="0"/>
                <a:ea typeface="+mn-ea"/>
                <a:cs typeface="+mn-cs"/>
              </a:rPr>
              <a:t>micro-operations. The use of simple, fixed-length micro-operations enables the use</a:t>
            </a:r>
          </a:p>
          <a:p>
            <a:r>
              <a:rPr kumimoji="1" lang="en-US" sz="1200" kern="1200" baseline="0" dirty="0" smtClean="0">
                <a:solidFill>
                  <a:schemeClr val="tx1"/>
                </a:solidFill>
                <a:latin typeface="Times New Roman" pitchFamily="33" charset="0"/>
                <a:ea typeface="+mn-ea"/>
                <a:cs typeface="+mn-cs"/>
              </a:rPr>
              <a:t>of superscalar pipelining and scheduling techniques that enhance performance.</a:t>
            </a:r>
          </a:p>
          <a:p>
            <a:r>
              <a:rPr kumimoji="1" lang="en-US" sz="1200" kern="1200" baseline="0" dirty="0" smtClean="0">
                <a:solidFill>
                  <a:schemeClr val="tx1"/>
                </a:solidFill>
                <a:latin typeface="Times New Roman" pitchFamily="33" charset="0"/>
                <a:ea typeface="+mn-ea"/>
                <a:cs typeface="+mn-cs"/>
              </a:rPr>
              <a:t>However, the Pentium machine instructions are cumbersome to decode; they have a</a:t>
            </a:r>
          </a:p>
          <a:p>
            <a:r>
              <a:rPr kumimoji="1" lang="en-US" sz="1200" kern="1200" baseline="0" dirty="0" smtClean="0">
                <a:solidFill>
                  <a:schemeClr val="tx1"/>
                </a:solidFill>
                <a:latin typeface="Times New Roman" pitchFamily="33" charset="0"/>
                <a:ea typeface="+mn-ea"/>
                <a:cs typeface="+mn-cs"/>
              </a:rPr>
              <a:t>variable number of bytes and many different options. It turns out that performance</a:t>
            </a:r>
          </a:p>
          <a:p>
            <a:r>
              <a:rPr kumimoji="1" lang="en-US" sz="1200" kern="1200" baseline="0" dirty="0" smtClean="0">
                <a:solidFill>
                  <a:schemeClr val="tx1"/>
                </a:solidFill>
                <a:latin typeface="Times New Roman" pitchFamily="33" charset="0"/>
                <a:ea typeface="+mn-ea"/>
                <a:cs typeface="+mn-cs"/>
              </a:rPr>
              <a:t>is enhanced if this decoding is done independently of the scheduling and pipelining</a:t>
            </a:r>
          </a:p>
          <a:p>
            <a:r>
              <a:rPr kumimoji="1" lang="en-US" sz="1200" kern="1200" baseline="0" dirty="0" smtClean="0">
                <a:solidFill>
                  <a:schemeClr val="tx1"/>
                </a:solidFill>
                <a:latin typeface="Times New Roman" pitchFamily="33" charset="0"/>
                <a:ea typeface="+mn-ea"/>
                <a:cs typeface="+mn-cs"/>
              </a:rPr>
              <a:t>logic. We return to this topic in Chapter 16.</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data cache employs a write-back policy: Data are written to main memory</a:t>
            </a:r>
          </a:p>
          <a:p>
            <a:r>
              <a:rPr kumimoji="1" lang="en-US" sz="1200" kern="1200" baseline="0" dirty="0" smtClean="0">
                <a:solidFill>
                  <a:schemeClr val="tx1"/>
                </a:solidFill>
                <a:latin typeface="Times New Roman" pitchFamily="33" charset="0"/>
                <a:ea typeface="+mn-ea"/>
                <a:cs typeface="+mn-cs"/>
              </a:rPr>
              <a:t>only when they are removed from the cache and there has been an update. The</a:t>
            </a:r>
          </a:p>
          <a:p>
            <a:r>
              <a:rPr kumimoji="1" lang="en-US" sz="1200" kern="1200" baseline="0" dirty="0" smtClean="0">
                <a:solidFill>
                  <a:schemeClr val="tx1"/>
                </a:solidFill>
                <a:latin typeface="Times New Roman" pitchFamily="33" charset="0"/>
                <a:ea typeface="+mn-ea"/>
                <a:cs typeface="+mn-cs"/>
              </a:rPr>
              <a:t>Pentium 4 processor can be dynamically configured to support write-through caching.</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54</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1048315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The L1 data cache is controlled by two bits in one of the control registers,</a:t>
            </a:r>
          </a:p>
          <a:p>
            <a:r>
              <a:rPr kumimoji="1" lang="en-US" sz="1200" kern="1200" baseline="0" dirty="0" smtClean="0">
                <a:solidFill>
                  <a:schemeClr val="tx1"/>
                </a:solidFill>
                <a:latin typeface="Times New Roman" pitchFamily="33" charset="0"/>
                <a:ea typeface="+mn-ea"/>
                <a:cs typeface="+mn-cs"/>
              </a:rPr>
              <a:t>labeled the CD (cache disable) and NW (not write-through) bits (Table 4.5). There</a:t>
            </a:r>
          </a:p>
          <a:p>
            <a:r>
              <a:rPr kumimoji="1" lang="en-US" sz="1200" kern="1200" baseline="0" dirty="0" smtClean="0">
                <a:solidFill>
                  <a:schemeClr val="tx1"/>
                </a:solidFill>
                <a:latin typeface="Times New Roman" pitchFamily="33" charset="0"/>
                <a:ea typeface="+mn-ea"/>
                <a:cs typeface="+mn-cs"/>
              </a:rPr>
              <a:t>are also two Pentium 4 instructions that can be used to control the data cache: INVD</a:t>
            </a:r>
          </a:p>
          <a:p>
            <a:r>
              <a:rPr kumimoji="1" lang="en-US" sz="1200" kern="1200" baseline="0" dirty="0" smtClean="0">
                <a:solidFill>
                  <a:schemeClr val="tx1"/>
                </a:solidFill>
                <a:latin typeface="Times New Roman" pitchFamily="33" charset="0"/>
                <a:ea typeface="+mn-ea"/>
                <a:cs typeface="+mn-cs"/>
              </a:rPr>
              <a:t>invalidates (flushes) the internal cache memory and signals the external cache (if</a:t>
            </a:r>
          </a:p>
          <a:p>
            <a:r>
              <a:rPr kumimoji="1" lang="en-US" sz="1200" kern="1200" baseline="0" dirty="0" smtClean="0">
                <a:solidFill>
                  <a:schemeClr val="tx1"/>
                </a:solidFill>
                <a:latin typeface="Times New Roman" pitchFamily="33" charset="0"/>
                <a:ea typeface="+mn-ea"/>
                <a:cs typeface="+mn-cs"/>
              </a:rPr>
              <a:t>any) to invalidate. WBINVD writes back and invalidates internal cache and then</a:t>
            </a:r>
          </a:p>
          <a:p>
            <a:r>
              <a:rPr kumimoji="1" lang="en-US" sz="1200" kern="1200" baseline="0" dirty="0" smtClean="0">
                <a:solidFill>
                  <a:schemeClr val="tx1"/>
                </a:solidFill>
                <a:latin typeface="Times New Roman" pitchFamily="33" charset="0"/>
                <a:ea typeface="+mn-ea"/>
                <a:cs typeface="+mn-cs"/>
              </a:rPr>
              <a:t>writes back and invalidates external cache.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Both the L2 and L3 caches are eight-way set-associative with a line size of</a:t>
            </a:r>
          </a:p>
          <a:p>
            <a:r>
              <a:rPr kumimoji="1" lang="en-US" sz="1200" kern="1200" baseline="0" dirty="0" smtClean="0">
                <a:solidFill>
                  <a:schemeClr val="tx1"/>
                </a:solidFill>
                <a:latin typeface="Times New Roman" pitchFamily="33" charset="0"/>
                <a:ea typeface="+mn-ea"/>
                <a:cs typeface="+mn-cs"/>
              </a:rPr>
              <a:t>128 bytes.</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55</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7434880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2598D2-2ED8-8547-B4B7-C382E9B8AC9E}" type="slidenum">
              <a:rPr lang="en-US"/>
              <a:pPr/>
              <a:t>56</a:t>
            </a:fld>
            <a:endParaRPr lang="en-US" dirty="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r>
              <a:rPr lang="en-GB" dirty="0" smtClean="0"/>
              <a:t>Chapter 4 summary.</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3067430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kumimoji="1" lang="en-US" sz="1200" kern="1200" baseline="0" dirty="0" smtClean="0">
                <a:solidFill>
                  <a:schemeClr val="tx1"/>
                </a:solidFill>
                <a:latin typeface="Times New Roman" pitchFamily="33" charset="0"/>
                <a:ea typeface="+mn-ea"/>
                <a:cs typeface="+mn-cs"/>
              </a:rPr>
              <a:t>In earlier computers, the most common form of random-access storage for computer</a:t>
            </a:r>
          </a:p>
          <a:p>
            <a:r>
              <a:rPr kumimoji="1" lang="en-US" sz="1200" kern="1200" baseline="0" dirty="0" smtClean="0">
                <a:solidFill>
                  <a:schemeClr val="tx1"/>
                </a:solidFill>
                <a:latin typeface="Times New Roman" pitchFamily="33" charset="0"/>
                <a:ea typeface="+mn-ea"/>
                <a:cs typeface="+mn-cs"/>
              </a:rPr>
              <a:t>main memory employed an array of doughnut-shaped ferromagnetic loops</a:t>
            </a:r>
          </a:p>
          <a:p>
            <a:r>
              <a:rPr kumimoji="1" lang="en-US" sz="1200" kern="1200" baseline="0" dirty="0" smtClean="0">
                <a:solidFill>
                  <a:schemeClr val="tx1"/>
                </a:solidFill>
                <a:latin typeface="Times New Roman" pitchFamily="33" charset="0"/>
                <a:ea typeface="+mn-ea"/>
                <a:cs typeface="+mn-cs"/>
              </a:rPr>
              <a:t>referred to as </a:t>
            </a:r>
            <a:r>
              <a:rPr kumimoji="1" lang="en-US" sz="1200" i="1" kern="1200" baseline="0" dirty="0" smtClean="0">
                <a:solidFill>
                  <a:schemeClr val="tx1"/>
                </a:solidFill>
                <a:latin typeface="Times New Roman" pitchFamily="33" charset="0"/>
                <a:ea typeface="+mn-ea"/>
                <a:cs typeface="+mn-cs"/>
              </a:rPr>
              <a:t>cores. </a:t>
            </a:r>
            <a:r>
              <a:rPr kumimoji="1" lang="en-US" sz="1200" i="0" kern="1200" baseline="0" dirty="0" smtClean="0">
                <a:solidFill>
                  <a:schemeClr val="tx1"/>
                </a:solidFill>
                <a:latin typeface="Times New Roman" pitchFamily="33" charset="0"/>
                <a:ea typeface="+mn-ea"/>
                <a:cs typeface="+mn-cs"/>
              </a:rPr>
              <a:t>Hence, main memory was often referred to as core, a term that</a:t>
            </a:r>
          </a:p>
          <a:p>
            <a:r>
              <a:rPr kumimoji="1" lang="en-US" sz="1200" kern="1200" baseline="0" dirty="0" smtClean="0">
                <a:solidFill>
                  <a:schemeClr val="tx1"/>
                </a:solidFill>
                <a:latin typeface="Times New Roman" pitchFamily="33" charset="0"/>
                <a:ea typeface="+mn-ea"/>
                <a:cs typeface="+mn-cs"/>
              </a:rPr>
              <a:t>persists to this day. The advent of, and advantages of, microelectronics has long</a:t>
            </a:r>
          </a:p>
          <a:p>
            <a:r>
              <a:rPr kumimoji="1" lang="en-US" sz="1200" kern="1200" baseline="0" dirty="0" smtClean="0">
                <a:solidFill>
                  <a:schemeClr val="tx1"/>
                </a:solidFill>
                <a:latin typeface="Times New Roman" pitchFamily="33" charset="0"/>
                <a:ea typeface="+mn-ea"/>
                <a:cs typeface="+mn-cs"/>
              </a:rPr>
              <a:t>since vanquished the magnetic core memory. Today, the use of semiconductor chips</a:t>
            </a:r>
          </a:p>
          <a:p>
            <a:r>
              <a:rPr kumimoji="1" lang="en-US" sz="1200" kern="1200" baseline="0" dirty="0" smtClean="0">
                <a:solidFill>
                  <a:schemeClr val="tx1"/>
                </a:solidFill>
                <a:latin typeface="Times New Roman" pitchFamily="33" charset="0"/>
                <a:ea typeface="+mn-ea"/>
                <a:cs typeface="+mn-cs"/>
              </a:rPr>
              <a:t>for main memory is almost universal. Key aspects of this technology are explored</a:t>
            </a:r>
          </a:p>
          <a:p>
            <a:r>
              <a:rPr kumimoji="1" lang="en-US" sz="1200" kern="1200" baseline="0" dirty="0" smtClean="0">
                <a:solidFill>
                  <a:schemeClr val="tx1"/>
                </a:solidFill>
                <a:latin typeface="Times New Roman" pitchFamily="33" charset="0"/>
                <a:ea typeface="+mn-ea"/>
                <a:cs typeface="+mn-cs"/>
              </a:rPr>
              <a:t>in this section.</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basic element of a </a:t>
            </a:r>
            <a:r>
              <a:rPr kumimoji="1" lang="en-US" sz="1200" b="1" kern="1200" baseline="0" dirty="0" smtClean="0">
                <a:solidFill>
                  <a:schemeClr val="tx1"/>
                </a:solidFill>
                <a:latin typeface="Times New Roman" pitchFamily="33" charset="0"/>
                <a:ea typeface="+mn-ea"/>
                <a:cs typeface="+mn-cs"/>
              </a:rPr>
              <a:t>semiconductor memory </a:t>
            </a:r>
            <a:r>
              <a:rPr kumimoji="1" lang="en-US" sz="1200" b="0" kern="1200" baseline="0" dirty="0" smtClean="0">
                <a:solidFill>
                  <a:schemeClr val="tx1"/>
                </a:solidFill>
                <a:latin typeface="Times New Roman" pitchFamily="33" charset="0"/>
                <a:ea typeface="+mn-ea"/>
                <a:cs typeface="+mn-cs"/>
              </a:rPr>
              <a:t>is the memory cell. Although a variety</a:t>
            </a:r>
          </a:p>
          <a:p>
            <a:r>
              <a:rPr kumimoji="1" lang="en-US" sz="1200" kern="1200" baseline="0" dirty="0" smtClean="0">
                <a:solidFill>
                  <a:schemeClr val="tx1"/>
                </a:solidFill>
                <a:latin typeface="Times New Roman" pitchFamily="33" charset="0"/>
                <a:ea typeface="+mn-ea"/>
                <a:cs typeface="+mn-cs"/>
              </a:rPr>
              <a:t>of electronic technologies are used, all semiconductor memory cells share certain</a:t>
            </a:r>
          </a:p>
          <a:p>
            <a:r>
              <a:rPr kumimoji="1" lang="en-US" sz="1200" kern="1200" baseline="0" dirty="0" smtClean="0">
                <a:solidFill>
                  <a:schemeClr val="tx1"/>
                </a:solidFill>
                <a:latin typeface="Times New Roman" pitchFamily="33" charset="0"/>
                <a:ea typeface="+mn-ea"/>
                <a:cs typeface="+mn-cs"/>
              </a:rPr>
              <a:t>properties: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They exhibit two stable (or </a:t>
            </a:r>
            <a:r>
              <a:rPr kumimoji="1" lang="en-US" sz="1200" kern="1200" baseline="0" dirty="0" err="1" smtClean="0">
                <a:solidFill>
                  <a:schemeClr val="tx1"/>
                </a:solidFill>
                <a:latin typeface="Times New Roman" pitchFamily="33" charset="0"/>
                <a:ea typeface="+mn-ea"/>
                <a:cs typeface="+mn-cs"/>
              </a:rPr>
              <a:t>semistable</a:t>
            </a:r>
            <a:r>
              <a:rPr kumimoji="1" lang="en-US" sz="1200" kern="1200" baseline="0" dirty="0" smtClean="0">
                <a:solidFill>
                  <a:schemeClr val="tx1"/>
                </a:solidFill>
                <a:latin typeface="Times New Roman" pitchFamily="33" charset="0"/>
                <a:ea typeface="+mn-ea"/>
                <a:cs typeface="+mn-cs"/>
              </a:rPr>
              <a:t>) states, which can be used to represent</a:t>
            </a:r>
          </a:p>
          <a:p>
            <a:r>
              <a:rPr kumimoji="1" lang="en-US" sz="1200" kern="1200" baseline="0" dirty="0" smtClean="0">
                <a:solidFill>
                  <a:schemeClr val="tx1"/>
                </a:solidFill>
                <a:latin typeface="Times New Roman" pitchFamily="33" charset="0"/>
                <a:ea typeface="+mn-ea"/>
                <a:cs typeface="+mn-cs"/>
              </a:rPr>
              <a:t>binary 1 and 0.</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They are capable of being written into (at least once), to set the state.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They are capable of being read to sense the state.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Figure 5.1 depicts the operation of a memory cell. Most commonly, the cell</a:t>
            </a:r>
          </a:p>
          <a:p>
            <a:r>
              <a:rPr kumimoji="1" lang="en-US" sz="1200" kern="1200" baseline="0" dirty="0" smtClean="0">
                <a:solidFill>
                  <a:schemeClr val="tx1"/>
                </a:solidFill>
                <a:latin typeface="Times New Roman" pitchFamily="33" charset="0"/>
                <a:ea typeface="+mn-ea"/>
                <a:cs typeface="+mn-cs"/>
              </a:rPr>
              <a:t>has three functional terminals capable of carrying an electrical signal. The select</a:t>
            </a:r>
          </a:p>
          <a:p>
            <a:r>
              <a:rPr kumimoji="1" lang="en-US" sz="1200" kern="1200" baseline="0" dirty="0" smtClean="0">
                <a:solidFill>
                  <a:schemeClr val="tx1"/>
                </a:solidFill>
                <a:latin typeface="Times New Roman" pitchFamily="33" charset="0"/>
                <a:ea typeface="+mn-ea"/>
                <a:cs typeface="+mn-cs"/>
              </a:rPr>
              <a:t>terminal, as the name suggests, selects a memory cell for a read or write operation.</a:t>
            </a:r>
          </a:p>
          <a:p>
            <a:r>
              <a:rPr kumimoji="1" lang="en-US" sz="1200" kern="1200" baseline="0" dirty="0" smtClean="0">
                <a:solidFill>
                  <a:schemeClr val="tx1"/>
                </a:solidFill>
                <a:latin typeface="Times New Roman" pitchFamily="33" charset="0"/>
                <a:ea typeface="+mn-ea"/>
                <a:cs typeface="+mn-cs"/>
              </a:rPr>
              <a:t>The control terminal indicates read or write. For writing, the other terminal</a:t>
            </a:r>
          </a:p>
          <a:p>
            <a:r>
              <a:rPr kumimoji="1" lang="en-US" sz="1200" kern="1200" baseline="0" dirty="0" smtClean="0">
                <a:solidFill>
                  <a:schemeClr val="tx1"/>
                </a:solidFill>
                <a:latin typeface="Times New Roman" pitchFamily="33" charset="0"/>
                <a:ea typeface="+mn-ea"/>
                <a:cs typeface="+mn-cs"/>
              </a:rPr>
              <a:t>provides an electrical signal that sets the state of the cell to 1 or 0. For reading, that</a:t>
            </a:r>
          </a:p>
          <a:p>
            <a:r>
              <a:rPr kumimoji="1" lang="en-US" sz="1200" kern="1200" baseline="0" dirty="0" smtClean="0">
                <a:solidFill>
                  <a:schemeClr val="tx1"/>
                </a:solidFill>
                <a:latin typeface="Times New Roman" pitchFamily="33" charset="0"/>
                <a:ea typeface="+mn-ea"/>
                <a:cs typeface="+mn-cs"/>
              </a:rPr>
              <a:t>terminal is used for output of the cell’s state. The details of the internal organization,</a:t>
            </a:r>
          </a:p>
          <a:p>
            <a:r>
              <a:rPr kumimoji="1" lang="en-US" sz="1200" kern="1200" baseline="0" dirty="0" smtClean="0">
                <a:solidFill>
                  <a:schemeClr val="tx1"/>
                </a:solidFill>
                <a:latin typeface="Times New Roman" pitchFamily="33" charset="0"/>
                <a:ea typeface="+mn-ea"/>
                <a:cs typeface="+mn-cs"/>
              </a:rPr>
              <a:t>functioning, and timing of the memory cell depend on the specific integrated</a:t>
            </a:r>
          </a:p>
          <a:p>
            <a:r>
              <a:rPr kumimoji="1" lang="en-US" sz="1200" kern="1200" baseline="0" dirty="0" smtClean="0">
                <a:solidFill>
                  <a:schemeClr val="tx1"/>
                </a:solidFill>
                <a:latin typeface="Times New Roman" pitchFamily="33" charset="0"/>
                <a:ea typeface="+mn-ea"/>
                <a:cs typeface="+mn-cs"/>
              </a:rPr>
              <a:t>circuit technology used and are beyond the scope of this book, except for a brief</a:t>
            </a:r>
          </a:p>
          <a:p>
            <a:r>
              <a:rPr kumimoji="1" lang="en-US" sz="1200" kern="1200" baseline="0" dirty="0" smtClean="0">
                <a:solidFill>
                  <a:schemeClr val="tx1"/>
                </a:solidFill>
                <a:latin typeface="Times New Roman" pitchFamily="33" charset="0"/>
                <a:ea typeface="+mn-ea"/>
                <a:cs typeface="+mn-cs"/>
              </a:rPr>
              <a:t>summary. For our purposes, we will take it as given that individual cells can be</a:t>
            </a:r>
          </a:p>
          <a:p>
            <a:r>
              <a:rPr kumimoji="1" lang="en-US" sz="1200" kern="1200" baseline="0" dirty="0" smtClean="0">
                <a:solidFill>
                  <a:schemeClr val="tx1"/>
                </a:solidFill>
                <a:latin typeface="Times New Roman" pitchFamily="33" charset="0"/>
                <a:ea typeface="+mn-ea"/>
                <a:cs typeface="+mn-cs"/>
              </a:rPr>
              <a:t>selected for reading and writing operations.</a:t>
            </a:r>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58</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32258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All of the memory types that we will explore in this chapter are random access. That is,</a:t>
            </a:r>
          </a:p>
          <a:p>
            <a:r>
              <a:rPr kumimoji="1" lang="en-US" sz="1200" kern="1200" baseline="0" dirty="0" smtClean="0">
                <a:solidFill>
                  <a:schemeClr val="tx1"/>
                </a:solidFill>
                <a:latin typeface="Times New Roman" pitchFamily="33" charset="0"/>
                <a:ea typeface="+mn-ea"/>
                <a:cs typeface="+mn-cs"/>
              </a:rPr>
              <a:t>individual words of memory are directly accessed through wired-in addressing logic.</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Table 5.1 lists the major types of semiconductor memory. The most common</a:t>
            </a:r>
          </a:p>
          <a:p>
            <a:r>
              <a:rPr kumimoji="1" lang="en-US" sz="1200" kern="1200" baseline="0" dirty="0" smtClean="0">
                <a:solidFill>
                  <a:schemeClr val="tx1"/>
                </a:solidFill>
                <a:latin typeface="Times New Roman" pitchFamily="33" charset="0"/>
                <a:ea typeface="+mn-ea"/>
                <a:cs typeface="+mn-cs"/>
              </a:rPr>
              <a:t>is referred to as </a:t>
            </a:r>
            <a:r>
              <a:rPr kumimoji="1" lang="en-US" sz="1200" i="1" kern="1200" baseline="0" dirty="0" smtClean="0">
                <a:solidFill>
                  <a:schemeClr val="tx1"/>
                </a:solidFill>
                <a:latin typeface="Times New Roman" pitchFamily="33" charset="0"/>
                <a:ea typeface="+mn-ea"/>
                <a:cs typeface="+mn-cs"/>
              </a:rPr>
              <a:t>random-access memory (RAM). </a:t>
            </a:r>
            <a:r>
              <a:rPr kumimoji="1" lang="en-US" sz="1200" i="0" kern="1200" baseline="0" dirty="0" smtClean="0">
                <a:solidFill>
                  <a:schemeClr val="tx1"/>
                </a:solidFill>
                <a:latin typeface="Times New Roman" pitchFamily="33" charset="0"/>
                <a:ea typeface="+mn-ea"/>
                <a:cs typeface="+mn-cs"/>
              </a:rPr>
              <a:t>This is, in fact, a misuse of the</a:t>
            </a:r>
          </a:p>
          <a:p>
            <a:r>
              <a:rPr kumimoji="1" lang="en-US" sz="1200" kern="1200" baseline="0" dirty="0" smtClean="0">
                <a:solidFill>
                  <a:schemeClr val="tx1"/>
                </a:solidFill>
                <a:latin typeface="Times New Roman" pitchFamily="33" charset="0"/>
                <a:ea typeface="+mn-ea"/>
                <a:cs typeface="+mn-cs"/>
              </a:rPr>
              <a:t>term, because all of the types listed in the table are random access. One distinguishing</a:t>
            </a:r>
          </a:p>
          <a:p>
            <a:r>
              <a:rPr kumimoji="1" lang="en-US" sz="1200" kern="1200" baseline="0" dirty="0" smtClean="0">
                <a:solidFill>
                  <a:schemeClr val="tx1"/>
                </a:solidFill>
                <a:latin typeface="Times New Roman" pitchFamily="33" charset="0"/>
                <a:ea typeface="+mn-ea"/>
                <a:cs typeface="+mn-cs"/>
              </a:rPr>
              <a:t>characteristic of memory that is designated as RAM is that it is possible</a:t>
            </a:r>
          </a:p>
          <a:p>
            <a:r>
              <a:rPr kumimoji="1" lang="en-US" sz="1200" kern="1200" baseline="0" dirty="0" smtClean="0">
                <a:solidFill>
                  <a:schemeClr val="tx1"/>
                </a:solidFill>
                <a:latin typeface="Times New Roman" pitchFamily="33" charset="0"/>
                <a:ea typeface="+mn-ea"/>
                <a:cs typeface="+mn-cs"/>
              </a:rPr>
              <a:t>both to read data from the memory and to write new data into the memory easily</a:t>
            </a:r>
          </a:p>
          <a:p>
            <a:r>
              <a:rPr kumimoji="1" lang="en-US" sz="1200" kern="1200" baseline="0" dirty="0" smtClean="0">
                <a:solidFill>
                  <a:schemeClr val="tx1"/>
                </a:solidFill>
                <a:latin typeface="Times New Roman" pitchFamily="33" charset="0"/>
                <a:ea typeface="+mn-ea"/>
                <a:cs typeface="+mn-cs"/>
              </a:rPr>
              <a:t>and rapidly. Both the reading and writing are accomplished through the use of</a:t>
            </a:r>
          </a:p>
          <a:p>
            <a:r>
              <a:rPr kumimoji="1" lang="en-US" sz="1200" kern="1200" baseline="0" dirty="0" smtClean="0">
                <a:solidFill>
                  <a:schemeClr val="tx1"/>
                </a:solidFill>
                <a:latin typeface="Times New Roman" pitchFamily="33" charset="0"/>
                <a:ea typeface="+mn-ea"/>
                <a:cs typeface="+mn-cs"/>
              </a:rPr>
              <a:t>electrical signals.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other distinguishing characteristic of RAM is that it is volatile. A RAM</a:t>
            </a:r>
          </a:p>
          <a:p>
            <a:r>
              <a:rPr kumimoji="1" lang="en-US" sz="1200" kern="1200" baseline="0" dirty="0" smtClean="0">
                <a:solidFill>
                  <a:schemeClr val="tx1"/>
                </a:solidFill>
                <a:latin typeface="Times New Roman" pitchFamily="33" charset="0"/>
                <a:ea typeface="+mn-ea"/>
                <a:cs typeface="+mn-cs"/>
              </a:rPr>
              <a:t>must be provided with a constant power supply. If the power is interrupted, then</a:t>
            </a:r>
          </a:p>
          <a:p>
            <a:r>
              <a:rPr kumimoji="1" lang="en-US" sz="1200" kern="1200" baseline="0" dirty="0" smtClean="0">
                <a:solidFill>
                  <a:schemeClr val="tx1"/>
                </a:solidFill>
                <a:latin typeface="Times New Roman" pitchFamily="33" charset="0"/>
                <a:ea typeface="+mn-ea"/>
                <a:cs typeface="+mn-cs"/>
              </a:rPr>
              <a:t>the data are lost. Thus, RAM can be used only as temporary storage. The two traditional</a:t>
            </a:r>
          </a:p>
          <a:p>
            <a:r>
              <a:rPr kumimoji="1" lang="en-US" sz="1200" kern="1200" baseline="0" dirty="0" smtClean="0">
                <a:solidFill>
                  <a:schemeClr val="tx1"/>
                </a:solidFill>
                <a:latin typeface="Times New Roman" pitchFamily="33" charset="0"/>
                <a:ea typeface="+mn-ea"/>
                <a:cs typeface="+mn-cs"/>
              </a:rPr>
              <a:t>forms of RAM used in computers are DRAM and SRAM.</a:t>
            </a:r>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59</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87487146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B46E6C-3927-A64A-B47C-D19DF1F3234B}" type="slidenum">
              <a:rPr lang="en-US"/>
              <a:pPr/>
              <a:t>60</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RAM technology is divided into two technologies: dynamic and</a:t>
            </a:r>
          </a:p>
          <a:p>
            <a:r>
              <a:rPr kumimoji="1" lang="en-US" sz="1200" kern="1200" baseline="0" dirty="0" smtClean="0">
                <a:solidFill>
                  <a:schemeClr val="tx1"/>
                </a:solidFill>
                <a:latin typeface="Times New Roman" pitchFamily="33" charset="0"/>
                <a:ea typeface="+mn-ea"/>
                <a:cs typeface="+mn-cs"/>
              </a:rPr>
              <a:t>static. A </a:t>
            </a:r>
            <a:r>
              <a:rPr kumimoji="1" lang="en-US" sz="1200" b="1" kern="1200" baseline="0" dirty="0" smtClean="0">
                <a:solidFill>
                  <a:schemeClr val="tx1"/>
                </a:solidFill>
                <a:latin typeface="Times New Roman" pitchFamily="33" charset="0"/>
                <a:ea typeface="+mn-ea"/>
                <a:cs typeface="+mn-cs"/>
              </a:rPr>
              <a:t>dynamic RAM (DRAM) </a:t>
            </a:r>
            <a:r>
              <a:rPr kumimoji="1" lang="en-US" sz="1200" b="0" kern="1200" baseline="0" dirty="0" smtClean="0">
                <a:solidFill>
                  <a:schemeClr val="tx1"/>
                </a:solidFill>
                <a:latin typeface="Times New Roman" pitchFamily="33" charset="0"/>
                <a:ea typeface="+mn-ea"/>
                <a:cs typeface="+mn-cs"/>
              </a:rPr>
              <a:t>is made with cells that store data as charge on</a:t>
            </a:r>
          </a:p>
          <a:p>
            <a:r>
              <a:rPr kumimoji="1" lang="en-US" sz="1200" kern="1200" baseline="0" dirty="0" smtClean="0">
                <a:solidFill>
                  <a:schemeClr val="tx1"/>
                </a:solidFill>
                <a:latin typeface="Times New Roman" pitchFamily="33" charset="0"/>
                <a:ea typeface="+mn-ea"/>
                <a:cs typeface="+mn-cs"/>
              </a:rPr>
              <a:t>capacitors. The presence or absence of charge in a capacitor is interpreted as a</a:t>
            </a:r>
          </a:p>
          <a:p>
            <a:r>
              <a:rPr kumimoji="1" lang="en-US" sz="1200" kern="1200" baseline="0" dirty="0" smtClean="0">
                <a:solidFill>
                  <a:schemeClr val="tx1"/>
                </a:solidFill>
                <a:latin typeface="Times New Roman" pitchFamily="33" charset="0"/>
                <a:ea typeface="+mn-ea"/>
                <a:cs typeface="+mn-cs"/>
              </a:rPr>
              <a:t>binary 1 or 0. Because capacitors have a natural tendency to discharge, dynamic</a:t>
            </a:r>
          </a:p>
          <a:p>
            <a:r>
              <a:rPr kumimoji="1" lang="en-US" sz="1200" kern="1200" baseline="0" dirty="0" err="1" smtClean="0">
                <a:solidFill>
                  <a:schemeClr val="tx1"/>
                </a:solidFill>
                <a:latin typeface="Times New Roman" pitchFamily="33" charset="0"/>
                <a:ea typeface="+mn-ea"/>
                <a:cs typeface="+mn-cs"/>
              </a:rPr>
              <a:t>RAMs</a:t>
            </a:r>
            <a:r>
              <a:rPr kumimoji="1" lang="en-US" sz="1200" kern="1200" baseline="0" dirty="0" smtClean="0">
                <a:solidFill>
                  <a:schemeClr val="tx1"/>
                </a:solidFill>
                <a:latin typeface="Times New Roman" pitchFamily="33" charset="0"/>
                <a:ea typeface="+mn-ea"/>
                <a:cs typeface="+mn-cs"/>
              </a:rPr>
              <a:t> require periodic charge refreshing to maintain data storage. The term</a:t>
            </a:r>
          </a:p>
          <a:p>
            <a:r>
              <a:rPr kumimoji="1" lang="en-US" sz="1200" i="1" kern="1200" baseline="0" dirty="0" smtClean="0">
                <a:solidFill>
                  <a:schemeClr val="tx1"/>
                </a:solidFill>
                <a:latin typeface="Times New Roman" pitchFamily="33" charset="0"/>
                <a:ea typeface="+mn-ea"/>
                <a:cs typeface="+mn-cs"/>
              </a:rPr>
              <a:t>dynamic </a:t>
            </a:r>
            <a:r>
              <a:rPr kumimoji="1" lang="en-US" sz="1200" i="0" kern="1200" baseline="0" dirty="0" smtClean="0">
                <a:solidFill>
                  <a:schemeClr val="tx1"/>
                </a:solidFill>
                <a:latin typeface="Times New Roman" pitchFamily="33" charset="0"/>
                <a:ea typeface="+mn-ea"/>
                <a:cs typeface="+mn-cs"/>
              </a:rPr>
              <a:t>refers to this tendency of the stored charge to leak away, even with power</a:t>
            </a:r>
          </a:p>
          <a:p>
            <a:r>
              <a:rPr kumimoji="1" lang="en-US" sz="1200" kern="1200" baseline="0" dirty="0" smtClean="0">
                <a:solidFill>
                  <a:schemeClr val="tx1"/>
                </a:solidFill>
                <a:latin typeface="Times New Roman" pitchFamily="33" charset="0"/>
                <a:ea typeface="+mn-ea"/>
                <a:cs typeface="+mn-cs"/>
              </a:rPr>
              <a:t>continuously applied.</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927769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kumimoji="1" lang="en-US" sz="1200" kern="1200" baseline="0" dirty="0" smtClean="0">
                <a:solidFill>
                  <a:schemeClr val="tx1"/>
                </a:solidFill>
                <a:latin typeface="Times New Roman" pitchFamily="33" charset="0"/>
                <a:ea typeface="+mn-ea"/>
                <a:cs typeface="+mn-cs"/>
              </a:rPr>
              <a:t>Figure 5.2a is a typical DRAM structure for an individual cell that stores 1 bit.</a:t>
            </a:r>
          </a:p>
          <a:p>
            <a:r>
              <a:rPr kumimoji="1" lang="en-US" sz="1200" kern="1200" baseline="0" dirty="0" smtClean="0">
                <a:solidFill>
                  <a:schemeClr val="tx1"/>
                </a:solidFill>
                <a:latin typeface="Times New Roman" pitchFamily="33" charset="0"/>
                <a:ea typeface="+mn-ea"/>
                <a:cs typeface="+mn-cs"/>
              </a:rPr>
              <a:t>The address line is activated when the bit value from this cell is to be read or written.</a:t>
            </a:r>
          </a:p>
          <a:p>
            <a:r>
              <a:rPr kumimoji="1" lang="en-US" sz="1200" kern="1200" baseline="0" dirty="0" smtClean="0">
                <a:solidFill>
                  <a:schemeClr val="tx1"/>
                </a:solidFill>
                <a:latin typeface="Times New Roman" pitchFamily="33" charset="0"/>
                <a:ea typeface="+mn-ea"/>
                <a:cs typeface="+mn-cs"/>
              </a:rPr>
              <a:t>The transistor acts as a switch that is closed (allowing current to flow) if a voltage is</a:t>
            </a:r>
          </a:p>
          <a:p>
            <a:r>
              <a:rPr kumimoji="1" lang="en-US" sz="1200" kern="1200" baseline="0" dirty="0" smtClean="0">
                <a:solidFill>
                  <a:schemeClr val="tx1"/>
                </a:solidFill>
                <a:latin typeface="Times New Roman" pitchFamily="33" charset="0"/>
                <a:ea typeface="+mn-ea"/>
                <a:cs typeface="+mn-cs"/>
              </a:rPr>
              <a:t>applied to the address line and open (no current flows) if no voltage is present on</a:t>
            </a:r>
          </a:p>
          <a:p>
            <a:r>
              <a:rPr kumimoji="1" lang="en-US" sz="1200" kern="1200" baseline="0" dirty="0" smtClean="0">
                <a:solidFill>
                  <a:schemeClr val="tx1"/>
                </a:solidFill>
                <a:latin typeface="Times New Roman" pitchFamily="33" charset="0"/>
                <a:ea typeface="+mn-ea"/>
                <a:cs typeface="+mn-cs"/>
              </a:rPr>
              <a:t>the address line.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For the write operation, a voltage signal is applied to the bit line; a high voltage</a:t>
            </a:r>
          </a:p>
          <a:p>
            <a:r>
              <a:rPr kumimoji="1" lang="en-US" sz="1200" kern="1200" baseline="0" dirty="0" smtClean="0">
                <a:solidFill>
                  <a:schemeClr val="tx1"/>
                </a:solidFill>
                <a:latin typeface="Times New Roman" pitchFamily="33" charset="0"/>
                <a:ea typeface="+mn-ea"/>
                <a:cs typeface="+mn-cs"/>
              </a:rPr>
              <a:t>represents 1, and a low voltage represents 0. A signal is then applied to the</a:t>
            </a:r>
          </a:p>
          <a:p>
            <a:r>
              <a:rPr kumimoji="1" lang="en-US" sz="1200" kern="1200" baseline="0" dirty="0" smtClean="0">
                <a:solidFill>
                  <a:schemeClr val="tx1"/>
                </a:solidFill>
                <a:latin typeface="Times New Roman" pitchFamily="33" charset="0"/>
                <a:ea typeface="+mn-ea"/>
                <a:cs typeface="+mn-cs"/>
              </a:rPr>
              <a:t>address line, allowing a charge to be transferred to the capacitor.</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For the read operation, when the address line is selected, the transistor turns</a:t>
            </a:r>
          </a:p>
          <a:p>
            <a:r>
              <a:rPr kumimoji="1" lang="en-US" sz="1200" kern="1200" baseline="0" dirty="0" smtClean="0">
                <a:solidFill>
                  <a:schemeClr val="tx1"/>
                </a:solidFill>
                <a:latin typeface="Times New Roman" pitchFamily="33" charset="0"/>
                <a:ea typeface="+mn-ea"/>
                <a:cs typeface="+mn-cs"/>
              </a:rPr>
              <a:t>on and the charge stored on the capacitor is fed out onto a bit line and to a sense</a:t>
            </a:r>
          </a:p>
          <a:p>
            <a:r>
              <a:rPr kumimoji="1" lang="en-US" sz="1200" kern="1200" baseline="0" dirty="0" smtClean="0">
                <a:solidFill>
                  <a:schemeClr val="tx1"/>
                </a:solidFill>
                <a:latin typeface="Times New Roman" pitchFamily="33" charset="0"/>
                <a:ea typeface="+mn-ea"/>
                <a:cs typeface="+mn-cs"/>
              </a:rPr>
              <a:t>amplifier. The sense amplifier compares the capacitor voltage to a reference value</a:t>
            </a:r>
          </a:p>
          <a:p>
            <a:r>
              <a:rPr kumimoji="1" lang="en-US" sz="1200" kern="1200" baseline="0" dirty="0" smtClean="0">
                <a:solidFill>
                  <a:schemeClr val="tx1"/>
                </a:solidFill>
                <a:latin typeface="Times New Roman" pitchFamily="33" charset="0"/>
                <a:ea typeface="+mn-ea"/>
                <a:cs typeface="+mn-cs"/>
              </a:rPr>
              <a:t>and determines if the cell contains a logic 1 or a logic 0. The readout from the cell</a:t>
            </a:r>
          </a:p>
          <a:p>
            <a:r>
              <a:rPr kumimoji="1" lang="en-US" sz="1200" kern="1200" baseline="0" dirty="0" smtClean="0">
                <a:solidFill>
                  <a:schemeClr val="tx1"/>
                </a:solidFill>
                <a:latin typeface="Times New Roman" pitchFamily="33" charset="0"/>
                <a:ea typeface="+mn-ea"/>
                <a:cs typeface="+mn-cs"/>
              </a:rPr>
              <a:t>discharges the capacitor, which must be restored to complete the operation.</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Although the DRAM cell is used to store a single bit (0 or 1), it is essentially</a:t>
            </a:r>
          </a:p>
          <a:p>
            <a:r>
              <a:rPr kumimoji="1" lang="en-US" sz="1200" kern="1200" baseline="0" dirty="0" smtClean="0">
                <a:solidFill>
                  <a:schemeClr val="tx1"/>
                </a:solidFill>
                <a:latin typeface="Times New Roman" pitchFamily="33" charset="0"/>
                <a:ea typeface="+mn-ea"/>
                <a:cs typeface="+mn-cs"/>
              </a:rPr>
              <a:t>an analog device. The capacitor can store any charge value within a range; a threshold</a:t>
            </a:r>
          </a:p>
          <a:p>
            <a:r>
              <a:rPr kumimoji="1" lang="en-US" sz="1200" kern="1200" baseline="0" dirty="0" smtClean="0">
                <a:solidFill>
                  <a:schemeClr val="tx1"/>
                </a:solidFill>
                <a:latin typeface="Times New Roman" pitchFamily="33" charset="0"/>
                <a:ea typeface="+mn-ea"/>
                <a:cs typeface="+mn-cs"/>
              </a:rPr>
              <a:t>value determines whether the charge is interpreted as 1 or 0.</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Figure 5.2b is a typical SRAM structure for an individual cell. Four transistors</a:t>
            </a:r>
          </a:p>
          <a:p>
            <a:r>
              <a:rPr kumimoji="1" lang="en-US" sz="1200" kern="1200" baseline="0" dirty="0" smtClean="0">
                <a:solidFill>
                  <a:schemeClr val="tx1"/>
                </a:solidFill>
                <a:latin typeface="Times New Roman" pitchFamily="33" charset="0"/>
                <a:ea typeface="+mn-ea"/>
                <a:cs typeface="+mn-cs"/>
              </a:rPr>
              <a:t>(T</a:t>
            </a:r>
            <a:r>
              <a:rPr kumimoji="1" lang="en-US" sz="1200" kern="1200" baseline="-25000" dirty="0" smtClean="0">
                <a:solidFill>
                  <a:schemeClr val="tx1"/>
                </a:solidFill>
                <a:latin typeface="Times New Roman" pitchFamily="33" charset="0"/>
                <a:ea typeface="+mn-ea"/>
                <a:cs typeface="+mn-cs"/>
              </a:rPr>
              <a:t>1</a:t>
            </a:r>
            <a:r>
              <a:rPr kumimoji="1" lang="en-US" sz="1200" kern="1200" baseline="0" dirty="0" smtClean="0">
                <a:solidFill>
                  <a:schemeClr val="tx1"/>
                </a:solidFill>
                <a:latin typeface="Times New Roman" pitchFamily="33" charset="0"/>
                <a:ea typeface="+mn-ea"/>
                <a:cs typeface="+mn-cs"/>
              </a:rPr>
              <a:t>, T</a:t>
            </a:r>
            <a:r>
              <a:rPr kumimoji="1" lang="en-US" sz="1200" kern="1200" baseline="-25000" dirty="0" smtClean="0">
                <a:solidFill>
                  <a:schemeClr val="tx1"/>
                </a:solidFill>
                <a:latin typeface="Times New Roman" pitchFamily="33" charset="0"/>
                <a:ea typeface="+mn-ea"/>
                <a:cs typeface="+mn-cs"/>
              </a:rPr>
              <a:t>2</a:t>
            </a:r>
            <a:r>
              <a:rPr kumimoji="1" lang="en-US" sz="1200" kern="1200" baseline="0" dirty="0" smtClean="0">
                <a:solidFill>
                  <a:schemeClr val="tx1"/>
                </a:solidFill>
                <a:latin typeface="Times New Roman" pitchFamily="33" charset="0"/>
                <a:ea typeface="+mn-ea"/>
                <a:cs typeface="+mn-cs"/>
              </a:rPr>
              <a:t>, T</a:t>
            </a:r>
            <a:r>
              <a:rPr kumimoji="1" lang="en-US" sz="1200" kern="1200" baseline="-25000" dirty="0" smtClean="0">
                <a:solidFill>
                  <a:schemeClr val="tx1"/>
                </a:solidFill>
                <a:latin typeface="Times New Roman" pitchFamily="33" charset="0"/>
                <a:ea typeface="+mn-ea"/>
                <a:cs typeface="+mn-cs"/>
              </a:rPr>
              <a:t>3</a:t>
            </a:r>
            <a:r>
              <a:rPr kumimoji="1" lang="en-US" sz="1200" kern="1200" baseline="0" dirty="0" smtClean="0">
                <a:solidFill>
                  <a:schemeClr val="tx1"/>
                </a:solidFill>
                <a:latin typeface="Times New Roman" pitchFamily="33" charset="0"/>
                <a:ea typeface="+mn-ea"/>
                <a:cs typeface="+mn-cs"/>
              </a:rPr>
              <a:t>, T</a:t>
            </a:r>
            <a:r>
              <a:rPr kumimoji="1" lang="en-US" sz="1200" kern="1200" baseline="-25000" dirty="0" smtClean="0">
                <a:solidFill>
                  <a:schemeClr val="tx1"/>
                </a:solidFill>
                <a:latin typeface="Times New Roman" pitchFamily="33" charset="0"/>
                <a:ea typeface="+mn-ea"/>
                <a:cs typeface="+mn-cs"/>
              </a:rPr>
              <a:t>4</a:t>
            </a:r>
            <a:r>
              <a:rPr kumimoji="1" lang="en-US" sz="1200" kern="1200" baseline="0" dirty="0" smtClean="0">
                <a:solidFill>
                  <a:schemeClr val="tx1"/>
                </a:solidFill>
                <a:latin typeface="Times New Roman" pitchFamily="33" charset="0"/>
                <a:ea typeface="+mn-ea"/>
                <a:cs typeface="+mn-cs"/>
              </a:rPr>
              <a:t>) are cross connected in an arrangement that produces a stable logic</a:t>
            </a:r>
          </a:p>
          <a:p>
            <a:r>
              <a:rPr kumimoji="1" lang="en-US" sz="1200" kern="1200" baseline="0" dirty="0" smtClean="0">
                <a:solidFill>
                  <a:schemeClr val="tx1"/>
                </a:solidFill>
                <a:latin typeface="Times New Roman" pitchFamily="33" charset="0"/>
                <a:ea typeface="+mn-ea"/>
                <a:cs typeface="+mn-cs"/>
              </a:rPr>
              <a:t>state. In logic state 1, point C</a:t>
            </a:r>
            <a:r>
              <a:rPr kumimoji="1" lang="en-US" sz="1200" kern="1200" baseline="-25000" dirty="0" smtClean="0">
                <a:solidFill>
                  <a:schemeClr val="tx1"/>
                </a:solidFill>
                <a:latin typeface="Times New Roman" pitchFamily="33" charset="0"/>
                <a:ea typeface="+mn-ea"/>
                <a:cs typeface="+mn-cs"/>
              </a:rPr>
              <a:t>1</a:t>
            </a:r>
            <a:r>
              <a:rPr kumimoji="1" lang="en-US" sz="1200" kern="1200" baseline="0" dirty="0" smtClean="0">
                <a:solidFill>
                  <a:schemeClr val="tx1"/>
                </a:solidFill>
                <a:latin typeface="Times New Roman" pitchFamily="33" charset="0"/>
                <a:ea typeface="+mn-ea"/>
                <a:cs typeface="+mn-cs"/>
              </a:rPr>
              <a:t> is high and point C</a:t>
            </a:r>
            <a:r>
              <a:rPr kumimoji="1" lang="en-US" sz="1200" kern="1200" baseline="-25000" dirty="0" smtClean="0">
                <a:solidFill>
                  <a:schemeClr val="tx1"/>
                </a:solidFill>
                <a:latin typeface="Times New Roman" pitchFamily="33" charset="0"/>
                <a:ea typeface="+mn-ea"/>
                <a:cs typeface="+mn-cs"/>
              </a:rPr>
              <a:t>2</a:t>
            </a:r>
            <a:r>
              <a:rPr kumimoji="1" lang="en-US" sz="1200" kern="1200" baseline="0" dirty="0" smtClean="0">
                <a:solidFill>
                  <a:schemeClr val="tx1"/>
                </a:solidFill>
                <a:latin typeface="Times New Roman" pitchFamily="33" charset="0"/>
                <a:ea typeface="+mn-ea"/>
                <a:cs typeface="+mn-cs"/>
              </a:rPr>
              <a:t> is low; in this state, T</a:t>
            </a:r>
            <a:r>
              <a:rPr kumimoji="1" lang="en-US" sz="1200" kern="1200" baseline="-25000" dirty="0" smtClean="0">
                <a:solidFill>
                  <a:schemeClr val="tx1"/>
                </a:solidFill>
                <a:latin typeface="Times New Roman" pitchFamily="33" charset="0"/>
                <a:ea typeface="+mn-ea"/>
                <a:cs typeface="+mn-cs"/>
              </a:rPr>
              <a:t>1</a:t>
            </a:r>
            <a:r>
              <a:rPr kumimoji="1" lang="en-US" sz="1200" kern="1200" baseline="0" dirty="0" smtClean="0">
                <a:solidFill>
                  <a:schemeClr val="tx1"/>
                </a:solidFill>
                <a:latin typeface="Times New Roman" pitchFamily="33" charset="0"/>
                <a:ea typeface="+mn-ea"/>
                <a:cs typeface="+mn-cs"/>
              </a:rPr>
              <a:t> and T</a:t>
            </a:r>
            <a:r>
              <a:rPr kumimoji="1" lang="en-US" sz="1200" kern="1200" baseline="-25000" dirty="0" smtClean="0">
                <a:solidFill>
                  <a:schemeClr val="tx1"/>
                </a:solidFill>
                <a:latin typeface="Times New Roman" pitchFamily="33" charset="0"/>
                <a:ea typeface="+mn-ea"/>
                <a:cs typeface="+mn-cs"/>
              </a:rPr>
              <a:t>4</a:t>
            </a:r>
            <a:r>
              <a:rPr kumimoji="1" lang="en-US" sz="1200" kern="1200" baseline="0" dirty="0" smtClean="0">
                <a:solidFill>
                  <a:schemeClr val="tx1"/>
                </a:solidFill>
                <a:latin typeface="Times New Roman" pitchFamily="33" charset="0"/>
                <a:ea typeface="+mn-ea"/>
                <a:cs typeface="+mn-cs"/>
              </a:rPr>
              <a:t> are off</a:t>
            </a:r>
          </a:p>
          <a:p>
            <a:r>
              <a:rPr kumimoji="1" lang="en-US" sz="1200" kern="1200" baseline="0" dirty="0" smtClean="0">
                <a:solidFill>
                  <a:schemeClr val="tx1"/>
                </a:solidFill>
                <a:latin typeface="Times New Roman" pitchFamily="33" charset="0"/>
                <a:ea typeface="+mn-ea"/>
                <a:cs typeface="+mn-cs"/>
              </a:rPr>
              <a:t>and T</a:t>
            </a:r>
            <a:r>
              <a:rPr kumimoji="1" lang="en-US" sz="1200" kern="1200" baseline="-25000" dirty="0" smtClean="0">
                <a:solidFill>
                  <a:schemeClr val="tx1"/>
                </a:solidFill>
                <a:latin typeface="Times New Roman" pitchFamily="33" charset="0"/>
                <a:ea typeface="+mn-ea"/>
                <a:cs typeface="+mn-cs"/>
              </a:rPr>
              <a:t>2</a:t>
            </a:r>
            <a:r>
              <a:rPr kumimoji="1" lang="en-US" sz="1200" kern="1200" baseline="0" dirty="0" smtClean="0">
                <a:solidFill>
                  <a:schemeClr val="tx1"/>
                </a:solidFill>
                <a:latin typeface="Times New Roman" pitchFamily="33" charset="0"/>
                <a:ea typeface="+mn-ea"/>
                <a:cs typeface="+mn-cs"/>
              </a:rPr>
              <a:t> and T</a:t>
            </a:r>
            <a:r>
              <a:rPr kumimoji="1" lang="en-US" sz="1200" kern="1200" baseline="-25000" dirty="0" smtClean="0">
                <a:solidFill>
                  <a:schemeClr val="tx1"/>
                </a:solidFill>
                <a:latin typeface="Times New Roman" pitchFamily="33" charset="0"/>
                <a:ea typeface="+mn-ea"/>
                <a:cs typeface="+mn-cs"/>
              </a:rPr>
              <a:t>3</a:t>
            </a:r>
            <a:r>
              <a:rPr kumimoji="1" lang="en-US" sz="1200" kern="1200" baseline="0" dirty="0" smtClean="0">
                <a:solidFill>
                  <a:schemeClr val="tx1"/>
                </a:solidFill>
                <a:latin typeface="Times New Roman" pitchFamily="33" charset="0"/>
                <a:ea typeface="+mn-ea"/>
                <a:cs typeface="+mn-cs"/>
              </a:rPr>
              <a:t> are on. In logic state 0, point C</a:t>
            </a:r>
            <a:r>
              <a:rPr kumimoji="1" lang="en-US" sz="1200" kern="1200" baseline="-25000" dirty="0" smtClean="0">
                <a:solidFill>
                  <a:schemeClr val="tx1"/>
                </a:solidFill>
                <a:latin typeface="Times New Roman" pitchFamily="33" charset="0"/>
                <a:ea typeface="+mn-ea"/>
                <a:cs typeface="+mn-cs"/>
              </a:rPr>
              <a:t>1</a:t>
            </a:r>
            <a:r>
              <a:rPr kumimoji="1" lang="en-US" sz="1200" kern="1200" baseline="0" dirty="0" smtClean="0">
                <a:solidFill>
                  <a:schemeClr val="tx1"/>
                </a:solidFill>
                <a:latin typeface="Times New Roman" pitchFamily="33" charset="0"/>
                <a:ea typeface="+mn-ea"/>
                <a:cs typeface="+mn-cs"/>
              </a:rPr>
              <a:t> is low and point C</a:t>
            </a:r>
            <a:r>
              <a:rPr kumimoji="1" lang="en-US" sz="1200" kern="1200" baseline="-25000" dirty="0" smtClean="0">
                <a:solidFill>
                  <a:schemeClr val="tx1"/>
                </a:solidFill>
                <a:latin typeface="Times New Roman" pitchFamily="33" charset="0"/>
                <a:ea typeface="+mn-ea"/>
                <a:cs typeface="+mn-cs"/>
              </a:rPr>
              <a:t>2</a:t>
            </a:r>
            <a:r>
              <a:rPr kumimoji="1" lang="en-US" sz="1200" kern="1200" baseline="0" dirty="0" smtClean="0">
                <a:solidFill>
                  <a:schemeClr val="tx1"/>
                </a:solidFill>
                <a:latin typeface="Times New Roman" pitchFamily="33" charset="0"/>
                <a:ea typeface="+mn-ea"/>
                <a:cs typeface="+mn-cs"/>
              </a:rPr>
              <a:t> is high; in this state,</a:t>
            </a:r>
          </a:p>
          <a:p>
            <a:r>
              <a:rPr kumimoji="1" lang="en-US" sz="1200" kern="1200" baseline="0" dirty="0" smtClean="0">
                <a:solidFill>
                  <a:schemeClr val="tx1"/>
                </a:solidFill>
                <a:latin typeface="Times New Roman" pitchFamily="33" charset="0"/>
                <a:ea typeface="+mn-ea"/>
                <a:cs typeface="+mn-cs"/>
              </a:rPr>
              <a:t>T</a:t>
            </a:r>
            <a:r>
              <a:rPr kumimoji="1" lang="en-US" sz="1200" kern="1200" baseline="-25000" dirty="0" smtClean="0">
                <a:solidFill>
                  <a:schemeClr val="tx1"/>
                </a:solidFill>
                <a:latin typeface="Times New Roman" pitchFamily="33" charset="0"/>
                <a:ea typeface="+mn-ea"/>
                <a:cs typeface="+mn-cs"/>
              </a:rPr>
              <a:t>1</a:t>
            </a:r>
            <a:r>
              <a:rPr kumimoji="1" lang="en-US" sz="1200" kern="1200" baseline="0" dirty="0" smtClean="0">
                <a:solidFill>
                  <a:schemeClr val="tx1"/>
                </a:solidFill>
                <a:latin typeface="Times New Roman" pitchFamily="33" charset="0"/>
                <a:ea typeface="+mn-ea"/>
                <a:cs typeface="+mn-cs"/>
              </a:rPr>
              <a:t> and T</a:t>
            </a:r>
            <a:r>
              <a:rPr kumimoji="1" lang="en-US" sz="1200" kern="1200" baseline="-25000" dirty="0" smtClean="0">
                <a:solidFill>
                  <a:schemeClr val="tx1"/>
                </a:solidFill>
                <a:latin typeface="Times New Roman" pitchFamily="33" charset="0"/>
                <a:ea typeface="+mn-ea"/>
                <a:cs typeface="+mn-cs"/>
              </a:rPr>
              <a:t>4</a:t>
            </a:r>
            <a:r>
              <a:rPr kumimoji="1" lang="en-US" sz="1200" kern="1200" baseline="0" dirty="0" smtClean="0">
                <a:solidFill>
                  <a:schemeClr val="tx1"/>
                </a:solidFill>
                <a:latin typeface="Times New Roman" pitchFamily="33" charset="0"/>
                <a:ea typeface="+mn-ea"/>
                <a:cs typeface="+mn-cs"/>
              </a:rPr>
              <a:t> are on and T</a:t>
            </a:r>
            <a:r>
              <a:rPr kumimoji="1" lang="en-US" sz="1200" kern="1200" baseline="-25000" dirty="0" smtClean="0">
                <a:solidFill>
                  <a:schemeClr val="tx1"/>
                </a:solidFill>
                <a:latin typeface="Times New Roman" pitchFamily="33" charset="0"/>
                <a:ea typeface="+mn-ea"/>
                <a:cs typeface="+mn-cs"/>
              </a:rPr>
              <a:t>2</a:t>
            </a:r>
            <a:r>
              <a:rPr kumimoji="1" lang="en-US" sz="1200" kern="1200" baseline="0" dirty="0" smtClean="0">
                <a:solidFill>
                  <a:schemeClr val="tx1"/>
                </a:solidFill>
                <a:latin typeface="Times New Roman" pitchFamily="33" charset="0"/>
                <a:ea typeface="+mn-ea"/>
                <a:cs typeface="+mn-cs"/>
              </a:rPr>
              <a:t> and T</a:t>
            </a:r>
            <a:r>
              <a:rPr kumimoji="1" lang="en-US" sz="1200" kern="1200" baseline="-25000" dirty="0" smtClean="0">
                <a:solidFill>
                  <a:schemeClr val="tx1"/>
                </a:solidFill>
                <a:latin typeface="Times New Roman" pitchFamily="33" charset="0"/>
                <a:ea typeface="+mn-ea"/>
                <a:cs typeface="+mn-cs"/>
              </a:rPr>
              <a:t>3</a:t>
            </a:r>
            <a:r>
              <a:rPr kumimoji="1" lang="en-US" sz="1200" kern="1200" baseline="0" dirty="0" smtClean="0">
                <a:solidFill>
                  <a:schemeClr val="tx1"/>
                </a:solidFill>
                <a:latin typeface="Times New Roman" pitchFamily="33" charset="0"/>
                <a:ea typeface="+mn-ea"/>
                <a:cs typeface="+mn-cs"/>
              </a:rPr>
              <a:t> are off. Both states are stable as long as the direct</a:t>
            </a:r>
          </a:p>
          <a:p>
            <a:r>
              <a:rPr kumimoji="1" lang="en-US" sz="1200" kern="1200" baseline="0" dirty="0" smtClean="0">
                <a:solidFill>
                  <a:schemeClr val="tx1"/>
                </a:solidFill>
                <a:latin typeface="Times New Roman" pitchFamily="33" charset="0"/>
                <a:ea typeface="+mn-ea"/>
                <a:cs typeface="+mn-cs"/>
              </a:rPr>
              <a:t>current (dc) voltage is applied. Unlike the DRAM, no refresh is needed to retain data.</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As in the DRAM, the SRAM address line is used to open or close a switch.</a:t>
            </a:r>
          </a:p>
          <a:p>
            <a:r>
              <a:rPr kumimoji="1" lang="en-US" sz="1200" kern="1200" baseline="0" dirty="0" smtClean="0">
                <a:solidFill>
                  <a:schemeClr val="tx1"/>
                </a:solidFill>
                <a:latin typeface="Times New Roman" pitchFamily="33" charset="0"/>
                <a:ea typeface="+mn-ea"/>
                <a:cs typeface="+mn-cs"/>
              </a:rPr>
              <a:t>The address line controls two transistors (T</a:t>
            </a:r>
            <a:r>
              <a:rPr kumimoji="1" lang="en-US" sz="1200" kern="1200" baseline="-25000" dirty="0" smtClean="0">
                <a:solidFill>
                  <a:schemeClr val="tx1"/>
                </a:solidFill>
                <a:latin typeface="Times New Roman" pitchFamily="33" charset="0"/>
                <a:ea typeface="+mn-ea"/>
                <a:cs typeface="+mn-cs"/>
              </a:rPr>
              <a:t>5</a:t>
            </a:r>
            <a:r>
              <a:rPr kumimoji="1" lang="en-US" sz="1200" kern="1200" baseline="0" dirty="0" smtClean="0">
                <a:solidFill>
                  <a:schemeClr val="tx1"/>
                </a:solidFill>
                <a:latin typeface="Times New Roman" pitchFamily="33" charset="0"/>
                <a:ea typeface="+mn-ea"/>
                <a:cs typeface="+mn-cs"/>
              </a:rPr>
              <a:t> and T</a:t>
            </a:r>
            <a:r>
              <a:rPr kumimoji="1" lang="en-US" sz="1200" kern="1200" baseline="-25000" dirty="0" smtClean="0">
                <a:solidFill>
                  <a:schemeClr val="tx1"/>
                </a:solidFill>
                <a:latin typeface="Times New Roman" pitchFamily="33" charset="0"/>
                <a:ea typeface="+mn-ea"/>
                <a:cs typeface="+mn-cs"/>
              </a:rPr>
              <a:t>6</a:t>
            </a:r>
            <a:r>
              <a:rPr kumimoji="1" lang="en-US" sz="1200" kern="1200" baseline="0" dirty="0" smtClean="0">
                <a:solidFill>
                  <a:schemeClr val="tx1"/>
                </a:solidFill>
                <a:latin typeface="Times New Roman" pitchFamily="33" charset="0"/>
                <a:ea typeface="+mn-ea"/>
                <a:cs typeface="+mn-cs"/>
              </a:rPr>
              <a:t>). When a signal is applied to</a:t>
            </a:r>
          </a:p>
          <a:p>
            <a:r>
              <a:rPr kumimoji="1" lang="en-US" sz="1200" kern="1200" baseline="0" dirty="0" smtClean="0">
                <a:solidFill>
                  <a:schemeClr val="tx1"/>
                </a:solidFill>
                <a:latin typeface="Times New Roman" pitchFamily="33" charset="0"/>
                <a:ea typeface="+mn-ea"/>
                <a:cs typeface="+mn-cs"/>
              </a:rPr>
              <a:t>this line, the two transistors are switched on, allowing a read or write operation. For</a:t>
            </a:r>
          </a:p>
          <a:p>
            <a:r>
              <a:rPr kumimoji="1" lang="en-US" sz="1200" kern="1200" baseline="0" dirty="0" smtClean="0">
                <a:solidFill>
                  <a:schemeClr val="tx1"/>
                </a:solidFill>
                <a:latin typeface="Times New Roman" pitchFamily="33" charset="0"/>
                <a:ea typeface="+mn-ea"/>
                <a:cs typeface="+mn-cs"/>
              </a:rPr>
              <a:t>a write operation, the desired bit value is applied to line B, while its complement</a:t>
            </a:r>
          </a:p>
          <a:p>
            <a:r>
              <a:rPr kumimoji="1" lang="en-US" sz="1200" kern="1200" baseline="0" dirty="0" smtClean="0">
                <a:solidFill>
                  <a:schemeClr val="tx1"/>
                </a:solidFill>
                <a:latin typeface="Times New Roman" pitchFamily="33" charset="0"/>
                <a:ea typeface="+mn-ea"/>
                <a:cs typeface="+mn-cs"/>
              </a:rPr>
              <a:t>is applied to line B. This forces the four transistors (T</a:t>
            </a:r>
            <a:r>
              <a:rPr kumimoji="1" lang="en-US" sz="1200" kern="1200" baseline="-25000" dirty="0" smtClean="0">
                <a:solidFill>
                  <a:schemeClr val="tx1"/>
                </a:solidFill>
                <a:latin typeface="Times New Roman" pitchFamily="33" charset="0"/>
                <a:ea typeface="+mn-ea"/>
                <a:cs typeface="+mn-cs"/>
              </a:rPr>
              <a:t>1</a:t>
            </a:r>
            <a:r>
              <a:rPr kumimoji="1" lang="en-US" sz="1200" kern="1200" baseline="0" dirty="0" smtClean="0">
                <a:solidFill>
                  <a:schemeClr val="tx1"/>
                </a:solidFill>
                <a:latin typeface="Times New Roman" pitchFamily="33" charset="0"/>
                <a:ea typeface="+mn-ea"/>
                <a:cs typeface="+mn-cs"/>
              </a:rPr>
              <a:t>, T</a:t>
            </a:r>
            <a:r>
              <a:rPr kumimoji="1" lang="en-US" sz="1200" kern="1200" baseline="-25000" dirty="0" smtClean="0">
                <a:solidFill>
                  <a:schemeClr val="tx1"/>
                </a:solidFill>
                <a:latin typeface="Times New Roman" pitchFamily="33" charset="0"/>
                <a:ea typeface="+mn-ea"/>
                <a:cs typeface="+mn-cs"/>
              </a:rPr>
              <a:t>2</a:t>
            </a:r>
            <a:r>
              <a:rPr kumimoji="1" lang="en-US" sz="1200" kern="1200" baseline="0" dirty="0" smtClean="0">
                <a:solidFill>
                  <a:schemeClr val="tx1"/>
                </a:solidFill>
                <a:latin typeface="Times New Roman" pitchFamily="33" charset="0"/>
                <a:ea typeface="+mn-ea"/>
                <a:cs typeface="+mn-cs"/>
              </a:rPr>
              <a:t>, T</a:t>
            </a:r>
            <a:r>
              <a:rPr kumimoji="1" lang="en-US" sz="1200" kern="1200" baseline="-25000" dirty="0" smtClean="0">
                <a:solidFill>
                  <a:schemeClr val="tx1"/>
                </a:solidFill>
                <a:latin typeface="Times New Roman" pitchFamily="33" charset="0"/>
                <a:ea typeface="+mn-ea"/>
                <a:cs typeface="+mn-cs"/>
              </a:rPr>
              <a:t>3</a:t>
            </a:r>
            <a:r>
              <a:rPr kumimoji="1" lang="en-US" sz="1200" kern="1200" baseline="0" dirty="0" smtClean="0">
                <a:solidFill>
                  <a:schemeClr val="tx1"/>
                </a:solidFill>
                <a:latin typeface="Times New Roman" pitchFamily="33" charset="0"/>
                <a:ea typeface="+mn-ea"/>
                <a:cs typeface="+mn-cs"/>
              </a:rPr>
              <a:t>, T</a:t>
            </a:r>
            <a:r>
              <a:rPr kumimoji="1" lang="en-US" sz="1200" kern="1200" baseline="-25000" dirty="0" smtClean="0">
                <a:solidFill>
                  <a:schemeClr val="tx1"/>
                </a:solidFill>
                <a:latin typeface="Times New Roman" pitchFamily="33" charset="0"/>
                <a:ea typeface="+mn-ea"/>
                <a:cs typeface="+mn-cs"/>
              </a:rPr>
              <a:t>4</a:t>
            </a:r>
            <a:r>
              <a:rPr kumimoji="1" lang="en-US" sz="1200" kern="1200" baseline="0" dirty="0" smtClean="0">
                <a:solidFill>
                  <a:schemeClr val="tx1"/>
                </a:solidFill>
                <a:latin typeface="Times New Roman" pitchFamily="33" charset="0"/>
                <a:ea typeface="+mn-ea"/>
                <a:cs typeface="+mn-cs"/>
              </a:rPr>
              <a:t>) into the proper</a:t>
            </a:r>
          </a:p>
          <a:p>
            <a:r>
              <a:rPr kumimoji="1" lang="en-US" sz="1200" kern="1200" baseline="0" dirty="0" smtClean="0">
                <a:solidFill>
                  <a:schemeClr val="tx1"/>
                </a:solidFill>
                <a:latin typeface="Times New Roman" pitchFamily="33" charset="0"/>
                <a:ea typeface="+mn-ea"/>
                <a:cs typeface="+mn-cs"/>
              </a:rPr>
              <a:t>state. For a read operation, the bit value is read from line B.</a:t>
            </a:r>
          </a:p>
          <a:p>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61</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94171030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B46E6C-3927-A64A-B47C-D19DF1F3234B}" type="slidenum">
              <a:rPr lang="en-US"/>
              <a:pPr/>
              <a:t>62</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In contrast, a </a:t>
            </a:r>
            <a:r>
              <a:rPr kumimoji="1" lang="en-US" sz="1200" b="1" kern="1200" baseline="0" dirty="0" smtClean="0">
                <a:solidFill>
                  <a:schemeClr val="tx1"/>
                </a:solidFill>
                <a:latin typeface="Times New Roman" pitchFamily="33" charset="0"/>
                <a:ea typeface="+mn-ea"/>
                <a:cs typeface="+mn-cs"/>
              </a:rPr>
              <a:t>static RAM (SRAM) </a:t>
            </a:r>
            <a:r>
              <a:rPr kumimoji="1" lang="en-US" sz="1200" b="0" kern="1200" baseline="0" dirty="0" smtClean="0">
                <a:solidFill>
                  <a:schemeClr val="tx1"/>
                </a:solidFill>
                <a:latin typeface="Times New Roman" pitchFamily="33" charset="0"/>
                <a:ea typeface="+mn-ea"/>
                <a:cs typeface="+mn-cs"/>
              </a:rPr>
              <a:t>is a digital device that uses the</a:t>
            </a:r>
          </a:p>
          <a:p>
            <a:r>
              <a:rPr kumimoji="1" lang="en-US" sz="1200" kern="1200" baseline="0" dirty="0" smtClean="0">
                <a:solidFill>
                  <a:schemeClr val="tx1"/>
                </a:solidFill>
                <a:latin typeface="Times New Roman" pitchFamily="33" charset="0"/>
                <a:ea typeface="+mn-ea"/>
                <a:cs typeface="+mn-cs"/>
              </a:rPr>
              <a:t>same logic elements used in the processor. In a SRAM, binary values are stored</a:t>
            </a:r>
          </a:p>
          <a:p>
            <a:r>
              <a:rPr kumimoji="1" lang="en-US" sz="1200" kern="1200" baseline="0" dirty="0" smtClean="0">
                <a:solidFill>
                  <a:schemeClr val="tx1"/>
                </a:solidFill>
                <a:latin typeface="Times New Roman" pitchFamily="33" charset="0"/>
                <a:ea typeface="+mn-ea"/>
                <a:cs typeface="+mn-cs"/>
              </a:rPr>
              <a:t>using traditional flip-flop logic-gate configurations (see Chapter 11 for a description</a:t>
            </a:r>
          </a:p>
          <a:p>
            <a:r>
              <a:rPr kumimoji="1" lang="en-US" sz="1200" kern="1200" baseline="0" dirty="0" smtClean="0">
                <a:solidFill>
                  <a:schemeClr val="tx1"/>
                </a:solidFill>
                <a:latin typeface="Times New Roman" pitchFamily="33" charset="0"/>
                <a:ea typeface="+mn-ea"/>
                <a:cs typeface="+mn-cs"/>
              </a:rPr>
              <a:t>of flip-flops). A static RAM will hold its data as long as power is supplied to it.</a:t>
            </a:r>
          </a:p>
          <a:p>
            <a:endParaRPr kumimoji="1" lang="en-US" sz="1200"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 As in the DRAM, the SRAM address line is used to open or close a switch.</a:t>
            </a:r>
          </a:p>
          <a:p>
            <a:r>
              <a:rPr kumimoji="1" lang="en-US" sz="1200" b="0" i="0" u="none" strike="noStrike" kern="1200" baseline="0" dirty="0" smtClean="0">
                <a:solidFill>
                  <a:schemeClr val="tx1"/>
                </a:solidFill>
                <a:latin typeface="Times New Roman" pitchFamily="33" charset="0"/>
                <a:ea typeface="+mn-ea"/>
                <a:cs typeface="+mn-cs"/>
              </a:rPr>
              <a:t>The address line controls two transistors (T</a:t>
            </a:r>
            <a:r>
              <a:rPr kumimoji="1" lang="en-US" sz="1200" b="0" i="0" u="none" strike="noStrike" kern="1200" baseline="-25000" dirty="0" smtClean="0">
                <a:solidFill>
                  <a:schemeClr val="tx1"/>
                </a:solidFill>
                <a:latin typeface="Times New Roman" pitchFamily="33" charset="0"/>
                <a:ea typeface="+mn-ea"/>
                <a:cs typeface="+mn-cs"/>
              </a:rPr>
              <a:t>5</a:t>
            </a:r>
            <a:r>
              <a:rPr kumimoji="1" lang="en-US" sz="1200" b="0" i="0" u="none" strike="noStrike" kern="1200" baseline="0" dirty="0" smtClean="0">
                <a:solidFill>
                  <a:schemeClr val="tx1"/>
                </a:solidFill>
                <a:latin typeface="Times New Roman" pitchFamily="33" charset="0"/>
                <a:ea typeface="+mn-ea"/>
                <a:cs typeface="+mn-cs"/>
              </a:rPr>
              <a:t>  and T</a:t>
            </a:r>
            <a:r>
              <a:rPr kumimoji="1" lang="en-US" sz="1200" b="0" i="0" u="none" strike="noStrike" kern="1200" baseline="-25000" dirty="0" smtClean="0">
                <a:solidFill>
                  <a:schemeClr val="tx1"/>
                </a:solidFill>
                <a:latin typeface="Times New Roman" pitchFamily="33" charset="0"/>
                <a:ea typeface="+mn-ea"/>
                <a:cs typeface="+mn-cs"/>
              </a:rPr>
              <a:t>6</a:t>
            </a:r>
            <a:r>
              <a:rPr kumimoji="1" lang="en-US" sz="1200" b="0" i="0" u="none" strike="noStrike" kern="1200" baseline="0" dirty="0" smtClean="0">
                <a:solidFill>
                  <a:schemeClr val="tx1"/>
                </a:solidFill>
                <a:latin typeface="Times New Roman" pitchFamily="33" charset="0"/>
                <a:ea typeface="+mn-ea"/>
                <a:cs typeface="+mn-cs"/>
              </a:rPr>
              <a:t> ). When a signal is applied to</a:t>
            </a:r>
          </a:p>
          <a:p>
            <a:r>
              <a:rPr kumimoji="1" lang="en-US" sz="1200" b="0" i="0" u="none" strike="noStrike" kern="1200" baseline="0" dirty="0" smtClean="0">
                <a:solidFill>
                  <a:schemeClr val="tx1"/>
                </a:solidFill>
                <a:latin typeface="Times New Roman" pitchFamily="33" charset="0"/>
                <a:ea typeface="+mn-ea"/>
                <a:cs typeface="+mn-cs"/>
              </a:rPr>
              <a:t>this line, the two transistors are switched on, allowing a read or write operation. For</a:t>
            </a:r>
          </a:p>
          <a:p>
            <a:r>
              <a:rPr kumimoji="1" lang="en-US" sz="1200" b="0" i="0" u="none" strike="noStrike" kern="1200" baseline="0" dirty="0" smtClean="0">
                <a:solidFill>
                  <a:schemeClr val="tx1"/>
                </a:solidFill>
                <a:latin typeface="Times New Roman" pitchFamily="33" charset="0"/>
                <a:ea typeface="+mn-ea"/>
                <a:cs typeface="+mn-cs"/>
              </a:rPr>
              <a:t>a write operation, the desired bit value is applied to line B, while its complement</a:t>
            </a:r>
          </a:p>
          <a:p>
            <a:r>
              <a:rPr kumimoji="1" lang="en-US" sz="1200" b="0" i="0" u="none" strike="noStrike" kern="1200" baseline="0" dirty="0" smtClean="0">
                <a:solidFill>
                  <a:schemeClr val="tx1"/>
                </a:solidFill>
                <a:latin typeface="Times New Roman" pitchFamily="33" charset="0"/>
                <a:ea typeface="+mn-ea"/>
                <a:cs typeface="+mn-cs"/>
              </a:rPr>
              <a:t>is applied to line B. This forces the four transistors (T</a:t>
            </a:r>
            <a:r>
              <a:rPr kumimoji="1" lang="en-US" sz="1200" b="0" i="0" u="none" strike="noStrike" kern="1200" baseline="-25000" dirty="0" smtClean="0">
                <a:solidFill>
                  <a:schemeClr val="tx1"/>
                </a:solidFill>
                <a:latin typeface="Times New Roman" pitchFamily="33" charset="0"/>
                <a:ea typeface="+mn-ea"/>
                <a:cs typeface="+mn-cs"/>
              </a:rPr>
              <a:t>1</a:t>
            </a:r>
            <a:r>
              <a:rPr kumimoji="1" lang="en-US" sz="1200" b="0" i="0" u="none" strike="noStrike" kern="1200" baseline="0" dirty="0" smtClean="0">
                <a:solidFill>
                  <a:schemeClr val="tx1"/>
                </a:solidFill>
                <a:latin typeface="Times New Roman" pitchFamily="33" charset="0"/>
                <a:ea typeface="+mn-ea"/>
                <a:cs typeface="+mn-cs"/>
              </a:rPr>
              <a:t> , T</a:t>
            </a:r>
            <a:r>
              <a:rPr kumimoji="1" lang="en-US" sz="1200" b="0" i="0" u="none" strike="noStrike" kern="1200" baseline="-25000" dirty="0" smtClean="0">
                <a:solidFill>
                  <a:schemeClr val="tx1"/>
                </a:solidFill>
                <a:latin typeface="Times New Roman" pitchFamily="33" charset="0"/>
                <a:ea typeface="+mn-ea"/>
                <a:cs typeface="+mn-cs"/>
              </a:rPr>
              <a:t>2</a:t>
            </a:r>
            <a:r>
              <a:rPr kumimoji="1" lang="en-US" sz="1200" b="0" i="0" u="none" strike="noStrike" kern="1200" baseline="0" dirty="0" smtClean="0">
                <a:solidFill>
                  <a:schemeClr val="tx1"/>
                </a:solidFill>
                <a:latin typeface="Times New Roman" pitchFamily="33" charset="0"/>
                <a:ea typeface="+mn-ea"/>
                <a:cs typeface="+mn-cs"/>
              </a:rPr>
              <a:t> , T</a:t>
            </a:r>
            <a:r>
              <a:rPr kumimoji="1" lang="en-US" sz="1200" b="0" i="0" u="none" strike="noStrike" kern="1200" baseline="-25000" dirty="0" smtClean="0">
                <a:solidFill>
                  <a:schemeClr val="tx1"/>
                </a:solidFill>
                <a:latin typeface="Times New Roman" pitchFamily="33" charset="0"/>
                <a:ea typeface="+mn-ea"/>
                <a:cs typeface="+mn-cs"/>
              </a:rPr>
              <a:t>3</a:t>
            </a:r>
            <a:r>
              <a:rPr kumimoji="1" lang="en-US" sz="1200" b="0" i="0" u="none" strike="noStrike" kern="1200" baseline="0" dirty="0" smtClean="0">
                <a:solidFill>
                  <a:schemeClr val="tx1"/>
                </a:solidFill>
                <a:latin typeface="Times New Roman" pitchFamily="33" charset="0"/>
                <a:ea typeface="+mn-ea"/>
                <a:cs typeface="+mn-cs"/>
              </a:rPr>
              <a:t> , T</a:t>
            </a:r>
            <a:r>
              <a:rPr kumimoji="1" lang="en-US" sz="1200" b="0" i="0" u="none" strike="noStrike" kern="1200" baseline="-25000" dirty="0" smtClean="0">
                <a:solidFill>
                  <a:schemeClr val="tx1"/>
                </a:solidFill>
                <a:latin typeface="Times New Roman" pitchFamily="33" charset="0"/>
                <a:ea typeface="+mn-ea"/>
                <a:cs typeface="+mn-cs"/>
              </a:rPr>
              <a:t>4</a:t>
            </a:r>
            <a:r>
              <a:rPr kumimoji="1" lang="en-US" sz="1200" b="0" i="0" u="none" strike="noStrike" kern="1200" baseline="0" dirty="0" smtClean="0">
                <a:solidFill>
                  <a:schemeClr val="tx1"/>
                </a:solidFill>
                <a:latin typeface="Times New Roman" pitchFamily="33" charset="0"/>
                <a:ea typeface="+mn-ea"/>
                <a:cs typeface="+mn-cs"/>
              </a:rPr>
              <a:t> ) into the proper</a:t>
            </a:r>
          </a:p>
          <a:p>
            <a:r>
              <a:rPr kumimoji="1" lang="en-US" sz="1200" b="0" i="0" u="none" strike="noStrike" kern="1200" baseline="0" dirty="0" smtClean="0">
                <a:solidFill>
                  <a:schemeClr val="tx1"/>
                </a:solidFill>
                <a:latin typeface="Times New Roman" pitchFamily="33" charset="0"/>
                <a:ea typeface="+mn-ea"/>
                <a:cs typeface="+mn-cs"/>
              </a:rPr>
              <a:t>state. For a read operation, the bit value is read from line B.</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5621825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Both static and dynamic </a:t>
            </a:r>
            <a:r>
              <a:rPr kumimoji="1" lang="en-US" sz="1200" kern="1200" baseline="0" dirty="0" err="1" smtClean="0">
                <a:solidFill>
                  <a:schemeClr val="tx1"/>
                </a:solidFill>
                <a:latin typeface="Times New Roman" pitchFamily="33" charset="0"/>
                <a:ea typeface="+mn-ea"/>
                <a:cs typeface="+mn-cs"/>
              </a:rPr>
              <a:t>RAMs</a:t>
            </a:r>
            <a:r>
              <a:rPr kumimoji="1" lang="en-US" sz="1200" kern="1200" baseline="0" dirty="0" smtClean="0">
                <a:solidFill>
                  <a:schemeClr val="tx1"/>
                </a:solidFill>
                <a:latin typeface="Times New Roman" pitchFamily="33" charset="0"/>
                <a:ea typeface="+mn-ea"/>
                <a:cs typeface="+mn-cs"/>
              </a:rPr>
              <a:t> are volatile; that is,</a:t>
            </a:r>
          </a:p>
          <a:p>
            <a:r>
              <a:rPr kumimoji="1" lang="en-US" sz="1200" kern="1200" baseline="0" dirty="0" smtClean="0">
                <a:solidFill>
                  <a:schemeClr val="tx1"/>
                </a:solidFill>
                <a:latin typeface="Times New Roman" pitchFamily="33" charset="0"/>
                <a:ea typeface="+mn-ea"/>
                <a:cs typeface="+mn-cs"/>
              </a:rPr>
              <a:t>power must be continuously supplied to the memory to preserve the bit values.</a:t>
            </a:r>
          </a:p>
          <a:p>
            <a:r>
              <a:rPr kumimoji="1" lang="en-US" sz="1200" kern="1200" baseline="0" dirty="0" smtClean="0">
                <a:solidFill>
                  <a:schemeClr val="tx1"/>
                </a:solidFill>
                <a:latin typeface="Times New Roman" pitchFamily="33" charset="0"/>
                <a:ea typeface="+mn-ea"/>
                <a:cs typeface="+mn-cs"/>
              </a:rPr>
              <a:t>A dynamic memory cell is simpler and smaller than a static memory cell. Thus, a</a:t>
            </a:r>
          </a:p>
          <a:p>
            <a:r>
              <a:rPr kumimoji="1" lang="en-US" sz="1200" kern="1200" baseline="0" dirty="0" smtClean="0">
                <a:solidFill>
                  <a:schemeClr val="tx1"/>
                </a:solidFill>
                <a:latin typeface="Times New Roman" pitchFamily="33" charset="0"/>
                <a:ea typeface="+mn-ea"/>
                <a:cs typeface="+mn-cs"/>
              </a:rPr>
              <a:t>DRAM is more dense (smaller cells = more cells per unit area) and less expensive</a:t>
            </a:r>
          </a:p>
          <a:p>
            <a:r>
              <a:rPr kumimoji="1" lang="en-US" sz="1200" kern="1200" baseline="0" dirty="0" smtClean="0">
                <a:solidFill>
                  <a:schemeClr val="tx1"/>
                </a:solidFill>
                <a:latin typeface="Times New Roman" pitchFamily="33" charset="0"/>
                <a:ea typeface="+mn-ea"/>
                <a:cs typeface="+mn-cs"/>
              </a:rPr>
              <a:t>than a corresponding SRAM. On the other hand, a DRAM requires the supporting</a:t>
            </a:r>
          </a:p>
          <a:p>
            <a:r>
              <a:rPr kumimoji="1" lang="en-US" sz="1200" kern="1200" baseline="0" dirty="0" smtClean="0">
                <a:solidFill>
                  <a:schemeClr val="tx1"/>
                </a:solidFill>
                <a:latin typeface="Times New Roman" pitchFamily="33" charset="0"/>
                <a:ea typeface="+mn-ea"/>
                <a:cs typeface="+mn-cs"/>
              </a:rPr>
              <a:t>refresh circuitry. For larger memories, the fixed cost of the refresh circuitry is more</a:t>
            </a:r>
          </a:p>
          <a:p>
            <a:r>
              <a:rPr kumimoji="1" lang="en-US" sz="1200" kern="1200" baseline="0" dirty="0" smtClean="0">
                <a:solidFill>
                  <a:schemeClr val="tx1"/>
                </a:solidFill>
                <a:latin typeface="Times New Roman" pitchFamily="33" charset="0"/>
                <a:ea typeface="+mn-ea"/>
                <a:cs typeface="+mn-cs"/>
              </a:rPr>
              <a:t>than compensated for by the smaller variable cost of DRAM cells. Thus, </a:t>
            </a:r>
            <a:r>
              <a:rPr kumimoji="1" lang="en-US" sz="1200" kern="1200" baseline="0" dirty="0" err="1" smtClean="0">
                <a:solidFill>
                  <a:schemeClr val="tx1"/>
                </a:solidFill>
                <a:latin typeface="Times New Roman" pitchFamily="33" charset="0"/>
                <a:ea typeface="+mn-ea"/>
                <a:cs typeface="+mn-cs"/>
              </a:rPr>
              <a:t>DRAMs</a:t>
            </a:r>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tend to be favored for large memory requirements. A final point is that </a:t>
            </a:r>
            <a:r>
              <a:rPr kumimoji="1" lang="en-US" sz="1200" kern="1200" baseline="0" dirty="0" err="1" smtClean="0">
                <a:solidFill>
                  <a:schemeClr val="tx1"/>
                </a:solidFill>
                <a:latin typeface="Times New Roman" pitchFamily="33" charset="0"/>
                <a:ea typeface="+mn-ea"/>
                <a:cs typeface="+mn-cs"/>
              </a:rPr>
              <a:t>SRAMs</a:t>
            </a:r>
            <a:r>
              <a:rPr kumimoji="1" lang="en-US" sz="1200" kern="1200" baseline="0" dirty="0" smtClean="0">
                <a:solidFill>
                  <a:schemeClr val="tx1"/>
                </a:solidFill>
                <a:latin typeface="Times New Roman" pitchFamily="33" charset="0"/>
                <a:ea typeface="+mn-ea"/>
                <a:cs typeface="+mn-cs"/>
              </a:rPr>
              <a:t> are</a:t>
            </a:r>
          </a:p>
          <a:p>
            <a:r>
              <a:rPr kumimoji="1" lang="en-US" sz="1200" kern="1200" baseline="0" dirty="0" smtClean="0">
                <a:solidFill>
                  <a:schemeClr val="tx1"/>
                </a:solidFill>
                <a:latin typeface="Times New Roman" pitchFamily="33" charset="0"/>
                <a:ea typeface="+mn-ea"/>
                <a:cs typeface="+mn-cs"/>
              </a:rPr>
              <a:t>somewhat faster than </a:t>
            </a:r>
            <a:r>
              <a:rPr kumimoji="1" lang="en-US" sz="1200" kern="1200" baseline="0" dirty="0" err="1" smtClean="0">
                <a:solidFill>
                  <a:schemeClr val="tx1"/>
                </a:solidFill>
                <a:latin typeface="Times New Roman" pitchFamily="33" charset="0"/>
                <a:ea typeface="+mn-ea"/>
                <a:cs typeface="+mn-cs"/>
              </a:rPr>
              <a:t>DRAMs</a:t>
            </a:r>
            <a:r>
              <a:rPr kumimoji="1" lang="en-US" sz="1200" kern="1200" baseline="0" dirty="0" smtClean="0">
                <a:solidFill>
                  <a:schemeClr val="tx1"/>
                </a:solidFill>
                <a:latin typeface="Times New Roman" pitchFamily="33" charset="0"/>
                <a:ea typeface="+mn-ea"/>
                <a:cs typeface="+mn-cs"/>
              </a:rPr>
              <a:t>. Because of these relative characteristics, SRAM is</a:t>
            </a:r>
          </a:p>
          <a:p>
            <a:r>
              <a:rPr kumimoji="1" lang="en-US" sz="1200" kern="1200" baseline="0" dirty="0" smtClean="0">
                <a:solidFill>
                  <a:schemeClr val="tx1"/>
                </a:solidFill>
                <a:latin typeface="Times New Roman" pitchFamily="33" charset="0"/>
                <a:ea typeface="+mn-ea"/>
                <a:cs typeface="+mn-cs"/>
              </a:rPr>
              <a:t>used for cache memory (both on and off chip), and DRAM is used for main memory.</a:t>
            </a:r>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63</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5550768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488C55-A478-E147-A620-DAE8B070FDAB}" type="slidenum">
              <a:rPr lang="en-US"/>
              <a:pPr/>
              <a:t>64</a:t>
            </a:fld>
            <a:endParaRPr lang="en-US"/>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As the name suggests, a </a:t>
            </a:r>
            <a:r>
              <a:rPr kumimoji="1" lang="en-US" sz="1200" b="1" kern="1200" baseline="0" dirty="0" smtClean="0">
                <a:solidFill>
                  <a:schemeClr val="tx1"/>
                </a:solidFill>
                <a:latin typeface="Times New Roman" pitchFamily="33" charset="0"/>
                <a:ea typeface="+mn-ea"/>
                <a:cs typeface="+mn-cs"/>
              </a:rPr>
              <a:t>read-only memory (ROM) </a:t>
            </a:r>
            <a:r>
              <a:rPr kumimoji="1" lang="en-US" sz="1200" b="0" kern="1200" baseline="0" dirty="0" smtClean="0">
                <a:solidFill>
                  <a:schemeClr val="tx1"/>
                </a:solidFill>
                <a:latin typeface="Times New Roman" pitchFamily="33" charset="0"/>
                <a:ea typeface="+mn-ea"/>
                <a:cs typeface="+mn-cs"/>
              </a:rPr>
              <a:t>contains a permanent pattern</a:t>
            </a:r>
          </a:p>
          <a:p>
            <a:r>
              <a:rPr kumimoji="1" lang="en-US" sz="1200" kern="1200" baseline="0" dirty="0" smtClean="0">
                <a:solidFill>
                  <a:schemeClr val="tx1"/>
                </a:solidFill>
                <a:latin typeface="Times New Roman" pitchFamily="33" charset="0"/>
                <a:ea typeface="+mn-ea"/>
                <a:cs typeface="+mn-cs"/>
              </a:rPr>
              <a:t>of data that cannot be changed. A ROM is nonvolatile; that is, no power source is</a:t>
            </a:r>
          </a:p>
          <a:p>
            <a:r>
              <a:rPr kumimoji="1" lang="en-US" sz="1200" kern="1200" baseline="0" dirty="0" smtClean="0">
                <a:solidFill>
                  <a:schemeClr val="tx1"/>
                </a:solidFill>
                <a:latin typeface="Times New Roman" pitchFamily="33" charset="0"/>
                <a:ea typeface="+mn-ea"/>
                <a:cs typeface="+mn-cs"/>
              </a:rPr>
              <a:t>required to maintain the bit values in memory. While it is possible to read a ROM,</a:t>
            </a:r>
          </a:p>
          <a:p>
            <a:r>
              <a:rPr kumimoji="1" lang="en-US" sz="1200" kern="1200" baseline="0" dirty="0" smtClean="0">
                <a:solidFill>
                  <a:schemeClr val="tx1"/>
                </a:solidFill>
                <a:latin typeface="Times New Roman" pitchFamily="33" charset="0"/>
                <a:ea typeface="+mn-ea"/>
                <a:cs typeface="+mn-cs"/>
              </a:rPr>
              <a:t>it is not possible to write new data into it. An important application of ROMs is</a:t>
            </a:r>
          </a:p>
          <a:p>
            <a:r>
              <a:rPr kumimoji="1" lang="en-US" sz="1200" kern="1200" baseline="0" dirty="0" smtClean="0">
                <a:solidFill>
                  <a:schemeClr val="tx1"/>
                </a:solidFill>
                <a:latin typeface="Times New Roman" pitchFamily="33" charset="0"/>
                <a:ea typeface="+mn-ea"/>
                <a:cs typeface="+mn-cs"/>
              </a:rPr>
              <a:t>microprogramming, discussed in Part Four. Other potential applications include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Library subroutines for frequently wanted functions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System programs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Function tables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For a modest-sized requirement, the advantage of ROM is that the data or program</a:t>
            </a:r>
          </a:p>
          <a:p>
            <a:r>
              <a:rPr kumimoji="1" lang="en-US" sz="1200" kern="1200" baseline="0" dirty="0" smtClean="0">
                <a:solidFill>
                  <a:schemeClr val="tx1"/>
                </a:solidFill>
                <a:latin typeface="Times New Roman" pitchFamily="33" charset="0"/>
                <a:ea typeface="+mn-ea"/>
                <a:cs typeface="+mn-cs"/>
              </a:rPr>
              <a:t>is permanently in main memory and need never be loaded from a secondary storage</a:t>
            </a:r>
          </a:p>
          <a:p>
            <a:r>
              <a:rPr kumimoji="1" lang="en-US" sz="1200" kern="1200" baseline="0" dirty="0" smtClean="0">
                <a:solidFill>
                  <a:schemeClr val="tx1"/>
                </a:solidFill>
                <a:latin typeface="Times New Roman" pitchFamily="33" charset="0"/>
                <a:ea typeface="+mn-ea"/>
                <a:cs typeface="+mn-cs"/>
              </a:rPr>
              <a:t>device.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A ROM is created like any other integrated circuit chip, with the data actually</a:t>
            </a:r>
          </a:p>
          <a:p>
            <a:r>
              <a:rPr kumimoji="1" lang="en-US" sz="1200" kern="1200" baseline="0" dirty="0" smtClean="0">
                <a:solidFill>
                  <a:schemeClr val="tx1"/>
                </a:solidFill>
                <a:latin typeface="Times New Roman" pitchFamily="33" charset="0"/>
                <a:ea typeface="+mn-ea"/>
                <a:cs typeface="+mn-cs"/>
              </a:rPr>
              <a:t>wired into the chip as part of the fabrication process. This presents two problems: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The data insertion step includes a relatively large fixed cost, whether one or</a:t>
            </a:r>
          </a:p>
          <a:p>
            <a:r>
              <a:rPr kumimoji="1" lang="en-US" sz="1200" kern="1200" baseline="0" dirty="0" smtClean="0">
                <a:solidFill>
                  <a:schemeClr val="tx1"/>
                </a:solidFill>
                <a:latin typeface="Times New Roman" pitchFamily="33" charset="0"/>
                <a:ea typeface="+mn-ea"/>
                <a:cs typeface="+mn-cs"/>
              </a:rPr>
              <a:t>thousands of copies of a particular ROM are fabricated.</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There is no room for error. If one bit is wrong, the whole batch of ROMs must</a:t>
            </a:r>
          </a:p>
          <a:p>
            <a:r>
              <a:rPr kumimoji="1" lang="en-US" sz="1200" kern="1200" baseline="0" dirty="0" smtClean="0">
                <a:solidFill>
                  <a:schemeClr val="tx1"/>
                </a:solidFill>
                <a:latin typeface="Times New Roman" pitchFamily="33" charset="0"/>
                <a:ea typeface="+mn-ea"/>
                <a:cs typeface="+mn-cs"/>
              </a:rPr>
              <a:t>be thrown out.</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8140408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When only a small number of ROMs with a particular memory content is</a:t>
            </a:r>
          </a:p>
          <a:p>
            <a:r>
              <a:rPr kumimoji="1" lang="en-US" sz="1200" kern="1200" baseline="0" dirty="0" smtClean="0">
                <a:solidFill>
                  <a:schemeClr val="tx1"/>
                </a:solidFill>
                <a:latin typeface="Times New Roman" pitchFamily="33" charset="0"/>
                <a:ea typeface="+mn-ea"/>
                <a:cs typeface="+mn-cs"/>
              </a:rPr>
              <a:t>needed, a less expensive alternative is the </a:t>
            </a:r>
            <a:r>
              <a:rPr kumimoji="1" lang="en-US" sz="1200" b="1" kern="1200" baseline="0" dirty="0" smtClean="0">
                <a:solidFill>
                  <a:schemeClr val="tx1"/>
                </a:solidFill>
                <a:latin typeface="Times New Roman" pitchFamily="33" charset="0"/>
                <a:ea typeface="+mn-ea"/>
                <a:cs typeface="+mn-cs"/>
              </a:rPr>
              <a:t>programmable ROM (PROM). </a:t>
            </a:r>
            <a:r>
              <a:rPr kumimoji="1" lang="en-US" sz="1200" b="0" kern="1200" baseline="0" dirty="0" smtClean="0">
                <a:solidFill>
                  <a:schemeClr val="tx1"/>
                </a:solidFill>
                <a:latin typeface="Times New Roman" pitchFamily="33" charset="0"/>
                <a:ea typeface="+mn-ea"/>
                <a:cs typeface="+mn-cs"/>
              </a:rPr>
              <a:t>Like the</a:t>
            </a:r>
          </a:p>
          <a:p>
            <a:r>
              <a:rPr kumimoji="1" lang="en-US" sz="1200" b="0" kern="1200" baseline="0" dirty="0" smtClean="0">
                <a:solidFill>
                  <a:schemeClr val="tx1"/>
                </a:solidFill>
                <a:latin typeface="Times New Roman" pitchFamily="33" charset="0"/>
                <a:ea typeface="+mn-ea"/>
                <a:cs typeface="+mn-cs"/>
              </a:rPr>
              <a:t>ROM, the PROM is nonvolatile and may be written into only once. For the PROM,</a:t>
            </a:r>
          </a:p>
          <a:p>
            <a:r>
              <a:rPr kumimoji="1" lang="en-US" sz="1200" b="0" kern="1200" baseline="0" dirty="0" smtClean="0">
                <a:solidFill>
                  <a:schemeClr val="tx1"/>
                </a:solidFill>
                <a:latin typeface="Times New Roman" pitchFamily="33" charset="0"/>
                <a:ea typeface="+mn-ea"/>
                <a:cs typeface="+mn-cs"/>
              </a:rPr>
              <a:t>the writing process is performed electrically and may be performed by a supplier</a:t>
            </a:r>
          </a:p>
          <a:p>
            <a:r>
              <a:rPr kumimoji="1" lang="en-US" sz="1200" kern="1200" baseline="0" dirty="0" smtClean="0">
                <a:solidFill>
                  <a:schemeClr val="tx1"/>
                </a:solidFill>
                <a:latin typeface="Times New Roman" pitchFamily="33" charset="0"/>
                <a:ea typeface="+mn-ea"/>
                <a:cs typeface="+mn-cs"/>
              </a:rPr>
              <a:t>or customer at a time later than the original chip fabrication. Special equipment is</a:t>
            </a:r>
          </a:p>
          <a:p>
            <a:r>
              <a:rPr kumimoji="1" lang="en-US" sz="1200" kern="1200" baseline="0" dirty="0" smtClean="0">
                <a:solidFill>
                  <a:schemeClr val="tx1"/>
                </a:solidFill>
                <a:latin typeface="Times New Roman" pitchFamily="33" charset="0"/>
                <a:ea typeface="+mn-ea"/>
                <a:cs typeface="+mn-cs"/>
              </a:rPr>
              <a:t>required for the writing or “programming” process. </a:t>
            </a:r>
            <a:r>
              <a:rPr kumimoji="1" lang="en-US" sz="1200" kern="1200" baseline="0" dirty="0" err="1" smtClean="0">
                <a:solidFill>
                  <a:schemeClr val="tx1"/>
                </a:solidFill>
                <a:latin typeface="Times New Roman" pitchFamily="33" charset="0"/>
                <a:ea typeface="+mn-ea"/>
                <a:cs typeface="+mn-cs"/>
              </a:rPr>
              <a:t>PROMs</a:t>
            </a:r>
            <a:r>
              <a:rPr kumimoji="1" lang="en-US" sz="1200" kern="1200" baseline="0" dirty="0" smtClean="0">
                <a:solidFill>
                  <a:schemeClr val="tx1"/>
                </a:solidFill>
                <a:latin typeface="Times New Roman" pitchFamily="33" charset="0"/>
                <a:ea typeface="+mn-ea"/>
                <a:cs typeface="+mn-cs"/>
              </a:rPr>
              <a:t> provide flexibility and</a:t>
            </a:r>
          </a:p>
          <a:p>
            <a:r>
              <a:rPr kumimoji="1" lang="en-US" sz="1200" kern="1200" baseline="0" dirty="0" smtClean="0">
                <a:solidFill>
                  <a:schemeClr val="tx1"/>
                </a:solidFill>
                <a:latin typeface="Times New Roman" pitchFamily="33" charset="0"/>
                <a:ea typeface="+mn-ea"/>
                <a:cs typeface="+mn-cs"/>
              </a:rPr>
              <a:t>convenience. The ROM remains attractive for high-volume production runs.</a:t>
            </a:r>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65</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38353889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kumimoji="1" lang="en-US" sz="1200" kern="1200" baseline="0" dirty="0" smtClean="0">
                <a:solidFill>
                  <a:schemeClr val="tx1"/>
                </a:solidFill>
                <a:latin typeface="Times New Roman" pitchFamily="33" charset="0"/>
                <a:ea typeface="+mn-ea"/>
                <a:cs typeface="+mn-cs"/>
              </a:rPr>
              <a:t>Another variation on read-only memory is the </a:t>
            </a:r>
            <a:r>
              <a:rPr kumimoji="1" lang="en-US" sz="1200" b="1" kern="1200" baseline="0" dirty="0" smtClean="0">
                <a:solidFill>
                  <a:schemeClr val="tx1"/>
                </a:solidFill>
                <a:latin typeface="Times New Roman" pitchFamily="33" charset="0"/>
                <a:ea typeface="+mn-ea"/>
                <a:cs typeface="+mn-cs"/>
              </a:rPr>
              <a:t>read-mostly memory, </a:t>
            </a:r>
            <a:r>
              <a:rPr kumimoji="1" lang="en-US" sz="1200" b="0" kern="1200" baseline="0" dirty="0" smtClean="0">
                <a:solidFill>
                  <a:schemeClr val="tx1"/>
                </a:solidFill>
                <a:latin typeface="Times New Roman" pitchFamily="33" charset="0"/>
                <a:ea typeface="+mn-ea"/>
                <a:cs typeface="+mn-cs"/>
              </a:rPr>
              <a:t>which is</a:t>
            </a:r>
          </a:p>
          <a:p>
            <a:r>
              <a:rPr kumimoji="1" lang="en-US" sz="1200" kern="1200" baseline="0" dirty="0" smtClean="0">
                <a:solidFill>
                  <a:schemeClr val="tx1"/>
                </a:solidFill>
                <a:latin typeface="Times New Roman" pitchFamily="33" charset="0"/>
                <a:ea typeface="+mn-ea"/>
                <a:cs typeface="+mn-cs"/>
              </a:rPr>
              <a:t>useful for applications in which read operations are far more frequent than write</a:t>
            </a:r>
          </a:p>
          <a:p>
            <a:r>
              <a:rPr kumimoji="1" lang="en-US" sz="1200" kern="1200" baseline="0" dirty="0" smtClean="0">
                <a:solidFill>
                  <a:schemeClr val="tx1"/>
                </a:solidFill>
                <a:latin typeface="Times New Roman" pitchFamily="33" charset="0"/>
                <a:ea typeface="+mn-ea"/>
                <a:cs typeface="+mn-cs"/>
              </a:rPr>
              <a:t>operations but for which nonvolatile storage is required. There are three common</a:t>
            </a:r>
          </a:p>
          <a:p>
            <a:r>
              <a:rPr kumimoji="1" lang="en-US" sz="1200" kern="1200" baseline="0" dirty="0" smtClean="0">
                <a:solidFill>
                  <a:schemeClr val="tx1"/>
                </a:solidFill>
                <a:latin typeface="Times New Roman" pitchFamily="33" charset="0"/>
                <a:ea typeface="+mn-ea"/>
                <a:cs typeface="+mn-cs"/>
              </a:rPr>
              <a:t>forms of read-mostly memory: EPROM, EEPROM, and flash memory.</a:t>
            </a:r>
          </a:p>
          <a:p>
            <a:endParaRPr lang="en-US" dirty="0" smtClean="0"/>
          </a:p>
          <a:p>
            <a:r>
              <a:rPr kumimoji="1" lang="en-US" sz="1200" kern="1200" baseline="0" dirty="0" smtClean="0">
                <a:solidFill>
                  <a:schemeClr val="tx1"/>
                </a:solidFill>
                <a:latin typeface="Times New Roman" pitchFamily="33" charset="0"/>
                <a:ea typeface="+mn-ea"/>
                <a:cs typeface="+mn-cs"/>
              </a:rPr>
              <a:t>The optically </a:t>
            </a:r>
            <a:r>
              <a:rPr kumimoji="1" lang="en-US" sz="1200" b="1" kern="1200" baseline="0" dirty="0" smtClean="0">
                <a:solidFill>
                  <a:schemeClr val="tx1"/>
                </a:solidFill>
                <a:latin typeface="Times New Roman" pitchFamily="33" charset="0"/>
                <a:ea typeface="+mn-ea"/>
                <a:cs typeface="+mn-cs"/>
              </a:rPr>
              <a:t>erasable programmable read-only memory (EPROM) </a:t>
            </a:r>
            <a:r>
              <a:rPr kumimoji="1" lang="en-US" sz="1200" b="0" kern="1200" baseline="0" dirty="0" smtClean="0">
                <a:solidFill>
                  <a:schemeClr val="tx1"/>
                </a:solidFill>
                <a:latin typeface="Times New Roman" pitchFamily="33" charset="0"/>
                <a:ea typeface="+mn-ea"/>
                <a:cs typeface="+mn-cs"/>
              </a:rPr>
              <a:t>is read</a:t>
            </a:r>
          </a:p>
          <a:p>
            <a:r>
              <a:rPr kumimoji="1" lang="en-US" sz="1200" kern="1200" baseline="0" dirty="0" smtClean="0">
                <a:solidFill>
                  <a:schemeClr val="tx1"/>
                </a:solidFill>
                <a:latin typeface="Times New Roman" pitchFamily="33" charset="0"/>
                <a:ea typeface="+mn-ea"/>
                <a:cs typeface="+mn-cs"/>
              </a:rPr>
              <a:t>and written electrically, as with PROM. However, before a write operation, all the</a:t>
            </a:r>
          </a:p>
          <a:p>
            <a:r>
              <a:rPr kumimoji="1" lang="en-US" sz="1200" kern="1200" baseline="0" dirty="0" smtClean="0">
                <a:solidFill>
                  <a:schemeClr val="tx1"/>
                </a:solidFill>
                <a:latin typeface="Times New Roman" pitchFamily="33" charset="0"/>
                <a:ea typeface="+mn-ea"/>
                <a:cs typeface="+mn-cs"/>
              </a:rPr>
              <a:t>storage cells must be erased to the same initial state by exposure of the packaged</a:t>
            </a:r>
          </a:p>
          <a:p>
            <a:r>
              <a:rPr kumimoji="1" lang="en-US" sz="1200" kern="1200" baseline="0" dirty="0" smtClean="0">
                <a:solidFill>
                  <a:schemeClr val="tx1"/>
                </a:solidFill>
                <a:latin typeface="Times New Roman" pitchFamily="33" charset="0"/>
                <a:ea typeface="+mn-ea"/>
                <a:cs typeface="+mn-cs"/>
              </a:rPr>
              <a:t>chip to ultraviolet radiation. Erasure is performed by shining an intense ultraviolet</a:t>
            </a:r>
          </a:p>
          <a:p>
            <a:r>
              <a:rPr kumimoji="1" lang="en-US" sz="1200" kern="1200" baseline="0" dirty="0" smtClean="0">
                <a:solidFill>
                  <a:schemeClr val="tx1"/>
                </a:solidFill>
                <a:latin typeface="Times New Roman" pitchFamily="33" charset="0"/>
                <a:ea typeface="+mn-ea"/>
                <a:cs typeface="+mn-cs"/>
              </a:rPr>
              <a:t>light through a window that is designed into the memory chip. This erasure process</a:t>
            </a:r>
          </a:p>
          <a:p>
            <a:r>
              <a:rPr kumimoji="1" lang="en-US" sz="1200" kern="1200" baseline="0" dirty="0" smtClean="0">
                <a:solidFill>
                  <a:schemeClr val="tx1"/>
                </a:solidFill>
                <a:latin typeface="Times New Roman" pitchFamily="33" charset="0"/>
                <a:ea typeface="+mn-ea"/>
                <a:cs typeface="+mn-cs"/>
              </a:rPr>
              <a:t>can be performed repeatedly; each erasure can take as much as 20 minutes to</a:t>
            </a:r>
          </a:p>
          <a:p>
            <a:r>
              <a:rPr kumimoji="1" lang="en-US" sz="1200" kern="1200" baseline="0" dirty="0" smtClean="0">
                <a:solidFill>
                  <a:schemeClr val="tx1"/>
                </a:solidFill>
                <a:latin typeface="Times New Roman" pitchFamily="33" charset="0"/>
                <a:ea typeface="+mn-ea"/>
                <a:cs typeface="+mn-cs"/>
              </a:rPr>
              <a:t>perform. Thus, the EPROM can be altered multiple times and, like the ROM and</a:t>
            </a:r>
          </a:p>
          <a:p>
            <a:r>
              <a:rPr kumimoji="1" lang="en-US" sz="1200" kern="1200" baseline="0" dirty="0" smtClean="0">
                <a:solidFill>
                  <a:schemeClr val="tx1"/>
                </a:solidFill>
                <a:latin typeface="Times New Roman" pitchFamily="33" charset="0"/>
                <a:ea typeface="+mn-ea"/>
                <a:cs typeface="+mn-cs"/>
              </a:rPr>
              <a:t>PROM, holds its data virtually indefinitely. For comparable amounts of storage, the</a:t>
            </a:r>
          </a:p>
          <a:p>
            <a:r>
              <a:rPr kumimoji="1" lang="en-US" sz="1200" kern="1200" baseline="0" dirty="0" smtClean="0">
                <a:solidFill>
                  <a:schemeClr val="tx1"/>
                </a:solidFill>
                <a:latin typeface="Times New Roman" pitchFamily="33" charset="0"/>
                <a:ea typeface="+mn-ea"/>
                <a:cs typeface="+mn-cs"/>
              </a:rPr>
              <a:t>EPROM is more expensive than PROM, but it has the advantage of the multiple</a:t>
            </a:r>
          </a:p>
          <a:p>
            <a:r>
              <a:rPr kumimoji="1" lang="en-US" sz="1200" kern="1200" baseline="0" dirty="0" smtClean="0">
                <a:solidFill>
                  <a:schemeClr val="tx1"/>
                </a:solidFill>
                <a:latin typeface="Times New Roman" pitchFamily="33" charset="0"/>
                <a:ea typeface="+mn-ea"/>
                <a:cs typeface="+mn-cs"/>
              </a:rPr>
              <a:t>update capability.</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A more attractive form of read-mostly memory is </a:t>
            </a:r>
            <a:r>
              <a:rPr kumimoji="1" lang="en-US" sz="1200" b="1" kern="1200" baseline="0" dirty="0" smtClean="0">
                <a:solidFill>
                  <a:schemeClr val="tx1"/>
                </a:solidFill>
                <a:latin typeface="Times New Roman" pitchFamily="33" charset="0"/>
                <a:ea typeface="+mn-ea"/>
                <a:cs typeface="+mn-cs"/>
              </a:rPr>
              <a:t>electrically erasable programmable</a:t>
            </a:r>
          </a:p>
          <a:p>
            <a:r>
              <a:rPr kumimoji="1" lang="en-US" sz="1200" b="1" kern="1200" baseline="0" dirty="0" smtClean="0">
                <a:solidFill>
                  <a:schemeClr val="tx1"/>
                </a:solidFill>
                <a:latin typeface="Times New Roman" pitchFamily="33" charset="0"/>
                <a:ea typeface="+mn-ea"/>
                <a:cs typeface="+mn-cs"/>
              </a:rPr>
              <a:t>read-only memory (EEPROM). </a:t>
            </a:r>
            <a:r>
              <a:rPr kumimoji="1" lang="en-US" sz="1200" b="0" kern="1200" baseline="0" dirty="0" smtClean="0">
                <a:solidFill>
                  <a:schemeClr val="tx1"/>
                </a:solidFill>
                <a:latin typeface="Times New Roman" pitchFamily="33" charset="0"/>
                <a:ea typeface="+mn-ea"/>
                <a:cs typeface="+mn-cs"/>
              </a:rPr>
              <a:t>This is a read-mostly memory that can</a:t>
            </a:r>
          </a:p>
          <a:p>
            <a:r>
              <a:rPr kumimoji="1" lang="en-US" sz="1200" kern="1200" baseline="0" dirty="0" smtClean="0">
                <a:solidFill>
                  <a:schemeClr val="tx1"/>
                </a:solidFill>
                <a:latin typeface="Times New Roman" pitchFamily="33" charset="0"/>
                <a:ea typeface="+mn-ea"/>
                <a:cs typeface="+mn-cs"/>
              </a:rPr>
              <a:t>be written into at any time without erasing prior contents; only the byte or bytes</a:t>
            </a:r>
          </a:p>
          <a:p>
            <a:r>
              <a:rPr kumimoji="1" lang="en-US" sz="1200" kern="1200" baseline="0" dirty="0" smtClean="0">
                <a:solidFill>
                  <a:schemeClr val="tx1"/>
                </a:solidFill>
                <a:latin typeface="Times New Roman" pitchFamily="33" charset="0"/>
                <a:ea typeface="+mn-ea"/>
                <a:cs typeface="+mn-cs"/>
              </a:rPr>
              <a:t>addressed are updated. The write operation takes considerably longer than the read</a:t>
            </a:r>
          </a:p>
          <a:p>
            <a:r>
              <a:rPr kumimoji="1" lang="en-US" sz="1200" kern="1200" baseline="0" dirty="0" smtClean="0">
                <a:solidFill>
                  <a:schemeClr val="tx1"/>
                </a:solidFill>
                <a:latin typeface="Times New Roman" pitchFamily="33" charset="0"/>
                <a:ea typeface="+mn-ea"/>
                <a:cs typeface="+mn-cs"/>
              </a:rPr>
              <a:t>operation, on the order of several hundred microseconds per byte. The EEPROM</a:t>
            </a:r>
          </a:p>
          <a:p>
            <a:r>
              <a:rPr kumimoji="1" lang="en-US" sz="1200" kern="1200" baseline="0" dirty="0" smtClean="0">
                <a:solidFill>
                  <a:schemeClr val="tx1"/>
                </a:solidFill>
                <a:latin typeface="Times New Roman" pitchFamily="33" charset="0"/>
                <a:ea typeface="+mn-ea"/>
                <a:cs typeface="+mn-cs"/>
              </a:rPr>
              <a:t>combines the advantage of non-volatility with the flexibility of being updatable in</a:t>
            </a:r>
          </a:p>
          <a:p>
            <a:r>
              <a:rPr kumimoji="1" lang="en-US" sz="1200" kern="1200" baseline="0" dirty="0" smtClean="0">
                <a:solidFill>
                  <a:schemeClr val="tx1"/>
                </a:solidFill>
                <a:latin typeface="Times New Roman" pitchFamily="33" charset="0"/>
                <a:ea typeface="+mn-ea"/>
                <a:cs typeface="+mn-cs"/>
              </a:rPr>
              <a:t>place, using ordinary bus control, address, and data lines. EEPROM is more expensive</a:t>
            </a:r>
          </a:p>
          <a:p>
            <a:r>
              <a:rPr kumimoji="1" lang="en-US" sz="1200" kern="1200" baseline="0" dirty="0" smtClean="0">
                <a:solidFill>
                  <a:schemeClr val="tx1"/>
                </a:solidFill>
                <a:latin typeface="Times New Roman" pitchFamily="33" charset="0"/>
                <a:ea typeface="+mn-ea"/>
                <a:cs typeface="+mn-cs"/>
              </a:rPr>
              <a:t>than EPROM and also is less dense, supporting fewer bits per chip.</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Another form of semiconductor memory is </a:t>
            </a:r>
            <a:r>
              <a:rPr kumimoji="1" lang="en-US" sz="1200" b="1" kern="1200" baseline="0" dirty="0" smtClean="0">
                <a:solidFill>
                  <a:schemeClr val="tx1"/>
                </a:solidFill>
                <a:latin typeface="Times New Roman" pitchFamily="33" charset="0"/>
                <a:ea typeface="+mn-ea"/>
                <a:cs typeface="+mn-cs"/>
              </a:rPr>
              <a:t>flash memory </a:t>
            </a:r>
            <a:r>
              <a:rPr kumimoji="1" lang="en-US" sz="1200" b="0" kern="1200" baseline="0" dirty="0" smtClean="0">
                <a:solidFill>
                  <a:schemeClr val="tx1"/>
                </a:solidFill>
                <a:latin typeface="Times New Roman" pitchFamily="33" charset="0"/>
                <a:ea typeface="+mn-ea"/>
                <a:cs typeface="+mn-cs"/>
              </a:rPr>
              <a:t>(so named because</a:t>
            </a:r>
          </a:p>
          <a:p>
            <a:r>
              <a:rPr kumimoji="1" lang="en-US" sz="1200" kern="1200" baseline="0" dirty="0" smtClean="0">
                <a:solidFill>
                  <a:schemeClr val="tx1"/>
                </a:solidFill>
                <a:latin typeface="Times New Roman" pitchFamily="33" charset="0"/>
                <a:ea typeface="+mn-ea"/>
                <a:cs typeface="+mn-cs"/>
              </a:rPr>
              <a:t>of the speed with which it can be reprogrammed). First introduced in the mid-1980s,</a:t>
            </a:r>
          </a:p>
          <a:p>
            <a:r>
              <a:rPr kumimoji="1" lang="en-US" sz="1200" kern="1200" baseline="0" dirty="0" smtClean="0">
                <a:solidFill>
                  <a:schemeClr val="tx1"/>
                </a:solidFill>
                <a:latin typeface="Times New Roman" pitchFamily="33" charset="0"/>
                <a:ea typeface="+mn-ea"/>
                <a:cs typeface="+mn-cs"/>
              </a:rPr>
              <a:t>flash memory is intermediate between EPROM and EEPROM in both cost and</a:t>
            </a:r>
          </a:p>
          <a:p>
            <a:r>
              <a:rPr kumimoji="1" lang="en-US" sz="1200" kern="1200" baseline="0" dirty="0" smtClean="0">
                <a:solidFill>
                  <a:schemeClr val="tx1"/>
                </a:solidFill>
                <a:latin typeface="Times New Roman" pitchFamily="33" charset="0"/>
                <a:ea typeface="+mn-ea"/>
                <a:cs typeface="+mn-cs"/>
              </a:rPr>
              <a:t>functionality. Like EEPROM, flash memory uses an electrical erasing technology.</a:t>
            </a:r>
          </a:p>
          <a:p>
            <a:r>
              <a:rPr kumimoji="1" lang="en-US" sz="1200" kern="1200" baseline="0" dirty="0" smtClean="0">
                <a:solidFill>
                  <a:schemeClr val="tx1"/>
                </a:solidFill>
                <a:latin typeface="Times New Roman" pitchFamily="33" charset="0"/>
                <a:ea typeface="+mn-ea"/>
                <a:cs typeface="+mn-cs"/>
              </a:rPr>
              <a:t>An entire flash memory can be erased in one or a few seconds, which is much faster</a:t>
            </a:r>
          </a:p>
          <a:p>
            <a:r>
              <a:rPr kumimoji="1" lang="en-US" sz="1200" kern="1200" baseline="0" dirty="0" smtClean="0">
                <a:solidFill>
                  <a:schemeClr val="tx1"/>
                </a:solidFill>
                <a:latin typeface="Times New Roman" pitchFamily="33" charset="0"/>
                <a:ea typeface="+mn-ea"/>
                <a:cs typeface="+mn-cs"/>
              </a:rPr>
              <a:t>than EPROM. In addition, it is possible to erase just blocks of memory rather than</a:t>
            </a:r>
          </a:p>
          <a:p>
            <a:r>
              <a:rPr kumimoji="1" lang="en-US" sz="1200" kern="1200" baseline="0" dirty="0" smtClean="0">
                <a:solidFill>
                  <a:schemeClr val="tx1"/>
                </a:solidFill>
                <a:latin typeface="Times New Roman" pitchFamily="33" charset="0"/>
                <a:ea typeface="+mn-ea"/>
                <a:cs typeface="+mn-cs"/>
              </a:rPr>
              <a:t>an entire chip. Flash memory gets its name because the microchip is organized so</a:t>
            </a:r>
          </a:p>
          <a:p>
            <a:r>
              <a:rPr kumimoji="1" lang="en-US" sz="1200" kern="1200" baseline="0" dirty="0" smtClean="0">
                <a:solidFill>
                  <a:schemeClr val="tx1"/>
                </a:solidFill>
                <a:latin typeface="Times New Roman" pitchFamily="33" charset="0"/>
                <a:ea typeface="+mn-ea"/>
                <a:cs typeface="+mn-cs"/>
              </a:rPr>
              <a:t>that a section of memory cells are erased in a single action or “flash.” However,</a:t>
            </a:r>
          </a:p>
          <a:p>
            <a:r>
              <a:rPr kumimoji="1" lang="en-US" sz="1200" kern="1200" baseline="0" dirty="0" smtClean="0">
                <a:solidFill>
                  <a:schemeClr val="tx1"/>
                </a:solidFill>
                <a:latin typeface="Times New Roman" pitchFamily="33" charset="0"/>
                <a:ea typeface="+mn-ea"/>
                <a:cs typeface="+mn-cs"/>
              </a:rPr>
              <a:t>flash memory does not provide byte-level erasure. Like EPROM, flash memory</a:t>
            </a:r>
          </a:p>
          <a:p>
            <a:r>
              <a:rPr kumimoji="1" lang="en-US" sz="1200" kern="1200" baseline="0" dirty="0" smtClean="0">
                <a:solidFill>
                  <a:schemeClr val="tx1"/>
                </a:solidFill>
                <a:latin typeface="Times New Roman" pitchFamily="33" charset="0"/>
                <a:ea typeface="+mn-ea"/>
                <a:cs typeface="+mn-cs"/>
              </a:rPr>
              <a:t>uses only one transistor per bit, and so achieves the high density (compared with</a:t>
            </a:r>
          </a:p>
          <a:p>
            <a:r>
              <a:rPr kumimoji="1" lang="en-US" sz="1200" kern="1200" baseline="0" dirty="0" smtClean="0">
                <a:solidFill>
                  <a:schemeClr val="tx1"/>
                </a:solidFill>
                <a:latin typeface="Times New Roman" pitchFamily="33" charset="0"/>
                <a:ea typeface="+mn-ea"/>
                <a:cs typeface="+mn-cs"/>
              </a:rPr>
              <a:t>EEPROM) of EPROM.</a:t>
            </a:r>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66</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1593430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F20D5B-2603-014D-A0DF-7C73F10603F1}" type="slidenum">
              <a:rPr lang="en-US"/>
              <a:pPr/>
              <a:t>67</a:t>
            </a:fld>
            <a:endParaRPr lang="en-US"/>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Figure 5.3 shows a typical organization of a 16-Mbit DRAM. In this case, 4 bits</a:t>
            </a:r>
          </a:p>
          <a:p>
            <a:r>
              <a:rPr kumimoji="1" lang="en-US" sz="1200" kern="1200" baseline="0" dirty="0" smtClean="0">
                <a:solidFill>
                  <a:schemeClr val="tx1"/>
                </a:solidFill>
                <a:latin typeface="Times New Roman" pitchFamily="33" charset="0"/>
                <a:ea typeface="+mn-ea"/>
                <a:cs typeface="+mn-cs"/>
              </a:rPr>
              <a:t>are read or written at a time. Logically, the memory array is organized as four square</a:t>
            </a:r>
          </a:p>
          <a:p>
            <a:r>
              <a:rPr kumimoji="1" lang="en-US" sz="1200" kern="1200" baseline="0" dirty="0" smtClean="0">
                <a:solidFill>
                  <a:schemeClr val="tx1"/>
                </a:solidFill>
                <a:latin typeface="Times New Roman" pitchFamily="33" charset="0"/>
                <a:ea typeface="+mn-ea"/>
                <a:cs typeface="+mn-cs"/>
              </a:rPr>
              <a:t>arrays of 2048 by 2048 elements. Various physical arrangements are possible. In any</a:t>
            </a:r>
          </a:p>
          <a:p>
            <a:r>
              <a:rPr kumimoji="1" lang="en-US" sz="1200" kern="1200" baseline="0" dirty="0" smtClean="0">
                <a:solidFill>
                  <a:schemeClr val="tx1"/>
                </a:solidFill>
                <a:latin typeface="Times New Roman" pitchFamily="33" charset="0"/>
                <a:ea typeface="+mn-ea"/>
                <a:cs typeface="+mn-cs"/>
              </a:rPr>
              <a:t>case, the elements of the array are connected by both horizontal (row) and vertical</a:t>
            </a:r>
          </a:p>
          <a:p>
            <a:r>
              <a:rPr kumimoji="1" lang="en-US" sz="1200" kern="1200" baseline="0" dirty="0" smtClean="0">
                <a:solidFill>
                  <a:schemeClr val="tx1"/>
                </a:solidFill>
                <a:latin typeface="Times New Roman" pitchFamily="33" charset="0"/>
                <a:ea typeface="+mn-ea"/>
                <a:cs typeface="+mn-cs"/>
              </a:rPr>
              <a:t>(column) lines. Each horizontal line connects to the Select terminal of each cell in its</a:t>
            </a:r>
          </a:p>
          <a:p>
            <a:r>
              <a:rPr kumimoji="1" lang="en-US" sz="1200" kern="1200" baseline="0" dirty="0" smtClean="0">
                <a:solidFill>
                  <a:schemeClr val="tx1"/>
                </a:solidFill>
                <a:latin typeface="Times New Roman" pitchFamily="33" charset="0"/>
                <a:ea typeface="+mn-ea"/>
                <a:cs typeface="+mn-cs"/>
              </a:rPr>
              <a:t>row; each vertical line connects to the Data-In/Sense terminal of each cell in its column.</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Address lines supply the address of the word to be selected. A total of log</a:t>
            </a:r>
            <a:r>
              <a:rPr kumimoji="1" lang="en-US" sz="1200" kern="1200" baseline="-25000" dirty="0" smtClean="0">
                <a:solidFill>
                  <a:schemeClr val="tx1"/>
                </a:solidFill>
                <a:latin typeface="Times New Roman" pitchFamily="33" charset="0"/>
                <a:ea typeface="+mn-ea"/>
                <a:cs typeface="+mn-cs"/>
              </a:rPr>
              <a:t>2</a:t>
            </a:r>
            <a:r>
              <a:rPr kumimoji="1" lang="en-US" sz="1200" kern="1200" baseline="0" dirty="0" smtClean="0">
                <a:solidFill>
                  <a:schemeClr val="tx1"/>
                </a:solidFill>
                <a:latin typeface="Times New Roman" pitchFamily="33" charset="0"/>
                <a:ea typeface="+mn-ea"/>
                <a:cs typeface="+mn-cs"/>
              </a:rPr>
              <a:t> </a:t>
            </a:r>
            <a:r>
              <a:rPr kumimoji="1" lang="en-US" sz="1200" i="1" kern="1200" baseline="0" dirty="0" smtClean="0">
                <a:solidFill>
                  <a:schemeClr val="tx1"/>
                </a:solidFill>
                <a:latin typeface="Times New Roman" pitchFamily="33" charset="0"/>
                <a:ea typeface="+mn-ea"/>
                <a:cs typeface="+mn-cs"/>
              </a:rPr>
              <a:t>W</a:t>
            </a:r>
          </a:p>
          <a:p>
            <a:r>
              <a:rPr kumimoji="1" lang="en-US" sz="1200" kern="1200" baseline="0" dirty="0" smtClean="0">
                <a:solidFill>
                  <a:schemeClr val="tx1"/>
                </a:solidFill>
                <a:latin typeface="Times New Roman" pitchFamily="33" charset="0"/>
                <a:ea typeface="+mn-ea"/>
                <a:cs typeface="+mn-cs"/>
              </a:rPr>
              <a:t>lines are needed. In our example, 11 address lines are needed to select one of 2048</a:t>
            </a:r>
          </a:p>
          <a:p>
            <a:r>
              <a:rPr kumimoji="1" lang="en-US" sz="1200" kern="1200" baseline="0" dirty="0" smtClean="0">
                <a:solidFill>
                  <a:schemeClr val="tx1"/>
                </a:solidFill>
                <a:latin typeface="Times New Roman" pitchFamily="33" charset="0"/>
                <a:ea typeface="+mn-ea"/>
                <a:cs typeface="+mn-cs"/>
              </a:rPr>
              <a:t>rows. These 11 lines are fed into a row decoder, which has 11 lines of input and 2048</a:t>
            </a:r>
          </a:p>
          <a:p>
            <a:r>
              <a:rPr kumimoji="1" lang="en-US" sz="1200" kern="1200" baseline="0" dirty="0" smtClean="0">
                <a:solidFill>
                  <a:schemeClr val="tx1"/>
                </a:solidFill>
                <a:latin typeface="Times New Roman" pitchFamily="33" charset="0"/>
                <a:ea typeface="+mn-ea"/>
                <a:cs typeface="+mn-cs"/>
              </a:rPr>
              <a:t>lines for output. The logic of the decoder activates a single one of the 2048 outputs</a:t>
            </a:r>
          </a:p>
          <a:p>
            <a:r>
              <a:rPr kumimoji="1" lang="en-US" sz="1200" kern="1200" baseline="0" dirty="0" smtClean="0">
                <a:solidFill>
                  <a:schemeClr val="tx1"/>
                </a:solidFill>
                <a:latin typeface="Times New Roman" pitchFamily="33" charset="0"/>
                <a:ea typeface="+mn-ea"/>
                <a:cs typeface="+mn-cs"/>
              </a:rPr>
              <a:t>depending on the bit pattern on the 11 input lines (2</a:t>
            </a:r>
            <a:r>
              <a:rPr kumimoji="1" lang="en-US" sz="1200" kern="1200" baseline="30000" dirty="0" smtClean="0">
                <a:solidFill>
                  <a:schemeClr val="tx1"/>
                </a:solidFill>
                <a:latin typeface="Times New Roman" pitchFamily="33" charset="0"/>
                <a:ea typeface="+mn-ea"/>
                <a:cs typeface="+mn-cs"/>
              </a:rPr>
              <a:t>11</a:t>
            </a:r>
            <a:r>
              <a:rPr kumimoji="1" lang="en-US" sz="1200" kern="1200" baseline="0" dirty="0" smtClean="0">
                <a:solidFill>
                  <a:schemeClr val="tx1"/>
                </a:solidFill>
                <a:latin typeface="Times New Roman" pitchFamily="33" charset="0"/>
                <a:ea typeface="+mn-ea"/>
                <a:cs typeface="+mn-cs"/>
              </a:rPr>
              <a:t> = 2048).</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An additional 11 address lines select one of 2048 columns of 4 bits per column.</a:t>
            </a:r>
          </a:p>
          <a:p>
            <a:r>
              <a:rPr kumimoji="1" lang="en-US" sz="1200" kern="1200" baseline="0" dirty="0" smtClean="0">
                <a:solidFill>
                  <a:schemeClr val="tx1"/>
                </a:solidFill>
                <a:latin typeface="Times New Roman" pitchFamily="33" charset="0"/>
                <a:ea typeface="+mn-ea"/>
                <a:cs typeface="+mn-cs"/>
              </a:rPr>
              <a:t>Four data lines are used for the input and output of 4 bits to and from a data buffer.</a:t>
            </a:r>
          </a:p>
          <a:p>
            <a:r>
              <a:rPr kumimoji="1" lang="en-US" sz="1200" kern="1200" baseline="0" dirty="0" smtClean="0">
                <a:solidFill>
                  <a:schemeClr val="tx1"/>
                </a:solidFill>
                <a:latin typeface="Times New Roman" pitchFamily="33" charset="0"/>
                <a:ea typeface="+mn-ea"/>
                <a:cs typeface="+mn-cs"/>
              </a:rPr>
              <a:t>On input (write), the bit driver of each bit line is activated for a 1 or 0 according to</a:t>
            </a:r>
          </a:p>
          <a:p>
            <a:r>
              <a:rPr kumimoji="1" lang="en-US" sz="1200" kern="1200" baseline="0" dirty="0" smtClean="0">
                <a:solidFill>
                  <a:schemeClr val="tx1"/>
                </a:solidFill>
                <a:latin typeface="Times New Roman" pitchFamily="33" charset="0"/>
                <a:ea typeface="+mn-ea"/>
                <a:cs typeface="+mn-cs"/>
              </a:rPr>
              <a:t>the value of the corresponding data line. On output (read), the value of each bit line</a:t>
            </a:r>
          </a:p>
          <a:p>
            <a:r>
              <a:rPr kumimoji="1" lang="en-US" sz="1200" kern="1200" baseline="0" dirty="0" smtClean="0">
                <a:solidFill>
                  <a:schemeClr val="tx1"/>
                </a:solidFill>
                <a:latin typeface="Times New Roman" pitchFamily="33" charset="0"/>
                <a:ea typeface="+mn-ea"/>
                <a:cs typeface="+mn-cs"/>
              </a:rPr>
              <a:t>is passed through a sense amplifier and presented to the data lines. The row line</a:t>
            </a:r>
          </a:p>
          <a:p>
            <a:r>
              <a:rPr kumimoji="1" lang="en-US" sz="1200" kern="1200" baseline="0" dirty="0" smtClean="0">
                <a:solidFill>
                  <a:schemeClr val="tx1"/>
                </a:solidFill>
                <a:latin typeface="Times New Roman" pitchFamily="33" charset="0"/>
                <a:ea typeface="+mn-ea"/>
                <a:cs typeface="+mn-cs"/>
              </a:rPr>
              <a:t>selects which row of cells is used for reading or writing.</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Because only 4 bits are read/written to this DRAM, there must be multiple</a:t>
            </a:r>
          </a:p>
          <a:p>
            <a:r>
              <a:rPr kumimoji="1" lang="en-US" sz="1200" kern="1200" baseline="0" dirty="0" err="1" smtClean="0">
                <a:solidFill>
                  <a:schemeClr val="tx1"/>
                </a:solidFill>
                <a:latin typeface="Times New Roman" pitchFamily="33" charset="0"/>
                <a:ea typeface="+mn-ea"/>
                <a:cs typeface="+mn-cs"/>
              </a:rPr>
              <a:t>DRAMs</a:t>
            </a:r>
            <a:r>
              <a:rPr kumimoji="1" lang="en-US" sz="1200" kern="1200" baseline="0" dirty="0" smtClean="0">
                <a:solidFill>
                  <a:schemeClr val="tx1"/>
                </a:solidFill>
                <a:latin typeface="Times New Roman" pitchFamily="33" charset="0"/>
                <a:ea typeface="+mn-ea"/>
                <a:cs typeface="+mn-cs"/>
              </a:rPr>
              <a:t> connected to the memory controller to read/write a word of data to the bus.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Note that there are only 11 address lines (A0–A10), half the number you</a:t>
            </a:r>
          </a:p>
          <a:p>
            <a:r>
              <a:rPr kumimoji="1" lang="en-US" sz="1200" kern="1200" baseline="0" dirty="0" smtClean="0">
                <a:solidFill>
                  <a:schemeClr val="tx1"/>
                </a:solidFill>
                <a:latin typeface="Times New Roman" pitchFamily="33" charset="0"/>
                <a:ea typeface="+mn-ea"/>
                <a:cs typeface="+mn-cs"/>
              </a:rPr>
              <a:t>would expect for a 2048 * 2048 array. This is done to save on the number of pins.</a:t>
            </a:r>
          </a:p>
          <a:p>
            <a:r>
              <a:rPr kumimoji="1" lang="en-US" sz="1200" kern="1200" baseline="0" dirty="0" smtClean="0">
                <a:solidFill>
                  <a:schemeClr val="tx1"/>
                </a:solidFill>
                <a:latin typeface="Times New Roman" pitchFamily="33" charset="0"/>
                <a:ea typeface="+mn-ea"/>
                <a:cs typeface="+mn-cs"/>
              </a:rPr>
              <a:t>The 22 required address lines are passed through select logic external to the chip</a:t>
            </a:r>
          </a:p>
          <a:p>
            <a:r>
              <a:rPr kumimoji="1" lang="en-US" sz="1200" kern="1200" baseline="0" dirty="0" smtClean="0">
                <a:solidFill>
                  <a:schemeClr val="tx1"/>
                </a:solidFill>
                <a:latin typeface="Times New Roman" pitchFamily="33" charset="0"/>
                <a:ea typeface="+mn-ea"/>
                <a:cs typeface="+mn-cs"/>
              </a:rPr>
              <a:t>and multiplexed onto the 11 address lines. First, 11 address signals are passed to the</a:t>
            </a:r>
          </a:p>
          <a:p>
            <a:r>
              <a:rPr kumimoji="1" lang="en-US" sz="1200" kern="1200" baseline="0" dirty="0" smtClean="0">
                <a:solidFill>
                  <a:schemeClr val="tx1"/>
                </a:solidFill>
                <a:latin typeface="Times New Roman" pitchFamily="33" charset="0"/>
                <a:ea typeface="+mn-ea"/>
                <a:cs typeface="+mn-cs"/>
              </a:rPr>
              <a:t>chip to define the row address of the array, and then the other 11 address signals are</a:t>
            </a:r>
          </a:p>
          <a:p>
            <a:r>
              <a:rPr kumimoji="1" lang="en-US" sz="1200" kern="1200" baseline="0" dirty="0" smtClean="0">
                <a:solidFill>
                  <a:schemeClr val="tx1"/>
                </a:solidFill>
                <a:latin typeface="Times New Roman" pitchFamily="33" charset="0"/>
                <a:ea typeface="+mn-ea"/>
                <a:cs typeface="+mn-cs"/>
              </a:rPr>
              <a:t>presented for the column address. </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As an aside, multiplexed addressing plus the use of square arrays result in a</a:t>
            </a:r>
          </a:p>
          <a:p>
            <a:r>
              <a:rPr kumimoji="1" lang="en-US" sz="1200" kern="1200" baseline="0" dirty="0" smtClean="0">
                <a:solidFill>
                  <a:schemeClr val="tx1"/>
                </a:solidFill>
                <a:latin typeface="Times New Roman" pitchFamily="33" charset="0"/>
                <a:ea typeface="+mn-ea"/>
                <a:cs typeface="+mn-cs"/>
              </a:rPr>
              <a:t>quadrupling of memory size with each new generation of memory chips. One more</a:t>
            </a:r>
          </a:p>
          <a:p>
            <a:r>
              <a:rPr kumimoji="1" lang="en-US" sz="1200" kern="1200" baseline="0" dirty="0" smtClean="0">
                <a:solidFill>
                  <a:schemeClr val="tx1"/>
                </a:solidFill>
                <a:latin typeface="Times New Roman" pitchFamily="33" charset="0"/>
                <a:ea typeface="+mn-ea"/>
                <a:cs typeface="+mn-cs"/>
              </a:rPr>
              <a:t>pin devoted to addressing doubles the number of rows and columns, and so the size</a:t>
            </a:r>
          </a:p>
          <a:p>
            <a:r>
              <a:rPr kumimoji="1" lang="en-US" sz="1200" kern="1200" baseline="0" dirty="0" smtClean="0">
                <a:solidFill>
                  <a:schemeClr val="tx1"/>
                </a:solidFill>
                <a:latin typeface="Times New Roman" pitchFamily="33" charset="0"/>
                <a:ea typeface="+mn-ea"/>
                <a:cs typeface="+mn-cs"/>
              </a:rPr>
              <a:t>of the chip memory grows by a factor of 4.</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Figure 5.3 also indicates the inclusion of refresh circuitry. All </a:t>
            </a:r>
            <a:r>
              <a:rPr kumimoji="1" lang="en-US" sz="1200" kern="1200" baseline="0" dirty="0" err="1" smtClean="0">
                <a:solidFill>
                  <a:schemeClr val="tx1"/>
                </a:solidFill>
                <a:latin typeface="Times New Roman" pitchFamily="33" charset="0"/>
                <a:ea typeface="+mn-ea"/>
                <a:cs typeface="+mn-cs"/>
              </a:rPr>
              <a:t>DRAMs</a:t>
            </a:r>
            <a:r>
              <a:rPr kumimoji="1" lang="en-US" sz="1200" kern="1200" baseline="0" dirty="0" smtClean="0">
                <a:solidFill>
                  <a:schemeClr val="tx1"/>
                </a:solidFill>
                <a:latin typeface="Times New Roman" pitchFamily="33" charset="0"/>
                <a:ea typeface="+mn-ea"/>
                <a:cs typeface="+mn-cs"/>
              </a:rPr>
              <a:t> require</a:t>
            </a:r>
          </a:p>
          <a:p>
            <a:r>
              <a:rPr kumimoji="1" lang="en-US" sz="1200" kern="1200" baseline="0" dirty="0" smtClean="0">
                <a:solidFill>
                  <a:schemeClr val="tx1"/>
                </a:solidFill>
                <a:latin typeface="Times New Roman" pitchFamily="33" charset="0"/>
                <a:ea typeface="+mn-ea"/>
                <a:cs typeface="+mn-cs"/>
              </a:rPr>
              <a:t>a refresh operation. A simple technique for refreshing is, in effect, to disable the</a:t>
            </a:r>
          </a:p>
          <a:p>
            <a:r>
              <a:rPr kumimoji="1" lang="en-US" sz="1200" kern="1200" baseline="0" dirty="0" smtClean="0">
                <a:solidFill>
                  <a:schemeClr val="tx1"/>
                </a:solidFill>
                <a:latin typeface="Times New Roman" pitchFamily="33" charset="0"/>
                <a:ea typeface="+mn-ea"/>
                <a:cs typeface="+mn-cs"/>
              </a:rPr>
              <a:t>DRAM chip while all data cells are refreshed. The refresh counter steps through all</a:t>
            </a:r>
          </a:p>
          <a:p>
            <a:r>
              <a:rPr kumimoji="1" lang="en-US" sz="1200" kern="1200" baseline="0" dirty="0" smtClean="0">
                <a:solidFill>
                  <a:schemeClr val="tx1"/>
                </a:solidFill>
                <a:latin typeface="Times New Roman" pitchFamily="33" charset="0"/>
                <a:ea typeface="+mn-ea"/>
                <a:cs typeface="+mn-cs"/>
              </a:rPr>
              <a:t>of the row values. For each row, the output lines from the refresh counter are supplied</a:t>
            </a:r>
          </a:p>
          <a:p>
            <a:r>
              <a:rPr kumimoji="1" lang="en-US" sz="1200" kern="1200" baseline="0" dirty="0" smtClean="0">
                <a:solidFill>
                  <a:schemeClr val="tx1"/>
                </a:solidFill>
                <a:latin typeface="Times New Roman" pitchFamily="33" charset="0"/>
                <a:ea typeface="+mn-ea"/>
                <a:cs typeface="+mn-cs"/>
              </a:rPr>
              <a:t>to the row decoder and the RAS line is activated. The data are read out and</a:t>
            </a:r>
          </a:p>
          <a:p>
            <a:r>
              <a:rPr kumimoji="1" lang="en-US" sz="1200" kern="1200" baseline="0" dirty="0" smtClean="0">
                <a:solidFill>
                  <a:schemeClr val="tx1"/>
                </a:solidFill>
                <a:latin typeface="Times New Roman" pitchFamily="33" charset="0"/>
                <a:ea typeface="+mn-ea"/>
                <a:cs typeface="+mn-cs"/>
              </a:rPr>
              <a:t>written back into the same location. This causes each cell in the row to be refreshed.</a:t>
            </a:r>
          </a:p>
          <a:p>
            <a:endParaRPr kumimoji="1" lang="en-US" sz="1200" kern="1200" baseline="0" dirty="0" smtClean="0">
              <a:solidFill>
                <a:schemeClr val="tx1"/>
              </a:solidFill>
              <a:latin typeface="Times New Roman" pitchFamily="33" charset="0"/>
              <a:ea typeface="+mn-ea"/>
              <a:cs typeface="+mn-cs"/>
            </a:endParaRPr>
          </a:p>
          <a:p>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0893897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B656AF-DF11-D240-8C81-862191AED02B}" type="slidenum">
              <a:rPr lang="en-US"/>
              <a:pPr/>
              <a:t>68</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As was mentioned in Chapter 2, an integrated circuit is mounted on a package that</a:t>
            </a:r>
          </a:p>
          <a:p>
            <a:r>
              <a:rPr kumimoji="1" lang="en-US" sz="1200" kern="1200" baseline="0" dirty="0" smtClean="0">
                <a:solidFill>
                  <a:schemeClr val="tx1"/>
                </a:solidFill>
                <a:latin typeface="Times New Roman" pitchFamily="33" charset="0"/>
                <a:ea typeface="+mn-ea"/>
                <a:cs typeface="+mn-cs"/>
              </a:rPr>
              <a:t>contains pins for connection to the outside world.</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Figure 5.4a shows an example EPROM package, which is an 8-Mbit chip</a:t>
            </a:r>
          </a:p>
          <a:p>
            <a:r>
              <a:rPr kumimoji="1" lang="en-US" sz="1200" kern="1200" baseline="0" dirty="0" smtClean="0">
                <a:solidFill>
                  <a:schemeClr val="tx1"/>
                </a:solidFill>
                <a:latin typeface="Times New Roman" pitchFamily="33" charset="0"/>
                <a:ea typeface="+mn-ea"/>
                <a:cs typeface="+mn-cs"/>
              </a:rPr>
              <a:t>organized as 1M * 8. In this case, the organization is treated as a one-word-per-chip</a:t>
            </a:r>
          </a:p>
          <a:p>
            <a:r>
              <a:rPr kumimoji="1" lang="en-US" sz="1200" kern="1200" baseline="0" dirty="0" smtClean="0">
                <a:solidFill>
                  <a:schemeClr val="tx1"/>
                </a:solidFill>
                <a:latin typeface="Times New Roman" pitchFamily="33" charset="0"/>
                <a:ea typeface="+mn-ea"/>
                <a:cs typeface="+mn-cs"/>
              </a:rPr>
              <a:t>package. The package includes 32 pins, which is one of the standard chip package</a:t>
            </a:r>
          </a:p>
          <a:p>
            <a:r>
              <a:rPr kumimoji="1" lang="en-US" sz="1200" kern="1200" baseline="0" dirty="0" smtClean="0">
                <a:solidFill>
                  <a:schemeClr val="tx1"/>
                </a:solidFill>
                <a:latin typeface="Times New Roman" pitchFamily="33" charset="0"/>
                <a:ea typeface="+mn-ea"/>
                <a:cs typeface="+mn-cs"/>
              </a:rPr>
              <a:t>sizes. The pins support the following signal lines: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The address of the word being accessed. For 1M words, a total of 20 (2</a:t>
            </a:r>
            <a:r>
              <a:rPr kumimoji="1" lang="en-US" sz="1200" kern="1200" baseline="30000" dirty="0" smtClean="0">
                <a:solidFill>
                  <a:schemeClr val="tx1"/>
                </a:solidFill>
                <a:latin typeface="Times New Roman" pitchFamily="33" charset="0"/>
                <a:ea typeface="+mn-ea"/>
                <a:cs typeface="+mn-cs"/>
              </a:rPr>
              <a:t>20</a:t>
            </a:r>
            <a:r>
              <a:rPr kumimoji="1" lang="en-US" sz="1200" kern="1200" baseline="0" dirty="0" smtClean="0">
                <a:solidFill>
                  <a:schemeClr val="tx1"/>
                </a:solidFill>
                <a:latin typeface="Times New Roman" pitchFamily="33" charset="0"/>
                <a:ea typeface="+mn-ea"/>
                <a:cs typeface="+mn-cs"/>
              </a:rPr>
              <a:t> = 1M)</a:t>
            </a:r>
          </a:p>
          <a:p>
            <a:r>
              <a:rPr kumimoji="1" lang="en-US" sz="1200" kern="1200" baseline="0" dirty="0" smtClean="0">
                <a:solidFill>
                  <a:schemeClr val="tx1"/>
                </a:solidFill>
                <a:latin typeface="Times New Roman" pitchFamily="33" charset="0"/>
                <a:ea typeface="+mn-ea"/>
                <a:cs typeface="+mn-cs"/>
              </a:rPr>
              <a:t>pins are needed (A0–A19).</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The data to be read out, consisting of 8 lines (D0–D7).</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The power supply to the chip (</a:t>
            </a:r>
            <a:r>
              <a:rPr kumimoji="1" lang="en-US" sz="1200" kern="1200" baseline="0" dirty="0" err="1" smtClean="0">
                <a:solidFill>
                  <a:schemeClr val="tx1"/>
                </a:solidFill>
                <a:latin typeface="Times New Roman" pitchFamily="33" charset="0"/>
                <a:ea typeface="+mn-ea"/>
                <a:cs typeface="+mn-cs"/>
              </a:rPr>
              <a:t>V</a:t>
            </a:r>
            <a:r>
              <a:rPr kumimoji="1" lang="en-US" sz="1200" kern="1200" baseline="-25000" dirty="0" err="1" smtClean="0">
                <a:solidFill>
                  <a:schemeClr val="tx1"/>
                </a:solidFill>
                <a:latin typeface="Times New Roman" pitchFamily="33" charset="0"/>
                <a:ea typeface="+mn-ea"/>
                <a:cs typeface="+mn-cs"/>
              </a:rPr>
              <a:t>cc</a:t>
            </a:r>
            <a:r>
              <a:rPr kumimoji="1" lang="en-US" sz="1200" kern="1200" baseline="0" dirty="0" smtClean="0">
                <a:solidFill>
                  <a:schemeClr val="tx1"/>
                </a:solidFill>
                <a:latin typeface="Times New Roman" pitchFamily="33" charset="0"/>
                <a:ea typeface="+mn-ea"/>
                <a:cs typeface="+mn-cs"/>
              </a:rPr>
              <a:t>).</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 ground pin (</a:t>
            </a:r>
            <a:r>
              <a:rPr kumimoji="1" lang="en-US" sz="1200" kern="1200" baseline="0" dirty="0" err="1" smtClean="0">
                <a:solidFill>
                  <a:schemeClr val="tx1"/>
                </a:solidFill>
                <a:latin typeface="Times New Roman" pitchFamily="33" charset="0"/>
                <a:ea typeface="+mn-ea"/>
                <a:cs typeface="+mn-cs"/>
              </a:rPr>
              <a:t>V</a:t>
            </a:r>
            <a:r>
              <a:rPr kumimoji="1" lang="en-US" sz="1200" kern="1200" baseline="-25000" dirty="0" err="1" smtClean="0">
                <a:solidFill>
                  <a:schemeClr val="tx1"/>
                </a:solidFill>
                <a:latin typeface="Times New Roman" pitchFamily="33" charset="0"/>
                <a:ea typeface="+mn-ea"/>
                <a:cs typeface="+mn-cs"/>
              </a:rPr>
              <a:t>ss</a:t>
            </a:r>
            <a:r>
              <a:rPr kumimoji="1" lang="en-US" sz="1200" kern="1200" baseline="0" dirty="0" smtClean="0">
                <a:solidFill>
                  <a:schemeClr val="tx1"/>
                </a:solidFill>
                <a:latin typeface="Times New Roman" pitchFamily="33" charset="0"/>
                <a:ea typeface="+mn-ea"/>
                <a:cs typeface="+mn-cs"/>
              </a:rPr>
              <a:t>).</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 chip enable (CE) pin. Because there may be more than one memory chip,</a:t>
            </a:r>
          </a:p>
          <a:p>
            <a:r>
              <a:rPr kumimoji="1" lang="en-US" sz="1200" kern="1200" baseline="0" dirty="0" smtClean="0">
                <a:solidFill>
                  <a:schemeClr val="tx1"/>
                </a:solidFill>
                <a:latin typeface="Times New Roman" pitchFamily="33" charset="0"/>
                <a:ea typeface="+mn-ea"/>
                <a:cs typeface="+mn-cs"/>
              </a:rPr>
              <a:t>each of which is connected to the same address bus, the CE pin is used to indicate</a:t>
            </a:r>
          </a:p>
          <a:p>
            <a:r>
              <a:rPr kumimoji="1" lang="en-US" sz="1200" kern="1200" baseline="0" dirty="0" smtClean="0">
                <a:solidFill>
                  <a:schemeClr val="tx1"/>
                </a:solidFill>
                <a:latin typeface="Times New Roman" pitchFamily="33" charset="0"/>
                <a:ea typeface="+mn-ea"/>
                <a:cs typeface="+mn-cs"/>
              </a:rPr>
              <a:t>whether or not the address is valid for this chip. The CE pin is activated</a:t>
            </a:r>
          </a:p>
          <a:p>
            <a:r>
              <a:rPr kumimoji="1" lang="en-US" sz="1200" kern="1200" baseline="0" dirty="0" smtClean="0">
                <a:solidFill>
                  <a:schemeClr val="tx1"/>
                </a:solidFill>
                <a:latin typeface="Times New Roman" pitchFamily="33" charset="0"/>
                <a:ea typeface="+mn-ea"/>
                <a:cs typeface="+mn-cs"/>
              </a:rPr>
              <a:t>by logic connected to the higher-order bits of the address bus (i.e., address bits</a:t>
            </a:r>
          </a:p>
          <a:p>
            <a:r>
              <a:rPr kumimoji="1" lang="en-US" sz="1200" kern="1200" baseline="0" dirty="0" smtClean="0">
                <a:solidFill>
                  <a:schemeClr val="tx1"/>
                </a:solidFill>
                <a:latin typeface="Times New Roman" pitchFamily="33" charset="0"/>
                <a:ea typeface="+mn-ea"/>
                <a:cs typeface="+mn-cs"/>
              </a:rPr>
              <a:t>above A19). The use of this signal is illustrated presently.</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 program voltage (</a:t>
            </a:r>
            <a:r>
              <a:rPr kumimoji="1" lang="en-US" sz="1200" kern="1200" baseline="0" dirty="0" err="1" smtClean="0">
                <a:solidFill>
                  <a:schemeClr val="tx1"/>
                </a:solidFill>
                <a:latin typeface="Times New Roman" pitchFamily="33" charset="0"/>
                <a:ea typeface="+mn-ea"/>
                <a:cs typeface="+mn-cs"/>
              </a:rPr>
              <a:t>V</a:t>
            </a:r>
            <a:r>
              <a:rPr kumimoji="1" lang="en-US" sz="1200" kern="1200" baseline="-25000" dirty="0" err="1" smtClean="0">
                <a:solidFill>
                  <a:schemeClr val="tx1"/>
                </a:solidFill>
                <a:latin typeface="Times New Roman" pitchFamily="33" charset="0"/>
                <a:ea typeface="+mn-ea"/>
                <a:cs typeface="+mn-cs"/>
              </a:rPr>
              <a:t>pp</a:t>
            </a:r>
            <a:r>
              <a:rPr kumimoji="1" lang="en-US" sz="1200" kern="1200" baseline="0" dirty="0" smtClean="0">
                <a:solidFill>
                  <a:schemeClr val="tx1"/>
                </a:solidFill>
                <a:latin typeface="Times New Roman" pitchFamily="33" charset="0"/>
                <a:ea typeface="+mn-ea"/>
                <a:cs typeface="+mn-cs"/>
              </a:rPr>
              <a:t>) that is supplied during programming (write operations).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A typical DRAM pin configuration is shown in Figure 5.4b, for a 16-Mbit chip</a:t>
            </a:r>
          </a:p>
          <a:p>
            <a:r>
              <a:rPr kumimoji="1" lang="en-US" sz="1200" kern="1200" baseline="0" dirty="0" smtClean="0">
                <a:solidFill>
                  <a:schemeClr val="tx1"/>
                </a:solidFill>
                <a:latin typeface="Times New Roman" pitchFamily="33" charset="0"/>
                <a:ea typeface="+mn-ea"/>
                <a:cs typeface="+mn-cs"/>
              </a:rPr>
              <a:t>organized as 4M * 4. There are several differences from a ROM chip. Because</a:t>
            </a:r>
          </a:p>
          <a:p>
            <a:r>
              <a:rPr kumimoji="1" lang="en-US" sz="1200" kern="1200" baseline="0" dirty="0" smtClean="0">
                <a:solidFill>
                  <a:schemeClr val="tx1"/>
                </a:solidFill>
                <a:latin typeface="Times New Roman" pitchFamily="33" charset="0"/>
                <a:ea typeface="+mn-ea"/>
                <a:cs typeface="+mn-cs"/>
              </a:rPr>
              <a:t>a RAM can be updated, the data pins are input/output. The write enable (WE)</a:t>
            </a:r>
          </a:p>
          <a:p>
            <a:r>
              <a:rPr kumimoji="1" lang="en-US" sz="1200" kern="1200" baseline="0" dirty="0" smtClean="0">
                <a:solidFill>
                  <a:schemeClr val="tx1"/>
                </a:solidFill>
                <a:latin typeface="Times New Roman" pitchFamily="33" charset="0"/>
                <a:ea typeface="+mn-ea"/>
                <a:cs typeface="+mn-cs"/>
              </a:rPr>
              <a:t>and output enable (OE) pins indicate whether this is a write or read operation.</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Because the DRAM is accessed by row and column, and the address is multiplexed,</a:t>
            </a:r>
          </a:p>
          <a:p>
            <a:r>
              <a:rPr kumimoji="1" lang="en-US" sz="1200" kern="1200" baseline="0" dirty="0" smtClean="0">
                <a:solidFill>
                  <a:schemeClr val="tx1"/>
                </a:solidFill>
                <a:latin typeface="Times New Roman" pitchFamily="33" charset="0"/>
                <a:ea typeface="+mn-ea"/>
                <a:cs typeface="+mn-cs"/>
              </a:rPr>
              <a:t>only 11 address pins are needed to specify the 4M row/column combinations</a:t>
            </a:r>
          </a:p>
          <a:p>
            <a:r>
              <a:rPr kumimoji="1" lang="en-US" sz="1200" kern="1200" baseline="0" dirty="0" smtClean="0">
                <a:solidFill>
                  <a:schemeClr val="tx1"/>
                </a:solidFill>
                <a:latin typeface="Times New Roman" pitchFamily="33" charset="0"/>
                <a:ea typeface="+mn-ea"/>
                <a:cs typeface="+mn-cs"/>
              </a:rPr>
              <a:t>(2</a:t>
            </a:r>
            <a:r>
              <a:rPr kumimoji="1" lang="en-US" sz="1200" kern="1200" baseline="30000" dirty="0" smtClean="0">
                <a:solidFill>
                  <a:schemeClr val="tx1"/>
                </a:solidFill>
                <a:latin typeface="Times New Roman" pitchFamily="33" charset="0"/>
                <a:ea typeface="+mn-ea"/>
                <a:cs typeface="+mn-cs"/>
              </a:rPr>
              <a:t>11</a:t>
            </a:r>
            <a:r>
              <a:rPr kumimoji="1" lang="en-US" sz="1200" kern="1200" baseline="0" dirty="0" smtClean="0">
                <a:solidFill>
                  <a:schemeClr val="tx1"/>
                </a:solidFill>
                <a:latin typeface="Times New Roman" pitchFamily="33" charset="0"/>
                <a:ea typeface="+mn-ea"/>
                <a:cs typeface="+mn-cs"/>
              </a:rPr>
              <a:t> * 2</a:t>
            </a:r>
            <a:r>
              <a:rPr kumimoji="1" lang="en-US" sz="1200" kern="1200" baseline="30000" dirty="0" smtClean="0">
                <a:solidFill>
                  <a:schemeClr val="tx1"/>
                </a:solidFill>
                <a:latin typeface="Times New Roman" pitchFamily="33" charset="0"/>
                <a:ea typeface="+mn-ea"/>
                <a:cs typeface="+mn-cs"/>
              </a:rPr>
              <a:t>11</a:t>
            </a:r>
            <a:r>
              <a:rPr kumimoji="1" lang="en-US" sz="1200" kern="1200" baseline="0" dirty="0" smtClean="0">
                <a:solidFill>
                  <a:schemeClr val="tx1"/>
                </a:solidFill>
                <a:latin typeface="Times New Roman" pitchFamily="33" charset="0"/>
                <a:ea typeface="+mn-ea"/>
                <a:cs typeface="+mn-cs"/>
              </a:rPr>
              <a:t> = 2</a:t>
            </a:r>
            <a:r>
              <a:rPr kumimoji="1" lang="en-US" sz="1200" kern="1200" baseline="30000" dirty="0" smtClean="0">
                <a:solidFill>
                  <a:schemeClr val="tx1"/>
                </a:solidFill>
                <a:latin typeface="Times New Roman" pitchFamily="33" charset="0"/>
                <a:ea typeface="+mn-ea"/>
                <a:cs typeface="+mn-cs"/>
              </a:rPr>
              <a:t>22</a:t>
            </a:r>
            <a:r>
              <a:rPr kumimoji="1" lang="en-US" sz="1200" kern="1200" baseline="0" dirty="0" smtClean="0">
                <a:solidFill>
                  <a:schemeClr val="tx1"/>
                </a:solidFill>
                <a:latin typeface="Times New Roman" pitchFamily="33" charset="0"/>
                <a:ea typeface="+mn-ea"/>
                <a:cs typeface="+mn-cs"/>
              </a:rPr>
              <a:t> = 4M). The functions of the row address select (RAS) and column</a:t>
            </a:r>
          </a:p>
          <a:p>
            <a:r>
              <a:rPr kumimoji="1" lang="en-US" sz="1200" kern="1200" baseline="0" dirty="0" smtClean="0">
                <a:solidFill>
                  <a:schemeClr val="tx1"/>
                </a:solidFill>
                <a:latin typeface="Times New Roman" pitchFamily="33" charset="0"/>
                <a:ea typeface="+mn-ea"/>
                <a:cs typeface="+mn-cs"/>
              </a:rPr>
              <a:t>address select (CAS) pins were discussed previously. Finally, the no connect (NC)</a:t>
            </a:r>
          </a:p>
          <a:p>
            <a:r>
              <a:rPr kumimoji="1" lang="en-US" sz="1200" kern="1200" baseline="0" dirty="0" smtClean="0">
                <a:solidFill>
                  <a:schemeClr val="tx1"/>
                </a:solidFill>
                <a:latin typeface="Times New Roman" pitchFamily="33" charset="0"/>
                <a:ea typeface="+mn-ea"/>
                <a:cs typeface="+mn-cs"/>
              </a:rPr>
              <a:t>pin is provided so that there are an even number of pins.</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95603158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948958-CF18-6C41-9FD9-749F2334E737}" type="slidenum">
              <a:rPr lang="en-US"/>
              <a:pPr/>
              <a:t>69</a:t>
            </a:fld>
            <a:endParaRPr lang="en-US"/>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If a RAM chip contains only 1 bit per word, then clearly we will need at least a</a:t>
            </a:r>
          </a:p>
          <a:p>
            <a:r>
              <a:rPr kumimoji="1" lang="en-US" sz="1200" kern="1200" baseline="0" dirty="0" smtClean="0">
                <a:solidFill>
                  <a:schemeClr val="tx1"/>
                </a:solidFill>
                <a:latin typeface="Times New Roman" pitchFamily="33" charset="0"/>
                <a:ea typeface="+mn-ea"/>
                <a:cs typeface="+mn-cs"/>
              </a:rPr>
              <a:t>number of chips equal to the number of bits per word. As an example, Figure 5.5</a:t>
            </a:r>
          </a:p>
          <a:p>
            <a:r>
              <a:rPr kumimoji="1" lang="en-US" sz="1200" kern="1200" baseline="0" dirty="0" smtClean="0">
                <a:solidFill>
                  <a:schemeClr val="tx1"/>
                </a:solidFill>
                <a:latin typeface="Times New Roman" pitchFamily="33" charset="0"/>
                <a:ea typeface="+mn-ea"/>
                <a:cs typeface="+mn-cs"/>
              </a:rPr>
              <a:t>shows how a memory module consisting of 256K 8-bit words could be organized. For</a:t>
            </a:r>
          </a:p>
          <a:p>
            <a:r>
              <a:rPr kumimoji="1" lang="en-US" sz="1200" kern="1200" baseline="0" dirty="0" smtClean="0">
                <a:solidFill>
                  <a:schemeClr val="tx1"/>
                </a:solidFill>
                <a:latin typeface="Times New Roman" pitchFamily="33" charset="0"/>
                <a:ea typeface="+mn-ea"/>
                <a:cs typeface="+mn-cs"/>
              </a:rPr>
              <a:t>256K words, an 18-bit address is needed and is supplied to the module from some</a:t>
            </a:r>
          </a:p>
          <a:p>
            <a:r>
              <a:rPr kumimoji="1" lang="en-US" sz="1200" kern="1200" baseline="0" dirty="0" smtClean="0">
                <a:solidFill>
                  <a:schemeClr val="tx1"/>
                </a:solidFill>
                <a:latin typeface="Times New Roman" pitchFamily="33" charset="0"/>
                <a:ea typeface="+mn-ea"/>
                <a:cs typeface="+mn-cs"/>
              </a:rPr>
              <a:t>external source (e.g., the address lines of a bus to which the module is attached).</a:t>
            </a:r>
          </a:p>
          <a:p>
            <a:r>
              <a:rPr kumimoji="1" lang="en-US" sz="1200" kern="1200" baseline="0" dirty="0" smtClean="0">
                <a:solidFill>
                  <a:schemeClr val="tx1"/>
                </a:solidFill>
                <a:latin typeface="Times New Roman" pitchFamily="33" charset="0"/>
                <a:ea typeface="+mn-ea"/>
                <a:cs typeface="+mn-cs"/>
              </a:rPr>
              <a:t>The address is presented to 8 256K * 1-bit chips, each of which provides the input/</a:t>
            </a:r>
          </a:p>
          <a:p>
            <a:r>
              <a:rPr kumimoji="1" lang="en-US" sz="1200" kern="1200" baseline="0" dirty="0" smtClean="0">
                <a:solidFill>
                  <a:schemeClr val="tx1"/>
                </a:solidFill>
                <a:latin typeface="Times New Roman" pitchFamily="33" charset="0"/>
                <a:ea typeface="+mn-ea"/>
                <a:cs typeface="+mn-cs"/>
              </a:rPr>
              <a:t>output of 1 bit.</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29714012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4945A6-7A93-AA49-8007-21E7FD31E87A}" type="slidenum">
              <a:rPr lang="en-US"/>
              <a:pPr/>
              <a:t>70</a:t>
            </a:fld>
            <a:endParaRPr 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This organization works as long as the size of memory equals the number of</a:t>
            </a:r>
          </a:p>
          <a:p>
            <a:r>
              <a:rPr kumimoji="1" lang="en-US" sz="1200" kern="1200" baseline="0" dirty="0" smtClean="0">
                <a:solidFill>
                  <a:schemeClr val="tx1"/>
                </a:solidFill>
                <a:latin typeface="Times New Roman" pitchFamily="33" charset="0"/>
                <a:ea typeface="+mn-ea"/>
                <a:cs typeface="+mn-cs"/>
              </a:rPr>
              <a:t>bits per chip. In the case in which larger memory is required, an array of chips is</a:t>
            </a:r>
          </a:p>
          <a:p>
            <a:r>
              <a:rPr kumimoji="1" lang="en-US" sz="1200" kern="1200" baseline="0" dirty="0" smtClean="0">
                <a:solidFill>
                  <a:schemeClr val="tx1"/>
                </a:solidFill>
                <a:latin typeface="Times New Roman" pitchFamily="33" charset="0"/>
                <a:ea typeface="+mn-ea"/>
                <a:cs typeface="+mn-cs"/>
              </a:rPr>
              <a:t>needed. Figure 5.6 shows the possible organization of a memory consisting of 1M</a:t>
            </a:r>
          </a:p>
          <a:p>
            <a:r>
              <a:rPr kumimoji="1" lang="en-US" sz="1200" kern="1200" baseline="0" dirty="0" smtClean="0">
                <a:solidFill>
                  <a:schemeClr val="tx1"/>
                </a:solidFill>
                <a:latin typeface="Times New Roman" pitchFamily="33" charset="0"/>
                <a:ea typeface="+mn-ea"/>
                <a:cs typeface="+mn-cs"/>
              </a:rPr>
              <a:t>word by 8 bits per word. In this case, we have four columns of chips, each column</a:t>
            </a:r>
          </a:p>
          <a:p>
            <a:r>
              <a:rPr kumimoji="1" lang="en-US" sz="1200" kern="1200" baseline="0" dirty="0" smtClean="0">
                <a:solidFill>
                  <a:schemeClr val="tx1"/>
                </a:solidFill>
                <a:latin typeface="Times New Roman" pitchFamily="33" charset="0"/>
                <a:ea typeface="+mn-ea"/>
                <a:cs typeface="+mn-cs"/>
              </a:rPr>
              <a:t>containing 256K words arranged as in Figure 5.5. For 1M word, 20 address lines are</a:t>
            </a:r>
          </a:p>
          <a:p>
            <a:r>
              <a:rPr kumimoji="1" lang="en-US" sz="1200" kern="1200" baseline="0" dirty="0" smtClean="0">
                <a:solidFill>
                  <a:schemeClr val="tx1"/>
                </a:solidFill>
                <a:latin typeface="Times New Roman" pitchFamily="33" charset="0"/>
                <a:ea typeface="+mn-ea"/>
                <a:cs typeface="+mn-cs"/>
              </a:rPr>
              <a:t>needed. The 18 least significant bits are routed to all 32 modules. The high-order</a:t>
            </a:r>
          </a:p>
          <a:p>
            <a:r>
              <a:rPr kumimoji="1" lang="en-US" sz="1200" kern="1200" baseline="0" dirty="0" smtClean="0">
                <a:solidFill>
                  <a:schemeClr val="tx1"/>
                </a:solidFill>
                <a:latin typeface="Times New Roman" pitchFamily="33" charset="0"/>
                <a:ea typeface="+mn-ea"/>
                <a:cs typeface="+mn-cs"/>
              </a:rPr>
              <a:t>2 bits are input to a group select logic module that sends a chip enable signal to one</a:t>
            </a:r>
          </a:p>
          <a:p>
            <a:r>
              <a:rPr kumimoji="1" lang="en-US" sz="1200" kern="1200" baseline="0" dirty="0" smtClean="0">
                <a:solidFill>
                  <a:schemeClr val="tx1"/>
                </a:solidFill>
                <a:latin typeface="Times New Roman" pitchFamily="33" charset="0"/>
                <a:ea typeface="+mn-ea"/>
                <a:cs typeface="+mn-cs"/>
              </a:rPr>
              <a:t>of the four columns of modules.</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13874140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Main memory is composed of a collection of DRAM memory chips. A number of</a:t>
            </a:r>
          </a:p>
          <a:p>
            <a:r>
              <a:rPr kumimoji="1" lang="en-US" sz="1200" kern="1200" baseline="0" dirty="0" smtClean="0">
                <a:solidFill>
                  <a:schemeClr val="tx1"/>
                </a:solidFill>
                <a:latin typeface="Times New Roman" pitchFamily="33" charset="0"/>
                <a:ea typeface="+mn-ea"/>
                <a:cs typeface="+mn-cs"/>
              </a:rPr>
              <a:t>chips can be grouped together to form a </a:t>
            </a:r>
            <a:r>
              <a:rPr kumimoji="1" lang="en-US" sz="1200" i="1" kern="1200" baseline="0" dirty="0" smtClean="0">
                <a:solidFill>
                  <a:schemeClr val="tx1"/>
                </a:solidFill>
                <a:latin typeface="Times New Roman" pitchFamily="33" charset="0"/>
                <a:ea typeface="+mn-ea"/>
                <a:cs typeface="+mn-cs"/>
              </a:rPr>
              <a:t>memory bank. </a:t>
            </a:r>
            <a:r>
              <a:rPr kumimoji="1" lang="en-US" sz="1200" i="0" kern="1200" baseline="0" dirty="0" smtClean="0">
                <a:solidFill>
                  <a:schemeClr val="tx1"/>
                </a:solidFill>
                <a:latin typeface="Times New Roman" pitchFamily="33" charset="0"/>
                <a:ea typeface="+mn-ea"/>
                <a:cs typeface="+mn-cs"/>
              </a:rPr>
              <a:t>It is possible to organize</a:t>
            </a:r>
          </a:p>
          <a:p>
            <a:r>
              <a:rPr kumimoji="1" lang="en-US" sz="1200" kern="1200" baseline="0" dirty="0" smtClean="0">
                <a:solidFill>
                  <a:schemeClr val="tx1"/>
                </a:solidFill>
                <a:latin typeface="Times New Roman" pitchFamily="33" charset="0"/>
                <a:ea typeface="+mn-ea"/>
                <a:cs typeface="+mn-cs"/>
              </a:rPr>
              <a:t>the memory banks in a way known as </a:t>
            </a:r>
            <a:r>
              <a:rPr kumimoji="1" lang="en-US" sz="1200" i="1" kern="1200" baseline="0" dirty="0" smtClean="0">
                <a:solidFill>
                  <a:schemeClr val="tx1"/>
                </a:solidFill>
                <a:latin typeface="Times New Roman" pitchFamily="33" charset="0"/>
                <a:ea typeface="+mn-ea"/>
                <a:cs typeface="+mn-cs"/>
              </a:rPr>
              <a:t>interleaved memory</a:t>
            </a:r>
            <a:r>
              <a:rPr kumimoji="1" lang="en-US" sz="1200" kern="1200" baseline="0" dirty="0" smtClean="0">
                <a:solidFill>
                  <a:schemeClr val="tx1"/>
                </a:solidFill>
                <a:latin typeface="Times New Roman" pitchFamily="33" charset="0"/>
                <a:ea typeface="+mn-ea"/>
                <a:cs typeface="+mn-cs"/>
              </a:rPr>
              <a:t>. Each bank is independently</a:t>
            </a:r>
          </a:p>
          <a:p>
            <a:r>
              <a:rPr kumimoji="1" lang="en-US" sz="1200" kern="1200" baseline="0" dirty="0" smtClean="0">
                <a:solidFill>
                  <a:schemeClr val="tx1"/>
                </a:solidFill>
                <a:latin typeface="Times New Roman" pitchFamily="33" charset="0"/>
                <a:ea typeface="+mn-ea"/>
                <a:cs typeface="+mn-cs"/>
              </a:rPr>
              <a:t>able to service a memory read or write request, so that a system with</a:t>
            </a:r>
          </a:p>
          <a:p>
            <a:r>
              <a:rPr kumimoji="1" lang="en-US" sz="1200" i="1" kern="1200" baseline="0" dirty="0" smtClean="0">
                <a:solidFill>
                  <a:schemeClr val="tx1"/>
                </a:solidFill>
                <a:latin typeface="Times New Roman" pitchFamily="33" charset="0"/>
                <a:ea typeface="+mn-ea"/>
                <a:cs typeface="+mn-cs"/>
              </a:rPr>
              <a:t>K </a:t>
            </a:r>
            <a:r>
              <a:rPr kumimoji="1" lang="en-US" sz="1200" i="0" kern="1200" baseline="0" dirty="0" smtClean="0">
                <a:solidFill>
                  <a:schemeClr val="tx1"/>
                </a:solidFill>
                <a:latin typeface="Times New Roman" pitchFamily="33" charset="0"/>
                <a:ea typeface="+mn-ea"/>
                <a:cs typeface="+mn-cs"/>
              </a:rPr>
              <a:t>banks can service</a:t>
            </a:r>
            <a:r>
              <a:rPr kumimoji="1" lang="en-US" sz="1200" i="1" kern="1200" baseline="0" dirty="0" smtClean="0">
                <a:solidFill>
                  <a:schemeClr val="tx1"/>
                </a:solidFill>
                <a:latin typeface="Times New Roman" pitchFamily="33" charset="0"/>
                <a:ea typeface="+mn-ea"/>
                <a:cs typeface="+mn-cs"/>
              </a:rPr>
              <a:t> K </a:t>
            </a:r>
            <a:r>
              <a:rPr kumimoji="1" lang="en-US" sz="1200" i="0" kern="1200" baseline="0" dirty="0" smtClean="0">
                <a:solidFill>
                  <a:schemeClr val="tx1"/>
                </a:solidFill>
                <a:latin typeface="Times New Roman" pitchFamily="33" charset="0"/>
                <a:ea typeface="+mn-ea"/>
                <a:cs typeface="+mn-cs"/>
              </a:rPr>
              <a:t>requests simultaneously, increasing memory read or write</a:t>
            </a:r>
          </a:p>
          <a:p>
            <a:r>
              <a:rPr kumimoji="1" lang="en-US" sz="1200" kern="1200" baseline="0" dirty="0" smtClean="0">
                <a:solidFill>
                  <a:schemeClr val="tx1"/>
                </a:solidFill>
                <a:latin typeface="Times New Roman" pitchFamily="33" charset="0"/>
                <a:ea typeface="+mn-ea"/>
                <a:cs typeface="+mn-cs"/>
              </a:rPr>
              <a:t>rates by a factor of </a:t>
            </a:r>
            <a:r>
              <a:rPr kumimoji="1" lang="en-US" sz="1200" i="1" kern="1200" baseline="0" dirty="0" smtClean="0">
                <a:solidFill>
                  <a:schemeClr val="tx1"/>
                </a:solidFill>
                <a:latin typeface="Times New Roman" pitchFamily="33" charset="0"/>
                <a:ea typeface="+mn-ea"/>
                <a:cs typeface="+mn-cs"/>
              </a:rPr>
              <a:t>K. </a:t>
            </a:r>
            <a:r>
              <a:rPr kumimoji="1" lang="en-US" sz="1200" i="0" kern="1200" baseline="0" dirty="0" smtClean="0">
                <a:solidFill>
                  <a:schemeClr val="tx1"/>
                </a:solidFill>
                <a:latin typeface="Times New Roman" pitchFamily="33" charset="0"/>
                <a:ea typeface="+mn-ea"/>
                <a:cs typeface="+mn-cs"/>
              </a:rPr>
              <a:t>If consecutive words of memory are stored in different</a:t>
            </a:r>
          </a:p>
          <a:p>
            <a:r>
              <a:rPr kumimoji="1" lang="en-US" sz="1200" kern="1200" baseline="0" dirty="0" smtClean="0">
                <a:solidFill>
                  <a:schemeClr val="tx1"/>
                </a:solidFill>
                <a:latin typeface="Times New Roman" pitchFamily="33" charset="0"/>
                <a:ea typeface="+mn-ea"/>
                <a:cs typeface="+mn-cs"/>
              </a:rPr>
              <a:t>banks, then the transfer of a block of memory is speeded up. Appendix G explores</a:t>
            </a:r>
          </a:p>
          <a:p>
            <a:r>
              <a:rPr kumimoji="1" lang="en-US" sz="1200" kern="1200" baseline="0" dirty="0" smtClean="0">
                <a:solidFill>
                  <a:schemeClr val="tx1"/>
                </a:solidFill>
                <a:latin typeface="Times New Roman" pitchFamily="33" charset="0"/>
                <a:ea typeface="+mn-ea"/>
                <a:cs typeface="+mn-cs"/>
              </a:rPr>
              <a:t>the topic of interleaved memory.</a:t>
            </a:r>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71</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07220608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068F92-8AEC-D440-9E10-926B51F83CF2}" type="slidenum">
              <a:rPr lang="en-US"/>
              <a:pPr/>
              <a:t>72</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A semiconductor memory system is subject to errors. These can be categorized as</a:t>
            </a:r>
          </a:p>
          <a:p>
            <a:r>
              <a:rPr kumimoji="1" lang="en-US" sz="1200" kern="1200" baseline="0" dirty="0" smtClean="0">
                <a:solidFill>
                  <a:schemeClr val="tx1"/>
                </a:solidFill>
                <a:latin typeface="Times New Roman" pitchFamily="33" charset="0"/>
                <a:ea typeface="+mn-ea"/>
                <a:cs typeface="+mn-cs"/>
              </a:rPr>
              <a:t>hard failures and soft errors. A </a:t>
            </a:r>
            <a:r>
              <a:rPr kumimoji="1" lang="en-US" sz="1200" b="1" kern="1200" baseline="0" dirty="0" smtClean="0">
                <a:solidFill>
                  <a:schemeClr val="tx1"/>
                </a:solidFill>
                <a:latin typeface="Times New Roman" pitchFamily="33" charset="0"/>
                <a:ea typeface="+mn-ea"/>
                <a:cs typeface="+mn-cs"/>
              </a:rPr>
              <a:t>hard failure </a:t>
            </a:r>
            <a:r>
              <a:rPr kumimoji="1" lang="en-US" sz="1200" b="0" kern="1200" baseline="0" dirty="0" smtClean="0">
                <a:solidFill>
                  <a:schemeClr val="tx1"/>
                </a:solidFill>
                <a:latin typeface="Times New Roman" pitchFamily="33" charset="0"/>
                <a:ea typeface="+mn-ea"/>
                <a:cs typeface="+mn-cs"/>
              </a:rPr>
              <a:t>is a permanent physical defect so that</a:t>
            </a:r>
          </a:p>
          <a:p>
            <a:r>
              <a:rPr kumimoji="1" lang="en-US" sz="1200" kern="1200" baseline="0" dirty="0" smtClean="0">
                <a:solidFill>
                  <a:schemeClr val="tx1"/>
                </a:solidFill>
                <a:latin typeface="Times New Roman" pitchFamily="33" charset="0"/>
                <a:ea typeface="+mn-ea"/>
                <a:cs typeface="+mn-cs"/>
              </a:rPr>
              <a:t>the memory cell or cells affected cannot reliably store data but become stuck at</a:t>
            </a:r>
          </a:p>
          <a:p>
            <a:r>
              <a:rPr kumimoji="1" lang="en-US" sz="1200" kern="1200" baseline="0" dirty="0" smtClean="0">
                <a:solidFill>
                  <a:schemeClr val="tx1"/>
                </a:solidFill>
                <a:latin typeface="Times New Roman" pitchFamily="33" charset="0"/>
                <a:ea typeface="+mn-ea"/>
                <a:cs typeface="+mn-cs"/>
              </a:rPr>
              <a:t>0 or 1 or switch erratically between 0 and 1. Hard errors can be caused by harsh</a:t>
            </a:r>
          </a:p>
          <a:p>
            <a:r>
              <a:rPr kumimoji="1" lang="en-US" sz="1200" kern="1200" baseline="0" dirty="0" smtClean="0">
                <a:solidFill>
                  <a:schemeClr val="tx1"/>
                </a:solidFill>
                <a:latin typeface="Times New Roman" pitchFamily="33" charset="0"/>
                <a:ea typeface="+mn-ea"/>
                <a:cs typeface="+mn-cs"/>
              </a:rPr>
              <a:t>environmental abuse, manufacturing defects, and wear. A </a:t>
            </a:r>
            <a:r>
              <a:rPr kumimoji="1" lang="en-US" sz="1200" b="1" kern="1200" baseline="0" dirty="0" smtClean="0">
                <a:solidFill>
                  <a:schemeClr val="tx1"/>
                </a:solidFill>
                <a:latin typeface="Times New Roman" pitchFamily="33" charset="0"/>
                <a:ea typeface="+mn-ea"/>
                <a:cs typeface="+mn-cs"/>
              </a:rPr>
              <a:t>soft error </a:t>
            </a:r>
            <a:r>
              <a:rPr kumimoji="1" lang="en-US" sz="1200" b="0" kern="1200" baseline="0" dirty="0" smtClean="0">
                <a:solidFill>
                  <a:schemeClr val="tx1"/>
                </a:solidFill>
                <a:latin typeface="Times New Roman" pitchFamily="33" charset="0"/>
                <a:ea typeface="+mn-ea"/>
                <a:cs typeface="+mn-cs"/>
              </a:rPr>
              <a:t>is a random,</a:t>
            </a:r>
          </a:p>
          <a:p>
            <a:r>
              <a:rPr kumimoji="1" lang="en-US" sz="1200" kern="1200" baseline="0" dirty="0" smtClean="0">
                <a:solidFill>
                  <a:schemeClr val="tx1"/>
                </a:solidFill>
                <a:latin typeface="Times New Roman" pitchFamily="33" charset="0"/>
                <a:ea typeface="+mn-ea"/>
                <a:cs typeface="+mn-cs"/>
              </a:rPr>
              <a:t>nondestructive event that alters the contents of one or more memory cells without</a:t>
            </a:r>
          </a:p>
          <a:p>
            <a:r>
              <a:rPr kumimoji="1" lang="en-US" sz="1200" kern="1200" baseline="0" dirty="0" smtClean="0">
                <a:solidFill>
                  <a:schemeClr val="tx1"/>
                </a:solidFill>
                <a:latin typeface="Times New Roman" pitchFamily="33" charset="0"/>
                <a:ea typeface="+mn-ea"/>
                <a:cs typeface="+mn-cs"/>
              </a:rPr>
              <a:t>damaging the memory. Soft errors can be caused by power supply problems</a:t>
            </a:r>
          </a:p>
          <a:p>
            <a:r>
              <a:rPr kumimoji="1" lang="en-US" sz="1200" kern="1200" baseline="0" dirty="0" smtClean="0">
                <a:solidFill>
                  <a:schemeClr val="tx1"/>
                </a:solidFill>
                <a:latin typeface="Times New Roman" pitchFamily="33" charset="0"/>
                <a:ea typeface="+mn-ea"/>
                <a:cs typeface="+mn-cs"/>
              </a:rPr>
              <a:t>or alpha particles. These particles result from radioactive decay and are distressingly</a:t>
            </a:r>
          </a:p>
          <a:p>
            <a:r>
              <a:rPr kumimoji="1" lang="en-US" sz="1200" kern="1200" baseline="0" dirty="0" smtClean="0">
                <a:solidFill>
                  <a:schemeClr val="tx1"/>
                </a:solidFill>
                <a:latin typeface="Times New Roman" pitchFamily="33" charset="0"/>
                <a:ea typeface="+mn-ea"/>
                <a:cs typeface="+mn-cs"/>
              </a:rPr>
              <a:t>common because radioactive nuclei are found in small quantities in nearly all</a:t>
            </a:r>
          </a:p>
          <a:p>
            <a:r>
              <a:rPr kumimoji="1" lang="en-US" sz="1200" kern="1200" baseline="0" dirty="0" smtClean="0">
                <a:solidFill>
                  <a:schemeClr val="tx1"/>
                </a:solidFill>
                <a:latin typeface="Times New Roman" pitchFamily="33" charset="0"/>
                <a:ea typeface="+mn-ea"/>
                <a:cs typeface="+mn-cs"/>
              </a:rPr>
              <a:t>materials. Both hard and soft errors are clearly undesirable, and most modern main</a:t>
            </a:r>
          </a:p>
          <a:p>
            <a:r>
              <a:rPr kumimoji="1" lang="en-US" sz="1200" kern="1200" baseline="0" dirty="0" smtClean="0">
                <a:solidFill>
                  <a:schemeClr val="tx1"/>
                </a:solidFill>
                <a:latin typeface="Times New Roman" pitchFamily="33" charset="0"/>
                <a:ea typeface="+mn-ea"/>
                <a:cs typeface="+mn-cs"/>
              </a:rPr>
              <a:t>memory systems include logic for both detecting and correcting errors.</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99287882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15CD0F-AC83-3144-A171-B3A02E924D72}" type="slidenum">
              <a:rPr lang="en-US"/>
              <a:pPr/>
              <a:t>73</a:t>
            </a:fld>
            <a:endParaRPr lang="en-US"/>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Figure 5.7 illustrates in general terms how the process is carried out. When</a:t>
            </a:r>
          </a:p>
          <a:p>
            <a:r>
              <a:rPr kumimoji="1" lang="en-US" sz="1200" kern="1200" baseline="0" dirty="0" smtClean="0">
                <a:solidFill>
                  <a:schemeClr val="tx1"/>
                </a:solidFill>
                <a:latin typeface="Times New Roman" pitchFamily="33" charset="0"/>
                <a:ea typeface="+mn-ea"/>
                <a:cs typeface="+mn-cs"/>
              </a:rPr>
              <a:t>data are to be written into memory, a calculation, depicted as a function </a:t>
            </a:r>
            <a:r>
              <a:rPr kumimoji="1" lang="en-US" sz="1200" i="1" kern="1200" baseline="0" dirty="0" smtClean="0">
                <a:solidFill>
                  <a:schemeClr val="tx1"/>
                </a:solidFill>
                <a:latin typeface="Times New Roman" pitchFamily="33" charset="0"/>
                <a:ea typeface="+mn-ea"/>
                <a:cs typeface="+mn-cs"/>
              </a:rPr>
              <a:t>f, </a:t>
            </a:r>
            <a:r>
              <a:rPr kumimoji="1" lang="en-US" sz="1200" i="0" kern="1200" baseline="0" dirty="0" smtClean="0">
                <a:solidFill>
                  <a:schemeClr val="tx1"/>
                </a:solidFill>
                <a:latin typeface="Times New Roman" pitchFamily="33" charset="0"/>
                <a:ea typeface="+mn-ea"/>
                <a:cs typeface="+mn-cs"/>
              </a:rPr>
              <a:t>is performed</a:t>
            </a:r>
          </a:p>
          <a:p>
            <a:r>
              <a:rPr kumimoji="1" lang="en-US" sz="1200" kern="1200" baseline="0" dirty="0" smtClean="0">
                <a:solidFill>
                  <a:schemeClr val="tx1"/>
                </a:solidFill>
                <a:latin typeface="Times New Roman" pitchFamily="33" charset="0"/>
                <a:ea typeface="+mn-ea"/>
                <a:cs typeface="+mn-cs"/>
              </a:rPr>
              <a:t>on the data to produce a code. Both the code and the data are stored. Thus,</a:t>
            </a:r>
          </a:p>
          <a:p>
            <a:r>
              <a:rPr kumimoji="1" lang="en-US" sz="1200" kern="1200" baseline="0" dirty="0" smtClean="0">
                <a:solidFill>
                  <a:schemeClr val="tx1"/>
                </a:solidFill>
                <a:latin typeface="Times New Roman" pitchFamily="33" charset="0"/>
                <a:ea typeface="+mn-ea"/>
                <a:cs typeface="+mn-cs"/>
              </a:rPr>
              <a:t>if an </a:t>
            </a:r>
            <a:r>
              <a:rPr kumimoji="1" lang="en-US" sz="1200" i="1" kern="1200" baseline="0" dirty="0" smtClean="0">
                <a:solidFill>
                  <a:schemeClr val="tx1"/>
                </a:solidFill>
                <a:latin typeface="Times New Roman" pitchFamily="33" charset="0"/>
                <a:ea typeface="+mn-ea"/>
                <a:cs typeface="+mn-cs"/>
              </a:rPr>
              <a:t>M-</a:t>
            </a:r>
            <a:r>
              <a:rPr kumimoji="1" lang="en-US" sz="1200" i="0" kern="1200" baseline="0" dirty="0" smtClean="0">
                <a:solidFill>
                  <a:schemeClr val="tx1"/>
                </a:solidFill>
                <a:latin typeface="Times New Roman" pitchFamily="33" charset="0"/>
                <a:ea typeface="+mn-ea"/>
                <a:cs typeface="+mn-cs"/>
              </a:rPr>
              <a:t>bit word of data is to be stored and the code is of length </a:t>
            </a:r>
            <a:r>
              <a:rPr kumimoji="1" lang="en-US" sz="1200" i="1" kern="1200" baseline="0" dirty="0" smtClean="0">
                <a:solidFill>
                  <a:schemeClr val="tx1"/>
                </a:solidFill>
                <a:latin typeface="Times New Roman" pitchFamily="33" charset="0"/>
                <a:ea typeface="+mn-ea"/>
                <a:cs typeface="+mn-cs"/>
              </a:rPr>
              <a:t>K </a:t>
            </a:r>
            <a:r>
              <a:rPr kumimoji="1" lang="en-US" sz="1200" i="0" kern="1200" baseline="0" dirty="0" smtClean="0">
                <a:solidFill>
                  <a:schemeClr val="tx1"/>
                </a:solidFill>
                <a:latin typeface="Times New Roman" pitchFamily="33" charset="0"/>
                <a:ea typeface="+mn-ea"/>
                <a:cs typeface="+mn-cs"/>
              </a:rPr>
              <a:t>bits, then the</a:t>
            </a:r>
          </a:p>
          <a:p>
            <a:r>
              <a:rPr kumimoji="1" lang="en-US" sz="1200" kern="1200" baseline="0" dirty="0" smtClean="0">
                <a:solidFill>
                  <a:schemeClr val="tx1"/>
                </a:solidFill>
                <a:latin typeface="Times New Roman" pitchFamily="33" charset="0"/>
                <a:ea typeface="+mn-ea"/>
                <a:cs typeface="+mn-cs"/>
              </a:rPr>
              <a:t>actual size of the stored word is </a:t>
            </a:r>
            <a:r>
              <a:rPr kumimoji="1" lang="en-US" sz="1200" i="1" kern="1200" baseline="0" dirty="0" smtClean="0">
                <a:solidFill>
                  <a:schemeClr val="tx1"/>
                </a:solidFill>
                <a:latin typeface="Times New Roman" pitchFamily="33" charset="0"/>
                <a:ea typeface="+mn-ea"/>
                <a:cs typeface="+mn-cs"/>
              </a:rPr>
              <a:t>M + K bits.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When the previously stored word is read out, the code is used to detect and possibly</a:t>
            </a:r>
          </a:p>
          <a:p>
            <a:r>
              <a:rPr kumimoji="1" lang="en-US" sz="1200" kern="1200" baseline="0" dirty="0" smtClean="0">
                <a:solidFill>
                  <a:schemeClr val="tx1"/>
                </a:solidFill>
                <a:latin typeface="Times New Roman" pitchFamily="33" charset="0"/>
                <a:ea typeface="+mn-ea"/>
                <a:cs typeface="+mn-cs"/>
              </a:rPr>
              <a:t>correct errors. A new set of </a:t>
            </a:r>
            <a:r>
              <a:rPr kumimoji="1" lang="en-US" sz="1200" i="1" kern="1200" baseline="0" dirty="0" smtClean="0">
                <a:solidFill>
                  <a:schemeClr val="tx1"/>
                </a:solidFill>
                <a:latin typeface="Times New Roman" pitchFamily="33" charset="0"/>
                <a:ea typeface="+mn-ea"/>
                <a:cs typeface="+mn-cs"/>
              </a:rPr>
              <a:t>K </a:t>
            </a:r>
            <a:r>
              <a:rPr kumimoji="1" lang="en-US" sz="1200" i="0" kern="1200" baseline="0" dirty="0" smtClean="0">
                <a:solidFill>
                  <a:schemeClr val="tx1"/>
                </a:solidFill>
                <a:latin typeface="Times New Roman" pitchFamily="33" charset="0"/>
                <a:ea typeface="+mn-ea"/>
                <a:cs typeface="+mn-cs"/>
              </a:rPr>
              <a:t>code bits is generated from the M data bits and</a:t>
            </a:r>
          </a:p>
          <a:p>
            <a:r>
              <a:rPr kumimoji="1" lang="en-US" sz="1200" kern="1200" baseline="0" dirty="0" smtClean="0">
                <a:solidFill>
                  <a:schemeClr val="tx1"/>
                </a:solidFill>
                <a:latin typeface="Times New Roman" pitchFamily="33" charset="0"/>
                <a:ea typeface="+mn-ea"/>
                <a:cs typeface="+mn-cs"/>
              </a:rPr>
              <a:t>compared with the fetched code bits. The comparison yields one of three results: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No errors are detected. The fetched data bits are sent out.</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An error is detected, and it is possible to correct the error. The data bits plus</a:t>
            </a:r>
          </a:p>
          <a:p>
            <a:r>
              <a:rPr kumimoji="1" lang="en-US" sz="1200" b="1" kern="1200" baseline="0" dirty="0" smtClean="0">
                <a:solidFill>
                  <a:schemeClr val="tx1"/>
                </a:solidFill>
                <a:latin typeface="Times New Roman" pitchFamily="33" charset="0"/>
                <a:ea typeface="+mn-ea"/>
                <a:cs typeface="+mn-cs"/>
              </a:rPr>
              <a:t>error correction </a:t>
            </a:r>
            <a:r>
              <a:rPr kumimoji="1" lang="en-US" sz="1200" b="0" kern="1200" baseline="0" dirty="0" smtClean="0">
                <a:solidFill>
                  <a:schemeClr val="tx1"/>
                </a:solidFill>
                <a:latin typeface="Times New Roman" pitchFamily="33" charset="0"/>
                <a:ea typeface="+mn-ea"/>
                <a:cs typeface="+mn-cs"/>
              </a:rPr>
              <a:t>bits are fed into a corrector, which produces a corrected set of</a:t>
            </a:r>
          </a:p>
          <a:p>
            <a:r>
              <a:rPr kumimoji="1" lang="en-US" sz="1200" i="1" kern="1200" baseline="0" dirty="0" smtClean="0">
                <a:solidFill>
                  <a:schemeClr val="tx1"/>
                </a:solidFill>
                <a:latin typeface="Times New Roman" pitchFamily="33" charset="0"/>
                <a:ea typeface="+mn-ea"/>
                <a:cs typeface="+mn-cs"/>
              </a:rPr>
              <a:t>M </a:t>
            </a:r>
            <a:r>
              <a:rPr kumimoji="1" lang="en-US" sz="1200" i="0" kern="1200" baseline="0" dirty="0" smtClean="0">
                <a:solidFill>
                  <a:schemeClr val="tx1"/>
                </a:solidFill>
                <a:latin typeface="Times New Roman" pitchFamily="33" charset="0"/>
                <a:ea typeface="+mn-ea"/>
                <a:cs typeface="+mn-cs"/>
              </a:rPr>
              <a:t>bits to be sent out</a:t>
            </a:r>
            <a:r>
              <a:rPr kumimoji="1" lang="en-US" sz="1200" i="1" kern="1200" baseline="0" dirty="0" smtClean="0">
                <a:solidFill>
                  <a:schemeClr val="tx1"/>
                </a:solidFill>
                <a:latin typeface="Times New Roman" pitchFamily="33" charset="0"/>
                <a:ea typeface="+mn-ea"/>
                <a:cs typeface="+mn-cs"/>
              </a:rPr>
              <a:t>.</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An error is detected, but it is not possible to correct it. This condition is reported.</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Codes that operate in this fashion are referred to as </a:t>
            </a:r>
            <a:r>
              <a:rPr kumimoji="1" lang="en-US" sz="1200" b="1" kern="1200" baseline="0" dirty="0" smtClean="0">
                <a:solidFill>
                  <a:schemeClr val="tx1"/>
                </a:solidFill>
                <a:latin typeface="Times New Roman" pitchFamily="33" charset="0"/>
                <a:ea typeface="+mn-ea"/>
                <a:cs typeface="+mn-cs"/>
              </a:rPr>
              <a:t>error-correcting codes. </a:t>
            </a:r>
            <a:r>
              <a:rPr kumimoji="1" lang="en-US" sz="1200" b="0" kern="1200" baseline="0" dirty="0" smtClean="0">
                <a:solidFill>
                  <a:schemeClr val="tx1"/>
                </a:solidFill>
                <a:latin typeface="Times New Roman" pitchFamily="33" charset="0"/>
                <a:ea typeface="+mn-ea"/>
                <a:cs typeface="+mn-cs"/>
              </a:rPr>
              <a:t>A</a:t>
            </a:r>
          </a:p>
          <a:p>
            <a:r>
              <a:rPr kumimoji="1" lang="en-US" sz="1200" kern="1200" baseline="0" dirty="0" smtClean="0">
                <a:solidFill>
                  <a:schemeClr val="tx1"/>
                </a:solidFill>
                <a:latin typeface="Times New Roman" pitchFamily="33" charset="0"/>
                <a:ea typeface="+mn-ea"/>
                <a:cs typeface="+mn-cs"/>
              </a:rPr>
              <a:t>code is characterized by the number of bit errors in a word that it can correct and detect.</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71462262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The simplest of the error-correcting codes is the </a:t>
            </a:r>
            <a:r>
              <a:rPr kumimoji="1" lang="en-US" sz="1200" b="1" kern="1200" baseline="0" dirty="0" smtClean="0">
                <a:solidFill>
                  <a:schemeClr val="tx1"/>
                </a:solidFill>
                <a:latin typeface="Times New Roman" pitchFamily="33" charset="0"/>
                <a:ea typeface="+mn-ea"/>
                <a:cs typeface="+mn-cs"/>
              </a:rPr>
              <a:t>Hamming code </a:t>
            </a:r>
            <a:r>
              <a:rPr kumimoji="1" lang="en-US" sz="1200" b="0" kern="1200" baseline="0" dirty="0" smtClean="0">
                <a:solidFill>
                  <a:schemeClr val="tx1"/>
                </a:solidFill>
                <a:latin typeface="Times New Roman" pitchFamily="33" charset="0"/>
                <a:ea typeface="+mn-ea"/>
                <a:cs typeface="+mn-cs"/>
              </a:rPr>
              <a:t>devised by</a:t>
            </a:r>
          </a:p>
          <a:p>
            <a:r>
              <a:rPr kumimoji="1" lang="en-US" sz="1200" kern="1200" baseline="0" dirty="0" smtClean="0">
                <a:solidFill>
                  <a:schemeClr val="tx1"/>
                </a:solidFill>
                <a:latin typeface="Times New Roman" pitchFamily="33" charset="0"/>
                <a:ea typeface="+mn-ea"/>
                <a:cs typeface="+mn-cs"/>
              </a:rPr>
              <a:t>Richard Hamming at Bell Laboratories. Figure 5.8 uses Venn diagrams to illustrate</a:t>
            </a:r>
          </a:p>
          <a:p>
            <a:r>
              <a:rPr kumimoji="1" lang="en-US" sz="1200" kern="1200" baseline="0" dirty="0" smtClean="0">
                <a:solidFill>
                  <a:schemeClr val="tx1"/>
                </a:solidFill>
                <a:latin typeface="Times New Roman" pitchFamily="33" charset="0"/>
                <a:ea typeface="+mn-ea"/>
                <a:cs typeface="+mn-cs"/>
              </a:rPr>
              <a:t>the use of this code on 4-bit words (</a:t>
            </a:r>
            <a:r>
              <a:rPr kumimoji="1" lang="en-US" sz="1200" i="1" kern="1200" baseline="0" dirty="0" smtClean="0">
                <a:solidFill>
                  <a:schemeClr val="tx1"/>
                </a:solidFill>
                <a:latin typeface="Times New Roman" pitchFamily="33" charset="0"/>
                <a:ea typeface="+mn-ea"/>
                <a:cs typeface="+mn-cs"/>
              </a:rPr>
              <a:t>M = 4). </a:t>
            </a:r>
            <a:r>
              <a:rPr kumimoji="1" lang="en-US" sz="1200" i="0" kern="1200" baseline="0" dirty="0" smtClean="0">
                <a:solidFill>
                  <a:schemeClr val="tx1"/>
                </a:solidFill>
                <a:latin typeface="Times New Roman" pitchFamily="33" charset="0"/>
                <a:ea typeface="+mn-ea"/>
                <a:cs typeface="+mn-cs"/>
              </a:rPr>
              <a:t>With three intersecting circles,</a:t>
            </a:r>
          </a:p>
          <a:p>
            <a:r>
              <a:rPr kumimoji="1" lang="en-US" sz="1200" kern="1200" baseline="0" dirty="0" smtClean="0">
                <a:solidFill>
                  <a:schemeClr val="tx1"/>
                </a:solidFill>
                <a:latin typeface="Times New Roman" pitchFamily="33" charset="0"/>
                <a:ea typeface="+mn-ea"/>
                <a:cs typeface="+mn-cs"/>
              </a:rPr>
              <a:t>there are seven compartments. We assign the 4 data bits to the inner compartments</a:t>
            </a:r>
          </a:p>
          <a:p>
            <a:r>
              <a:rPr kumimoji="1" lang="en-US" sz="1200" kern="1200" baseline="0" dirty="0" smtClean="0">
                <a:solidFill>
                  <a:schemeClr val="tx1"/>
                </a:solidFill>
                <a:latin typeface="Times New Roman" pitchFamily="33" charset="0"/>
                <a:ea typeface="+mn-ea"/>
                <a:cs typeface="+mn-cs"/>
              </a:rPr>
              <a:t>(Figure5.8a). The remaining compartments are filled with what are called </a:t>
            </a:r>
            <a:r>
              <a:rPr kumimoji="1" lang="en-US" sz="1200" i="1" kern="1200" baseline="0" dirty="0" smtClean="0">
                <a:solidFill>
                  <a:schemeClr val="tx1"/>
                </a:solidFill>
                <a:latin typeface="Times New Roman" pitchFamily="33" charset="0"/>
                <a:ea typeface="+mn-ea"/>
                <a:cs typeface="+mn-cs"/>
              </a:rPr>
              <a:t>parity</a:t>
            </a:r>
          </a:p>
          <a:p>
            <a:r>
              <a:rPr kumimoji="1" lang="en-US" sz="1200" i="1" kern="1200" baseline="0" dirty="0" smtClean="0">
                <a:solidFill>
                  <a:schemeClr val="tx1"/>
                </a:solidFill>
                <a:latin typeface="Times New Roman" pitchFamily="33" charset="0"/>
                <a:ea typeface="+mn-ea"/>
                <a:cs typeface="+mn-cs"/>
              </a:rPr>
              <a:t>bits. </a:t>
            </a:r>
            <a:r>
              <a:rPr kumimoji="1" lang="en-US" sz="1200" i="0" kern="1200" baseline="0" dirty="0" smtClean="0">
                <a:solidFill>
                  <a:schemeClr val="tx1"/>
                </a:solidFill>
                <a:latin typeface="Times New Roman" pitchFamily="33" charset="0"/>
                <a:ea typeface="+mn-ea"/>
                <a:cs typeface="+mn-cs"/>
              </a:rPr>
              <a:t>Each parity bit is chosen so that the total number of 1s in its circle is even</a:t>
            </a:r>
          </a:p>
          <a:p>
            <a:r>
              <a:rPr kumimoji="1" lang="en-US" sz="1200" kern="1200" baseline="0" dirty="0" smtClean="0">
                <a:solidFill>
                  <a:schemeClr val="tx1"/>
                </a:solidFill>
                <a:latin typeface="Times New Roman" pitchFamily="33" charset="0"/>
                <a:ea typeface="+mn-ea"/>
                <a:cs typeface="+mn-cs"/>
              </a:rPr>
              <a:t>(Figure5.8b). Thus, because circle A includes three data 1s, the parity bit in that</a:t>
            </a:r>
          </a:p>
          <a:p>
            <a:r>
              <a:rPr kumimoji="1" lang="en-US" sz="1200" kern="1200" baseline="0" dirty="0" smtClean="0">
                <a:solidFill>
                  <a:schemeClr val="tx1"/>
                </a:solidFill>
                <a:latin typeface="Times New Roman" pitchFamily="33" charset="0"/>
                <a:ea typeface="+mn-ea"/>
                <a:cs typeface="+mn-cs"/>
              </a:rPr>
              <a:t>circle is set to 1. Now, if an error changes one of the data bits (Figure 5.8c), it is easily</a:t>
            </a:r>
          </a:p>
          <a:p>
            <a:r>
              <a:rPr kumimoji="1" lang="en-US" sz="1200" kern="1200" baseline="0" dirty="0" smtClean="0">
                <a:solidFill>
                  <a:schemeClr val="tx1"/>
                </a:solidFill>
                <a:latin typeface="Times New Roman" pitchFamily="33" charset="0"/>
                <a:ea typeface="+mn-ea"/>
                <a:cs typeface="+mn-cs"/>
              </a:rPr>
              <a:t>found. By checking the parity bits, discrepancies are found in circle A and circle</a:t>
            </a:r>
          </a:p>
          <a:p>
            <a:r>
              <a:rPr kumimoji="1" lang="en-US" sz="1200" kern="1200" baseline="0" dirty="0" smtClean="0">
                <a:solidFill>
                  <a:schemeClr val="tx1"/>
                </a:solidFill>
                <a:latin typeface="Times New Roman" pitchFamily="33" charset="0"/>
                <a:ea typeface="+mn-ea"/>
                <a:cs typeface="+mn-cs"/>
              </a:rPr>
              <a:t>C but not in circle B. Only one of the seven compartments is in A and C but not B.</a:t>
            </a:r>
          </a:p>
          <a:p>
            <a:r>
              <a:rPr kumimoji="1" lang="en-US" sz="1200" kern="1200" baseline="0" dirty="0" smtClean="0">
                <a:solidFill>
                  <a:schemeClr val="tx1"/>
                </a:solidFill>
                <a:latin typeface="Times New Roman" pitchFamily="33" charset="0"/>
                <a:ea typeface="+mn-ea"/>
                <a:cs typeface="+mn-cs"/>
              </a:rPr>
              <a:t>The error can therefore be corrected by changing that bit.</a:t>
            </a:r>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74</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98060102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The first three columns of Table 5.2</a:t>
            </a:r>
          </a:p>
          <a:p>
            <a:r>
              <a:rPr kumimoji="1" lang="en-US" sz="1200" kern="1200" baseline="0" dirty="0" smtClean="0">
                <a:solidFill>
                  <a:schemeClr val="tx1"/>
                </a:solidFill>
                <a:latin typeface="Times New Roman" pitchFamily="33" charset="0"/>
                <a:ea typeface="+mn-ea"/>
                <a:cs typeface="+mn-cs"/>
              </a:rPr>
              <a:t>lists the number of check bits required for various data word lengths.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For convenience, we would like to generate a 4-bit syndrome for an 8-bit data</a:t>
            </a:r>
          </a:p>
          <a:p>
            <a:r>
              <a:rPr kumimoji="1" lang="en-US" sz="1200" kern="1200" baseline="0" dirty="0" smtClean="0">
                <a:solidFill>
                  <a:schemeClr val="tx1"/>
                </a:solidFill>
                <a:latin typeface="Times New Roman" pitchFamily="33" charset="0"/>
                <a:ea typeface="+mn-ea"/>
                <a:cs typeface="+mn-cs"/>
              </a:rPr>
              <a:t>word with the following characteristics: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If the syndrome contains all 0s, no error has been detected.</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If the syndrome contains one and only one bit set to 1, then an error has</a:t>
            </a:r>
          </a:p>
          <a:p>
            <a:r>
              <a:rPr kumimoji="1" lang="en-US" sz="1200" kern="1200" baseline="0" dirty="0" smtClean="0">
                <a:solidFill>
                  <a:schemeClr val="tx1"/>
                </a:solidFill>
                <a:latin typeface="Times New Roman" pitchFamily="33" charset="0"/>
                <a:ea typeface="+mn-ea"/>
                <a:cs typeface="+mn-cs"/>
              </a:rPr>
              <a:t>occurred in one of the 4 check bits. No correction is needed.</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If the syndrome contains more than one bit set to 1, then the numerical value</a:t>
            </a:r>
          </a:p>
          <a:p>
            <a:r>
              <a:rPr kumimoji="1" lang="en-US" sz="1200" kern="1200" baseline="0" dirty="0" smtClean="0">
                <a:solidFill>
                  <a:schemeClr val="tx1"/>
                </a:solidFill>
                <a:latin typeface="Times New Roman" pitchFamily="33" charset="0"/>
                <a:ea typeface="+mn-ea"/>
                <a:cs typeface="+mn-cs"/>
              </a:rPr>
              <a:t>of the syndrome indicates the position of the data bit in error. This data bit is</a:t>
            </a:r>
          </a:p>
          <a:p>
            <a:r>
              <a:rPr kumimoji="1" lang="en-US" sz="1200" kern="1200" baseline="0" dirty="0" smtClean="0">
                <a:solidFill>
                  <a:schemeClr val="tx1"/>
                </a:solidFill>
                <a:latin typeface="Times New Roman" pitchFamily="33" charset="0"/>
                <a:ea typeface="+mn-ea"/>
                <a:cs typeface="+mn-cs"/>
              </a:rPr>
              <a:t>inverted for correction.</a:t>
            </a:r>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75</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61967597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To achieve these characteristics, the data and check bits are arranged into a</a:t>
            </a:r>
          </a:p>
          <a:p>
            <a:r>
              <a:rPr kumimoji="1" lang="en-US" sz="1200" kern="1200" baseline="0" dirty="0" smtClean="0">
                <a:solidFill>
                  <a:schemeClr val="tx1"/>
                </a:solidFill>
                <a:latin typeface="Times New Roman" pitchFamily="33" charset="0"/>
                <a:ea typeface="+mn-ea"/>
                <a:cs typeface="+mn-cs"/>
              </a:rPr>
              <a:t>12-bit word as depicted in Figure 5.9. The bit positions are numbered from 1 to 12.</a:t>
            </a:r>
          </a:p>
          <a:p>
            <a:r>
              <a:rPr kumimoji="1" lang="en-US" sz="1200" kern="1200" baseline="0" dirty="0" smtClean="0">
                <a:solidFill>
                  <a:schemeClr val="tx1"/>
                </a:solidFill>
                <a:latin typeface="Times New Roman" pitchFamily="33" charset="0"/>
                <a:ea typeface="+mn-ea"/>
                <a:cs typeface="+mn-cs"/>
              </a:rPr>
              <a:t>Those bit positions whose position numbers are powers of 2 are designated as check</a:t>
            </a:r>
          </a:p>
          <a:p>
            <a:r>
              <a:rPr kumimoji="1" lang="en-US" sz="1200" kern="1200" baseline="0" dirty="0" smtClean="0">
                <a:solidFill>
                  <a:schemeClr val="tx1"/>
                </a:solidFill>
                <a:latin typeface="Times New Roman" pitchFamily="33" charset="0"/>
                <a:ea typeface="+mn-ea"/>
                <a:cs typeface="+mn-cs"/>
              </a:rPr>
              <a:t>bits.</a:t>
            </a:r>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76</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59060280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Figure 5.10 illustrates the calculation. The data and check bits are</a:t>
            </a:r>
          </a:p>
          <a:p>
            <a:r>
              <a:rPr kumimoji="1" lang="en-US" sz="1200" kern="1200" baseline="0" dirty="0" smtClean="0">
                <a:solidFill>
                  <a:schemeClr val="tx1"/>
                </a:solidFill>
                <a:latin typeface="Times New Roman" pitchFamily="33" charset="0"/>
                <a:ea typeface="+mn-ea"/>
                <a:cs typeface="+mn-cs"/>
              </a:rPr>
              <a:t>positioned properly in the 12-bit word. Four of the data bits have a value 1 (shaded</a:t>
            </a:r>
          </a:p>
          <a:p>
            <a:r>
              <a:rPr kumimoji="1" lang="en-US" sz="1200" kern="1200" baseline="0" dirty="0" smtClean="0">
                <a:solidFill>
                  <a:schemeClr val="tx1"/>
                </a:solidFill>
                <a:latin typeface="Times New Roman" pitchFamily="33" charset="0"/>
                <a:ea typeface="+mn-ea"/>
                <a:cs typeface="+mn-cs"/>
              </a:rPr>
              <a:t>in the table), and their bit position values are </a:t>
            </a:r>
            <a:r>
              <a:rPr kumimoji="1" lang="en-US" sz="1200" kern="1200" baseline="0" dirty="0" err="1" smtClean="0">
                <a:solidFill>
                  <a:schemeClr val="tx1"/>
                </a:solidFill>
                <a:latin typeface="Times New Roman" pitchFamily="33" charset="0"/>
                <a:ea typeface="+mn-ea"/>
                <a:cs typeface="+mn-cs"/>
              </a:rPr>
              <a:t>XORed</a:t>
            </a:r>
            <a:r>
              <a:rPr kumimoji="1" lang="en-US" sz="1200" kern="1200" baseline="0" dirty="0" smtClean="0">
                <a:solidFill>
                  <a:schemeClr val="tx1"/>
                </a:solidFill>
                <a:latin typeface="Times New Roman" pitchFamily="33" charset="0"/>
                <a:ea typeface="+mn-ea"/>
                <a:cs typeface="+mn-cs"/>
              </a:rPr>
              <a:t> to produce the Hamming</a:t>
            </a:r>
          </a:p>
          <a:p>
            <a:r>
              <a:rPr kumimoji="1" lang="en-US" sz="1200" kern="1200" baseline="0" dirty="0" smtClean="0">
                <a:solidFill>
                  <a:schemeClr val="tx1"/>
                </a:solidFill>
                <a:latin typeface="Times New Roman" pitchFamily="33" charset="0"/>
                <a:ea typeface="+mn-ea"/>
                <a:cs typeface="+mn-cs"/>
              </a:rPr>
              <a:t>code 0111, which forms the four check digits. The entire block that is stored is</a:t>
            </a:r>
          </a:p>
          <a:p>
            <a:r>
              <a:rPr kumimoji="1" lang="en-US" sz="1200" kern="1200" baseline="0" dirty="0" smtClean="0">
                <a:solidFill>
                  <a:schemeClr val="tx1"/>
                </a:solidFill>
                <a:latin typeface="Times New Roman" pitchFamily="33" charset="0"/>
                <a:ea typeface="+mn-ea"/>
                <a:cs typeface="+mn-cs"/>
              </a:rPr>
              <a:t>001101001111. Suppose now that data bit 3, in bit position 6, sustains an error and is</a:t>
            </a:r>
          </a:p>
          <a:p>
            <a:r>
              <a:rPr kumimoji="1" lang="en-US" sz="1200" kern="1200" baseline="0" dirty="0" smtClean="0">
                <a:solidFill>
                  <a:schemeClr val="tx1"/>
                </a:solidFill>
                <a:latin typeface="Times New Roman" pitchFamily="33" charset="0"/>
                <a:ea typeface="+mn-ea"/>
                <a:cs typeface="+mn-cs"/>
              </a:rPr>
              <a:t>changed from 0 to 1. The resulting block is 001101101111, with a Hamming code of</a:t>
            </a:r>
          </a:p>
          <a:p>
            <a:r>
              <a:rPr kumimoji="1" lang="en-US" sz="1200" kern="1200" baseline="0" dirty="0" smtClean="0">
                <a:solidFill>
                  <a:schemeClr val="tx1"/>
                </a:solidFill>
                <a:latin typeface="Times New Roman" pitchFamily="33" charset="0"/>
                <a:ea typeface="+mn-ea"/>
                <a:cs typeface="+mn-cs"/>
              </a:rPr>
              <a:t>0111. An XOR of the Hamming code and all of the bit position values for nonzero</a:t>
            </a:r>
          </a:p>
          <a:p>
            <a:r>
              <a:rPr kumimoji="1" lang="en-US" sz="1200" kern="1200" baseline="0" dirty="0" smtClean="0">
                <a:solidFill>
                  <a:schemeClr val="tx1"/>
                </a:solidFill>
                <a:latin typeface="Times New Roman" pitchFamily="33" charset="0"/>
                <a:ea typeface="+mn-ea"/>
                <a:cs typeface="+mn-cs"/>
              </a:rPr>
              <a:t>data bits results in 0110. The nonzero result detects an error and indicates that the</a:t>
            </a:r>
          </a:p>
          <a:p>
            <a:r>
              <a:rPr kumimoji="1" lang="en-US" sz="1200" kern="1200" baseline="0" dirty="0" smtClean="0">
                <a:solidFill>
                  <a:schemeClr val="tx1"/>
                </a:solidFill>
                <a:latin typeface="Times New Roman" pitchFamily="33" charset="0"/>
                <a:ea typeface="+mn-ea"/>
                <a:cs typeface="+mn-cs"/>
              </a:rPr>
              <a:t>error is in bit position 6.</a:t>
            </a:r>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77</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8043080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The code just described is known as a </a:t>
            </a:r>
            <a:r>
              <a:rPr kumimoji="1" lang="en-US" sz="1200" b="1" kern="1200" baseline="0" dirty="0" smtClean="0">
                <a:solidFill>
                  <a:schemeClr val="tx1"/>
                </a:solidFill>
                <a:latin typeface="Times New Roman" pitchFamily="33" charset="0"/>
                <a:ea typeface="+mn-ea"/>
                <a:cs typeface="+mn-cs"/>
              </a:rPr>
              <a:t>single-error-correcting (SEC) code.</a:t>
            </a:r>
          </a:p>
          <a:p>
            <a:r>
              <a:rPr kumimoji="1" lang="en-US" sz="1200" kern="1200" baseline="0" dirty="0" smtClean="0">
                <a:solidFill>
                  <a:schemeClr val="tx1"/>
                </a:solidFill>
                <a:latin typeface="Times New Roman" pitchFamily="33" charset="0"/>
                <a:ea typeface="+mn-ea"/>
                <a:cs typeface="+mn-cs"/>
              </a:rPr>
              <a:t>More commonly, semiconductor memory is equipped with a </a:t>
            </a:r>
            <a:r>
              <a:rPr kumimoji="1" lang="en-US" sz="1200" b="1" kern="1200" baseline="0" dirty="0" smtClean="0">
                <a:solidFill>
                  <a:schemeClr val="tx1"/>
                </a:solidFill>
                <a:latin typeface="Times New Roman" pitchFamily="33" charset="0"/>
                <a:ea typeface="+mn-ea"/>
                <a:cs typeface="+mn-cs"/>
              </a:rPr>
              <a:t>single-error-correcting,</a:t>
            </a:r>
          </a:p>
          <a:p>
            <a:r>
              <a:rPr kumimoji="1" lang="en-US" sz="1200" b="1" kern="1200" baseline="0" dirty="0" smtClean="0">
                <a:solidFill>
                  <a:schemeClr val="tx1"/>
                </a:solidFill>
                <a:latin typeface="Times New Roman" pitchFamily="33" charset="0"/>
                <a:ea typeface="+mn-ea"/>
                <a:cs typeface="+mn-cs"/>
              </a:rPr>
              <a:t>double-error-detecting (SEC-DED) code. </a:t>
            </a:r>
            <a:r>
              <a:rPr kumimoji="1" lang="en-US" sz="1200" b="0" kern="1200" baseline="0" dirty="0" smtClean="0">
                <a:solidFill>
                  <a:schemeClr val="tx1"/>
                </a:solidFill>
                <a:latin typeface="Times New Roman" pitchFamily="33" charset="0"/>
                <a:ea typeface="+mn-ea"/>
                <a:cs typeface="+mn-cs"/>
              </a:rPr>
              <a:t>As Table 5.2 shows, such codes require</a:t>
            </a:r>
          </a:p>
          <a:p>
            <a:r>
              <a:rPr kumimoji="1" lang="en-US" sz="1200" kern="1200" baseline="0" dirty="0" smtClean="0">
                <a:solidFill>
                  <a:schemeClr val="tx1"/>
                </a:solidFill>
                <a:latin typeface="Times New Roman" pitchFamily="33" charset="0"/>
                <a:ea typeface="+mn-ea"/>
                <a:cs typeface="+mn-cs"/>
              </a:rPr>
              <a:t>one additional bit compared with SEC codes.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Figure 5.11 illustrates how such a code works, again with a 4-bit data word.</a:t>
            </a:r>
          </a:p>
          <a:p>
            <a:r>
              <a:rPr kumimoji="1" lang="en-US" sz="1200" kern="1200" baseline="0" dirty="0" smtClean="0">
                <a:solidFill>
                  <a:schemeClr val="tx1"/>
                </a:solidFill>
                <a:latin typeface="Times New Roman" pitchFamily="33" charset="0"/>
                <a:ea typeface="+mn-ea"/>
                <a:cs typeface="+mn-cs"/>
              </a:rPr>
              <a:t>The sequence shows that if two errors occur (Figure 5.11c), the checking procedure</a:t>
            </a:r>
          </a:p>
          <a:p>
            <a:r>
              <a:rPr kumimoji="1" lang="en-US" sz="1200" kern="1200" baseline="0" dirty="0" smtClean="0">
                <a:solidFill>
                  <a:schemeClr val="tx1"/>
                </a:solidFill>
                <a:latin typeface="Times New Roman" pitchFamily="33" charset="0"/>
                <a:ea typeface="+mn-ea"/>
                <a:cs typeface="+mn-cs"/>
              </a:rPr>
              <a:t>goes astray (d) and worsens the problem by creating a third error (</a:t>
            </a:r>
            <a:r>
              <a:rPr kumimoji="1" lang="en-US" sz="1200" kern="1200" baseline="0" dirty="0" err="1" smtClean="0">
                <a:solidFill>
                  <a:schemeClr val="tx1"/>
                </a:solidFill>
                <a:latin typeface="Times New Roman" pitchFamily="33" charset="0"/>
                <a:ea typeface="+mn-ea"/>
                <a:cs typeface="+mn-cs"/>
              </a:rPr>
              <a:t>e</a:t>
            </a:r>
            <a:r>
              <a:rPr kumimoji="1" lang="en-US" sz="1200" kern="1200" baseline="0" dirty="0" smtClean="0">
                <a:solidFill>
                  <a:schemeClr val="tx1"/>
                </a:solidFill>
                <a:latin typeface="Times New Roman" pitchFamily="33" charset="0"/>
                <a:ea typeface="+mn-ea"/>
                <a:cs typeface="+mn-cs"/>
              </a:rPr>
              <a:t>). To overcome</a:t>
            </a:r>
          </a:p>
          <a:p>
            <a:r>
              <a:rPr kumimoji="1" lang="en-US" sz="1200" kern="1200" baseline="0" dirty="0" smtClean="0">
                <a:solidFill>
                  <a:schemeClr val="tx1"/>
                </a:solidFill>
                <a:latin typeface="Times New Roman" pitchFamily="33" charset="0"/>
                <a:ea typeface="+mn-ea"/>
                <a:cs typeface="+mn-cs"/>
              </a:rPr>
              <a:t>the problem, an eighth bit is added that is set so that the total number of 1s in the</a:t>
            </a:r>
          </a:p>
          <a:p>
            <a:r>
              <a:rPr kumimoji="1" lang="en-US" sz="1200" kern="1200" baseline="0" dirty="0" smtClean="0">
                <a:solidFill>
                  <a:schemeClr val="tx1"/>
                </a:solidFill>
                <a:latin typeface="Times New Roman" pitchFamily="33" charset="0"/>
                <a:ea typeface="+mn-ea"/>
                <a:cs typeface="+mn-cs"/>
              </a:rPr>
              <a:t>diagram is even. The extra parity bit catches the error (f).</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An error-correcting code enhances the reliability of the memory at the cost of</a:t>
            </a:r>
          </a:p>
          <a:p>
            <a:r>
              <a:rPr kumimoji="1" lang="en-US" sz="1200" kern="1200" baseline="0" dirty="0" smtClean="0">
                <a:solidFill>
                  <a:schemeClr val="tx1"/>
                </a:solidFill>
                <a:latin typeface="Times New Roman" pitchFamily="33" charset="0"/>
                <a:ea typeface="+mn-ea"/>
                <a:cs typeface="+mn-cs"/>
              </a:rPr>
              <a:t>added complexity. With a 1-bit-per-chip organization, an SEC-DED code is generally</a:t>
            </a:r>
          </a:p>
          <a:p>
            <a:r>
              <a:rPr kumimoji="1" lang="en-US" sz="1200" kern="1200" baseline="0" dirty="0" smtClean="0">
                <a:solidFill>
                  <a:schemeClr val="tx1"/>
                </a:solidFill>
                <a:latin typeface="Times New Roman" pitchFamily="33" charset="0"/>
                <a:ea typeface="+mn-ea"/>
                <a:cs typeface="+mn-cs"/>
              </a:rPr>
              <a:t>considered adequate. For example, the IBM 30xx implementations used an 8-bit SECDED</a:t>
            </a:r>
          </a:p>
          <a:p>
            <a:r>
              <a:rPr kumimoji="1" lang="en-US" sz="1200" kern="1200" baseline="0" dirty="0" smtClean="0">
                <a:solidFill>
                  <a:schemeClr val="tx1"/>
                </a:solidFill>
                <a:latin typeface="Times New Roman" pitchFamily="33" charset="0"/>
                <a:ea typeface="+mn-ea"/>
                <a:cs typeface="+mn-cs"/>
              </a:rPr>
              <a:t>code for each 64 bits of data in main memory. Thus, the size of main memory is</a:t>
            </a:r>
          </a:p>
          <a:p>
            <a:r>
              <a:rPr kumimoji="1" lang="en-US" sz="1200" kern="1200" baseline="0" dirty="0" smtClean="0">
                <a:solidFill>
                  <a:schemeClr val="tx1"/>
                </a:solidFill>
                <a:latin typeface="Times New Roman" pitchFamily="33" charset="0"/>
                <a:ea typeface="+mn-ea"/>
                <a:cs typeface="+mn-cs"/>
              </a:rPr>
              <a:t>actually about 12% larger than is apparent to the user. The VAX computers used a 7-bit</a:t>
            </a:r>
          </a:p>
          <a:p>
            <a:r>
              <a:rPr kumimoji="1" lang="en-US" sz="1200" kern="1200" baseline="0" dirty="0" smtClean="0">
                <a:solidFill>
                  <a:schemeClr val="tx1"/>
                </a:solidFill>
                <a:latin typeface="Times New Roman" pitchFamily="33" charset="0"/>
                <a:ea typeface="+mn-ea"/>
                <a:cs typeface="+mn-cs"/>
              </a:rPr>
              <a:t>SEC-DED for each 32 bits of memory, for a 22% overhead. A number of contemporary</a:t>
            </a:r>
          </a:p>
          <a:p>
            <a:r>
              <a:rPr kumimoji="1" lang="en-US" sz="1200" kern="1200" baseline="0" dirty="0" smtClean="0">
                <a:solidFill>
                  <a:schemeClr val="tx1"/>
                </a:solidFill>
                <a:latin typeface="Times New Roman" pitchFamily="33" charset="0"/>
                <a:ea typeface="+mn-ea"/>
                <a:cs typeface="+mn-cs"/>
              </a:rPr>
              <a:t>DRAMs use 9 check bits for each 128 bits of data, for a 7% overhead [SHAR03].</a:t>
            </a:r>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78</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91205924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AB6520-AEC6-1F4C-A4D2-E0B5E5244B83}" type="slidenum">
              <a:rPr lang="en-US"/>
              <a:pPr/>
              <a:t>79</a:t>
            </a:fld>
            <a:endParaRPr lang="en-US"/>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As discussed in Chapter 1, one of the most critical system bottlenecks when using</a:t>
            </a:r>
          </a:p>
          <a:p>
            <a:r>
              <a:rPr kumimoji="1" lang="en-US" sz="1200" kern="1200" baseline="0" dirty="0" smtClean="0">
                <a:solidFill>
                  <a:schemeClr val="tx1"/>
                </a:solidFill>
                <a:latin typeface="Times New Roman" pitchFamily="33" charset="0"/>
                <a:ea typeface="+mn-ea"/>
                <a:cs typeface="+mn-cs"/>
              </a:rPr>
              <a:t>high-performance processors is the interface to main internal memory. This interface</a:t>
            </a:r>
          </a:p>
          <a:p>
            <a:r>
              <a:rPr kumimoji="1" lang="en-US" sz="1200" kern="1200" baseline="0" dirty="0" smtClean="0">
                <a:solidFill>
                  <a:schemeClr val="tx1"/>
                </a:solidFill>
                <a:latin typeface="Times New Roman" pitchFamily="33" charset="0"/>
                <a:ea typeface="+mn-ea"/>
                <a:cs typeface="+mn-cs"/>
              </a:rPr>
              <a:t>is the most important pathway in the entire computer system. The basic building</a:t>
            </a:r>
          </a:p>
          <a:p>
            <a:r>
              <a:rPr kumimoji="1" lang="en-US" sz="1200" kern="1200" baseline="0" dirty="0" smtClean="0">
                <a:solidFill>
                  <a:schemeClr val="tx1"/>
                </a:solidFill>
                <a:latin typeface="Times New Roman" pitchFamily="33" charset="0"/>
                <a:ea typeface="+mn-ea"/>
                <a:cs typeface="+mn-cs"/>
              </a:rPr>
              <a:t>block of main memory remains the DRAM chip, as it has for decades; until</a:t>
            </a:r>
          </a:p>
          <a:p>
            <a:r>
              <a:rPr kumimoji="1" lang="en-US" sz="1200" kern="1200" baseline="0" dirty="0" smtClean="0">
                <a:solidFill>
                  <a:schemeClr val="tx1"/>
                </a:solidFill>
                <a:latin typeface="Times New Roman" pitchFamily="33" charset="0"/>
                <a:ea typeface="+mn-ea"/>
                <a:cs typeface="+mn-cs"/>
              </a:rPr>
              <a:t>recently, there had been no significant changes in DRAM architecture since the</a:t>
            </a:r>
          </a:p>
          <a:p>
            <a:r>
              <a:rPr kumimoji="1" lang="en-US" sz="1200" kern="1200" baseline="0" dirty="0" smtClean="0">
                <a:solidFill>
                  <a:schemeClr val="tx1"/>
                </a:solidFill>
                <a:latin typeface="Times New Roman" pitchFamily="33" charset="0"/>
                <a:ea typeface="+mn-ea"/>
                <a:cs typeface="+mn-cs"/>
              </a:rPr>
              <a:t>early 1970s. The traditional DRAM chip is constrained both by its internal architecture</a:t>
            </a:r>
          </a:p>
          <a:p>
            <a:r>
              <a:rPr kumimoji="1" lang="en-US" sz="1200" kern="1200" baseline="0" dirty="0" smtClean="0">
                <a:solidFill>
                  <a:schemeClr val="tx1"/>
                </a:solidFill>
                <a:latin typeface="Times New Roman" pitchFamily="33" charset="0"/>
                <a:ea typeface="+mn-ea"/>
                <a:cs typeface="+mn-cs"/>
              </a:rPr>
              <a:t>and by its interface to the processor’s memory bus.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We have seen that one attack on the performance problem of DRAM</a:t>
            </a:r>
          </a:p>
          <a:p>
            <a:r>
              <a:rPr kumimoji="1" lang="en-US" sz="1200" kern="1200" baseline="0" dirty="0" smtClean="0">
                <a:solidFill>
                  <a:schemeClr val="tx1"/>
                </a:solidFill>
                <a:latin typeface="Times New Roman" pitchFamily="33" charset="0"/>
                <a:ea typeface="+mn-ea"/>
                <a:cs typeface="+mn-cs"/>
              </a:rPr>
              <a:t>main memory has been to insert one or more levels of high-speed SRAM cache</a:t>
            </a:r>
          </a:p>
          <a:p>
            <a:r>
              <a:rPr kumimoji="1" lang="en-US" sz="1200" kern="1200" baseline="0" dirty="0" smtClean="0">
                <a:solidFill>
                  <a:schemeClr val="tx1"/>
                </a:solidFill>
                <a:latin typeface="Times New Roman" pitchFamily="33" charset="0"/>
                <a:ea typeface="+mn-ea"/>
                <a:cs typeface="+mn-cs"/>
              </a:rPr>
              <a:t>between the DRAM main memory and the processor. But SRAM is much costlier</a:t>
            </a:r>
          </a:p>
          <a:p>
            <a:r>
              <a:rPr kumimoji="1" lang="en-US" sz="1200" kern="1200" baseline="0" dirty="0" smtClean="0">
                <a:solidFill>
                  <a:schemeClr val="tx1"/>
                </a:solidFill>
                <a:latin typeface="Times New Roman" pitchFamily="33" charset="0"/>
                <a:ea typeface="+mn-ea"/>
                <a:cs typeface="+mn-cs"/>
              </a:rPr>
              <a:t>than DRAM, and expanding cache size beyond a certain point yields diminishing</a:t>
            </a:r>
          </a:p>
          <a:p>
            <a:r>
              <a:rPr kumimoji="1" lang="en-US" sz="1200" kern="1200" baseline="0" dirty="0" smtClean="0">
                <a:solidFill>
                  <a:schemeClr val="tx1"/>
                </a:solidFill>
                <a:latin typeface="Times New Roman" pitchFamily="33" charset="0"/>
                <a:ea typeface="+mn-ea"/>
                <a:cs typeface="+mn-cs"/>
              </a:rPr>
              <a:t>returns.</a:t>
            </a:r>
          </a:p>
          <a:p>
            <a:endParaRPr kumimoji="1" lang="en-US" sz="1200"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 In recent years, a number of enhancements to the basic DRAM architecture</a:t>
            </a:r>
          </a:p>
          <a:p>
            <a:r>
              <a:rPr kumimoji="1" lang="en-US" sz="1200" b="0" i="0" u="none" strike="noStrike" kern="1200" baseline="0" dirty="0" smtClean="0">
                <a:solidFill>
                  <a:schemeClr val="tx1"/>
                </a:solidFill>
                <a:latin typeface="Times New Roman" pitchFamily="33" charset="0"/>
                <a:ea typeface="+mn-ea"/>
                <a:cs typeface="+mn-cs"/>
              </a:rPr>
              <a:t>have been explored. The schemes that currently dominate the market are SDRAM</a:t>
            </a:r>
          </a:p>
          <a:p>
            <a:r>
              <a:rPr kumimoji="1" lang="en-US" sz="1200" b="0" i="0" u="none" strike="noStrike" kern="1200" baseline="0" dirty="0" smtClean="0">
                <a:solidFill>
                  <a:schemeClr val="tx1"/>
                </a:solidFill>
                <a:latin typeface="Times New Roman" pitchFamily="33" charset="0"/>
                <a:ea typeface="+mn-ea"/>
                <a:cs typeface="+mn-cs"/>
              </a:rPr>
              <a:t>and DDR-DRAM. We examine each of these in turn.</a:t>
            </a:r>
            <a:endParaRPr kumimoji="1" lang="en-US" sz="1200" kern="1200" baseline="0" dirty="0" smtClean="0">
              <a:solidFill>
                <a:schemeClr val="tx1"/>
              </a:solidFill>
              <a:latin typeface="Times New Roman" pitchFamily="33" charset="0"/>
              <a:ea typeface="+mn-ea"/>
              <a:cs typeface="+mn-cs"/>
            </a:endParaRPr>
          </a:p>
          <a:p>
            <a:endParaRPr kumimoji="1" lang="en-US" sz="1200" kern="1200" baseline="0" dirty="0" smtClean="0">
              <a:solidFill>
                <a:schemeClr val="tx1"/>
              </a:solidFill>
              <a:latin typeface="Times New Roman" pitchFamily="33" charset="0"/>
              <a:ea typeface="+mn-ea"/>
              <a:cs typeface="+mn-cs"/>
            </a:endParaRPr>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95603977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008C96-8EFC-B24C-8368-E796C58D0EFE}" type="slidenum">
              <a:rPr lang="en-US"/>
              <a:pPr/>
              <a:t>80</a:t>
            </a:fld>
            <a:endParaRPr lang="en-US"/>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One of the most widely used forms of DRAM is the </a:t>
            </a:r>
            <a:r>
              <a:rPr kumimoji="1" lang="en-US" sz="1200" b="1" kern="1200" baseline="0" dirty="0" smtClean="0">
                <a:solidFill>
                  <a:schemeClr val="tx1"/>
                </a:solidFill>
                <a:latin typeface="Times New Roman" pitchFamily="33" charset="0"/>
                <a:ea typeface="+mn-ea"/>
                <a:cs typeface="+mn-cs"/>
              </a:rPr>
              <a:t>synchronous DRAM</a:t>
            </a:r>
          </a:p>
          <a:p>
            <a:r>
              <a:rPr kumimoji="1" lang="en-US" sz="1200" b="1" kern="1200" baseline="0" dirty="0" smtClean="0">
                <a:solidFill>
                  <a:schemeClr val="tx1"/>
                </a:solidFill>
                <a:latin typeface="Times New Roman" pitchFamily="33" charset="0"/>
                <a:ea typeface="+mn-ea"/>
                <a:cs typeface="+mn-cs"/>
              </a:rPr>
              <a:t>(SDRAM) </a:t>
            </a:r>
            <a:r>
              <a:rPr kumimoji="1" lang="en-US" sz="1200" b="0" kern="1200" baseline="0" dirty="0" smtClean="0">
                <a:solidFill>
                  <a:schemeClr val="tx1"/>
                </a:solidFill>
                <a:latin typeface="Times New Roman" pitchFamily="33" charset="0"/>
                <a:ea typeface="+mn-ea"/>
                <a:cs typeface="+mn-cs"/>
              </a:rPr>
              <a:t>[VOGL94]. Unlike the traditional DRAM, which is asynchronous, the</a:t>
            </a:r>
          </a:p>
          <a:p>
            <a:r>
              <a:rPr kumimoji="1" lang="en-US" sz="1200" kern="1200" baseline="0" dirty="0" smtClean="0">
                <a:solidFill>
                  <a:schemeClr val="tx1"/>
                </a:solidFill>
                <a:latin typeface="Times New Roman" pitchFamily="33" charset="0"/>
                <a:ea typeface="+mn-ea"/>
                <a:cs typeface="+mn-cs"/>
              </a:rPr>
              <a:t>SDRAM exchanges data with the processor synchronized to an external clock signal</a:t>
            </a:r>
          </a:p>
          <a:p>
            <a:r>
              <a:rPr kumimoji="1" lang="en-US" sz="1200" kern="1200" baseline="0" dirty="0" smtClean="0">
                <a:solidFill>
                  <a:schemeClr val="tx1"/>
                </a:solidFill>
                <a:latin typeface="Times New Roman" pitchFamily="33" charset="0"/>
                <a:ea typeface="+mn-ea"/>
                <a:cs typeface="+mn-cs"/>
              </a:rPr>
              <a:t>and running at the full speed of the processor/memory bus without imposing</a:t>
            </a:r>
          </a:p>
          <a:p>
            <a:r>
              <a:rPr kumimoji="1" lang="en-US" sz="1200" kern="1200" baseline="0" dirty="0" smtClean="0">
                <a:solidFill>
                  <a:schemeClr val="tx1"/>
                </a:solidFill>
                <a:latin typeface="Times New Roman" pitchFamily="33" charset="0"/>
                <a:ea typeface="+mn-ea"/>
                <a:cs typeface="+mn-cs"/>
              </a:rPr>
              <a:t>wait states.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In a typical DRAM, the processor presents addresses and control levels to</a:t>
            </a:r>
          </a:p>
          <a:p>
            <a:r>
              <a:rPr kumimoji="1" lang="en-US" sz="1200" kern="1200" baseline="0" dirty="0" smtClean="0">
                <a:solidFill>
                  <a:schemeClr val="tx1"/>
                </a:solidFill>
                <a:latin typeface="Times New Roman" pitchFamily="33" charset="0"/>
                <a:ea typeface="+mn-ea"/>
                <a:cs typeface="+mn-cs"/>
              </a:rPr>
              <a:t>the memory, indicating that a set of data at a particular location in memory should</a:t>
            </a:r>
          </a:p>
          <a:p>
            <a:r>
              <a:rPr kumimoji="1" lang="en-US" sz="1200" kern="1200" baseline="0" dirty="0" smtClean="0">
                <a:solidFill>
                  <a:schemeClr val="tx1"/>
                </a:solidFill>
                <a:latin typeface="Times New Roman" pitchFamily="33" charset="0"/>
                <a:ea typeface="+mn-ea"/>
                <a:cs typeface="+mn-cs"/>
              </a:rPr>
              <a:t>be either read from or written into the DRAM. After a delay, the access time, the</a:t>
            </a:r>
          </a:p>
          <a:p>
            <a:r>
              <a:rPr kumimoji="1" lang="en-US" sz="1200" kern="1200" baseline="0" dirty="0" smtClean="0">
                <a:solidFill>
                  <a:schemeClr val="tx1"/>
                </a:solidFill>
                <a:latin typeface="Times New Roman" pitchFamily="33" charset="0"/>
                <a:ea typeface="+mn-ea"/>
                <a:cs typeface="+mn-cs"/>
              </a:rPr>
              <a:t>DRAM either writes or reads the data. During the access-time delay, the DRAM</a:t>
            </a:r>
          </a:p>
          <a:p>
            <a:r>
              <a:rPr kumimoji="1" lang="en-US" sz="1200" kern="1200" baseline="0" dirty="0" smtClean="0">
                <a:solidFill>
                  <a:schemeClr val="tx1"/>
                </a:solidFill>
                <a:latin typeface="Times New Roman" pitchFamily="33" charset="0"/>
                <a:ea typeface="+mn-ea"/>
                <a:cs typeface="+mn-cs"/>
              </a:rPr>
              <a:t>performs various internal functions, such as activating the high capacitance of the</a:t>
            </a:r>
          </a:p>
          <a:p>
            <a:r>
              <a:rPr kumimoji="1" lang="en-US" sz="1200" kern="1200" baseline="0" dirty="0" smtClean="0">
                <a:solidFill>
                  <a:schemeClr val="tx1"/>
                </a:solidFill>
                <a:latin typeface="Times New Roman" pitchFamily="33" charset="0"/>
                <a:ea typeface="+mn-ea"/>
                <a:cs typeface="+mn-cs"/>
              </a:rPr>
              <a:t>row and column lines, sensing the data, and routing the data out through the output</a:t>
            </a:r>
          </a:p>
          <a:p>
            <a:r>
              <a:rPr kumimoji="1" lang="en-US" sz="1200" kern="1200" baseline="0" dirty="0" smtClean="0">
                <a:solidFill>
                  <a:schemeClr val="tx1"/>
                </a:solidFill>
                <a:latin typeface="Times New Roman" pitchFamily="33" charset="0"/>
                <a:ea typeface="+mn-ea"/>
                <a:cs typeface="+mn-cs"/>
              </a:rPr>
              <a:t>buffers. The processor must simply wait through this delay, slowing system</a:t>
            </a:r>
          </a:p>
          <a:p>
            <a:r>
              <a:rPr kumimoji="1" lang="en-US" sz="1200" kern="1200" baseline="0" dirty="0" smtClean="0">
                <a:solidFill>
                  <a:schemeClr val="tx1"/>
                </a:solidFill>
                <a:latin typeface="Times New Roman" pitchFamily="33" charset="0"/>
                <a:ea typeface="+mn-ea"/>
                <a:cs typeface="+mn-cs"/>
              </a:rPr>
              <a:t>performance.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With synchronous access, the DRAM moves data in and out under control of</a:t>
            </a:r>
          </a:p>
          <a:p>
            <a:r>
              <a:rPr kumimoji="1" lang="en-US" sz="1200" kern="1200" baseline="0" dirty="0" smtClean="0">
                <a:solidFill>
                  <a:schemeClr val="tx1"/>
                </a:solidFill>
                <a:latin typeface="Times New Roman" pitchFamily="33" charset="0"/>
                <a:ea typeface="+mn-ea"/>
                <a:cs typeface="+mn-cs"/>
              </a:rPr>
              <a:t>the system clock. The processor or other master issues the instruction and address</a:t>
            </a:r>
          </a:p>
          <a:p>
            <a:r>
              <a:rPr kumimoji="1" lang="en-US" sz="1200" kern="1200" baseline="0" dirty="0" smtClean="0">
                <a:solidFill>
                  <a:schemeClr val="tx1"/>
                </a:solidFill>
                <a:latin typeface="Times New Roman" pitchFamily="33" charset="0"/>
                <a:ea typeface="+mn-ea"/>
                <a:cs typeface="+mn-cs"/>
              </a:rPr>
              <a:t>information, which is latched by the DRAM. The DRAM then responds after a set</a:t>
            </a:r>
          </a:p>
          <a:p>
            <a:r>
              <a:rPr kumimoji="1" lang="en-US" sz="1200" kern="1200" baseline="0" dirty="0" smtClean="0">
                <a:solidFill>
                  <a:schemeClr val="tx1"/>
                </a:solidFill>
                <a:latin typeface="Times New Roman" pitchFamily="33" charset="0"/>
                <a:ea typeface="+mn-ea"/>
                <a:cs typeface="+mn-cs"/>
              </a:rPr>
              <a:t>number of clock cycles. Meanwhile, the master can safely do other tasks while the</a:t>
            </a:r>
          </a:p>
          <a:p>
            <a:r>
              <a:rPr kumimoji="1" lang="en-US" sz="1200" kern="1200" baseline="0" dirty="0" smtClean="0">
                <a:solidFill>
                  <a:schemeClr val="tx1"/>
                </a:solidFill>
                <a:latin typeface="Times New Roman" pitchFamily="33" charset="0"/>
                <a:ea typeface="+mn-ea"/>
                <a:cs typeface="+mn-cs"/>
              </a:rPr>
              <a:t>SDRAM is processing the request.</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70131688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b="0" i="0" u="none" strike="noStrike" kern="1200" baseline="0" dirty="0" smtClean="0">
                <a:solidFill>
                  <a:schemeClr val="tx1"/>
                </a:solidFill>
                <a:latin typeface="Times New Roman" pitchFamily="33" charset="0"/>
                <a:ea typeface="+mn-ea"/>
                <a:cs typeface="+mn-cs"/>
              </a:rPr>
              <a:t> Figure 5.12 shows the internal logic of a typical 256-Mb SDRAM typical</a:t>
            </a:r>
          </a:p>
          <a:p>
            <a:r>
              <a:rPr kumimoji="1" lang="en-US" sz="1200" b="0" i="0" u="none" strike="noStrike" kern="1200" baseline="0" dirty="0" smtClean="0">
                <a:solidFill>
                  <a:schemeClr val="tx1"/>
                </a:solidFill>
                <a:latin typeface="Times New Roman" pitchFamily="33" charset="0"/>
                <a:ea typeface="+mn-ea"/>
                <a:cs typeface="+mn-cs"/>
              </a:rPr>
              <a:t>of SDRAM organization.</a:t>
            </a:r>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81</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41963059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Table 5.3 defines the various pin assignments.</a:t>
            </a:r>
          </a:p>
          <a:p>
            <a:r>
              <a:rPr kumimoji="1" lang="en-US" sz="1200" kern="1200" baseline="0" dirty="0" smtClean="0">
                <a:solidFill>
                  <a:schemeClr val="tx1"/>
                </a:solidFill>
                <a:latin typeface="Times New Roman" pitchFamily="33" charset="0"/>
                <a:ea typeface="+mn-ea"/>
                <a:cs typeface="+mn-cs"/>
              </a:rPr>
              <a:t>The SDRAM employs a burst mode to eliminate the address setup time and</a:t>
            </a:r>
          </a:p>
          <a:p>
            <a:r>
              <a:rPr kumimoji="1" lang="en-US" sz="1200" kern="1200" baseline="0" dirty="0" smtClean="0">
                <a:solidFill>
                  <a:schemeClr val="tx1"/>
                </a:solidFill>
                <a:latin typeface="Times New Roman" pitchFamily="33" charset="0"/>
                <a:ea typeface="+mn-ea"/>
                <a:cs typeface="+mn-cs"/>
              </a:rPr>
              <a:t>row and column line pre-charge time after the first access. In burst mode, a series of</a:t>
            </a:r>
          </a:p>
          <a:p>
            <a:r>
              <a:rPr kumimoji="1" lang="en-US" sz="1200" kern="1200" baseline="0" dirty="0" smtClean="0">
                <a:solidFill>
                  <a:schemeClr val="tx1"/>
                </a:solidFill>
                <a:latin typeface="Times New Roman" pitchFamily="33" charset="0"/>
                <a:ea typeface="+mn-ea"/>
                <a:cs typeface="+mn-cs"/>
              </a:rPr>
              <a:t>data bits can be clocked out rapidly after the first bit has been accessed. This mode</a:t>
            </a:r>
          </a:p>
          <a:p>
            <a:r>
              <a:rPr kumimoji="1" lang="en-US" sz="1200" kern="1200" baseline="0" dirty="0" smtClean="0">
                <a:solidFill>
                  <a:schemeClr val="tx1"/>
                </a:solidFill>
                <a:latin typeface="Times New Roman" pitchFamily="33" charset="0"/>
                <a:ea typeface="+mn-ea"/>
                <a:cs typeface="+mn-cs"/>
              </a:rPr>
              <a:t>is useful when all the bits to be accessed are in sequence and in the same row of the</a:t>
            </a:r>
          </a:p>
          <a:p>
            <a:r>
              <a:rPr kumimoji="1" lang="en-US" sz="1200" kern="1200" baseline="0" dirty="0" smtClean="0">
                <a:solidFill>
                  <a:schemeClr val="tx1"/>
                </a:solidFill>
                <a:latin typeface="Times New Roman" pitchFamily="33" charset="0"/>
                <a:ea typeface="+mn-ea"/>
                <a:cs typeface="+mn-cs"/>
              </a:rPr>
              <a:t>array as the initial access. In addition, the SDRAM has a multiple-bank internal</a:t>
            </a:r>
          </a:p>
          <a:p>
            <a:r>
              <a:rPr kumimoji="1" lang="en-US" sz="1200" kern="1200" baseline="0" dirty="0" smtClean="0">
                <a:solidFill>
                  <a:schemeClr val="tx1"/>
                </a:solidFill>
                <a:latin typeface="Times New Roman" pitchFamily="33" charset="0"/>
                <a:ea typeface="+mn-ea"/>
                <a:cs typeface="+mn-cs"/>
              </a:rPr>
              <a:t>architecture that improves opportunities for on-chip parallelism.</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mode register and associated control logic is another key feature differentiating</a:t>
            </a:r>
          </a:p>
          <a:p>
            <a:r>
              <a:rPr kumimoji="1" lang="en-US" sz="1200" kern="1200" baseline="0" dirty="0" err="1" smtClean="0">
                <a:solidFill>
                  <a:schemeClr val="tx1"/>
                </a:solidFill>
                <a:latin typeface="Times New Roman" pitchFamily="33" charset="0"/>
                <a:ea typeface="+mn-ea"/>
                <a:cs typeface="+mn-cs"/>
              </a:rPr>
              <a:t>SDRAMs</a:t>
            </a:r>
            <a:r>
              <a:rPr kumimoji="1" lang="en-US" sz="1200" kern="1200" baseline="0" dirty="0" smtClean="0">
                <a:solidFill>
                  <a:schemeClr val="tx1"/>
                </a:solidFill>
                <a:latin typeface="Times New Roman" pitchFamily="33" charset="0"/>
                <a:ea typeface="+mn-ea"/>
                <a:cs typeface="+mn-cs"/>
              </a:rPr>
              <a:t> from conventional </a:t>
            </a:r>
            <a:r>
              <a:rPr kumimoji="1" lang="en-US" sz="1200" kern="1200" baseline="0" dirty="0" err="1" smtClean="0">
                <a:solidFill>
                  <a:schemeClr val="tx1"/>
                </a:solidFill>
                <a:latin typeface="Times New Roman" pitchFamily="33" charset="0"/>
                <a:ea typeface="+mn-ea"/>
                <a:cs typeface="+mn-cs"/>
              </a:rPr>
              <a:t>DRAMs</a:t>
            </a:r>
            <a:r>
              <a:rPr kumimoji="1" lang="en-US" sz="1200" kern="1200" baseline="0" dirty="0" smtClean="0">
                <a:solidFill>
                  <a:schemeClr val="tx1"/>
                </a:solidFill>
                <a:latin typeface="Times New Roman" pitchFamily="33" charset="0"/>
                <a:ea typeface="+mn-ea"/>
                <a:cs typeface="+mn-cs"/>
              </a:rPr>
              <a:t>. It provides a mechanism to</a:t>
            </a:r>
          </a:p>
          <a:p>
            <a:r>
              <a:rPr kumimoji="1" lang="en-US" sz="1200" kern="1200" baseline="0" dirty="0" smtClean="0">
                <a:solidFill>
                  <a:schemeClr val="tx1"/>
                </a:solidFill>
                <a:latin typeface="Times New Roman" pitchFamily="33" charset="0"/>
                <a:ea typeface="+mn-ea"/>
                <a:cs typeface="+mn-cs"/>
              </a:rPr>
              <a:t>customize the SDRAM to suit specific system needs. The mode register specifies</a:t>
            </a:r>
          </a:p>
          <a:p>
            <a:r>
              <a:rPr kumimoji="1" lang="en-US" sz="1200" kern="1200" baseline="0" dirty="0" smtClean="0">
                <a:solidFill>
                  <a:schemeClr val="tx1"/>
                </a:solidFill>
                <a:latin typeface="Times New Roman" pitchFamily="33" charset="0"/>
                <a:ea typeface="+mn-ea"/>
                <a:cs typeface="+mn-cs"/>
              </a:rPr>
              <a:t>the burst length, which is the number of separate units of data synchronously fed</a:t>
            </a:r>
          </a:p>
          <a:p>
            <a:r>
              <a:rPr kumimoji="1" lang="en-US" sz="1200" kern="1200" baseline="0" dirty="0" smtClean="0">
                <a:solidFill>
                  <a:schemeClr val="tx1"/>
                </a:solidFill>
                <a:latin typeface="Times New Roman" pitchFamily="33" charset="0"/>
                <a:ea typeface="+mn-ea"/>
                <a:cs typeface="+mn-cs"/>
              </a:rPr>
              <a:t>onto the bus. The register also allows the programmer to adjust the latency between</a:t>
            </a:r>
          </a:p>
          <a:p>
            <a:r>
              <a:rPr kumimoji="1" lang="en-US" sz="1200" kern="1200" baseline="0" dirty="0" smtClean="0">
                <a:solidFill>
                  <a:schemeClr val="tx1"/>
                </a:solidFill>
                <a:latin typeface="Times New Roman" pitchFamily="33" charset="0"/>
                <a:ea typeface="+mn-ea"/>
                <a:cs typeface="+mn-cs"/>
              </a:rPr>
              <a:t>receipt of a read request and the beginning of data transfer.</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SDRAM performs best when it is transferring large blocks of data serially,</a:t>
            </a:r>
          </a:p>
          <a:p>
            <a:r>
              <a:rPr kumimoji="1" lang="en-US" sz="1200" kern="1200" baseline="0" dirty="0" smtClean="0">
                <a:solidFill>
                  <a:schemeClr val="tx1"/>
                </a:solidFill>
                <a:latin typeface="Times New Roman" pitchFamily="33" charset="0"/>
                <a:ea typeface="+mn-ea"/>
                <a:cs typeface="+mn-cs"/>
              </a:rPr>
              <a:t>such as for applications like word processing, spreadsheets, and multimedia.</a:t>
            </a:r>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82</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94804475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Figure 5.13 shows an example of SDRAM operation. </a:t>
            </a:r>
          </a:p>
          <a:p>
            <a:endParaRPr kumimoji="1" lang="en-US" sz="1200"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 In this case, the burst length is 4 and the latency is 2. The burst read command is </a:t>
            </a:r>
          </a:p>
          <a:p>
            <a:r>
              <a:rPr kumimoji="1" lang="en-US" sz="1200" b="0" i="0" u="none" strike="noStrike" kern="1200" baseline="0" dirty="0" smtClean="0">
                <a:solidFill>
                  <a:schemeClr val="tx1"/>
                </a:solidFill>
                <a:latin typeface="Times New Roman" pitchFamily="33" charset="0"/>
                <a:ea typeface="+mn-ea"/>
                <a:cs typeface="+mn-cs"/>
              </a:rPr>
              <a:t>initiated by having CS and CAS low while holding RAS and WE high at the rising </a:t>
            </a:r>
          </a:p>
          <a:p>
            <a:r>
              <a:rPr kumimoji="1" lang="en-US" sz="1200" b="0" i="0" u="none" strike="noStrike" kern="1200" baseline="0" dirty="0" smtClean="0">
                <a:solidFill>
                  <a:schemeClr val="tx1"/>
                </a:solidFill>
                <a:latin typeface="Times New Roman" pitchFamily="33" charset="0"/>
                <a:ea typeface="+mn-ea"/>
                <a:cs typeface="+mn-cs"/>
              </a:rPr>
              <a:t>edge of the clock. The address inputs determine the starting column address for the burst, </a:t>
            </a:r>
          </a:p>
          <a:p>
            <a:r>
              <a:rPr kumimoji="1" lang="en-US" sz="1200" b="0" i="0" u="none" strike="noStrike" kern="1200" baseline="0" dirty="0" smtClean="0">
                <a:solidFill>
                  <a:schemeClr val="tx1"/>
                </a:solidFill>
                <a:latin typeface="Times New Roman" pitchFamily="33" charset="0"/>
                <a:ea typeface="+mn-ea"/>
                <a:cs typeface="+mn-cs"/>
              </a:rPr>
              <a:t>and the mode register sets the type of burst (sequential or interleave) and the burst length (1, 2,</a:t>
            </a:r>
          </a:p>
          <a:p>
            <a:r>
              <a:rPr kumimoji="1" lang="en-US" sz="1200" b="0" i="0" u="none" strike="noStrike" kern="1200" baseline="0" dirty="0" smtClean="0">
                <a:solidFill>
                  <a:schemeClr val="tx1"/>
                </a:solidFill>
                <a:latin typeface="Times New Roman" pitchFamily="33" charset="0"/>
                <a:ea typeface="+mn-ea"/>
                <a:cs typeface="+mn-cs"/>
              </a:rPr>
              <a:t>4, 8, full page). The delay from the start of the command to when the data from the</a:t>
            </a:r>
          </a:p>
          <a:p>
            <a:r>
              <a:rPr kumimoji="1" lang="en-US" sz="1200" b="0" i="0" u="none" strike="noStrike" kern="1200" baseline="0" dirty="0" smtClean="0">
                <a:solidFill>
                  <a:schemeClr val="tx1"/>
                </a:solidFill>
                <a:latin typeface="Times New Roman" pitchFamily="33" charset="0"/>
                <a:ea typeface="+mn-ea"/>
                <a:cs typeface="+mn-cs"/>
              </a:rPr>
              <a:t>first cell appears on the outputs is equal to the value of the CAS latency that is set</a:t>
            </a:r>
          </a:p>
          <a:p>
            <a:r>
              <a:rPr kumimoji="1" lang="en-US" sz="1200" b="0" i="0" u="none" strike="noStrike" kern="1200" baseline="0" dirty="0" smtClean="0">
                <a:solidFill>
                  <a:schemeClr val="tx1"/>
                </a:solidFill>
                <a:latin typeface="Times New Roman" pitchFamily="33" charset="0"/>
                <a:ea typeface="+mn-ea"/>
                <a:cs typeface="+mn-cs"/>
              </a:rPr>
              <a:t>in the mode register.</a:t>
            </a:r>
          </a:p>
          <a:p>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83</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28087181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b="0" i="0" u="none" strike="noStrike" kern="1200" baseline="0" dirty="0" smtClean="0">
                <a:solidFill>
                  <a:schemeClr val="tx1"/>
                </a:solidFill>
                <a:latin typeface="Times New Roman" pitchFamily="33" charset="0"/>
                <a:ea typeface="+mn-ea"/>
                <a:cs typeface="+mn-cs"/>
              </a:rPr>
              <a:t> Although SDRAM is a significant improvement on asynchronous RAM, it still</a:t>
            </a:r>
          </a:p>
          <a:p>
            <a:r>
              <a:rPr kumimoji="1" lang="en-US" sz="1200" b="0" i="0" u="none" strike="noStrike" kern="1200" baseline="0" dirty="0" smtClean="0">
                <a:solidFill>
                  <a:schemeClr val="tx1"/>
                </a:solidFill>
                <a:latin typeface="Times New Roman" pitchFamily="33" charset="0"/>
                <a:ea typeface="+mn-ea"/>
                <a:cs typeface="+mn-cs"/>
              </a:rPr>
              <a:t>has shortcomings that unnecessarily limit that I/O data rate that can be achieve. To</a:t>
            </a:r>
          </a:p>
          <a:p>
            <a:r>
              <a:rPr kumimoji="1" lang="en-US" sz="1200" b="0" i="0" u="none" strike="noStrike" kern="1200" baseline="0" dirty="0" smtClean="0">
                <a:solidFill>
                  <a:schemeClr val="tx1"/>
                </a:solidFill>
                <a:latin typeface="Times New Roman" pitchFamily="33" charset="0"/>
                <a:ea typeface="+mn-ea"/>
                <a:cs typeface="+mn-cs"/>
              </a:rPr>
              <a:t>address these shortcomings a newer version of SDRAM, referred to as double-data-</a:t>
            </a:r>
          </a:p>
          <a:p>
            <a:r>
              <a:rPr kumimoji="1" lang="en-US" sz="1200" b="0" i="0" u="none" strike="noStrike" kern="1200" baseline="0" dirty="0" smtClean="0">
                <a:solidFill>
                  <a:schemeClr val="tx1"/>
                </a:solidFill>
                <a:latin typeface="Times New Roman" pitchFamily="33" charset="0"/>
                <a:ea typeface="+mn-ea"/>
                <a:cs typeface="+mn-cs"/>
              </a:rPr>
              <a:t>rate DRAM (DDR RAM) provides several features that dramatically increase</a:t>
            </a:r>
          </a:p>
          <a:p>
            <a:r>
              <a:rPr kumimoji="1" lang="en-US" sz="1200" b="0" i="0" u="none" strike="noStrike" kern="1200" baseline="0" dirty="0" smtClean="0">
                <a:solidFill>
                  <a:schemeClr val="tx1"/>
                </a:solidFill>
                <a:latin typeface="Times New Roman" pitchFamily="33" charset="0"/>
                <a:ea typeface="+mn-ea"/>
                <a:cs typeface="+mn-cs"/>
              </a:rPr>
              <a:t>the data rate. DDR DRAM was developed by the JEDEC Solid State Technology</a:t>
            </a:r>
          </a:p>
          <a:p>
            <a:r>
              <a:rPr kumimoji="1" lang="en-US" sz="1200" b="0" i="0" u="none" strike="noStrike" kern="1200" baseline="0" dirty="0" smtClean="0">
                <a:solidFill>
                  <a:schemeClr val="tx1"/>
                </a:solidFill>
                <a:latin typeface="Times New Roman" pitchFamily="33" charset="0"/>
                <a:ea typeface="+mn-ea"/>
                <a:cs typeface="+mn-cs"/>
              </a:rPr>
              <a:t>Association, the Electronic Industries Alliance’s semiconductor-engineering-standardization</a:t>
            </a:r>
          </a:p>
          <a:p>
            <a:r>
              <a:rPr kumimoji="1" lang="en-US" sz="1200" b="0" i="0" u="none" strike="noStrike" kern="1200" baseline="0" dirty="0" smtClean="0">
                <a:solidFill>
                  <a:schemeClr val="tx1"/>
                </a:solidFill>
                <a:latin typeface="Times New Roman" pitchFamily="33" charset="0"/>
                <a:ea typeface="+mn-ea"/>
                <a:cs typeface="+mn-cs"/>
              </a:rPr>
              <a:t>body. Numerous companies make DDR chips, which are widely used in</a:t>
            </a:r>
          </a:p>
          <a:p>
            <a:r>
              <a:rPr kumimoji="1" lang="en-US" sz="1200" b="0" i="0" u="none" strike="noStrike" kern="1200" baseline="0" dirty="0" smtClean="0">
                <a:solidFill>
                  <a:schemeClr val="tx1"/>
                </a:solidFill>
                <a:latin typeface="Times New Roman" pitchFamily="33" charset="0"/>
                <a:ea typeface="+mn-ea"/>
                <a:cs typeface="+mn-cs"/>
              </a:rPr>
              <a:t>desktop computers and servers.</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DDR achieves higher data rates in three ways. First, the data transfer is synchronized</a:t>
            </a:r>
          </a:p>
          <a:p>
            <a:r>
              <a:rPr kumimoji="1" lang="en-US" sz="1200" b="0" i="0" u="none" strike="noStrike" kern="1200" baseline="0" dirty="0" smtClean="0">
                <a:solidFill>
                  <a:schemeClr val="tx1"/>
                </a:solidFill>
                <a:latin typeface="Times New Roman" pitchFamily="33" charset="0"/>
                <a:ea typeface="+mn-ea"/>
                <a:cs typeface="+mn-cs"/>
              </a:rPr>
              <a:t>to both the rising and falling edge of the clock, rather than just the rising</a:t>
            </a:r>
          </a:p>
          <a:p>
            <a:r>
              <a:rPr kumimoji="1" lang="en-US" sz="1200" b="0" i="0" u="none" strike="noStrike" kern="1200" baseline="0" dirty="0" smtClean="0">
                <a:solidFill>
                  <a:schemeClr val="tx1"/>
                </a:solidFill>
                <a:latin typeface="Times New Roman" pitchFamily="33" charset="0"/>
                <a:ea typeface="+mn-ea"/>
                <a:cs typeface="+mn-cs"/>
              </a:rPr>
              <a:t>edge. This doubles the data rate; hence the term double data rate . Second, DDR</a:t>
            </a:r>
          </a:p>
          <a:p>
            <a:r>
              <a:rPr kumimoji="1" lang="en-US" sz="1200" b="0" i="0" u="none" strike="noStrike" kern="1200" baseline="0" dirty="0" smtClean="0">
                <a:solidFill>
                  <a:schemeClr val="tx1"/>
                </a:solidFill>
                <a:latin typeface="Times New Roman" pitchFamily="33" charset="0"/>
                <a:ea typeface="+mn-ea"/>
                <a:cs typeface="+mn-cs"/>
              </a:rPr>
              <a:t>uses higher clock rate on the bus to increase the transfer rate. Third, a buffering</a:t>
            </a:r>
          </a:p>
          <a:p>
            <a:r>
              <a:rPr kumimoji="1" lang="en-US" sz="1200" b="0" i="0" u="none" strike="noStrike" kern="1200" baseline="0" dirty="0" smtClean="0">
                <a:solidFill>
                  <a:schemeClr val="tx1"/>
                </a:solidFill>
                <a:latin typeface="Times New Roman" pitchFamily="33" charset="0"/>
                <a:ea typeface="+mn-ea"/>
                <a:cs typeface="+mn-cs"/>
              </a:rPr>
              <a:t>scheme is used, as explained subsequently.</a:t>
            </a:r>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84</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3184814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33" charset="0"/>
                <a:ea typeface="+mn-ea"/>
                <a:cs typeface="+mn-cs"/>
              </a:rPr>
              <a:t> JDEC has thus far defined four generations of the DDR technology (Table 5.4).</a:t>
            </a:r>
          </a:p>
          <a:p>
            <a:r>
              <a:rPr kumimoji="1" lang="en-US" sz="1200" b="0" i="0" u="none" strike="noStrike" kern="1200" baseline="0" dirty="0" smtClean="0">
                <a:solidFill>
                  <a:schemeClr val="tx1"/>
                </a:solidFill>
                <a:latin typeface="Times New Roman" pitchFamily="33" charset="0"/>
                <a:ea typeface="+mn-ea"/>
                <a:cs typeface="+mn-cs"/>
              </a:rPr>
              <a:t>The initial DDR version makes use of a 2-bit </a:t>
            </a:r>
            <a:r>
              <a:rPr kumimoji="1" lang="en-US" sz="1200" b="0" i="0" u="none" strike="noStrike" kern="1200" baseline="0" dirty="0" err="1" smtClean="0">
                <a:solidFill>
                  <a:schemeClr val="tx1"/>
                </a:solidFill>
                <a:latin typeface="Times New Roman" pitchFamily="33" charset="0"/>
                <a:ea typeface="+mn-ea"/>
                <a:cs typeface="+mn-cs"/>
              </a:rPr>
              <a:t>prefetch</a:t>
            </a:r>
            <a:r>
              <a:rPr kumimoji="1" lang="en-US" sz="1200" b="0" i="0" u="none" strike="noStrike" kern="1200" baseline="0" dirty="0" smtClean="0">
                <a:solidFill>
                  <a:schemeClr val="tx1"/>
                </a:solidFill>
                <a:latin typeface="Times New Roman" pitchFamily="33" charset="0"/>
                <a:ea typeface="+mn-ea"/>
                <a:cs typeface="+mn-cs"/>
              </a:rPr>
              <a:t> buffer. The </a:t>
            </a:r>
            <a:r>
              <a:rPr kumimoji="1" lang="en-US" sz="1200" b="0" i="0" u="none" strike="noStrike" kern="1200" baseline="0" dirty="0" err="1" smtClean="0">
                <a:solidFill>
                  <a:schemeClr val="tx1"/>
                </a:solidFill>
                <a:latin typeface="Times New Roman" pitchFamily="33" charset="0"/>
                <a:ea typeface="+mn-ea"/>
                <a:cs typeface="+mn-cs"/>
              </a:rPr>
              <a:t>prefetch</a:t>
            </a:r>
            <a:r>
              <a:rPr kumimoji="1" lang="en-US" sz="1200" b="0" i="0" u="none" strike="noStrike" kern="1200" baseline="0" dirty="0" smtClean="0">
                <a:solidFill>
                  <a:schemeClr val="tx1"/>
                </a:solidFill>
                <a:latin typeface="Times New Roman" pitchFamily="33" charset="0"/>
                <a:ea typeface="+mn-ea"/>
                <a:cs typeface="+mn-cs"/>
              </a:rPr>
              <a:t> buffer is</a:t>
            </a:r>
          </a:p>
          <a:p>
            <a:r>
              <a:rPr kumimoji="1" lang="en-US" sz="1200" b="0" i="0" u="none" strike="noStrike" kern="1200" baseline="0" dirty="0" smtClean="0">
                <a:solidFill>
                  <a:schemeClr val="tx1"/>
                </a:solidFill>
                <a:latin typeface="Times New Roman" pitchFamily="33" charset="0"/>
                <a:ea typeface="+mn-ea"/>
                <a:cs typeface="+mn-cs"/>
              </a:rPr>
              <a:t>a memory cache located on the SDRAM chip. It enables the SDRAM chip to preposition</a:t>
            </a:r>
          </a:p>
          <a:p>
            <a:r>
              <a:rPr kumimoji="1" lang="en-US" sz="1200" b="0" i="0" u="none" strike="noStrike" kern="1200" baseline="0" dirty="0" smtClean="0">
                <a:solidFill>
                  <a:schemeClr val="tx1"/>
                </a:solidFill>
                <a:latin typeface="Times New Roman" pitchFamily="33" charset="0"/>
                <a:ea typeface="+mn-ea"/>
                <a:cs typeface="+mn-cs"/>
              </a:rPr>
              <a:t>bits to be placed on the data bus as rapidly as possible. The DDR I/O bus</a:t>
            </a:r>
          </a:p>
          <a:p>
            <a:r>
              <a:rPr kumimoji="1" lang="en-US" sz="1200" b="0" i="0" u="none" strike="noStrike" kern="1200" baseline="0" dirty="0" smtClean="0">
                <a:solidFill>
                  <a:schemeClr val="tx1"/>
                </a:solidFill>
                <a:latin typeface="Times New Roman" pitchFamily="33" charset="0"/>
                <a:ea typeface="+mn-ea"/>
                <a:cs typeface="+mn-cs"/>
              </a:rPr>
              <a:t>uses the same clock rate as the memory chip, but because it can handle two bits per</a:t>
            </a:r>
          </a:p>
          <a:p>
            <a:r>
              <a:rPr kumimoji="1" lang="en-US" sz="1200" b="0" i="0" u="none" strike="noStrike" kern="1200" baseline="0" dirty="0" smtClean="0">
                <a:solidFill>
                  <a:schemeClr val="tx1"/>
                </a:solidFill>
                <a:latin typeface="Times New Roman" pitchFamily="33" charset="0"/>
                <a:ea typeface="+mn-ea"/>
                <a:cs typeface="+mn-cs"/>
              </a:rPr>
              <a:t>cycle, it achieves a data rate that is double the clock rate. The 2-bit </a:t>
            </a:r>
            <a:r>
              <a:rPr kumimoji="1" lang="en-US" sz="1200" b="0" i="0" u="none" strike="noStrike" kern="1200" baseline="0" dirty="0" err="1" smtClean="0">
                <a:solidFill>
                  <a:schemeClr val="tx1"/>
                </a:solidFill>
                <a:latin typeface="Times New Roman" pitchFamily="33" charset="0"/>
                <a:ea typeface="+mn-ea"/>
                <a:cs typeface="+mn-cs"/>
              </a:rPr>
              <a:t>prefetch</a:t>
            </a:r>
            <a:r>
              <a:rPr kumimoji="1" lang="en-US" sz="1200" b="0" i="0" u="none" strike="noStrike" kern="1200" baseline="0" dirty="0" smtClean="0">
                <a:solidFill>
                  <a:schemeClr val="tx1"/>
                </a:solidFill>
                <a:latin typeface="Times New Roman" pitchFamily="33" charset="0"/>
                <a:ea typeface="+mn-ea"/>
                <a:cs typeface="+mn-cs"/>
              </a:rPr>
              <a:t> buffer</a:t>
            </a:r>
          </a:p>
          <a:p>
            <a:r>
              <a:rPr kumimoji="1" lang="en-US" sz="1200" b="0" i="0" u="none" strike="noStrike" kern="1200" baseline="0" dirty="0" smtClean="0">
                <a:solidFill>
                  <a:schemeClr val="tx1"/>
                </a:solidFill>
                <a:latin typeface="Times New Roman" pitchFamily="33" charset="0"/>
                <a:ea typeface="+mn-ea"/>
                <a:cs typeface="+mn-cs"/>
              </a:rPr>
              <a:t>enables the SDRAM chip to keep up with the I/O bus.</a:t>
            </a:r>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85</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75803943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kumimoji="1" lang="en-US" sz="1200" b="0" i="0" u="none" strike="noStrike" kern="1200" baseline="0" dirty="0" smtClean="0">
                <a:solidFill>
                  <a:schemeClr val="tx1"/>
                </a:solidFill>
                <a:latin typeface="Times New Roman" pitchFamily="33" charset="0"/>
                <a:ea typeface="+mn-ea"/>
                <a:cs typeface="+mn-cs"/>
              </a:rPr>
              <a:t> To understand the operation of the </a:t>
            </a:r>
            <a:r>
              <a:rPr kumimoji="1" lang="en-US" sz="1200" b="0" i="0" u="none" strike="noStrike" kern="1200" baseline="0" dirty="0" err="1" smtClean="0">
                <a:solidFill>
                  <a:schemeClr val="tx1"/>
                </a:solidFill>
                <a:latin typeface="Times New Roman" pitchFamily="33" charset="0"/>
                <a:ea typeface="+mn-ea"/>
                <a:cs typeface="+mn-cs"/>
              </a:rPr>
              <a:t>prefetch</a:t>
            </a:r>
            <a:r>
              <a:rPr kumimoji="1" lang="en-US" sz="1200" b="0" i="0" u="none" strike="noStrike" kern="1200" baseline="0" dirty="0" smtClean="0">
                <a:solidFill>
                  <a:schemeClr val="tx1"/>
                </a:solidFill>
                <a:latin typeface="Times New Roman" pitchFamily="33" charset="0"/>
                <a:ea typeface="+mn-ea"/>
                <a:cs typeface="+mn-cs"/>
              </a:rPr>
              <a:t> buffer, we need to look at it from</a:t>
            </a:r>
          </a:p>
          <a:p>
            <a:r>
              <a:rPr kumimoji="1" lang="en-US" sz="1200" b="0" i="0" u="none" strike="noStrike" kern="1200" baseline="0" dirty="0" smtClean="0">
                <a:solidFill>
                  <a:schemeClr val="tx1"/>
                </a:solidFill>
                <a:latin typeface="Times New Roman" pitchFamily="33" charset="0"/>
                <a:ea typeface="+mn-ea"/>
                <a:cs typeface="+mn-cs"/>
              </a:rPr>
              <a:t>the point of view of a word transfer. The </a:t>
            </a:r>
            <a:r>
              <a:rPr kumimoji="1" lang="en-US" sz="1200" b="0" i="0" u="none" strike="noStrike" kern="1200" baseline="0" dirty="0" err="1" smtClean="0">
                <a:solidFill>
                  <a:schemeClr val="tx1"/>
                </a:solidFill>
                <a:latin typeface="Times New Roman" pitchFamily="33" charset="0"/>
                <a:ea typeface="+mn-ea"/>
                <a:cs typeface="+mn-cs"/>
              </a:rPr>
              <a:t>prefetch</a:t>
            </a:r>
            <a:r>
              <a:rPr kumimoji="1" lang="en-US" sz="1200" b="0" i="0" u="none" strike="noStrike" kern="1200" baseline="0" dirty="0" smtClean="0">
                <a:solidFill>
                  <a:schemeClr val="tx1"/>
                </a:solidFill>
                <a:latin typeface="Times New Roman" pitchFamily="33" charset="0"/>
                <a:ea typeface="+mn-ea"/>
                <a:cs typeface="+mn-cs"/>
              </a:rPr>
              <a:t> buffer size determines how many</a:t>
            </a:r>
          </a:p>
          <a:p>
            <a:r>
              <a:rPr kumimoji="1" lang="en-US" sz="1200" b="0" i="0" u="none" strike="noStrike" kern="1200" baseline="0" dirty="0" smtClean="0">
                <a:solidFill>
                  <a:schemeClr val="tx1"/>
                </a:solidFill>
                <a:latin typeface="Times New Roman" pitchFamily="33" charset="0"/>
                <a:ea typeface="+mn-ea"/>
                <a:cs typeface="+mn-cs"/>
              </a:rPr>
              <a:t>words of data are fetched (across multiple SDRAM chips) every time a column command</a:t>
            </a:r>
          </a:p>
          <a:p>
            <a:r>
              <a:rPr kumimoji="1" lang="en-US" sz="1200" b="0" i="0" u="none" strike="noStrike" kern="1200" baseline="0" dirty="0" smtClean="0">
                <a:solidFill>
                  <a:schemeClr val="tx1"/>
                </a:solidFill>
                <a:latin typeface="Times New Roman" pitchFamily="33" charset="0"/>
                <a:ea typeface="+mn-ea"/>
                <a:cs typeface="+mn-cs"/>
              </a:rPr>
              <a:t>is performed with DDR memories. Because the core of the DRAM is much</a:t>
            </a:r>
          </a:p>
          <a:p>
            <a:r>
              <a:rPr kumimoji="1" lang="en-US" sz="1200" b="0" i="0" u="none" strike="noStrike" kern="1200" baseline="0" dirty="0" smtClean="0">
                <a:solidFill>
                  <a:schemeClr val="tx1"/>
                </a:solidFill>
                <a:latin typeface="Times New Roman" pitchFamily="33" charset="0"/>
                <a:ea typeface="+mn-ea"/>
                <a:cs typeface="+mn-cs"/>
              </a:rPr>
              <a:t>slower than the interface, the difference is bridged by accessing information in parallel</a:t>
            </a:r>
          </a:p>
          <a:p>
            <a:r>
              <a:rPr kumimoji="1" lang="en-US" sz="1200" b="0" i="0" u="none" strike="noStrike" kern="1200" baseline="0" dirty="0" smtClean="0">
                <a:solidFill>
                  <a:schemeClr val="tx1"/>
                </a:solidFill>
                <a:latin typeface="Times New Roman" pitchFamily="33" charset="0"/>
                <a:ea typeface="+mn-ea"/>
                <a:cs typeface="+mn-cs"/>
              </a:rPr>
              <a:t>and then serializing it out the interface through a multiplexor (MUX). Thus,</a:t>
            </a:r>
          </a:p>
          <a:p>
            <a:r>
              <a:rPr kumimoji="1" lang="en-US" sz="1200" b="0" i="0" u="none" strike="noStrike" kern="1200" baseline="0" dirty="0" smtClean="0">
                <a:solidFill>
                  <a:schemeClr val="tx1"/>
                </a:solidFill>
                <a:latin typeface="Times New Roman" pitchFamily="33" charset="0"/>
                <a:ea typeface="+mn-ea"/>
                <a:cs typeface="+mn-cs"/>
              </a:rPr>
              <a:t>DDR prefetches two words, which means that every time a read or a write operation</a:t>
            </a:r>
          </a:p>
          <a:p>
            <a:r>
              <a:rPr kumimoji="1" lang="en-US" sz="1200" b="0" i="0" u="none" strike="noStrike" kern="1200" baseline="0" dirty="0" smtClean="0">
                <a:solidFill>
                  <a:schemeClr val="tx1"/>
                </a:solidFill>
                <a:latin typeface="Times New Roman" pitchFamily="33" charset="0"/>
                <a:ea typeface="+mn-ea"/>
                <a:cs typeface="+mn-cs"/>
              </a:rPr>
              <a:t>is performed, it is performed on two words of data, and bursts out of, or into, the</a:t>
            </a:r>
          </a:p>
          <a:p>
            <a:r>
              <a:rPr kumimoji="1" lang="en-US" sz="1200" b="0" i="0" u="none" strike="noStrike" kern="1200" baseline="0" dirty="0" smtClean="0">
                <a:solidFill>
                  <a:schemeClr val="tx1"/>
                </a:solidFill>
                <a:latin typeface="Times New Roman" pitchFamily="33" charset="0"/>
                <a:ea typeface="+mn-ea"/>
                <a:cs typeface="+mn-cs"/>
              </a:rPr>
              <a:t>SDRAM over one clock cycles on both clock edges for a total of two consecutive</a:t>
            </a:r>
          </a:p>
          <a:p>
            <a:r>
              <a:rPr kumimoji="1" lang="en-US" sz="1200" b="0" i="0" u="none" strike="noStrike" kern="1200" baseline="0" dirty="0" smtClean="0">
                <a:solidFill>
                  <a:schemeClr val="tx1"/>
                </a:solidFill>
                <a:latin typeface="Times New Roman" pitchFamily="33" charset="0"/>
                <a:ea typeface="+mn-ea"/>
                <a:cs typeface="+mn-cs"/>
              </a:rPr>
              <a:t>operations. As a result, the DDR I/O interface is twice as fast as the SDRAM core.</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Although each new generation of SDRAM results is much greater capacity,</a:t>
            </a:r>
          </a:p>
          <a:p>
            <a:r>
              <a:rPr kumimoji="1" lang="en-US" sz="1200" b="0" i="0" u="none" strike="noStrike" kern="1200" baseline="0" dirty="0" smtClean="0">
                <a:solidFill>
                  <a:schemeClr val="tx1"/>
                </a:solidFill>
                <a:latin typeface="Times New Roman" pitchFamily="33" charset="0"/>
                <a:ea typeface="+mn-ea"/>
                <a:cs typeface="+mn-cs"/>
              </a:rPr>
              <a:t>the core speed of the SDRAM has not changed significantly from generation to</a:t>
            </a:r>
          </a:p>
          <a:p>
            <a:r>
              <a:rPr kumimoji="1" lang="en-US" sz="1200" b="0" i="0" u="none" strike="noStrike" kern="1200" baseline="0" dirty="0" smtClean="0">
                <a:solidFill>
                  <a:schemeClr val="tx1"/>
                </a:solidFill>
                <a:latin typeface="Times New Roman" pitchFamily="33" charset="0"/>
                <a:ea typeface="+mn-ea"/>
                <a:cs typeface="+mn-cs"/>
              </a:rPr>
              <a:t>generation. To achieve greater data rates than those afforded by the rather modest</a:t>
            </a:r>
          </a:p>
          <a:p>
            <a:r>
              <a:rPr kumimoji="1" lang="en-US" sz="1200" b="0" i="0" u="none" strike="noStrike" kern="1200" baseline="0" dirty="0" smtClean="0">
                <a:solidFill>
                  <a:schemeClr val="tx1"/>
                </a:solidFill>
                <a:latin typeface="Times New Roman" pitchFamily="33" charset="0"/>
                <a:ea typeface="+mn-ea"/>
                <a:cs typeface="+mn-cs"/>
              </a:rPr>
              <a:t>increases in SDRAM clock rate, JDEC increased the buffer size. For DDR2, a 4-bit</a:t>
            </a:r>
          </a:p>
          <a:p>
            <a:r>
              <a:rPr kumimoji="1" lang="en-US" sz="1200" b="0" i="0" u="none" strike="noStrike" kern="1200" baseline="0" dirty="0" smtClean="0">
                <a:solidFill>
                  <a:schemeClr val="tx1"/>
                </a:solidFill>
                <a:latin typeface="Times New Roman" pitchFamily="33" charset="0"/>
                <a:ea typeface="+mn-ea"/>
                <a:cs typeface="+mn-cs"/>
              </a:rPr>
              <a:t>buffer is used, allowing for words to be transferred in parallel, increasing the effective</a:t>
            </a:r>
          </a:p>
          <a:p>
            <a:r>
              <a:rPr kumimoji="1" lang="en-US" sz="1200" b="0" i="0" u="none" strike="noStrike" kern="1200" baseline="0" dirty="0" smtClean="0">
                <a:solidFill>
                  <a:schemeClr val="tx1"/>
                </a:solidFill>
                <a:latin typeface="Times New Roman" pitchFamily="33" charset="0"/>
                <a:ea typeface="+mn-ea"/>
                <a:cs typeface="+mn-cs"/>
              </a:rPr>
              <a:t>data rate by a factor of 4. For DDR3, an 8-bit buffer is used and a factor of 8</a:t>
            </a:r>
          </a:p>
          <a:p>
            <a:r>
              <a:rPr kumimoji="1" lang="en-US" sz="1200" b="0" i="0" u="none" strike="noStrike" kern="1200" baseline="0" dirty="0" smtClean="0">
                <a:solidFill>
                  <a:schemeClr val="tx1"/>
                </a:solidFill>
                <a:latin typeface="Times New Roman" pitchFamily="33" charset="0"/>
                <a:ea typeface="+mn-ea"/>
                <a:cs typeface="+mn-cs"/>
              </a:rPr>
              <a:t>speedup is achieved (Figure 5.14).</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The downside to the </a:t>
            </a:r>
            <a:r>
              <a:rPr kumimoji="1" lang="en-US" sz="1200" b="0" i="0" u="none" strike="noStrike" kern="1200" baseline="0" dirty="0" err="1" smtClean="0">
                <a:solidFill>
                  <a:schemeClr val="tx1"/>
                </a:solidFill>
                <a:latin typeface="Times New Roman" pitchFamily="33" charset="0"/>
                <a:ea typeface="+mn-ea"/>
                <a:cs typeface="+mn-cs"/>
              </a:rPr>
              <a:t>prefetch</a:t>
            </a:r>
            <a:r>
              <a:rPr kumimoji="1" lang="en-US" sz="1200" b="0" i="0" u="none" strike="noStrike" kern="1200" baseline="0" dirty="0" smtClean="0">
                <a:solidFill>
                  <a:schemeClr val="tx1"/>
                </a:solidFill>
                <a:latin typeface="Times New Roman" pitchFamily="33" charset="0"/>
                <a:ea typeface="+mn-ea"/>
                <a:cs typeface="+mn-cs"/>
              </a:rPr>
              <a:t> is that it effectively determines the minimum</a:t>
            </a:r>
          </a:p>
          <a:p>
            <a:r>
              <a:rPr kumimoji="1" lang="en-US" sz="1200" b="0" i="0" u="none" strike="noStrike" kern="1200" baseline="0" dirty="0" smtClean="0">
                <a:solidFill>
                  <a:schemeClr val="tx1"/>
                </a:solidFill>
                <a:latin typeface="Times New Roman" pitchFamily="33" charset="0"/>
                <a:ea typeface="+mn-ea"/>
                <a:cs typeface="+mn-cs"/>
              </a:rPr>
              <a:t>burst length for the SDRAMs. For example, it is very difficult to have an efficient</a:t>
            </a:r>
          </a:p>
          <a:p>
            <a:r>
              <a:rPr kumimoji="1" lang="en-US" sz="1200" b="0" i="0" u="none" strike="noStrike" kern="1200" baseline="0" dirty="0" smtClean="0">
                <a:solidFill>
                  <a:schemeClr val="tx1"/>
                </a:solidFill>
                <a:latin typeface="Times New Roman" pitchFamily="33" charset="0"/>
                <a:ea typeface="+mn-ea"/>
                <a:cs typeface="+mn-cs"/>
              </a:rPr>
              <a:t>burst length of four words with DDR3’s </a:t>
            </a:r>
            <a:r>
              <a:rPr kumimoji="1" lang="en-US" sz="1200" b="0" i="0" u="none" strike="noStrike" kern="1200" baseline="0" dirty="0" err="1" smtClean="0">
                <a:solidFill>
                  <a:schemeClr val="tx1"/>
                </a:solidFill>
                <a:latin typeface="Times New Roman" pitchFamily="33" charset="0"/>
                <a:ea typeface="+mn-ea"/>
                <a:cs typeface="+mn-cs"/>
              </a:rPr>
              <a:t>prefetch</a:t>
            </a:r>
            <a:r>
              <a:rPr kumimoji="1" lang="en-US" sz="1200" b="0" i="0" u="none" strike="noStrike" kern="1200" baseline="0" dirty="0" smtClean="0">
                <a:solidFill>
                  <a:schemeClr val="tx1"/>
                </a:solidFill>
                <a:latin typeface="Times New Roman" pitchFamily="33" charset="0"/>
                <a:ea typeface="+mn-ea"/>
                <a:cs typeface="+mn-cs"/>
              </a:rPr>
              <a:t> of eight. Accordingly, the JDEC</a:t>
            </a:r>
          </a:p>
          <a:p>
            <a:r>
              <a:rPr kumimoji="1" lang="en-US" sz="1200" b="0" i="0" u="none" strike="noStrike" kern="1200" baseline="0" dirty="0" smtClean="0">
                <a:solidFill>
                  <a:schemeClr val="tx1"/>
                </a:solidFill>
                <a:latin typeface="Times New Roman" pitchFamily="33" charset="0"/>
                <a:ea typeface="+mn-ea"/>
                <a:cs typeface="+mn-cs"/>
              </a:rPr>
              <a:t>designers chose not to increase the buffer size to 16 bits for DDR4, but rather to</a:t>
            </a:r>
          </a:p>
          <a:p>
            <a:r>
              <a:rPr kumimoji="1" lang="en-US" sz="1200" b="0" i="0" u="none" strike="noStrike" kern="1200" baseline="0" dirty="0" smtClean="0">
                <a:solidFill>
                  <a:schemeClr val="tx1"/>
                </a:solidFill>
                <a:latin typeface="Times New Roman" pitchFamily="33" charset="0"/>
                <a:ea typeface="+mn-ea"/>
                <a:cs typeface="+mn-cs"/>
              </a:rPr>
              <a:t>introduce the concept of a bank group  [ALLA13]. Bank groups are separate entities</a:t>
            </a:r>
          </a:p>
          <a:p>
            <a:r>
              <a:rPr kumimoji="1" lang="en-US" sz="1200" b="0" i="0" u="none" strike="noStrike" kern="1200" baseline="0" dirty="0" smtClean="0">
                <a:solidFill>
                  <a:schemeClr val="tx1"/>
                </a:solidFill>
                <a:latin typeface="Times New Roman" pitchFamily="33" charset="0"/>
                <a:ea typeface="+mn-ea"/>
                <a:cs typeface="+mn-cs"/>
              </a:rPr>
              <a:t>such that they allow a column cycle to complete within a bank group, but that</a:t>
            </a:r>
          </a:p>
          <a:p>
            <a:r>
              <a:rPr kumimoji="1" lang="en-US" sz="1200" b="0" i="0" u="none" strike="noStrike" kern="1200" baseline="0" dirty="0" smtClean="0">
                <a:solidFill>
                  <a:schemeClr val="tx1"/>
                </a:solidFill>
                <a:latin typeface="Times New Roman" pitchFamily="33" charset="0"/>
                <a:ea typeface="+mn-ea"/>
                <a:cs typeface="+mn-cs"/>
              </a:rPr>
              <a:t>column cycle does not impact what is happening in another bank group. Thus,</a:t>
            </a:r>
          </a:p>
          <a:p>
            <a:r>
              <a:rPr kumimoji="1" lang="en-US" sz="1200" b="0" i="0" u="none" strike="noStrike" kern="1200" baseline="0" dirty="0" smtClean="0">
                <a:solidFill>
                  <a:schemeClr val="tx1"/>
                </a:solidFill>
                <a:latin typeface="Times New Roman" pitchFamily="33" charset="0"/>
                <a:ea typeface="+mn-ea"/>
                <a:cs typeface="+mn-cs"/>
              </a:rPr>
              <a:t>two prefetches of eight can be operating in parallel in the two bank groups. This</a:t>
            </a:r>
          </a:p>
          <a:p>
            <a:r>
              <a:rPr kumimoji="1" lang="en-US" sz="1200" b="0" i="0" u="none" strike="noStrike" kern="1200" baseline="0" dirty="0" smtClean="0">
                <a:solidFill>
                  <a:schemeClr val="tx1"/>
                </a:solidFill>
                <a:latin typeface="Times New Roman" pitchFamily="33" charset="0"/>
                <a:ea typeface="+mn-ea"/>
                <a:cs typeface="+mn-cs"/>
              </a:rPr>
              <a:t>arrangement keeps the </a:t>
            </a:r>
            <a:r>
              <a:rPr kumimoji="1" lang="en-US" sz="1200" b="0" i="0" u="none" strike="noStrike" kern="1200" baseline="0" dirty="0" err="1" smtClean="0">
                <a:solidFill>
                  <a:schemeClr val="tx1"/>
                </a:solidFill>
                <a:latin typeface="Times New Roman" pitchFamily="33" charset="0"/>
                <a:ea typeface="+mn-ea"/>
                <a:cs typeface="+mn-cs"/>
              </a:rPr>
              <a:t>prefetch</a:t>
            </a:r>
            <a:r>
              <a:rPr kumimoji="1" lang="en-US" sz="1200" b="0" i="0" u="none" strike="noStrike" kern="1200" baseline="0" dirty="0" smtClean="0">
                <a:solidFill>
                  <a:schemeClr val="tx1"/>
                </a:solidFill>
                <a:latin typeface="Times New Roman" pitchFamily="33" charset="0"/>
                <a:ea typeface="+mn-ea"/>
                <a:cs typeface="+mn-cs"/>
              </a:rPr>
              <a:t> buffer size the same as for DDR3, while increasing</a:t>
            </a:r>
          </a:p>
          <a:p>
            <a:r>
              <a:rPr kumimoji="1" lang="en-US" sz="1200" b="0" i="0" u="none" strike="noStrike" kern="1200" baseline="0" dirty="0" smtClean="0">
                <a:solidFill>
                  <a:schemeClr val="tx1"/>
                </a:solidFill>
                <a:latin typeface="Times New Roman" pitchFamily="33" charset="0"/>
                <a:ea typeface="+mn-ea"/>
                <a:cs typeface="+mn-cs"/>
              </a:rPr>
              <a:t>performance as if the </a:t>
            </a:r>
            <a:r>
              <a:rPr kumimoji="1" lang="en-US" sz="1200" b="0" i="0" u="none" strike="noStrike" kern="1200" baseline="0" dirty="0" err="1" smtClean="0">
                <a:solidFill>
                  <a:schemeClr val="tx1"/>
                </a:solidFill>
                <a:latin typeface="Times New Roman" pitchFamily="33" charset="0"/>
                <a:ea typeface="+mn-ea"/>
                <a:cs typeface="+mn-cs"/>
              </a:rPr>
              <a:t>prefetch</a:t>
            </a:r>
            <a:r>
              <a:rPr kumimoji="1" lang="en-US" sz="1200" b="0" i="0" u="none" strike="noStrike" kern="1200" baseline="0" dirty="0" smtClean="0">
                <a:solidFill>
                  <a:schemeClr val="tx1"/>
                </a:solidFill>
                <a:latin typeface="Times New Roman" pitchFamily="33" charset="0"/>
                <a:ea typeface="+mn-ea"/>
                <a:cs typeface="+mn-cs"/>
              </a:rPr>
              <a:t> is larger.</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Figure 5.14 shows a configuration with two bank groups. With DDR4, up to 4</a:t>
            </a:r>
          </a:p>
          <a:p>
            <a:r>
              <a:rPr kumimoji="1" lang="en-US" sz="1200" b="0" i="0" u="none" strike="noStrike" kern="1200" baseline="0" dirty="0" smtClean="0">
                <a:solidFill>
                  <a:schemeClr val="tx1"/>
                </a:solidFill>
                <a:latin typeface="Times New Roman" pitchFamily="33" charset="0"/>
                <a:ea typeface="+mn-ea"/>
                <a:cs typeface="+mn-cs"/>
              </a:rPr>
              <a:t>bank groups can be used.</a:t>
            </a:r>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86</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35936204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33" charset="0"/>
                <a:ea typeface="+mn-ea"/>
                <a:cs typeface="+mn-cs"/>
              </a:rPr>
              <a:t> Another form of semiconductor memory is flash memory. Flash memory is used</a:t>
            </a:r>
          </a:p>
          <a:p>
            <a:r>
              <a:rPr kumimoji="1" lang="en-US" sz="1200" b="0" i="0" u="none" strike="noStrike" kern="1200" baseline="0" dirty="0" smtClean="0">
                <a:solidFill>
                  <a:schemeClr val="tx1"/>
                </a:solidFill>
                <a:latin typeface="Times New Roman" pitchFamily="33" charset="0"/>
                <a:ea typeface="+mn-ea"/>
                <a:cs typeface="+mn-cs"/>
              </a:rPr>
              <a:t>both for internal memory and external memory applications. Here, we provide a</a:t>
            </a:r>
          </a:p>
          <a:p>
            <a:r>
              <a:rPr kumimoji="1" lang="en-US" sz="1200" b="0" i="0" u="none" strike="noStrike" kern="1200" baseline="0" dirty="0" smtClean="0">
                <a:solidFill>
                  <a:schemeClr val="tx1"/>
                </a:solidFill>
                <a:latin typeface="Times New Roman" pitchFamily="33" charset="0"/>
                <a:ea typeface="+mn-ea"/>
                <a:cs typeface="+mn-cs"/>
              </a:rPr>
              <a:t>technical overview and look at its use for internal memory.</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First introduced in the mid-1980s, flash memory is intermediate between</a:t>
            </a:r>
          </a:p>
          <a:p>
            <a:r>
              <a:rPr kumimoji="1" lang="en-US" sz="1200" b="0" i="0" u="none" strike="noStrike" kern="1200" baseline="0" dirty="0" smtClean="0">
                <a:solidFill>
                  <a:schemeClr val="tx1"/>
                </a:solidFill>
                <a:latin typeface="Times New Roman" pitchFamily="33" charset="0"/>
                <a:ea typeface="+mn-ea"/>
                <a:cs typeface="+mn-cs"/>
              </a:rPr>
              <a:t>EPROM and EEPROM in both cost and functionality. Like EEPROM, flash memory</a:t>
            </a:r>
          </a:p>
          <a:p>
            <a:r>
              <a:rPr kumimoji="1" lang="en-US" sz="1200" b="0" i="0" u="none" strike="noStrike" kern="1200" baseline="0" dirty="0" smtClean="0">
                <a:solidFill>
                  <a:schemeClr val="tx1"/>
                </a:solidFill>
                <a:latin typeface="Times New Roman" pitchFamily="33" charset="0"/>
                <a:ea typeface="+mn-ea"/>
                <a:cs typeface="+mn-cs"/>
              </a:rPr>
              <a:t>uses an electrical erasing technology. An entire flash memory can be erased in</a:t>
            </a:r>
          </a:p>
          <a:p>
            <a:r>
              <a:rPr kumimoji="1" lang="en-US" sz="1200" b="0" i="0" u="none" strike="noStrike" kern="1200" baseline="0" dirty="0" smtClean="0">
                <a:solidFill>
                  <a:schemeClr val="tx1"/>
                </a:solidFill>
                <a:latin typeface="Times New Roman" pitchFamily="33" charset="0"/>
                <a:ea typeface="+mn-ea"/>
                <a:cs typeface="+mn-cs"/>
              </a:rPr>
              <a:t>one or a few seconds, which is much faster than EPROM. In addition, it is possible</a:t>
            </a:r>
          </a:p>
          <a:p>
            <a:r>
              <a:rPr kumimoji="1" lang="en-US" sz="1200" b="0" i="0" u="none" strike="noStrike" kern="1200" baseline="0" dirty="0" smtClean="0">
                <a:solidFill>
                  <a:schemeClr val="tx1"/>
                </a:solidFill>
                <a:latin typeface="Times New Roman" pitchFamily="33" charset="0"/>
                <a:ea typeface="+mn-ea"/>
                <a:cs typeface="+mn-cs"/>
              </a:rPr>
              <a:t>to erase just blocks of memory rather than an entire chip. Flash memory gets its</a:t>
            </a:r>
          </a:p>
          <a:p>
            <a:r>
              <a:rPr kumimoji="1" lang="en-US" sz="1200" b="0" i="0" u="none" strike="noStrike" kern="1200" baseline="0" dirty="0" smtClean="0">
                <a:solidFill>
                  <a:schemeClr val="tx1"/>
                </a:solidFill>
                <a:latin typeface="Times New Roman" pitchFamily="33" charset="0"/>
                <a:ea typeface="+mn-ea"/>
                <a:cs typeface="+mn-cs"/>
              </a:rPr>
              <a:t>name because the microchip is organized so that a section of memory cells are</a:t>
            </a:r>
          </a:p>
          <a:p>
            <a:r>
              <a:rPr kumimoji="1" lang="en-US" sz="1200" b="0" i="0" u="none" strike="noStrike" kern="1200" baseline="0" dirty="0" smtClean="0">
                <a:solidFill>
                  <a:schemeClr val="tx1"/>
                </a:solidFill>
                <a:latin typeface="Times New Roman" pitchFamily="33" charset="0"/>
                <a:ea typeface="+mn-ea"/>
                <a:cs typeface="+mn-cs"/>
              </a:rPr>
              <a:t>erased in a single action or "flash." However, flash memory does not provide </a:t>
            </a:r>
            <a:r>
              <a:rPr kumimoji="1" lang="en-US" sz="1200" b="0" i="0" u="none" strike="noStrike" kern="1200" baseline="0" dirty="0" err="1" smtClean="0">
                <a:solidFill>
                  <a:schemeClr val="tx1"/>
                </a:solidFill>
                <a:latin typeface="Times New Roman" pitchFamily="33" charset="0"/>
                <a:ea typeface="+mn-ea"/>
                <a:cs typeface="+mn-cs"/>
              </a:rPr>
              <a:t>bytelevel</a:t>
            </a:r>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erasure. Like EPROM, flash memory uses only one transistor per bit, and so</a:t>
            </a:r>
          </a:p>
          <a:p>
            <a:r>
              <a:rPr kumimoji="1" lang="en-US" sz="1200" b="0" i="0" u="none" strike="noStrike" kern="1200" baseline="0" dirty="0" smtClean="0">
                <a:solidFill>
                  <a:schemeClr val="tx1"/>
                </a:solidFill>
                <a:latin typeface="Times New Roman" pitchFamily="33" charset="0"/>
                <a:ea typeface="+mn-ea"/>
                <a:cs typeface="+mn-cs"/>
              </a:rPr>
              <a:t>achieves the high density (compared with EEPROM) of EPROM.</a:t>
            </a:r>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87</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83509690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33" charset="0"/>
                <a:ea typeface="+mn-ea"/>
                <a:cs typeface="+mn-cs"/>
              </a:rPr>
              <a:t> Figure 5.15 illustrates the basic operation of a flash memory. For comparison, Figure</a:t>
            </a:r>
          </a:p>
          <a:p>
            <a:r>
              <a:rPr kumimoji="1" lang="en-US" sz="1200" b="0" i="0" u="none" strike="noStrike" kern="1200" baseline="0" dirty="0" smtClean="0">
                <a:solidFill>
                  <a:schemeClr val="tx1"/>
                </a:solidFill>
                <a:latin typeface="Times New Roman" pitchFamily="33" charset="0"/>
                <a:ea typeface="+mn-ea"/>
                <a:cs typeface="+mn-cs"/>
              </a:rPr>
              <a:t>5.15a depicts the operation of a transistor. Transistors exploit the properties of</a:t>
            </a:r>
          </a:p>
          <a:p>
            <a:r>
              <a:rPr kumimoji="1" lang="en-US" sz="1200" b="0" i="0" u="none" strike="noStrike" kern="1200" baseline="0" dirty="0" smtClean="0">
                <a:solidFill>
                  <a:schemeClr val="tx1"/>
                </a:solidFill>
                <a:latin typeface="Times New Roman" pitchFamily="33" charset="0"/>
                <a:ea typeface="+mn-ea"/>
                <a:cs typeface="+mn-cs"/>
              </a:rPr>
              <a:t>semiconductors so that a small voltage applied to the gate can be used to control the</a:t>
            </a:r>
          </a:p>
          <a:p>
            <a:r>
              <a:rPr kumimoji="1" lang="en-US" sz="1200" b="0" i="0" u="none" strike="noStrike" kern="1200" baseline="0" dirty="0" smtClean="0">
                <a:solidFill>
                  <a:schemeClr val="tx1"/>
                </a:solidFill>
                <a:latin typeface="Times New Roman" pitchFamily="33" charset="0"/>
                <a:ea typeface="+mn-ea"/>
                <a:cs typeface="+mn-cs"/>
              </a:rPr>
              <a:t>flow of a large current between the source and the drain.</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In a flash memory cell, a second gate—called a floating gate, because it is insulated</a:t>
            </a:r>
          </a:p>
          <a:p>
            <a:r>
              <a:rPr kumimoji="1" lang="en-US" sz="1200" b="0" i="0" u="none" strike="noStrike" kern="1200" baseline="0" dirty="0" smtClean="0">
                <a:solidFill>
                  <a:schemeClr val="tx1"/>
                </a:solidFill>
                <a:latin typeface="Times New Roman" pitchFamily="33" charset="0"/>
                <a:ea typeface="+mn-ea"/>
                <a:cs typeface="+mn-cs"/>
              </a:rPr>
              <a:t>by a thin oxide layer—is added to the transistor. Initially, the floating gate</a:t>
            </a:r>
          </a:p>
          <a:p>
            <a:r>
              <a:rPr kumimoji="1" lang="en-US" sz="1200" b="0" i="0" u="none" strike="noStrike" kern="1200" baseline="0" dirty="0" smtClean="0">
                <a:solidFill>
                  <a:schemeClr val="tx1"/>
                </a:solidFill>
                <a:latin typeface="Times New Roman" pitchFamily="33" charset="0"/>
                <a:ea typeface="+mn-ea"/>
                <a:cs typeface="+mn-cs"/>
              </a:rPr>
              <a:t>does not interfere with the operation of the transistor (Figure 5.15b). In this state,</a:t>
            </a:r>
          </a:p>
          <a:p>
            <a:r>
              <a:rPr kumimoji="1" lang="en-US" sz="1200" b="0" i="0" u="none" strike="noStrike" kern="1200" baseline="0" dirty="0" smtClean="0">
                <a:solidFill>
                  <a:schemeClr val="tx1"/>
                </a:solidFill>
                <a:latin typeface="Times New Roman" pitchFamily="33" charset="0"/>
                <a:ea typeface="+mn-ea"/>
                <a:cs typeface="+mn-cs"/>
              </a:rPr>
              <a:t>the cell is deemed to represent binary 1. Applying a large voltage across the oxide</a:t>
            </a:r>
          </a:p>
          <a:p>
            <a:r>
              <a:rPr kumimoji="1" lang="en-US" sz="1200" b="0" i="0" u="none" strike="noStrike" kern="1200" baseline="0" dirty="0" smtClean="0">
                <a:solidFill>
                  <a:schemeClr val="tx1"/>
                </a:solidFill>
                <a:latin typeface="Times New Roman" pitchFamily="33" charset="0"/>
                <a:ea typeface="+mn-ea"/>
                <a:cs typeface="+mn-cs"/>
              </a:rPr>
              <a:t>layer causes electrons to tunnel through it and become trapped on the floating gate,</a:t>
            </a:r>
          </a:p>
          <a:p>
            <a:r>
              <a:rPr kumimoji="1" lang="en-US" sz="1200" b="0" i="0" u="none" strike="noStrike" kern="1200" baseline="0" dirty="0" smtClean="0">
                <a:solidFill>
                  <a:schemeClr val="tx1"/>
                </a:solidFill>
                <a:latin typeface="Times New Roman" pitchFamily="33" charset="0"/>
                <a:ea typeface="+mn-ea"/>
                <a:cs typeface="+mn-cs"/>
              </a:rPr>
              <a:t>where they remain even if the power is disconnected (Figure 5.15c). In this state, the</a:t>
            </a:r>
          </a:p>
          <a:p>
            <a:r>
              <a:rPr kumimoji="1" lang="en-US" sz="1200" b="0" i="0" u="none" strike="noStrike" kern="1200" baseline="0" dirty="0" smtClean="0">
                <a:solidFill>
                  <a:schemeClr val="tx1"/>
                </a:solidFill>
                <a:latin typeface="Times New Roman" pitchFamily="33" charset="0"/>
                <a:ea typeface="+mn-ea"/>
                <a:cs typeface="+mn-cs"/>
              </a:rPr>
              <a:t>cell is deemed to represent binary 0. The state of the cell can be read by using external</a:t>
            </a:r>
          </a:p>
          <a:p>
            <a:r>
              <a:rPr kumimoji="1" lang="en-US" sz="1200" b="0" i="0" u="none" strike="noStrike" kern="1200" baseline="0" dirty="0" smtClean="0">
                <a:solidFill>
                  <a:schemeClr val="tx1"/>
                </a:solidFill>
                <a:latin typeface="Times New Roman" pitchFamily="33" charset="0"/>
                <a:ea typeface="+mn-ea"/>
                <a:cs typeface="+mn-cs"/>
              </a:rPr>
              <a:t>circuitry to test whether the transistor is working or not. Applying a large voltage</a:t>
            </a:r>
          </a:p>
          <a:p>
            <a:r>
              <a:rPr kumimoji="1" lang="en-US" sz="1200" b="0" i="0" u="none" strike="noStrike" kern="1200" baseline="0" dirty="0" smtClean="0">
                <a:solidFill>
                  <a:schemeClr val="tx1"/>
                </a:solidFill>
                <a:latin typeface="Times New Roman" pitchFamily="33" charset="0"/>
                <a:ea typeface="+mn-ea"/>
                <a:cs typeface="+mn-cs"/>
              </a:rPr>
              <a:t>in the opposite direction removes the electrons from the floating gate, returning</a:t>
            </a:r>
          </a:p>
          <a:p>
            <a:r>
              <a:rPr kumimoji="1" lang="en-US" sz="1200" b="0" i="0" u="none" strike="noStrike" kern="1200" baseline="0" dirty="0" smtClean="0">
                <a:solidFill>
                  <a:schemeClr val="tx1"/>
                </a:solidFill>
                <a:latin typeface="Times New Roman" pitchFamily="33" charset="0"/>
                <a:ea typeface="+mn-ea"/>
                <a:cs typeface="+mn-cs"/>
              </a:rPr>
              <a:t>to a state of binary 1.</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 An important characteristic of flash memory is that it is persistent memory,</a:t>
            </a:r>
          </a:p>
          <a:p>
            <a:r>
              <a:rPr kumimoji="1" lang="en-US" sz="1200" b="0" i="0" u="none" strike="noStrike" kern="1200" baseline="0" dirty="0" smtClean="0">
                <a:solidFill>
                  <a:schemeClr val="tx1"/>
                </a:solidFill>
                <a:latin typeface="Times New Roman" pitchFamily="33" charset="0"/>
                <a:ea typeface="+mn-ea"/>
                <a:cs typeface="+mn-cs"/>
              </a:rPr>
              <a:t>which means that it retains data when there is no power applied to the memory.</a:t>
            </a:r>
          </a:p>
          <a:p>
            <a:r>
              <a:rPr kumimoji="1" lang="en-US" sz="1200" b="0" i="0" u="none" strike="noStrike" kern="1200" baseline="0" dirty="0" smtClean="0">
                <a:solidFill>
                  <a:schemeClr val="tx1"/>
                </a:solidFill>
                <a:latin typeface="Times New Roman" pitchFamily="33" charset="0"/>
                <a:ea typeface="+mn-ea"/>
                <a:cs typeface="+mn-cs"/>
              </a:rPr>
              <a:t>Thus, it is useful for secondary (external) storage, and as an alternative to random</a:t>
            </a:r>
          </a:p>
          <a:p>
            <a:r>
              <a:rPr kumimoji="1" lang="en-US" sz="1200" b="0" i="0" u="none" strike="noStrike" kern="1200" baseline="0" dirty="0" smtClean="0">
                <a:solidFill>
                  <a:schemeClr val="tx1"/>
                </a:solidFill>
                <a:latin typeface="Times New Roman" pitchFamily="33" charset="0"/>
                <a:ea typeface="+mn-ea"/>
                <a:cs typeface="+mn-cs"/>
              </a:rPr>
              <a:t>access memory in computers.</a:t>
            </a:r>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88</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82094536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33" charset="0"/>
                <a:ea typeface="+mn-ea"/>
                <a:cs typeface="+mn-cs"/>
              </a:rPr>
              <a:t> There are two distinctive types of flash memory, designated as NOR and NAND</a:t>
            </a:r>
          </a:p>
          <a:p>
            <a:r>
              <a:rPr kumimoji="1" lang="en-US" sz="1200" b="0" i="0" u="none" strike="noStrike" kern="1200" baseline="0" dirty="0" smtClean="0">
                <a:solidFill>
                  <a:schemeClr val="tx1"/>
                </a:solidFill>
                <a:latin typeface="Times New Roman" pitchFamily="33" charset="0"/>
                <a:ea typeface="+mn-ea"/>
                <a:cs typeface="+mn-cs"/>
              </a:rPr>
              <a:t>(Figure 5.16). In NOR flash memory , the basic unit of access is a bit, referred to as a</a:t>
            </a:r>
          </a:p>
          <a:p>
            <a:r>
              <a:rPr kumimoji="1" lang="en-US" sz="1200" b="0" i="0" u="none" strike="noStrike" kern="1200" baseline="0" dirty="0" smtClean="0">
                <a:solidFill>
                  <a:schemeClr val="tx1"/>
                </a:solidFill>
                <a:latin typeface="Times New Roman" pitchFamily="33" charset="0"/>
                <a:ea typeface="+mn-ea"/>
                <a:cs typeface="+mn-cs"/>
              </a:rPr>
              <a:t>memory cell . Cells in NOR flash are connected in parallel to the bit lines so that each</a:t>
            </a:r>
          </a:p>
          <a:p>
            <a:r>
              <a:rPr kumimoji="1" lang="en-US" sz="1200" b="0" i="0" u="none" strike="noStrike" kern="1200" baseline="0" dirty="0" smtClean="0">
                <a:solidFill>
                  <a:schemeClr val="tx1"/>
                </a:solidFill>
                <a:latin typeface="Times New Roman" pitchFamily="33" charset="0"/>
                <a:ea typeface="+mn-ea"/>
                <a:cs typeface="+mn-cs"/>
              </a:rPr>
              <a:t>cell can be read/write/erased individually. If any memory cell of the device is turned</a:t>
            </a:r>
          </a:p>
          <a:p>
            <a:r>
              <a:rPr kumimoji="1" lang="en-US" sz="1200" b="0" i="0" u="none" strike="noStrike" kern="1200" baseline="0" dirty="0" smtClean="0">
                <a:solidFill>
                  <a:schemeClr val="tx1"/>
                </a:solidFill>
                <a:latin typeface="Times New Roman" pitchFamily="33" charset="0"/>
                <a:ea typeface="+mn-ea"/>
                <a:cs typeface="+mn-cs"/>
              </a:rPr>
              <a:t>on by the corresponding word line, the bit line goes low. This is similar in function to</a:t>
            </a:r>
          </a:p>
          <a:p>
            <a:r>
              <a:rPr kumimoji="1" lang="en-US" sz="1200" b="0" i="0" u="none" strike="noStrike" kern="1200" baseline="0" dirty="0" smtClean="0">
                <a:solidFill>
                  <a:schemeClr val="tx1"/>
                </a:solidFill>
                <a:latin typeface="Times New Roman" pitchFamily="33" charset="0"/>
                <a:ea typeface="+mn-ea"/>
                <a:cs typeface="+mn-cs"/>
              </a:rPr>
              <a:t>a NOR logic gate.</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NAND flash memory  is organized in transistor arrays with 16 or 32 transistors</a:t>
            </a:r>
          </a:p>
          <a:p>
            <a:r>
              <a:rPr kumimoji="1" lang="en-US" sz="1200" b="0" i="0" u="none" strike="noStrike" kern="1200" baseline="0" dirty="0" smtClean="0">
                <a:solidFill>
                  <a:schemeClr val="tx1"/>
                </a:solidFill>
                <a:latin typeface="Times New Roman" pitchFamily="33" charset="0"/>
                <a:ea typeface="+mn-ea"/>
                <a:cs typeface="+mn-cs"/>
              </a:rPr>
              <a:t>in series. The bit line goes low only if all the transistors in the corresponding word</a:t>
            </a:r>
          </a:p>
          <a:p>
            <a:r>
              <a:rPr kumimoji="1" lang="en-US" sz="1200" b="0" i="0" u="none" strike="noStrike" kern="1200" baseline="0" dirty="0" smtClean="0">
                <a:solidFill>
                  <a:schemeClr val="tx1"/>
                </a:solidFill>
                <a:latin typeface="Times New Roman" pitchFamily="33" charset="0"/>
                <a:ea typeface="+mn-ea"/>
                <a:cs typeface="+mn-cs"/>
              </a:rPr>
              <a:t>lines are turned on. This is similar in function to a NAND logic gate.</a:t>
            </a:r>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89</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34009212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33" charset="0"/>
                <a:ea typeface="+mn-ea"/>
                <a:cs typeface="+mn-cs"/>
              </a:rPr>
              <a:t> Although the specific quantitative values of various characteristics of NOR</a:t>
            </a:r>
          </a:p>
          <a:p>
            <a:r>
              <a:rPr kumimoji="1" lang="en-US" sz="1200" b="0" i="0" u="none" strike="noStrike" kern="1200" baseline="0" dirty="0" smtClean="0">
                <a:solidFill>
                  <a:schemeClr val="tx1"/>
                </a:solidFill>
                <a:latin typeface="Times New Roman" pitchFamily="33" charset="0"/>
                <a:ea typeface="+mn-ea"/>
                <a:cs typeface="+mn-cs"/>
              </a:rPr>
              <a:t>and NAND are changing year by year, the relative differences between the two</a:t>
            </a:r>
          </a:p>
          <a:p>
            <a:r>
              <a:rPr kumimoji="1" lang="en-US" sz="1200" b="0" i="0" u="none" strike="noStrike" kern="1200" baseline="0" dirty="0" smtClean="0">
                <a:solidFill>
                  <a:schemeClr val="tx1"/>
                </a:solidFill>
                <a:latin typeface="Times New Roman" pitchFamily="33" charset="0"/>
                <a:ea typeface="+mn-ea"/>
                <a:cs typeface="+mn-cs"/>
              </a:rPr>
              <a:t>types has remained stable. These differences are usefully illustrated by the </a:t>
            </a:r>
            <a:r>
              <a:rPr kumimoji="1" lang="en-US" sz="1200" b="0" i="0" u="none" strike="noStrike" kern="1200" baseline="0" dirty="0" err="1" smtClean="0">
                <a:solidFill>
                  <a:schemeClr val="tx1"/>
                </a:solidFill>
                <a:latin typeface="Times New Roman" pitchFamily="33" charset="0"/>
                <a:ea typeface="+mn-ea"/>
                <a:cs typeface="+mn-cs"/>
              </a:rPr>
              <a:t>Kiviat</a:t>
            </a:r>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graphs  shown in Figure 5.17.</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 NOR flash memory provides high-speed random access. It can read and write</a:t>
            </a:r>
          </a:p>
          <a:p>
            <a:r>
              <a:rPr kumimoji="1" lang="en-US" sz="1200" b="0" i="0" u="none" strike="noStrike" kern="1200" baseline="0" dirty="0" smtClean="0">
                <a:solidFill>
                  <a:schemeClr val="tx1"/>
                </a:solidFill>
                <a:latin typeface="Times New Roman" pitchFamily="33" charset="0"/>
                <a:ea typeface="+mn-ea"/>
                <a:cs typeface="+mn-cs"/>
              </a:rPr>
              <a:t>data to specific locations, and can reference and retrieve a single byte. NAND reads</a:t>
            </a:r>
          </a:p>
          <a:p>
            <a:r>
              <a:rPr kumimoji="1" lang="en-US" sz="1200" b="0" i="0" u="none" strike="noStrike" kern="1200" baseline="0" dirty="0" smtClean="0">
                <a:solidFill>
                  <a:schemeClr val="tx1"/>
                </a:solidFill>
                <a:latin typeface="Times New Roman" pitchFamily="33" charset="0"/>
                <a:ea typeface="+mn-ea"/>
                <a:cs typeface="+mn-cs"/>
              </a:rPr>
              <a:t>and writes in small blocks. NAND provides higher bit density than NOR and greater</a:t>
            </a:r>
          </a:p>
          <a:p>
            <a:r>
              <a:rPr kumimoji="1" lang="en-US" sz="1200" b="0" i="0" u="none" strike="noStrike" kern="1200" baseline="0" dirty="0" smtClean="0">
                <a:solidFill>
                  <a:schemeClr val="tx1"/>
                </a:solidFill>
                <a:latin typeface="Times New Roman" pitchFamily="33" charset="0"/>
                <a:ea typeface="+mn-ea"/>
                <a:cs typeface="+mn-cs"/>
              </a:rPr>
              <a:t>write speed. NAND flash does not provide a random-access external address bus so</a:t>
            </a:r>
          </a:p>
          <a:p>
            <a:r>
              <a:rPr kumimoji="1" lang="en-US" sz="1200" b="0" i="0" u="none" strike="noStrike" kern="1200" baseline="0" dirty="0" smtClean="0">
                <a:solidFill>
                  <a:schemeClr val="tx1"/>
                </a:solidFill>
                <a:latin typeface="Times New Roman" pitchFamily="33" charset="0"/>
                <a:ea typeface="+mn-ea"/>
                <a:cs typeface="+mn-cs"/>
              </a:rPr>
              <a:t>the data must be read on a </a:t>
            </a:r>
            <a:r>
              <a:rPr kumimoji="1" lang="en-US" sz="1200" b="0" i="0" u="none" strike="noStrike" kern="1200" baseline="0" dirty="0" err="1" smtClean="0">
                <a:solidFill>
                  <a:schemeClr val="tx1"/>
                </a:solidFill>
                <a:latin typeface="Times New Roman" pitchFamily="33" charset="0"/>
                <a:ea typeface="+mn-ea"/>
                <a:cs typeface="+mn-cs"/>
              </a:rPr>
              <a:t>blockwise</a:t>
            </a:r>
            <a:r>
              <a:rPr kumimoji="1" lang="en-US" sz="1200" b="0" i="0" u="none" strike="noStrike" kern="1200" baseline="0" dirty="0" smtClean="0">
                <a:solidFill>
                  <a:schemeClr val="tx1"/>
                </a:solidFill>
                <a:latin typeface="Times New Roman" pitchFamily="33" charset="0"/>
                <a:ea typeface="+mn-ea"/>
                <a:cs typeface="+mn-cs"/>
              </a:rPr>
              <a:t> basis (also known as page access), where each</a:t>
            </a:r>
          </a:p>
          <a:p>
            <a:r>
              <a:rPr kumimoji="1" lang="en-US" sz="1200" b="0" i="0" u="none" strike="noStrike" kern="1200" baseline="0" dirty="0" smtClean="0">
                <a:solidFill>
                  <a:schemeClr val="tx1"/>
                </a:solidFill>
                <a:latin typeface="Times New Roman" pitchFamily="33" charset="0"/>
                <a:ea typeface="+mn-ea"/>
                <a:cs typeface="+mn-cs"/>
              </a:rPr>
              <a:t>block holds hundreds to thousands of bits.</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For internal memory in embedded systems, NOR flash memory has traditionally</a:t>
            </a:r>
          </a:p>
          <a:p>
            <a:r>
              <a:rPr kumimoji="1" lang="en-US" sz="1200" b="0" i="0" u="none" strike="noStrike" kern="1200" baseline="0" dirty="0" smtClean="0">
                <a:solidFill>
                  <a:schemeClr val="tx1"/>
                </a:solidFill>
                <a:latin typeface="Times New Roman" pitchFamily="33" charset="0"/>
                <a:ea typeface="+mn-ea"/>
                <a:cs typeface="+mn-cs"/>
              </a:rPr>
              <a:t>been preferred. NAND memory has made some inroads, but NOR remains the</a:t>
            </a:r>
          </a:p>
          <a:p>
            <a:r>
              <a:rPr kumimoji="1" lang="en-US" sz="1200" b="0" i="0" u="none" strike="noStrike" kern="1200" baseline="0" dirty="0" smtClean="0">
                <a:solidFill>
                  <a:schemeClr val="tx1"/>
                </a:solidFill>
                <a:latin typeface="Times New Roman" pitchFamily="33" charset="0"/>
                <a:ea typeface="+mn-ea"/>
                <a:cs typeface="+mn-cs"/>
              </a:rPr>
              <a:t>dominant technology for internal memory. It is ideally suited for microcontrollers</a:t>
            </a:r>
          </a:p>
          <a:p>
            <a:r>
              <a:rPr kumimoji="1" lang="en-US" sz="1200" b="0" i="0" u="none" strike="noStrike" kern="1200" baseline="0" dirty="0" smtClean="0">
                <a:solidFill>
                  <a:schemeClr val="tx1"/>
                </a:solidFill>
                <a:latin typeface="Times New Roman" pitchFamily="33" charset="0"/>
                <a:ea typeface="+mn-ea"/>
                <a:cs typeface="+mn-cs"/>
              </a:rPr>
              <a:t>where the amount of program code is relatively small and a certain amount of application</a:t>
            </a:r>
          </a:p>
          <a:p>
            <a:r>
              <a:rPr kumimoji="1" lang="en-US" sz="1200" b="0" i="0" u="none" strike="noStrike" kern="1200" baseline="0" dirty="0" smtClean="0">
                <a:solidFill>
                  <a:schemeClr val="tx1"/>
                </a:solidFill>
                <a:latin typeface="Times New Roman" pitchFamily="33" charset="0"/>
                <a:ea typeface="+mn-ea"/>
                <a:cs typeface="+mn-cs"/>
              </a:rPr>
              <a:t>data does not vary. For example, the flash memory in Figure 1.16 is NOR</a:t>
            </a:r>
          </a:p>
          <a:p>
            <a:r>
              <a:rPr kumimoji="1" lang="en-US" sz="1200" b="0" i="0" u="none" strike="noStrike" kern="1200" baseline="0" dirty="0" smtClean="0">
                <a:solidFill>
                  <a:schemeClr val="tx1"/>
                </a:solidFill>
                <a:latin typeface="Times New Roman" pitchFamily="33" charset="0"/>
                <a:ea typeface="+mn-ea"/>
                <a:cs typeface="+mn-cs"/>
              </a:rPr>
              <a:t>memory.</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NAND memory is better suited for external memory, such as USB flash</a:t>
            </a:r>
          </a:p>
          <a:p>
            <a:r>
              <a:rPr kumimoji="1" lang="en-US" sz="1200" b="0" i="0" u="none" strike="noStrike" kern="1200" baseline="0" dirty="0" smtClean="0">
                <a:solidFill>
                  <a:schemeClr val="tx1"/>
                </a:solidFill>
                <a:latin typeface="Times New Roman" pitchFamily="33" charset="0"/>
                <a:ea typeface="+mn-ea"/>
                <a:cs typeface="+mn-cs"/>
              </a:rPr>
              <a:t>drives, memory cards (in digital cameras, MP3 players, etc.), and in what are known</a:t>
            </a:r>
          </a:p>
          <a:p>
            <a:r>
              <a:rPr kumimoji="1" lang="en-US" sz="1200" b="0" i="0" u="none" strike="noStrike" kern="1200" baseline="0" dirty="0" smtClean="0">
                <a:solidFill>
                  <a:schemeClr val="tx1"/>
                </a:solidFill>
                <a:latin typeface="Times New Roman" pitchFamily="33" charset="0"/>
                <a:ea typeface="+mn-ea"/>
                <a:cs typeface="+mn-cs"/>
              </a:rPr>
              <a:t>as solid-state disks (SSDs). We discuss SSDs in Chapter 6.</a:t>
            </a:r>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90</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50035324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33" charset="0"/>
                <a:ea typeface="+mn-ea"/>
                <a:cs typeface="+mn-cs"/>
              </a:rPr>
              <a:t> The traditional memory hierarchy has consisted of three levels (Figure 5.18):</a:t>
            </a:r>
          </a:p>
          <a:p>
            <a:endParaRPr kumimoji="1" lang="en-US" sz="1200" b="1" i="0" u="none" strike="noStrike" kern="1200" baseline="0" dirty="0" smtClean="0">
              <a:solidFill>
                <a:schemeClr val="tx1"/>
              </a:solidFill>
              <a:latin typeface="Times New Roman" pitchFamily="33" charset="0"/>
              <a:ea typeface="+mn-ea"/>
              <a:cs typeface="+mn-cs"/>
            </a:endParaRPr>
          </a:p>
          <a:p>
            <a:r>
              <a:rPr kumimoji="1" lang="en-US" sz="1200" b="1" i="0" u="none" strike="noStrike" kern="1200" baseline="0" dirty="0" smtClean="0">
                <a:solidFill>
                  <a:schemeClr val="tx1"/>
                </a:solidFill>
                <a:latin typeface="Times New Roman" pitchFamily="33" charset="0"/>
                <a:ea typeface="+mn-ea"/>
                <a:cs typeface="+mn-cs"/>
              </a:rPr>
              <a:t>■ </a:t>
            </a:r>
            <a:r>
              <a:rPr kumimoji="1" lang="en-US" sz="1200" b="0" i="0" u="none" strike="noStrike" kern="1200" baseline="0" dirty="0" smtClean="0">
                <a:solidFill>
                  <a:schemeClr val="tx1"/>
                </a:solidFill>
                <a:latin typeface="Times New Roman" pitchFamily="33" charset="0"/>
                <a:ea typeface="+mn-ea"/>
                <a:cs typeface="+mn-cs"/>
              </a:rPr>
              <a:t>Static RAM (SRAM):  SRAM provides rapid access time, but is the most expensive</a:t>
            </a:r>
          </a:p>
          <a:p>
            <a:r>
              <a:rPr kumimoji="1" lang="en-US" sz="1200" b="0" i="0" u="none" strike="noStrike" kern="1200" baseline="0" dirty="0" smtClean="0">
                <a:solidFill>
                  <a:schemeClr val="tx1"/>
                </a:solidFill>
                <a:latin typeface="Times New Roman" pitchFamily="33" charset="0"/>
                <a:ea typeface="+mn-ea"/>
                <a:cs typeface="+mn-cs"/>
              </a:rPr>
              <a:t>and the least dense (bit density). SRAM is suitable for cache memory.</a:t>
            </a:r>
          </a:p>
          <a:p>
            <a:endParaRPr kumimoji="1" lang="en-US" sz="1200" b="1" i="0" u="none" strike="noStrike" kern="1200" baseline="0" dirty="0" smtClean="0">
              <a:solidFill>
                <a:schemeClr val="tx1"/>
              </a:solidFill>
              <a:latin typeface="Times New Roman" pitchFamily="33" charset="0"/>
              <a:ea typeface="+mn-ea"/>
              <a:cs typeface="+mn-cs"/>
            </a:endParaRPr>
          </a:p>
          <a:p>
            <a:r>
              <a:rPr kumimoji="1" lang="en-US" sz="1200" b="1" i="0" u="none" strike="noStrike" kern="1200" baseline="0" dirty="0" smtClean="0">
                <a:solidFill>
                  <a:schemeClr val="tx1"/>
                </a:solidFill>
                <a:latin typeface="Times New Roman" pitchFamily="33" charset="0"/>
                <a:ea typeface="+mn-ea"/>
                <a:cs typeface="+mn-cs"/>
              </a:rPr>
              <a:t>■ </a:t>
            </a:r>
            <a:r>
              <a:rPr kumimoji="1" lang="en-US" sz="1200" b="0" i="0" u="none" strike="noStrike" kern="1200" baseline="0" dirty="0" smtClean="0">
                <a:solidFill>
                  <a:schemeClr val="tx1"/>
                </a:solidFill>
                <a:latin typeface="Times New Roman" pitchFamily="33" charset="0"/>
                <a:ea typeface="+mn-ea"/>
                <a:cs typeface="+mn-cs"/>
              </a:rPr>
              <a:t>Dynamic RAM (DRAM):  Cheaper, denser, and slower than SRAM, DRAM</a:t>
            </a:r>
          </a:p>
          <a:p>
            <a:r>
              <a:rPr kumimoji="1" lang="en-US" sz="1200" b="0" i="0" u="none" strike="noStrike" kern="1200" baseline="0" dirty="0" smtClean="0">
                <a:solidFill>
                  <a:schemeClr val="tx1"/>
                </a:solidFill>
                <a:latin typeface="Times New Roman" pitchFamily="33" charset="0"/>
                <a:ea typeface="+mn-ea"/>
                <a:cs typeface="+mn-cs"/>
              </a:rPr>
              <a:t>has traditionally been the choice off-chip main memory.</a:t>
            </a:r>
          </a:p>
          <a:p>
            <a:endParaRPr kumimoji="1" lang="en-US" sz="1200" b="1" i="0" u="none" strike="noStrike" kern="1200" baseline="0" dirty="0" smtClean="0">
              <a:solidFill>
                <a:schemeClr val="tx1"/>
              </a:solidFill>
              <a:latin typeface="Times New Roman" pitchFamily="33" charset="0"/>
              <a:ea typeface="+mn-ea"/>
              <a:cs typeface="+mn-cs"/>
            </a:endParaRPr>
          </a:p>
          <a:p>
            <a:r>
              <a:rPr kumimoji="1" lang="en-US" sz="1200" b="1" i="0" u="none" strike="noStrike" kern="1200" baseline="0" dirty="0" smtClean="0">
                <a:solidFill>
                  <a:schemeClr val="tx1"/>
                </a:solidFill>
                <a:latin typeface="Times New Roman" pitchFamily="33" charset="0"/>
                <a:ea typeface="+mn-ea"/>
                <a:cs typeface="+mn-cs"/>
              </a:rPr>
              <a:t>■ </a:t>
            </a:r>
            <a:r>
              <a:rPr kumimoji="1" lang="en-US" sz="1200" b="0" i="0" u="none" strike="noStrike" kern="1200" baseline="0" dirty="0" smtClean="0">
                <a:solidFill>
                  <a:schemeClr val="tx1"/>
                </a:solidFill>
                <a:latin typeface="Times New Roman" pitchFamily="33" charset="0"/>
                <a:ea typeface="+mn-ea"/>
                <a:cs typeface="+mn-cs"/>
              </a:rPr>
              <a:t>Hard disk:  A magnetic disk provides very high bit density and very low cost</a:t>
            </a:r>
          </a:p>
          <a:p>
            <a:r>
              <a:rPr kumimoji="1" lang="en-US" sz="1200" b="0" i="0" u="none" strike="noStrike" kern="1200" baseline="0" dirty="0" smtClean="0">
                <a:solidFill>
                  <a:schemeClr val="tx1"/>
                </a:solidFill>
                <a:latin typeface="Times New Roman" pitchFamily="33" charset="0"/>
                <a:ea typeface="+mn-ea"/>
                <a:cs typeface="+mn-cs"/>
              </a:rPr>
              <a:t>per bit, with relatively slow access times. It is the traditional choice for external</a:t>
            </a:r>
          </a:p>
          <a:p>
            <a:r>
              <a:rPr kumimoji="1" lang="en-US" sz="1200" b="0" i="0" u="none" strike="noStrike" kern="1200" baseline="0" dirty="0" smtClean="0">
                <a:solidFill>
                  <a:schemeClr val="tx1"/>
                </a:solidFill>
                <a:latin typeface="Times New Roman" pitchFamily="33" charset="0"/>
                <a:ea typeface="+mn-ea"/>
                <a:cs typeface="+mn-cs"/>
              </a:rPr>
              <a:t>storage as part of the memory hierarchy.</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Into this mix, as we have seen, as been added flash memory. Flash memory has the</a:t>
            </a:r>
          </a:p>
          <a:p>
            <a:r>
              <a:rPr kumimoji="1" lang="en-US" sz="1200" b="0" i="0" u="none" strike="noStrike" kern="1200" baseline="0" dirty="0" smtClean="0">
                <a:solidFill>
                  <a:schemeClr val="tx1"/>
                </a:solidFill>
                <a:latin typeface="Times New Roman" pitchFamily="33" charset="0"/>
                <a:ea typeface="+mn-ea"/>
                <a:cs typeface="+mn-cs"/>
              </a:rPr>
              <a:t>advantage over traditional memory that it is nonvolatile. NOR flash is best suited</a:t>
            </a:r>
          </a:p>
          <a:p>
            <a:r>
              <a:rPr kumimoji="1" lang="en-US" sz="1200" b="0" i="0" u="none" strike="noStrike" kern="1200" baseline="0" dirty="0" smtClean="0">
                <a:solidFill>
                  <a:schemeClr val="tx1"/>
                </a:solidFill>
                <a:latin typeface="Times New Roman" pitchFamily="33" charset="0"/>
                <a:ea typeface="+mn-ea"/>
                <a:cs typeface="+mn-cs"/>
              </a:rPr>
              <a:t>to storing programs and static application data in embedded systems, while NAND</a:t>
            </a:r>
          </a:p>
          <a:p>
            <a:r>
              <a:rPr kumimoji="1" lang="en-US" sz="1200" b="0" i="0" u="none" strike="noStrike" kern="1200" baseline="0" dirty="0" smtClean="0">
                <a:solidFill>
                  <a:schemeClr val="tx1"/>
                </a:solidFill>
                <a:latin typeface="Times New Roman" pitchFamily="33" charset="0"/>
                <a:ea typeface="+mn-ea"/>
                <a:cs typeface="+mn-cs"/>
              </a:rPr>
              <a:t>flash has characteristics intermediate between DRAM and hard disks.</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Over time, each of these technologies has seen improvements in scaling: higher</a:t>
            </a:r>
          </a:p>
          <a:p>
            <a:r>
              <a:rPr kumimoji="1" lang="en-US" sz="1200" b="0" i="0" u="none" strike="noStrike" kern="1200" baseline="0" dirty="0" smtClean="0">
                <a:solidFill>
                  <a:schemeClr val="tx1"/>
                </a:solidFill>
                <a:latin typeface="Times New Roman" pitchFamily="33" charset="0"/>
                <a:ea typeface="+mn-ea"/>
                <a:cs typeface="+mn-cs"/>
              </a:rPr>
              <a:t>bit density, higher speed, lower power consumption, and lower cost. However, for</a:t>
            </a:r>
          </a:p>
          <a:p>
            <a:r>
              <a:rPr kumimoji="1" lang="en-US" sz="1200" b="0" i="0" u="none" strike="noStrike" kern="1200" baseline="0" dirty="0" smtClean="0">
                <a:solidFill>
                  <a:schemeClr val="tx1"/>
                </a:solidFill>
                <a:latin typeface="Times New Roman" pitchFamily="33" charset="0"/>
                <a:ea typeface="+mn-ea"/>
                <a:cs typeface="+mn-cs"/>
              </a:rPr>
              <a:t>semiconductor memory, it is becoming increasingly difficult to continue the pace of</a:t>
            </a:r>
          </a:p>
          <a:p>
            <a:r>
              <a:rPr kumimoji="1" lang="en-US" sz="1200" b="0" i="0" u="none" strike="noStrike" kern="1200" baseline="0" dirty="0" smtClean="0">
                <a:solidFill>
                  <a:schemeClr val="tx1"/>
                </a:solidFill>
                <a:latin typeface="Times New Roman" pitchFamily="33" charset="0"/>
                <a:ea typeface="+mn-ea"/>
                <a:cs typeface="+mn-cs"/>
              </a:rPr>
              <a:t>improvement [ITRS14].</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Recently, there have been breakthroughs in developing new forms of nonvolatile</a:t>
            </a:r>
          </a:p>
          <a:p>
            <a:r>
              <a:rPr kumimoji="1" lang="en-US" sz="1200" b="0" i="0" u="none" strike="noStrike" kern="1200" baseline="0" dirty="0" smtClean="0">
                <a:solidFill>
                  <a:schemeClr val="tx1"/>
                </a:solidFill>
                <a:latin typeface="Times New Roman" pitchFamily="33" charset="0"/>
                <a:ea typeface="+mn-ea"/>
                <a:cs typeface="+mn-cs"/>
              </a:rPr>
              <a:t>semiconductor memory that continue scaling beyond flash memory. The</a:t>
            </a:r>
          </a:p>
          <a:p>
            <a:r>
              <a:rPr kumimoji="1" lang="en-US" sz="1200" b="0" i="0" u="none" strike="noStrike" kern="1200" baseline="0" dirty="0" smtClean="0">
                <a:solidFill>
                  <a:schemeClr val="tx1"/>
                </a:solidFill>
                <a:latin typeface="Times New Roman" pitchFamily="33" charset="0"/>
                <a:ea typeface="+mn-ea"/>
                <a:cs typeface="+mn-cs"/>
              </a:rPr>
              <a:t>most promising technologies are spin-transfer torque RAM (STT-RAM), </a:t>
            </a:r>
            <a:r>
              <a:rPr kumimoji="1" lang="en-US" sz="1200" b="0" i="0" u="none" strike="noStrike" kern="1200" baseline="0" dirty="0" err="1" smtClean="0">
                <a:solidFill>
                  <a:schemeClr val="tx1"/>
                </a:solidFill>
                <a:latin typeface="Times New Roman" pitchFamily="33" charset="0"/>
                <a:ea typeface="+mn-ea"/>
                <a:cs typeface="+mn-cs"/>
              </a:rPr>
              <a:t>phasechange</a:t>
            </a:r>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RAM (PCRAM), and resistive RAM (</a:t>
            </a:r>
            <a:r>
              <a:rPr kumimoji="1" lang="en-US" sz="1200" b="0" i="0" u="none" strike="noStrike" kern="1200" baseline="0" dirty="0" err="1" smtClean="0">
                <a:solidFill>
                  <a:schemeClr val="tx1"/>
                </a:solidFill>
                <a:latin typeface="Times New Roman" pitchFamily="33" charset="0"/>
                <a:ea typeface="+mn-ea"/>
                <a:cs typeface="+mn-cs"/>
              </a:rPr>
              <a:t>ReRAM</a:t>
            </a:r>
            <a:r>
              <a:rPr kumimoji="1" lang="en-US" sz="1200" b="0" i="0" u="none" strike="noStrike" kern="1200" baseline="0" dirty="0" smtClean="0">
                <a:solidFill>
                  <a:schemeClr val="tx1"/>
                </a:solidFill>
                <a:latin typeface="Times New Roman" pitchFamily="33" charset="0"/>
                <a:ea typeface="+mn-ea"/>
                <a:cs typeface="+mn-cs"/>
              </a:rPr>
              <a:t>) ([ITRS14], [GOER12]).</a:t>
            </a:r>
          </a:p>
          <a:p>
            <a:r>
              <a:rPr kumimoji="1" lang="en-US" sz="1200" b="0" i="0" u="none" strike="noStrike" kern="1200" baseline="0" dirty="0" smtClean="0">
                <a:solidFill>
                  <a:schemeClr val="tx1"/>
                </a:solidFill>
                <a:latin typeface="Times New Roman" pitchFamily="33" charset="0"/>
                <a:ea typeface="+mn-ea"/>
                <a:cs typeface="+mn-cs"/>
              </a:rPr>
              <a:t>All of these are in volume production. However, because NAND Flash and to some</a:t>
            </a:r>
          </a:p>
          <a:p>
            <a:r>
              <a:rPr kumimoji="1" lang="en-US" sz="1200" b="0" i="0" u="none" strike="noStrike" kern="1200" baseline="0" dirty="0" smtClean="0">
                <a:solidFill>
                  <a:schemeClr val="tx1"/>
                </a:solidFill>
                <a:latin typeface="Times New Roman" pitchFamily="33" charset="0"/>
                <a:ea typeface="+mn-ea"/>
                <a:cs typeface="+mn-cs"/>
              </a:rPr>
              <a:t>extent NOR Flash are still dominating the applications, these emerging memories</a:t>
            </a:r>
          </a:p>
          <a:p>
            <a:r>
              <a:rPr kumimoji="1" lang="en-US" sz="1200" b="0" i="0" u="none" strike="noStrike" kern="1200" baseline="0" dirty="0" smtClean="0">
                <a:solidFill>
                  <a:schemeClr val="tx1"/>
                </a:solidFill>
                <a:latin typeface="Times New Roman" pitchFamily="33" charset="0"/>
                <a:ea typeface="+mn-ea"/>
                <a:cs typeface="+mn-cs"/>
              </a:rPr>
              <a:t>have been used in specialty applications and have not yet fulfilled their original</a:t>
            </a:r>
          </a:p>
          <a:p>
            <a:r>
              <a:rPr kumimoji="1" lang="en-US" sz="1200" b="0" i="0" u="none" strike="noStrike" kern="1200" baseline="0" dirty="0" smtClean="0">
                <a:solidFill>
                  <a:schemeClr val="tx1"/>
                </a:solidFill>
                <a:latin typeface="Times New Roman" pitchFamily="33" charset="0"/>
                <a:ea typeface="+mn-ea"/>
                <a:cs typeface="+mn-cs"/>
              </a:rPr>
              <a:t>promise to become dominating mainstream high-density nonvolatile memory. This</a:t>
            </a:r>
          </a:p>
          <a:p>
            <a:r>
              <a:rPr kumimoji="1" lang="en-US" sz="1200" b="0" i="0" u="none" strike="noStrike" kern="1200" baseline="0" dirty="0" smtClean="0">
                <a:solidFill>
                  <a:schemeClr val="tx1"/>
                </a:solidFill>
                <a:latin typeface="Times New Roman" pitchFamily="33" charset="0"/>
                <a:ea typeface="+mn-ea"/>
                <a:cs typeface="+mn-cs"/>
              </a:rPr>
              <a:t>is likely to change in the next few years.</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Figure 5.18 shows how these three technologies are likely to fit into the memory</a:t>
            </a:r>
          </a:p>
          <a:p>
            <a:r>
              <a:rPr kumimoji="1" lang="en-US" sz="1200" b="0" i="0" u="none" strike="noStrike" kern="1200" baseline="0" dirty="0" smtClean="0">
                <a:solidFill>
                  <a:schemeClr val="tx1"/>
                </a:solidFill>
                <a:latin typeface="Times New Roman" pitchFamily="33" charset="0"/>
                <a:ea typeface="+mn-ea"/>
                <a:cs typeface="+mn-cs"/>
              </a:rPr>
              <a:t>hierarchy.</a:t>
            </a:r>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91</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50544693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33" charset="0"/>
                <a:ea typeface="+mn-ea"/>
                <a:cs typeface="+mn-cs"/>
              </a:rPr>
              <a:t>STT-RAM is a new type of Magnetic RAM (MRAM), which features non-volatility,</a:t>
            </a:r>
          </a:p>
          <a:p>
            <a:r>
              <a:rPr kumimoji="1" lang="en-US" sz="1200" b="0" i="0" u="none" strike="noStrike" kern="1200" baseline="0" dirty="0" smtClean="0">
                <a:solidFill>
                  <a:schemeClr val="tx1"/>
                </a:solidFill>
                <a:latin typeface="Times New Roman" pitchFamily="33" charset="0"/>
                <a:ea typeface="+mn-ea"/>
                <a:cs typeface="+mn-cs"/>
              </a:rPr>
              <a:t>fast writing/reading speed &lt;10ns), and high programming endurance (&gt;10</a:t>
            </a:r>
            <a:r>
              <a:rPr kumimoji="1" lang="en-US" sz="1200" b="0" i="0" u="none" strike="noStrike" kern="1200" baseline="30000" dirty="0" smtClean="0">
                <a:solidFill>
                  <a:schemeClr val="tx1"/>
                </a:solidFill>
                <a:latin typeface="Times New Roman" pitchFamily="33" charset="0"/>
                <a:ea typeface="+mn-ea"/>
                <a:cs typeface="+mn-cs"/>
              </a:rPr>
              <a:t>15</a:t>
            </a:r>
            <a:r>
              <a:rPr kumimoji="1" lang="en-US" sz="1200" b="0" i="0" u="none" strike="noStrike" kern="1200" baseline="0" dirty="0" smtClean="0">
                <a:solidFill>
                  <a:schemeClr val="tx1"/>
                </a:solidFill>
                <a:latin typeface="Times New Roman" pitchFamily="33" charset="0"/>
                <a:ea typeface="+mn-ea"/>
                <a:cs typeface="+mn-cs"/>
              </a:rPr>
              <a:t>cycles)</a:t>
            </a:r>
          </a:p>
          <a:p>
            <a:r>
              <a:rPr kumimoji="1" lang="en-US" sz="1200" b="0" i="0" u="none" strike="noStrike" kern="1200" baseline="0" dirty="0" smtClean="0">
                <a:solidFill>
                  <a:schemeClr val="tx1"/>
                </a:solidFill>
                <a:latin typeface="Times New Roman" pitchFamily="33" charset="0"/>
                <a:ea typeface="+mn-ea"/>
                <a:cs typeface="+mn-cs"/>
              </a:rPr>
              <a:t>and zero standby power [KULT13]. The storage capability or programmability of</a:t>
            </a:r>
          </a:p>
          <a:p>
            <a:r>
              <a:rPr kumimoji="1" lang="en-US" sz="1200" b="0" i="0" u="none" strike="noStrike" kern="1200" baseline="0" dirty="0" smtClean="0">
                <a:solidFill>
                  <a:schemeClr val="tx1"/>
                </a:solidFill>
                <a:latin typeface="Times New Roman" pitchFamily="33" charset="0"/>
                <a:ea typeface="+mn-ea"/>
                <a:cs typeface="+mn-cs"/>
              </a:rPr>
              <a:t>MRAM arises from magnetic tunneling junction (MTJ), in which a thin tunneling</a:t>
            </a:r>
          </a:p>
          <a:p>
            <a:r>
              <a:rPr kumimoji="1" lang="en-US" sz="1200" b="0" i="0" u="none" strike="noStrike" kern="1200" baseline="0" dirty="0" smtClean="0">
                <a:solidFill>
                  <a:schemeClr val="tx1"/>
                </a:solidFill>
                <a:latin typeface="Times New Roman" pitchFamily="33" charset="0"/>
                <a:ea typeface="+mn-ea"/>
                <a:cs typeface="+mn-cs"/>
              </a:rPr>
              <a:t>dielectric is sandwiched between two ferromagnetic layers. One ferromagnetic layer</a:t>
            </a:r>
          </a:p>
          <a:p>
            <a:r>
              <a:rPr kumimoji="1" lang="en-US" sz="1200" b="0" i="0" u="none" strike="noStrike" kern="1200" baseline="0" dirty="0" smtClean="0">
                <a:solidFill>
                  <a:schemeClr val="tx1"/>
                </a:solidFill>
                <a:latin typeface="Times New Roman" pitchFamily="33" charset="0"/>
                <a:ea typeface="+mn-ea"/>
                <a:cs typeface="+mn-cs"/>
              </a:rPr>
              <a:t>(pinned or reference layer) is designed to have its magnetization pinned, while the</a:t>
            </a:r>
          </a:p>
          <a:p>
            <a:r>
              <a:rPr kumimoji="1" lang="en-US" sz="1200" b="0" i="0" u="none" strike="noStrike" kern="1200" baseline="0" dirty="0" smtClean="0">
                <a:solidFill>
                  <a:schemeClr val="tx1"/>
                </a:solidFill>
                <a:latin typeface="Times New Roman" pitchFamily="33" charset="0"/>
                <a:ea typeface="+mn-ea"/>
                <a:cs typeface="+mn-cs"/>
              </a:rPr>
              <a:t>magnetization of the other layer (free layer) can be flipped by a write event. An MTJ</a:t>
            </a:r>
          </a:p>
          <a:p>
            <a:r>
              <a:rPr kumimoji="1" lang="en-US" sz="1200" b="0" i="0" u="none" strike="noStrike" kern="1200" baseline="0" dirty="0" smtClean="0">
                <a:solidFill>
                  <a:schemeClr val="tx1"/>
                </a:solidFill>
                <a:latin typeface="Times New Roman" pitchFamily="33" charset="0"/>
                <a:ea typeface="+mn-ea"/>
                <a:cs typeface="+mn-cs"/>
              </a:rPr>
              <a:t>has a low (high) resistance if the magnetizations of the free layer and the pinned layer</a:t>
            </a:r>
          </a:p>
          <a:p>
            <a:r>
              <a:rPr kumimoji="1" lang="en-US" sz="1200" b="0" i="0" u="none" strike="noStrike" kern="1200" baseline="0" dirty="0" smtClean="0">
                <a:solidFill>
                  <a:schemeClr val="tx1"/>
                </a:solidFill>
                <a:latin typeface="Times New Roman" pitchFamily="33" charset="0"/>
                <a:ea typeface="+mn-ea"/>
                <a:cs typeface="+mn-cs"/>
              </a:rPr>
              <a:t>are parallel (anti-parallel). In first-generation MRAM design, the magnetization of the</a:t>
            </a:r>
          </a:p>
          <a:p>
            <a:r>
              <a:rPr kumimoji="1" lang="en-US" sz="1200" b="0" i="0" u="none" strike="noStrike" kern="1200" baseline="0" dirty="0" smtClean="0">
                <a:solidFill>
                  <a:schemeClr val="tx1"/>
                </a:solidFill>
                <a:latin typeface="Times New Roman" pitchFamily="33" charset="0"/>
                <a:ea typeface="+mn-ea"/>
                <a:cs typeface="+mn-cs"/>
              </a:rPr>
              <a:t>free layer is changed by the current-induced magnetic field. In STT-RAM, a new write</a:t>
            </a:r>
          </a:p>
          <a:p>
            <a:r>
              <a:rPr kumimoji="1" lang="en-US" sz="1200" b="0" i="0" u="none" strike="noStrike" kern="1200" baseline="0" dirty="0" smtClean="0">
                <a:solidFill>
                  <a:schemeClr val="tx1"/>
                </a:solidFill>
                <a:latin typeface="Times New Roman" pitchFamily="33" charset="0"/>
                <a:ea typeface="+mn-ea"/>
                <a:cs typeface="+mn-cs"/>
              </a:rPr>
              <a:t>mechanism, called polarization-current-induced magnetization switching, is introduced.</a:t>
            </a:r>
          </a:p>
          <a:p>
            <a:r>
              <a:rPr kumimoji="1" lang="en-US" sz="1200" b="0" i="0" u="none" strike="noStrike" kern="1200" baseline="0" dirty="0" smtClean="0">
                <a:solidFill>
                  <a:schemeClr val="tx1"/>
                </a:solidFill>
                <a:latin typeface="Times New Roman" pitchFamily="33" charset="0"/>
                <a:ea typeface="+mn-ea"/>
                <a:cs typeface="+mn-cs"/>
              </a:rPr>
              <a:t>For STT-RAM, the magnetization of the free layer is flipped by the electrical</a:t>
            </a:r>
          </a:p>
          <a:p>
            <a:r>
              <a:rPr kumimoji="1" lang="en-US" sz="1200" b="0" i="0" u="none" strike="noStrike" kern="1200" baseline="0" dirty="0" smtClean="0">
                <a:solidFill>
                  <a:schemeClr val="tx1"/>
                </a:solidFill>
                <a:latin typeface="Times New Roman" pitchFamily="33" charset="0"/>
                <a:ea typeface="+mn-ea"/>
                <a:cs typeface="+mn-cs"/>
              </a:rPr>
              <a:t>current directly. Because the current required to switch an MTJ resistance state is proportional</a:t>
            </a:r>
          </a:p>
          <a:p>
            <a:r>
              <a:rPr kumimoji="1" lang="en-US" sz="1200" b="0" i="0" u="none" strike="noStrike" kern="1200" baseline="0" dirty="0" smtClean="0">
                <a:solidFill>
                  <a:schemeClr val="tx1"/>
                </a:solidFill>
                <a:latin typeface="Times New Roman" pitchFamily="33" charset="0"/>
                <a:ea typeface="+mn-ea"/>
                <a:cs typeface="+mn-cs"/>
              </a:rPr>
              <a:t>to the MTJ cell area, STT-RAM is believed to have a better scaling property</a:t>
            </a:r>
          </a:p>
          <a:p>
            <a:r>
              <a:rPr kumimoji="1" lang="en-US" sz="1200" b="0" i="0" u="none" strike="noStrike" kern="1200" baseline="0" dirty="0" smtClean="0">
                <a:solidFill>
                  <a:schemeClr val="tx1"/>
                </a:solidFill>
                <a:latin typeface="Times New Roman" pitchFamily="33" charset="0"/>
                <a:ea typeface="+mn-ea"/>
                <a:cs typeface="+mn-cs"/>
              </a:rPr>
              <a:t>than the first-generation MRAM. Figure 5.19a illustrates the general configuration.</a:t>
            </a:r>
          </a:p>
          <a:p>
            <a:r>
              <a:rPr kumimoji="1" lang="en-US" sz="1200" b="0" i="0" u="none" strike="noStrike" kern="1200" baseline="0" dirty="0" smtClean="0">
                <a:solidFill>
                  <a:schemeClr val="tx1"/>
                </a:solidFill>
                <a:latin typeface="Times New Roman" pitchFamily="33" charset="0"/>
                <a:ea typeface="+mn-ea"/>
                <a:cs typeface="+mn-cs"/>
              </a:rPr>
              <a:t>STT-RAM is a good candidate for either cache or main memory.</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PCRAM</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Phase-change RAM is the most mature or the new technologies, with an extensive</a:t>
            </a:r>
          </a:p>
          <a:p>
            <a:r>
              <a:rPr kumimoji="1" lang="en-US" sz="1200" b="0" i="0" u="none" strike="noStrike" kern="1200" baseline="0" dirty="0" smtClean="0">
                <a:solidFill>
                  <a:schemeClr val="tx1"/>
                </a:solidFill>
                <a:latin typeface="Times New Roman" pitchFamily="33" charset="0"/>
                <a:ea typeface="+mn-ea"/>
                <a:cs typeface="+mn-cs"/>
              </a:rPr>
              <a:t>technical literature ([RAOU09], [ZHOU09], [LEE10]).</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PCRAM technology is based on a </a:t>
            </a:r>
            <a:r>
              <a:rPr kumimoji="1" lang="en-US" sz="1200" b="0" i="0" u="none" strike="noStrike" kern="1200" baseline="0" dirty="0" err="1" smtClean="0">
                <a:solidFill>
                  <a:schemeClr val="tx1"/>
                </a:solidFill>
                <a:latin typeface="Times New Roman" pitchFamily="33" charset="0"/>
                <a:ea typeface="+mn-ea"/>
                <a:cs typeface="+mn-cs"/>
              </a:rPr>
              <a:t>chalcogenide</a:t>
            </a:r>
            <a:r>
              <a:rPr kumimoji="1" lang="en-US" sz="1200" b="0" i="0" u="none" strike="noStrike" kern="1200" baseline="0" dirty="0" smtClean="0">
                <a:solidFill>
                  <a:schemeClr val="tx1"/>
                </a:solidFill>
                <a:latin typeface="Times New Roman" pitchFamily="33" charset="0"/>
                <a:ea typeface="+mn-ea"/>
                <a:cs typeface="+mn-cs"/>
              </a:rPr>
              <a:t> alloy material, which is similar</a:t>
            </a:r>
          </a:p>
          <a:p>
            <a:r>
              <a:rPr kumimoji="1" lang="en-US" sz="1200" b="0" i="0" u="none" strike="noStrike" kern="1200" baseline="0" dirty="0" smtClean="0">
                <a:solidFill>
                  <a:schemeClr val="tx1"/>
                </a:solidFill>
                <a:latin typeface="Times New Roman" pitchFamily="33" charset="0"/>
                <a:ea typeface="+mn-ea"/>
                <a:cs typeface="+mn-cs"/>
              </a:rPr>
              <a:t>to those commonly used in optical storage media (compact discs and digital versatile</a:t>
            </a:r>
          </a:p>
          <a:p>
            <a:r>
              <a:rPr kumimoji="1" lang="en-US" sz="1200" b="0" i="0" u="none" strike="noStrike" kern="1200" baseline="0" dirty="0" smtClean="0">
                <a:solidFill>
                  <a:schemeClr val="tx1"/>
                </a:solidFill>
                <a:latin typeface="Times New Roman" pitchFamily="33" charset="0"/>
                <a:ea typeface="+mn-ea"/>
                <a:cs typeface="+mn-cs"/>
              </a:rPr>
              <a:t>discs). The data storage capability is achieved from the resistance differences</a:t>
            </a:r>
          </a:p>
          <a:p>
            <a:r>
              <a:rPr kumimoji="1" lang="en-US" sz="1200" b="0" i="0" u="none" strike="noStrike" kern="1200" baseline="0" dirty="0" smtClean="0">
                <a:solidFill>
                  <a:schemeClr val="tx1"/>
                </a:solidFill>
                <a:latin typeface="Times New Roman" pitchFamily="33" charset="0"/>
                <a:ea typeface="+mn-ea"/>
                <a:cs typeface="+mn-cs"/>
              </a:rPr>
              <a:t>between an amorphous (high-resistance) and a crystalline (low-resistance) phase</a:t>
            </a:r>
          </a:p>
          <a:p>
            <a:r>
              <a:rPr kumimoji="1" lang="en-US" sz="1200" b="0" i="0" u="none" strike="noStrike" kern="1200" baseline="0" dirty="0" smtClean="0">
                <a:solidFill>
                  <a:schemeClr val="tx1"/>
                </a:solidFill>
                <a:latin typeface="Times New Roman" pitchFamily="33" charset="0"/>
                <a:ea typeface="+mn-ea"/>
                <a:cs typeface="+mn-cs"/>
              </a:rPr>
              <a:t>of the </a:t>
            </a:r>
            <a:r>
              <a:rPr kumimoji="1" lang="en-US" sz="1200" b="0" i="0" u="none" strike="noStrike" kern="1200" baseline="0" dirty="0" err="1" smtClean="0">
                <a:solidFill>
                  <a:schemeClr val="tx1"/>
                </a:solidFill>
                <a:latin typeface="Times New Roman" pitchFamily="33" charset="0"/>
                <a:ea typeface="+mn-ea"/>
                <a:cs typeface="+mn-cs"/>
              </a:rPr>
              <a:t>chalcogenide</a:t>
            </a:r>
            <a:r>
              <a:rPr kumimoji="1" lang="en-US" sz="1200" b="0" i="0" u="none" strike="noStrike" kern="1200" baseline="0" dirty="0" smtClean="0">
                <a:solidFill>
                  <a:schemeClr val="tx1"/>
                </a:solidFill>
                <a:latin typeface="Times New Roman" pitchFamily="33" charset="0"/>
                <a:ea typeface="+mn-ea"/>
                <a:cs typeface="+mn-cs"/>
              </a:rPr>
              <a:t>-based material. In SET operation, the phase change material is</a:t>
            </a:r>
          </a:p>
          <a:p>
            <a:r>
              <a:rPr kumimoji="1" lang="en-US" sz="1200" b="0" i="0" u="none" strike="noStrike" kern="1200" baseline="0" dirty="0" smtClean="0">
                <a:solidFill>
                  <a:schemeClr val="tx1"/>
                </a:solidFill>
                <a:latin typeface="Times New Roman" pitchFamily="33" charset="0"/>
                <a:ea typeface="+mn-ea"/>
                <a:cs typeface="+mn-cs"/>
              </a:rPr>
              <a:t>crystallized by applying an electrical pulse that heats a significant portion of the cell</a:t>
            </a:r>
          </a:p>
          <a:p>
            <a:r>
              <a:rPr kumimoji="1" lang="en-US" sz="1200" b="0" i="0" u="none" strike="noStrike" kern="1200" baseline="0" dirty="0" smtClean="0">
                <a:solidFill>
                  <a:schemeClr val="tx1"/>
                </a:solidFill>
                <a:latin typeface="Times New Roman" pitchFamily="33" charset="0"/>
                <a:ea typeface="+mn-ea"/>
                <a:cs typeface="+mn-cs"/>
              </a:rPr>
              <a:t>above its crystallization temperature. In RESET operation, a larger electrical current</a:t>
            </a:r>
          </a:p>
          <a:p>
            <a:r>
              <a:rPr kumimoji="1" lang="en-US" sz="1200" b="0" i="0" u="none" strike="noStrike" kern="1200" baseline="0" dirty="0" smtClean="0">
                <a:solidFill>
                  <a:schemeClr val="tx1"/>
                </a:solidFill>
                <a:latin typeface="Times New Roman" pitchFamily="33" charset="0"/>
                <a:ea typeface="+mn-ea"/>
                <a:cs typeface="+mn-cs"/>
              </a:rPr>
              <a:t>is applied and then abruptly cut off in order to melt and then quench the material,</a:t>
            </a:r>
          </a:p>
          <a:p>
            <a:r>
              <a:rPr kumimoji="1" lang="en-US" sz="1200" b="0" i="0" u="none" strike="noStrike" kern="1200" baseline="0" dirty="0" smtClean="0">
                <a:solidFill>
                  <a:schemeClr val="tx1"/>
                </a:solidFill>
                <a:latin typeface="Times New Roman" pitchFamily="33" charset="0"/>
                <a:ea typeface="+mn-ea"/>
                <a:cs typeface="+mn-cs"/>
              </a:rPr>
              <a:t>leaving it in the amorphous state. Figure 5.19b illustrates the general configuration.</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PCRAM is a good candidate to replace or supplement DRAM for main</a:t>
            </a:r>
          </a:p>
          <a:p>
            <a:r>
              <a:rPr kumimoji="1" lang="en-US" sz="1200" b="0" i="0" u="none" strike="noStrike" kern="1200" baseline="0" dirty="0" smtClean="0">
                <a:solidFill>
                  <a:schemeClr val="tx1"/>
                </a:solidFill>
                <a:latin typeface="Times New Roman" pitchFamily="33" charset="0"/>
                <a:ea typeface="+mn-ea"/>
                <a:cs typeface="+mn-cs"/>
              </a:rPr>
              <a:t>memory.</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err="1" smtClean="0">
                <a:solidFill>
                  <a:schemeClr val="tx1"/>
                </a:solidFill>
                <a:latin typeface="Times New Roman" pitchFamily="33" charset="0"/>
                <a:ea typeface="+mn-ea"/>
                <a:cs typeface="+mn-cs"/>
              </a:rPr>
              <a:t>ReRAM</a:t>
            </a:r>
            <a:r>
              <a:rPr kumimoji="1" lang="en-US" sz="1200" b="0" i="0" u="none" strike="noStrike" kern="1200" baseline="0" dirty="0" smtClean="0">
                <a:solidFill>
                  <a:schemeClr val="tx1"/>
                </a:solidFill>
                <a:latin typeface="Times New Roman" pitchFamily="33" charset="0"/>
                <a:ea typeface="+mn-ea"/>
                <a:cs typeface="+mn-cs"/>
              </a:rPr>
              <a:t> (also known as RRAM) works by creating resistance rather than directly</a:t>
            </a:r>
          </a:p>
          <a:p>
            <a:r>
              <a:rPr kumimoji="1" lang="en-US" sz="1200" b="0" i="0" u="none" strike="noStrike" kern="1200" baseline="0" dirty="0" smtClean="0">
                <a:solidFill>
                  <a:schemeClr val="tx1"/>
                </a:solidFill>
                <a:latin typeface="Times New Roman" pitchFamily="33" charset="0"/>
                <a:ea typeface="+mn-ea"/>
                <a:cs typeface="+mn-cs"/>
              </a:rPr>
              <a:t>storing charge. An electric current is applied to a material, changing the resistance</a:t>
            </a:r>
          </a:p>
          <a:p>
            <a:r>
              <a:rPr kumimoji="1" lang="en-US" sz="1200" b="0" i="0" u="none" strike="noStrike" kern="1200" baseline="0" dirty="0" smtClean="0">
                <a:solidFill>
                  <a:schemeClr val="tx1"/>
                </a:solidFill>
                <a:latin typeface="Times New Roman" pitchFamily="33" charset="0"/>
                <a:ea typeface="+mn-ea"/>
                <a:cs typeface="+mn-cs"/>
              </a:rPr>
              <a:t>of that material. The resistance state can then be measured and a 1 or 0 is read as</a:t>
            </a:r>
          </a:p>
          <a:p>
            <a:r>
              <a:rPr kumimoji="1" lang="en-US" sz="1200" b="0" i="0" u="none" strike="noStrike" kern="1200" baseline="0" dirty="0" smtClean="0">
                <a:solidFill>
                  <a:schemeClr val="tx1"/>
                </a:solidFill>
                <a:latin typeface="Times New Roman" pitchFamily="33" charset="0"/>
                <a:ea typeface="+mn-ea"/>
                <a:cs typeface="+mn-cs"/>
              </a:rPr>
              <a:t>the result. Much of the work done on </a:t>
            </a:r>
            <a:r>
              <a:rPr kumimoji="1" lang="en-US" sz="1200" b="0" i="0" u="none" strike="noStrike" kern="1200" baseline="0" dirty="0" err="1" smtClean="0">
                <a:solidFill>
                  <a:schemeClr val="tx1"/>
                </a:solidFill>
                <a:latin typeface="Times New Roman" pitchFamily="33" charset="0"/>
                <a:ea typeface="+mn-ea"/>
                <a:cs typeface="+mn-cs"/>
              </a:rPr>
              <a:t>ReRAM</a:t>
            </a:r>
            <a:r>
              <a:rPr kumimoji="1" lang="en-US" sz="1200" b="0" i="0" u="none" strike="noStrike" kern="1200" baseline="0" dirty="0" smtClean="0">
                <a:solidFill>
                  <a:schemeClr val="tx1"/>
                </a:solidFill>
                <a:latin typeface="Times New Roman" pitchFamily="33" charset="0"/>
                <a:ea typeface="+mn-ea"/>
                <a:cs typeface="+mn-cs"/>
              </a:rPr>
              <a:t> to date has focused on finding appropriate</a:t>
            </a:r>
          </a:p>
          <a:p>
            <a:r>
              <a:rPr kumimoji="1" lang="en-US" sz="1200" b="0" i="0" u="none" strike="noStrike" kern="1200" baseline="0" dirty="0" smtClean="0">
                <a:solidFill>
                  <a:schemeClr val="tx1"/>
                </a:solidFill>
                <a:latin typeface="Times New Roman" pitchFamily="33" charset="0"/>
                <a:ea typeface="+mn-ea"/>
                <a:cs typeface="+mn-cs"/>
              </a:rPr>
              <a:t>materials and measuring the resistance state of the cells. </a:t>
            </a:r>
            <a:r>
              <a:rPr kumimoji="1" lang="en-US" sz="1200" b="0" i="0" u="none" strike="noStrike" kern="1200" baseline="0" dirty="0" err="1" smtClean="0">
                <a:solidFill>
                  <a:schemeClr val="tx1"/>
                </a:solidFill>
                <a:latin typeface="Times New Roman" pitchFamily="33" charset="0"/>
                <a:ea typeface="+mn-ea"/>
                <a:cs typeface="+mn-cs"/>
              </a:rPr>
              <a:t>ReRAM</a:t>
            </a:r>
            <a:r>
              <a:rPr kumimoji="1" lang="en-US" sz="1200" b="0" i="0" u="none" strike="noStrike" kern="1200" baseline="0" dirty="0" smtClean="0">
                <a:solidFill>
                  <a:schemeClr val="tx1"/>
                </a:solidFill>
                <a:latin typeface="Times New Roman" pitchFamily="33" charset="0"/>
                <a:ea typeface="+mn-ea"/>
                <a:cs typeface="+mn-cs"/>
              </a:rPr>
              <a:t> designs</a:t>
            </a:r>
          </a:p>
          <a:p>
            <a:r>
              <a:rPr kumimoji="1" lang="en-US" sz="1200" b="0" i="0" u="none" strike="noStrike" kern="1200" baseline="0" dirty="0" smtClean="0">
                <a:solidFill>
                  <a:schemeClr val="tx1"/>
                </a:solidFill>
                <a:latin typeface="Times New Roman" pitchFamily="33" charset="0"/>
                <a:ea typeface="+mn-ea"/>
                <a:cs typeface="+mn-cs"/>
              </a:rPr>
              <a:t>are low voltage, endurance is far superior to flash memory, and the cells are much</a:t>
            </a:r>
          </a:p>
          <a:p>
            <a:r>
              <a:rPr kumimoji="1" lang="en-US" sz="1200" b="0" i="0" u="none" strike="noStrike" kern="1200" baseline="0" dirty="0" smtClean="0">
                <a:solidFill>
                  <a:schemeClr val="tx1"/>
                </a:solidFill>
                <a:latin typeface="Times New Roman" pitchFamily="33" charset="0"/>
                <a:ea typeface="+mn-ea"/>
                <a:cs typeface="+mn-cs"/>
              </a:rPr>
              <a:t>smaller—at least in theory. Figure 5.19c shows one </a:t>
            </a:r>
            <a:r>
              <a:rPr kumimoji="1" lang="en-US" sz="1200" b="0" i="0" u="none" strike="noStrike" kern="1200" baseline="0" dirty="0" err="1" smtClean="0">
                <a:solidFill>
                  <a:schemeClr val="tx1"/>
                </a:solidFill>
                <a:latin typeface="Times New Roman" pitchFamily="33" charset="0"/>
                <a:ea typeface="+mn-ea"/>
                <a:cs typeface="+mn-cs"/>
              </a:rPr>
              <a:t>ReRam</a:t>
            </a:r>
            <a:r>
              <a:rPr kumimoji="1" lang="en-US" sz="1200" b="0" i="0" u="none" strike="noStrike" kern="1200" baseline="0" dirty="0" smtClean="0">
                <a:solidFill>
                  <a:schemeClr val="tx1"/>
                </a:solidFill>
                <a:latin typeface="Times New Roman" pitchFamily="33" charset="0"/>
                <a:ea typeface="+mn-ea"/>
                <a:cs typeface="+mn-cs"/>
              </a:rPr>
              <a:t> configuration.</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err="1" smtClean="0">
                <a:solidFill>
                  <a:schemeClr val="tx1"/>
                </a:solidFill>
                <a:latin typeface="Times New Roman" pitchFamily="33" charset="0"/>
                <a:ea typeface="+mn-ea"/>
                <a:cs typeface="+mn-cs"/>
              </a:rPr>
              <a:t>ReRAM</a:t>
            </a:r>
            <a:r>
              <a:rPr kumimoji="1" lang="en-US" sz="1200" b="0" i="0" u="none" strike="noStrike" kern="1200" baseline="0" dirty="0" smtClean="0">
                <a:solidFill>
                  <a:schemeClr val="tx1"/>
                </a:solidFill>
                <a:latin typeface="Times New Roman" pitchFamily="33" charset="0"/>
                <a:ea typeface="+mn-ea"/>
                <a:cs typeface="+mn-cs"/>
              </a:rPr>
              <a:t> is a good candidate to replace or supplement both secondary storage</a:t>
            </a:r>
          </a:p>
          <a:p>
            <a:r>
              <a:rPr kumimoji="1" lang="en-US" sz="1200" b="0" i="0" u="none" strike="noStrike" kern="1200" baseline="0" dirty="0" smtClean="0">
                <a:solidFill>
                  <a:schemeClr val="tx1"/>
                </a:solidFill>
                <a:latin typeface="Times New Roman" pitchFamily="33" charset="0"/>
                <a:ea typeface="+mn-ea"/>
                <a:cs typeface="+mn-cs"/>
              </a:rPr>
              <a:t>and main memory.</a:t>
            </a:r>
            <a:endParaRPr lang="en-US" dirty="0"/>
          </a:p>
        </p:txBody>
      </p:sp>
      <p:sp>
        <p:nvSpPr>
          <p:cNvPr id="4" name="Slide Number Placeholder 3"/>
          <p:cNvSpPr>
            <a:spLocks noGrp="1"/>
          </p:cNvSpPr>
          <p:nvPr>
            <p:ph type="sldNum" sz="quarter" idx="10"/>
          </p:nvPr>
        </p:nvSpPr>
        <p:spPr/>
        <p:txBody>
          <a:bodyPr/>
          <a:lstStyle/>
          <a:p>
            <a:fld id="{FAF100D4-BB46-6748-84D4-F681254872AC}" type="slidenum">
              <a:rPr lang="en-US" smtClean="0"/>
              <a:pPr/>
              <a:t>92</a:t>
            </a:fld>
            <a:endParaRPr lang="en-US"/>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51556810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2598D2-2ED8-8547-B4B7-C382E9B8AC9E}" type="slidenum">
              <a:rPr lang="en-US"/>
              <a:pPr/>
              <a:t>93</a:t>
            </a:fld>
            <a:endParaRPr lang="en-US" dirty="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r>
              <a:rPr lang="en-GB" dirty="0" smtClean="0"/>
              <a:t>Chapter 5 summary.</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10114975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104403-97C8-424F-9205-9E80F543074F}" type="slidenum">
              <a:rPr lang="en-US"/>
              <a:pPr/>
              <a:t>95</a:t>
            </a:fld>
            <a:endParaRPr lang="en-US" dirty="0"/>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A disk is a circular </a:t>
            </a:r>
            <a:r>
              <a:rPr lang="en-US" sz="1200" b="1" kern="1200" baseline="0" dirty="0" smtClean="0">
                <a:solidFill>
                  <a:schemeClr val="tx1"/>
                </a:solidFill>
                <a:latin typeface="Times New Roman" pitchFamily="-110" charset="0"/>
                <a:ea typeface="+mn-ea"/>
                <a:cs typeface="+mn-cs"/>
              </a:rPr>
              <a:t>platter </a:t>
            </a:r>
            <a:r>
              <a:rPr lang="en-US" sz="1200" b="0" kern="1200" baseline="0" dirty="0" smtClean="0">
                <a:solidFill>
                  <a:schemeClr val="tx1"/>
                </a:solidFill>
                <a:latin typeface="Times New Roman" pitchFamily="-110" charset="0"/>
                <a:ea typeface="+mn-ea"/>
                <a:cs typeface="+mn-cs"/>
              </a:rPr>
              <a:t>constructed of nonmagnetic material, called the </a:t>
            </a:r>
            <a:r>
              <a:rPr lang="en-US" sz="1200" b="1" kern="1200" baseline="0" dirty="0" smtClean="0">
                <a:solidFill>
                  <a:schemeClr val="tx1"/>
                </a:solidFill>
                <a:latin typeface="Times New Roman" pitchFamily="-110" charset="0"/>
                <a:ea typeface="+mn-ea"/>
                <a:cs typeface="+mn-cs"/>
              </a:rPr>
              <a:t>substrate,</a:t>
            </a:r>
          </a:p>
          <a:p>
            <a:r>
              <a:rPr lang="en-US" sz="1200" kern="1200" baseline="0" dirty="0" smtClean="0">
                <a:solidFill>
                  <a:schemeClr val="tx1"/>
                </a:solidFill>
                <a:latin typeface="Times New Roman" pitchFamily="-110" charset="0"/>
                <a:ea typeface="+mn-ea"/>
                <a:cs typeface="+mn-cs"/>
              </a:rPr>
              <a:t>coated with a magnetizable material. Traditionally, the substrate has been an aluminum</a:t>
            </a:r>
          </a:p>
          <a:p>
            <a:r>
              <a:rPr lang="en-US" sz="1200" kern="1200" baseline="0" dirty="0" smtClean="0">
                <a:solidFill>
                  <a:schemeClr val="tx1"/>
                </a:solidFill>
                <a:latin typeface="Times New Roman" pitchFamily="-110" charset="0"/>
                <a:ea typeface="+mn-ea"/>
                <a:cs typeface="+mn-cs"/>
              </a:rPr>
              <a:t>or aluminum alloy material. More recently, glass substrates have been introduced.</a:t>
            </a:r>
          </a:p>
          <a:p>
            <a:r>
              <a:rPr lang="en-US" sz="1200" kern="1200" baseline="0" dirty="0" smtClean="0">
                <a:solidFill>
                  <a:schemeClr val="tx1"/>
                </a:solidFill>
                <a:latin typeface="Times New Roman" pitchFamily="-110" charset="0"/>
                <a:ea typeface="+mn-ea"/>
                <a:cs typeface="+mn-cs"/>
              </a:rPr>
              <a:t>The glass substrate has a number of benefits, including the following:</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Improvement in the uniformity of the magnetic film surface to increase disk</a:t>
            </a:r>
          </a:p>
          <a:p>
            <a:r>
              <a:rPr lang="en-US" sz="1200" kern="1200" baseline="0" dirty="0" smtClean="0">
                <a:solidFill>
                  <a:schemeClr val="tx1"/>
                </a:solidFill>
                <a:latin typeface="Times New Roman" pitchFamily="-110" charset="0"/>
                <a:ea typeface="+mn-ea"/>
                <a:cs typeface="+mn-cs"/>
              </a:rPr>
              <a:t>reliability</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A significant reduction in overall surface defects to help reduce read-write errors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Ability to support lower fly heights (described subsequently)</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Better stiffness to reduce disk dynamics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Greater ability to withstand shock and damage</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68899685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baseline="0" dirty="0" smtClean="0">
                <a:solidFill>
                  <a:schemeClr val="tx1"/>
                </a:solidFill>
                <a:latin typeface="Times New Roman" pitchFamily="-110" charset="0"/>
                <a:ea typeface="+mn-ea"/>
                <a:cs typeface="+mn-cs"/>
              </a:rPr>
              <a:t>Data are recorded on and later retrieved from the disk via a conducting coil named</a:t>
            </a:r>
          </a:p>
          <a:p>
            <a:r>
              <a:rPr lang="en-US" sz="1200" kern="1200" baseline="0" dirty="0" smtClean="0">
                <a:solidFill>
                  <a:schemeClr val="tx1"/>
                </a:solidFill>
                <a:latin typeface="Times New Roman" pitchFamily="-110" charset="0"/>
                <a:ea typeface="+mn-ea"/>
                <a:cs typeface="+mn-cs"/>
              </a:rPr>
              <a:t>the </a:t>
            </a:r>
            <a:r>
              <a:rPr lang="en-US" sz="1200" b="1" kern="1200" baseline="0" dirty="0" smtClean="0">
                <a:solidFill>
                  <a:schemeClr val="tx1"/>
                </a:solidFill>
                <a:latin typeface="Times New Roman" pitchFamily="-110" charset="0"/>
                <a:ea typeface="+mn-ea"/>
                <a:cs typeface="+mn-cs"/>
              </a:rPr>
              <a:t>head; </a:t>
            </a:r>
            <a:r>
              <a:rPr lang="en-US" sz="1200" b="0" kern="1200" baseline="0" dirty="0" smtClean="0">
                <a:solidFill>
                  <a:schemeClr val="tx1"/>
                </a:solidFill>
                <a:latin typeface="Times New Roman" pitchFamily="-110" charset="0"/>
                <a:ea typeface="+mn-ea"/>
                <a:cs typeface="+mn-cs"/>
              </a:rPr>
              <a:t>in many systems, there are two heads, a read head and a write head. During</a:t>
            </a:r>
          </a:p>
          <a:p>
            <a:r>
              <a:rPr lang="en-US" sz="1200" kern="1200" baseline="0" dirty="0" smtClean="0">
                <a:solidFill>
                  <a:schemeClr val="tx1"/>
                </a:solidFill>
                <a:latin typeface="Times New Roman" pitchFamily="-110" charset="0"/>
                <a:ea typeface="+mn-ea"/>
                <a:cs typeface="+mn-cs"/>
              </a:rPr>
              <a:t>a read or write operation, the head is stationary while the platter rotates beneath it.</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write mechanism exploits the fact that electricity flowing through a coil</a:t>
            </a:r>
          </a:p>
          <a:p>
            <a:r>
              <a:rPr lang="en-US" sz="1200" kern="1200" baseline="0" dirty="0" smtClean="0">
                <a:solidFill>
                  <a:schemeClr val="tx1"/>
                </a:solidFill>
                <a:latin typeface="Times New Roman" pitchFamily="-110" charset="0"/>
                <a:ea typeface="+mn-ea"/>
                <a:cs typeface="+mn-cs"/>
              </a:rPr>
              <a:t>produces a magnetic field. Electric pulses are sent to the write head, and the resulting</a:t>
            </a:r>
          </a:p>
          <a:p>
            <a:r>
              <a:rPr lang="en-US" sz="1200" kern="1200" baseline="0" dirty="0" smtClean="0">
                <a:solidFill>
                  <a:schemeClr val="tx1"/>
                </a:solidFill>
                <a:latin typeface="Times New Roman" pitchFamily="-110" charset="0"/>
                <a:ea typeface="+mn-ea"/>
                <a:cs typeface="+mn-cs"/>
              </a:rPr>
              <a:t>magnetic patterns are recorded on the surface below, with different patterns for</a:t>
            </a:r>
          </a:p>
          <a:p>
            <a:r>
              <a:rPr lang="en-US" sz="1200" kern="1200" baseline="0" dirty="0" smtClean="0">
                <a:solidFill>
                  <a:schemeClr val="tx1"/>
                </a:solidFill>
                <a:latin typeface="Times New Roman" pitchFamily="-110" charset="0"/>
                <a:ea typeface="+mn-ea"/>
                <a:cs typeface="+mn-cs"/>
              </a:rPr>
              <a:t>positive and negative currents. The write head itself is made of easily magnetizable</a:t>
            </a:r>
          </a:p>
          <a:p>
            <a:r>
              <a:rPr lang="en-US" sz="1200" kern="1200" baseline="0" dirty="0" smtClean="0">
                <a:solidFill>
                  <a:schemeClr val="tx1"/>
                </a:solidFill>
                <a:latin typeface="Times New Roman" pitchFamily="-110" charset="0"/>
                <a:ea typeface="+mn-ea"/>
                <a:cs typeface="+mn-cs"/>
              </a:rPr>
              <a:t>material and is in the shape of a rectangular doughnut with a gap along one side and</a:t>
            </a:r>
          </a:p>
          <a:p>
            <a:r>
              <a:rPr lang="en-US" sz="1200" kern="1200" baseline="0" dirty="0" smtClean="0">
                <a:solidFill>
                  <a:schemeClr val="tx1"/>
                </a:solidFill>
                <a:latin typeface="Times New Roman" pitchFamily="-110" charset="0"/>
                <a:ea typeface="+mn-ea"/>
                <a:cs typeface="+mn-cs"/>
              </a:rPr>
              <a:t>a few turns of conducting wire along the opposite side (Figure 6.1). An electric current</a:t>
            </a:r>
          </a:p>
          <a:p>
            <a:r>
              <a:rPr lang="en-US" sz="1200" kern="1200" baseline="0" dirty="0" smtClean="0">
                <a:solidFill>
                  <a:schemeClr val="tx1"/>
                </a:solidFill>
                <a:latin typeface="Times New Roman" pitchFamily="-110" charset="0"/>
                <a:ea typeface="+mn-ea"/>
                <a:cs typeface="+mn-cs"/>
              </a:rPr>
              <a:t>in the wire induces a magnetic field across the gap, which in turn magnetizes a</a:t>
            </a:r>
          </a:p>
          <a:p>
            <a:r>
              <a:rPr lang="en-US" sz="1200" kern="1200" baseline="0" dirty="0" smtClean="0">
                <a:solidFill>
                  <a:schemeClr val="tx1"/>
                </a:solidFill>
                <a:latin typeface="Times New Roman" pitchFamily="-110" charset="0"/>
                <a:ea typeface="+mn-ea"/>
                <a:cs typeface="+mn-cs"/>
              </a:rPr>
              <a:t>small area of the recording medium. Reversing the direction of the current reverses</a:t>
            </a:r>
          </a:p>
          <a:p>
            <a:r>
              <a:rPr lang="en-US" sz="1200" kern="1200" baseline="0" dirty="0" smtClean="0">
                <a:solidFill>
                  <a:schemeClr val="tx1"/>
                </a:solidFill>
                <a:latin typeface="Times New Roman" pitchFamily="-110" charset="0"/>
                <a:ea typeface="+mn-ea"/>
                <a:cs typeface="+mn-cs"/>
              </a:rPr>
              <a:t>the direction of the magnetization on the recording medium.</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traditional read mechanism exploits the fact that a magnetic field moving</a:t>
            </a:r>
          </a:p>
          <a:p>
            <a:r>
              <a:rPr lang="en-US" sz="1200" kern="1200" baseline="0" dirty="0" smtClean="0">
                <a:solidFill>
                  <a:schemeClr val="tx1"/>
                </a:solidFill>
                <a:latin typeface="Times New Roman" pitchFamily="-110" charset="0"/>
                <a:ea typeface="+mn-ea"/>
                <a:cs typeface="+mn-cs"/>
              </a:rPr>
              <a:t>relative to a coil produces an electrical current in the coil. When the surface of the</a:t>
            </a:r>
          </a:p>
          <a:p>
            <a:r>
              <a:rPr lang="en-US" sz="1200" kern="1200" baseline="0" dirty="0" smtClean="0">
                <a:solidFill>
                  <a:schemeClr val="tx1"/>
                </a:solidFill>
                <a:latin typeface="Times New Roman" pitchFamily="-110" charset="0"/>
                <a:ea typeface="+mn-ea"/>
                <a:cs typeface="+mn-cs"/>
              </a:rPr>
              <a:t>disk passes under the head, it generates a current of the same polarity as the one</a:t>
            </a:r>
          </a:p>
          <a:p>
            <a:r>
              <a:rPr lang="en-US" sz="1200" kern="1200" baseline="0" dirty="0" smtClean="0">
                <a:solidFill>
                  <a:schemeClr val="tx1"/>
                </a:solidFill>
                <a:latin typeface="Times New Roman" pitchFamily="-110" charset="0"/>
                <a:ea typeface="+mn-ea"/>
                <a:cs typeface="+mn-cs"/>
              </a:rPr>
              <a:t>already recorded. The structure of the head for reading is in this case essentially</a:t>
            </a:r>
          </a:p>
          <a:p>
            <a:r>
              <a:rPr lang="en-US" sz="1200" kern="1200" baseline="0" dirty="0" smtClean="0">
                <a:solidFill>
                  <a:schemeClr val="tx1"/>
                </a:solidFill>
                <a:latin typeface="Times New Roman" pitchFamily="-110" charset="0"/>
                <a:ea typeface="+mn-ea"/>
                <a:cs typeface="+mn-cs"/>
              </a:rPr>
              <a:t>the same as for writing and therefore the same head can be used for both. Such</a:t>
            </a:r>
          </a:p>
          <a:p>
            <a:r>
              <a:rPr lang="en-US" sz="1200" kern="1200" baseline="0" dirty="0" smtClean="0">
                <a:solidFill>
                  <a:schemeClr val="tx1"/>
                </a:solidFill>
                <a:latin typeface="Times New Roman" pitchFamily="-110" charset="0"/>
                <a:ea typeface="+mn-ea"/>
                <a:cs typeface="+mn-cs"/>
              </a:rPr>
              <a:t>single heads are used in floppy disk systems and in older rigid disk systems.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Contemporary rigid disk systems use a different read mechanism, requiring</a:t>
            </a:r>
          </a:p>
          <a:p>
            <a:r>
              <a:rPr lang="en-US" sz="1200" kern="1200" baseline="0" dirty="0" smtClean="0">
                <a:solidFill>
                  <a:schemeClr val="tx1"/>
                </a:solidFill>
                <a:latin typeface="Times New Roman" pitchFamily="-110" charset="0"/>
                <a:ea typeface="+mn-ea"/>
                <a:cs typeface="+mn-cs"/>
              </a:rPr>
              <a:t>a separate read head, positioned for convenience close to the write head. The read</a:t>
            </a:r>
          </a:p>
          <a:p>
            <a:r>
              <a:rPr lang="en-US" sz="1200" kern="1200" baseline="0" dirty="0" smtClean="0">
                <a:solidFill>
                  <a:schemeClr val="tx1"/>
                </a:solidFill>
                <a:latin typeface="Times New Roman" pitchFamily="-110" charset="0"/>
                <a:ea typeface="+mn-ea"/>
                <a:cs typeface="+mn-cs"/>
              </a:rPr>
              <a:t>head consists of a partially shielded </a:t>
            </a:r>
            <a:r>
              <a:rPr lang="en-US" sz="1200" b="1" kern="1200" baseline="0" dirty="0" smtClean="0">
                <a:solidFill>
                  <a:schemeClr val="tx1"/>
                </a:solidFill>
                <a:latin typeface="Times New Roman" pitchFamily="-110" charset="0"/>
                <a:ea typeface="+mn-ea"/>
                <a:cs typeface="+mn-cs"/>
              </a:rPr>
              <a:t>magnetoresistive (MR) sensor. The MR material</a:t>
            </a:r>
          </a:p>
          <a:p>
            <a:r>
              <a:rPr lang="en-US" sz="1200" kern="1200" baseline="0" dirty="0" smtClean="0">
                <a:solidFill>
                  <a:schemeClr val="tx1"/>
                </a:solidFill>
                <a:latin typeface="Times New Roman" pitchFamily="-110" charset="0"/>
                <a:ea typeface="+mn-ea"/>
                <a:cs typeface="+mn-cs"/>
              </a:rPr>
              <a:t>has an electrical resistance that depends on the direction of the magnetization of</a:t>
            </a:r>
          </a:p>
          <a:p>
            <a:r>
              <a:rPr lang="en-US" sz="1200" kern="1200" baseline="0" dirty="0" smtClean="0">
                <a:solidFill>
                  <a:schemeClr val="tx1"/>
                </a:solidFill>
                <a:latin typeface="Times New Roman" pitchFamily="-110" charset="0"/>
                <a:ea typeface="+mn-ea"/>
                <a:cs typeface="+mn-cs"/>
              </a:rPr>
              <a:t>the medium moving under it. By passing a current through the MR sensor, resistance</a:t>
            </a:r>
          </a:p>
          <a:p>
            <a:r>
              <a:rPr lang="en-US" sz="1200" kern="1200" baseline="0" dirty="0" smtClean="0">
                <a:solidFill>
                  <a:schemeClr val="tx1"/>
                </a:solidFill>
                <a:latin typeface="Times New Roman" pitchFamily="-110" charset="0"/>
                <a:ea typeface="+mn-ea"/>
                <a:cs typeface="+mn-cs"/>
              </a:rPr>
              <a:t>changes are detected as voltage signals. The MR design allows higher-frequency</a:t>
            </a:r>
          </a:p>
          <a:p>
            <a:r>
              <a:rPr lang="en-US" sz="1200" kern="1200" baseline="0" dirty="0" smtClean="0">
                <a:solidFill>
                  <a:schemeClr val="tx1"/>
                </a:solidFill>
                <a:latin typeface="Times New Roman" pitchFamily="-110" charset="0"/>
                <a:ea typeface="+mn-ea"/>
                <a:cs typeface="+mn-cs"/>
              </a:rPr>
              <a:t>operation, which equates to greater storage densities and operating speeds.</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96</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78529808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6.1.  Inductive Write/Magnetoresistive Read Head</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97</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91083650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D55EF0-61D3-F843-940F-C711D22E8CE5}" type="slidenum">
              <a:rPr lang="en-US"/>
              <a:pPr/>
              <a:t>98</a:t>
            </a:fld>
            <a:endParaRPr lang="en-US" dirty="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10" charset="0"/>
                <a:ea typeface="+mn-ea"/>
                <a:cs typeface="+mn-cs"/>
              </a:rPr>
              <a:t>The head is a relatively small device capable of reading from or writing to a portion</a:t>
            </a:r>
          </a:p>
          <a:p>
            <a:r>
              <a:rPr lang="en-US" sz="1200" b="0" i="0" u="none" strike="noStrike" kern="1200" baseline="0" dirty="0" smtClean="0">
                <a:solidFill>
                  <a:schemeClr val="tx1"/>
                </a:solidFill>
                <a:latin typeface="Times New Roman" pitchFamily="-110" charset="0"/>
                <a:ea typeface="+mn-ea"/>
                <a:cs typeface="+mn-cs"/>
              </a:rPr>
              <a:t>of the platter rotating beneath it. This gives rise to the organization of data on the</a:t>
            </a:r>
          </a:p>
          <a:p>
            <a:r>
              <a:rPr lang="en-US" sz="1200" b="0" i="0" u="none" strike="noStrike" kern="1200" baseline="0" dirty="0" smtClean="0">
                <a:solidFill>
                  <a:schemeClr val="tx1"/>
                </a:solidFill>
                <a:latin typeface="Times New Roman" pitchFamily="-110" charset="0"/>
                <a:ea typeface="+mn-ea"/>
                <a:cs typeface="+mn-cs"/>
              </a:rPr>
              <a:t>platter in a concentric set of rings, called tracks . Each track is the same width as the</a:t>
            </a:r>
          </a:p>
          <a:p>
            <a:r>
              <a:rPr lang="en-US" sz="1200" b="0" i="0" u="none" strike="noStrike" kern="1200" baseline="0" dirty="0" smtClean="0">
                <a:solidFill>
                  <a:schemeClr val="tx1"/>
                </a:solidFill>
                <a:latin typeface="Times New Roman" pitchFamily="-110" charset="0"/>
                <a:ea typeface="+mn-ea"/>
                <a:cs typeface="+mn-cs"/>
              </a:rPr>
              <a:t>head. There are thousands of tracks per surface.</a:t>
            </a:r>
          </a:p>
          <a:p>
            <a:endParaRPr lang="en-US" sz="1200" b="0" i="0" u="none" strike="noStrike"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Figure 6.2 depicts this data layout. Adjacent tracks are separated by </a:t>
            </a:r>
            <a:r>
              <a:rPr lang="en-US" sz="1200" b="0" i="0" u="none" strike="noStrike" kern="1200" baseline="0" dirty="0" err="1" smtClean="0">
                <a:solidFill>
                  <a:schemeClr val="tx1"/>
                </a:solidFill>
                <a:latin typeface="Times New Roman" pitchFamily="-110" charset="0"/>
                <a:ea typeface="+mn-ea"/>
                <a:cs typeface="+mn-cs"/>
              </a:rPr>
              <a:t>intertrack</a:t>
            </a:r>
            <a:endParaRPr lang="en-US" sz="1200" b="0" i="0" u="none" strike="noStrike"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gaps . This prevents, or at least minimizes, errors due to misalignment of the head</a:t>
            </a:r>
          </a:p>
          <a:p>
            <a:r>
              <a:rPr lang="en-US" sz="1200" b="0" i="0" u="none" strike="noStrike" kern="1200" baseline="0" dirty="0" smtClean="0">
                <a:solidFill>
                  <a:schemeClr val="tx1"/>
                </a:solidFill>
                <a:latin typeface="Times New Roman" pitchFamily="-110" charset="0"/>
                <a:ea typeface="+mn-ea"/>
                <a:cs typeface="+mn-cs"/>
              </a:rPr>
              <a:t>or simply interference of magnetic fields. Data are transferred to and from the disk</a:t>
            </a:r>
          </a:p>
          <a:p>
            <a:r>
              <a:rPr lang="en-US" sz="1200" b="0" i="0" u="none" strike="noStrike" kern="1200" baseline="0" dirty="0" smtClean="0">
                <a:solidFill>
                  <a:schemeClr val="tx1"/>
                </a:solidFill>
                <a:latin typeface="Times New Roman" pitchFamily="-110" charset="0"/>
                <a:ea typeface="+mn-ea"/>
                <a:cs typeface="+mn-cs"/>
              </a:rPr>
              <a:t>in sectors . There are typically hundreds of sectors per track, and these may be of</a:t>
            </a:r>
          </a:p>
          <a:p>
            <a:r>
              <a:rPr lang="en-US" sz="1200" b="0" i="0" u="none" strike="noStrike" kern="1200" baseline="0" dirty="0" smtClean="0">
                <a:solidFill>
                  <a:schemeClr val="tx1"/>
                </a:solidFill>
                <a:latin typeface="Times New Roman" pitchFamily="-110" charset="0"/>
                <a:ea typeface="+mn-ea"/>
                <a:cs typeface="+mn-cs"/>
              </a:rPr>
              <a:t>either fixed or variable length. In most contemporary systems, fixed-</a:t>
            </a:r>
          </a:p>
          <a:p>
            <a:r>
              <a:rPr lang="en-US" sz="1200" b="0" i="0" u="none" strike="noStrike" kern="1200" baseline="0" dirty="0" smtClean="0">
                <a:solidFill>
                  <a:schemeClr val="tx1"/>
                </a:solidFill>
                <a:latin typeface="Times New Roman" pitchFamily="-110" charset="0"/>
                <a:ea typeface="+mn-ea"/>
                <a:cs typeface="+mn-cs"/>
              </a:rPr>
              <a:t>length sectors are used, with 512 bytes being the nearly universal sector size. To avoid imposing</a:t>
            </a:r>
          </a:p>
          <a:p>
            <a:r>
              <a:rPr lang="en-US" sz="1200" b="0" i="0" u="none" strike="noStrike" kern="1200" baseline="0" dirty="0" smtClean="0">
                <a:solidFill>
                  <a:schemeClr val="tx1"/>
                </a:solidFill>
                <a:latin typeface="Times New Roman" pitchFamily="-110" charset="0"/>
                <a:ea typeface="+mn-ea"/>
                <a:cs typeface="+mn-cs"/>
              </a:rPr>
              <a:t>unreasonable precision requirements on the system, adjacent sectors are separated</a:t>
            </a:r>
          </a:p>
          <a:p>
            <a:r>
              <a:rPr lang="en-US" sz="1200" b="0" i="0" u="none" strike="noStrike" kern="1200" baseline="0" dirty="0" smtClean="0">
                <a:solidFill>
                  <a:schemeClr val="tx1"/>
                </a:solidFill>
                <a:latin typeface="Times New Roman" pitchFamily="-110" charset="0"/>
                <a:ea typeface="+mn-ea"/>
                <a:cs typeface="+mn-cs"/>
              </a:rPr>
              <a:t>by </a:t>
            </a:r>
            <a:r>
              <a:rPr lang="en-US" sz="1200" b="0" i="0" u="none" strike="noStrike" kern="1200" baseline="0" dirty="0" err="1" smtClean="0">
                <a:solidFill>
                  <a:schemeClr val="tx1"/>
                </a:solidFill>
                <a:latin typeface="Times New Roman" pitchFamily="-110" charset="0"/>
                <a:ea typeface="+mn-ea"/>
                <a:cs typeface="+mn-cs"/>
              </a:rPr>
              <a:t>intersector</a:t>
            </a:r>
            <a:r>
              <a:rPr lang="en-US" sz="1200" b="0" i="0" u="none" strike="noStrike" kern="1200" baseline="0" dirty="0" smtClean="0">
                <a:solidFill>
                  <a:schemeClr val="tx1"/>
                </a:solidFill>
                <a:latin typeface="Times New Roman" pitchFamily="-110" charset="0"/>
                <a:ea typeface="+mn-ea"/>
                <a:cs typeface="+mn-cs"/>
              </a:rPr>
              <a:t> gaps.</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31938415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Times New Roman" pitchFamily="-110" charset="0"/>
                <a:ea typeface="+mn-ea"/>
                <a:cs typeface="+mn-cs"/>
              </a:rPr>
              <a:t>A bit near the center of a rotating disk travels past a fixed point (such as a read–</a:t>
            </a:r>
          </a:p>
          <a:p>
            <a:r>
              <a:rPr lang="en-US" sz="1200" kern="1200" baseline="0" dirty="0" smtClean="0">
                <a:solidFill>
                  <a:schemeClr val="tx1"/>
                </a:solidFill>
                <a:latin typeface="Times New Roman" pitchFamily="-110" charset="0"/>
                <a:ea typeface="+mn-ea"/>
                <a:cs typeface="+mn-cs"/>
              </a:rPr>
              <a:t>write head) slower than a bit on the outside. Therefore, some way must be found</a:t>
            </a:r>
          </a:p>
          <a:p>
            <a:r>
              <a:rPr lang="en-US" sz="1200" kern="1200" baseline="0" dirty="0" smtClean="0">
                <a:solidFill>
                  <a:schemeClr val="tx1"/>
                </a:solidFill>
                <a:latin typeface="Times New Roman" pitchFamily="-110" charset="0"/>
                <a:ea typeface="+mn-ea"/>
                <a:cs typeface="+mn-cs"/>
              </a:rPr>
              <a:t>to compensate for the variation in speed so that the head can read all the bits at the</a:t>
            </a:r>
          </a:p>
          <a:p>
            <a:r>
              <a:rPr lang="en-US" sz="1200" kern="1200" baseline="0" dirty="0" smtClean="0">
                <a:solidFill>
                  <a:schemeClr val="tx1"/>
                </a:solidFill>
                <a:latin typeface="Times New Roman" pitchFamily="-110" charset="0"/>
                <a:ea typeface="+mn-ea"/>
                <a:cs typeface="+mn-cs"/>
              </a:rPr>
              <a:t>same rate. This can be done by increasing the spacing between bits of information</a:t>
            </a:r>
          </a:p>
          <a:p>
            <a:r>
              <a:rPr lang="en-US" sz="1200" kern="1200" baseline="0" dirty="0" smtClean="0">
                <a:solidFill>
                  <a:schemeClr val="tx1"/>
                </a:solidFill>
                <a:latin typeface="Times New Roman" pitchFamily="-110" charset="0"/>
                <a:ea typeface="+mn-ea"/>
                <a:cs typeface="+mn-cs"/>
              </a:rPr>
              <a:t>recorded in segments of the disk. The information can then be scanned at the same</a:t>
            </a:r>
          </a:p>
          <a:p>
            <a:r>
              <a:rPr lang="en-US" sz="1200" kern="1200" baseline="0" dirty="0" smtClean="0">
                <a:solidFill>
                  <a:schemeClr val="tx1"/>
                </a:solidFill>
                <a:latin typeface="Times New Roman" pitchFamily="-110" charset="0"/>
                <a:ea typeface="+mn-ea"/>
                <a:cs typeface="+mn-cs"/>
              </a:rPr>
              <a:t>rate by rotating the disk at a fixed speed, known as the </a:t>
            </a:r>
            <a:r>
              <a:rPr lang="en-US" sz="1200" b="1" kern="1200" baseline="0" dirty="0" smtClean="0">
                <a:solidFill>
                  <a:schemeClr val="tx1"/>
                </a:solidFill>
                <a:latin typeface="Times New Roman" pitchFamily="-110" charset="0"/>
                <a:ea typeface="+mn-ea"/>
                <a:cs typeface="+mn-cs"/>
              </a:rPr>
              <a:t>constant angular velocity</a:t>
            </a:r>
          </a:p>
          <a:p>
            <a:r>
              <a:rPr lang="en-US" sz="1200" kern="1200" baseline="0" dirty="0" smtClean="0">
                <a:solidFill>
                  <a:schemeClr val="tx1"/>
                </a:solidFill>
                <a:latin typeface="Times New Roman" pitchFamily="-110" charset="0"/>
                <a:ea typeface="+mn-ea"/>
                <a:cs typeface="+mn-cs"/>
              </a:rPr>
              <a:t>(CAV). Figure 6.3a shows the layout of a disk using CAV. The disk is divided into</a:t>
            </a:r>
          </a:p>
          <a:p>
            <a:r>
              <a:rPr lang="en-US" sz="1200" kern="1200" baseline="0" dirty="0" smtClean="0">
                <a:solidFill>
                  <a:schemeClr val="tx1"/>
                </a:solidFill>
                <a:latin typeface="Times New Roman" pitchFamily="-110" charset="0"/>
                <a:ea typeface="+mn-ea"/>
                <a:cs typeface="+mn-cs"/>
              </a:rPr>
              <a:t>a number of pie-shaped sectors and into a series of concentric tracks. The advantage</a:t>
            </a:r>
          </a:p>
          <a:p>
            <a:r>
              <a:rPr lang="en-US" sz="1200" kern="1200" baseline="0" dirty="0" smtClean="0">
                <a:solidFill>
                  <a:schemeClr val="tx1"/>
                </a:solidFill>
                <a:latin typeface="Times New Roman" pitchFamily="-110" charset="0"/>
                <a:ea typeface="+mn-ea"/>
                <a:cs typeface="+mn-cs"/>
              </a:rPr>
              <a:t>of using CAV is that individual blocks of data can be directly addressed by</a:t>
            </a:r>
          </a:p>
          <a:p>
            <a:r>
              <a:rPr lang="en-US" sz="1200" kern="1200" baseline="0" dirty="0" smtClean="0">
                <a:solidFill>
                  <a:schemeClr val="tx1"/>
                </a:solidFill>
                <a:latin typeface="Times New Roman" pitchFamily="-110" charset="0"/>
                <a:ea typeface="+mn-ea"/>
                <a:cs typeface="+mn-cs"/>
              </a:rPr>
              <a:t>track and sector. To move the head from its current location to a specific address, it</a:t>
            </a:r>
          </a:p>
          <a:p>
            <a:r>
              <a:rPr lang="en-US" sz="1200" kern="1200" baseline="0" dirty="0" smtClean="0">
                <a:solidFill>
                  <a:schemeClr val="tx1"/>
                </a:solidFill>
                <a:latin typeface="Times New Roman" pitchFamily="-110" charset="0"/>
                <a:ea typeface="+mn-ea"/>
                <a:cs typeface="+mn-cs"/>
              </a:rPr>
              <a:t>only takes a short movement of the head to a specific track and a short wait for the</a:t>
            </a:r>
          </a:p>
          <a:p>
            <a:r>
              <a:rPr lang="en-US" sz="1200" kern="1200" baseline="0" dirty="0" smtClean="0">
                <a:solidFill>
                  <a:schemeClr val="tx1"/>
                </a:solidFill>
                <a:latin typeface="Times New Roman" pitchFamily="-110" charset="0"/>
                <a:ea typeface="+mn-ea"/>
                <a:cs typeface="+mn-cs"/>
              </a:rPr>
              <a:t>proper sector to spin under the head. The disadvantage of CAV is that the amount</a:t>
            </a:r>
          </a:p>
          <a:p>
            <a:r>
              <a:rPr lang="en-US" sz="1200" kern="1200" baseline="0" dirty="0" smtClean="0">
                <a:solidFill>
                  <a:schemeClr val="tx1"/>
                </a:solidFill>
                <a:latin typeface="Times New Roman" pitchFamily="-110" charset="0"/>
                <a:ea typeface="+mn-ea"/>
                <a:cs typeface="+mn-cs"/>
              </a:rPr>
              <a:t>of data that can be stored on the long outer tracks is the only same as what can be</a:t>
            </a:r>
          </a:p>
          <a:p>
            <a:r>
              <a:rPr lang="en-US" sz="1200" kern="1200" baseline="0" dirty="0" smtClean="0">
                <a:solidFill>
                  <a:schemeClr val="tx1"/>
                </a:solidFill>
                <a:latin typeface="Times New Roman" pitchFamily="-110" charset="0"/>
                <a:ea typeface="+mn-ea"/>
                <a:cs typeface="+mn-cs"/>
              </a:rPr>
              <a:t>stored on the short inner tracks.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Because the </a:t>
            </a:r>
            <a:r>
              <a:rPr lang="en-US" sz="1200" b="1" kern="1200" baseline="0" dirty="0" smtClean="0">
                <a:solidFill>
                  <a:schemeClr val="tx1"/>
                </a:solidFill>
                <a:latin typeface="Times New Roman" pitchFamily="-110" charset="0"/>
                <a:ea typeface="+mn-ea"/>
                <a:cs typeface="+mn-cs"/>
              </a:rPr>
              <a:t>density, </a:t>
            </a:r>
            <a:r>
              <a:rPr lang="en-US" sz="1200" b="0" kern="1200" baseline="0" dirty="0" smtClean="0">
                <a:solidFill>
                  <a:schemeClr val="tx1"/>
                </a:solidFill>
                <a:latin typeface="Times New Roman" pitchFamily="-110" charset="0"/>
                <a:ea typeface="+mn-ea"/>
                <a:cs typeface="+mn-cs"/>
              </a:rPr>
              <a:t>in bits per linear inch, increases in moving from the outermost</a:t>
            </a:r>
          </a:p>
          <a:p>
            <a:r>
              <a:rPr lang="en-US" sz="1200" kern="1200" baseline="0" dirty="0" smtClean="0">
                <a:solidFill>
                  <a:schemeClr val="tx1"/>
                </a:solidFill>
                <a:latin typeface="Times New Roman" pitchFamily="-110" charset="0"/>
                <a:ea typeface="+mn-ea"/>
                <a:cs typeface="+mn-cs"/>
              </a:rPr>
              <a:t>track to the innermost track, disk storage capacity in a straightforward CAV</a:t>
            </a:r>
          </a:p>
          <a:p>
            <a:r>
              <a:rPr lang="en-US" sz="1200" kern="1200" baseline="0" dirty="0" smtClean="0">
                <a:solidFill>
                  <a:schemeClr val="tx1"/>
                </a:solidFill>
                <a:latin typeface="Times New Roman" pitchFamily="-110" charset="0"/>
                <a:ea typeface="+mn-ea"/>
                <a:cs typeface="+mn-cs"/>
              </a:rPr>
              <a:t>system is limited by the maximum recording density that can be achieved on the</a:t>
            </a:r>
          </a:p>
          <a:p>
            <a:r>
              <a:rPr lang="en-US" sz="1200" kern="1200" baseline="0" dirty="0" smtClean="0">
                <a:solidFill>
                  <a:schemeClr val="tx1"/>
                </a:solidFill>
                <a:latin typeface="Times New Roman" pitchFamily="-110" charset="0"/>
                <a:ea typeface="+mn-ea"/>
                <a:cs typeface="+mn-cs"/>
              </a:rPr>
              <a:t>innermost track. To increase density, modern hard disk systems use a technique</a:t>
            </a:r>
          </a:p>
          <a:p>
            <a:r>
              <a:rPr lang="en-US" sz="1200" kern="1200" baseline="0" dirty="0" smtClean="0">
                <a:solidFill>
                  <a:schemeClr val="tx1"/>
                </a:solidFill>
                <a:latin typeface="Times New Roman" pitchFamily="-110" charset="0"/>
                <a:ea typeface="+mn-ea"/>
                <a:cs typeface="+mn-cs"/>
              </a:rPr>
              <a:t>known as </a:t>
            </a:r>
            <a:r>
              <a:rPr lang="en-US" sz="1200" b="1" kern="1200" baseline="0" dirty="0" smtClean="0">
                <a:solidFill>
                  <a:schemeClr val="tx1"/>
                </a:solidFill>
                <a:latin typeface="Times New Roman" pitchFamily="-110" charset="0"/>
                <a:ea typeface="+mn-ea"/>
                <a:cs typeface="+mn-cs"/>
              </a:rPr>
              <a:t>multiple zone recording, </a:t>
            </a:r>
            <a:r>
              <a:rPr lang="en-US" sz="1200" b="0" kern="1200" baseline="0" dirty="0" smtClean="0">
                <a:solidFill>
                  <a:schemeClr val="tx1"/>
                </a:solidFill>
                <a:latin typeface="Times New Roman" pitchFamily="-110" charset="0"/>
                <a:ea typeface="+mn-ea"/>
                <a:cs typeface="+mn-cs"/>
              </a:rPr>
              <a:t>in which the surface is divided into a number</a:t>
            </a:r>
          </a:p>
          <a:p>
            <a:r>
              <a:rPr lang="en-US" sz="1200" kern="1200" baseline="0" dirty="0" smtClean="0">
                <a:solidFill>
                  <a:schemeClr val="tx1"/>
                </a:solidFill>
                <a:latin typeface="Times New Roman" pitchFamily="-110" charset="0"/>
                <a:ea typeface="+mn-ea"/>
                <a:cs typeface="+mn-cs"/>
              </a:rPr>
              <a:t>of concentric zones (16 is typical). Within a zone, the number of bits per track is</a:t>
            </a:r>
          </a:p>
          <a:p>
            <a:r>
              <a:rPr lang="en-US" sz="1200" kern="1200" baseline="0" dirty="0" smtClean="0">
                <a:solidFill>
                  <a:schemeClr val="tx1"/>
                </a:solidFill>
                <a:latin typeface="Times New Roman" pitchFamily="-110" charset="0"/>
                <a:ea typeface="+mn-ea"/>
                <a:cs typeface="+mn-cs"/>
              </a:rPr>
              <a:t>constant. Zones farther from the center contain more bits (more sectors) than zones</a:t>
            </a:r>
          </a:p>
          <a:p>
            <a:r>
              <a:rPr lang="en-US" sz="1200" kern="1200" baseline="0" dirty="0" smtClean="0">
                <a:solidFill>
                  <a:schemeClr val="tx1"/>
                </a:solidFill>
                <a:latin typeface="Times New Roman" pitchFamily="-110" charset="0"/>
                <a:ea typeface="+mn-ea"/>
                <a:cs typeface="+mn-cs"/>
              </a:rPr>
              <a:t>closer to the center. This allows for greater overall storage capacity at the expense</a:t>
            </a:r>
          </a:p>
          <a:p>
            <a:r>
              <a:rPr lang="en-US" sz="1200" kern="1200" baseline="0" dirty="0" smtClean="0">
                <a:solidFill>
                  <a:schemeClr val="tx1"/>
                </a:solidFill>
                <a:latin typeface="Times New Roman" pitchFamily="-110" charset="0"/>
                <a:ea typeface="+mn-ea"/>
                <a:cs typeface="+mn-cs"/>
              </a:rPr>
              <a:t>of somewhat more complex circuitry. As the disk head moves from one zone to</a:t>
            </a:r>
          </a:p>
          <a:p>
            <a:r>
              <a:rPr lang="en-US" sz="1200" kern="1200" baseline="0" dirty="0" smtClean="0">
                <a:solidFill>
                  <a:schemeClr val="tx1"/>
                </a:solidFill>
                <a:latin typeface="Times New Roman" pitchFamily="-110" charset="0"/>
                <a:ea typeface="+mn-ea"/>
                <a:cs typeface="+mn-cs"/>
              </a:rPr>
              <a:t>another, the length (along the track) of individual bits changes, causing a change</a:t>
            </a:r>
          </a:p>
          <a:p>
            <a:r>
              <a:rPr lang="en-US" sz="1200" kern="1200" baseline="0" dirty="0" smtClean="0">
                <a:solidFill>
                  <a:schemeClr val="tx1"/>
                </a:solidFill>
                <a:latin typeface="Times New Roman" pitchFamily="-110" charset="0"/>
                <a:ea typeface="+mn-ea"/>
                <a:cs typeface="+mn-cs"/>
              </a:rPr>
              <a:t>in the timing for reads and writes. </a:t>
            </a:r>
          </a:p>
          <a:p>
            <a:endParaRPr lang="en-US" sz="1200"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 Figure 6.3b is a simplified MZR layout, with 15 tracks organized into 5 zones.</a:t>
            </a:r>
          </a:p>
          <a:p>
            <a:r>
              <a:rPr lang="en-US" sz="1200" b="0" i="0" u="none" strike="noStrike" kern="1200" baseline="0" dirty="0" smtClean="0">
                <a:solidFill>
                  <a:schemeClr val="tx1"/>
                </a:solidFill>
                <a:latin typeface="Times New Roman" pitchFamily="-110" charset="0"/>
                <a:ea typeface="+mn-ea"/>
                <a:cs typeface="+mn-cs"/>
              </a:rPr>
              <a:t>The innermost two zones have two tracks each, with each track having nine sectors;</a:t>
            </a:r>
          </a:p>
          <a:p>
            <a:r>
              <a:rPr lang="en-US" sz="1200" b="0" i="0" u="none" strike="noStrike" kern="1200" baseline="0" dirty="0" smtClean="0">
                <a:solidFill>
                  <a:schemeClr val="tx1"/>
                </a:solidFill>
                <a:latin typeface="Times New Roman" pitchFamily="-110" charset="0"/>
                <a:ea typeface="+mn-ea"/>
                <a:cs typeface="+mn-cs"/>
              </a:rPr>
              <a:t>the next zone has 3 tracks, each with 12 sectors; and the outermost 2 zones have 4</a:t>
            </a:r>
          </a:p>
          <a:p>
            <a:r>
              <a:rPr lang="en-US" sz="1200" b="0" i="0" u="none" strike="noStrike" kern="1200" baseline="0" dirty="0" smtClean="0">
                <a:solidFill>
                  <a:schemeClr val="tx1"/>
                </a:solidFill>
                <a:latin typeface="Times New Roman" pitchFamily="-110" charset="0"/>
                <a:ea typeface="+mn-ea"/>
                <a:cs typeface="+mn-cs"/>
              </a:rPr>
              <a:t>tracks each, with each track having 16 sectors.</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99</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8656935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19CF20-8AA9-C544-9A23-7B0710516CFC}" type="slidenum">
              <a:rPr lang="en-US"/>
              <a:pPr/>
              <a:t>100</a:t>
            </a:fld>
            <a:endParaRPr lang="en-US" dirty="0"/>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Some means is needed to locate sector positions within a track. Clearly, there</a:t>
            </a:r>
          </a:p>
          <a:p>
            <a:r>
              <a:rPr lang="en-US" sz="1200" kern="1200" baseline="0" dirty="0" smtClean="0">
                <a:solidFill>
                  <a:schemeClr val="tx1"/>
                </a:solidFill>
                <a:latin typeface="Times New Roman" pitchFamily="-110" charset="0"/>
                <a:ea typeface="+mn-ea"/>
                <a:cs typeface="+mn-cs"/>
              </a:rPr>
              <a:t>must be some starting point on the track and a way of identifying the start and end</a:t>
            </a:r>
          </a:p>
          <a:p>
            <a:r>
              <a:rPr lang="en-US" sz="1200" kern="1200" baseline="0" dirty="0" smtClean="0">
                <a:solidFill>
                  <a:schemeClr val="tx1"/>
                </a:solidFill>
                <a:latin typeface="Times New Roman" pitchFamily="-110" charset="0"/>
                <a:ea typeface="+mn-ea"/>
                <a:cs typeface="+mn-cs"/>
              </a:rPr>
              <a:t>of each sector. These requirements are handled by means of control data recorded</a:t>
            </a:r>
          </a:p>
          <a:p>
            <a:r>
              <a:rPr lang="en-US" sz="1200" kern="1200" baseline="0" dirty="0" smtClean="0">
                <a:solidFill>
                  <a:schemeClr val="tx1"/>
                </a:solidFill>
                <a:latin typeface="Times New Roman" pitchFamily="-110" charset="0"/>
                <a:ea typeface="+mn-ea"/>
                <a:cs typeface="+mn-cs"/>
              </a:rPr>
              <a:t>on the disk. Thus, the disk is formatted with some extra data used only by the disk</a:t>
            </a:r>
          </a:p>
          <a:p>
            <a:r>
              <a:rPr lang="en-US" sz="1200" kern="1200" baseline="0" dirty="0" smtClean="0">
                <a:solidFill>
                  <a:schemeClr val="tx1"/>
                </a:solidFill>
                <a:latin typeface="Times New Roman" pitchFamily="-110" charset="0"/>
                <a:ea typeface="+mn-ea"/>
                <a:cs typeface="+mn-cs"/>
              </a:rPr>
              <a:t>drive and not accessible to the user.</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An example of disk formatting is shown in Figure 6.4. In this case, each track</a:t>
            </a:r>
          </a:p>
          <a:p>
            <a:r>
              <a:rPr lang="en-US" sz="1200" kern="1200" baseline="0" dirty="0" smtClean="0">
                <a:solidFill>
                  <a:schemeClr val="tx1"/>
                </a:solidFill>
                <a:latin typeface="Times New Roman" pitchFamily="-110" charset="0"/>
                <a:ea typeface="+mn-ea"/>
                <a:cs typeface="+mn-cs"/>
              </a:rPr>
              <a:t>contains 30 fixed-length sectors of 600 bytes each. Each sector holds 512 bytes of</a:t>
            </a:r>
          </a:p>
          <a:p>
            <a:r>
              <a:rPr lang="en-US" sz="1200" kern="1200" baseline="0" dirty="0" smtClean="0">
                <a:solidFill>
                  <a:schemeClr val="tx1"/>
                </a:solidFill>
                <a:latin typeface="Times New Roman" pitchFamily="-110" charset="0"/>
                <a:ea typeface="+mn-ea"/>
                <a:cs typeface="+mn-cs"/>
              </a:rPr>
              <a:t>data plus control information useful to the disk controller. The ID field is a unique</a:t>
            </a:r>
          </a:p>
          <a:p>
            <a:r>
              <a:rPr lang="en-US" sz="1200" kern="1200" baseline="0" dirty="0" smtClean="0">
                <a:solidFill>
                  <a:schemeClr val="tx1"/>
                </a:solidFill>
                <a:latin typeface="Times New Roman" pitchFamily="-110" charset="0"/>
                <a:ea typeface="+mn-ea"/>
                <a:cs typeface="+mn-cs"/>
              </a:rPr>
              <a:t>identifier or address used to locate a particular sector. The SYNCH byte is a special</a:t>
            </a:r>
          </a:p>
          <a:p>
            <a:r>
              <a:rPr lang="en-US" sz="1200" kern="1200" baseline="0" dirty="0" smtClean="0">
                <a:solidFill>
                  <a:schemeClr val="tx1"/>
                </a:solidFill>
                <a:latin typeface="Times New Roman" pitchFamily="-110" charset="0"/>
                <a:ea typeface="+mn-ea"/>
                <a:cs typeface="+mn-cs"/>
              </a:rPr>
              <a:t>bit pattern that delimits the beginning of the field. The track number identifies a</a:t>
            </a:r>
          </a:p>
          <a:p>
            <a:r>
              <a:rPr lang="en-US" sz="1200" kern="1200" baseline="0" dirty="0" smtClean="0">
                <a:solidFill>
                  <a:schemeClr val="tx1"/>
                </a:solidFill>
                <a:latin typeface="Times New Roman" pitchFamily="-110" charset="0"/>
                <a:ea typeface="+mn-ea"/>
                <a:cs typeface="+mn-cs"/>
              </a:rPr>
              <a:t>track on a surface. The head number identifies a head, because this disk has multiple</a:t>
            </a:r>
          </a:p>
          <a:p>
            <a:r>
              <a:rPr lang="en-US" sz="1200" kern="1200" baseline="0" dirty="0" smtClean="0">
                <a:solidFill>
                  <a:schemeClr val="tx1"/>
                </a:solidFill>
                <a:latin typeface="Times New Roman" pitchFamily="-110" charset="0"/>
                <a:ea typeface="+mn-ea"/>
                <a:cs typeface="+mn-cs"/>
              </a:rPr>
              <a:t>surfaces (explained presently). The ID and data fields each contain an error detecting</a:t>
            </a:r>
          </a:p>
          <a:p>
            <a:r>
              <a:rPr lang="en-US" sz="1200" kern="1200" baseline="0" dirty="0" smtClean="0">
                <a:solidFill>
                  <a:schemeClr val="tx1"/>
                </a:solidFill>
                <a:latin typeface="Times New Roman" pitchFamily="-110" charset="0"/>
                <a:ea typeface="+mn-ea"/>
                <a:cs typeface="+mn-cs"/>
              </a:rPr>
              <a:t>code.</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26500339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799C9E-3D64-6647-841A-924D1B77A985}" type="slidenum">
              <a:rPr lang="en-US"/>
              <a:pPr/>
              <a:t>101</a:t>
            </a:fld>
            <a:endParaRPr 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Table 6.1 lists the major characteristics that differentiate among the various types</a:t>
            </a:r>
          </a:p>
          <a:p>
            <a:r>
              <a:rPr lang="en-US" sz="1200" kern="1200" baseline="0" dirty="0" smtClean="0">
                <a:solidFill>
                  <a:schemeClr val="tx1"/>
                </a:solidFill>
                <a:latin typeface="Times New Roman" pitchFamily="-110" charset="0"/>
                <a:ea typeface="+mn-ea"/>
                <a:cs typeface="+mn-cs"/>
              </a:rPr>
              <a:t>of magnetic disks.</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20576212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B594D9-D6CF-CE47-A607-33DB68A214E1}" type="slidenum">
              <a:rPr lang="en-US"/>
              <a:pPr/>
              <a:t>102</a:t>
            </a:fld>
            <a:endParaRPr lang="en-US" dirty="0"/>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First, the head may either be fixed or movable with respect to</a:t>
            </a:r>
          </a:p>
          <a:p>
            <a:r>
              <a:rPr lang="en-US" sz="1200" kern="1200" baseline="0" dirty="0" smtClean="0">
                <a:solidFill>
                  <a:schemeClr val="tx1"/>
                </a:solidFill>
                <a:latin typeface="Times New Roman" pitchFamily="-110" charset="0"/>
                <a:ea typeface="+mn-ea"/>
                <a:cs typeface="+mn-cs"/>
              </a:rPr>
              <a:t>the radial direction of the platter. In a </a:t>
            </a:r>
            <a:r>
              <a:rPr lang="en-US" sz="1200" b="1" kern="1200" baseline="0" dirty="0" smtClean="0">
                <a:solidFill>
                  <a:schemeClr val="tx1"/>
                </a:solidFill>
                <a:latin typeface="Times New Roman" pitchFamily="-110" charset="0"/>
                <a:ea typeface="+mn-ea"/>
                <a:cs typeface="+mn-cs"/>
              </a:rPr>
              <a:t>fixed-head disk</a:t>
            </a:r>
            <a:r>
              <a:rPr lang="en-US" sz="1200" b="0" kern="1200" baseline="0" dirty="0" smtClean="0">
                <a:solidFill>
                  <a:schemeClr val="tx1"/>
                </a:solidFill>
                <a:latin typeface="Times New Roman" pitchFamily="-110" charset="0"/>
                <a:ea typeface="+mn-ea"/>
                <a:cs typeface="+mn-cs"/>
              </a:rPr>
              <a:t>, there is one read-write</a:t>
            </a:r>
          </a:p>
          <a:p>
            <a:r>
              <a:rPr lang="en-US" sz="1200" kern="1200" baseline="0" dirty="0" smtClean="0">
                <a:solidFill>
                  <a:schemeClr val="tx1"/>
                </a:solidFill>
                <a:latin typeface="Times New Roman" pitchFamily="-110" charset="0"/>
                <a:ea typeface="+mn-ea"/>
                <a:cs typeface="+mn-cs"/>
              </a:rPr>
              <a:t>head per track. All of the heads are mounted on a rigid arm that extends across</a:t>
            </a:r>
          </a:p>
          <a:p>
            <a:r>
              <a:rPr lang="en-US" sz="1200" kern="1200" baseline="0" dirty="0" smtClean="0">
                <a:solidFill>
                  <a:schemeClr val="tx1"/>
                </a:solidFill>
                <a:latin typeface="Times New Roman" pitchFamily="-110" charset="0"/>
                <a:ea typeface="+mn-ea"/>
                <a:cs typeface="+mn-cs"/>
              </a:rPr>
              <a:t>all tracks; such systems are rare today. In a </a:t>
            </a:r>
            <a:r>
              <a:rPr lang="en-US" sz="1200" b="1" kern="1200" baseline="0" dirty="0" smtClean="0">
                <a:solidFill>
                  <a:schemeClr val="tx1"/>
                </a:solidFill>
                <a:latin typeface="Times New Roman" pitchFamily="-110" charset="0"/>
                <a:ea typeface="+mn-ea"/>
                <a:cs typeface="+mn-cs"/>
              </a:rPr>
              <a:t>movable-head disk, </a:t>
            </a:r>
            <a:r>
              <a:rPr lang="en-US" sz="1200" b="0" kern="1200" baseline="0" dirty="0" smtClean="0">
                <a:solidFill>
                  <a:schemeClr val="tx1"/>
                </a:solidFill>
                <a:latin typeface="Times New Roman" pitchFamily="-110" charset="0"/>
                <a:ea typeface="+mn-ea"/>
                <a:cs typeface="+mn-cs"/>
              </a:rPr>
              <a:t>there is only one</a:t>
            </a:r>
          </a:p>
          <a:p>
            <a:r>
              <a:rPr lang="en-US" sz="1200" kern="1200" baseline="0" dirty="0" smtClean="0">
                <a:solidFill>
                  <a:schemeClr val="tx1"/>
                </a:solidFill>
                <a:latin typeface="Times New Roman" pitchFamily="-110" charset="0"/>
                <a:ea typeface="+mn-ea"/>
                <a:cs typeface="+mn-cs"/>
              </a:rPr>
              <a:t>read-write head. Again, the head is mounted on an arm. Because the head must</a:t>
            </a:r>
          </a:p>
          <a:p>
            <a:r>
              <a:rPr lang="en-US" sz="1200" kern="1200" baseline="0" dirty="0" smtClean="0">
                <a:solidFill>
                  <a:schemeClr val="tx1"/>
                </a:solidFill>
                <a:latin typeface="Times New Roman" pitchFamily="-110" charset="0"/>
                <a:ea typeface="+mn-ea"/>
                <a:cs typeface="+mn-cs"/>
              </a:rPr>
              <a:t>be able to be positioned above any track, the arm can be extended or retracted for</a:t>
            </a:r>
          </a:p>
          <a:p>
            <a:r>
              <a:rPr lang="en-US" sz="1200" kern="1200" baseline="0" dirty="0" smtClean="0">
                <a:solidFill>
                  <a:schemeClr val="tx1"/>
                </a:solidFill>
                <a:latin typeface="Times New Roman" pitchFamily="-110" charset="0"/>
                <a:ea typeface="+mn-ea"/>
                <a:cs typeface="+mn-cs"/>
              </a:rPr>
              <a:t>this purpose.</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disk itself is mounted in a disk drive, which consists of the arm, a spindle</a:t>
            </a:r>
          </a:p>
          <a:p>
            <a:r>
              <a:rPr lang="en-US" sz="1200" kern="1200" baseline="0" dirty="0" smtClean="0">
                <a:solidFill>
                  <a:schemeClr val="tx1"/>
                </a:solidFill>
                <a:latin typeface="Times New Roman" pitchFamily="-110" charset="0"/>
                <a:ea typeface="+mn-ea"/>
                <a:cs typeface="+mn-cs"/>
              </a:rPr>
              <a:t>that rotates the disk, and the electronics needed for input and output of binary data.</a:t>
            </a:r>
          </a:p>
          <a:p>
            <a:r>
              <a:rPr lang="en-US" sz="1200" kern="1200" baseline="0" dirty="0" smtClean="0">
                <a:solidFill>
                  <a:schemeClr val="tx1"/>
                </a:solidFill>
                <a:latin typeface="Times New Roman" pitchFamily="-110" charset="0"/>
                <a:ea typeface="+mn-ea"/>
                <a:cs typeface="+mn-cs"/>
              </a:rPr>
              <a:t>A </a:t>
            </a:r>
            <a:r>
              <a:rPr lang="en-US" sz="1200" b="1" kern="1200" baseline="0" dirty="0" smtClean="0">
                <a:solidFill>
                  <a:schemeClr val="tx1"/>
                </a:solidFill>
                <a:latin typeface="Times New Roman" pitchFamily="-110" charset="0"/>
                <a:ea typeface="+mn-ea"/>
                <a:cs typeface="+mn-cs"/>
              </a:rPr>
              <a:t>non-removable disk </a:t>
            </a:r>
            <a:r>
              <a:rPr lang="en-US" sz="1200" b="0" kern="1200" baseline="0" dirty="0" smtClean="0">
                <a:solidFill>
                  <a:schemeClr val="tx1"/>
                </a:solidFill>
                <a:latin typeface="Times New Roman" pitchFamily="-110" charset="0"/>
                <a:ea typeface="+mn-ea"/>
                <a:cs typeface="+mn-cs"/>
              </a:rPr>
              <a:t>is permanently mounted in the disk drive; the hard disk in</a:t>
            </a:r>
          </a:p>
          <a:p>
            <a:r>
              <a:rPr lang="en-US" sz="1200" kern="1200" baseline="0" dirty="0" smtClean="0">
                <a:solidFill>
                  <a:schemeClr val="tx1"/>
                </a:solidFill>
                <a:latin typeface="Times New Roman" pitchFamily="-110" charset="0"/>
                <a:ea typeface="+mn-ea"/>
                <a:cs typeface="+mn-cs"/>
              </a:rPr>
              <a:t>a personal computer is a non-removable disk. A </a:t>
            </a:r>
            <a:r>
              <a:rPr lang="en-US" sz="1200" b="1" kern="1200" baseline="0" dirty="0" smtClean="0">
                <a:solidFill>
                  <a:schemeClr val="tx1"/>
                </a:solidFill>
                <a:latin typeface="Times New Roman" pitchFamily="-110" charset="0"/>
                <a:ea typeface="+mn-ea"/>
                <a:cs typeface="+mn-cs"/>
              </a:rPr>
              <a:t>removable disk </a:t>
            </a:r>
            <a:r>
              <a:rPr lang="en-US" sz="1200" b="0" kern="1200" baseline="0" dirty="0" smtClean="0">
                <a:solidFill>
                  <a:schemeClr val="tx1"/>
                </a:solidFill>
                <a:latin typeface="Times New Roman" pitchFamily="-110" charset="0"/>
                <a:ea typeface="+mn-ea"/>
                <a:cs typeface="+mn-cs"/>
              </a:rPr>
              <a:t>can be removed</a:t>
            </a:r>
          </a:p>
          <a:p>
            <a:r>
              <a:rPr lang="en-US" sz="1200" kern="1200" baseline="0" dirty="0" smtClean="0">
                <a:solidFill>
                  <a:schemeClr val="tx1"/>
                </a:solidFill>
                <a:latin typeface="Times New Roman" pitchFamily="-110" charset="0"/>
                <a:ea typeface="+mn-ea"/>
                <a:cs typeface="+mn-cs"/>
              </a:rPr>
              <a:t>and replaced with another disk. The advantage of the latter type is that unlimited</a:t>
            </a:r>
          </a:p>
          <a:p>
            <a:r>
              <a:rPr lang="en-US" sz="1200" kern="1200" baseline="0" dirty="0" smtClean="0">
                <a:solidFill>
                  <a:schemeClr val="tx1"/>
                </a:solidFill>
                <a:latin typeface="Times New Roman" pitchFamily="-110" charset="0"/>
                <a:ea typeface="+mn-ea"/>
                <a:cs typeface="+mn-cs"/>
              </a:rPr>
              <a:t>amounts of data are available with a limited number of disk systems. Furthermore,</a:t>
            </a:r>
          </a:p>
          <a:p>
            <a:r>
              <a:rPr lang="en-US" sz="1200" kern="1200" baseline="0" dirty="0" smtClean="0">
                <a:solidFill>
                  <a:schemeClr val="tx1"/>
                </a:solidFill>
                <a:latin typeface="Times New Roman" pitchFamily="-110" charset="0"/>
                <a:ea typeface="+mn-ea"/>
                <a:cs typeface="+mn-cs"/>
              </a:rPr>
              <a:t>such a disk may be moved from one computer system to another. Floppy disks and</a:t>
            </a:r>
          </a:p>
          <a:p>
            <a:r>
              <a:rPr lang="en-US" sz="1200" kern="1200" baseline="0" dirty="0" smtClean="0">
                <a:solidFill>
                  <a:schemeClr val="tx1"/>
                </a:solidFill>
                <a:latin typeface="Times New Roman" pitchFamily="-110" charset="0"/>
                <a:ea typeface="+mn-ea"/>
                <a:cs typeface="+mn-cs"/>
              </a:rPr>
              <a:t>ZIP cartridge disks are examples of removable disks.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For most disks, the magnetizable coating is applied to both sides of the platter,</a:t>
            </a:r>
          </a:p>
          <a:p>
            <a:r>
              <a:rPr lang="en-US" sz="1200" kern="1200" baseline="0" dirty="0" smtClean="0">
                <a:solidFill>
                  <a:schemeClr val="tx1"/>
                </a:solidFill>
                <a:latin typeface="Times New Roman" pitchFamily="-110" charset="0"/>
                <a:ea typeface="+mn-ea"/>
                <a:cs typeface="+mn-cs"/>
              </a:rPr>
              <a:t>which is then referred to as </a:t>
            </a:r>
            <a:r>
              <a:rPr lang="en-US" sz="1200" b="1" kern="1200" baseline="0" dirty="0" smtClean="0">
                <a:solidFill>
                  <a:schemeClr val="tx1"/>
                </a:solidFill>
                <a:latin typeface="Times New Roman" pitchFamily="-110" charset="0"/>
                <a:ea typeface="+mn-ea"/>
                <a:cs typeface="+mn-cs"/>
              </a:rPr>
              <a:t>double sided. </a:t>
            </a:r>
            <a:r>
              <a:rPr lang="en-US" sz="1200" b="0" kern="1200" baseline="0" dirty="0" smtClean="0">
                <a:solidFill>
                  <a:schemeClr val="tx1"/>
                </a:solidFill>
                <a:latin typeface="Times New Roman" pitchFamily="-110" charset="0"/>
                <a:ea typeface="+mn-ea"/>
                <a:cs typeface="+mn-cs"/>
              </a:rPr>
              <a:t>Some less expensive disk systems use</a:t>
            </a:r>
          </a:p>
          <a:p>
            <a:r>
              <a:rPr lang="en-US" sz="1200" b="1" kern="1200" baseline="0" dirty="0" smtClean="0">
                <a:solidFill>
                  <a:schemeClr val="tx1"/>
                </a:solidFill>
                <a:latin typeface="Times New Roman" pitchFamily="-110" charset="0"/>
                <a:ea typeface="+mn-ea"/>
                <a:cs typeface="+mn-cs"/>
              </a:rPr>
              <a:t>single-sided </a:t>
            </a:r>
            <a:r>
              <a:rPr lang="en-US" sz="1200" b="0" kern="1200" baseline="0" dirty="0" smtClean="0">
                <a:solidFill>
                  <a:schemeClr val="tx1"/>
                </a:solidFill>
                <a:latin typeface="Times New Roman" pitchFamily="-110" charset="0"/>
                <a:ea typeface="+mn-ea"/>
                <a:cs typeface="+mn-cs"/>
              </a:rPr>
              <a:t>disks.</a:t>
            </a:r>
          </a:p>
          <a:p>
            <a:endParaRPr lang="en-US" sz="1200" b="0"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Some disk drives accommodate multiple platters  stacked vertically a fraction</a:t>
            </a:r>
          </a:p>
          <a:p>
            <a:r>
              <a:rPr lang="en-US" sz="1200" b="0" i="0" u="none" strike="noStrike" kern="1200" baseline="0" dirty="0" smtClean="0">
                <a:solidFill>
                  <a:schemeClr val="tx1"/>
                </a:solidFill>
                <a:latin typeface="Times New Roman" pitchFamily="-110" charset="0"/>
                <a:ea typeface="+mn-ea"/>
                <a:cs typeface="+mn-cs"/>
              </a:rPr>
              <a:t>of an inch apart. Multiple arms are provided (Figure 6.2). Multiple–</a:t>
            </a:r>
          </a:p>
          <a:p>
            <a:r>
              <a:rPr lang="en-US" sz="1200" b="0" i="0" u="none" strike="noStrike" kern="1200" baseline="0" dirty="0" smtClean="0">
                <a:solidFill>
                  <a:schemeClr val="tx1"/>
                </a:solidFill>
                <a:latin typeface="Times New Roman" pitchFamily="-110" charset="0"/>
                <a:ea typeface="+mn-ea"/>
                <a:cs typeface="+mn-cs"/>
              </a:rPr>
              <a:t>platter disks employ a movable head, with one read-write</a:t>
            </a:r>
          </a:p>
          <a:p>
            <a:r>
              <a:rPr lang="en-US" sz="1200" b="0" i="0" u="none" strike="noStrike" kern="1200" baseline="0" dirty="0" smtClean="0">
                <a:solidFill>
                  <a:schemeClr val="tx1"/>
                </a:solidFill>
                <a:latin typeface="Times New Roman" pitchFamily="-110" charset="0"/>
                <a:ea typeface="+mn-ea"/>
                <a:cs typeface="+mn-cs"/>
              </a:rPr>
              <a:t>head per platter surface. All of the</a:t>
            </a:r>
          </a:p>
          <a:p>
            <a:r>
              <a:rPr lang="en-US" sz="1200" b="0" i="0" u="none" strike="noStrike" kern="1200" baseline="0" dirty="0" smtClean="0">
                <a:solidFill>
                  <a:schemeClr val="tx1"/>
                </a:solidFill>
                <a:latin typeface="Times New Roman" pitchFamily="-110" charset="0"/>
                <a:ea typeface="+mn-ea"/>
                <a:cs typeface="+mn-cs"/>
              </a:rPr>
              <a:t>heads are mechanically fixed so that all are at the same distance from the center of</a:t>
            </a:r>
          </a:p>
          <a:p>
            <a:r>
              <a:rPr lang="en-US" sz="1200" b="0" i="0" u="none" strike="noStrike" kern="1200" baseline="0" dirty="0" smtClean="0">
                <a:solidFill>
                  <a:schemeClr val="tx1"/>
                </a:solidFill>
                <a:latin typeface="Times New Roman" pitchFamily="-110" charset="0"/>
                <a:ea typeface="+mn-ea"/>
                <a:cs typeface="+mn-cs"/>
              </a:rPr>
              <a:t>the disk and move together. Thus, at any time, all of the heads are positioned over</a:t>
            </a:r>
          </a:p>
          <a:p>
            <a:r>
              <a:rPr lang="en-US" sz="1200" b="0" i="0" u="none" strike="noStrike" kern="1200" baseline="0" dirty="0" smtClean="0">
                <a:solidFill>
                  <a:schemeClr val="tx1"/>
                </a:solidFill>
                <a:latin typeface="Times New Roman" pitchFamily="-110" charset="0"/>
                <a:ea typeface="+mn-ea"/>
                <a:cs typeface="+mn-cs"/>
              </a:rPr>
              <a:t>tracks that are of equal distance from the center of the disk. The set of all the tracks</a:t>
            </a:r>
          </a:p>
          <a:p>
            <a:r>
              <a:rPr lang="en-US" sz="1200" b="0" i="0" u="none" strike="noStrike" kern="1200" baseline="0" dirty="0" smtClean="0">
                <a:solidFill>
                  <a:schemeClr val="tx1"/>
                </a:solidFill>
                <a:latin typeface="Times New Roman" pitchFamily="-110" charset="0"/>
                <a:ea typeface="+mn-ea"/>
                <a:cs typeface="+mn-cs"/>
              </a:rPr>
              <a:t>in the same relative position on the platter is referred to as a cylinder . This is illustrated</a:t>
            </a:r>
          </a:p>
          <a:p>
            <a:r>
              <a:rPr lang="en-US" sz="1200" b="0" i="0" u="none" strike="noStrike" kern="1200" baseline="0" dirty="0" smtClean="0">
                <a:solidFill>
                  <a:schemeClr val="tx1"/>
                </a:solidFill>
                <a:latin typeface="Times New Roman" pitchFamily="-110" charset="0"/>
                <a:ea typeface="+mn-ea"/>
                <a:cs typeface="+mn-cs"/>
              </a:rPr>
              <a:t>in Figure 6.2.</a:t>
            </a:r>
            <a:endParaRPr lang="en-GB" b="0"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66189596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65405E-CE8E-3F42-AD5D-8DE8A2BC0207}" type="slidenum">
              <a:rPr lang="en-US"/>
              <a:pPr/>
              <a:t>103</a:t>
            </a:fld>
            <a:endParaRPr lang="en-US" dirty="0"/>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Finally, the head mechanism provides a classification of disks into three types.</a:t>
            </a:r>
          </a:p>
          <a:p>
            <a:r>
              <a:rPr lang="en-US" sz="1200" kern="1200" baseline="0" dirty="0" smtClean="0">
                <a:solidFill>
                  <a:schemeClr val="tx1"/>
                </a:solidFill>
                <a:latin typeface="Times New Roman" pitchFamily="-110" charset="0"/>
                <a:ea typeface="+mn-ea"/>
                <a:cs typeface="+mn-cs"/>
              </a:rPr>
              <a:t>Traditionally, the read-write head has been positioned a fixed distance above the</a:t>
            </a:r>
          </a:p>
          <a:p>
            <a:r>
              <a:rPr lang="en-US" sz="1200" kern="1200" baseline="0" dirty="0" smtClean="0">
                <a:solidFill>
                  <a:schemeClr val="tx1"/>
                </a:solidFill>
                <a:latin typeface="Times New Roman" pitchFamily="-110" charset="0"/>
                <a:ea typeface="+mn-ea"/>
                <a:cs typeface="+mn-cs"/>
              </a:rPr>
              <a:t>platter, allowing an air gap. At the other extreme is a head mechanism that actually</a:t>
            </a:r>
          </a:p>
          <a:p>
            <a:r>
              <a:rPr lang="en-US" sz="1200" kern="1200" baseline="0" dirty="0" smtClean="0">
                <a:solidFill>
                  <a:schemeClr val="tx1"/>
                </a:solidFill>
                <a:latin typeface="Times New Roman" pitchFamily="-110" charset="0"/>
                <a:ea typeface="+mn-ea"/>
                <a:cs typeface="+mn-cs"/>
              </a:rPr>
              <a:t>comes into physical contact with the medium during a read or write operation. This</a:t>
            </a:r>
          </a:p>
          <a:p>
            <a:r>
              <a:rPr lang="en-US" sz="1200" kern="1200" baseline="0" dirty="0" smtClean="0">
                <a:solidFill>
                  <a:schemeClr val="tx1"/>
                </a:solidFill>
                <a:latin typeface="Times New Roman" pitchFamily="-110" charset="0"/>
                <a:ea typeface="+mn-ea"/>
                <a:cs typeface="+mn-cs"/>
              </a:rPr>
              <a:t>mechanism is used with the </a:t>
            </a:r>
            <a:r>
              <a:rPr lang="en-US" sz="1200" b="1" kern="1200" baseline="0" dirty="0" smtClean="0">
                <a:solidFill>
                  <a:schemeClr val="tx1"/>
                </a:solidFill>
                <a:latin typeface="Times New Roman" pitchFamily="-110" charset="0"/>
                <a:ea typeface="+mn-ea"/>
                <a:cs typeface="+mn-cs"/>
              </a:rPr>
              <a:t>floppy disk</a:t>
            </a:r>
            <a:r>
              <a:rPr lang="en-US" sz="1200" b="0" kern="1200" baseline="0" dirty="0" smtClean="0">
                <a:solidFill>
                  <a:schemeClr val="tx1"/>
                </a:solidFill>
                <a:latin typeface="Times New Roman" pitchFamily="-110" charset="0"/>
                <a:ea typeface="+mn-ea"/>
                <a:cs typeface="+mn-cs"/>
              </a:rPr>
              <a:t>, which is a small, flexible platter and the</a:t>
            </a:r>
          </a:p>
          <a:p>
            <a:r>
              <a:rPr lang="en-US" sz="1200" kern="1200" baseline="0" dirty="0" smtClean="0">
                <a:solidFill>
                  <a:schemeClr val="tx1"/>
                </a:solidFill>
                <a:latin typeface="Times New Roman" pitchFamily="-110" charset="0"/>
                <a:ea typeface="+mn-ea"/>
                <a:cs typeface="+mn-cs"/>
              </a:rPr>
              <a:t>least expensive type of disk.</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To understand the third type of disk, we need to comment on the relationship</a:t>
            </a:r>
          </a:p>
          <a:p>
            <a:r>
              <a:rPr lang="en-US" sz="1200" kern="1200" baseline="0" dirty="0" smtClean="0">
                <a:solidFill>
                  <a:schemeClr val="tx1"/>
                </a:solidFill>
                <a:latin typeface="Times New Roman" pitchFamily="-110" charset="0"/>
                <a:ea typeface="+mn-ea"/>
                <a:cs typeface="+mn-cs"/>
              </a:rPr>
              <a:t>between data density and the size of the air gap. The head must generate or sense an</a:t>
            </a:r>
          </a:p>
          <a:p>
            <a:r>
              <a:rPr lang="en-US" sz="1200" kern="1200" baseline="0" dirty="0" smtClean="0">
                <a:solidFill>
                  <a:schemeClr val="tx1"/>
                </a:solidFill>
                <a:latin typeface="Times New Roman" pitchFamily="-110" charset="0"/>
                <a:ea typeface="+mn-ea"/>
                <a:cs typeface="+mn-cs"/>
              </a:rPr>
              <a:t>electromagnetic field of sufficient magnitude to write and read properly. The narrower</a:t>
            </a:r>
          </a:p>
          <a:p>
            <a:r>
              <a:rPr lang="en-US" sz="1200" kern="1200" baseline="0" dirty="0" smtClean="0">
                <a:solidFill>
                  <a:schemeClr val="tx1"/>
                </a:solidFill>
                <a:latin typeface="Times New Roman" pitchFamily="-110" charset="0"/>
                <a:ea typeface="+mn-ea"/>
                <a:cs typeface="+mn-cs"/>
              </a:rPr>
              <a:t>the head is, the closer it must be to the platter surface to function. A narrower</a:t>
            </a:r>
          </a:p>
          <a:p>
            <a:r>
              <a:rPr lang="en-US" sz="1200" kern="1200" baseline="0" dirty="0" smtClean="0">
                <a:solidFill>
                  <a:schemeClr val="tx1"/>
                </a:solidFill>
                <a:latin typeface="Times New Roman" pitchFamily="-110" charset="0"/>
                <a:ea typeface="+mn-ea"/>
                <a:cs typeface="+mn-cs"/>
              </a:rPr>
              <a:t>head means narrower tracks and therefore greater data density, which is desirable.</a:t>
            </a:r>
          </a:p>
          <a:p>
            <a:r>
              <a:rPr lang="en-US" sz="1200" kern="1200" baseline="0" dirty="0" smtClean="0">
                <a:solidFill>
                  <a:schemeClr val="tx1"/>
                </a:solidFill>
                <a:latin typeface="Times New Roman" pitchFamily="-110" charset="0"/>
                <a:ea typeface="+mn-ea"/>
                <a:cs typeface="+mn-cs"/>
              </a:rPr>
              <a:t>However, the closer the head is to the disk, the greater the risk of error from impurities</a:t>
            </a:r>
          </a:p>
          <a:p>
            <a:r>
              <a:rPr lang="en-US" sz="1200" kern="1200" baseline="0" dirty="0" smtClean="0">
                <a:solidFill>
                  <a:schemeClr val="tx1"/>
                </a:solidFill>
                <a:latin typeface="Times New Roman" pitchFamily="-110" charset="0"/>
                <a:ea typeface="+mn-ea"/>
                <a:cs typeface="+mn-cs"/>
              </a:rPr>
              <a:t>or imperfections. To push the technology further, the Winchester disk was</a:t>
            </a:r>
          </a:p>
          <a:p>
            <a:r>
              <a:rPr lang="en-US" sz="1200" kern="1200" baseline="0" dirty="0" smtClean="0">
                <a:solidFill>
                  <a:schemeClr val="tx1"/>
                </a:solidFill>
                <a:latin typeface="Times New Roman" pitchFamily="-110" charset="0"/>
                <a:ea typeface="+mn-ea"/>
                <a:cs typeface="+mn-cs"/>
              </a:rPr>
              <a:t>developed. Winchester heads are used in sealed drive assemblies that are almost</a:t>
            </a:r>
          </a:p>
          <a:p>
            <a:r>
              <a:rPr lang="en-US" sz="1200" kern="1200" baseline="0" dirty="0" smtClean="0">
                <a:solidFill>
                  <a:schemeClr val="tx1"/>
                </a:solidFill>
                <a:latin typeface="Times New Roman" pitchFamily="-110" charset="0"/>
                <a:ea typeface="+mn-ea"/>
                <a:cs typeface="+mn-cs"/>
              </a:rPr>
              <a:t>free of contaminants. They are designed to operate closer to the disk’s surface than</a:t>
            </a:r>
          </a:p>
          <a:p>
            <a:r>
              <a:rPr lang="en-US" sz="1200" kern="1200" baseline="0" dirty="0" smtClean="0">
                <a:solidFill>
                  <a:schemeClr val="tx1"/>
                </a:solidFill>
                <a:latin typeface="Times New Roman" pitchFamily="-110" charset="0"/>
                <a:ea typeface="+mn-ea"/>
                <a:cs typeface="+mn-cs"/>
              </a:rPr>
              <a:t>conventional rigid disk heads, thus allowing greater data density. The head is actually</a:t>
            </a:r>
          </a:p>
          <a:p>
            <a:r>
              <a:rPr lang="en-US" sz="1200" kern="1200" baseline="0" dirty="0" smtClean="0">
                <a:solidFill>
                  <a:schemeClr val="tx1"/>
                </a:solidFill>
                <a:latin typeface="Times New Roman" pitchFamily="-110" charset="0"/>
                <a:ea typeface="+mn-ea"/>
                <a:cs typeface="+mn-cs"/>
              </a:rPr>
              <a:t>an aerodynamic foil that rests lightly on the platter’s surface when the disk is</a:t>
            </a:r>
          </a:p>
          <a:p>
            <a:r>
              <a:rPr lang="en-US" sz="1200" kern="1200" baseline="0" dirty="0" smtClean="0">
                <a:solidFill>
                  <a:schemeClr val="tx1"/>
                </a:solidFill>
                <a:latin typeface="Times New Roman" pitchFamily="-110" charset="0"/>
                <a:ea typeface="+mn-ea"/>
                <a:cs typeface="+mn-cs"/>
              </a:rPr>
              <a:t>motionless. The air pressure generated by a spinning disk is enough to make the foil</a:t>
            </a:r>
          </a:p>
          <a:p>
            <a:r>
              <a:rPr lang="en-US" sz="1200" kern="1200" baseline="0" dirty="0" smtClean="0">
                <a:solidFill>
                  <a:schemeClr val="tx1"/>
                </a:solidFill>
                <a:latin typeface="Times New Roman" pitchFamily="-110" charset="0"/>
                <a:ea typeface="+mn-ea"/>
                <a:cs typeface="+mn-cs"/>
              </a:rPr>
              <a:t>rise above the surface. The resulting noncontact system can be engineered to use</a:t>
            </a:r>
          </a:p>
          <a:p>
            <a:r>
              <a:rPr lang="en-US" sz="1200" kern="1200" baseline="0" dirty="0" smtClean="0">
                <a:solidFill>
                  <a:schemeClr val="tx1"/>
                </a:solidFill>
                <a:latin typeface="Times New Roman" pitchFamily="-110" charset="0"/>
                <a:ea typeface="+mn-ea"/>
                <a:cs typeface="+mn-cs"/>
              </a:rPr>
              <a:t>narrower heads that operate closer to the platter’s surface than conventional rigid</a:t>
            </a:r>
          </a:p>
          <a:p>
            <a:r>
              <a:rPr lang="en-US" sz="1200" kern="1200" baseline="0" dirty="0" smtClean="0">
                <a:solidFill>
                  <a:schemeClr val="tx1"/>
                </a:solidFill>
                <a:latin typeface="Times New Roman" pitchFamily="-110" charset="0"/>
                <a:ea typeface="+mn-ea"/>
                <a:cs typeface="+mn-cs"/>
              </a:rPr>
              <a:t>disk heads.</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57482156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95B6D5-9271-8C43-9BA9-361A11A8899D}" type="slidenum">
              <a:rPr lang="en-US"/>
              <a:pPr/>
              <a:t>104</a:t>
            </a:fld>
            <a:endParaRPr lang="en-US" dirty="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Table 6.2 gives disk parameters for typical contemporary high-performance</a:t>
            </a:r>
          </a:p>
          <a:p>
            <a:r>
              <a:rPr lang="en-US" sz="1200" kern="1200" baseline="0" dirty="0" smtClean="0">
                <a:solidFill>
                  <a:schemeClr val="tx1"/>
                </a:solidFill>
                <a:latin typeface="Times New Roman" pitchFamily="-110" charset="0"/>
                <a:ea typeface="+mn-ea"/>
                <a:cs typeface="+mn-cs"/>
              </a:rPr>
              <a:t>disks.</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1322772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The actual details of disk I/O operation depend on the computer system, the operating</a:t>
            </a:r>
          </a:p>
          <a:p>
            <a:r>
              <a:rPr lang="en-US" sz="1200" kern="1200" baseline="0" dirty="0" smtClean="0">
                <a:solidFill>
                  <a:schemeClr val="tx1"/>
                </a:solidFill>
                <a:latin typeface="Times New Roman" pitchFamily="-110" charset="0"/>
                <a:ea typeface="+mn-ea"/>
                <a:cs typeface="+mn-cs"/>
              </a:rPr>
              <a:t>system, and the nature of the I/O channel and disk controller hardware. A</a:t>
            </a:r>
          </a:p>
          <a:p>
            <a:r>
              <a:rPr lang="en-US" sz="1200" kern="1200" baseline="0" dirty="0" smtClean="0">
                <a:solidFill>
                  <a:schemeClr val="tx1"/>
                </a:solidFill>
                <a:latin typeface="Times New Roman" pitchFamily="-110" charset="0"/>
                <a:ea typeface="+mn-ea"/>
                <a:cs typeface="+mn-cs"/>
              </a:rPr>
              <a:t>general timing diagram of disk I/O transfer is shown in Figure 6.5.</a:t>
            </a:r>
          </a:p>
        </p:txBody>
      </p:sp>
      <p:sp>
        <p:nvSpPr>
          <p:cNvPr id="4" name="Slide Number Placeholder 3"/>
          <p:cNvSpPr>
            <a:spLocks noGrp="1"/>
          </p:cNvSpPr>
          <p:nvPr>
            <p:ph type="sldNum" sz="quarter" idx="10"/>
          </p:nvPr>
        </p:nvSpPr>
        <p:spPr/>
        <p:txBody>
          <a:bodyPr/>
          <a:lstStyle/>
          <a:p>
            <a:fld id="{D1D245E4-CB43-F844-B5DA-3C7BAF45101A}" type="slidenum">
              <a:rPr lang="en-US" smtClean="0"/>
              <a:pPr/>
              <a:t>105</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89068805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baseline="0" dirty="0" smtClean="0">
                <a:solidFill>
                  <a:schemeClr val="tx1"/>
                </a:solidFill>
                <a:latin typeface="Times New Roman" pitchFamily="-110" charset="0"/>
                <a:ea typeface="+mn-ea"/>
                <a:cs typeface="+mn-cs"/>
              </a:rPr>
              <a:t>When the disk drive is operating, the disk is rotating at constant speed. To</a:t>
            </a:r>
          </a:p>
          <a:p>
            <a:r>
              <a:rPr lang="en-US" sz="1200" kern="1200" baseline="0" dirty="0" smtClean="0">
                <a:solidFill>
                  <a:schemeClr val="tx1"/>
                </a:solidFill>
                <a:latin typeface="Times New Roman" pitchFamily="-110" charset="0"/>
                <a:ea typeface="+mn-ea"/>
                <a:cs typeface="+mn-cs"/>
              </a:rPr>
              <a:t>read or write, the head must be positioned at the desired track and at the beginning</a:t>
            </a:r>
          </a:p>
          <a:p>
            <a:r>
              <a:rPr lang="en-US" sz="1200" kern="1200" baseline="0" dirty="0" smtClean="0">
                <a:solidFill>
                  <a:schemeClr val="tx1"/>
                </a:solidFill>
                <a:latin typeface="Times New Roman" pitchFamily="-110" charset="0"/>
                <a:ea typeface="+mn-ea"/>
                <a:cs typeface="+mn-cs"/>
              </a:rPr>
              <a:t>of the desired sector on that track. Track selection involves moving the head in a</a:t>
            </a:r>
          </a:p>
          <a:p>
            <a:r>
              <a:rPr lang="en-US" sz="1200" kern="1200" baseline="0" dirty="0" smtClean="0">
                <a:solidFill>
                  <a:schemeClr val="tx1"/>
                </a:solidFill>
                <a:latin typeface="Times New Roman" pitchFamily="-110" charset="0"/>
                <a:ea typeface="+mn-ea"/>
                <a:cs typeface="+mn-cs"/>
              </a:rPr>
              <a:t>movable-head system or electronically selecting one head on a fixed-head system.</a:t>
            </a:r>
          </a:p>
          <a:p>
            <a:r>
              <a:rPr lang="en-US" sz="1200" kern="1200" baseline="0" dirty="0" smtClean="0">
                <a:solidFill>
                  <a:schemeClr val="tx1"/>
                </a:solidFill>
                <a:latin typeface="Times New Roman" pitchFamily="-110" charset="0"/>
                <a:ea typeface="+mn-ea"/>
                <a:cs typeface="+mn-cs"/>
              </a:rPr>
              <a:t>On a movable-head system, the time it takes to position the head at the track is</a:t>
            </a:r>
          </a:p>
          <a:p>
            <a:r>
              <a:rPr lang="en-US" sz="1200" kern="1200" baseline="0" dirty="0" smtClean="0">
                <a:solidFill>
                  <a:schemeClr val="tx1"/>
                </a:solidFill>
                <a:latin typeface="Times New Roman" pitchFamily="-110" charset="0"/>
                <a:ea typeface="+mn-ea"/>
                <a:cs typeface="+mn-cs"/>
              </a:rPr>
              <a:t>known as </a:t>
            </a:r>
            <a:r>
              <a:rPr lang="en-US" sz="1200" b="1" kern="1200" baseline="0" dirty="0" smtClean="0">
                <a:solidFill>
                  <a:schemeClr val="tx1"/>
                </a:solidFill>
                <a:latin typeface="Times New Roman" pitchFamily="-110" charset="0"/>
                <a:ea typeface="+mn-ea"/>
                <a:cs typeface="+mn-cs"/>
              </a:rPr>
              <a:t>seek time. </a:t>
            </a:r>
            <a:r>
              <a:rPr lang="en-US" sz="1200" b="0" kern="1200" baseline="0" dirty="0" smtClean="0">
                <a:solidFill>
                  <a:schemeClr val="tx1"/>
                </a:solidFill>
                <a:latin typeface="Times New Roman" pitchFamily="-110" charset="0"/>
                <a:ea typeface="+mn-ea"/>
                <a:cs typeface="+mn-cs"/>
              </a:rPr>
              <a:t>In either case, once the track is selected, the disk controller</a:t>
            </a:r>
          </a:p>
          <a:p>
            <a:r>
              <a:rPr lang="en-US" sz="1200" kern="1200" baseline="0" dirty="0" smtClean="0">
                <a:solidFill>
                  <a:schemeClr val="tx1"/>
                </a:solidFill>
                <a:latin typeface="Times New Roman" pitchFamily="-110" charset="0"/>
                <a:ea typeface="+mn-ea"/>
                <a:cs typeface="+mn-cs"/>
              </a:rPr>
              <a:t>waits until the appropriate sector rotates to line up with the head. The time it takes</a:t>
            </a:r>
          </a:p>
          <a:p>
            <a:r>
              <a:rPr lang="en-US" sz="1200" kern="1200" baseline="0" dirty="0" smtClean="0">
                <a:solidFill>
                  <a:schemeClr val="tx1"/>
                </a:solidFill>
                <a:latin typeface="Times New Roman" pitchFamily="-110" charset="0"/>
                <a:ea typeface="+mn-ea"/>
                <a:cs typeface="+mn-cs"/>
              </a:rPr>
              <a:t>for the beginning of the sector to reach the head is known as </a:t>
            </a:r>
            <a:r>
              <a:rPr lang="en-US" sz="1200" b="1" kern="1200" baseline="0" dirty="0" smtClean="0">
                <a:solidFill>
                  <a:schemeClr val="tx1"/>
                </a:solidFill>
                <a:latin typeface="Times New Roman" pitchFamily="-110" charset="0"/>
                <a:ea typeface="+mn-ea"/>
                <a:cs typeface="+mn-cs"/>
              </a:rPr>
              <a:t>rotational delay</a:t>
            </a:r>
            <a:r>
              <a:rPr lang="en-US" sz="1200" b="0" kern="1200" baseline="0" dirty="0" smtClean="0">
                <a:solidFill>
                  <a:schemeClr val="tx1"/>
                </a:solidFill>
                <a:latin typeface="Times New Roman" pitchFamily="-110" charset="0"/>
                <a:ea typeface="+mn-ea"/>
                <a:cs typeface="+mn-cs"/>
              </a:rPr>
              <a:t>, or</a:t>
            </a:r>
          </a:p>
          <a:p>
            <a:r>
              <a:rPr lang="en-US" sz="1200" i="1" kern="1200" baseline="0" dirty="0" smtClean="0">
                <a:solidFill>
                  <a:schemeClr val="tx1"/>
                </a:solidFill>
                <a:latin typeface="Times New Roman" pitchFamily="-110" charset="0"/>
                <a:ea typeface="+mn-ea"/>
                <a:cs typeface="+mn-cs"/>
              </a:rPr>
              <a:t>rotational latency. </a:t>
            </a:r>
            <a:r>
              <a:rPr lang="en-US" sz="1200" i="0" kern="1200" baseline="0" dirty="0" smtClean="0">
                <a:solidFill>
                  <a:schemeClr val="tx1"/>
                </a:solidFill>
                <a:latin typeface="Times New Roman" pitchFamily="-110" charset="0"/>
                <a:ea typeface="+mn-ea"/>
                <a:cs typeface="+mn-cs"/>
              </a:rPr>
              <a:t>The sum of the seek time, if any, and the rotational delay equals</a:t>
            </a:r>
          </a:p>
          <a:p>
            <a:r>
              <a:rPr lang="en-US" sz="1200" kern="1200" baseline="0" dirty="0" smtClean="0">
                <a:solidFill>
                  <a:schemeClr val="tx1"/>
                </a:solidFill>
                <a:latin typeface="Times New Roman" pitchFamily="-110" charset="0"/>
                <a:ea typeface="+mn-ea"/>
                <a:cs typeface="+mn-cs"/>
              </a:rPr>
              <a:t>the </a:t>
            </a:r>
            <a:r>
              <a:rPr lang="en-US" sz="1200" b="1" kern="1200" baseline="0" dirty="0" smtClean="0">
                <a:solidFill>
                  <a:schemeClr val="tx1"/>
                </a:solidFill>
                <a:latin typeface="Times New Roman" pitchFamily="-110" charset="0"/>
                <a:ea typeface="+mn-ea"/>
                <a:cs typeface="+mn-cs"/>
              </a:rPr>
              <a:t>access time</a:t>
            </a:r>
            <a:r>
              <a:rPr lang="en-US" sz="1200" b="0" kern="1200" baseline="0" dirty="0" smtClean="0">
                <a:solidFill>
                  <a:schemeClr val="tx1"/>
                </a:solidFill>
                <a:latin typeface="Times New Roman" pitchFamily="-110" charset="0"/>
                <a:ea typeface="+mn-ea"/>
                <a:cs typeface="+mn-cs"/>
              </a:rPr>
              <a:t>, which is the time it takes to get into position to read or write. Once</a:t>
            </a:r>
          </a:p>
          <a:p>
            <a:r>
              <a:rPr lang="en-US" sz="1200" kern="1200" baseline="0" dirty="0" smtClean="0">
                <a:solidFill>
                  <a:schemeClr val="tx1"/>
                </a:solidFill>
                <a:latin typeface="Times New Roman" pitchFamily="-110" charset="0"/>
                <a:ea typeface="+mn-ea"/>
                <a:cs typeface="+mn-cs"/>
              </a:rPr>
              <a:t>the head is in position, the read or write operation is then performed as the sector</a:t>
            </a:r>
          </a:p>
          <a:p>
            <a:r>
              <a:rPr lang="en-US" sz="1200" kern="1200" baseline="0" dirty="0" smtClean="0">
                <a:solidFill>
                  <a:schemeClr val="tx1"/>
                </a:solidFill>
                <a:latin typeface="Times New Roman" pitchFamily="-110" charset="0"/>
                <a:ea typeface="+mn-ea"/>
                <a:cs typeface="+mn-cs"/>
              </a:rPr>
              <a:t>moves under the head; this is the data transfer portion of the operation; the time</a:t>
            </a:r>
          </a:p>
          <a:p>
            <a:r>
              <a:rPr lang="en-US" sz="1200" kern="1200" baseline="0" dirty="0" smtClean="0">
                <a:solidFill>
                  <a:schemeClr val="tx1"/>
                </a:solidFill>
                <a:latin typeface="Times New Roman" pitchFamily="-110" charset="0"/>
                <a:ea typeface="+mn-ea"/>
                <a:cs typeface="+mn-cs"/>
              </a:rPr>
              <a:t>required for the transfer is the </a:t>
            </a:r>
            <a:r>
              <a:rPr lang="en-US" sz="1200" b="1" kern="1200" baseline="0" dirty="0" smtClean="0">
                <a:solidFill>
                  <a:schemeClr val="tx1"/>
                </a:solidFill>
                <a:latin typeface="Times New Roman" pitchFamily="-110" charset="0"/>
                <a:ea typeface="+mn-ea"/>
                <a:cs typeface="+mn-cs"/>
              </a:rPr>
              <a:t>transfer time.</a:t>
            </a:r>
          </a:p>
          <a:p>
            <a:endParaRPr lang="en-US" sz="1200"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 In addition to the access time and transfer time, there are several queuing</a:t>
            </a:r>
          </a:p>
          <a:p>
            <a:r>
              <a:rPr lang="en-US" sz="1200" b="0" i="0" u="none" strike="noStrike" kern="1200" baseline="0" dirty="0" smtClean="0">
                <a:solidFill>
                  <a:schemeClr val="tx1"/>
                </a:solidFill>
                <a:latin typeface="Times New Roman" pitchFamily="-110" charset="0"/>
                <a:ea typeface="+mn-ea"/>
                <a:cs typeface="+mn-cs"/>
              </a:rPr>
              <a:t>delays normally associated with a disk I/O operation. When a process issues an I/O</a:t>
            </a:r>
          </a:p>
          <a:p>
            <a:r>
              <a:rPr lang="en-US" sz="1200" b="0" i="0" u="none" strike="noStrike" kern="1200" baseline="0" dirty="0" smtClean="0">
                <a:solidFill>
                  <a:schemeClr val="tx1"/>
                </a:solidFill>
                <a:latin typeface="Times New Roman" pitchFamily="-110" charset="0"/>
                <a:ea typeface="+mn-ea"/>
                <a:cs typeface="+mn-cs"/>
              </a:rPr>
              <a:t> request, it must first wait in a queue for the device to be available. At that time, the</a:t>
            </a:r>
          </a:p>
          <a:p>
            <a:r>
              <a:rPr lang="en-US" sz="1200" b="0" i="0" u="none" strike="noStrike" kern="1200" baseline="0" dirty="0" smtClean="0">
                <a:solidFill>
                  <a:schemeClr val="tx1"/>
                </a:solidFill>
                <a:latin typeface="Times New Roman" pitchFamily="-110" charset="0"/>
                <a:ea typeface="+mn-ea"/>
                <a:cs typeface="+mn-cs"/>
              </a:rPr>
              <a:t>device is assigned to the process. If the device shares a single I/O channel or a set</a:t>
            </a:r>
          </a:p>
          <a:p>
            <a:r>
              <a:rPr lang="en-US" sz="1200" b="0" i="0" u="none" strike="noStrike" kern="1200" baseline="0" dirty="0" smtClean="0">
                <a:solidFill>
                  <a:schemeClr val="tx1"/>
                </a:solidFill>
                <a:latin typeface="Times New Roman" pitchFamily="-110" charset="0"/>
                <a:ea typeface="+mn-ea"/>
                <a:cs typeface="+mn-cs"/>
              </a:rPr>
              <a:t>of I/O channels with other disk drives, then there may be an additional wait for the</a:t>
            </a:r>
          </a:p>
          <a:p>
            <a:r>
              <a:rPr lang="en-US" sz="1200" b="0" i="0" u="none" strike="noStrike" kern="1200" baseline="0" dirty="0" smtClean="0">
                <a:solidFill>
                  <a:schemeClr val="tx1"/>
                </a:solidFill>
                <a:latin typeface="Times New Roman" pitchFamily="-110" charset="0"/>
                <a:ea typeface="+mn-ea"/>
                <a:cs typeface="+mn-cs"/>
              </a:rPr>
              <a:t>channel to be available. At that point, the seek is performed to begin disk access.</a:t>
            </a:r>
          </a:p>
          <a:p>
            <a:endParaRPr lang="en-US" sz="1200" b="0" i="0" u="none" strike="noStrike"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In some high-end systems for servers, a technique known as rotational positional</a:t>
            </a:r>
          </a:p>
          <a:p>
            <a:r>
              <a:rPr lang="en-US" sz="1200" b="0" i="0" u="none" strike="noStrike" kern="1200" baseline="0" dirty="0" smtClean="0">
                <a:solidFill>
                  <a:schemeClr val="tx1"/>
                </a:solidFill>
                <a:latin typeface="Times New Roman" pitchFamily="-110" charset="0"/>
                <a:ea typeface="+mn-ea"/>
                <a:cs typeface="+mn-cs"/>
              </a:rPr>
              <a:t>sensing (RPS) is used. This works as follows: When the seek command has</a:t>
            </a:r>
          </a:p>
          <a:p>
            <a:r>
              <a:rPr lang="en-US" sz="1200" b="0" i="0" u="none" strike="noStrike" kern="1200" baseline="0" dirty="0" smtClean="0">
                <a:solidFill>
                  <a:schemeClr val="tx1"/>
                </a:solidFill>
                <a:latin typeface="Times New Roman" pitchFamily="-110" charset="0"/>
                <a:ea typeface="+mn-ea"/>
                <a:cs typeface="+mn-cs"/>
              </a:rPr>
              <a:t>been issued, the channel is released to handle other I/O operations. When the seek</a:t>
            </a:r>
          </a:p>
          <a:p>
            <a:r>
              <a:rPr lang="en-US" sz="1200" b="0" i="0" u="none" strike="noStrike" kern="1200" baseline="0" dirty="0" smtClean="0">
                <a:solidFill>
                  <a:schemeClr val="tx1"/>
                </a:solidFill>
                <a:latin typeface="Times New Roman" pitchFamily="-110" charset="0"/>
                <a:ea typeface="+mn-ea"/>
                <a:cs typeface="+mn-cs"/>
              </a:rPr>
              <a:t>is completed, the device determines when the data will rotate under the head. As</a:t>
            </a:r>
          </a:p>
          <a:p>
            <a:r>
              <a:rPr lang="en-US" sz="1200" b="0" i="0" u="none" strike="noStrike" kern="1200" baseline="0" dirty="0" smtClean="0">
                <a:solidFill>
                  <a:schemeClr val="tx1"/>
                </a:solidFill>
                <a:latin typeface="Times New Roman" pitchFamily="-110" charset="0"/>
                <a:ea typeface="+mn-ea"/>
                <a:cs typeface="+mn-cs"/>
              </a:rPr>
              <a:t>that sector approaches the head, the device tries to reestablish the communication</a:t>
            </a:r>
          </a:p>
          <a:p>
            <a:r>
              <a:rPr lang="en-US" sz="1200" b="0" i="0" u="none" strike="noStrike" kern="1200" baseline="0" dirty="0" smtClean="0">
                <a:solidFill>
                  <a:schemeClr val="tx1"/>
                </a:solidFill>
                <a:latin typeface="Times New Roman" pitchFamily="-110" charset="0"/>
                <a:ea typeface="+mn-ea"/>
                <a:cs typeface="+mn-cs"/>
              </a:rPr>
              <a:t>path back to the host. If either the control unit or the channel is busy with another</a:t>
            </a:r>
          </a:p>
          <a:p>
            <a:r>
              <a:rPr lang="en-US" sz="1200" b="0" i="0" u="none" strike="noStrike" kern="1200" baseline="0" dirty="0" smtClean="0">
                <a:solidFill>
                  <a:schemeClr val="tx1"/>
                </a:solidFill>
                <a:latin typeface="Times New Roman" pitchFamily="-110" charset="0"/>
                <a:ea typeface="+mn-ea"/>
                <a:cs typeface="+mn-cs"/>
              </a:rPr>
              <a:t>I/O, then the reconnection attempt fails and the device must rotate one whole</a:t>
            </a:r>
          </a:p>
          <a:p>
            <a:r>
              <a:rPr lang="en-US" sz="1200" b="0" i="0" u="none" strike="noStrike" kern="1200" baseline="0" dirty="0" smtClean="0">
                <a:solidFill>
                  <a:schemeClr val="tx1"/>
                </a:solidFill>
                <a:latin typeface="Times New Roman" pitchFamily="-110" charset="0"/>
                <a:ea typeface="+mn-ea"/>
                <a:cs typeface="+mn-cs"/>
              </a:rPr>
              <a:t>revolution before it can attempt to reconnect, which is called an RPS miss. This is</a:t>
            </a:r>
          </a:p>
          <a:p>
            <a:r>
              <a:rPr lang="en-US" sz="1200" b="0" i="0" u="none" strike="noStrike" kern="1200" baseline="0" dirty="0" smtClean="0">
                <a:solidFill>
                  <a:schemeClr val="tx1"/>
                </a:solidFill>
                <a:latin typeface="Times New Roman" pitchFamily="-110" charset="0"/>
                <a:ea typeface="+mn-ea"/>
                <a:cs typeface="+mn-cs"/>
              </a:rPr>
              <a:t>an extra delay element that must be added to the timeline of Figure 6.5.</a:t>
            </a:r>
          </a:p>
          <a:p>
            <a:endParaRPr lang="en-US" sz="1200" b="0" i="0" u="none" strike="noStrike"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 It is clear that the order in which sectors are read from the disk has a tremendous</a:t>
            </a:r>
          </a:p>
          <a:p>
            <a:r>
              <a:rPr lang="en-US" sz="1200" b="0" i="0" u="none" strike="noStrike" kern="1200" baseline="0" dirty="0" smtClean="0">
                <a:solidFill>
                  <a:schemeClr val="tx1"/>
                </a:solidFill>
                <a:latin typeface="Times New Roman" pitchFamily="-110" charset="0"/>
                <a:ea typeface="+mn-ea"/>
                <a:cs typeface="+mn-cs"/>
              </a:rPr>
              <a:t>effect on I/O performance. In the case of file access in which multiple</a:t>
            </a:r>
          </a:p>
          <a:p>
            <a:r>
              <a:rPr lang="en-US" sz="1200" b="0" i="0" u="none" strike="noStrike" kern="1200" baseline="0" dirty="0" smtClean="0">
                <a:solidFill>
                  <a:schemeClr val="tx1"/>
                </a:solidFill>
                <a:latin typeface="Times New Roman" pitchFamily="-110" charset="0"/>
                <a:ea typeface="+mn-ea"/>
                <a:cs typeface="+mn-cs"/>
              </a:rPr>
              <a:t>sectors are read or written, we have some control over the way in which sectors</a:t>
            </a:r>
          </a:p>
          <a:p>
            <a:r>
              <a:rPr lang="en-US" sz="1200" b="0" i="0" u="none" strike="noStrike" kern="1200" baseline="0" dirty="0" smtClean="0">
                <a:solidFill>
                  <a:schemeClr val="tx1"/>
                </a:solidFill>
                <a:latin typeface="Times New Roman" pitchFamily="-110" charset="0"/>
                <a:ea typeface="+mn-ea"/>
                <a:cs typeface="+mn-cs"/>
              </a:rPr>
              <a:t>of data are deployed. However, even in the case of a file access, in a multiprogramming</a:t>
            </a:r>
          </a:p>
          <a:p>
            <a:r>
              <a:rPr lang="en-US" sz="1200" b="0" i="0" u="none" strike="noStrike" kern="1200" baseline="0" dirty="0" smtClean="0">
                <a:solidFill>
                  <a:schemeClr val="tx1"/>
                </a:solidFill>
                <a:latin typeface="Times New Roman" pitchFamily="-110" charset="0"/>
                <a:ea typeface="+mn-ea"/>
                <a:cs typeface="+mn-cs"/>
              </a:rPr>
              <a:t>environment, there will be I/O requests competing for the same disk.</a:t>
            </a:r>
          </a:p>
          <a:p>
            <a:r>
              <a:rPr lang="en-US" sz="1200" b="0" i="0" u="none" strike="noStrike" kern="1200" baseline="0" dirty="0" smtClean="0">
                <a:solidFill>
                  <a:schemeClr val="tx1"/>
                </a:solidFill>
                <a:latin typeface="Times New Roman" pitchFamily="-110" charset="0"/>
                <a:ea typeface="+mn-ea"/>
                <a:cs typeface="+mn-cs"/>
              </a:rPr>
              <a:t>Thus, it is worthwhile to examine ways in which the performance of disk I/O</a:t>
            </a:r>
          </a:p>
          <a:p>
            <a:r>
              <a:rPr lang="en-US" sz="1200" b="0" i="0" u="none" strike="noStrike" kern="1200" baseline="0" dirty="0" smtClean="0">
                <a:solidFill>
                  <a:schemeClr val="tx1"/>
                </a:solidFill>
                <a:latin typeface="Times New Roman" pitchFamily="-110" charset="0"/>
                <a:ea typeface="+mn-ea"/>
                <a:cs typeface="+mn-cs"/>
              </a:rPr>
              <a:t>can be improved over that achieved with purely random access to the disk. This</a:t>
            </a:r>
          </a:p>
          <a:p>
            <a:r>
              <a:rPr lang="en-US" sz="1200" b="0" i="0" u="none" strike="noStrike" kern="1200" baseline="0" dirty="0" smtClean="0">
                <a:solidFill>
                  <a:schemeClr val="tx1"/>
                </a:solidFill>
                <a:latin typeface="Times New Roman" pitchFamily="-110" charset="0"/>
                <a:ea typeface="+mn-ea"/>
                <a:cs typeface="+mn-cs"/>
              </a:rPr>
              <a:t>leads to a consideration of disk scheduling algorithms, which is the province of</a:t>
            </a:r>
          </a:p>
          <a:p>
            <a:r>
              <a:rPr lang="en-US" sz="1200" b="0" i="0" u="none" strike="noStrike" kern="1200" baseline="0" dirty="0" smtClean="0">
                <a:solidFill>
                  <a:schemeClr val="tx1"/>
                </a:solidFill>
                <a:latin typeface="Times New Roman" pitchFamily="-110" charset="0"/>
                <a:ea typeface="+mn-ea"/>
                <a:cs typeface="+mn-cs"/>
              </a:rPr>
              <a:t>the operating system and beyond the scope of this book (see [STAL15] for a</a:t>
            </a:r>
          </a:p>
          <a:p>
            <a:r>
              <a:rPr lang="en-US" sz="1200" b="0" i="0" u="none" strike="noStrike" kern="1200" baseline="0" dirty="0" smtClean="0">
                <a:solidFill>
                  <a:schemeClr val="tx1"/>
                </a:solidFill>
                <a:latin typeface="Times New Roman" pitchFamily="-110" charset="0"/>
                <a:ea typeface="+mn-ea"/>
                <a:cs typeface="+mn-cs"/>
              </a:rPr>
              <a:t>discussion).</a:t>
            </a:r>
            <a:endParaRPr lang="en-US" sz="1200" kern="1200" baseline="0" dirty="0" smtClean="0">
              <a:solidFill>
                <a:schemeClr val="tx1"/>
              </a:solidFill>
              <a:latin typeface="Times New Roman" pitchFamily="-110" charset="0"/>
              <a:ea typeface="+mn-ea"/>
              <a:cs typeface="+mn-cs"/>
            </a:endParaRPr>
          </a:p>
        </p:txBody>
      </p:sp>
      <p:sp>
        <p:nvSpPr>
          <p:cNvPr id="4" name="Slide Number Placeholder 3"/>
          <p:cNvSpPr>
            <a:spLocks noGrp="1"/>
          </p:cNvSpPr>
          <p:nvPr>
            <p:ph type="sldNum" sz="quarter" idx="10"/>
          </p:nvPr>
        </p:nvSpPr>
        <p:spPr/>
        <p:txBody>
          <a:bodyPr/>
          <a:lstStyle/>
          <a:p>
            <a:fld id="{D1D245E4-CB43-F844-B5DA-3C7BAF45101A}" type="slidenum">
              <a:rPr lang="en-US" smtClean="0"/>
              <a:pPr/>
              <a:t>106</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78646340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5BBECF-5663-7E4B-A431-896C1B22399A}" type="slidenum">
              <a:rPr lang="en-US"/>
              <a:pPr/>
              <a:t>107</a:t>
            </a:fld>
            <a:endParaRPr lang="en-US" dirty="0"/>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With the use of multiple disks, there is a wide variety of ways in which the</a:t>
            </a:r>
          </a:p>
          <a:p>
            <a:r>
              <a:rPr lang="en-US" sz="1200" kern="1200" baseline="0" dirty="0" smtClean="0">
                <a:solidFill>
                  <a:schemeClr val="tx1"/>
                </a:solidFill>
                <a:latin typeface="Times New Roman" pitchFamily="-110" charset="0"/>
                <a:ea typeface="+mn-ea"/>
                <a:cs typeface="+mn-cs"/>
              </a:rPr>
              <a:t>data can be organized and in which redundancy can be added to improve reliability.</a:t>
            </a:r>
          </a:p>
          <a:p>
            <a:r>
              <a:rPr lang="en-US" sz="1200" b="0" kern="1200" baseline="0" dirty="0" smtClean="0">
                <a:solidFill>
                  <a:schemeClr val="tx1"/>
                </a:solidFill>
                <a:latin typeface="Times New Roman" pitchFamily="-110" charset="0"/>
                <a:ea typeface="+mn-ea"/>
                <a:cs typeface="+mn-cs"/>
              </a:rPr>
              <a:t>This could make it difficult to develop database schemes that are usable</a:t>
            </a:r>
          </a:p>
          <a:p>
            <a:r>
              <a:rPr lang="en-US" sz="1200" b="0" kern="1200" baseline="0" dirty="0" smtClean="0">
                <a:solidFill>
                  <a:schemeClr val="tx1"/>
                </a:solidFill>
                <a:latin typeface="Times New Roman" pitchFamily="-110" charset="0"/>
                <a:ea typeface="+mn-ea"/>
                <a:cs typeface="+mn-cs"/>
              </a:rPr>
              <a:t>on a number of platforms and operating systems. Fortunately, industry has</a:t>
            </a:r>
          </a:p>
          <a:p>
            <a:r>
              <a:rPr lang="en-US" sz="1200" b="0" kern="1200" baseline="0" dirty="0" smtClean="0">
                <a:solidFill>
                  <a:schemeClr val="tx1"/>
                </a:solidFill>
                <a:latin typeface="Times New Roman" pitchFamily="-110" charset="0"/>
                <a:ea typeface="+mn-ea"/>
                <a:cs typeface="+mn-cs"/>
              </a:rPr>
              <a:t>agreed on a standardized scheme for multiple-disk database design, known as</a:t>
            </a:r>
          </a:p>
          <a:p>
            <a:r>
              <a:rPr lang="en-US" sz="1200" b="0" kern="1200" baseline="0" dirty="0" smtClean="0">
                <a:solidFill>
                  <a:schemeClr val="tx1"/>
                </a:solidFill>
                <a:latin typeface="Times New Roman" pitchFamily="-110" charset="0"/>
                <a:ea typeface="+mn-ea"/>
                <a:cs typeface="+mn-cs"/>
              </a:rPr>
              <a:t>RAID (Redundant Array of Independent Disks). The RAID scheme consists</a:t>
            </a:r>
          </a:p>
          <a:p>
            <a:r>
              <a:rPr lang="en-US" sz="1200" b="0" kern="1200" baseline="0" dirty="0" smtClean="0">
                <a:solidFill>
                  <a:schemeClr val="tx1"/>
                </a:solidFill>
                <a:latin typeface="Times New Roman" pitchFamily="-110" charset="0"/>
                <a:ea typeface="+mn-ea"/>
                <a:cs typeface="+mn-cs"/>
              </a:rPr>
              <a:t>of seven levels, zero through six. These levels do not imply a hierarchical relationship</a:t>
            </a:r>
          </a:p>
          <a:p>
            <a:r>
              <a:rPr lang="en-US" sz="1200" b="0" kern="1200" baseline="0" dirty="0" smtClean="0">
                <a:solidFill>
                  <a:schemeClr val="tx1"/>
                </a:solidFill>
                <a:latin typeface="Times New Roman" pitchFamily="-110" charset="0"/>
                <a:ea typeface="+mn-ea"/>
                <a:cs typeface="+mn-cs"/>
              </a:rPr>
              <a:t>but designate different design architectures that share three common</a:t>
            </a:r>
          </a:p>
          <a:p>
            <a:r>
              <a:rPr lang="en-US" sz="1200" b="0" kern="1200" baseline="0" dirty="0" smtClean="0">
                <a:solidFill>
                  <a:schemeClr val="tx1"/>
                </a:solidFill>
                <a:latin typeface="Times New Roman" pitchFamily="-110" charset="0"/>
                <a:ea typeface="+mn-ea"/>
                <a:cs typeface="+mn-cs"/>
              </a:rPr>
              <a:t>characteristics:</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1. RAID is a set of physical disk drives viewed by the operating system as a single</a:t>
            </a:r>
          </a:p>
          <a:p>
            <a:r>
              <a:rPr lang="en-US" sz="1200" b="0" kern="1200" baseline="0" dirty="0" smtClean="0">
                <a:solidFill>
                  <a:schemeClr val="tx1"/>
                </a:solidFill>
                <a:latin typeface="Times New Roman" pitchFamily="-110" charset="0"/>
                <a:ea typeface="+mn-ea"/>
                <a:cs typeface="+mn-cs"/>
              </a:rPr>
              <a:t>logical drive.</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2. Data are distributed across the physical drives of an array in a scheme known</a:t>
            </a:r>
          </a:p>
          <a:p>
            <a:r>
              <a:rPr lang="en-US" sz="1200" b="0" kern="1200" baseline="0" dirty="0" smtClean="0">
                <a:solidFill>
                  <a:schemeClr val="tx1"/>
                </a:solidFill>
                <a:latin typeface="Times New Roman" pitchFamily="-110" charset="0"/>
                <a:ea typeface="+mn-ea"/>
                <a:cs typeface="+mn-cs"/>
              </a:rPr>
              <a:t>as striping, described subsequently.</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3. Redundant disk capacity is used to store parity information, which guarantees</a:t>
            </a:r>
          </a:p>
          <a:p>
            <a:r>
              <a:rPr lang="en-US" sz="1200" b="0" kern="1200" baseline="0" dirty="0" smtClean="0">
                <a:solidFill>
                  <a:schemeClr val="tx1"/>
                </a:solidFill>
                <a:latin typeface="Times New Roman" pitchFamily="-110" charset="0"/>
                <a:ea typeface="+mn-ea"/>
                <a:cs typeface="+mn-cs"/>
              </a:rPr>
              <a:t>data recoverability in case of a disk failure</a:t>
            </a:r>
            <a:r>
              <a:rPr lang="en-US" sz="1200" kern="1200" baseline="0" dirty="0" smtClean="0">
                <a:solidFill>
                  <a:schemeClr val="tx1"/>
                </a:solidFill>
                <a:latin typeface="Times New Roman" pitchFamily="-110" charset="0"/>
                <a:ea typeface="+mn-ea"/>
                <a:cs typeface="+mn-cs"/>
              </a:rPr>
              <a:t>.</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details of the second and third characteristics differ for the different RAID</a:t>
            </a:r>
          </a:p>
          <a:p>
            <a:r>
              <a:rPr lang="en-US" sz="1200" kern="1200" baseline="0" dirty="0" smtClean="0">
                <a:solidFill>
                  <a:schemeClr val="tx1"/>
                </a:solidFill>
                <a:latin typeface="Times New Roman" pitchFamily="-110" charset="0"/>
                <a:ea typeface="+mn-ea"/>
                <a:cs typeface="+mn-cs"/>
              </a:rPr>
              <a:t>levels. RAID 0 and RAID 1 do not support the third characteristic.</a:t>
            </a:r>
          </a:p>
          <a:p>
            <a:endParaRPr lang="en-US" sz="1200"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 The term RAID  was originally coined in a paper by a group of researchers</a:t>
            </a:r>
          </a:p>
          <a:p>
            <a:r>
              <a:rPr lang="en-US" sz="1200" b="0" i="0" u="none" strike="noStrike" kern="1200" baseline="0" dirty="0" smtClean="0">
                <a:solidFill>
                  <a:schemeClr val="tx1"/>
                </a:solidFill>
                <a:latin typeface="Times New Roman" pitchFamily="-110" charset="0"/>
                <a:ea typeface="+mn-ea"/>
                <a:cs typeface="+mn-cs"/>
              </a:rPr>
              <a:t>at the University of California at Berkeley [PATT88].  The paper outlined various</a:t>
            </a:r>
          </a:p>
          <a:p>
            <a:r>
              <a:rPr lang="en-US" sz="1200" b="0" i="0" u="none" strike="noStrike" kern="1200" baseline="0" dirty="0" smtClean="0">
                <a:solidFill>
                  <a:schemeClr val="tx1"/>
                </a:solidFill>
                <a:latin typeface="Times New Roman" pitchFamily="-110" charset="0"/>
                <a:ea typeface="+mn-ea"/>
                <a:cs typeface="+mn-cs"/>
              </a:rPr>
              <a:t>RAID configurations and applications and introduced the definitions of the</a:t>
            </a:r>
          </a:p>
          <a:p>
            <a:r>
              <a:rPr lang="en-US" sz="1200" b="0" i="0" u="none" strike="noStrike" kern="1200" baseline="0" dirty="0" smtClean="0">
                <a:solidFill>
                  <a:schemeClr val="tx1"/>
                </a:solidFill>
                <a:latin typeface="Times New Roman" pitchFamily="-110" charset="0"/>
                <a:ea typeface="+mn-ea"/>
                <a:cs typeface="+mn-cs"/>
              </a:rPr>
              <a:t>RAID levels that are still used. The RAID strategy employs multiple disk drives</a:t>
            </a:r>
          </a:p>
          <a:p>
            <a:r>
              <a:rPr lang="en-US" sz="1200" b="0" i="0" u="none" strike="noStrike" kern="1200" baseline="0" dirty="0" smtClean="0">
                <a:solidFill>
                  <a:schemeClr val="tx1"/>
                </a:solidFill>
                <a:latin typeface="Times New Roman" pitchFamily="-110" charset="0"/>
                <a:ea typeface="+mn-ea"/>
                <a:cs typeface="+mn-cs"/>
              </a:rPr>
              <a:t>and distributes data in such a way as to enable simultaneous access to data from</a:t>
            </a:r>
          </a:p>
          <a:p>
            <a:r>
              <a:rPr lang="en-US" sz="1200" b="0" i="0" u="none" strike="noStrike" kern="1200" baseline="0" dirty="0" smtClean="0">
                <a:solidFill>
                  <a:schemeClr val="tx1"/>
                </a:solidFill>
                <a:latin typeface="Times New Roman" pitchFamily="-110" charset="0"/>
                <a:ea typeface="+mn-ea"/>
                <a:cs typeface="+mn-cs"/>
              </a:rPr>
              <a:t>multiple drives, thereby improving I/O performance and allowing easier incremental</a:t>
            </a:r>
          </a:p>
          <a:p>
            <a:r>
              <a:rPr lang="en-US" sz="1200" b="0" i="0" u="none" strike="noStrike" kern="1200" baseline="0" dirty="0" smtClean="0">
                <a:solidFill>
                  <a:schemeClr val="tx1"/>
                </a:solidFill>
                <a:latin typeface="Times New Roman" pitchFamily="-110" charset="0"/>
                <a:ea typeface="+mn-ea"/>
                <a:cs typeface="+mn-cs"/>
              </a:rPr>
              <a:t>increases in capacity.</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72327166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D6CA8D-032B-EF4D-ADE1-BBAE35C05B9E}" type="slidenum">
              <a:rPr lang="en-US"/>
              <a:pPr/>
              <a:t>108</a:t>
            </a:fld>
            <a:endParaRPr lang="en-US" dirty="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10" charset="0"/>
                <a:ea typeface="+mn-ea"/>
                <a:cs typeface="+mn-cs"/>
              </a:rPr>
              <a:t>The unique contribution of the RAID proposal is to address effectively the</a:t>
            </a:r>
          </a:p>
          <a:p>
            <a:r>
              <a:rPr lang="en-US" sz="1200" b="0" i="0" u="none" strike="noStrike" kern="1200" baseline="0" dirty="0" smtClean="0">
                <a:solidFill>
                  <a:schemeClr val="tx1"/>
                </a:solidFill>
                <a:latin typeface="Times New Roman" pitchFamily="-110" charset="0"/>
                <a:ea typeface="+mn-ea"/>
                <a:cs typeface="+mn-cs"/>
              </a:rPr>
              <a:t>need for redundancy. Although allowing multiple heads and actuators to operate</a:t>
            </a:r>
          </a:p>
          <a:p>
            <a:r>
              <a:rPr lang="en-US" sz="1200" b="0" i="0" u="none" strike="noStrike" kern="1200" baseline="0" dirty="0" smtClean="0">
                <a:solidFill>
                  <a:schemeClr val="tx1"/>
                </a:solidFill>
                <a:latin typeface="Times New Roman" pitchFamily="-110" charset="0"/>
                <a:ea typeface="+mn-ea"/>
                <a:cs typeface="+mn-cs"/>
              </a:rPr>
              <a:t>simultaneously achieves higher I/O and transfer rates, the use of multiple devices</a:t>
            </a:r>
          </a:p>
          <a:p>
            <a:r>
              <a:rPr lang="en-US" sz="1200" b="0" i="0" u="none" strike="noStrike" kern="1200" baseline="0" dirty="0" smtClean="0">
                <a:solidFill>
                  <a:schemeClr val="tx1"/>
                </a:solidFill>
                <a:latin typeface="Times New Roman" pitchFamily="-110" charset="0"/>
                <a:ea typeface="+mn-ea"/>
                <a:cs typeface="+mn-cs"/>
              </a:rPr>
              <a:t>increases the probability of failure. To compensate for this decreased reliability,</a:t>
            </a:r>
          </a:p>
          <a:p>
            <a:r>
              <a:rPr lang="en-US" sz="1200" b="0" i="0" u="none" strike="noStrike" kern="1200" baseline="0" dirty="0" smtClean="0">
                <a:solidFill>
                  <a:schemeClr val="tx1"/>
                </a:solidFill>
                <a:latin typeface="Times New Roman" pitchFamily="-110" charset="0"/>
                <a:ea typeface="+mn-ea"/>
                <a:cs typeface="+mn-cs"/>
              </a:rPr>
              <a:t>RAID makes use of stored parity information that enables the recovery of data lost</a:t>
            </a:r>
          </a:p>
          <a:p>
            <a:r>
              <a:rPr lang="en-US" sz="1200" b="0" i="0" u="none" strike="noStrike" kern="1200" baseline="0" dirty="0" smtClean="0">
                <a:solidFill>
                  <a:schemeClr val="tx1"/>
                </a:solidFill>
                <a:latin typeface="Times New Roman" pitchFamily="-110" charset="0"/>
                <a:ea typeface="+mn-ea"/>
                <a:cs typeface="+mn-cs"/>
              </a:rPr>
              <a:t>due to a disk failure.</a:t>
            </a:r>
          </a:p>
          <a:p>
            <a:endParaRPr lang="en-US" sz="1200" b="0" i="0" u="none" strike="noStrike"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We now examine each of the RAID levels. Table 6.3 provides a rough guide</a:t>
            </a:r>
          </a:p>
          <a:p>
            <a:r>
              <a:rPr lang="en-US" sz="1200" b="0" i="0" u="none" strike="noStrike" kern="1200" baseline="0" dirty="0" smtClean="0">
                <a:solidFill>
                  <a:schemeClr val="tx1"/>
                </a:solidFill>
                <a:latin typeface="Times New Roman" pitchFamily="-110" charset="0"/>
                <a:ea typeface="+mn-ea"/>
                <a:cs typeface="+mn-cs"/>
              </a:rPr>
              <a:t>to the seven levels. In the table, I/O performance is shown both in terms of data</a:t>
            </a:r>
          </a:p>
          <a:p>
            <a:r>
              <a:rPr lang="en-US" sz="1200" b="0" i="0" u="none" strike="noStrike" kern="1200" baseline="0" dirty="0" smtClean="0">
                <a:solidFill>
                  <a:schemeClr val="tx1"/>
                </a:solidFill>
                <a:latin typeface="Times New Roman" pitchFamily="-110" charset="0"/>
                <a:ea typeface="+mn-ea"/>
                <a:cs typeface="+mn-cs"/>
              </a:rPr>
              <a:t>transfer capacity, or ability to move data, and I/O request rate, or ability to satisfy</a:t>
            </a:r>
          </a:p>
          <a:p>
            <a:r>
              <a:rPr lang="en-US" sz="1200" b="0" i="0" u="none" strike="noStrike" kern="1200" baseline="0" dirty="0" smtClean="0">
                <a:solidFill>
                  <a:schemeClr val="tx1"/>
                </a:solidFill>
                <a:latin typeface="Times New Roman" pitchFamily="-110" charset="0"/>
                <a:ea typeface="+mn-ea"/>
                <a:cs typeface="+mn-cs"/>
              </a:rPr>
              <a:t>I/O requests, since these RAID levels inherently perform differently relative to</a:t>
            </a:r>
          </a:p>
          <a:p>
            <a:r>
              <a:rPr lang="en-US" sz="1200" b="0" i="0" u="none" strike="noStrike" kern="1200" baseline="0" dirty="0" smtClean="0">
                <a:solidFill>
                  <a:schemeClr val="tx1"/>
                </a:solidFill>
                <a:latin typeface="Times New Roman" pitchFamily="-110" charset="0"/>
                <a:ea typeface="+mn-ea"/>
                <a:cs typeface="+mn-cs"/>
              </a:rPr>
              <a:t>these two metrics. Each RAID level’s strong point is highlighted by darker shading.</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01982737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baseline="0" dirty="0" smtClean="0">
                <a:solidFill>
                  <a:schemeClr val="tx1"/>
                </a:solidFill>
                <a:latin typeface="Times New Roman" pitchFamily="-110" charset="0"/>
                <a:ea typeface="+mn-ea"/>
                <a:cs typeface="+mn-cs"/>
              </a:rPr>
              <a:t> Figure 6.6 illustrates the use of the seven RAID schemes to support a data</a:t>
            </a:r>
          </a:p>
          <a:p>
            <a:r>
              <a:rPr lang="en-US" sz="1200" b="0" i="0" u="none" strike="noStrike" kern="1200" baseline="0" dirty="0" smtClean="0">
                <a:solidFill>
                  <a:schemeClr val="tx1"/>
                </a:solidFill>
                <a:latin typeface="Times New Roman" pitchFamily="-110" charset="0"/>
                <a:ea typeface="+mn-ea"/>
                <a:cs typeface="+mn-cs"/>
              </a:rPr>
              <a:t>capacity requiring four disks with no redundancy. The figures highlight the layout</a:t>
            </a:r>
          </a:p>
          <a:p>
            <a:r>
              <a:rPr lang="en-US" sz="1200" b="0" i="0" u="none" strike="noStrike" kern="1200" baseline="0" dirty="0" smtClean="0">
                <a:solidFill>
                  <a:schemeClr val="tx1"/>
                </a:solidFill>
                <a:latin typeface="Times New Roman" pitchFamily="-110" charset="0"/>
                <a:ea typeface="+mn-ea"/>
                <a:cs typeface="+mn-cs"/>
              </a:rPr>
              <a:t>of user data and redundant data and indicates the relative storage requirements of</a:t>
            </a:r>
          </a:p>
          <a:p>
            <a:r>
              <a:rPr lang="en-US" sz="1200" b="0" i="0" u="none" strike="noStrike" kern="1200" baseline="0" dirty="0" smtClean="0">
                <a:solidFill>
                  <a:schemeClr val="tx1"/>
                </a:solidFill>
                <a:latin typeface="Times New Roman" pitchFamily="-110" charset="0"/>
                <a:ea typeface="+mn-ea"/>
                <a:cs typeface="+mn-cs"/>
              </a:rPr>
              <a:t>the various levels. We refer to these figures throughout the following discussion.</a:t>
            </a:r>
          </a:p>
          <a:p>
            <a:r>
              <a:rPr lang="en-US" sz="1200" b="0" i="0" u="none" strike="noStrike" kern="1200" baseline="0" dirty="0" smtClean="0">
                <a:solidFill>
                  <a:schemeClr val="tx1"/>
                </a:solidFill>
                <a:latin typeface="Times New Roman" pitchFamily="-110" charset="0"/>
                <a:ea typeface="+mn-ea"/>
                <a:cs typeface="+mn-cs"/>
              </a:rPr>
              <a:t>Of the seven RAID levels described, only four are commonly used: RAID levels</a:t>
            </a:r>
          </a:p>
          <a:p>
            <a:r>
              <a:rPr lang="en-US" sz="1200" b="0" i="0" u="none" strike="noStrike" kern="1200" baseline="0" dirty="0" smtClean="0">
                <a:solidFill>
                  <a:schemeClr val="tx1"/>
                </a:solidFill>
                <a:latin typeface="Times New Roman" pitchFamily="-110" charset="0"/>
                <a:ea typeface="+mn-ea"/>
                <a:cs typeface="+mn-cs"/>
              </a:rPr>
              <a:t>0, 1, 5, and 6.</a:t>
            </a:r>
            <a:endParaRPr lang="en-US" b="0"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109</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01189515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1F2779-CA6D-3B41-A858-EC3911333370}" type="slidenum">
              <a:rPr lang="en-US"/>
              <a:pPr/>
              <a:t>110</a:t>
            </a:fld>
            <a:endParaRPr lang="en-US" dirty="0"/>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Figure 6.6 continued.</a:t>
            </a:r>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81106080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b="0" i="0" u="none" strike="noStrike" kern="1200" baseline="0" dirty="0" smtClean="0">
                <a:solidFill>
                  <a:schemeClr val="tx1"/>
                </a:solidFill>
                <a:latin typeface="Times New Roman" pitchFamily="-110" charset="0"/>
                <a:ea typeface="+mn-ea"/>
                <a:cs typeface="+mn-cs"/>
              </a:rPr>
              <a:t>RAID level 0 is not a true member of the RAID family because it does not include</a:t>
            </a:r>
          </a:p>
          <a:p>
            <a:r>
              <a:rPr lang="en-US" sz="1200" b="0" i="0" u="none" strike="noStrike" kern="1200" baseline="0" dirty="0" smtClean="0">
                <a:solidFill>
                  <a:schemeClr val="tx1"/>
                </a:solidFill>
                <a:latin typeface="Times New Roman" pitchFamily="-110" charset="0"/>
                <a:ea typeface="+mn-ea"/>
                <a:cs typeface="+mn-cs"/>
              </a:rPr>
              <a:t>redundancy to improve performance. However, there are a few applications, such as</a:t>
            </a:r>
          </a:p>
          <a:p>
            <a:r>
              <a:rPr lang="en-US" sz="1200" b="0" i="0" u="none" strike="noStrike" kern="1200" baseline="0" dirty="0" smtClean="0">
                <a:solidFill>
                  <a:schemeClr val="tx1"/>
                </a:solidFill>
                <a:latin typeface="Times New Roman" pitchFamily="-110" charset="0"/>
                <a:ea typeface="+mn-ea"/>
                <a:cs typeface="+mn-cs"/>
              </a:rPr>
              <a:t>some on supercomputers in which performance and capacity are primary concerns</a:t>
            </a:r>
          </a:p>
          <a:p>
            <a:r>
              <a:rPr lang="en-US" sz="1200" b="0" i="0" u="none" strike="noStrike" kern="1200" baseline="0" dirty="0" smtClean="0">
                <a:solidFill>
                  <a:schemeClr val="tx1"/>
                </a:solidFill>
                <a:latin typeface="Times New Roman" pitchFamily="-110" charset="0"/>
                <a:ea typeface="+mn-ea"/>
                <a:cs typeface="+mn-cs"/>
              </a:rPr>
              <a:t>and low cost is more important than improved reliability.</a:t>
            </a:r>
          </a:p>
          <a:p>
            <a:endParaRPr lang="en-US" sz="1200" b="0" i="0" u="none" strike="noStrike"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For RAID 0, the user and system data are distributed across all of the disks in</a:t>
            </a:r>
          </a:p>
          <a:p>
            <a:r>
              <a:rPr lang="en-US" sz="1200" b="0" i="0" u="none" strike="noStrike" kern="1200" baseline="0" dirty="0" smtClean="0">
                <a:solidFill>
                  <a:schemeClr val="tx1"/>
                </a:solidFill>
                <a:latin typeface="Times New Roman" pitchFamily="-110" charset="0"/>
                <a:ea typeface="+mn-ea"/>
                <a:cs typeface="+mn-cs"/>
              </a:rPr>
              <a:t>the array. This has a notable advantage over the use of a single large disk: If two-</a:t>
            </a:r>
          </a:p>
          <a:p>
            <a:r>
              <a:rPr lang="en-US" sz="1200" b="0" i="0" u="none" strike="noStrike" kern="1200" baseline="0" dirty="0" smtClean="0">
                <a:solidFill>
                  <a:schemeClr val="tx1"/>
                </a:solidFill>
                <a:latin typeface="Times New Roman" pitchFamily="-110" charset="0"/>
                <a:ea typeface="+mn-ea"/>
                <a:cs typeface="+mn-cs"/>
              </a:rPr>
              <a:t>different I/O requests are pending for two different blocks of data, then there is a</a:t>
            </a:r>
          </a:p>
          <a:p>
            <a:r>
              <a:rPr lang="en-US" sz="1200" b="0" i="0" u="none" strike="noStrike" kern="1200" baseline="0" dirty="0" smtClean="0">
                <a:solidFill>
                  <a:schemeClr val="tx1"/>
                </a:solidFill>
                <a:latin typeface="Times New Roman" pitchFamily="-110" charset="0"/>
                <a:ea typeface="+mn-ea"/>
                <a:cs typeface="+mn-cs"/>
              </a:rPr>
              <a:t>good chance that the requested blocks are on different disks. Thus, the two requests</a:t>
            </a:r>
          </a:p>
          <a:p>
            <a:r>
              <a:rPr lang="en-US" sz="1200" b="0" i="0" u="none" strike="noStrike" kern="1200" baseline="0" dirty="0" smtClean="0">
                <a:solidFill>
                  <a:schemeClr val="tx1"/>
                </a:solidFill>
                <a:latin typeface="Times New Roman" pitchFamily="-110" charset="0"/>
                <a:ea typeface="+mn-ea"/>
                <a:cs typeface="+mn-cs"/>
              </a:rPr>
              <a:t>can be issued in parallel, reducing the I/O queuing time.</a:t>
            </a:r>
          </a:p>
          <a:p>
            <a:endParaRPr lang="en-US" sz="1200" b="0" i="0" u="none" strike="noStrike"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But RAID 0, as with all of the RAID levels, goes further than simply distributing</a:t>
            </a:r>
          </a:p>
          <a:p>
            <a:r>
              <a:rPr lang="en-US" sz="1200" b="0" i="0" u="none" strike="noStrike" kern="1200" baseline="0" dirty="0" smtClean="0">
                <a:solidFill>
                  <a:schemeClr val="tx1"/>
                </a:solidFill>
                <a:latin typeface="Times New Roman" pitchFamily="-110" charset="0"/>
                <a:ea typeface="+mn-ea"/>
                <a:cs typeface="+mn-cs"/>
              </a:rPr>
              <a:t>the data across a disk array: The data are striped  across the available disks. This</a:t>
            </a:r>
          </a:p>
          <a:p>
            <a:r>
              <a:rPr lang="en-US" sz="1200" b="0" i="0" u="none" strike="noStrike" kern="1200" baseline="0" dirty="0" smtClean="0">
                <a:solidFill>
                  <a:schemeClr val="tx1"/>
                </a:solidFill>
                <a:latin typeface="Times New Roman" pitchFamily="-110" charset="0"/>
                <a:ea typeface="+mn-ea"/>
                <a:cs typeface="+mn-cs"/>
              </a:rPr>
              <a:t>is best understood by considering Figure 6.7. All of the user and system data are</a:t>
            </a:r>
          </a:p>
          <a:p>
            <a:r>
              <a:rPr lang="en-US" sz="1200" b="0" i="0" u="none" strike="noStrike" kern="1200" baseline="0" dirty="0" smtClean="0">
                <a:solidFill>
                  <a:schemeClr val="tx1"/>
                </a:solidFill>
                <a:latin typeface="Times New Roman" pitchFamily="-110" charset="0"/>
                <a:ea typeface="+mn-ea"/>
                <a:cs typeface="+mn-cs"/>
              </a:rPr>
              <a:t>viewed as being stored on a logical disk. The logical disk is divided into strips; these</a:t>
            </a:r>
          </a:p>
          <a:p>
            <a:r>
              <a:rPr lang="en-US" sz="1200" b="0" i="0" u="none" strike="noStrike" kern="1200" baseline="0" dirty="0" smtClean="0">
                <a:solidFill>
                  <a:schemeClr val="tx1"/>
                </a:solidFill>
                <a:latin typeface="Times New Roman" pitchFamily="-110" charset="0"/>
                <a:ea typeface="+mn-ea"/>
                <a:cs typeface="+mn-cs"/>
              </a:rPr>
              <a:t>strips may be physical blocks, sectors, or some other unit. The strips are mapped</a:t>
            </a:r>
          </a:p>
          <a:p>
            <a:r>
              <a:rPr lang="en-US" sz="1200" b="0" i="0" u="none" strike="noStrike" kern="1200" baseline="0" dirty="0" smtClean="0">
                <a:solidFill>
                  <a:schemeClr val="tx1"/>
                </a:solidFill>
                <a:latin typeface="Times New Roman" pitchFamily="-110" charset="0"/>
                <a:ea typeface="+mn-ea"/>
                <a:cs typeface="+mn-cs"/>
              </a:rPr>
              <a:t>round robin to consecutive physical disks in the RAID array. A set of logically consecutive</a:t>
            </a:r>
          </a:p>
          <a:p>
            <a:r>
              <a:rPr lang="en-US" sz="1200" b="0" i="0" u="none" strike="noStrike" kern="1200" baseline="0" dirty="0" smtClean="0">
                <a:solidFill>
                  <a:schemeClr val="tx1"/>
                </a:solidFill>
                <a:latin typeface="Times New Roman" pitchFamily="-110" charset="0"/>
                <a:ea typeface="+mn-ea"/>
                <a:cs typeface="+mn-cs"/>
              </a:rPr>
              <a:t>strips that maps exactly one strip to each array member is referred to as a</a:t>
            </a:r>
          </a:p>
          <a:p>
            <a:r>
              <a:rPr lang="en-US" sz="1200" b="0" i="0" u="none" strike="noStrike" kern="1200" baseline="0" dirty="0" smtClean="0">
                <a:solidFill>
                  <a:schemeClr val="tx1"/>
                </a:solidFill>
                <a:latin typeface="Times New Roman" pitchFamily="-110" charset="0"/>
                <a:ea typeface="+mn-ea"/>
                <a:cs typeface="+mn-cs"/>
              </a:rPr>
              <a:t>stripe.  In an n-disk array, the first n  logical strips are physically stored as the first</a:t>
            </a:r>
          </a:p>
          <a:p>
            <a:r>
              <a:rPr lang="en-US" sz="1200" b="0" i="0" u="none" strike="noStrike" kern="1200" baseline="0" dirty="0" smtClean="0">
                <a:solidFill>
                  <a:schemeClr val="tx1"/>
                </a:solidFill>
                <a:latin typeface="Times New Roman" pitchFamily="-110" charset="0"/>
                <a:ea typeface="+mn-ea"/>
                <a:cs typeface="+mn-cs"/>
              </a:rPr>
              <a:t>strip on each of the n  disks, forming the first stripe; the second n  strips are distributed</a:t>
            </a:r>
          </a:p>
          <a:p>
            <a:r>
              <a:rPr lang="en-US" sz="1200" b="0" i="0" u="none" strike="noStrike" kern="1200" baseline="0" dirty="0" smtClean="0">
                <a:solidFill>
                  <a:schemeClr val="tx1"/>
                </a:solidFill>
                <a:latin typeface="Times New Roman" pitchFamily="-110" charset="0"/>
                <a:ea typeface="+mn-ea"/>
                <a:cs typeface="+mn-cs"/>
              </a:rPr>
              <a:t>as the second strips on each disk; and so on. The advantage of this layout is that if a</a:t>
            </a:r>
          </a:p>
          <a:p>
            <a:r>
              <a:rPr lang="en-US" sz="1200" b="0" i="0" u="none" strike="noStrike" kern="1200" baseline="0" dirty="0" smtClean="0">
                <a:solidFill>
                  <a:schemeClr val="tx1"/>
                </a:solidFill>
                <a:latin typeface="Times New Roman" pitchFamily="-110" charset="0"/>
                <a:ea typeface="+mn-ea"/>
                <a:cs typeface="+mn-cs"/>
              </a:rPr>
              <a:t>single I/O request consists of multiple logically contiguous strips, then up to n  strips</a:t>
            </a:r>
          </a:p>
          <a:p>
            <a:r>
              <a:rPr lang="en-US" sz="1200" b="0" i="0" u="none" strike="noStrike" kern="1200" baseline="0" dirty="0" smtClean="0">
                <a:solidFill>
                  <a:schemeClr val="tx1"/>
                </a:solidFill>
                <a:latin typeface="Times New Roman" pitchFamily="-110" charset="0"/>
                <a:ea typeface="+mn-ea"/>
                <a:cs typeface="+mn-cs"/>
              </a:rPr>
              <a:t>for that request can be handled in parallel, greatly reducing the I/O transfer time.</a:t>
            </a:r>
          </a:p>
          <a:p>
            <a:endParaRPr lang="en-US" sz="1200" b="0" i="0" u="none" strike="noStrike" kern="1200" baseline="0" dirty="0" smtClean="0">
              <a:solidFill>
                <a:schemeClr val="tx1"/>
              </a:solidFill>
              <a:latin typeface="Times New Roman" pitchFamily="-110" charset="0"/>
              <a:ea typeface="+mn-ea"/>
              <a:cs typeface="+mn-cs"/>
            </a:endParaRPr>
          </a:p>
          <a:p>
            <a:r>
              <a:rPr lang="en-US" sz="1200" b="0" i="0" u="none" strike="noStrike" kern="1200" baseline="0" dirty="0" smtClean="0">
                <a:solidFill>
                  <a:schemeClr val="tx1"/>
                </a:solidFill>
                <a:latin typeface="Times New Roman" pitchFamily="-110" charset="0"/>
                <a:ea typeface="+mn-ea"/>
                <a:cs typeface="+mn-cs"/>
              </a:rPr>
              <a:t>Figure 6.7 indicates the use of array management software to map between</a:t>
            </a:r>
          </a:p>
          <a:p>
            <a:r>
              <a:rPr lang="en-US" sz="1200" b="0" i="0" u="none" strike="noStrike" kern="1200" baseline="0" dirty="0" smtClean="0">
                <a:solidFill>
                  <a:schemeClr val="tx1"/>
                </a:solidFill>
                <a:latin typeface="Times New Roman" pitchFamily="-110" charset="0"/>
                <a:ea typeface="+mn-ea"/>
                <a:cs typeface="+mn-cs"/>
              </a:rPr>
              <a:t>logical and physical disk space. This software may execute either in the disk subsystem</a:t>
            </a:r>
          </a:p>
          <a:p>
            <a:r>
              <a:rPr lang="en-US" sz="1200" b="0" i="0" u="none" strike="noStrike" kern="1200" baseline="0" dirty="0" smtClean="0">
                <a:solidFill>
                  <a:schemeClr val="tx1"/>
                </a:solidFill>
                <a:latin typeface="Times New Roman" pitchFamily="-110" charset="0"/>
                <a:ea typeface="+mn-ea"/>
                <a:cs typeface="+mn-cs"/>
              </a:rPr>
              <a:t>or in a host computer.</a:t>
            </a:r>
            <a:endParaRPr lang="en-US" i="0"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111</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53093997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BA0D3B-CC43-744C-8A13-8978A16C061F}" type="slidenum">
              <a:rPr lang="en-US"/>
              <a:pPr/>
              <a:t>112</a:t>
            </a:fld>
            <a:endParaRPr lang="en-US" dirty="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The performance of any of the</a:t>
            </a:r>
          </a:p>
          <a:p>
            <a:r>
              <a:rPr lang="en-US" sz="1200" kern="1200" baseline="0" dirty="0" smtClean="0">
                <a:solidFill>
                  <a:schemeClr val="tx1"/>
                </a:solidFill>
                <a:latin typeface="Times New Roman" pitchFamily="-110" charset="0"/>
                <a:ea typeface="+mn-ea"/>
                <a:cs typeface="+mn-cs"/>
              </a:rPr>
              <a:t>RAID levels depends critically on the request patterns of the host system and on</a:t>
            </a:r>
          </a:p>
          <a:p>
            <a:r>
              <a:rPr lang="en-US" sz="1200" kern="1200" baseline="0" dirty="0" smtClean="0">
                <a:solidFill>
                  <a:schemeClr val="tx1"/>
                </a:solidFill>
                <a:latin typeface="Times New Roman" pitchFamily="-110" charset="0"/>
                <a:ea typeface="+mn-ea"/>
                <a:cs typeface="+mn-cs"/>
              </a:rPr>
              <a:t>the layout of the data. These issues can be most clearly addressed in RAID 0, where</a:t>
            </a:r>
          </a:p>
          <a:p>
            <a:r>
              <a:rPr lang="en-US" sz="1200" kern="1200" baseline="0" dirty="0" smtClean="0">
                <a:solidFill>
                  <a:schemeClr val="tx1"/>
                </a:solidFill>
                <a:latin typeface="Times New Roman" pitchFamily="-110" charset="0"/>
                <a:ea typeface="+mn-ea"/>
                <a:cs typeface="+mn-cs"/>
              </a:rPr>
              <a:t>the impact of redundancy does not interfere with the analysis. First, let us consider</a:t>
            </a:r>
          </a:p>
          <a:p>
            <a:r>
              <a:rPr lang="en-US" sz="1200" kern="1200" baseline="0" dirty="0" smtClean="0">
                <a:solidFill>
                  <a:schemeClr val="tx1"/>
                </a:solidFill>
                <a:latin typeface="Times New Roman" pitchFamily="-110" charset="0"/>
                <a:ea typeface="+mn-ea"/>
                <a:cs typeface="+mn-cs"/>
              </a:rPr>
              <a:t>the use of RAID 0 to achieve a high data transfer rate. For applications to experience</a:t>
            </a:r>
          </a:p>
          <a:p>
            <a:r>
              <a:rPr lang="en-US" sz="1200" kern="1200" baseline="0" dirty="0" smtClean="0">
                <a:solidFill>
                  <a:schemeClr val="tx1"/>
                </a:solidFill>
                <a:latin typeface="Times New Roman" pitchFamily="-110" charset="0"/>
                <a:ea typeface="+mn-ea"/>
                <a:cs typeface="+mn-cs"/>
              </a:rPr>
              <a:t>a high transfer rate, two requirements must be met. First, a high transfer capacity</a:t>
            </a:r>
          </a:p>
          <a:p>
            <a:r>
              <a:rPr lang="en-US" sz="1200" kern="1200" baseline="0" dirty="0" smtClean="0">
                <a:solidFill>
                  <a:schemeClr val="tx1"/>
                </a:solidFill>
                <a:latin typeface="Times New Roman" pitchFamily="-110" charset="0"/>
                <a:ea typeface="+mn-ea"/>
                <a:cs typeface="+mn-cs"/>
              </a:rPr>
              <a:t>must exist along the entire path between host memory and the individual disk drives.</a:t>
            </a:r>
          </a:p>
          <a:p>
            <a:r>
              <a:rPr lang="en-US" sz="1200" kern="1200" baseline="0" dirty="0" smtClean="0">
                <a:solidFill>
                  <a:schemeClr val="tx1"/>
                </a:solidFill>
                <a:latin typeface="Times New Roman" pitchFamily="-110" charset="0"/>
                <a:ea typeface="+mn-ea"/>
                <a:cs typeface="+mn-cs"/>
              </a:rPr>
              <a:t>This includes internal controller buses, host system I/O buses, I/O adapters, and host</a:t>
            </a:r>
          </a:p>
          <a:p>
            <a:r>
              <a:rPr lang="en-US" sz="1200" kern="1200" baseline="0" dirty="0" smtClean="0">
                <a:solidFill>
                  <a:schemeClr val="tx1"/>
                </a:solidFill>
                <a:latin typeface="Times New Roman" pitchFamily="-110" charset="0"/>
                <a:ea typeface="+mn-ea"/>
                <a:cs typeface="+mn-cs"/>
              </a:rPr>
              <a:t>memory buses.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second requirement is that the application must make I/O requests that</a:t>
            </a:r>
          </a:p>
          <a:p>
            <a:r>
              <a:rPr lang="en-US" sz="1200" kern="1200" baseline="0" dirty="0" smtClean="0">
                <a:solidFill>
                  <a:schemeClr val="tx1"/>
                </a:solidFill>
                <a:latin typeface="Times New Roman" pitchFamily="-110" charset="0"/>
                <a:ea typeface="+mn-ea"/>
                <a:cs typeface="+mn-cs"/>
              </a:rPr>
              <a:t>drive the disk array efficiently. This requirement is met if the typical request is for</a:t>
            </a:r>
          </a:p>
          <a:p>
            <a:r>
              <a:rPr lang="en-US" sz="1200" kern="1200" baseline="0" dirty="0" smtClean="0">
                <a:solidFill>
                  <a:schemeClr val="tx1"/>
                </a:solidFill>
                <a:latin typeface="Times New Roman" pitchFamily="-110" charset="0"/>
                <a:ea typeface="+mn-ea"/>
                <a:cs typeface="+mn-cs"/>
              </a:rPr>
              <a:t>large amounts of logically contiguous data, compared to the size of a strip. In this</a:t>
            </a:r>
          </a:p>
          <a:p>
            <a:r>
              <a:rPr lang="en-US" sz="1200" kern="1200" baseline="0" dirty="0" smtClean="0">
                <a:solidFill>
                  <a:schemeClr val="tx1"/>
                </a:solidFill>
                <a:latin typeface="Times New Roman" pitchFamily="-110" charset="0"/>
                <a:ea typeface="+mn-ea"/>
                <a:cs typeface="+mn-cs"/>
              </a:rPr>
              <a:t>case, a single I/O request involves the parallel transfer of data from multiple disks,</a:t>
            </a:r>
          </a:p>
          <a:p>
            <a:r>
              <a:rPr lang="en-US" sz="1200" kern="1200" baseline="0" dirty="0" smtClean="0">
                <a:solidFill>
                  <a:schemeClr val="tx1"/>
                </a:solidFill>
                <a:latin typeface="Times New Roman" pitchFamily="-110" charset="0"/>
                <a:ea typeface="+mn-ea"/>
                <a:cs typeface="+mn-cs"/>
              </a:rPr>
              <a:t>increasing the effective transfer rate compared to a single-disk transfer.</a:t>
            </a:r>
          </a:p>
          <a:p>
            <a:endParaRPr lang="en-US" sz="1200" b="0" i="0" kern="1200" baseline="0" dirty="0" smtClean="0">
              <a:solidFill>
                <a:schemeClr val="tx1"/>
              </a:solidFill>
              <a:latin typeface="Times New Roman" pitchFamily="-110" charset="0"/>
              <a:ea typeface="+mn-ea"/>
              <a:cs typeface="+mn-cs"/>
            </a:endParaRPr>
          </a:p>
          <a:p>
            <a:r>
              <a:rPr lang="en-US" sz="1200" b="0" i="0" kern="1200" baseline="0" dirty="0" smtClean="0">
                <a:solidFill>
                  <a:schemeClr val="tx1"/>
                </a:solidFill>
                <a:latin typeface="Times New Roman" pitchFamily="-110" charset="0"/>
                <a:ea typeface="+mn-ea"/>
                <a:cs typeface="+mn-cs"/>
              </a:rPr>
              <a:t>In a transaction-oriented environment, </a:t>
            </a:r>
            <a:r>
              <a:rPr lang="en-US" sz="1200" kern="1200" baseline="0" dirty="0" smtClean="0">
                <a:solidFill>
                  <a:schemeClr val="tx1"/>
                </a:solidFill>
                <a:latin typeface="Times New Roman" pitchFamily="-110" charset="0"/>
                <a:ea typeface="+mn-ea"/>
                <a:cs typeface="+mn-cs"/>
              </a:rPr>
              <a:t>the user is typically more concerned with </a:t>
            </a:r>
          </a:p>
          <a:p>
            <a:r>
              <a:rPr lang="en-US" sz="1200" kern="1200" baseline="0" dirty="0" smtClean="0">
                <a:solidFill>
                  <a:schemeClr val="tx1"/>
                </a:solidFill>
                <a:latin typeface="Times New Roman" pitchFamily="-110" charset="0"/>
                <a:ea typeface="+mn-ea"/>
                <a:cs typeface="+mn-cs"/>
              </a:rPr>
              <a:t>response time than with transfer rate. For</a:t>
            </a:r>
          </a:p>
          <a:p>
            <a:r>
              <a:rPr lang="en-US" sz="1200" kern="1200" baseline="0" dirty="0" smtClean="0">
                <a:solidFill>
                  <a:schemeClr val="tx1"/>
                </a:solidFill>
                <a:latin typeface="Times New Roman" pitchFamily="-110" charset="0"/>
                <a:ea typeface="+mn-ea"/>
                <a:cs typeface="+mn-cs"/>
              </a:rPr>
              <a:t>an individual I/O request for a small amount of data, the I/O time is dominated by the</a:t>
            </a:r>
          </a:p>
          <a:p>
            <a:r>
              <a:rPr lang="en-US" sz="1200" kern="1200" baseline="0" dirty="0" smtClean="0">
                <a:solidFill>
                  <a:schemeClr val="tx1"/>
                </a:solidFill>
                <a:latin typeface="Times New Roman" pitchFamily="-110" charset="0"/>
                <a:ea typeface="+mn-ea"/>
                <a:cs typeface="+mn-cs"/>
              </a:rPr>
              <a:t>motion of the disk heads (seek time) and the movement of the disk (rotational latency).</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In a transaction environment, there may be hundreds of I/O requests per second.</a:t>
            </a:r>
          </a:p>
          <a:p>
            <a:r>
              <a:rPr lang="en-US" sz="1200" kern="1200" baseline="0" dirty="0" smtClean="0">
                <a:solidFill>
                  <a:schemeClr val="tx1"/>
                </a:solidFill>
                <a:latin typeface="Times New Roman" pitchFamily="-110" charset="0"/>
                <a:ea typeface="+mn-ea"/>
                <a:cs typeface="+mn-cs"/>
              </a:rPr>
              <a:t>A disk array can provide high I/O execution rates by balancing the I/O load</a:t>
            </a:r>
          </a:p>
          <a:p>
            <a:r>
              <a:rPr lang="en-US" sz="1200" kern="1200" baseline="0" dirty="0" smtClean="0">
                <a:solidFill>
                  <a:schemeClr val="tx1"/>
                </a:solidFill>
                <a:latin typeface="Times New Roman" pitchFamily="-110" charset="0"/>
                <a:ea typeface="+mn-ea"/>
                <a:cs typeface="+mn-cs"/>
              </a:rPr>
              <a:t>across multiple disks. Effective load balancing is achieved only if there are typically</a:t>
            </a:r>
          </a:p>
          <a:p>
            <a:r>
              <a:rPr lang="en-US" sz="1200" kern="1200" baseline="0" dirty="0" smtClean="0">
                <a:solidFill>
                  <a:schemeClr val="tx1"/>
                </a:solidFill>
                <a:latin typeface="Times New Roman" pitchFamily="-110" charset="0"/>
                <a:ea typeface="+mn-ea"/>
                <a:cs typeface="+mn-cs"/>
              </a:rPr>
              <a:t>multiple I/O requests outstanding. This, in turn, implies that there are multiple independent</a:t>
            </a:r>
          </a:p>
          <a:p>
            <a:r>
              <a:rPr lang="en-US" sz="1200" kern="1200" baseline="0" dirty="0" smtClean="0">
                <a:solidFill>
                  <a:schemeClr val="tx1"/>
                </a:solidFill>
                <a:latin typeface="Times New Roman" pitchFamily="-110" charset="0"/>
                <a:ea typeface="+mn-ea"/>
                <a:cs typeface="+mn-cs"/>
              </a:rPr>
              <a:t>applications or a single transaction-oriented application that is capable of</a:t>
            </a:r>
          </a:p>
          <a:p>
            <a:r>
              <a:rPr lang="en-US" sz="1200" kern="1200" baseline="0" dirty="0" smtClean="0">
                <a:solidFill>
                  <a:schemeClr val="tx1"/>
                </a:solidFill>
                <a:latin typeface="Times New Roman" pitchFamily="-110" charset="0"/>
                <a:ea typeface="+mn-ea"/>
                <a:cs typeface="+mn-cs"/>
              </a:rPr>
              <a:t>multiple asynchronous I/O requests. The performance will also be influenced by the</a:t>
            </a:r>
          </a:p>
          <a:p>
            <a:r>
              <a:rPr lang="en-US" sz="1200" kern="1200" baseline="0" dirty="0" smtClean="0">
                <a:solidFill>
                  <a:schemeClr val="tx1"/>
                </a:solidFill>
                <a:latin typeface="Times New Roman" pitchFamily="-110" charset="0"/>
                <a:ea typeface="+mn-ea"/>
                <a:cs typeface="+mn-cs"/>
              </a:rPr>
              <a:t>strip size. If the strip size is relatively large, so that a single I/O request only involves</a:t>
            </a:r>
          </a:p>
          <a:p>
            <a:r>
              <a:rPr lang="en-US" sz="1200" kern="1200" baseline="0" dirty="0" smtClean="0">
                <a:solidFill>
                  <a:schemeClr val="tx1"/>
                </a:solidFill>
                <a:latin typeface="Times New Roman" pitchFamily="-110" charset="0"/>
                <a:ea typeface="+mn-ea"/>
                <a:cs typeface="+mn-cs"/>
              </a:rPr>
              <a:t>a single disk access, then multiple waiting I/O requests can be handled in parallel,</a:t>
            </a:r>
          </a:p>
          <a:p>
            <a:r>
              <a:rPr lang="en-US" sz="1200" kern="1200" baseline="0" dirty="0" smtClean="0">
                <a:solidFill>
                  <a:schemeClr val="tx1"/>
                </a:solidFill>
                <a:latin typeface="Times New Roman" pitchFamily="-110" charset="0"/>
                <a:ea typeface="+mn-ea"/>
                <a:cs typeface="+mn-cs"/>
              </a:rPr>
              <a:t>reducing the queuing time for each request.</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45316991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baseline="0" dirty="0" smtClean="0">
                <a:solidFill>
                  <a:schemeClr val="tx1"/>
                </a:solidFill>
                <a:latin typeface="Times New Roman" pitchFamily="-110" charset="0"/>
                <a:ea typeface="+mn-ea"/>
                <a:cs typeface="+mn-cs"/>
              </a:rPr>
              <a:t>RAID 1 differs from RAID levels 2 through 6 in the way in which redundancy is</a:t>
            </a:r>
          </a:p>
          <a:p>
            <a:r>
              <a:rPr lang="en-US" sz="1200" kern="1200" baseline="0" dirty="0" smtClean="0">
                <a:solidFill>
                  <a:schemeClr val="tx1"/>
                </a:solidFill>
                <a:latin typeface="Times New Roman" pitchFamily="-110" charset="0"/>
                <a:ea typeface="+mn-ea"/>
                <a:cs typeface="+mn-cs"/>
              </a:rPr>
              <a:t>achieved. In these other RAID schemes, some form of parity calculation is used to</a:t>
            </a:r>
          </a:p>
          <a:p>
            <a:r>
              <a:rPr lang="en-US" sz="1200" kern="1200" baseline="0" dirty="0" smtClean="0">
                <a:solidFill>
                  <a:schemeClr val="tx1"/>
                </a:solidFill>
                <a:latin typeface="Times New Roman" pitchFamily="-110" charset="0"/>
                <a:ea typeface="+mn-ea"/>
                <a:cs typeface="+mn-cs"/>
              </a:rPr>
              <a:t>introduce redundancy, whereas in RAID 1, redundancy is achieved by the simple</a:t>
            </a:r>
          </a:p>
          <a:p>
            <a:r>
              <a:rPr lang="en-US" sz="1200" kern="1200" baseline="0" dirty="0" smtClean="0">
                <a:solidFill>
                  <a:schemeClr val="tx1"/>
                </a:solidFill>
                <a:latin typeface="Times New Roman" pitchFamily="-110" charset="0"/>
                <a:ea typeface="+mn-ea"/>
                <a:cs typeface="+mn-cs"/>
              </a:rPr>
              <a:t>expedient of duplicating all the data. As Figure 6.6b shows, data striping is used, as</a:t>
            </a:r>
          </a:p>
          <a:p>
            <a:r>
              <a:rPr lang="en-US" sz="1200" kern="1200" baseline="0" dirty="0" smtClean="0">
                <a:solidFill>
                  <a:schemeClr val="tx1"/>
                </a:solidFill>
                <a:latin typeface="Times New Roman" pitchFamily="-110" charset="0"/>
                <a:ea typeface="+mn-ea"/>
                <a:cs typeface="+mn-cs"/>
              </a:rPr>
              <a:t>in RAID 0. But in this case, each logical strip is mapped to two separate physical</a:t>
            </a:r>
          </a:p>
          <a:p>
            <a:r>
              <a:rPr lang="en-US" sz="1200" kern="1200" baseline="0" dirty="0" smtClean="0">
                <a:solidFill>
                  <a:schemeClr val="tx1"/>
                </a:solidFill>
                <a:latin typeface="Times New Roman" pitchFamily="-110" charset="0"/>
                <a:ea typeface="+mn-ea"/>
                <a:cs typeface="+mn-cs"/>
              </a:rPr>
              <a:t>disks so that every disk in the array has a mirror disk that contains the same data.</a:t>
            </a:r>
          </a:p>
          <a:p>
            <a:r>
              <a:rPr lang="en-US" sz="1200" kern="1200" baseline="0" dirty="0" smtClean="0">
                <a:solidFill>
                  <a:schemeClr val="tx1"/>
                </a:solidFill>
                <a:latin typeface="Times New Roman" pitchFamily="-110" charset="0"/>
                <a:ea typeface="+mn-ea"/>
                <a:cs typeface="+mn-cs"/>
              </a:rPr>
              <a:t>RAID 1 can also be implemented without data striping, though this is less common.</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There are a number of positive aspects to the RAID 1 organization:</a:t>
            </a:r>
          </a:p>
          <a:p>
            <a:endParaRPr lang="en-US" sz="1200" b="1" kern="1200" baseline="0" dirty="0" smtClean="0">
              <a:solidFill>
                <a:schemeClr val="tx1"/>
              </a:solidFill>
              <a:latin typeface="Times New Roman" pitchFamily="-110" charset="0"/>
              <a:ea typeface="+mn-ea"/>
              <a:cs typeface="+mn-cs"/>
            </a:endParaRPr>
          </a:p>
          <a:p>
            <a:r>
              <a:rPr lang="en-US" sz="1200" b="1" kern="1200" baseline="0" dirty="0" smtClean="0">
                <a:solidFill>
                  <a:schemeClr val="tx1"/>
                </a:solidFill>
                <a:latin typeface="Times New Roman" pitchFamily="-110" charset="0"/>
                <a:ea typeface="+mn-ea"/>
                <a:cs typeface="+mn-cs"/>
              </a:rPr>
              <a:t>1. A read request can be serviced by either of the two disks that contains the requested</a:t>
            </a:r>
          </a:p>
          <a:p>
            <a:r>
              <a:rPr lang="en-US" sz="1200" kern="1200" baseline="0" dirty="0" smtClean="0">
                <a:solidFill>
                  <a:schemeClr val="tx1"/>
                </a:solidFill>
                <a:latin typeface="Times New Roman" pitchFamily="-110" charset="0"/>
                <a:ea typeface="+mn-ea"/>
                <a:cs typeface="+mn-cs"/>
              </a:rPr>
              <a:t>data, whichever one involves the minimum seek time plus rotational</a:t>
            </a:r>
          </a:p>
          <a:p>
            <a:r>
              <a:rPr lang="en-US" sz="1200" kern="1200" baseline="0" dirty="0" smtClean="0">
                <a:solidFill>
                  <a:schemeClr val="tx1"/>
                </a:solidFill>
                <a:latin typeface="Times New Roman" pitchFamily="-110" charset="0"/>
                <a:ea typeface="+mn-ea"/>
                <a:cs typeface="+mn-cs"/>
              </a:rPr>
              <a:t>latency.</a:t>
            </a:r>
          </a:p>
          <a:p>
            <a:endParaRPr lang="en-US" sz="1200" b="1" kern="1200" baseline="0" dirty="0" smtClean="0">
              <a:solidFill>
                <a:schemeClr val="tx1"/>
              </a:solidFill>
              <a:latin typeface="Times New Roman" pitchFamily="-110" charset="0"/>
              <a:ea typeface="+mn-ea"/>
              <a:cs typeface="+mn-cs"/>
            </a:endParaRPr>
          </a:p>
          <a:p>
            <a:r>
              <a:rPr lang="en-US" sz="1200" b="1" kern="1200" baseline="0" dirty="0" smtClean="0">
                <a:solidFill>
                  <a:schemeClr val="tx1"/>
                </a:solidFill>
                <a:latin typeface="Times New Roman" pitchFamily="-110" charset="0"/>
                <a:ea typeface="+mn-ea"/>
                <a:cs typeface="+mn-cs"/>
              </a:rPr>
              <a:t>2. A write request requires that both corresponding strips be updated, but this</a:t>
            </a:r>
          </a:p>
          <a:p>
            <a:r>
              <a:rPr lang="en-US" sz="1200" kern="1200" baseline="0" dirty="0" smtClean="0">
                <a:solidFill>
                  <a:schemeClr val="tx1"/>
                </a:solidFill>
                <a:latin typeface="Times New Roman" pitchFamily="-110" charset="0"/>
                <a:ea typeface="+mn-ea"/>
                <a:cs typeface="+mn-cs"/>
              </a:rPr>
              <a:t>can be done in parallel. Thus, the write performance is dictated by the slower</a:t>
            </a:r>
          </a:p>
          <a:p>
            <a:r>
              <a:rPr lang="en-US" sz="1200" kern="1200" baseline="0" dirty="0" smtClean="0">
                <a:solidFill>
                  <a:schemeClr val="tx1"/>
                </a:solidFill>
                <a:latin typeface="Times New Roman" pitchFamily="-110" charset="0"/>
                <a:ea typeface="+mn-ea"/>
                <a:cs typeface="+mn-cs"/>
              </a:rPr>
              <a:t>of the two writes (i.e., the one that involves the larger seek time plus rotational</a:t>
            </a:r>
          </a:p>
          <a:p>
            <a:r>
              <a:rPr lang="en-US" sz="1200" kern="1200" baseline="0" dirty="0" smtClean="0">
                <a:solidFill>
                  <a:schemeClr val="tx1"/>
                </a:solidFill>
                <a:latin typeface="Times New Roman" pitchFamily="-110" charset="0"/>
                <a:ea typeface="+mn-ea"/>
                <a:cs typeface="+mn-cs"/>
              </a:rPr>
              <a:t>latency). However, there is no “write penalty” with RAID 1. RAID levels</a:t>
            </a:r>
          </a:p>
          <a:p>
            <a:r>
              <a:rPr lang="en-US" sz="1200" kern="1200" baseline="0" dirty="0" smtClean="0">
                <a:solidFill>
                  <a:schemeClr val="tx1"/>
                </a:solidFill>
                <a:latin typeface="Times New Roman" pitchFamily="-110" charset="0"/>
                <a:ea typeface="+mn-ea"/>
                <a:cs typeface="+mn-cs"/>
              </a:rPr>
              <a:t>2 through 6 involve the use of parity bits. Therefore, when a single strip is</a:t>
            </a:r>
          </a:p>
          <a:p>
            <a:r>
              <a:rPr lang="en-US" sz="1200" kern="1200" baseline="0" dirty="0" smtClean="0">
                <a:solidFill>
                  <a:schemeClr val="tx1"/>
                </a:solidFill>
                <a:latin typeface="Times New Roman" pitchFamily="-110" charset="0"/>
                <a:ea typeface="+mn-ea"/>
                <a:cs typeface="+mn-cs"/>
              </a:rPr>
              <a:t>updated, the array management software must first compute and update the</a:t>
            </a:r>
          </a:p>
          <a:p>
            <a:r>
              <a:rPr lang="en-US" sz="1200" kern="1200" baseline="0" dirty="0" smtClean="0">
                <a:solidFill>
                  <a:schemeClr val="tx1"/>
                </a:solidFill>
                <a:latin typeface="Times New Roman" pitchFamily="-110" charset="0"/>
                <a:ea typeface="+mn-ea"/>
                <a:cs typeface="+mn-cs"/>
              </a:rPr>
              <a:t>parity bits as well as updating the actual strip in question.</a:t>
            </a:r>
          </a:p>
          <a:p>
            <a:endParaRPr lang="en-US" sz="1200" b="1" kern="1200" baseline="0" dirty="0" smtClean="0">
              <a:solidFill>
                <a:schemeClr val="tx1"/>
              </a:solidFill>
              <a:latin typeface="Times New Roman" pitchFamily="-110" charset="0"/>
              <a:ea typeface="+mn-ea"/>
              <a:cs typeface="+mn-cs"/>
            </a:endParaRPr>
          </a:p>
          <a:p>
            <a:r>
              <a:rPr lang="en-US" sz="1200" b="1" kern="1200" baseline="0" dirty="0" smtClean="0">
                <a:solidFill>
                  <a:schemeClr val="tx1"/>
                </a:solidFill>
                <a:latin typeface="Times New Roman" pitchFamily="-110" charset="0"/>
                <a:ea typeface="+mn-ea"/>
                <a:cs typeface="+mn-cs"/>
              </a:rPr>
              <a:t>3. Recovery from a failure is simple. When a drive fails, the data may still be</a:t>
            </a:r>
          </a:p>
          <a:p>
            <a:r>
              <a:rPr lang="en-US" sz="1200" kern="1200" baseline="0" dirty="0" smtClean="0">
                <a:solidFill>
                  <a:schemeClr val="tx1"/>
                </a:solidFill>
                <a:latin typeface="Times New Roman" pitchFamily="-110" charset="0"/>
                <a:ea typeface="+mn-ea"/>
                <a:cs typeface="+mn-cs"/>
              </a:rPr>
              <a:t>accessed from the second drive.</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principal disadvantage of RAID 1 is the cost; it requires twice the disk</a:t>
            </a:r>
          </a:p>
          <a:p>
            <a:r>
              <a:rPr lang="en-US" sz="1200" kern="1200" baseline="0" dirty="0" smtClean="0">
                <a:solidFill>
                  <a:schemeClr val="tx1"/>
                </a:solidFill>
                <a:latin typeface="Times New Roman" pitchFamily="-110" charset="0"/>
                <a:ea typeface="+mn-ea"/>
                <a:cs typeface="+mn-cs"/>
              </a:rPr>
              <a:t>space of the logical disk that it supports. Because of that, a RAID 1 configuration</a:t>
            </a:r>
          </a:p>
          <a:p>
            <a:r>
              <a:rPr lang="en-US" sz="1200" kern="1200" baseline="0" dirty="0" smtClean="0">
                <a:solidFill>
                  <a:schemeClr val="tx1"/>
                </a:solidFill>
                <a:latin typeface="Times New Roman" pitchFamily="-110" charset="0"/>
                <a:ea typeface="+mn-ea"/>
                <a:cs typeface="+mn-cs"/>
              </a:rPr>
              <a:t>is likely to be limited to drives that store system software and data and other highly</a:t>
            </a:r>
          </a:p>
          <a:p>
            <a:r>
              <a:rPr lang="en-US" sz="1200" kern="1200" baseline="0" dirty="0" smtClean="0">
                <a:solidFill>
                  <a:schemeClr val="tx1"/>
                </a:solidFill>
                <a:latin typeface="Times New Roman" pitchFamily="-110" charset="0"/>
                <a:ea typeface="+mn-ea"/>
                <a:cs typeface="+mn-cs"/>
              </a:rPr>
              <a:t>critical files. In these cases, RAID 1 provides real-time copy of all data so that in the</a:t>
            </a:r>
          </a:p>
          <a:p>
            <a:r>
              <a:rPr lang="en-US" sz="1200" kern="1200" baseline="0" dirty="0" smtClean="0">
                <a:solidFill>
                  <a:schemeClr val="tx1"/>
                </a:solidFill>
                <a:latin typeface="Times New Roman" pitchFamily="-110" charset="0"/>
                <a:ea typeface="+mn-ea"/>
                <a:cs typeface="+mn-cs"/>
              </a:rPr>
              <a:t>event of a disk failure, all of the critical data are still immediately available.</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In a transaction-oriented environment, RAID 1 can achieve high I/O request</a:t>
            </a:r>
          </a:p>
          <a:p>
            <a:r>
              <a:rPr lang="en-US" sz="1200" kern="1200" baseline="0" dirty="0" smtClean="0">
                <a:solidFill>
                  <a:schemeClr val="tx1"/>
                </a:solidFill>
                <a:latin typeface="Times New Roman" pitchFamily="-110" charset="0"/>
                <a:ea typeface="+mn-ea"/>
                <a:cs typeface="+mn-cs"/>
              </a:rPr>
              <a:t>rates if the bulk of the requests are reads. In this situation, the performance of RAID 1</a:t>
            </a:r>
          </a:p>
          <a:p>
            <a:r>
              <a:rPr lang="en-US" sz="1200" kern="1200" baseline="0" dirty="0" smtClean="0">
                <a:solidFill>
                  <a:schemeClr val="tx1"/>
                </a:solidFill>
                <a:latin typeface="Times New Roman" pitchFamily="-110" charset="0"/>
                <a:ea typeface="+mn-ea"/>
                <a:cs typeface="+mn-cs"/>
              </a:rPr>
              <a:t>can approach double of that of RAID 0. However, if a substantial fraction of the I/O</a:t>
            </a:r>
          </a:p>
          <a:p>
            <a:r>
              <a:rPr lang="en-US" sz="1200" kern="1200" baseline="0" dirty="0" smtClean="0">
                <a:solidFill>
                  <a:schemeClr val="tx1"/>
                </a:solidFill>
                <a:latin typeface="Times New Roman" pitchFamily="-110" charset="0"/>
                <a:ea typeface="+mn-ea"/>
                <a:cs typeface="+mn-cs"/>
              </a:rPr>
              <a:t>requests are write requests, then there may be no significant performance gain over</a:t>
            </a:r>
          </a:p>
          <a:p>
            <a:r>
              <a:rPr lang="en-US" sz="1200" kern="1200" baseline="0" dirty="0" smtClean="0">
                <a:solidFill>
                  <a:schemeClr val="tx1"/>
                </a:solidFill>
                <a:latin typeface="Times New Roman" pitchFamily="-110" charset="0"/>
                <a:ea typeface="+mn-ea"/>
                <a:cs typeface="+mn-cs"/>
              </a:rPr>
              <a:t>RAID 0. RAID 1 may also provide improved performance over RAID 0 for data</a:t>
            </a:r>
          </a:p>
          <a:p>
            <a:r>
              <a:rPr lang="en-US" sz="1200" kern="1200" baseline="0" dirty="0" smtClean="0">
                <a:solidFill>
                  <a:schemeClr val="tx1"/>
                </a:solidFill>
                <a:latin typeface="Times New Roman" pitchFamily="-110" charset="0"/>
                <a:ea typeface="+mn-ea"/>
                <a:cs typeface="+mn-cs"/>
              </a:rPr>
              <a:t>transfer intensive applications with a high percentage of reads. Improvement occurs</a:t>
            </a:r>
          </a:p>
          <a:p>
            <a:r>
              <a:rPr lang="en-US" sz="1200" kern="1200" baseline="0" dirty="0" smtClean="0">
                <a:solidFill>
                  <a:schemeClr val="tx1"/>
                </a:solidFill>
                <a:latin typeface="Times New Roman" pitchFamily="-110" charset="0"/>
                <a:ea typeface="+mn-ea"/>
                <a:cs typeface="+mn-cs"/>
              </a:rPr>
              <a:t>if the application can split each read request so that both disk members participate.</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113</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93086335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RAID levels 2 and 3 make use of a parallel access technique. In a parallel access</a:t>
            </a:r>
          </a:p>
          <a:p>
            <a:r>
              <a:rPr lang="en-US" sz="1200" kern="1200" baseline="0" dirty="0" smtClean="0">
                <a:solidFill>
                  <a:schemeClr val="tx1"/>
                </a:solidFill>
                <a:latin typeface="Times New Roman" pitchFamily="-110" charset="0"/>
                <a:ea typeface="+mn-ea"/>
                <a:cs typeface="+mn-cs"/>
              </a:rPr>
              <a:t>array, all member disks participate in the execution of every I/O request. Typically,</a:t>
            </a:r>
          </a:p>
          <a:p>
            <a:r>
              <a:rPr lang="en-US" sz="1200" kern="1200" baseline="0" dirty="0" smtClean="0">
                <a:solidFill>
                  <a:schemeClr val="tx1"/>
                </a:solidFill>
                <a:latin typeface="Times New Roman" pitchFamily="-110" charset="0"/>
                <a:ea typeface="+mn-ea"/>
                <a:cs typeface="+mn-cs"/>
              </a:rPr>
              <a:t>the spindles of the individual drives are synchronized so that each disk head is in the</a:t>
            </a:r>
          </a:p>
          <a:p>
            <a:r>
              <a:rPr lang="en-US" sz="1200" kern="1200" baseline="0" dirty="0" smtClean="0">
                <a:solidFill>
                  <a:schemeClr val="tx1"/>
                </a:solidFill>
                <a:latin typeface="Times New Roman" pitchFamily="-110" charset="0"/>
                <a:ea typeface="+mn-ea"/>
                <a:cs typeface="+mn-cs"/>
              </a:rPr>
              <a:t>same position on each disk at any given time.</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As in the other RAID schemes, data striping is used. In the case of RAID 2</a:t>
            </a:r>
          </a:p>
          <a:p>
            <a:r>
              <a:rPr lang="en-US" sz="1200" kern="1200" baseline="0" dirty="0" smtClean="0">
                <a:solidFill>
                  <a:schemeClr val="tx1"/>
                </a:solidFill>
                <a:latin typeface="Times New Roman" pitchFamily="-110" charset="0"/>
                <a:ea typeface="+mn-ea"/>
                <a:cs typeface="+mn-cs"/>
              </a:rPr>
              <a:t>and 3, the strips are very small, often as small as a single byte or word. With RAID 2,</a:t>
            </a:r>
          </a:p>
          <a:p>
            <a:r>
              <a:rPr lang="en-US" sz="1200" kern="1200" baseline="0" dirty="0" smtClean="0">
                <a:solidFill>
                  <a:schemeClr val="tx1"/>
                </a:solidFill>
                <a:latin typeface="Times New Roman" pitchFamily="-110" charset="0"/>
                <a:ea typeface="+mn-ea"/>
                <a:cs typeface="+mn-cs"/>
              </a:rPr>
              <a:t>an error-correcting code is calculated across corresponding bits on each data disk,</a:t>
            </a:r>
          </a:p>
          <a:p>
            <a:r>
              <a:rPr lang="en-US" sz="1200" kern="1200" baseline="0" dirty="0" smtClean="0">
                <a:solidFill>
                  <a:schemeClr val="tx1"/>
                </a:solidFill>
                <a:latin typeface="Times New Roman" pitchFamily="-110" charset="0"/>
                <a:ea typeface="+mn-ea"/>
                <a:cs typeface="+mn-cs"/>
              </a:rPr>
              <a:t>and the bits of the code are stored in the corresponding bit positions on multiple</a:t>
            </a:r>
          </a:p>
          <a:p>
            <a:r>
              <a:rPr lang="en-US" sz="1200" kern="1200" baseline="0" dirty="0" smtClean="0">
                <a:solidFill>
                  <a:schemeClr val="tx1"/>
                </a:solidFill>
                <a:latin typeface="Times New Roman" pitchFamily="-110" charset="0"/>
                <a:ea typeface="+mn-ea"/>
                <a:cs typeface="+mn-cs"/>
              </a:rPr>
              <a:t>parity disks. Typically, a Hamming code is used, which is able to correct single-bit</a:t>
            </a:r>
          </a:p>
          <a:p>
            <a:r>
              <a:rPr lang="en-US" sz="1200" kern="1200" baseline="0" dirty="0" smtClean="0">
                <a:solidFill>
                  <a:schemeClr val="tx1"/>
                </a:solidFill>
                <a:latin typeface="Times New Roman" pitchFamily="-110" charset="0"/>
                <a:ea typeface="+mn-ea"/>
                <a:cs typeface="+mn-cs"/>
              </a:rPr>
              <a:t>errors and detect double-bit errors.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Although RAID 2 requires fewer disks than RAID 1, it is still rather costly.</a:t>
            </a:r>
          </a:p>
          <a:p>
            <a:r>
              <a:rPr lang="en-US" sz="1200" kern="1200" baseline="0" dirty="0" smtClean="0">
                <a:solidFill>
                  <a:schemeClr val="tx1"/>
                </a:solidFill>
                <a:latin typeface="Times New Roman" pitchFamily="-110" charset="0"/>
                <a:ea typeface="+mn-ea"/>
                <a:cs typeface="+mn-cs"/>
              </a:rPr>
              <a:t>The number of redundant disks is proportional to the log of the number of data</a:t>
            </a:r>
          </a:p>
          <a:p>
            <a:r>
              <a:rPr lang="en-US" sz="1200" kern="1200" baseline="0" dirty="0" smtClean="0">
                <a:solidFill>
                  <a:schemeClr val="tx1"/>
                </a:solidFill>
                <a:latin typeface="Times New Roman" pitchFamily="-110" charset="0"/>
                <a:ea typeface="+mn-ea"/>
                <a:cs typeface="+mn-cs"/>
              </a:rPr>
              <a:t>disks. On a single read, all disks are simultaneously accessed. The requested data</a:t>
            </a:r>
          </a:p>
          <a:p>
            <a:r>
              <a:rPr lang="en-US" sz="1200" kern="1200" baseline="0" dirty="0" smtClean="0">
                <a:solidFill>
                  <a:schemeClr val="tx1"/>
                </a:solidFill>
                <a:latin typeface="Times New Roman" pitchFamily="-110" charset="0"/>
                <a:ea typeface="+mn-ea"/>
                <a:cs typeface="+mn-cs"/>
              </a:rPr>
              <a:t>and the associated error-correcting code are delivered to the array controller. If</a:t>
            </a:r>
          </a:p>
          <a:p>
            <a:r>
              <a:rPr lang="en-US" sz="1200" kern="1200" baseline="0" dirty="0" smtClean="0">
                <a:solidFill>
                  <a:schemeClr val="tx1"/>
                </a:solidFill>
                <a:latin typeface="Times New Roman" pitchFamily="-110" charset="0"/>
                <a:ea typeface="+mn-ea"/>
                <a:cs typeface="+mn-cs"/>
              </a:rPr>
              <a:t>there is a single-bit error, the controller can recognize and correct the error instantly,</a:t>
            </a:r>
          </a:p>
          <a:p>
            <a:r>
              <a:rPr lang="en-US" sz="1200" kern="1200" baseline="0" dirty="0" smtClean="0">
                <a:solidFill>
                  <a:schemeClr val="tx1"/>
                </a:solidFill>
                <a:latin typeface="Times New Roman" pitchFamily="-110" charset="0"/>
                <a:ea typeface="+mn-ea"/>
                <a:cs typeface="+mn-cs"/>
              </a:rPr>
              <a:t>so that the read access time is not slowed. On a single write, all data disks and parity</a:t>
            </a:r>
          </a:p>
          <a:p>
            <a:r>
              <a:rPr lang="en-US" sz="1200" kern="1200" baseline="0" dirty="0" smtClean="0">
                <a:solidFill>
                  <a:schemeClr val="tx1"/>
                </a:solidFill>
                <a:latin typeface="Times New Roman" pitchFamily="-110" charset="0"/>
                <a:ea typeface="+mn-ea"/>
                <a:cs typeface="+mn-cs"/>
              </a:rPr>
              <a:t>disks must be accessed for the write operation.</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RAID 2 would only be an effective choice in an environment in which many</a:t>
            </a:r>
          </a:p>
          <a:p>
            <a:r>
              <a:rPr lang="en-US" sz="1200" kern="1200" baseline="0" dirty="0" smtClean="0">
                <a:solidFill>
                  <a:schemeClr val="tx1"/>
                </a:solidFill>
                <a:latin typeface="Times New Roman" pitchFamily="-110" charset="0"/>
                <a:ea typeface="+mn-ea"/>
                <a:cs typeface="+mn-cs"/>
              </a:rPr>
              <a:t>disk errors occur. Given the high reliability of individual disks and disk drives,</a:t>
            </a:r>
          </a:p>
          <a:p>
            <a:r>
              <a:rPr lang="en-US" sz="1200" kern="1200" baseline="0" dirty="0" smtClean="0">
                <a:solidFill>
                  <a:schemeClr val="tx1"/>
                </a:solidFill>
                <a:latin typeface="Times New Roman" pitchFamily="-110" charset="0"/>
                <a:ea typeface="+mn-ea"/>
                <a:cs typeface="+mn-cs"/>
              </a:rPr>
              <a:t>RAID 2 is overkill and is not implemented.</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114</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35431847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RAID 3 is organized in a similar fashion to RAID 2. The difference is that RAID</a:t>
            </a:r>
          </a:p>
          <a:p>
            <a:r>
              <a:rPr lang="en-US" sz="1200" kern="1200" baseline="0" dirty="0" smtClean="0">
                <a:solidFill>
                  <a:schemeClr val="tx1"/>
                </a:solidFill>
                <a:latin typeface="Times New Roman" pitchFamily="-110" charset="0"/>
                <a:ea typeface="+mn-ea"/>
                <a:cs typeface="+mn-cs"/>
              </a:rPr>
              <a:t>3 requires only a single redundant disk, no matter how large the disk array. RAID</a:t>
            </a:r>
          </a:p>
          <a:p>
            <a:r>
              <a:rPr lang="en-US" sz="1200" kern="1200" baseline="0" dirty="0" smtClean="0">
                <a:solidFill>
                  <a:schemeClr val="tx1"/>
                </a:solidFill>
                <a:latin typeface="Times New Roman" pitchFamily="-110" charset="0"/>
                <a:ea typeface="+mn-ea"/>
                <a:cs typeface="+mn-cs"/>
              </a:rPr>
              <a:t>3 employs parallel access, with data distributed in small strips. Instead of an error correcting</a:t>
            </a:r>
          </a:p>
          <a:p>
            <a:r>
              <a:rPr lang="en-US" sz="1200" kern="1200" baseline="0" dirty="0" smtClean="0">
                <a:solidFill>
                  <a:schemeClr val="tx1"/>
                </a:solidFill>
                <a:latin typeface="Times New Roman" pitchFamily="-110" charset="0"/>
                <a:ea typeface="+mn-ea"/>
                <a:cs typeface="+mn-cs"/>
              </a:rPr>
              <a:t>code, a simple parity bit is computed for the set of individual bits in the</a:t>
            </a:r>
          </a:p>
          <a:p>
            <a:r>
              <a:rPr lang="en-US" sz="1200" kern="1200" baseline="0" dirty="0" smtClean="0">
                <a:solidFill>
                  <a:schemeClr val="tx1"/>
                </a:solidFill>
                <a:latin typeface="Times New Roman" pitchFamily="-110" charset="0"/>
                <a:ea typeface="+mn-ea"/>
                <a:cs typeface="+mn-cs"/>
              </a:rPr>
              <a:t>same position on all of the data disks.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In the event of a drive failure, the parity drive is accessed and data</a:t>
            </a:r>
          </a:p>
          <a:p>
            <a:r>
              <a:rPr lang="en-US" sz="1200" kern="1200" baseline="0" dirty="0" smtClean="0">
                <a:solidFill>
                  <a:schemeClr val="tx1"/>
                </a:solidFill>
                <a:latin typeface="Times New Roman" pitchFamily="-110" charset="0"/>
                <a:ea typeface="+mn-ea"/>
                <a:cs typeface="+mn-cs"/>
              </a:rPr>
              <a:t>is reconstructed from the remaining devices. Once the failed drive is replaced, the</a:t>
            </a:r>
          </a:p>
          <a:p>
            <a:r>
              <a:rPr lang="en-US" sz="1200" kern="1200" baseline="0" dirty="0" smtClean="0">
                <a:solidFill>
                  <a:schemeClr val="tx1"/>
                </a:solidFill>
                <a:latin typeface="Times New Roman" pitchFamily="-110" charset="0"/>
                <a:ea typeface="+mn-ea"/>
                <a:cs typeface="+mn-cs"/>
              </a:rPr>
              <a:t>missing data can be restored on the new drive and operation resumed.</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In the event of a disk failure, all of the data are still available in what is referred</a:t>
            </a:r>
          </a:p>
          <a:p>
            <a:r>
              <a:rPr lang="en-US" sz="1200" kern="1200" baseline="0" dirty="0" smtClean="0">
                <a:solidFill>
                  <a:schemeClr val="tx1"/>
                </a:solidFill>
                <a:latin typeface="Times New Roman" pitchFamily="-110" charset="0"/>
                <a:ea typeface="+mn-ea"/>
                <a:cs typeface="+mn-cs"/>
              </a:rPr>
              <a:t>to as reduced mode. In this mode, for reads, the missing data are regenerated on the</a:t>
            </a:r>
          </a:p>
          <a:p>
            <a:r>
              <a:rPr lang="en-US" sz="1200" kern="1200" baseline="0" dirty="0" smtClean="0">
                <a:solidFill>
                  <a:schemeClr val="tx1"/>
                </a:solidFill>
                <a:latin typeface="Times New Roman" pitchFamily="-110" charset="0"/>
                <a:ea typeface="+mn-ea"/>
                <a:cs typeface="+mn-cs"/>
              </a:rPr>
              <a:t>fly using the exclusive-OR calculation. When data are written to a reduced RAID 3</a:t>
            </a:r>
          </a:p>
          <a:p>
            <a:r>
              <a:rPr lang="en-US" sz="1200" kern="1200" baseline="0" dirty="0" smtClean="0">
                <a:solidFill>
                  <a:schemeClr val="tx1"/>
                </a:solidFill>
                <a:latin typeface="Times New Roman" pitchFamily="-110" charset="0"/>
                <a:ea typeface="+mn-ea"/>
                <a:cs typeface="+mn-cs"/>
              </a:rPr>
              <a:t>array, consistency of the parity must be maintained for later regeneration. Return to</a:t>
            </a:r>
          </a:p>
          <a:p>
            <a:r>
              <a:rPr lang="en-US" sz="1200" kern="1200" baseline="0" dirty="0" smtClean="0">
                <a:solidFill>
                  <a:schemeClr val="tx1"/>
                </a:solidFill>
                <a:latin typeface="Times New Roman" pitchFamily="-110" charset="0"/>
                <a:ea typeface="+mn-ea"/>
                <a:cs typeface="+mn-cs"/>
              </a:rPr>
              <a:t>full operation requires that the failed disk be replaced and the entire contents of the</a:t>
            </a:r>
          </a:p>
          <a:p>
            <a:r>
              <a:rPr lang="en-US" sz="1200" kern="1200" baseline="0" dirty="0" smtClean="0">
                <a:solidFill>
                  <a:schemeClr val="tx1"/>
                </a:solidFill>
                <a:latin typeface="Times New Roman" pitchFamily="-110" charset="0"/>
                <a:ea typeface="+mn-ea"/>
                <a:cs typeface="+mn-cs"/>
              </a:rPr>
              <a:t>failed disk be regenerated on the new disk.</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Because data are striped in very small strips, RAID 3 can achieve</a:t>
            </a:r>
          </a:p>
          <a:p>
            <a:r>
              <a:rPr lang="en-US" sz="1200" kern="1200" baseline="0" dirty="0" smtClean="0">
                <a:solidFill>
                  <a:schemeClr val="tx1"/>
                </a:solidFill>
                <a:latin typeface="Times New Roman" pitchFamily="-110" charset="0"/>
                <a:ea typeface="+mn-ea"/>
                <a:cs typeface="+mn-cs"/>
              </a:rPr>
              <a:t>very high data transfer rates. Any I/O request will involve the parallel transfer of</a:t>
            </a:r>
          </a:p>
          <a:p>
            <a:r>
              <a:rPr lang="en-US" sz="1200" kern="1200" baseline="0" dirty="0" smtClean="0">
                <a:solidFill>
                  <a:schemeClr val="tx1"/>
                </a:solidFill>
                <a:latin typeface="Times New Roman" pitchFamily="-110" charset="0"/>
                <a:ea typeface="+mn-ea"/>
                <a:cs typeface="+mn-cs"/>
              </a:rPr>
              <a:t>data from all of the data disks. For large transfers, the performance improvement is</a:t>
            </a:r>
          </a:p>
          <a:p>
            <a:r>
              <a:rPr lang="en-US" sz="1200" kern="1200" baseline="0" dirty="0" smtClean="0">
                <a:solidFill>
                  <a:schemeClr val="tx1"/>
                </a:solidFill>
                <a:latin typeface="Times New Roman" pitchFamily="-110" charset="0"/>
                <a:ea typeface="+mn-ea"/>
                <a:cs typeface="+mn-cs"/>
              </a:rPr>
              <a:t>especially noticeable. On the other hand, only one I/O request can be executed at a</a:t>
            </a:r>
          </a:p>
          <a:p>
            <a:r>
              <a:rPr lang="en-US" sz="1200" kern="1200" baseline="0" dirty="0" smtClean="0">
                <a:solidFill>
                  <a:schemeClr val="tx1"/>
                </a:solidFill>
                <a:latin typeface="Times New Roman" pitchFamily="-110" charset="0"/>
                <a:ea typeface="+mn-ea"/>
                <a:cs typeface="+mn-cs"/>
              </a:rPr>
              <a:t>time. Thus, in a transaction-oriented environment, performance suffers.</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115</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33537707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Times New Roman" pitchFamily="-110" charset="0"/>
                <a:ea typeface="+mn-ea"/>
                <a:cs typeface="+mn-cs"/>
              </a:rPr>
              <a:t>RAID levels 4 through 6 make use of an independent access technique. In an independent</a:t>
            </a:r>
          </a:p>
          <a:p>
            <a:r>
              <a:rPr lang="en-US" sz="1200" kern="1200" baseline="0" dirty="0" smtClean="0">
                <a:solidFill>
                  <a:schemeClr val="tx1"/>
                </a:solidFill>
                <a:latin typeface="Times New Roman" pitchFamily="-110" charset="0"/>
                <a:ea typeface="+mn-ea"/>
                <a:cs typeface="+mn-cs"/>
              </a:rPr>
              <a:t>access array, each member disk operates independently, so that separate</a:t>
            </a:r>
          </a:p>
          <a:p>
            <a:r>
              <a:rPr lang="en-US" sz="1200" kern="1200" baseline="0" dirty="0" smtClean="0">
                <a:solidFill>
                  <a:schemeClr val="tx1"/>
                </a:solidFill>
                <a:latin typeface="Times New Roman" pitchFamily="-110" charset="0"/>
                <a:ea typeface="+mn-ea"/>
                <a:cs typeface="+mn-cs"/>
              </a:rPr>
              <a:t>I/O requests can be satisfied in parallel. Because of this, independent access arrays</a:t>
            </a:r>
          </a:p>
          <a:p>
            <a:r>
              <a:rPr lang="en-US" sz="1200" kern="1200" baseline="0" dirty="0" smtClean="0">
                <a:solidFill>
                  <a:schemeClr val="tx1"/>
                </a:solidFill>
                <a:latin typeface="Times New Roman" pitchFamily="-110" charset="0"/>
                <a:ea typeface="+mn-ea"/>
                <a:cs typeface="+mn-cs"/>
              </a:rPr>
              <a:t>are more suitable for applications that require high I/O request rates and are relatively</a:t>
            </a:r>
          </a:p>
          <a:p>
            <a:r>
              <a:rPr lang="en-US" sz="1200" kern="1200" baseline="0" dirty="0" smtClean="0">
                <a:solidFill>
                  <a:schemeClr val="tx1"/>
                </a:solidFill>
                <a:latin typeface="Times New Roman" pitchFamily="-110" charset="0"/>
                <a:ea typeface="+mn-ea"/>
                <a:cs typeface="+mn-cs"/>
              </a:rPr>
              <a:t>less suited for applications that require high data transfer rates.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As in the other RAID schemes, data striping is used. In the case of RAID</a:t>
            </a:r>
          </a:p>
          <a:p>
            <a:r>
              <a:rPr lang="en-US" sz="1200" kern="1200" baseline="0" dirty="0" smtClean="0">
                <a:solidFill>
                  <a:schemeClr val="tx1"/>
                </a:solidFill>
                <a:latin typeface="Times New Roman" pitchFamily="-110" charset="0"/>
                <a:ea typeface="+mn-ea"/>
                <a:cs typeface="+mn-cs"/>
              </a:rPr>
              <a:t>4 through 6, the strips are relatively large. With RAID 4, a bit-by-bit parity strip</a:t>
            </a:r>
          </a:p>
          <a:p>
            <a:r>
              <a:rPr lang="en-US" sz="1200" kern="1200" baseline="0" dirty="0" smtClean="0">
                <a:solidFill>
                  <a:schemeClr val="tx1"/>
                </a:solidFill>
                <a:latin typeface="Times New Roman" pitchFamily="-110" charset="0"/>
                <a:ea typeface="+mn-ea"/>
                <a:cs typeface="+mn-cs"/>
              </a:rPr>
              <a:t>is calculated across corresponding strips on each data disk, and the parity bits are</a:t>
            </a:r>
          </a:p>
          <a:p>
            <a:r>
              <a:rPr lang="en-US" sz="1200" kern="1200" baseline="0" dirty="0" smtClean="0">
                <a:solidFill>
                  <a:schemeClr val="tx1"/>
                </a:solidFill>
                <a:latin typeface="Times New Roman" pitchFamily="-110" charset="0"/>
                <a:ea typeface="+mn-ea"/>
                <a:cs typeface="+mn-cs"/>
              </a:rPr>
              <a:t>stored in the corresponding strip on the parity disk.</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RAID 4 involves a write penalty when an I/O write request of small size is performed.</a:t>
            </a:r>
          </a:p>
          <a:p>
            <a:r>
              <a:rPr lang="en-US" sz="1200" kern="1200" baseline="0" dirty="0" smtClean="0">
                <a:solidFill>
                  <a:schemeClr val="tx1"/>
                </a:solidFill>
                <a:latin typeface="Times New Roman" pitchFamily="-110" charset="0"/>
                <a:ea typeface="+mn-ea"/>
                <a:cs typeface="+mn-cs"/>
              </a:rPr>
              <a:t>Each time that a write occurs, the array management software must update</a:t>
            </a:r>
          </a:p>
          <a:p>
            <a:r>
              <a:rPr lang="en-US" sz="1200" kern="1200" baseline="0" dirty="0" smtClean="0">
                <a:solidFill>
                  <a:schemeClr val="tx1"/>
                </a:solidFill>
                <a:latin typeface="Times New Roman" pitchFamily="-110" charset="0"/>
                <a:ea typeface="+mn-ea"/>
                <a:cs typeface="+mn-cs"/>
              </a:rPr>
              <a:t>not only the user data but also the corresponding parity bits.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To calculate the new parity, the array management software must read the old</a:t>
            </a:r>
          </a:p>
          <a:p>
            <a:r>
              <a:rPr lang="en-US" sz="1200" kern="1200" baseline="0" dirty="0" smtClean="0">
                <a:solidFill>
                  <a:schemeClr val="tx1"/>
                </a:solidFill>
                <a:latin typeface="Times New Roman" pitchFamily="-110" charset="0"/>
                <a:ea typeface="+mn-ea"/>
                <a:cs typeface="+mn-cs"/>
              </a:rPr>
              <a:t>user strip and the old parity strip. Then it can update these two strips with the new</a:t>
            </a:r>
          </a:p>
          <a:p>
            <a:r>
              <a:rPr lang="en-US" sz="1200" kern="1200" baseline="0" dirty="0" smtClean="0">
                <a:solidFill>
                  <a:schemeClr val="tx1"/>
                </a:solidFill>
                <a:latin typeface="Times New Roman" pitchFamily="-110" charset="0"/>
                <a:ea typeface="+mn-ea"/>
                <a:cs typeface="+mn-cs"/>
              </a:rPr>
              <a:t>data and the newly calculated parity. Thus, each strip write involves two reads and</a:t>
            </a:r>
          </a:p>
          <a:p>
            <a:r>
              <a:rPr lang="en-US" sz="1200" kern="1200" baseline="0" dirty="0" smtClean="0">
                <a:solidFill>
                  <a:schemeClr val="tx1"/>
                </a:solidFill>
                <a:latin typeface="Times New Roman" pitchFamily="-110" charset="0"/>
                <a:ea typeface="+mn-ea"/>
                <a:cs typeface="+mn-cs"/>
              </a:rPr>
              <a:t>two writes.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In the case of a larger size I/O write that involves strips on all disk drives, parity</a:t>
            </a:r>
          </a:p>
          <a:p>
            <a:r>
              <a:rPr lang="en-US" sz="1200" kern="1200" baseline="0" dirty="0" smtClean="0">
                <a:solidFill>
                  <a:schemeClr val="tx1"/>
                </a:solidFill>
                <a:latin typeface="Times New Roman" pitchFamily="-110" charset="0"/>
                <a:ea typeface="+mn-ea"/>
                <a:cs typeface="+mn-cs"/>
              </a:rPr>
              <a:t>is easily computed by calculation using only the new data bits. Thus, the parity drive</a:t>
            </a:r>
          </a:p>
          <a:p>
            <a:r>
              <a:rPr lang="en-US" sz="1200" kern="1200" baseline="0" dirty="0" smtClean="0">
                <a:solidFill>
                  <a:schemeClr val="tx1"/>
                </a:solidFill>
                <a:latin typeface="Times New Roman" pitchFamily="-110" charset="0"/>
                <a:ea typeface="+mn-ea"/>
                <a:cs typeface="+mn-cs"/>
              </a:rPr>
              <a:t>can be updated in parallel with the data drives and there are no extra reads or writes.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In any case, every write operation must involve the parity disk, which therefore</a:t>
            </a:r>
          </a:p>
          <a:p>
            <a:r>
              <a:rPr lang="en-US" sz="1200" kern="1200" baseline="0" dirty="0" smtClean="0">
                <a:solidFill>
                  <a:schemeClr val="tx1"/>
                </a:solidFill>
                <a:latin typeface="Times New Roman" pitchFamily="-110" charset="0"/>
                <a:ea typeface="+mn-ea"/>
                <a:cs typeface="+mn-cs"/>
              </a:rPr>
              <a:t>can become a bottleneck.</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116</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99449608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5E4D1B-3B62-AF4E-AD97-68ECBE40EF0C}" type="slidenum">
              <a:rPr lang="en-US"/>
              <a:pPr/>
              <a:t>117</a:t>
            </a:fld>
            <a:endParaRPr lang="en-US" dirty="0"/>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RAID 5 is organized in a similar fashion to RAID 4. The difference is that RAID</a:t>
            </a:r>
          </a:p>
          <a:p>
            <a:r>
              <a:rPr lang="en-US" sz="1200" kern="1200" baseline="0" dirty="0" smtClean="0">
                <a:solidFill>
                  <a:schemeClr val="tx1"/>
                </a:solidFill>
                <a:latin typeface="Times New Roman" pitchFamily="-110" charset="0"/>
                <a:ea typeface="+mn-ea"/>
                <a:cs typeface="+mn-cs"/>
              </a:rPr>
              <a:t>5 distributes the parity strips across all disks. A typical allocation is a round-robin</a:t>
            </a:r>
          </a:p>
          <a:p>
            <a:r>
              <a:rPr lang="en-US" sz="1200" kern="1200" baseline="0" dirty="0" smtClean="0">
                <a:solidFill>
                  <a:schemeClr val="tx1"/>
                </a:solidFill>
                <a:latin typeface="Times New Roman" pitchFamily="-110" charset="0"/>
                <a:ea typeface="+mn-ea"/>
                <a:cs typeface="+mn-cs"/>
              </a:rPr>
              <a:t>scheme, as illustrated in Figure 6.8f. For an </a:t>
            </a:r>
            <a:r>
              <a:rPr lang="en-US" sz="1200" i="1" kern="1200" baseline="0" dirty="0" smtClean="0">
                <a:solidFill>
                  <a:schemeClr val="tx1"/>
                </a:solidFill>
                <a:latin typeface="Times New Roman" pitchFamily="-110" charset="0"/>
                <a:ea typeface="+mn-ea"/>
                <a:cs typeface="+mn-cs"/>
              </a:rPr>
              <a:t>n-disk array, </a:t>
            </a:r>
            <a:r>
              <a:rPr lang="en-US" sz="1200" i="0" kern="1200" baseline="0" dirty="0" smtClean="0">
                <a:solidFill>
                  <a:schemeClr val="tx1"/>
                </a:solidFill>
                <a:latin typeface="Times New Roman" pitchFamily="-110" charset="0"/>
                <a:ea typeface="+mn-ea"/>
                <a:cs typeface="+mn-cs"/>
              </a:rPr>
              <a:t>the parity strip is on a</a:t>
            </a:r>
          </a:p>
          <a:p>
            <a:r>
              <a:rPr lang="en-US" sz="1200" kern="1200" baseline="0" dirty="0" smtClean="0">
                <a:solidFill>
                  <a:schemeClr val="tx1"/>
                </a:solidFill>
                <a:latin typeface="Times New Roman" pitchFamily="-110" charset="0"/>
                <a:ea typeface="+mn-ea"/>
                <a:cs typeface="+mn-cs"/>
              </a:rPr>
              <a:t>different disk for the first </a:t>
            </a:r>
            <a:r>
              <a:rPr lang="en-US" sz="1200" i="1" kern="1200" baseline="0" dirty="0" smtClean="0">
                <a:solidFill>
                  <a:schemeClr val="tx1"/>
                </a:solidFill>
                <a:latin typeface="Times New Roman" pitchFamily="-110" charset="0"/>
                <a:ea typeface="+mn-ea"/>
                <a:cs typeface="+mn-cs"/>
              </a:rPr>
              <a:t>n </a:t>
            </a:r>
            <a:r>
              <a:rPr lang="en-US" sz="1200" i="0" kern="1200" baseline="0" dirty="0" smtClean="0">
                <a:solidFill>
                  <a:schemeClr val="tx1"/>
                </a:solidFill>
                <a:latin typeface="Times New Roman" pitchFamily="-110" charset="0"/>
                <a:ea typeface="+mn-ea"/>
                <a:cs typeface="+mn-cs"/>
              </a:rPr>
              <a:t>stripes, and the pattern then repeats.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distribution of parity strips across all drives avoids the potential I/O</a:t>
            </a:r>
          </a:p>
          <a:p>
            <a:r>
              <a:rPr lang="en-US" sz="1200" kern="1200" baseline="0" dirty="0" smtClean="0">
                <a:solidFill>
                  <a:schemeClr val="tx1"/>
                </a:solidFill>
                <a:latin typeface="Times New Roman" pitchFamily="-110" charset="0"/>
                <a:ea typeface="+mn-ea"/>
                <a:cs typeface="+mn-cs"/>
              </a:rPr>
              <a:t>bottle-neck found in RAID 4.</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RAID 6 was introduced in a subsequent paper by the Berkeley researchers</a:t>
            </a:r>
          </a:p>
          <a:p>
            <a:r>
              <a:rPr lang="en-US" sz="1200" kern="1200" baseline="0" dirty="0" smtClean="0">
                <a:solidFill>
                  <a:schemeClr val="tx1"/>
                </a:solidFill>
                <a:latin typeface="Times New Roman" pitchFamily="-110" charset="0"/>
                <a:ea typeface="+mn-ea"/>
                <a:cs typeface="+mn-cs"/>
              </a:rPr>
              <a:t>[KATZ89]. In the RAID 6 scheme, two different parity calculations are carried out</a:t>
            </a:r>
          </a:p>
          <a:p>
            <a:r>
              <a:rPr lang="en-US" sz="1200" kern="1200" baseline="0" dirty="0" smtClean="0">
                <a:solidFill>
                  <a:schemeClr val="tx1"/>
                </a:solidFill>
                <a:latin typeface="Times New Roman" pitchFamily="-110" charset="0"/>
                <a:ea typeface="+mn-ea"/>
                <a:cs typeface="+mn-cs"/>
              </a:rPr>
              <a:t>and stored in separate blocks on different disks. Thus, a RAID 6 array whose user</a:t>
            </a:r>
          </a:p>
          <a:p>
            <a:r>
              <a:rPr lang="en-US" sz="1200" kern="1200" baseline="0" dirty="0" smtClean="0">
                <a:solidFill>
                  <a:schemeClr val="tx1"/>
                </a:solidFill>
                <a:latin typeface="Times New Roman" pitchFamily="-110" charset="0"/>
                <a:ea typeface="+mn-ea"/>
                <a:cs typeface="+mn-cs"/>
              </a:rPr>
              <a:t>data require </a:t>
            </a:r>
            <a:r>
              <a:rPr lang="en-US" sz="1200" i="1" kern="1200" baseline="0" dirty="0" smtClean="0">
                <a:solidFill>
                  <a:schemeClr val="tx1"/>
                </a:solidFill>
                <a:latin typeface="Times New Roman" pitchFamily="-110" charset="0"/>
                <a:ea typeface="+mn-ea"/>
                <a:cs typeface="+mn-cs"/>
              </a:rPr>
              <a:t>N disks </a:t>
            </a:r>
            <a:r>
              <a:rPr lang="en-US" sz="1200" i="0" kern="1200" baseline="0" dirty="0" smtClean="0">
                <a:solidFill>
                  <a:schemeClr val="tx1"/>
                </a:solidFill>
                <a:latin typeface="Times New Roman" pitchFamily="-110" charset="0"/>
                <a:ea typeface="+mn-ea"/>
                <a:cs typeface="+mn-cs"/>
              </a:rPr>
              <a:t>consists of </a:t>
            </a:r>
            <a:r>
              <a:rPr lang="en-US" sz="1200" i="1" kern="1200" baseline="0" dirty="0" smtClean="0">
                <a:solidFill>
                  <a:schemeClr val="tx1"/>
                </a:solidFill>
                <a:latin typeface="Times New Roman" pitchFamily="-110" charset="0"/>
                <a:ea typeface="+mn-ea"/>
                <a:cs typeface="+mn-cs"/>
              </a:rPr>
              <a:t>N + 2 </a:t>
            </a:r>
            <a:r>
              <a:rPr lang="en-US" sz="1200" i="0" kern="1200" baseline="0" dirty="0" smtClean="0">
                <a:solidFill>
                  <a:schemeClr val="tx1"/>
                </a:solidFill>
                <a:latin typeface="Times New Roman" pitchFamily="-110" charset="0"/>
                <a:ea typeface="+mn-ea"/>
                <a:cs typeface="+mn-cs"/>
              </a:rPr>
              <a:t>disks</a:t>
            </a:r>
            <a:r>
              <a:rPr lang="en-US" sz="1200" i="1" kern="1200" baseline="0" dirty="0" smtClean="0">
                <a:solidFill>
                  <a:schemeClr val="tx1"/>
                </a:solidFill>
                <a:latin typeface="Times New Roman" pitchFamily="-110" charset="0"/>
                <a:ea typeface="+mn-ea"/>
                <a:cs typeface="+mn-cs"/>
              </a:rPr>
              <a:t>.</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Figure 6.6g illustrates the scheme. P and Q are two different data check algorithms.</a:t>
            </a:r>
          </a:p>
          <a:p>
            <a:r>
              <a:rPr lang="en-US" sz="1200" kern="1200" baseline="0" dirty="0" smtClean="0">
                <a:solidFill>
                  <a:schemeClr val="tx1"/>
                </a:solidFill>
                <a:latin typeface="Times New Roman" pitchFamily="-110" charset="0"/>
                <a:ea typeface="+mn-ea"/>
                <a:cs typeface="+mn-cs"/>
              </a:rPr>
              <a:t>One of the two is the exclusive-OR calculation used in RAID 4 and 5. But</a:t>
            </a:r>
          </a:p>
          <a:p>
            <a:r>
              <a:rPr lang="en-US" sz="1200" kern="1200" baseline="0" dirty="0" smtClean="0">
                <a:solidFill>
                  <a:schemeClr val="tx1"/>
                </a:solidFill>
                <a:latin typeface="Times New Roman" pitchFamily="-110" charset="0"/>
                <a:ea typeface="+mn-ea"/>
                <a:cs typeface="+mn-cs"/>
              </a:rPr>
              <a:t>the other is an independent data check algorithm. This makes it possible to regenerate</a:t>
            </a:r>
          </a:p>
          <a:p>
            <a:r>
              <a:rPr lang="en-US" sz="1200" kern="1200" baseline="0" dirty="0" smtClean="0">
                <a:solidFill>
                  <a:schemeClr val="tx1"/>
                </a:solidFill>
                <a:latin typeface="Times New Roman" pitchFamily="-110" charset="0"/>
                <a:ea typeface="+mn-ea"/>
                <a:cs typeface="+mn-cs"/>
              </a:rPr>
              <a:t>data even if two disks containing user data fail.</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advantage of RAID 6 is that it provides extremely high data availability.</a:t>
            </a:r>
          </a:p>
          <a:p>
            <a:r>
              <a:rPr lang="en-US" sz="1200" kern="1200" baseline="0" dirty="0" smtClean="0">
                <a:solidFill>
                  <a:schemeClr val="tx1"/>
                </a:solidFill>
                <a:latin typeface="Times New Roman" pitchFamily="-110" charset="0"/>
                <a:ea typeface="+mn-ea"/>
                <a:cs typeface="+mn-cs"/>
              </a:rPr>
              <a:t>Three disks would have to fail within the MTTR (mean time to repair) interval to</a:t>
            </a:r>
          </a:p>
          <a:p>
            <a:r>
              <a:rPr lang="en-US" sz="1200" kern="1200" baseline="0" dirty="0" smtClean="0">
                <a:solidFill>
                  <a:schemeClr val="tx1"/>
                </a:solidFill>
                <a:latin typeface="Times New Roman" pitchFamily="-110" charset="0"/>
                <a:ea typeface="+mn-ea"/>
                <a:cs typeface="+mn-cs"/>
              </a:rPr>
              <a:t>cause data to be lost. On the other hand, RAID 6 incurs a substantial write penalty,</a:t>
            </a:r>
          </a:p>
          <a:p>
            <a:r>
              <a:rPr lang="en-US" sz="1200" kern="1200" baseline="0" dirty="0" smtClean="0">
                <a:solidFill>
                  <a:schemeClr val="tx1"/>
                </a:solidFill>
                <a:latin typeface="Times New Roman" pitchFamily="-110" charset="0"/>
                <a:ea typeface="+mn-ea"/>
                <a:cs typeface="+mn-cs"/>
              </a:rPr>
              <a:t>because each write affects two parity blocks. Performance benchmarks [EISC07]</a:t>
            </a:r>
          </a:p>
          <a:p>
            <a:r>
              <a:rPr lang="en-US" sz="1200" kern="1200" baseline="0" dirty="0" smtClean="0">
                <a:solidFill>
                  <a:schemeClr val="tx1"/>
                </a:solidFill>
                <a:latin typeface="Times New Roman" pitchFamily="-110" charset="0"/>
                <a:ea typeface="+mn-ea"/>
                <a:cs typeface="+mn-cs"/>
              </a:rPr>
              <a:t>show a RAID 6 controller can suffer more than a 30% drop in overall write performance</a:t>
            </a:r>
          </a:p>
          <a:p>
            <a:r>
              <a:rPr lang="en-US" sz="1200" kern="1200" baseline="0" dirty="0" smtClean="0">
                <a:solidFill>
                  <a:schemeClr val="tx1"/>
                </a:solidFill>
                <a:latin typeface="Times New Roman" pitchFamily="-110" charset="0"/>
                <a:ea typeface="+mn-ea"/>
                <a:cs typeface="+mn-cs"/>
              </a:rPr>
              <a:t>compared with a RAID 5 implementation. RAID 5 and RAID 6 read</a:t>
            </a:r>
          </a:p>
          <a:p>
            <a:r>
              <a:rPr lang="en-US" sz="1200" kern="1200" baseline="0" dirty="0" smtClean="0">
                <a:solidFill>
                  <a:schemeClr val="tx1"/>
                </a:solidFill>
                <a:latin typeface="Times New Roman" pitchFamily="-110" charset="0"/>
                <a:ea typeface="+mn-ea"/>
                <a:cs typeface="+mn-cs"/>
              </a:rPr>
              <a:t>performance is comparable.</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39684652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Table 6.4 is a comparative summary of the seven levels.</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118</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5357378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Table 6.4 RAID comparison (page 2</a:t>
            </a:r>
            <a:r>
              <a:rPr lang="en-US" baseline="0" dirty="0" smtClean="0"/>
              <a:t> of 2)</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119</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51318294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81C7C4-0394-3945-A2F1-7F01B6D5D3F1}" type="slidenum">
              <a:rPr lang="en-US"/>
              <a:pPr/>
              <a:t>120</a:t>
            </a:fld>
            <a:endParaRPr lang="en-US" dirty="0"/>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p:txBody>
          <a:bodyPr/>
          <a:lstStyle/>
          <a:p>
            <a:r>
              <a:rPr lang="en-US" sz="1200" b="0" kern="1200" baseline="0" dirty="0" smtClean="0">
                <a:solidFill>
                  <a:schemeClr val="tx1"/>
                </a:solidFill>
                <a:latin typeface="Times New Roman" pitchFamily="-110" charset="0"/>
                <a:ea typeface="+mn-ea"/>
                <a:cs typeface="+mn-cs"/>
              </a:rPr>
              <a:t>SSDs have the following advantages over HDDs:</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 High-performance input/output operations per second (IOPS): Significantly</a:t>
            </a:r>
          </a:p>
          <a:p>
            <a:r>
              <a:rPr lang="en-US" sz="1200" b="0" kern="1200" baseline="0" dirty="0" smtClean="0">
                <a:solidFill>
                  <a:schemeClr val="tx1"/>
                </a:solidFill>
                <a:latin typeface="Times New Roman" pitchFamily="-110" charset="0"/>
                <a:ea typeface="+mn-ea"/>
                <a:cs typeface="+mn-cs"/>
              </a:rPr>
              <a:t>increases performance I/O subsystems.</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 Durability: Less susceptible to physical shock and vibration.</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 Longer lifespan: SSDs are not susceptible to mechanical wear.</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 Lower power consumption: SSDs use considerably less than comparable-size HDDs.</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 Quieter and cooler running capabilities: Less floor space required, lower</a:t>
            </a:r>
          </a:p>
          <a:p>
            <a:r>
              <a:rPr lang="en-US" sz="1200" b="0" kern="1200" baseline="0" dirty="0" smtClean="0">
                <a:solidFill>
                  <a:schemeClr val="tx1"/>
                </a:solidFill>
                <a:latin typeface="Times New Roman" pitchFamily="-110" charset="0"/>
                <a:ea typeface="+mn-ea"/>
                <a:cs typeface="+mn-cs"/>
              </a:rPr>
              <a:t>energy costs, and a greener enterprise.</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 Lower access times and latency rates: Over 10 times faster than the spinning</a:t>
            </a:r>
          </a:p>
          <a:p>
            <a:r>
              <a:rPr lang="en-US" sz="1200" b="0" kern="1200" baseline="0" dirty="0" smtClean="0">
                <a:solidFill>
                  <a:schemeClr val="tx1"/>
                </a:solidFill>
                <a:latin typeface="Times New Roman" pitchFamily="-110" charset="0"/>
                <a:ea typeface="+mn-ea"/>
                <a:cs typeface="+mn-cs"/>
              </a:rPr>
              <a:t>disks in an HDD.</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Currently, HDDs enjoy a cost per bit advantage and a capacity advantage, but</a:t>
            </a:r>
          </a:p>
          <a:p>
            <a:r>
              <a:rPr lang="en-US" sz="1200" b="0" kern="1200" baseline="0" dirty="0" smtClean="0">
                <a:solidFill>
                  <a:schemeClr val="tx1"/>
                </a:solidFill>
                <a:latin typeface="Times New Roman" pitchFamily="-110" charset="0"/>
                <a:ea typeface="+mn-ea"/>
                <a:cs typeface="+mn-cs"/>
              </a:rPr>
              <a:t>these differences are shrinking.</a:t>
            </a:r>
            <a:endParaRPr lang="en-GB" b="0"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6497677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baseline="0" dirty="0" smtClean="0">
                <a:solidFill>
                  <a:schemeClr val="tx1"/>
                </a:solidFill>
                <a:latin typeface="Times New Roman" pitchFamily="-110" charset="0"/>
                <a:ea typeface="+mn-ea"/>
                <a:cs typeface="+mn-cs"/>
              </a:rPr>
              <a:t>As the cost of flash-based SSDs has dropped and the performance and bit density</a:t>
            </a:r>
          </a:p>
          <a:p>
            <a:r>
              <a:rPr lang="en-US" sz="1200" b="0" kern="1200" baseline="0" dirty="0" smtClean="0">
                <a:solidFill>
                  <a:schemeClr val="tx1"/>
                </a:solidFill>
                <a:latin typeface="Times New Roman" pitchFamily="-110" charset="0"/>
                <a:ea typeface="+mn-ea"/>
                <a:cs typeface="+mn-cs"/>
              </a:rPr>
              <a:t>increased, SSDs have become increasingly competitive with HDDs. Table 6.5 shows</a:t>
            </a:r>
          </a:p>
          <a:p>
            <a:r>
              <a:rPr lang="en-US" sz="1200" b="0" kern="1200" baseline="0" dirty="0" smtClean="0">
                <a:solidFill>
                  <a:schemeClr val="tx1"/>
                </a:solidFill>
                <a:latin typeface="Times New Roman" pitchFamily="-110" charset="0"/>
                <a:ea typeface="+mn-ea"/>
                <a:cs typeface="+mn-cs"/>
              </a:rPr>
              <a:t>typical measures of comparison at the time of this writing.</a:t>
            </a:r>
          </a:p>
          <a:p>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121</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33688802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94E3C2-48EA-0B4F-B9F0-C59C650530FA}" type="slidenum">
              <a:rPr lang="en-US"/>
              <a:pPr/>
              <a:t>122</a:t>
            </a:fld>
            <a:endParaRPr lang="en-US" dirty="0"/>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10" charset="0"/>
                <a:ea typeface="+mn-ea"/>
                <a:cs typeface="+mn-cs"/>
              </a:rPr>
              <a:t>Figure 6.8 illustrates a general view of the common architectural system component</a:t>
            </a:r>
          </a:p>
          <a:p>
            <a:r>
              <a:rPr lang="en-US" sz="1200" b="0" i="0" u="none" strike="noStrike" kern="1200" baseline="0" dirty="0" smtClean="0">
                <a:solidFill>
                  <a:schemeClr val="tx1"/>
                </a:solidFill>
                <a:latin typeface="Times New Roman" pitchFamily="-110" charset="0"/>
                <a:ea typeface="+mn-ea"/>
                <a:cs typeface="+mn-cs"/>
              </a:rPr>
              <a:t>associated with any SSD system. On the host system, to operating system invokes</a:t>
            </a:r>
          </a:p>
          <a:p>
            <a:r>
              <a:rPr lang="en-US" sz="1200" b="0" i="0" u="none" strike="noStrike" kern="1200" baseline="0" dirty="0" smtClean="0">
                <a:solidFill>
                  <a:schemeClr val="tx1"/>
                </a:solidFill>
                <a:latin typeface="Times New Roman" pitchFamily="-110" charset="0"/>
                <a:ea typeface="+mn-ea"/>
                <a:cs typeface="+mn-cs"/>
              </a:rPr>
              <a:t>file system software to access data on the disk. The file system, in turn, invokes I/O</a:t>
            </a:r>
          </a:p>
          <a:p>
            <a:r>
              <a:rPr lang="en-US" sz="1200" b="0" i="0" u="none" strike="noStrike" kern="1200" baseline="0" dirty="0" smtClean="0">
                <a:solidFill>
                  <a:schemeClr val="tx1"/>
                </a:solidFill>
                <a:latin typeface="Times New Roman" pitchFamily="-110" charset="0"/>
                <a:ea typeface="+mn-ea"/>
                <a:cs typeface="+mn-cs"/>
              </a:rPr>
              <a:t>driver software. The I/O driver software provides host access to the particular SSD</a:t>
            </a:r>
          </a:p>
          <a:p>
            <a:r>
              <a:rPr lang="en-US" sz="1200" b="0" i="0" u="none" strike="noStrike" kern="1200" baseline="0" dirty="0" smtClean="0">
                <a:solidFill>
                  <a:schemeClr val="tx1"/>
                </a:solidFill>
                <a:latin typeface="Times New Roman" pitchFamily="-110" charset="0"/>
                <a:ea typeface="+mn-ea"/>
                <a:cs typeface="+mn-cs"/>
              </a:rPr>
              <a:t>product. The interface component in Figure 6.8 refers to the physical and electrical</a:t>
            </a:r>
          </a:p>
          <a:p>
            <a:r>
              <a:rPr lang="en-US" sz="1200" b="0" i="0" u="none" strike="noStrike" kern="1200" baseline="0" dirty="0" smtClean="0">
                <a:solidFill>
                  <a:schemeClr val="tx1"/>
                </a:solidFill>
                <a:latin typeface="Times New Roman" pitchFamily="-110" charset="0"/>
                <a:ea typeface="+mn-ea"/>
                <a:cs typeface="+mn-cs"/>
              </a:rPr>
              <a:t>interface between the host processor and the SSD peripheral device. If the device is</a:t>
            </a:r>
          </a:p>
          <a:p>
            <a:r>
              <a:rPr lang="en-US" sz="1200" b="0" i="0" u="none" strike="noStrike" kern="1200" baseline="0" dirty="0" smtClean="0">
                <a:solidFill>
                  <a:schemeClr val="tx1"/>
                </a:solidFill>
                <a:latin typeface="Times New Roman" pitchFamily="-110" charset="0"/>
                <a:ea typeface="+mn-ea"/>
                <a:cs typeface="+mn-cs"/>
              </a:rPr>
              <a:t>an internal hard drive, a common interface is </a:t>
            </a:r>
            <a:r>
              <a:rPr lang="en-US" sz="1200" b="0" i="0" u="none" strike="noStrike" kern="1200" baseline="0" dirty="0" err="1" smtClean="0">
                <a:solidFill>
                  <a:schemeClr val="tx1"/>
                </a:solidFill>
                <a:latin typeface="Times New Roman" pitchFamily="-110" charset="0"/>
                <a:ea typeface="+mn-ea"/>
                <a:cs typeface="+mn-cs"/>
              </a:rPr>
              <a:t>PCIe</a:t>
            </a:r>
            <a:r>
              <a:rPr lang="en-US" sz="1200" b="0" i="0" u="none" strike="noStrike" kern="1200" baseline="0" dirty="0" smtClean="0">
                <a:solidFill>
                  <a:schemeClr val="tx1"/>
                </a:solidFill>
                <a:latin typeface="Times New Roman" pitchFamily="-110" charset="0"/>
                <a:ea typeface="+mn-ea"/>
                <a:cs typeface="+mn-cs"/>
              </a:rPr>
              <a:t>. For external devices, one common</a:t>
            </a:r>
          </a:p>
          <a:p>
            <a:r>
              <a:rPr lang="en-US" sz="1200" b="0" i="0" u="none" strike="noStrike" kern="1200" baseline="0" dirty="0" smtClean="0">
                <a:solidFill>
                  <a:schemeClr val="tx1"/>
                </a:solidFill>
                <a:latin typeface="Times New Roman" pitchFamily="-110" charset="0"/>
                <a:ea typeface="+mn-ea"/>
                <a:cs typeface="+mn-cs"/>
              </a:rPr>
              <a:t>interface is USB.</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In addition to the interface to the host system, the SSD contains the following</a:t>
            </a:r>
          </a:p>
          <a:p>
            <a:r>
              <a:rPr lang="en-US" sz="1200" b="0" kern="1200" baseline="0" dirty="0" smtClean="0">
                <a:solidFill>
                  <a:schemeClr val="tx1"/>
                </a:solidFill>
                <a:latin typeface="Times New Roman" pitchFamily="-110" charset="0"/>
                <a:ea typeface="+mn-ea"/>
                <a:cs typeface="+mn-cs"/>
              </a:rPr>
              <a:t>components:</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 Controller: Provides SSD device level interfacing and firmware execution.</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 Addressing: Logic that performs the selection function across the flash</a:t>
            </a:r>
          </a:p>
          <a:p>
            <a:r>
              <a:rPr lang="en-US" sz="1200" b="0" kern="1200" baseline="0" dirty="0" smtClean="0">
                <a:solidFill>
                  <a:schemeClr val="tx1"/>
                </a:solidFill>
                <a:latin typeface="Times New Roman" pitchFamily="-110" charset="0"/>
                <a:ea typeface="+mn-ea"/>
                <a:cs typeface="+mn-cs"/>
              </a:rPr>
              <a:t>memory components.</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 Data buffer/cache: High speed RAM memory components used for speed</a:t>
            </a:r>
          </a:p>
          <a:p>
            <a:r>
              <a:rPr lang="en-US" sz="1200" b="0" kern="1200" baseline="0" dirty="0" smtClean="0">
                <a:solidFill>
                  <a:schemeClr val="tx1"/>
                </a:solidFill>
                <a:latin typeface="Times New Roman" pitchFamily="-110" charset="0"/>
                <a:ea typeface="+mn-ea"/>
                <a:cs typeface="+mn-cs"/>
              </a:rPr>
              <a:t>matching and to increased data throughput.</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 Error correction: Logic for error detection and correction.</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 Flash memory components: Individual NAND flash chips.</a:t>
            </a:r>
            <a:endParaRPr lang="en-GB" b="0"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14179734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FC7E7E-7512-0A41-9BBD-C558D3AF6A50}" type="slidenum">
              <a:rPr lang="en-US"/>
              <a:pPr/>
              <a:t>123</a:t>
            </a:fld>
            <a:endParaRPr lang="en-US" dirty="0"/>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There are two practical issues p</a:t>
            </a:r>
            <a:r>
              <a:rPr lang="en-US" sz="1200" b="0" kern="1200" baseline="0" dirty="0" smtClean="0">
                <a:solidFill>
                  <a:schemeClr val="tx1"/>
                </a:solidFill>
                <a:latin typeface="Times New Roman" pitchFamily="-110" charset="0"/>
                <a:ea typeface="+mn-ea"/>
                <a:cs typeface="+mn-cs"/>
              </a:rPr>
              <a:t>eculiar to SSDs that are not faced by HDDs. First,</a:t>
            </a:r>
          </a:p>
          <a:p>
            <a:r>
              <a:rPr lang="en-US" sz="1200" b="0" kern="1200" baseline="0" dirty="0" smtClean="0">
                <a:solidFill>
                  <a:schemeClr val="tx1"/>
                </a:solidFill>
                <a:latin typeface="Times New Roman" pitchFamily="-110" charset="0"/>
                <a:ea typeface="+mn-ea"/>
                <a:cs typeface="+mn-cs"/>
              </a:rPr>
              <a:t>SDD performance has a tendency to slow down as the device is used. To understand</a:t>
            </a:r>
          </a:p>
          <a:p>
            <a:r>
              <a:rPr lang="en-US" sz="1200" b="0" kern="1200" baseline="0" dirty="0" smtClean="0">
                <a:solidFill>
                  <a:schemeClr val="tx1"/>
                </a:solidFill>
                <a:latin typeface="Times New Roman" pitchFamily="-110" charset="0"/>
                <a:ea typeface="+mn-ea"/>
                <a:cs typeface="+mn-cs"/>
              </a:rPr>
              <a:t>the reason for this, you need to know that files are stored on disk as a set of pages,</a:t>
            </a:r>
          </a:p>
          <a:p>
            <a:r>
              <a:rPr lang="en-US" sz="1200" b="0" kern="1200" baseline="0" dirty="0" smtClean="0">
                <a:solidFill>
                  <a:schemeClr val="tx1"/>
                </a:solidFill>
                <a:latin typeface="Times New Roman" pitchFamily="-110" charset="0"/>
                <a:ea typeface="+mn-ea"/>
                <a:cs typeface="+mn-cs"/>
              </a:rPr>
              <a:t>typically 4 KB in length. These pages are not necessarily, and indeed not typically,</a:t>
            </a:r>
          </a:p>
          <a:p>
            <a:r>
              <a:rPr lang="en-US" sz="1200" b="0" kern="1200" baseline="0" dirty="0" smtClean="0">
                <a:solidFill>
                  <a:schemeClr val="tx1"/>
                </a:solidFill>
                <a:latin typeface="Times New Roman" pitchFamily="-110" charset="0"/>
                <a:ea typeface="+mn-ea"/>
                <a:cs typeface="+mn-cs"/>
              </a:rPr>
              <a:t>stored as a contiguous set of pages on the disk. The reason for this arrangement is</a:t>
            </a:r>
          </a:p>
          <a:p>
            <a:r>
              <a:rPr lang="en-US" sz="1200" b="0" kern="1200" baseline="0" dirty="0" smtClean="0">
                <a:solidFill>
                  <a:schemeClr val="tx1"/>
                </a:solidFill>
                <a:latin typeface="Times New Roman" pitchFamily="-110" charset="0"/>
                <a:ea typeface="+mn-ea"/>
                <a:cs typeface="+mn-cs"/>
              </a:rPr>
              <a:t>explained in our discussion of virtual memory in Chapter 8. However, flash memory</a:t>
            </a:r>
          </a:p>
          <a:p>
            <a:r>
              <a:rPr lang="en-US" sz="1200" b="0" kern="1200" baseline="0" dirty="0" smtClean="0">
                <a:solidFill>
                  <a:schemeClr val="tx1"/>
                </a:solidFill>
                <a:latin typeface="Times New Roman" pitchFamily="-110" charset="0"/>
                <a:ea typeface="+mn-ea"/>
                <a:cs typeface="+mn-cs"/>
              </a:rPr>
              <a:t>is accessed in blocks, with a typically block size of 512 KB, so that there are typically</a:t>
            </a:r>
          </a:p>
          <a:p>
            <a:r>
              <a:rPr lang="en-US" sz="1200" b="0" kern="1200" baseline="0" dirty="0" smtClean="0">
                <a:solidFill>
                  <a:schemeClr val="tx1"/>
                </a:solidFill>
                <a:latin typeface="Times New Roman" pitchFamily="-110" charset="0"/>
                <a:ea typeface="+mn-ea"/>
                <a:cs typeface="+mn-cs"/>
              </a:rPr>
              <a:t>128 pages per block. Now consider what must be done to write a page onto a flash</a:t>
            </a:r>
          </a:p>
          <a:p>
            <a:r>
              <a:rPr lang="en-US" sz="1200" b="0" kern="1200" baseline="0" dirty="0" smtClean="0">
                <a:solidFill>
                  <a:schemeClr val="tx1"/>
                </a:solidFill>
                <a:latin typeface="Times New Roman" pitchFamily="-110" charset="0"/>
                <a:ea typeface="+mn-ea"/>
                <a:cs typeface="+mn-cs"/>
              </a:rPr>
              <a:t>memory.</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1. The entire block must be read from the flash memory and placed in a RAM</a:t>
            </a:r>
          </a:p>
          <a:p>
            <a:r>
              <a:rPr lang="en-US" sz="1200" b="0" kern="1200" baseline="0" dirty="0" smtClean="0">
                <a:solidFill>
                  <a:schemeClr val="tx1"/>
                </a:solidFill>
                <a:latin typeface="Times New Roman" pitchFamily="-110" charset="0"/>
                <a:ea typeface="+mn-ea"/>
                <a:cs typeface="+mn-cs"/>
              </a:rPr>
              <a:t>buffer. Then the appropriate page in the RAM buffer is updated.</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2. Before the block can be written back to flash memory, the entire block of flash</a:t>
            </a:r>
          </a:p>
          <a:p>
            <a:r>
              <a:rPr lang="en-US" sz="1200" b="0" kern="1200" baseline="0" dirty="0" smtClean="0">
                <a:solidFill>
                  <a:schemeClr val="tx1"/>
                </a:solidFill>
                <a:latin typeface="Times New Roman" pitchFamily="-110" charset="0"/>
                <a:ea typeface="+mn-ea"/>
                <a:cs typeface="+mn-cs"/>
              </a:rPr>
              <a:t>memory must be erased—it is not possible to erase just one page of the flash</a:t>
            </a:r>
          </a:p>
          <a:p>
            <a:r>
              <a:rPr lang="en-US" sz="1200" b="0" kern="1200" baseline="0" dirty="0" smtClean="0">
                <a:solidFill>
                  <a:schemeClr val="tx1"/>
                </a:solidFill>
                <a:latin typeface="Times New Roman" pitchFamily="-110" charset="0"/>
                <a:ea typeface="+mn-ea"/>
                <a:cs typeface="+mn-cs"/>
              </a:rPr>
              <a:t>memory.</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3. The entire block from the buffer is now written back to the flash memory.</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Now, when a flash drive is relatively empty and a new file is created, the</a:t>
            </a:r>
          </a:p>
          <a:p>
            <a:r>
              <a:rPr lang="en-US" sz="1200" kern="1200" baseline="0" dirty="0" smtClean="0">
                <a:solidFill>
                  <a:schemeClr val="tx1"/>
                </a:solidFill>
                <a:latin typeface="Times New Roman" pitchFamily="-110" charset="0"/>
                <a:ea typeface="+mn-ea"/>
                <a:cs typeface="+mn-cs"/>
              </a:rPr>
              <a:t>pages of that file are written on to the drive contiguously, so that one or only a few</a:t>
            </a:r>
          </a:p>
          <a:p>
            <a:r>
              <a:rPr lang="en-US" sz="1200" kern="1200" baseline="0" dirty="0" smtClean="0">
                <a:solidFill>
                  <a:schemeClr val="tx1"/>
                </a:solidFill>
                <a:latin typeface="Times New Roman" pitchFamily="-110" charset="0"/>
                <a:ea typeface="+mn-ea"/>
                <a:cs typeface="+mn-cs"/>
              </a:rPr>
              <a:t>blocks are affected. However, over time, because of the way virtual memory works,</a:t>
            </a:r>
          </a:p>
          <a:p>
            <a:r>
              <a:rPr lang="en-US" sz="1200" kern="1200" baseline="0" dirty="0" smtClean="0">
                <a:solidFill>
                  <a:schemeClr val="tx1"/>
                </a:solidFill>
                <a:latin typeface="Times New Roman" pitchFamily="-110" charset="0"/>
                <a:ea typeface="+mn-ea"/>
                <a:cs typeface="+mn-cs"/>
              </a:rPr>
              <a:t>files become fragmented, with pages scattered over multiple blocks. As the drive</a:t>
            </a:r>
          </a:p>
          <a:p>
            <a:r>
              <a:rPr lang="en-US" sz="1200" kern="1200" baseline="0" dirty="0" smtClean="0">
                <a:solidFill>
                  <a:schemeClr val="tx1"/>
                </a:solidFill>
                <a:latin typeface="Times New Roman" pitchFamily="-110" charset="0"/>
                <a:ea typeface="+mn-ea"/>
                <a:cs typeface="+mn-cs"/>
              </a:rPr>
              <a:t>become more occupied, there is more fragmentation, so the writing of a new file can</a:t>
            </a:r>
          </a:p>
          <a:p>
            <a:r>
              <a:rPr lang="en-US" sz="1200" kern="1200" baseline="0" dirty="0" smtClean="0">
                <a:solidFill>
                  <a:schemeClr val="tx1"/>
                </a:solidFill>
                <a:latin typeface="Times New Roman" pitchFamily="-110" charset="0"/>
                <a:ea typeface="+mn-ea"/>
                <a:cs typeface="+mn-cs"/>
              </a:rPr>
              <a:t>affect multiple blocks. Thus, the writing of multiple pages from one block becomes</a:t>
            </a:r>
          </a:p>
          <a:p>
            <a:r>
              <a:rPr lang="en-US" sz="1200" kern="1200" baseline="0" dirty="0" smtClean="0">
                <a:solidFill>
                  <a:schemeClr val="tx1"/>
                </a:solidFill>
                <a:latin typeface="Times New Roman" pitchFamily="-110" charset="0"/>
                <a:ea typeface="+mn-ea"/>
                <a:cs typeface="+mn-cs"/>
              </a:rPr>
              <a:t>slower, the more fully occupied the disk is. Manufacturers have developed a variety</a:t>
            </a:r>
          </a:p>
          <a:p>
            <a:r>
              <a:rPr lang="en-US" sz="1200" kern="1200" baseline="0" dirty="0" smtClean="0">
                <a:solidFill>
                  <a:schemeClr val="tx1"/>
                </a:solidFill>
                <a:latin typeface="Times New Roman" pitchFamily="-110" charset="0"/>
                <a:ea typeface="+mn-ea"/>
                <a:cs typeface="+mn-cs"/>
              </a:rPr>
              <a:t>of techniques to compensate for this property of flash memory, such as setting aside</a:t>
            </a:r>
          </a:p>
          <a:p>
            <a:r>
              <a:rPr lang="en-US" sz="1200" kern="1200" baseline="0" dirty="0" smtClean="0">
                <a:solidFill>
                  <a:schemeClr val="tx1"/>
                </a:solidFill>
                <a:latin typeface="Times New Roman" pitchFamily="-110" charset="0"/>
                <a:ea typeface="+mn-ea"/>
                <a:cs typeface="+mn-cs"/>
              </a:rPr>
              <a:t>a substantial portion of the SSD as extra space for write operations (called over provisioning),</a:t>
            </a:r>
          </a:p>
          <a:p>
            <a:r>
              <a:rPr lang="en-US" sz="1200" kern="1200" baseline="0" dirty="0" smtClean="0">
                <a:solidFill>
                  <a:schemeClr val="tx1"/>
                </a:solidFill>
                <a:latin typeface="Times New Roman" pitchFamily="-110" charset="0"/>
                <a:ea typeface="+mn-ea"/>
                <a:cs typeface="+mn-cs"/>
              </a:rPr>
              <a:t>then to erase inactive pages during idle time used to defragment the</a:t>
            </a:r>
          </a:p>
          <a:p>
            <a:r>
              <a:rPr lang="en-US" sz="1200" kern="1200" baseline="0" dirty="0" smtClean="0">
                <a:solidFill>
                  <a:schemeClr val="tx1"/>
                </a:solidFill>
                <a:latin typeface="Times New Roman" pitchFamily="-110" charset="0"/>
                <a:ea typeface="+mn-ea"/>
                <a:cs typeface="+mn-cs"/>
              </a:rPr>
              <a:t>disk. Another technique is the TRIM command, which allows an operating system</a:t>
            </a:r>
          </a:p>
          <a:p>
            <a:r>
              <a:rPr lang="en-US" sz="1200" kern="1200" baseline="0" dirty="0" smtClean="0">
                <a:solidFill>
                  <a:schemeClr val="tx1"/>
                </a:solidFill>
                <a:latin typeface="Times New Roman" pitchFamily="-110" charset="0"/>
                <a:ea typeface="+mn-ea"/>
                <a:cs typeface="+mn-cs"/>
              </a:rPr>
              <a:t>to inform a solid state drive (SSD) which blocks of data are no longer considered in</a:t>
            </a:r>
          </a:p>
          <a:p>
            <a:r>
              <a:rPr lang="en-US" sz="1200" kern="1200" baseline="0" dirty="0" smtClean="0">
                <a:solidFill>
                  <a:schemeClr val="tx1"/>
                </a:solidFill>
                <a:latin typeface="Times New Roman" pitchFamily="-110" charset="0"/>
                <a:ea typeface="+mn-ea"/>
                <a:cs typeface="+mn-cs"/>
              </a:rPr>
              <a:t>use and can be wiped internally.</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A second practical issue with flash memory drives is that a flash memory</a:t>
            </a:r>
          </a:p>
          <a:p>
            <a:r>
              <a:rPr lang="en-US" sz="1200" kern="1200" baseline="0" dirty="0" smtClean="0">
                <a:solidFill>
                  <a:schemeClr val="tx1"/>
                </a:solidFill>
                <a:latin typeface="Times New Roman" pitchFamily="-110" charset="0"/>
                <a:ea typeface="+mn-ea"/>
                <a:cs typeface="+mn-cs"/>
              </a:rPr>
              <a:t>becomes unusable after a certain number of writes. As flash cells are stressed,</a:t>
            </a:r>
          </a:p>
          <a:p>
            <a:r>
              <a:rPr lang="en-US" sz="1200" kern="1200" baseline="0" dirty="0" smtClean="0">
                <a:solidFill>
                  <a:schemeClr val="tx1"/>
                </a:solidFill>
                <a:latin typeface="Times New Roman" pitchFamily="-110" charset="0"/>
                <a:ea typeface="+mn-ea"/>
                <a:cs typeface="+mn-cs"/>
              </a:rPr>
              <a:t>they lose their ability to record and retain values. A typical limit is 100,000 writes</a:t>
            </a:r>
          </a:p>
          <a:p>
            <a:r>
              <a:rPr lang="en-US" sz="1200" kern="1200" baseline="0" dirty="0" smtClean="0">
                <a:solidFill>
                  <a:schemeClr val="tx1"/>
                </a:solidFill>
                <a:latin typeface="Times New Roman" pitchFamily="-110" charset="0"/>
                <a:ea typeface="+mn-ea"/>
                <a:cs typeface="+mn-cs"/>
              </a:rPr>
              <a:t>[GSOE08]. Techniques for prolonging the life of an SSD drive include front-ending</a:t>
            </a:r>
          </a:p>
          <a:p>
            <a:r>
              <a:rPr lang="en-US" sz="1200" kern="1200" baseline="0" dirty="0" smtClean="0">
                <a:solidFill>
                  <a:schemeClr val="tx1"/>
                </a:solidFill>
                <a:latin typeface="Times New Roman" pitchFamily="-110" charset="0"/>
                <a:ea typeface="+mn-ea"/>
                <a:cs typeface="+mn-cs"/>
              </a:rPr>
              <a:t>the flash with a cache to delay and group write operations, using wear-leveling algorithms</a:t>
            </a:r>
          </a:p>
          <a:p>
            <a:r>
              <a:rPr lang="en-US" sz="1200" kern="1200" baseline="0" dirty="0" smtClean="0">
                <a:solidFill>
                  <a:schemeClr val="tx1"/>
                </a:solidFill>
                <a:latin typeface="Times New Roman" pitchFamily="-110" charset="0"/>
                <a:ea typeface="+mn-ea"/>
                <a:cs typeface="+mn-cs"/>
              </a:rPr>
              <a:t>that evenly distribute writes across block of cells, and sophisticated bad-block</a:t>
            </a:r>
          </a:p>
          <a:p>
            <a:r>
              <a:rPr lang="en-US" sz="1200" kern="1200" baseline="0" dirty="0" smtClean="0">
                <a:solidFill>
                  <a:schemeClr val="tx1"/>
                </a:solidFill>
                <a:latin typeface="Times New Roman" pitchFamily="-110" charset="0"/>
                <a:ea typeface="+mn-ea"/>
                <a:cs typeface="+mn-cs"/>
              </a:rPr>
              <a:t>management techniques. In addition, vendors are deploying SSDs in RAID configurations</a:t>
            </a:r>
          </a:p>
          <a:p>
            <a:r>
              <a:rPr lang="en-US" sz="1200" kern="1200" baseline="0" dirty="0" smtClean="0">
                <a:solidFill>
                  <a:schemeClr val="tx1"/>
                </a:solidFill>
                <a:latin typeface="Times New Roman" pitchFamily="-110" charset="0"/>
                <a:ea typeface="+mn-ea"/>
                <a:cs typeface="+mn-cs"/>
              </a:rPr>
              <a:t>to further reduce the probability of data loss. Most flash devices are also</a:t>
            </a:r>
          </a:p>
          <a:p>
            <a:r>
              <a:rPr lang="en-US" sz="1200" kern="1200" baseline="0" dirty="0" smtClean="0">
                <a:solidFill>
                  <a:schemeClr val="tx1"/>
                </a:solidFill>
                <a:latin typeface="Times New Roman" pitchFamily="-110" charset="0"/>
                <a:ea typeface="+mn-ea"/>
                <a:cs typeface="+mn-cs"/>
              </a:rPr>
              <a:t>capable of estimating their own remaining lifetimes so systems can anticipate failure</a:t>
            </a:r>
          </a:p>
          <a:p>
            <a:r>
              <a:rPr lang="en-US" sz="1200" kern="1200" baseline="0" dirty="0" smtClean="0">
                <a:solidFill>
                  <a:schemeClr val="tx1"/>
                </a:solidFill>
                <a:latin typeface="Times New Roman" pitchFamily="-110" charset="0"/>
                <a:ea typeface="+mn-ea"/>
                <a:cs typeface="+mn-cs"/>
              </a:rPr>
              <a:t>and take preemptive action.</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785123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In 1983, one of the most successful consumer products of all time was introduced:</a:t>
            </a:r>
          </a:p>
          <a:p>
            <a:r>
              <a:rPr lang="en-US" sz="1200" kern="1200" baseline="0" dirty="0" smtClean="0">
                <a:solidFill>
                  <a:schemeClr val="tx1"/>
                </a:solidFill>
                <a:latin typeface="Times New Roman" pitchFamily="-110" charset="0"/>
                <a:ea typeface="+mn-ea"/>
                <a:cs typeface="+mn-cs"/>
              </a:rPr>
              <a:t>the compact disk (CD) digital audio system. The CD is a non-erasable disk that can</a:t>
            </a:r>
          </a:p>
          <a:p>
            <a:r>
              <a:rPr lang="en-US" sz="1200" kern="1200" baseline="0" dirty="0" smtClean="0">
                <a:solidFill>
                  <a:schemeClr val="tx1"/>
                </a:solidFill>
                <a:latin typeface="Times New Roman" pitchFamily="-110" charset="0"/>
                <a:ea typeface="+mn-ea"/>
                <a:cs typeface="+mn-cs"/>
              </a:rPr>
              <a:t>store more than 60 minutes of audio information on one side. The huge commercial</a:t>
            </a:r>
          </a:p>
          <a:p>
            <a:r>
              <a:rPr lang="en-US" sz="1200" kern="1200" baseline="0" dirty="0" smtClean="0">
                <a:solidFill>
                  <a:schemeClr val="tx1"/>
                </a:solidFill>
                <a:latin typeface="Times New Roman" pitchFamily="-110" charset="0"/>
                <a:ea typeface="+mn-ea"/>
                <a:cs typeface="+mn-cs"/>
              </a:rPr>
              <a:t>success of the CD enabled the development of low-cost optical-disk storage</a:t>
            </a:r>
          </a:p>
          <a:p>
            <a:r>
              <a:rPr lang="en-US" sz="1200" kern="1200" baseline="0" dirty="0" smtClean="0">
                <a:solidFill>
                  <a:schemeClr val="tx1"/>
                </a:solidFill>
                <a:latin typeface="Times New Roman" pitchFamily="-110" charset="0"/>
                <a:ea typeface="+mn-ea"/>
                <a:cs typeface="+mn-cs"/>
              </a:rPr>
              <a:t>technology that has revolutionized computer data storage. A variety of optical-disk</a:t>
            </a:r>
          </a:p>
          <a:p>
            <a:r>
              <a:rPr lang="en-US" sz="1200" kern="1200" baseline="0" dirty="0" smtClean="0">
                <a:solidFill>
                  <a:schemeClr val="tx1"/>
                </a:solidFill>
                <a:latin typeface="Times New Roman" pitchFamily="-110" charset="0"/>
                <a:ea typeface="+mn-ea"/>
                <a:cs typeface="+mn-cs"/>
              </a:rPr>
              <a:t>systems have been introduced (Table 6.6). We briefly review each of these.</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124</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0099597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Both the audio CD and the </a:t>
            </a:r>
            <a:r>
              <a:rPr lang="en-US" sz="1200" b="1" kern="1200" baseline="0" dirty="0" smtClean="0">
                <a:solidFill>
                  <a:schemeClr val="tx1"/>
                </a:solidFill>
                <a:latin typeface="Times New Roman" pitchFamily="-110" charset="0"/>
                <a:ea typeface="+mn-ea"/>
                <a:cs typeface="+mn-cs"/>
              </a:rPr>
              <a:t>CD-ROM </a:t>
            </a:r>
            <a:r>
              <a:rPr lang="en-US" sz="1200" b="0" kern="1200" baseline="0" dirty="0" smtClean="0">
                <a:solidFill>
                  <a:schemeClr val="tx1"/>
                </a:solidFill>
                <a:latin typeface="Times New Roman" pitchFamily="-110" charset="0"/>
                <a:ea typeface="+mn-ea"/>
                <a:cs typeface="+mn-cs"/>
              </a:rPr>
              <a:t>(compact disk read-only</a:t>
            </a:r>
          </a:p>
          <a:p>
            <a:r>
              <a:rPr lang="en-US" sz="1200" b="0" kern="1200" baseline="0" dirty="0" smtClean="0">
                <a:solidFill>
                  <a:schemeClr val="tx1"/>
                </a:solidFill>
                <a:latin typeface="Times New Roman" pitchFamily="-110" charset="0"/>
                <a:ea typeface="+mn-ea"/>
                <a:cs typeface="+mn-cs"/>
              </a:rPr>
              <a:t>m</a:t>
            </a:r>
            <a:r>
              <a:rPr lang="en-US" sz="1200" kern="1200" baseline="0" dirty="0" smtClean="0">
                <a:solidFill>
                  <a:schemeClr val="tx1"/>
                </a:solidFill>
                <a:latin typeface="Times New Roman" pitchFamily="-110" charset="0"/>
                <a:ea typeface="+mn-ea"/>
                <a:cs typeface="+mn-cs"/>
              </a:rPr>
              <a:t>emory) share a similar technology. The main difference is that CD-ROM players</a:t>
            </a:r>
          </a:p>
          <a:p>
            <a:r>
              <a:rPr lang="en-US" sz="1200" kern="1200" baseline="0" dirty="0" smtClean="0">
                <a:solidFill>
                  <a:schemeClr val="tx1"/>
                </a:solidFill>
                <a:latin typeface="Times New Roman" pitchFamily="-110" charset="0"/>
                <a:ea typeface="+mn-ea"/>
                <a:cs typeface="+mn-cs"/>
              </a:rPr>
              <a:t>are more rugged and have error correction devices to ensure that data are properly</a:t>
            </a:r>
          </a:p>
          <a:p>
            <a:r>
              <a:rPr lang="en-US" sz="1200" kern="1200" baseline="0" dirty="0" smtClean="0">
                <a:solidFill>
                  <a:schemeClr val="tx1"/>
                </a:solidFill>
                <a:latin typeface="Times New Roman" pitchFamily="-110" charset="0"/>
                <a:ea typeface="+mn-ea"/>
                <a:cs typeface="+mn-cs"/>
              </a:rPr>
              <a:t>transferred from disk to computer. Both types of disk are made the same way. The</a:t>
            </a:r>
          </a:p>
          <a:p>
            <a:r>
              <a:rPr lang="en-US" sz="1200" kern="1200" baseline="0" dirty="0" smtClean="0">
                <a:solidFill>
                  <a:schemeClr val="tx1"/>
                </a:solidFill>
                <a:latin typeface="Times New Roman" pitchFamily="-110" charset="0"/>
                <a:ea typeface="+mn-ea"/>
                <a:cs typeface="+mn-cs"/>
              </a:rPr>
              <a:t>disk is formed from a resin, such as polycarbonate. Digitally recorded information</a:t>
            </a:r>
          </a:p>
          <a:p>
            <a:r>
              <a:rPr lang="en-US" sz="1200" kern="1200" baseline="0" dirty="0" smtClean="0">
                <a:solidFill>
                  <a:schemeClr val="tx1"/>
                </a:solidFill>
                <a:latin typeface="Times New Roman" pitchFamily="-110" charset="0"/>
                <a:ea typeface="+mn-ea"/>
                <a:cs typeface="+mn-cs"/>
              </a:rPr>
              <a:t>(either music or computer data) is imprinted as a series of microscopic pits on the</a:t>
            </a:r>
          </a:p>
          <a:p>
            <a:r>
              <a:rPr lang="en-US" sz="1200" kern="1200" baseline="0" dirty="0" smtClean="0">
                <a:solidFill>
                  <a:schemeClr val="tx1"/>
                </a:solidFill>
                <a:latin typeface="Times New Roman" pitchFamily="-110" charset="0"/>
                <a:ea typeface="+mn-ea"/>
                <a:cs typeface="+mn-cs"/>
              </a:rPr>
              <a:t>surface of the polycarbonate. This is done, first of all, with a finely focused, high intensity</a:t>
            </a:r>
          </a:p>
          <a:p>
            <a:r>
              <a:rPr lang="en-US" sz="1200" kern="1200" baseline="0" dirty="0" smtClean="0">
                <a:solidFill>
                  <a:schemeClr val="tx1"/>
                </a:solidFill>
                <a:latin typeface="Times New Roman" pitchFamily="-110" charset="0"/>
                <a:ea typeface="+mn-ea"/>
                <a:cs typeface="+mn-cs"/>
              </a:rPr>
              <a:t>laser to create a master disk. The master is used, in turn, to make a die to</a:t>
            </a:r>
          </a:p>
          <a:p>
            <a:r>
              <a:rPr lang="en-US" sz="1200" kern="1200" baseline="0" dirty="0" smtClean="0">
                <a:solidFill>
                  <a:schemeClr val="tx1"/>
                </a:solidFill>
                <a:latin typeface="Times New Roman" pitchFamily="-110" charset="0"/>
                <a:ea typeface="+mn-ea"/>
                <a:cs typeface="+mn-cs"/>
              </a:rPr>
              <a:t>stamp out copies onto polycarbonate. The pitted surface is then coated with a highly</a:t>
            </a:r>
          </a:p>
          <a:p>
            <a:r>
              <a:rPr lang="en-US" sz="1200" kern="1200" baseline="0" dirty="0" smtClean="0">
                <a:solidFill>
                  <a:schemeClr val="tx1"/>
                </a:solidFill>
                <a:latin typeface="Times New Roman" pitchFamily="-110" charset="0"/>
                <a:ea typeface="+mn-ea"/>
                <a:cs typeface="+mn-cs"/>
              </a:rPr>
              <a:t>reflective surface, usually aluminum or gold. This shiny surface is protected against</a:t>
            </a:r>
          </a:p>
          <a:p>
            <a:r>
              <a:rPr lang="en-US" sz="1200" kern="1200" baseline="0" dirty="0" smtClean="0">
                <a:solidFill>
                  <a:schemeClr val="tx1"/>
                </a:solidFill>
                <a:latin typeface="Times New Roman" pitchFamily="-110" charset="0"/>
                <a:ea typeface="+mn-ea"/>
                <a:cs typeface="+mn-cs"/>
              </a:rPr>
              <a:t>dust and scratches by a top coat of clear acrylic. Finally, a label can be silkscreened</a:t>
            </a:r>
          </a:p>
          <a:p>
            <a:r>
              <a:rPr lang="en-US" sz="1200" kern="1200" baseline="0" dirty="0" smtClean="0">
                <a:solidFill>
                  <a:schemeClr val="tx1"/>
                </a:solidFill>
                <a:latin typeface="Times New Roman" pitchFamily="-110" charset="0"/>
                <a:ea typeface="+mn-ea"/>
                <a:cs typeface="+mn-cs"/>
              </a:rPr>
              <a:t>onto the acrylic.</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125</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68540831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baseline="0" dirty="0" smtClean="0">
                <a:solidFill>
                  <a:schemeClr val="tx1"/>
                </a:solidFill>
                <a:latin typeface="Times New Roman" pitchFamily="-110" charset="0"/>
                <a:ea typeface="+mn-ea"/>
                <a:cs typeface="+mn-cs"/>
              </a:rPr>
              <a:t>Information </a:t>
            </a:r>
            <a:r>
              <a:rPr lang="en-US" sz="1200" b="0" kern="1200" baseline="0" dirty="0" smtClean="0">
                <a:solidFill>
                  <a:schemeClr val="tx1"/>
                </a:solidFill>
                <a:latin typeface="Times New Roman" pitchFamily="-110" charset="0"/>
                <a:ea typeface="+mn-ea"/>
                <a:cs typeface="+mn-cs"/>
              </a:rPr>
              <a:t>is retrieved from a CD or CD-ROM by a low-powered laser</a:t>
            </a:r>
          </a:p>
          <a:p>
            <a:r>
              <a:rPr lang="en-US" sz="1200" b="0" kern="1200" baseline="0" dirty="0" smtClean="0">
                <a:solidFill>
                  <a:schemeClr val="tx1"/>
                </a:solidFill>
                <a:latin typeface="Times New Roman" pitchFamily="-110" charset="0"/>
                <a:ea typeface="+mn-ea"/>
                <a:cs typeface="+mn-cs"/>
              </a:rPr>
              <a:t>housed in an optical-disk player, or drive unit. The laser shines through the clear</a:t>
            </a:r>
          </a:p>
          <a:p>
            <a:r>
              <a:rPr lang="en-US" sz="1200" b="0" kern="1200" baseline="0" dirty="0" smtClean="0">
                <a:solidFill>
                  <a:schemeClr val="tx1"/>
                </a:solidFill>
                <a:latin typeface="Times New Roman" pitchFamily="-110" charset="0"/>
                <a:ea typeface="+mn-ea"/>
                <a:cs typeface="+mn-cs"/>
              </a:rPr>
              <a:t>polycarbonate while a motor spins the disk past it (Figure 6.9). The intensity of</a:t>
            </a:r>
          </a:p>
          <a:p>
            <a:r>
              <a:rPr lang="en-US" sz="1200" b="0" kern="1200" baseline="0" dirty="0" smtClean="0">
                <a:solidFill>
                  <a:schemeClr val="tx1"/>
                </a:solidFill>
                <a:latin typeface="Times New Roman" pitchFamily="-110" charset="0"/>
                <a:ea typeface="+mn-ea"/>
                <a:cs typeface="+mn-cs"/>
              </a:rPr>
              <a:t>the reflected light of the laser changes as it encounters a pit. Specifically, if the laser</a:t>
            </a:r>
          </a:p>
          <a:p>
            <a:r>
              <a:rPr lang="en-US" sz="1200" b="0" kern="1200" baseline="0" dirty="0" smtClean="0">
                <a:solidFill>
                  <a:schemeClr val="tx1"/>
                </a:solidFill>
                <a:latin typeface="Times New Roman" pitchFamily="-110" charset="0"/>
                <a:ea typeface="+mn-ea"/>
                <a:cs typeface="+mn-cs"/>
              </a:rPr>
              <a:t>beam falls on a pit, which has a somewhat rough surface, the light scatters and a low</a:t>
            </a:r>
          </a:p>
          <a:p>
            <a:r>
              <a:rPr lang="en-US" sz="1200" b="0" kern="1200" baseline="0" dirty="0" smtClean="0">
                <a:solidFill>
                  <a:schemeClr val="tx1"/>
                </a:solidFill>
                <a:latin typeface="Times New Roman" pitchFamily="-110" charset="0"/>
                <a:ea typeface="+mn-ea"/>
                <a:cs typeface="+mn-cs"/>
              </a:rPr>
              <a:t>intensity is reflected back to the source. The areas between pits are called lands.</a:t>
            </a:r>
          </a:p>
          <a:p>
            <a:r>
              <a:rPr lang="en-US" sz="1200" b="0" kern="1200" baseline="0" dirty="0" smtClean="0">
                <a:solidFill>
                  <a:schemeClr val="tx1"/>
                </a:solidFill>
                <a:latin typeface="Times New Roman" pitchFamily="-110" charset="0"/>
                <a:ea typeface="+mn-ea"/>
                <a:cs typeface="+mn-cs"/>
              </a:rPr>
              <a:t>A land is a smooth surface, which reflects back at higher intensity. The change</a:t>
            </a:r>
          </a:p>
          <a:p>
            <a:r>
              <a:rPr lang="en-US" sz="1200" b="0" kern="1200" baseline="0" dirty="0" smtClean="0">
                <a:solidFill>
                  <a:schemeClr val="tx1"/>
                </a:solidFill>
                <a:latin typeface="Times New Roman" pitchFamily="-110" charset="0"/>
                <a:ea typeface="+mn-ea"/>
                <a:cs typeface="+mn-cs"/>
              </a:rPr>
              <a:t>between pits and lands is detected by a photo sensor and converted into a digital</a:t>
            </a:r>
          </a:p>
          <a:p>
            <a:r>
              <a:rPr lang="en-US" sz="1200" b="0" kern="1200" baseline="0" dirty="0" smtClean="0">
                <a:solidFill>
                  <a:schemeClr val="tx1"/>
                </a:solidFill>
                <a:latin typeface="Times New Roman" pitchFamily="-110" charset="0"/>
                <a:ea typeface="+mn-ea"/>
                <a:cs typeface="+mn-cs"/>
              </a:rPr>
              <a:t>signal. The sensor tests the surface at regular intervals. The beginning or end of</a:t>
            </a:r>
          </a:p>
          <a:p>
            <a:r>
              <a:rPr lang="en-US" sz="1200" b="0" kern="1200" baseline="0" dirty="0" smtClean="0">
                <a:solidFill>
                  <a:schemeClr val="tx1"/>
                </a:solidFill>
                <a:latin typeface="Times New Roman" pitchFamily="-110" charset="0"/>
                <a:ea typeface="+mn-ea"/>
                <a:cs typeface="+mn-cs"/>
              </a:rPr>
              <a:t>a pit represents a 1; when no change in elevation occurs between intervals, a 0 is</a:t>
            </a:r>
          </a:p>
          <a:p>
            <a:r>
              <a:rPr lang="en-US" sz="1200" b="0" kern="1200" baseline="0" dirty="0" smtClean="0">
                <a:solidFill>
                  <a:schemeClr val="tx1"/>
                </a:solidFill>
                <a:latin typeface="Times New Roman" pitchFamily="-110" charset="0"/>
                <a:ea typeface="+mn-ea"/>
                <a:cs typeface="+mn-cs"/>
              </a:rPr>
              <a:t>recorded.</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Recall that on a magnetic disk, information is recorded in concentric tracks.</a:t>
            </a:r>
          </a:p>
          <a:p>
            <a:r>
              <a:rPr lang="en-US" sz="1200" b="0" kern="1200" baseline="0" dirty="0" smtClean="0">
                <a:solidFill>
                  <a:schemeClr val="tx1"/>
                </a:solidFill>
                <a:latin typeface="Times New Roman" pitchFamily="-110" charset="0"/>
                <a:ea typeface="+mn-ea"/>
                <a:cs typeface="+mn-cs"/>
              </a:rPr>
              <a:t>With the simplest constant angular velocity (CAV) system, the number of bits per</a:t>
            </a:r>
          </a:p>
          <a:p>
            <a:r>
              <a:rPr lang="en-US" sz="1200" b="0" kern="1200" baseline="0" dirty="0" smtClean="0">
                <a:solidFill>
                  <a:schemeClr val="tx1"/>
                </a:solidFill>
                <a:latin typeface="Times New Roman" pitchFamily="-110" charset="0"/>
                <a:ea typeface="+mn-ea"/>
                <a:cs typeface="+mn-cs"/>
              </a:rPr>
              <a:t>track is constant. An increase in density is achieved with multiple zoned recording,</a:t>
            </a:r>
          </a:p>
          <a:p>
            <a:r>
              <a:rPr lang="en-US" sz="1200" b="0" kern="1200" baseline="0" dirty="0" smtClean="0">
                <a:solidFill>
                  <a:schemeClr val="tx1"/>
                </a:solidFill>
                <a:latin typeface="Times New Roman" pitchFamily="-110" charset="0"/>
                <a:ea typeface="+mn-ea"/>
                <a:cs typeface="+mn-cs"/>
              </a:rPr>
              <a:t>in which the surface is divided into a number of zones, with zones farther from the</a:t>
            </a:r>
          </a:p>
          <a:p>
            <a:r>
              <a:rPr lang="en-US" sz="1200" b="0" kern="1200" baseline="0" dirty="0" smtClean="0">
                <a:solidFill>
                  <a:schemeClr val="tx1"/>
                </a:solidFill>
                <a:latin typeface="Times New Roman" pitchFamily="-110" charset="0"/>
                <a:ea typeface="+mn-ea"/>
                <a:cs typeface="+mn-cs"/>
              </a:rPr>
              <a:t>center containing more bits than zones closer to the center. Although this technique</a:t>
            </a:r>
          </a:p>
          <a:p>
            <a:r>
              <a:rPr lang="en-US" sz="1200" b="0" kern="1200" baseline="0" dirty="0" smtClean="0">
                <a:solidFill>
                  <a:schemeClr val="tx1"/>
                </a:solidFill>
                <a:latin typeface="Times New Roman" pitchFamily="-110" charset="0"/>
                <a:ea typeface="+mn-ea"/>
                <a:cs typeface="+mn-cs"/>
              </a:rPr>
              <a:t>increases capacity, it is still not optimal.</a:t>
            </a:r>
          </a:p>
          <a:p>
            <a:endParaRPr lang="en-US" sz="1200" b="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To achieve greater capacity, CDs and CD-ROMs do not organize information</a:t>
            </a:r>
          </a:p>
          <a:p>
            <a:r>
              <a:rPr lang="en-US" sz="1200" b="0" kern="1200" baseline="0" dirty="0" smtClean="0">
                <a:solidFill>
                  <a:schemeClr val="tx1"/>
                </a:solidFill>
                <a:latin typeface="Times New Roman" pitchFamily="-110" charset="0"/>
                <a:ea typeface="+mn-ea"/>
                <a:cs typeface="+mn-cs"/>
              </a:rPr>
              <a:t>on concentric tracks. Instead, the disk contains a single spiral track, beginning near</a:t>
            </a:r>
          </a:p>
          <a:p>
            <a:r>
              <a:rPr lang="en-US" sz="1200" b="0" kern="1200" baseline="0" dirty="0" smtClean="0">
                <a:solidFill>
                  <a:schemeClr val="tx1"/>
                </a:solidFill>
                <a:latin typeface="Times New Roman" pitchFamily="-110" charset="0"/>
                <a:ea typeface="+mn-ea"/>
                <a:cs typeface="+mn-cs"/>
              </a:rPr>
              <a:t>the center and spiraling out to the outer edge of the disk. Sectors near the outside</a:t>
            </a:r>
          </a:p>
          <a:p>
            <a:r>
              <a:rPr lang="en-US" sz="1200" b="0" kern="1200" baseline="0" dirty="0" smtClean="0">
                <a:solidFill>
                  <a:schemeClr val="tx1"/>
                </a:solidFill>
                <a:latin typeface="Times New Roman" pitchFamily="-110" charset="0"/>
                <a:ea typeface="+mn-ea"/>
                <a:cs typeface="+mn-cs"/>
              </a:rPr>
              <a:t>of the disk are the same length as those near the inside. Thus, information is packed</a:t>
            </a:r>
          </a:p>
          <a:p>
            <a:r>
              <a:rPr lang="en-US" sz="1200" b="0" kern="1200" baseline="0" dirty="0" smtClean="0">
                <a:solidFill>
                  <a:schemeClr val="tx1"/>
                </a:solidFill>
                <a:latin typeface="Times New Roman" pitchFamily="-110" charset="0"/>
                <a:ea typeface="+mn-ea"/>
                <a:cs typeface="+mn-cs"/>
              </a:rPr>
              <a:t>evenly across the disk in segments of the same size and these are scanned at the</a:t>
            </a:r>
          </a:p>
          <a:p>
            <a:r>
              <a:rPr lang="en-US" sz="1200" b="0" kern="1200" baseline="0" dirty="0" smtClean="0">
                <a:solidFill>
                  <a:schemeClr val="tx1"/>
                </a:solidFill>
                <a:latin typeface="Times New Roman" pitchFamily="-110" charset="0"/>
                <a:ea typeface="+mn-ea"/>
                <a:cs typeface="+mn-cs"/>
              </a:rPr>
              <a:t>same rate by rotating the disk at a variable speed. The pits are then read by the laser</a:t>
            </a:r>
          </a:p>
          <a:p>
            <a:r>
              <a:rPr lang="en-US" sz="1200" b="0" kern="1200" baseline="0" dirty="0" smtClean="0">
                <a:solidFill>
                  <a:schemeClr val="tx1"/>
                </a:solidFill>
                <a:latin typeface="Times New Roman" pitchFamily="-110" charset="0"/>
                <a:ea typeface="+mn-ea"/>
                <a:cs typeface="+mn-cs"/>
              </a:rPr>
              <a:t>at a constant linear velocity (CLV). The disk rotates more slowly for accesses near</a:t>
            </a:r>
          </a:p>
          <a:p>
            <a:r>
              <a:rPr lang="en-US" sz="1200" b="0" kern="1200" baseline="0" dirty="0" smtClean="0">
                <a:solidFill>
                  <a:schemeClr val="tx1"/>
                </a:solidFill>
                <a:latin typeface="Times New Roman" pitchFamily="-110" charset="0"/>
                <a:ea typeface="+mn-ea"/>
                <a:cs typeface="+mn-cs"/>
              </a:rPr>
              <a:t>the outer edge than for those near the center. Thus, the capacity of a track and the</a:t>
            </a:r>
          </a:p>
          <a:p>
            <a:r>
              <a:rPr lang="en-US" sz="1200" b="0" kern="1200" baseline="0" dirty="0" smtClean="0">
                <a:solidFill>
                  <a:schemeClr val="tx1"/>
                </a:solidFill>
                <a:latin typeface="Times New Roman" pitchFamily="-110" charset="0"/>
                <a:ea typeface="+mn-ea"/>
                <a:cs typeface="+mn-cs"/>
              </a:rPr>
              <a:t>rotational delay both increase for positions nearer the outer edge of the disk. The</a:t>
            </a:r>
          </a:p>
          <a:p>
            <a:r>
              <a:rPr lang="en-US" sz="1200" b="0" kern="1200" baseline="0" dirty="0" smtClean="0">
                <a:solidFill>
                  <a:schemeClr val="tx1"/>
                </a:solidFill>
                <a:latin typeface="Times New Roman" pitchFamily="-110" charset="0"/>
                <a:ea typeface="+mn-ea"/>
                <a:cs typeface="+mn-cs"/>
              </a:rPr>
              <a:t>data capacity for a CD-ROM is about 680 MB.</a:t>
            </a:r>
            <a:endParaRPr lang="en-US" b="0"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126</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49334431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Data on the CD-ROM are organized as a sequence of blocks. A typical block</a:t>
            </a:r>
          </a:p>
          <a:p>
            <a:r>
              <a:rPr lang="en-US" sz="1200" kern="1200" baseline="0" dirty="0" smtClean="0">
                <a:solidFill>
                  <a:schemeClr val="tx1"/>
                </a:solidFill>
                <a:latin typeface="Times New Roman" pitchFamily="-110" charset="0"/>
                <a:ea typeface="+mn-ea"/>
                <a:cs typeface="+mn-cs"/>
              </a:rPr>
              <a:t>format is shown in Figure 6.10. It consists of the following fields: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a:t>
            </a:r>
            <a:r>
              <a:rPr lang="en-US" sz="1200" b="1" kern="1200" baseline="0" dirty="0" smtClean="0">
                <a:solidFill>
                  <a:schemeClr val="tx1"/>
                </a:solidFill>
                <a:latin typeface="Times New Roman" pitchFamily="-110" charset="0"/>
                <a:ea typeface="+mn-ea"/>
                <a:cs typeface="+mn-cs"/>
              </a:rPr>
              <a:t>Sync: </a:t>
            </a:r>
            <a:r>
              <a:rPr lang="en-US" sz="1200" b="0" kern="1200" baseline="0" dirty="0" smtClean="0">
                <a:solidFill>
                  <a:schemeClr val="tx1"/>
                </a:solidFill>
                <a:latin typeface="Times New Roman" pitchFamily="-110" charset="0"/>
                <a:ea typeface="+mn-ea"/>
                <a:cs typeface="+mn-cs"/>
              </a:rPr>
              <a:t>The sync field identifies the beginning of a block. It consists of a byte of</a:t>
            </a:r>
          </a:p>
          <a:p>
            <a:r>
              <a:rPr lang="en-US" sz="1200" kern="1200" baseline="0" dirty="0" smtClean="0">
                <a:solidFill>
                  <a:schemeClr val="tx1"/>
                </a:solidFill>
                <a:latin typeface="Times New Roman" pitchFamily="-110" charset="0"/>
                <a:ea typeface="+mn-ea"/>
                <a:cs typeface="+mn-cs"/>
              </a:rPr>
              <a:t>all 0s, 10 bytes of all 1s, and a byte of all 0s.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a:t>
            </a:r>
            <a:r>
              <a:rPr lang="en-US" sz="1200" b="1" kern="1200" baseline="0" dirty="0" smtClean="0">
                <a:solidFill>
                  <a:schemeClr val="tx1"/>
                </a:solidFill>
                <a:latin typeface="Times New Roman" pitchFamily="-110" charset="0"/>
                <a:ea typeface="+mn-ea"/>
                <a:cs typeface="+mn-cs"/>
              </a:rPr>
              <a:t>Header: </a:t>
            </a:r>
            <a:r>
              <a:rPr lang="en-US" sz="1200" b="0" kern="1200" baseline="0" dirty="0" smtClean="0">
                <a:solidFill>
                  <a:schemeClr val="tx1"/>
                </a:solidFill>
                <a:latin typeface="Times New Roman" pitchFamily="-110" charset="0"/>
                <a:ea typeface="+mn-ea"/>
                <a:cs typeface="+mn-cs"/>
              </a:rPr>
              <a:t>The header contains the block address and the mode byte. Mode</a:t>
            </a:r>
          </a:p>
          <a:p>
            <a:r>
              <a:rPr lang="en-US" sz="1200" kern="1200" baseline="0" dirty="0" smtClean="0">
                <a:solidFill>
                  <a:schemeClr val="tx1"/>
                </a:solidFill>
                <a:latin typeface="Times New Roman" pitchFamily="-110" charset="0"/>
                <a:ea typeface="+mn-ea"/>
                <a:cs typeface="+mn-cs"/>
              </a:rPr>
              <a:t>0 specifies a blank data field; mode 1 specifies the use of an error-correcting</a:t>
            </a:r>
          </a:p>
          <a:p>
            <a:r>
              <a:rPr lang="en-US" sz="1200" kern="1200" baseline="0" dirty="0" smtClean="0">
                <a:solidFill>
                  <a:schemeClr val="tx1"/>
                </a:solidFill>
                <a:latin typeface="Times New Roman" pitchFamily="-110" charset="0"/>
                <a:ea typeface="+mn-ea"/>
                <a:cs typeface="+mn-cs"/>
              </a:rPr>
              <a:t>code and 2048 bytes of data; mode 2 specifies 2336 bytes of user data with no</a:t>
            </a:r>
          </a:p>
          <a:p>
            <a:r>
              <a:rPr lang="en-US" sz="1200" kern="1200" baseline="0" dirty="0" smtClean="0">
                <a:solidFill>
                  <a:schemeClr val="tx1"/>
                </a:solidFill>
                <a:latin typeface="Times New Roman" pitchFamily="-110" charset="0"/>
                <a:ea typeface="+mn-ea"/>
                <a:cs typeface="+mn-cs"/>
              </a:rPr>
              <a:t>error-correcting code.</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a:t>
            </a:r>
            <a:r>
              <a:rPr lang="en-US" sz="1200" b="1" kern="1200" baseline="0" dirty="0" smtClean="0">
                <a:solidFill>
                  <a:schemeClr val="tx1"/>
                </a:solidFill>
                <a:latin typeface="Times New Roman" pitchFamily="-110" charset="0"/>
                <a:ea typeface="+mn-ea"/>
                <a:cs typeface="+mn-cs"/>
              </a:rPr>
              <a:t>Data: </a:t>
            </a:r>
            <a:r>
              <a:rPr lang="en-US" sz="1200" b="0" kern="1200" baseline="0" dirty="0" smtClean="0">
                <a:solidFill>
                  <a:schemeClr val="tx1"/>
                </a:solidFill>
                <a:latin typeface="Times New Roman" pitchFamily="-110" charset="0"/>
                <a:ea typeface="+mn-ea"/>
                <a:cs typeface="+mn-cs"/>
              </a:rPr>
              <a:t>User data.</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a:t>
            </a:r>
            <a:r>
              <a:rPr lang="en-US" sz="1200" b="1" kern="1200" baseline="0" dirty="0" smtClean="0">
                <a:solidFill>
                  <a:schemeClr val="tx1"/>
                </a:solidFill>
                <a:latin typeface="Times New Roman" pitchFamily="-110" charset="0"/>
                <a:ea typeface="+mn-ea"/>
                <a:cs typeface="+mn-cs"/>
              </a:rPr>
              <a:t>Auxiliary: </a:t>
            </a:r>
            <a:r>
              <a:rPr lang="en-US" sz="1200" b="0" kern="1200" baseline="0" dirty="0" smtClean="0">
                <a:solidFill>
                  <a:schemeClr val="tx1"/>
                </a:solidFill>
                <a:latin typeface="Times New Roman" pitchFamily="-110" charset="0"/>
                <a:ea typeface="+mn-ea"/>
                <a:cs typeface="+mn-cs"/>
              </a:rPr>
              <a:t>Additional user data in mode 2. In mode 1, this is a 288-byte error correcting</a:t>
            </a:r>
          </a:p>
          <a:p>
            <a:r>
              <a:rPr lang="en-US" sz="1200" b="0" kern="1200" baseline="0" dirty="0" smtClean="0">
                <a:solidFill>
                  <a:schemeClr val="tx1"/>
                </a:solidFill>
                <a:latin typeface="Times New Roman" pitchFamily="-110" charset="0"/>
                <a:ea typeface="+mn-ea"/>
                <a:cs typeface="+mn-cs"/>
              </a:rPr>
              <a:t>code.</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With the use of CLV, random access becomes more difficult. Locating a specific</a:t>
            </a:r>
          </a:p>
          <a:p>
            <a:r>
              <a:rPr lang="en-US" sz="1200" kern="1200" baseline="0" dirty="0" smtClean="0">
                <a:solidFill>
                  <a:schemeClr val="tx1"/>
                </a:solidFill>
                <a:latin typeface="Times New Roman" pitchFamily="-110" charset="0"/>
                <a:ea typeface="+mn-ea"/>
                <a:cs typeface="+mn-cs"/>
              </a:rPr>
              <a:t>address involves moving the head to the general area, adjusting the rotation</a:t>
            </a:r>
          </a:p>
          <a:p>
            <a:r>
              <a:rPr lang="en-US" sz="1200" kern="1200" baseline="0" dirty="0" smtClean="0">
                <a:solidFill>
                  <a:schemeClr val="tx1"/>
                </a:solidFill>
                <a:latin typeface="Times New Roman" pitchFamily="-110" charset="0"/>
                <a:ea typeface="+mn-ea"/>
                <a:cs typeface="+mn-cs"/>
              </a:rPr>
              <a:t>speed and reading the address, and then making minor adjustments to find and</a:t>
            </a:r>
          </a:p>
          <a:p>
            <a:r>
              <a:rPr lang="en-US" sz="1200" kern="1200" baseline="0" dirty="0" smtClean="0">
                <a:solidFill>
                  <a:schemeClr val="tx1"/>
                </a:solidFill>
                <a:latin typeface="Times New Roman" pitchFamily="-110" charset="0"/>
                <a:ea typeface="+mn-ea"/>
                <a:cs typeface="+mn-cs"/>
              </a:rPr>
              <a:t>access the specific sector.</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127</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88214568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CD-ROM is appropriate for the distribution of large amounts of data to a</a:t>
            </a:r>
          </a:p>
          <a:p>
            <a:r>
              <a:rPr lang="en-US" sz="1200" kern="1200" baseline="0" dirty="0" smtClean="0">
                <a:solidFill>
                  <a:schemeClr val="tx1"/>
                </a:solidFill>
                <a:latin typeface="Times New Roman" pitchFamily="-110" charset="0"/>
                <a:ea typeface="+mn-ea"/>
                <a:cs typeface="+mn-cs"/>
              </a:rPr>
              <a:t>large number of users. Because of the expense of the initial writing process, it is not</a:t>
            </a:r>
          </a:p>
          <a:p>
            <a:r>
              <a:rPr lang="en-US" sz="1200" kern="1200" baseline="0" dirty="0" smtClean="0">
                <a:solidFill>
                  <a:schemeClr val="tx1"/>
                </a:solidFill>
                <a:latin typeface="Times New Roman" pitchFamily="-110" charset="0"/>
                <a:ea typeface="+mn-ea"/>
                <a:cs typeface="+mn-cs"/>
              </a:rPr>
              <a:t>appropriate for individualized applications. Compared with traditional magnetic</a:t>
            </a:r>
          </a:p>
          <a:p>
            <a:r>
              <a:rPr lang="en-US" sz="1200" kern="1200" baseline="0" dirty="0" smtClean="0">
                <a:solidFill>
                  <a:schemeClr val="tx1"/>
                </a:solidFill>
                <a:latin typeface="Times New Roman" pitchFamily="-110" charset="0"/>
                <a:ea typeface="+mn-ea"/>
                <a:cs typeface="+mn-cs"/>
              </a:rPr>
              <a:t>disks, the CD-ROM has two advantages: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The optical disk together with the information stored on it can be mass replicated</a:t>
            </a:r>
          </a:p>
          <a:p>
            <a:r>
              <a:rPr lang="en-US" sz="1200" kern="1200" baseline="0" dirty="0" smtClean="0">
                <a:solidFill>
                  <a:schemeClr val="tx1"/>
                </a:solidFill>
                <a:latin typeface="Times New Roman" pitchFamily="-110" charset="0"/>
                <a:ea typeface="+mn-ea"/>
                <a:cs typeface="+mn-cs"/>
              </a:rPr>
              <a:t>inexpensively—unlike a magnetic disk. The database on a magnetic disk</a:t>
            </a:r>
          </a:p>
          <a:p>
            <a:r>
              <a:rPr lang="en-US" sz="1200" kern="1200" baseline="0" dirty="0" smtClean="0">
                <a:solidFill>
                  <a:schemeClr val="tx1"/>
                </a:solidFill>
                <a:latin typeface="Times New Roman" pitchFamily="-110" charset="0"/>
                <a:ea typeface="+mn-ea"/>
                <a:cs typeface="+mn-cs"/>
              </a:rPr>
              <a:t>has to be reproduced by copying one disk at a time using two disk drives.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The optical disk is removable, allowing the disk itself to be used for archival</a:t>
            </a:r>
          </a:p>
          <a:p>
            <a:r>
              <a:rPr lang="en-US" sz="1200" kern="1200" baseline="0" dirty="0" smtClean="0">
                <a:solidFill>
                  <a:schemeClr val="tx1"/>
                </a:solidFill>
                <a:latin typeface="Times New Roman" pitchFamily="-110" charset="0"/>
                <a:ea typeface="+mn-ea"/>
                <a:cs typeface="+mn-cs"/>
              </a:rPr>
              <a:t>storage. Most magnetic disks are non-removable. The information on non-removable</a:t>
            </a:r>
          </a:p>
          <a:p>
            <a:r>
              <a:rPr lang="en-US" sz="1200" kern="1200" baseline="0" dirty="0" smtClean="0">
                <a:solidFill>
                  <a:schemeClr val="tx1"/>
                </a:solidFill>
                <a:latin typeface="Times New Roman" pitchFamily="-110" charset="0"/>
                <a:ea typeface="+mn-ea"/>
                <a:cs typeface="+mn-cs"/>
              </a:rPr>
              <a:t>magnetic disks must first be copied to another storage medium</a:t>
            </a:r>
          </a:p>
          <a:p>
            <a:r>
              <a:rPr lang="en-US" sz="1200" kern="1200" baseline="0" dirty="0" smtClean="0">
                <a:solidFill>
                  <a:schemeClr val="tx1"/>
                </a:solidFill>
                <a:latin typeface="Times New Roman" pitchFamily="-110" charset="0"/>
                <a:ea typeface="+mn-ea"/>
                <a:cs typeface="+mn-cs"/>
              </a:rPr>
              <a:t>before the disk drive/disk can be used to store new information.</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disadvantages of CD-ROM are as follows: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It is read-only and cannot be updated.</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 It has an access time much longer than that of a magnetic disk drive, as much</a:t>
            </a:r>
          </a:p>
          <a:p>
            <a:r>
              <a:rPr lang="en-US" sz="1200" kern="1200" baseline="0" dirty="0" smtClean="0">
                <a:solidFill>
                  <a:schemeClr val="tx1"/>
                </a:solidFill>
                <a:latin typeface="Times New Roman" pitchFamily="-110" charset="0"/>
                <a:ea typeface="+mn-ea"/>
                <a:cs typeface="+mn-cs"/>
              </a:rPr>
              <a:t>as half a second.</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128</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0446722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baseline="0" dirty="0" smtClean="0">
                <a:solidFill>
                  <a:schemeClr val="tx1"/>
                </a:solidFill>
                <a:latin typeface="Times New Roman" pitchFamily="-110" charset="0"/>
                <a:ea typeface="+mn-ea"/>
                <a:cs typeface="+mn-cs"/>
              </a:rPr>
              <a:t>To accommodate applications in which only one or a small</a:t>
            </a:r>
          </a:p>
          <a:p>
            <a:r>
              <a:rPr lang="en-US" sz="1200" kern="1200" baseline="0" dirty="0" smtClean="0">
                <a:solidFill>
                  <a:schemeClr val="tx1"/>
                </a:solidFill>
                <a:latin typeface="Times New Roman" pitchFamily="-110" charset="0"/>
                <a:ea typeface="+mn-ea"/>
                <a:cs typeface="+mn-cs"/>
              </a:rPr>
              <a:t>number of copies of a set of data is needed, the write-once read-many CD, known</a:t>
            </a:r>
          </a:p>
          <a:p>
            <a:r>
              <a:rPr lang="en-US" sz="1200" kern="1200" baseline="0" dirty="0" smtClean="0">
                <a:solidFill>
                  <a:schemeClr val="tx1"/>
                </a:solidFill>
                <a:latin typeface="Times New Roman" pitchFamily="-110" charset="0"/>
                <a:ea typeface="+mn-ea"/>
                <a:cs typeface="+mn-cs"/>
              </a:rPr>
              <a:t>as the CD recordable (</a:t>
            </a:r>
            <a:r>
              <a:rPr lang="en-US" sz="1200" b="1" kern="1200" baseline="0" dirty="0" smtClean="0">
                <a:solidFill>
                  <a:schemeClr val="tx1"/>
                </a:solidFill>
                <a:latin typeface="Times New Roman" pitchFamily="-110" charset="0"/>
                <a:ea typeface="+mn-ea"/>
                <a:cs typeface="+mn-cs"/>
              </a:rPr>
              <a:t>CD-R), </a:t>
            </a:r>
            <a:r>
              <a:rPr lang="en-US" sz="1200" b="0" kern="1200" baseline="0" dirty="0" smtClean="0">
                <a:solidFill>
                  <a:schemeClr val="tx1"/>
                </a:solidFill>
                <a:latin typeface="Times New Roman" pitchFamily="-110" charset="0"/>
                <a:ea typeface="+mn-ea"/>
                <a:cs typeface="+mn-cs"/>
              </a:rPr>
              <a:t>has been developed. For </a:t>
            </a:r>
            <a:r>
              <a:rPr lang="en-US" sz="1200" b="1" kern="1200" baseline="0" dirty="0" smtClean="0">
                <a:solidFill>
                  <a:schemeClr val="tx1"/>
                </a:solidFill>
                <a:latin typeface="Times New Roman" pitchFamily="-110" charset="0"/>
                <a:ea typeface="+mn-ea"/>
                <a:cs typeface="+mn-cs"/>
              </a:rPr>
              <a:t>CD-R, </a:t>
            </a:r>
            <a:r>
              <a:rPr lang="en-US" sz="1200" b="0" kern="1200" baseline="0" dirty="0" smtClean="0">
                <a:solidFill>
                  <a:schemeClr val="tx1"/>
                </a:solidFill>
                <a:latin typeface="Times New Roman" pitchFamily="-110" charset="0"/>
                <a:ea typeface="+mn-ea"/>
                <a:cs typeface="+mn-cs"/>
              </a:rPr>
              <a:t>a disk is prepared</a:t>
            </a:r>
          </a:p>
          <a:p>
            <a:r>
              <a:rPr lang="en-US" sz="1200" b="0" kern="1200" baseline="0" dirty="0" smtClean="0">
                <a:solidFill>
                  <a:schemeClr val="tx1"/>
                </a:solidFill>
                <a:latin typeface="Times New Roman" pitchFamily="-110" charset="0"/>
                <a:ea typeface="+mn-ea"/>
                <a:cs typeface="+mn-cs"/>
              </a:rPr>
              <a:t>in such a way that it can be subsequently written once with a laser beam of</a:t>
            </a:r>
          </a:p>
          <a:p>
            <a:r>
              <a:rPr lang="en-US" sz="1200" kern="1200" baseline="0" dirty="0" smtClean="0">
                <a:solidFill>
                  <a:schemeClr val="tx1"/>
                </a:solidFill>
                <a:latin typeface="Times New Roman" pitchFamily="-110" charset="0"/>
                <a:ea typeface="+mn-ea"/>
                <a:cs typeface="+mn-cs"/>
              </a:rPr>
              <a:t>modest -intensity. Thus, with a some what more expensive disk controller than for</a:t>
            </a:r>
          </a:p>
          <a:p>
            <a:r>
              <a:rPr lang="en-US" sz="1200" kern="1200" baseline="0" dirty="0" smtClean="0">
                <a:solidFill>
                  <a:schemeClr val="tx1"/>
                </a:solidFill>
                <a:latin typeface="Times New Roman" pitchFamily="-110" charset="0"/>
                <a:ea typeface="+mn-ea"/>
                <a:cs typeface="+mn-cs"/>
              </a:rPr>
              <a:t>CD-ROM, the customer can write once as well as read the disk.</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CD-R medium is similar to but not identical to that of a CD or</a:t>
            </a:r>
          </a:p>
          <a:p>
            <a:r>
              <a:rPr lang="en-US" sz="1200" kern="1200" baseline="0" dirty="0" smtClean="0">
                <a:solidFill>
                  <a:schemeClr val="tx1"/>
                </a:solidFill>
                <a:latin typeface="Times New Roman" pitchFamily="-110" charset="0"/>
                <a:ea typeface="+mn-ea"/>
                <a:cs typeface="+mn-cs"/>
              </a:rPr>
              <a:t>CD-ROM. For CDs and CD-ROMs, information is recorded by the pitting of</a:t>
            </a:r>
          </a:p>
          <a:p>
            <a:r>
              <a:rPr lang="en-US" sz="1200" kern="1200" baseline="0" dirty="0" smtClean="0">
                <a:solidFill>
                  <a:schemeClr val="tx1"/>
                </a:solidFill>
                <a:latin typeface="Times New Roman" pitchFamily="-110" charset="0"/>
                <a:ea typeface="+mn-ea"/>
                <a:cs typeface="+mn-cs"/>
              </a:rPr>
              <a:t>the surface of the medium, which changes reflectivity. For a CD-R, the medium</a:t>
            </a:r>
          </a:p>
          <a:p>
            <a:r>
              <a:rPr lang="en-US" sz="1200" kern="1200" baseline="0" dirty="0" smtClean="0">
                <a:solidFill>
                  <a:schemeClr val="tx1"/>
                </a:solidFill>
                <a:latin typeface="Times New Roman" pitchFamily="-110" charset="0"/>
                <a:ea typeface="+mn-ea"/>
                <a:cs typeface="+mn-cs"/>
              </a:rPr>
              <a:t>includes a dye layer. The dye is used to change reflectivity and is activated</a:t>
            </a:r>
          </a:p>
          <a:p>
            <a:r>
              <a:rPr lang="en-US" sz="1200" kern="1200" baseline="0" dirty="0" smtClean="0">
                <a:solidFill>
                  <a:schemeClr val="tx1"/>
                </a:solidFill>
                <a:latin typeface="Times New Roman" pitchFamily="-110" charset="0"/>
                <a:ea typeface="+mn-ea"/>
                <a:cs typeface="+mn-cs"/>
              </a:rPr>
              <a:t>by a high-intensity laser. The resulting disk can be read on a CD-R drive or a</a:t>
            </a:r>
          </a:p>
          <a:p>
            <a:r>
              <a:rPr lang="en-US" sz="1200" kern="1200" baseline="0" dirty="0" smtClean="0">
                <a:solidFill>
                  <a:schemeClr val="tx1"/>
                </a:solidFill>
                <a:latin typeface="Times New Roman" pitchFamily="-110" charset="0"/>
                <a:ea typeface="+mn-ea"/>
                <a:cs typeface="+mn-cs"/>
              </a:rPr>
              <a:t>CD-ROM drive.</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CD-R optical disk is attractive for archival storage of documents and files.</a:t>
            </a:r>
          </a:p>
          <a:p>
            <a:r>
              <a:rPr lang="en-US" sz="1200" kern="1200" baseline="0" dirty="0" smtClean="0">
                <a:solidFill>
                  <a:schemeClr val="tx1"/>
                </a:solidFill>
                <a:latin typeface="Times New Roman" pitchFamily="-110" charset="0"/>
                <a:ea typeface="+mn-ea"/>
                <a:cs typeface="+mn-cs"/>
              </a:rPr>
              <a:t>It provides a permanent record of large volumes of user data.</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a:t>
            </a:r>
            <a:r>
              <a:rPr lang="en-US" sz="1200" b="1" kern="1200" baseline="0" dirty="0" smtClean="0">
                <a:solidFill>
                  <a:schemeClr val="tx1"/>
                </a:solidFill>
                <a:latin typeface="Times New Roman" pitchFamily="-110" charset="0"/>
                <a:ea typeface="+mn-ea"/>
                <a:cs typeface="+mn-cs"/>
              </a:rPr>
              <a:t>CD-RW </a:t>
            </a:r>
            <a:r>
              <a:rPr lang="en-US" sz="1200" b="0" kern="1200" baseline="0" dirty="0" smtClean="0">
                <a:solidFill>
                  <a:schemeClr val="tx1"/>
                </a:solidFill>
                <a:latin typeface="Times New Roman" pitchFamily="-110" charset="0"/>
                <a:ea typeface="+mn-ea"/>
                <a:cs typeface="+mn-cs"/>
              </a:rPr>
              <a:t>optical disk can be repeatedly written and</a:t>
            </a:r>
          </a:p>
          <a:p>
            <a:r>
              <a:rPr lang="en-US" sz="1200" kern="1200" baseline="0" dirty="0" smtClean="0">
                <a:solidFill>
                  <a:schemeClr val="tx1"/>
                </a:solidFill>
                <a:latin typeface="Times New Roman" pitchFamily="-110" charset="0"/>
                <a:ea typeface="+mn-ea"/>
                <a:cs typeface="+mn-cs"/>
              </a:rPr>
              <a:t>overwritten, as with a magnetic disk. Although a number of approaches have been</a:t>
            </a:r>
          </a:p>
          <a:p>
            <a:r>
              <a:rPr lang="en-US" sz="1200" kern="1200" baseline="0" dirty="0" smtClean="0">
                <a:solidFill>
                  <a:schemeClr val="tx1"/>
                </a:solidFill>
                <a:latin typeface="Times New Roman" pitchFamily="-110" charset="0"/>
                <a:ea typeface="+mn-ea"/>
                <a:cs typeface="+mn-cs"/>
              </a:rPr>
              <a:t>tried, the only pure optical approach that has proved attractive is called </a:t>
            </a:r>
            <a:r>
              <a:rPr lang="en-US" sz="1200" b="1" kern="1200" baseline="0" dirty="0" smtClean="0">
                <a:solidFill>
                  <a:schemeClr val="tx1"/>
                </a:solidFill>
                <a:latin typeface="Times New Roman" pitchFamily="-110" charset="0"/>
                <a:ea typeface="+mn-ea"/>
                <a:cs typeface="+mn-cs"/>
              </a:rPr>
              <a:t>phase</a:t>
            </a:r>
          </a:p>
          <a:p>
            <a:r>
              <a:rPr lang="en-US" sz="1200" b="1" kern="1200" baseline="0" dirty="0" smtClean="0">
                <a:solidFill>
                  <a:schemeClr val="tx1"/>
                </a:solidFill>
                <a:latin typeface="Times New Roman" pitchFamily="-110" charset="0"/>
                <a:ea typeface="+mn-ea"/>
                <a:cs typeface="+mn-cs"/>
              </a:rPr>
              <a:t>change. </a:t>
            </a:r>
            <a:r>
              <a:rPr lang="en-US" sz="1200" b="0" kern="1200" baseline="0" dirty="0" smtClean="0">
                <a:solidFill>
                  <a:schemeClr val="tx1"/>
                </a:solidFill>
                <a:latin typeface="Times New Roman" pitchFamily="-110" charset="0"/>
                <a:ea typeface="+mn-ea"/>
                <a:cs typeface="+mn-cs"/>
              </a:rPr>
              <a:t>The phase change disk uses a material that has two significantly different</a:t>
            </a:r>
          </a:p>
          <a:p>
            <a:r>
              <a:rPr lang="en-US" sz="1200" kern="1200" baseline="0" dirty="0" smtClean="0">
                <a:solidFill>
                  <a:schemeClr val="tx1"/>
                </a:solidFill>
                <a:latin typeface="Times New Roman" pitchFamily="-110" charset="0"/>
                <a:ea typeface="+mn-ea"/>
                <a:cs typeface="+mn-cs"/>
              </a:rPr>
              <a:t>reflectivities in two different phase states. There is an amorphous state, in which the</a:t>
            </a:r>
          </a:p>
          <a:p>
            <a:r>
              <a:rPr lang="en-US" sz="1200" kern="1200" baseline="0" dirty="0" smtClean="0">
                <a:solidFill>
                  <a:schemeClr val="tx1"/>
                </a:solidFill>
                <a:latin typeface="Times New Roman" pitchFamily="-110" charset="0"/>
                <a:ea typeface="+mn-ea"/>
                <a:cs typeface="+mn-cs"/>
              </a:rPr>
              <a:t>molecules exhibit a random orientation that reflects light poorly; and a crystalline</a:t>
            </a:r>
          </a:p>
          <a:p>
            <a:r>
              <a:rPr lang="en-US" sz="1200" kern="1200" baseline="0" dirty="0" smtClean="0">
                <a:solidFill>
                  <a:schemeClr val="tx1"/>
                </a:solidFill>
                <a:latin typeface="Times New Roman" pitchFamily="-110" charset="0"/>
                <a:ea typeface="+mn-ea"/>
                <a:cs typeface="+mn-cs"/>
              </a:rPr>
              <a:t>state, which has a smooth surface that reflects light well. A beam of laser light can</a:t>
            </a:r>
          </a:p>
          <a:p>
            <a:r>
              <a:rPr lang="en-US" sz="1200" kern="1200" baseline="0" dirty="0" smtClean="0">
                <a:solidFill>
                  <a:schemeClr val="tx1"/>
                </a:solidFill>
                <a:latin typeface="Times New Roman" pitchFamily="-110" charset="0"/>
                <a:ea typeface="+mn-ea"/>
                <a:cs typeface="+mn-cs"/>
              </a:rPr>
              <a:t>change the material from one phase to the other. The primary disadvantage of</a:t>
            </a:r>
          </a:p>
          <a:p>
            <a:r>
              <a:rPr lang="en-US" sz="1200" kern="1200" baseline="0" dirty="0" smtClean="0">
                <a:solidFill>
                  <a:schemeClr val="tx1"/>
                </a:solidFill>
                <a:latin typeface="Times New Roman" pitchFamily="-110" charset="0"/>
                <a:ea typeface="+mn-ea"/>
                <a:cs typeface="+mn-cs"/>
              </a:rPr>
              <a:t>phase change optical disks is that the material eventually and permanently loses</a:t>
            </a:r>
          </a:p>
          <a:p>
            <a:r>
              <a:rPr lang="en-US" sz="1200" kern="1200" baseline="0" dirty="0" smtClean="0">
                <a:solidFill>
                  <a:schemeClr val="tx1"/>
                </a:solidFill>
                <a:latin typeface="Times New Roman" pitchFamily="-110" charset="0"/>
                <a:ea typeface="+mn-ea"/>
                <a:cs typeface="+mn-cs"/>
              </a:rPr>
              <a:t>its desirable properties. Current materials can be used for between 500,000 and</a:t>
            </a:r>
          </a:p>
          <a:p>
            <a:r>
              <a:rPr lang="en-US" sz="1200" kern="1200" baseline="0" dirty="0" smtClean="0">
                <a:solidFill>
                  <a:schemeClr val="tx1"/>
                </a:solidFill>
                <a:latin typeface="Times New Roman" pitchFamily="-110" charset="0"/>
                <a:ea typeface="+mn-ea"/>
                <a:cs typeface="+mn-cs"/>
              </a:rPr>
              <a:t>1,000,000 erase cycles.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CD-RW has the obvious advantage over CD-ROM and CD-R that it can</a:t>
            </a:r>
          </a:p>
          <a:p>
            <a:r>
              <a:rPr lang="en-US" sz="1200" kern="1200" baseline="0" dirty="0" smtClean="0">
                <a:solidFill>
                  <a:schemeClr val="tx1"/>
                </a:solidFill>
                <a:latin typeface="Times New Roman" pitchFamily="-110" charset="0"/>
                <a:ea typeface="+mn-ea"/>
                <a:cs typeface="+mn-cs"/>
              </a:rPr>
              <a:t>be rewritten and thus used as a true secondary storage. As such, it competes with</a:t>
            </a:r>
          </a:p>
          <a:p>
            <a:r>
              <a:rPr lang="en-US" sz="1200" kern="1200" baseline="0" dirty="0" smtClean="0">
                <a:solidFill>
                  <a:schemeClr val="tx1"/>
                </a:solidFill>
                <a:latin typeface="Times New Roman" pitchFamily="-110" charset="0"/>
                <a:ea typeface="+mn-ea"/>
                <a:cs typeface="+mn-cs"/>
              </a:rPr>
              <a:t>magnetic disk. A key advantage of the optical disk is that the engineering tolerances</a:t>
            </a:r>
          </a:p>
          <a:p>
            <a:r>
              <a:rPr lang="en-US" sz="1200" kern="1200" baseline="0" dirty="0" smtClean="0">
                <a:solidFill>
                  <a:schemeClr val="tx1"/>
                </a:solidFill>
                <a:latin typeface="Times New Roman" pitchFamily="-110" charset="0"/>
                <a:ea typeface="+mn-ea"/>
                <a:cs typeface="+mn-cs"/>
              </a:rPr>
              <a:t>for optical disks are much less severe than for high-capacity magnetic disks. Thus,</a:t>
            </a:r>
          </a:p>
          <a:p>
            <a:r>
              <a:rPr lang="en-US" sz="1200" kern="1200" baseline="0" dirty="0" smtClean="0">
                <a:solidFill>
                  <a:schemeClr val="tx1"/>
                </a:solidFill>
                <a:latin typeface="Times New Roman" pitchFamily="-110" charset="0"/>
                <a:ea typeface="+mn-ea"/>
                <a:cs typeface="+mn-cs"/>
              </a:rPr>
              <a:t>they exhibit higher reliability and longer life.</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129</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14392062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Times New Roman" pitchFamily="-110" charset="0"/>
                <a:ea typeface="+mn-ea"/>
                <a:cs typeface="+mn-cs"/>
              </a:rPr>
              <a:t>With the capacious digital versatile disk (</a:t>
            </a:r>
            <a:r>
              <a:rPr lang="en-US" sz="1200" b="1" kern="1200" baseline="0" dirty="0" smtClean="0">
                <a:solidFill>
                  <a:schemeClr val="tx1"/>
                </a:solidFill>
                <a:latin typeface="Times New Roman" pitchFamily="-110" charset="0"/>
                <a:ea typeface="+mn-ea"/>
                <a:cs typeface="+mn-cs"/>
              </a:rPr>
              <a:t>DVD), </a:t>
            </a:r>
            <a:r>
              <a:rPr lang="en-US" sz="1200" b="0" kern="1200" baseline="0" dirty="0" smtClean="0">
                <a:solidFill>
                  <a:schemeClr val="tx1"/>
                </a:solidFill>
                <a:latin typeface="Times New Roman" pitchFamily="-110" charset="0"/>
                <a:ea typeface="+mn-ea"/>
                <a:cs typeface="+mn-cs"/>
              </a:rPr>
              <a:t>the electronics industry has at last</a:t>
            </a:r>
          </a:p>
          <a:p>
            <a:r>
              <a:rPr lang="en-US" sz="1200" kern="1200" baseline="0" dirty="0" smtClean="0">
                <a:solidFill>
                  <a:schemeClr val="tx1"/>
                </a:solidFill>
                <a:latin typeface="Times New Roman" pitchFamily="-110" charset="0"/>
                <a:ea typeface="+mn-ea"/>
                <a:cs typeface="+mn-cs"/>
              </a:rPr>
              <a:t>found an acceptable replacement for the analog VHS video tape. The DVD has</a:t>
            </a:r>
          </a:p>
          <a:p>
            <a:r>
              <a:rPr lang="en-US" sz="1200" kern="1200" baseline="0" dirty="0" smtClean="0">
                <a:solidFill>
                  <a:schemeClr val="tx1"/>
                </a:solidFill>
                <a:latin typeface="Times New Roman" pitchFamily="-110" charset="0"/>
                <a:ea typeface="+mn-ea"/>
                <a:cs typeface="+mn-cs"/>
              </a:rPr>
              <a:t>replaced the videotape used in video cassette recorders (VCRs) and, more important</a:t>
            </a:r>
          </a:p>
          <a:p>
            <a:r>
              <a:rPr lang="en-US" sz="1200" kern="1200" baseline="0" dirty="0" smtClean="0">
                <a:solidFill>
                  <a:schemeClr val="tx1"/>
                </a:solidFill>
                <a:latin typeface="Times New Roman" pitchFamily="-110" charset="0"/>
                <a:ea typeface="+mn-ea"/>
                <a:cs typeface="+mn-cs"/>
              </a:rPr>
              <a:t>for this discussion, replace the CD-ROM in personal computers and servers.</a:t>
            </a:r>
          </a:p>
          <a:p>
            <a:r>
              <a:rPr lang="en-US" sz="1200" kern="1200" baseline="0" dirty="0" smtClean="0">
                <a:solidFill>
                  <a:schemeClr val="tx1"/>
                </a:solidFill>
                <a:latin typeface="Times New Roman" pitchFamily="-110" charset="0"/>
                <a:ea typeface="+mn-ea"/>
                <a:cs typeface="+mn-cs"/>
              </a:rPr>
              <a:t>The DVD takes video into the digital age. It delivers movies with impressive picture</a:t>
            </a:r>
          </a:p>
          <a:p>
            <a:r>
              <a:rPr lang="en-US" sz="1200" kern="1200" baseline="0" dirty="0" smtClean="0">
                <a:solidFill>
                  <a:schemeClr val="tx1"/>
                </a:solidFill>
                <a:latin typeface="Times New Roman" pitchFamily="-110" charset="0"/>
                <a:ea typeface="+mn-ea"/>
                <a:cs typeface="+mn-cs"/>
              </a:rPr>
              <a:t>quality, and it can be randomly accessed like audio CDs, which DVD machines</a:t>
            </a:r>
          </a:p>
          <a:p>
            <a:r>
              <a:rPr lang="en-US" sz="1200" kern="1200" baseline="0" dirty="0" smtClean="0">
                <a:solidFill>
                  <a:schemeClr val="tx1"/>
                </a:solidFill>
                <a:latin typeface="Times New Roman" pitchFamily="-110" charset="0"/>
                <a:ea typeface="+mn-ea"/>
                <a:cs typeface="+mn-cs"/>
              </a:rPr>
              <a:t>can also play. Vast volumes of data can be crammed onto the disk, currently seven</a:t>
            </a:r>
          </a:p>
          <a:p>
            <a:r>
              <a:rPr lang="en-US" sz="1200" kern="1200" baseline="0" dirty="0" smtClean="0">
                <a:solidFill>
                  <a:schemeClr val="tx1"/>
                </a:solidFill>
                <a:latin typeface="Times New Roman" pitchFamily="-110" charset="0"/>
                <a:ea typeface="+mn-ea"/>
                <a:cs typeface="+mn-cs"/>
              </a:rPr>
              <a:t>times as much as a CD-ROM. With DVD’s huge storage capacity and vivid quality,</a:t>
            </a:r>
          </a:p>
          <a:p>
            <a:r>
              <a:rPr lang="en-US" sz="1200" kern="1200" baseline="0" dirty="0" smtClean="0">
                <a:solidFill>
                  <a:schemeClr val="tx1"/>
                </a:solidFill>
                <a:latin typeface="Times New Roman" pitchFamily="-110" charset="0"/>
                <a:ea typeface="+mn-ea"/>
                <a:cs typeface="+mn-cs"/>
              </a:rPr>
              <a:t>PC games have become more realistic and educational software incorporates more</a:t>
            </a:r>
          </a:p>
          <a:p>
            <a:r>
              <a:rPr lang="en-US" sz="1200" kern="1200" baseline="0" dirty="0" smtClean="0">
                <a:solidFill>
                  <a:schemeClr val="tx1"/>
                </a:solidFill>
                <a:latin typeface="Times New Roman" pitchFamily="-110" charset="0"/>
                <a:ea typeface="+mn-ea"/>
                <a:cs typeface="+mn-cs"/>
              </a:rPr>
              <a:t>video. Following in the wake of these developments has been a new crest of traffic</a:t>
            </a:r>
          </a:p>
          <a:p>
            <a:r>
              <a:rPr lang="en-US" sz="1200" kern="1200" baseline="0" dirty="0" smtClean="0">
                <a:solidFill>
                  <a:schemeClr val="tx1"/>
                </a:solidFill>
                <a:latin typeface="Times New Roman" pitchFamily="-110" charset="0"/>
                <a:ea typeface="+mn-ea"/>
                <a:cs typeface="+mn-cs"/>
              </a:rPr>
              <a:t>over the Internet and corporate intranets, as this material is incorporated into</a:t>
            </a:r>
          </a:p>
          <a:p>
            <a:r>
              <a:rPr lang="en-US" sz="1200" kern="1200" baseline="0" dirty="0" smtClean="0">
                <a:solidFill>
                  <a:schemeClr val="tx1"/>
                </a:solidFill>
                <a:latin typeface="Times New Roman" pitchFamily="-110" charset="0"/>
                <a:ea typeface="+mn-ea"/>
                <a:cs typeface="+mn-cs"/>
              </a:rPr>
              <a:t>Web sites.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The DVD’s greater capacity is due to three differences from CDs (Figure 6.11):</a:t>
            </a:r>
          </a:p>
          <a:p>
            <a:endParaRPr lang="en-US" sz="120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1. Bits are packed more closely on a DVD. The spacing between loops of a spiral on a</a:t>
            </a:r>
          </a:p>
          <a:p>
            <a:r>
              <a:rPr lang="en-US" sz="1200" kern="1200" baseline="0" dirty="0" smtClean="0">
                <a:solidFill>
                  <a:schemeClr val="tx1"/>
                </a:solidFill>
                <a:latin typeface="Times New Roman" pitchFamily="-110" charset="0"/>
                <a:ea typeface="+mn-ea"/>
                <a:cs typeface="+mn-cs"/>
              </a:rPr>
              <a:t>CD is 1.6 </a:t>
            </a:r>
            <a:r>
              <a:rPr lang="en-US" sz="1200" i="1" kern="1200" baseline="0" dirty="0" smtClean="0">
                <a:solidFill>
                  <a:schemeClr val="tx1"/>
                </a:solidFill>
                <a:latin typeface="Times New Roman" pitchFamily="-110" charset="0"/>
                <a:ea typeface="+mn-ea"/>
                <a:cs typeface="+mn-cs"/>
              </a:rPr>
              <a:t>μm </a:t>
            </a:r>
            <a:r>
              <a:rPr lang="en-US" sz="1200" i="0" kern="1200" baseline="0" dirty="0" smtClean="0">
                <a:solidFill>
                  <a:schemeClr val="tx1"/>
                </a:solidFill>
                <a:latin typeface="Times New Roman" pitchFamily="-110" charset="0"/>
                <a:ea typeface="+mn-ea"/>
                <a:cs typeface="+mn-cs"/>
              </a:rPr>
              <a:t>and the minimum distance between pits along the spiral is</a:t>
            </a:r>
            <a:r>
              <a:rPr lang="en-US" sz="1200" i="1" kern="1200" baseline="0" dirty="0" smtClean="0">
                <a:solidFill>
                  <a:schemeClr val="tx1"/>
                </a:solidFill>
                <a:latin typeface="Times New Roman" pitchFamily="-110" charset="0"/>
                <a:ea typeface="+mn-ea"/>
                <a:cs typeface="+mn-cs"/>
              </a:rPr>
              <a:t> 0.834 μm.</a:t>
            </a:r>
          </a:p>
          <a:p>
            <a:r>
              <a:rPr lang="en-US" sz="1200" kern="1200" baseline="0" dirty="0" smtClean="0">
                <a:solidFill>
                  <a:schemeClr val="tx1"/>
                </a:solidFill>
                <a:latin typeface="Times New Roman" pitchFamily="-110" charset="0"/>
                <a:ea typeface="+mn-ea"/>
                <a:cs typeface="+mn-cs"/>
              </a:rPr>
              <a:t>The DVD uses a laser with shorter wavelength and achieves a loop spacing of</a:t>
            </a:r>
          </a:p>
          <a:p>
            <a:r>
              <a:rPr lang="en-US" sz="1200" kern="1200" baseline="0" dirty="0" smtClean="0">
                <a:solidFill>
                  <a:schemeClr val="tx1"/>
                </a:solidFill>
                <a:latin typeface="Times New Roman" pitchFamily="-110" charset="0"/>
                <a:ea typeface="+mn-ea"/>
                <a:cs typeface="+mn-cs"/>
              </a:rPr>
              <a:t>0.74 </a:t>
            </a:r>
            <a:r>
              <a:rPr lang="en-US" sz="1200" i="1" kern="1200" baseline="0" dirty="0" smtClean="0">
                <a:solidFill>
                  <a:schemeClr val="tx1"/>
                </a:solidFill>
                <a:latin typeface="Times New Roman" pitchFamily="-110" charset="0"/>
                <a:ea typeface="+mn-ea"/>
                <a:cs typeface="+mn-cs"/>
              </a:rPr>
              <a:t>μm </a:t>
            </a:r>
            <a:r>
              <a:rPr lang="en-US" sz="1200" i="0" kern="1200" baseline="0" dirty="0" smtClean="0">
                <a:solidFill>
                  <a:schemeClr val="tx1"/>
                </a:solidFill>
                <a:latin typeface="Times New Roman" pitchFamily="-110" charset="0"/>
                <a:ea typeface="+mn-ea"/>
                <a:cs typeface="+mn-cs"/>
              </a:rPr>
              <a:t>and a minimum distance between pits of</a:t>
            </a:r>
            <a:r>
              <a:rPr lang="en-US" sz="1200" i="1" kern="1200" baseline="0" dirty="0" smtClean="0">
                <a:solidFill>
                  <a:schemeClr val="tx1"/>
                </a:solidFill>
                <a:latin typeface="Times New Roman" pitchFamily="-110" charset="0"/>
                <a:ea typeface="+mn-ea"/>
                <a:cs typeface="+mn-cs"/>
              </a:rPr>
              <a:t> 0.4 μm. </a:t>
            </a:r>
            <a:r>
              <a:rPr lang="en-US" sz="1200" i="0" kern="1200" baseline="0" dirty="0" smtClean="0">
                <a:solidFill>
                  <a:schemeClr val="tx1"/>
                </a:solidFill>
                <a:latin typeface="Times New Roman" pitchFamily="-110" charset="0"/>
                <a:ea typeface="+mn-ea"/>
                <a:cs typeface="+mn-cs"/>
              </a:rPr>
              <a:t>The result of these</a:t>
            </a:r>
          </a:p>
          <a:p>
            <a:r>
              <a:rPr lang="en-US" sz="1200" kern="1200" baseline="0" dirty="0" smtClean="0">
                <a:solidFill>
                  <a:schemeClr val="tx1"/>
                </a:solidFill>
                <a:latin typeface="Times New Roman" pitchFamily="-110" charset="0"/>
                <a:ea typeface="+mn-ea"/>
                <a:cs typeface="+mn-cs"/>
              </a:rPr>
              <a:t>two improvements is about a seven-fold increase in capacity, to about 4.7 GB.</a:t>
            </a:r>
          </a:p>
          <a:p>
            <a:endParaRPr lang="en-US" sz="120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2. The DVD employs a second layer of pits and lands on top of the first layer. A</a:t>
            </a:r>
          </a:p>
          <a:p>
            <a:r>
              <a:rPr lang="en-US" sz="1200" kern="1200" baseline="0" dirty="0" smtClean="0">
                <a:solidFill>
                  <a:schemeClr val="tx1"/>
                </a:solidFill>
                <a:latin typeface="Times New Roman" pitchFamily="-110" charset="0"/>
                <a:ea typeface="+mn-ea"/>
                <a:cs typeface="+mn-cs"/>
              </a:rPr>
              <a:t>dual-layer DVD has a semi-reflective layer on top of the reflective layer, and</a:t>
            </a:r>
          </a:p>
          <a:p>
            <a:r>
              <a:rPr lang="en-US" sz="1200" kern="1200" baseline="0" dirty="0" smtClean="0">
                <a:solidFill>
                  <a:schemeClr val="tx1"/>
                </a:solidFill>
                <a:latin typeface="Times New Roman" pitchFamily="-110" charset="0"/>
                <a:ea typeface="+mn-ea"/>
                <a:cs typeface="+mn-cs"/>
              </a:rPr>
              <a:t>by adjusting focus, the lasers in DVD drives can read each layer separately.</a:t>
            </a:r>
          </a:p>
          <a:p>
            <a:r>
              <a:rPr lang="en-US" sz="1200" kern="1200" baseline="0" dirty="0" smtClean="0">
                <a:solidFill>
                  <a:schemeClr val="tx1"/>
                </a:solidFill>
                <a:latin typeface="Times New Roman" pitchFamily="-110" charset="0"/>
                <a:ea typeface="+mn-ea"/>
                <a:cs typeface="+mn-cs"/>
              </a:rPr>
              <a:t>This technique almost doubles the capacity of the disk, to about 8.5 GB. The</a:t>
            </a:r>
          </a:p>
          <a:p>
            <a:r>
              <a:rPr lang="en-US" sz="1200" kern="1200" baseline="0" dirty="0" smtClean="0">
                <a:solidFill>
                  <a:schemeClr val="tx1"/>
                </a:solidFill>
                <a:latin typeface="Times New Roman" pitchFamily="-110" charset="0"/>
                <a:ea typeface="+mn-ea"/>
                <a:cs typeface="+mn-cs"/>
              </a:rPr>
              <a:t>lower reflectivity of the second layer limits its storage capacity so that a full</a:t>
            </a:r>
          </a:p>
          <a:p>
            <a:r>
              <a:rPr lang="en-US" sz="1200" kern="1200" baseline="0" dirty="0" smtClean="0">
                <a:solidFill>
                  <a:schemeClr val="tx1"/>
                </a:solidFill>
                <a:latin typeface="Times New Roman" pitchFamily="-110" charset="0"/>
                <a:ea typeface="+mn-ea"/>
                <a:cs typeface="+mn-cs"/>
              </a:rPr>
              <a:t>doubling is not achieved.</a:t>
            </a:r>
          </a:p>
          <a:p>
            <a:endParaRPr lang="en-US" sz="1200" kern="1200" baseline="0" dirty="0" smtClean="0">
              <a:solidFill>
                <a:schemeClr val="tx1"/>
              </a:solidFill>
              <a:latin typeface="Times New Roman" pitchFamily="-110" charset="0"/>
              <a:ea typeface="+mn-ea"/>
              <a:cs typeface="+mn-cs"/>
            </a:endParaRPr>
          </a:p>
          <a:p>
            <a:r>
              <a:rPr lang="en-US" sz="1200" b="0" kern="1200" baseline="0" dirty="0" smtClean="0">
                <a:solidFill>
                  <a:schemeClr val="tx1"/>
                </a:solidFill>
                <a:latin typeface="Times New Roman" pitchFamily="-110" charset="0"/>
                <a:ea typeface="+mn-ea"/>
                <a:cs typeface="+mn-cs"/>
              </a:rPr>
              <a:t>3. The DVD-ROM can be two sided, whereas data are recorded on only one side</a:t>
            </a:r>
          </a:p>
          <a:p>
            <a:r>
              <a:rPr lang="en-US" sz="1200" kern="1200" baseline="0" dirty="0" smtClean="0">
                <a:solidFill>
                  <a:schemeClr val="tx1"/>
                </a:solidFill>
                <a:latin typeface="Times New Roman" pitchFamily="-110" charset="0"/>
                <a:ea typeface="+mn-ea"/>
                <a:cs typeface="+mn-cs"/>
              </a:rPr>
              <a:t>of a CD. This brings total capacity up to 17 GB.</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130</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12456916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High-definition optical disks are designed to store high-definition videos and to</a:t>
            </a:r>
          </a:p>
          <a:p>
            <a:r>
              <a:rPr lang="en-US" sz="1200" kern="1200" baseline="0" dirty="0" smtClean="0">
                <a:solidFill>
                  <a:schemeClr val="tx1"/>
                </a:solidFill>
                <a:latin typeface="Times New Roman" pitchFamily="-110" charset="0"/>
                <a:ea typeface="+mn-ea"/>
                <a:cs typeface="+mn-cs"/>
              </a:rPr>
              <a:t>provide significantly greater storage capacity compared to DVDs. The higher bit</a:t>
            </a:r>
          </a:p>
          <a:p>
            <a:r>
              <a:rPr lang="en-US" sz="1200" kern="1200" baseline="0" dirty="0" smtClean="0">
                <a:solidFill>
                  <a:schemeClr val="tx1"/>
                </a:solidFill>
                <a:latin typeface="Times New Roman" pitchFamily="-110" charset="0"/>
                <a:ea typeface="+mn-ea"/>
                <a:cs typeface="+mn-cs"/>
              </a:rPr>
              <a:t>density is achieved by using a laser with a shorter wavelength, in the blue-violet</a:t>
            </a:r>
          </a:p>
          <a:p>
            <a:r>
              <a:rPr lang="en-US" sz="1200" kern="1200" baseline="0" dirty="0" smtClean="0">
                <a:solidFill>
                  <a:schemeClr val="tx1"/>
                </a:solidFill>
                <a:latin typeface="Times New Roman" pitchFamily="-110" charset="0"/>
                <a:ea typeface="+mn-ea"/>
                <a:cs typeface="+mn-cs"/>
              </a:rPr>
              <a:t>range. The data pits, which constitute the digital 1s and 0s, are smaller on the high-definition</a:t>
            </a:r>
          </a:p>
          <a:p>
            <a:r>
              <a:rPr lang="en-US" sz="1200" kern="1200" baseline="0" dirty="0" smtClean="0">
                <a:solidFill>
                  <a:schemeClr val="tx1"/>
                </a:solidFill>
                <a:latin typeface="Times New Roman" pitchFamily="-110" charset="0"/>
                <a:ea typeface="+mn-ea"/>
                <a:cs typeface="+mn-cs"/>
              </a:rPr>
              <a:t>optical disks compared to DVD because of the shorter laser wavelength.</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Two competing disk formats and technologies initially competed for market</a:t>
            </a:r>
          </a:p>
          <a:p>
            <a:r>
              <a:rPr lang="en-US" sz="1200" kern="1200" baseline="0" dirty="0" smtClean="0">
                <a:solidFill>
                  <a:schemeClr val="tx1"/>
                </a:solidFill>
                <a:latin typeface="Times New Roman" pitchFamily="-110" charset="0"/>
                <a:ea typeface="+mn-ea"/>
                <a:cs typeface="+mn-cs"/>
              </a:rPr>
              <a:t>acceptance: HD DVD and </a:t>
            </a:r>
            <a:r>
              <a:rPr lang="en-US" sz="1200" b="1" kern="1200" baseline="0" dirty="0" smtClean="0">
                <a:solidFill>
                  <a:schemeClr val="tx1"/>
                </a:solidFill>
                <a:latin typeface="Times New Roman" pitchFamily="-110" charset="0"/>
                <a:ea typeface="+mn-ea"/>
                <a:cs typeface="+mn-cs"/>
              </a:rPr>
              <a:t>Blu-ray </a:t>
            </a:r>
            <a:r>
              <a:rPr lang="en-US" sz="1200" b="0" kern="1200" baseline="0" dirty="0" smtClean="0">
                <a:solidFill>
                  <a:schemeClr val="tx1"/>
                </a:solidFill>
                <a:latin typeface="Times New Roman" pitchFamily="-110" charset="0"/>
                <a:ea typeface="+mn-ea"/>
                <a:cs typeface="+mn-cs"/>
              </a:rPr>
              <a:t>DVD. The </a:t>
            </a:r>
            <a:r>
              <a:rPr lang="en-US" sz="1200" b="1" kern="1200" baseline="0" dirty="0" smtClean="0">
                <a:solidFill>
                  <a:schemeClr val="tx1"/>
                </a:solidFill>
                <a:latin typeface="Times New Roman" pitchFamily="-110" charset="0"/>
                <a:ea typeface="+mn-ea"/>
                <a:cs typeface="+mn-cs"/>
              </a:rPr>
              <a:t>Blu-ray </a:t>
            </a:r>
            <a:r>
              <a:rPr lang="en-US" sz="1200" b="0" kern="1200" baseline="0" dirty="0" smtClean="0">
                <a:solidFill>
                  <a:schemeClr val="tx1"/>
                </a:solidFill>
                <a:latin typeface="Times New Roman" pitchFamily="-110" charset="0"/>
                <a:ea typeface="+mn-ea"/>
                <a:cs typeface="+mn-cs"/>
              </a:rPr>
              <a:t>scheme ultimately achieved</a:t>
            </a:r>
          </a:p>
          <a:p>
            <a:r>
              <a:rPr lang="en-US" sz="1200" kern="1200" baseline="0" dirty="0" smtClean="0">
                <a:solidFill>
                  <a:schemeClr val="tx1"/>
                </a:solidFill>
                <a:latin typeface="Times New Roman" pitchFamily="-110" charset="0"/>
                <a:ea typeface="+mn-ea"/>
                <a:cs typeface="+mn-cs"/>
              </a:rPr>
              <a:t>market dominance. The HD DVD scheme can store 15 GB on a single layer on a</a:t>
            </a:r>
          </a:p>
          <a:p>
            <a:r>
              <a:rPr lang="en-US" sz="1200" kern="1200" baseline="0" dirty="0" smtClean="0">
                <a:solidFill>
                  <a:schemeClr val="tx1"/>
                </a:solidFill>
                <a:latin typeface="Times New Roman" pitchFamily="-110" charset="0"/>
                <a:ea typeface="+mn-ea"/>
                <a:cs typeface="+mn-cs"/>
              </a:rPr>
              <a:t>single side. Blu-ray positions the data layer on the disk closer to the laser (shown on</a:t>
            </a:r>
          </a:p>
          <a:p>
            <a:r>
              <a:rPr lang="en-US" sz="1200" kern="1200" baseline="0" dirty="0" smtClean="0">
                <a:solidFill>
                  <a:schemeClr val="tx1"/>
                </a:solidFill>
                <a:latin typeface="Times New Roman" pitchFamily="-110" charset="0"/>
                <a:ea typeface="+mn-ea"/>
                <a:cs typeface="+mn-cs"/>
              </a:rPr>
              <a:t>the right-hand side of each diagram in Figure 6.12). This enables a tighter focus and</a:t>
            </a:r>
          </a:p>
          <a:p>
            <a:r>
              <a:rPr lang="en-US" sz="1200" kern="1200" baseline="0" dirty="0" smtClean="0">
                <a:solidFill>
                  <a:schemeClr val="tx1"/>
                </a:solidFill>
                <a:latin typeface="Times New Roman" pitchFamily="-110" charset="0"/>
                <a:ea typeface="+mn-ea"/>
                <a:cs typeface="+mn-cs"/>
              </a:rPr>
              <a:t>less distortion and thus smaller pits and tracks. Blu-ray can store 25 GB on a single</a:t>
            </a:r>
          </a:p>
          <a:p>
            <a:r>
              <a:rPr lang="en-US" sz="1200" kern="1200" baseline="0" dirty="0" smtClean="0">
                <a:solidFill>
                  <a:schemeClr val="tx1"/>
                </a:solidFill>
                <a:latin typeface="Times New Roman" pitchFamily="-110" charset="0"/>
                <a:ea typeface="+mn-ea"/>
                <a:cs typeface="+mn-cs"/>
              </a:rPr>
              <a:t>layer. Three versions are available: read only (BD-ROM), recordable once (BD-R),</a:t>
            </a:r>
          </a:p>
          <a:p>
            <a:r>
              <a:rPr lang="en-US" sz="1200" kern="1200" baseline="0" dirty="0" smtClean="0">
                <a:solidFill>
                  <a:schemeClr val="tx1"/>
                </a:solidFill>
                <a:latin typeface="Times New Roman" pitchFamily="-110" charset="0"/>
                <a:ea typeface="+mn-ea"/>
                <a:cs typeface="+mn-cs"/>
              </a:rPr>
              <a:t>and re-recordable (BD-RE).</a:t>
            </a:r>
          </a:p>
          <a:p>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131</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58570524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D4027A-1F35-5E4F-A396-E4C0090964D1}" type="slidenum">
              <a:rPr lang="en-US"/>
              <a:pPr/>
              <a:t>132</a:t>
            </a:fld>
            <a:endParaRPr lang="en-US" dirty="0"/>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r>
              <a:rPr lang="en-US" sz="1200" kern="1200" baseline="0" dirty="0" smtClean="0">
                <a:solidFill>
                  <a:schemeClr val="tx1"/>
                </a:solidFill>
                <a:latin typeface="Times New Roman" pitchFamily="-110" charset="0"/>
                <a:ea typeface="+mn-ea"/>
                <a:cs typeface="+mn-cs"/>
              </a:rPr>
              <a:t>Tape systems use the same reading and recording techniques as disk systems. The</a:t>
            </a:r>
          </a:p>
          <a:p>
            <a:r>
              <a:rPr lang="en-US" sz="1200" kern="1200" baseline="0" dirty="0" smtClean="0">
                <a:solidFill>
                  <a:schemeClr val="tx1"/>
                </a:solidFill>
                <a:latin typeface="Times New Roman" pitchFamily="-110" charset="0"/>
                <a:ea typeface="+mn-ea"/>
                <a:cs typeface="+mn-cs"/>
              </a:rPr>
              <a:t>medium is flexible polyester (similar to that used in some clothing) tape coated with</a:t>
            </a:r>
          </a:p>
          <a:p>
            <a:r>
              <a:rPr lang="en-US" sz="1200" kern="1200" baseline="0" dirty="0" smtClean="0">
                <a:solidFill>
                  <a:schemeClr val="tx1"/>
                </a:solidFill>
                <a:latin typeface="Times New Roman" pitchFamily="-110" charset="0"/>
                <a:ea typeface="+mn-ea"/>
                <a:cs typeface="+mn-cs"/>
              </a:rPr>
              <a:t>magnetizable material. The coating may consist of particles of pure metal in special</a:t>
            </a:r>
          </a:p>
          <a:p>
            <a:r>
              <a:rPr lang="en-US" sz="1200" kern="1200" baseline="0" dirty="0" smtClean="0">
                <a:solidFill>
                  <a:schemeClr val="tx1"/>
                </a:solidFill>
                <a:latin typeface="Times New Roman" pitchFamily="-110" charset="0"/>
                <a:ea typeface="+mn-ea"/>
                <a:cs typeface="+mn-cs"/>
              </a:rPr>
              <a:t>binders or vapor-plated metal films. The tape and the tape drive are analogous</a:t>
            </a:r>
          </a:p>
          <a:p>
            <a:r>
              <a:rPr lang="en-US" sz="1200" kern="1200" baseline="0" dirty="0" smtClean="0">
                <a:solidFill>
                  <a:schemeClr val="tx1"/>
                </a:solidFill>
                <a:latin typeface="Times New Roman" pitchFamily="-110" charset="0"/>
                <a:ea typeface="+mn-ea"/>
                <a:cs typeface="+mn-cs"/>
              </a:rPr>
              <a:t>to a home tape recorder system. Tape widths vary from 0.38 cm (0.15 inch) to</a:t>
            </a:r>
          </a:p>
          <a:p>
            <a:r>
              <a:rPr lang="en-US" sz="1200" kern="1200" baseline="0" dirty="0" smtClean="0">
                <a:solidFill>
                  <a:schemeClr val="tx1"/>
                </a:solidFill>
                <a:latin typeface="Times New Roman" pitchFamily="-110" charset="0"/>
                <a:ea typeface="+mn-ea"/>
                <a:cs typeface="+mn-cs"/>
              </a:rPr>
              <a:t>1.27 cm (0.5 inch). Tapes used to be packaged as open reels that have to be threaded</a:t>
            </a:r>
          </a:p>
          <a:p>
            <a:r>
              <a:rPr lang="en-US" sz="1200" kern="1200" baseline="0" dirty="0" smtClean="0">
                <a:solidFill>
                  <a:schemeClr val="tx1"/>
                </a:solidFill>
                <a:latin typeface="Times New Roman" pitchFamily="-110" charset="0"/>
                <a:ea typeface="+mn-ea"/>
                <a:cs typeface="+mn-cs"/>
              </a:rPr>
              <a:t>through a second spindle for use. Today, virtually all tapes are housed in cartridges.</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Data on the tape are structured as a number of parallel tracks running lengthwise.</a:t>
            </a:r>
          </a:p>
          <a:p>
            <a:r>
              <a:rPr lang="en-US" sz="1200" kern="1200" baseline="0" dirty="0" smtClean="0">
                <a:solidFill>
                  <a:schemeClr val="tx1"/>
                </a:solidFill>
                <a:latin typeface="Times New Roman" pitchFamily="-110" charset="0"/>
                <a:ea typeface="+mn-ea"/>
                <a:cs typeface="+mn-cs"/>
              </a:rPr>
              <a:t>Earlier tape systems typically used nine tracks. This made it possible to store</a:t>
            </a:r>
          </a:p>
          <a:p>
            <a:r>
              <a:rPr lang="en-US" sz="1200" kern="1200" baseline="0" dirty="0" smtClean="0">
                <a:solidFill>
                  <a:schemeClr val="tx1"/>
                </a:solidFill>
                <a:latin typeface="Times New Roman" pitchFamily="-110" charset="0"/>
                <a:ea typeface="+mn-ea"/>
                <a:cs typeface="+mn-cs"/>
              </a:rPr>
              <a:t>data one byte at a time, with an additional parity bit as the ninth track. This was</a:t>
            </a:r>
          </a:p>
          <a:p>
            <a:r>
              <a:rPr lang="en-US" sz="1200" kern="1200" baseline="0" dirty="0" smtClean="0">
                <a:solidFill>
                  <a:schemeClr val="tx1"/>
                </a:solidFill>
                <a:latin typeface="Times New Roman" pitchFamily="-110" charset="0"/>
                <a:ea typeface="+mn-ea"/>
                <a:cs typeface="+mn-cs"/>
              </a:rPr>
              <a:t>followed by tape systems using 18 or 36 tracks, corresponding to a digital word or</a:t>
            </a:r>
          </a:p>
          <a:p>
            <a:r>
              <a:rPr lang="en-US" sz="1200" kern="1200" baseline="0" dirty="0" smtClean="0">
                <a:solidFill>
                  <a:schemeClr val="tx1"/>
                </a:solidFill>
                <a:latin typeface="Times New Roman" pitchFamily="-110" charset="0"/>
                <a:ea typeface="+mn-ea"/>
                <a:cs typeface="+mn-cs"/>
              </a:rPr>
              <a:t>double word. The recording of data in this form is referred to as </a:t>
            </a:r>
            <a:r>
              <a:rPr lang="en-US" sz="1200" b="1" kern="1200" baseline="0" dirty="0" smtClean="0">
                <a:solidFill>
                  <a:schemeClr val="tx1"/>
                </a:solidFill>
                <a:latin typeface="Times New Roman" pitchFamily="-110" charset="0"/>
                <a:ea typeface="+mn-ea"/>
                <a:cs typeface="+mn-cs"/>
              </a:rPr>
              <a:t>parallel recording.</a:t>
            </a:r>
          </a:p>
          <a:p>
            <a:r>
              <a:rPr lang="en-US" sz="1200" kern="1200" baseline="0" dirty="0" smtClean="0">
                <a:solidFill>
                  <a:schemeClr val="tx1"/>
                </a:solidFill>
                <a:latin typeface="Times New Roman" pitchFamily="-110" charset="0"/>
                <a:ea typeface="+mn-ea"/>
                <a:cs typeface="+mn-cs"/>
              </a:rPr>
              <a:t>Most modern systems instead use </a:t>
            </a:r>
            <a:r>
              <a:rPr lang="en-US" sz="1200" b="1" kern="1200" baseline="0" dirty="0" smtClean="0">
                <a:solidFill>
                  <a:schemeClr val="tx1"/>
                </a:solidFill>
                <a:latin typeface="Times New Roman" pitchFamily="-110" charset="0"/>
                <a:ea typeface="+mn-ea"/>
                <a:cs typeface="+mn-cs"/>
              </a:rPr>
              <a:t>serial recording, </a:t>
            </a:r>
            <a:r>
              <a:rPr lang="en-US" sz="1200" b="0" kern="1200" baseline="0" dirty="0" smtClean="0">
                <a:solidFill>
                  <a:schemeClr val="tx1"/>
                </a:solidFill>
                <a:latin typeface="Times New Roman" pitchFamily="-110" charset="0"/>
                <a:ea typeface="+mn-ea"/>
                <a:cs typeface="+mn-cs"/>
              </a:rPr>
              <a:t>in which data are laid out as a</a:t>
            </a:r>
          </a:p>
          <a:p>
            <a:r>
              <a:rPr lang="en-US" sz="1200" kern="1200" baseline="0" dirty="0" smtClean="0">
                <a:solidFill>
                  <a:schemeClr val="tx1"/>
                </a:solidFill>
                <a:latin typeface="Times New Roman" pitchFamily="-110" charset="0"/>
                <a:ea typeface="+mn-ea"/>
                <a:cs typeface="+mn-cs"/>
              </a:rPr>
              <a:t>sequence of bits along each track, as is done with magnetic disks. As with the disk,</a:t>
            </a:r>
          </a:p>
          <a:p>
            <a:r>
              <a:rPr lang="en-US" sz="1200" kern="1200" baseline="0" dirty="0" smtClean="0">
                <a:solidFill>
                  <a:schemeClr val="tx1"/>
                </a:solidFill>
                <a:latin typeface="Times New Roman" pitchFamily="-110" charset="0"/>
                <a:ea typeface="+mn-ea"/>
                <a:cs typeface="+mn-cs"/>
              </a:rPr>
              <a:t>data are read and written in contiguous blocks, called </a:t>
            </a:r>
            <a:r>
              <a:rPr lang="en-US" sz="1200" i="1" kern="1200" baseline="0" dirty="0" smtClean="0">
                <a:solidFill>
                  <a:schemeClr val="tx1"/>
                </a:solidFill>
                <a:latin typeface="Times New Roman" pitchFamily="-110" charset="0"/>
                <a:ea typeface="+mn-ea"/>
                <a:cs typeface="+mn-cs"/>
              </a:rPr>
              <a:t>physical records, </a:t>
            </a:r>
            <a:r>
              <a:rPr lang="en-US" sz="1200" i="0" kern="1200" baseline="0" dirty="0" smtClean="0">
                <a:solidFill>
                  <a:schemeClr val="tx1"/>
                </a:solidFill>
                <a:latin typeface="Times New Roman" pitchFamily="-110" charset="0"/>
                <a:ea typeface="+mn-ea"/>
                <a:cs typeface="+mn-cs"/>
              </a:rPr>
              <a:t>on a tape.</a:t>
            </a:r>
          </a:p>
          <a:p>
            <a:r>
              <a:rPr lang="en-US" sz="1200" kern="1200" baseline="0" dirty="0" smtClean="0">
                <a:solidFill>
                  <a:schemeClr val="tx1"/>
                </a:solidFill>
                <a:latin typeface="Times New Roman" pitchFamily="-110" charset="0"/>
                <a:ea typeface="+mn-ea"/>
                <a:cs typeface="+mn-cs"/>
              </a:rPr>
              <a:t>Blocks on the tape are separated by gaps referred to as </a:t>
            </a:r>
            <a:r>
              <a:rPr lang="en-US" sz="1200" i="1" kern="1200" baseline="0" dirty="0" smtClean="0">
                <a:solidFill>
                  <a:schemeClr val="tx1"/>
                </a:solidFill>
                <a:latin typeface="Times New Roman" pitchFamily="-110" charset="0"/>
                <a:ea typeface="+mn-ea"/>
                <a:cs typeface="+mn-cs"/>
              </a:rPr>
              <a:t>inter-record gaps. </a:t>
            </a:r>
            <a:r>
              <a:rPr lang="en-US" sz="1200" i="0" kern="1200" baseline="0" dirty="0" smtClean="0">
                <a:solidFill>
                  <a:schemeClr val="tx1"/>
                </a:solidFill>
                <a:latin typeface="Times New Roman" pitchFamily="-110" charset="0"/>
                <a:ea typeface="+mn-ea"/>
                <a:cs typeface="+mn-cs"/>
              </a:rPr>
              <a:t>As with the</a:t>
            </a:r>
          </a:p>
          <a:p>
            <a:r>
              <a:rPr lang="en-US" sz="1200" kern="1200" baseline="0" dirty="0" smtClean="0">
                <a:solidFill>
                  <a:schemeClr val="tx1"/>
                </a:solidFill>
                <a:latin typeface="Times New Roman" pitchFamily="-110" charset="0"/>
                <a:ea typeface="+mn-ea"/>
                <a:cs typeface="+mn-cs"/>
              </a:rPr>
              <a:t>disk, the tape is formatted to assist in locating physical records.</a:t>
            </a:r>
          </a:p>
          <a:p>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20819233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The typical recording technique used in serial tapes is referred to as </a:t>
            </a:r>
            <a:r>
              <a:rPr lang="en-US" sz="1200" b="1" kern="1200" baseline="0" dirty="0" smtClean="0">
                <a:solidFill>
                  <a:schemeClr val="tx1"/>
                </a:solidFill>
                <a:latin typeface="Times New Roman" pitchFamily="-110" charset="0"/>
                <a:ea typeface="+mn-ea"/>
                <a:cs typeface="+mn-cs"/>
              </a:rPr>
              <a:t>serpentine</a:t>
            </a:r>
          </a:p>
          <a:p>
            <a:r>
              <a:rPr lang="en-US" sz="1200" b="1" kern="1200" baseline="0" dirty="0" smtClean="0">
                <a:solidFill>
                  <a:schemeClr val="tx1"/>
                </a:solidFill>
                <a:latin typeface="Times New Roman" pitchFamily="-110" charset="0"/>
                <a:ea typeface="+mn-ea"/>
                <a:cs typeface="+mn-cs"/>
              </a:rPr>
              <a:t>recording. </a:t>
            </a:r>
            <a:r>
              <a:rPr lang="en-US" sz="1200" b="0" kern="1200" baseline="0" dirty="0" smtClean="0">
                <a:solidFill>
                  <a:schemeClr val="tx1"/>
                </a:solidFill>
                <a:latin typeface="Times New Roman" pitchFamily="-110" charset="0"/>
                <a:ea typeface="+mn-ea"/>
                <a:cs typeface="+mn-cs"/>
              </a:rPr>
              <a:t>In this technique, when data are being recorded, the first set of bits is</a:t>
            </a:r>
          </a:p>
          <a:p>
            <a:r>
              <a:rPr lang="en-US" sz="1200" kern="1200" baseline="0" dirty="0" smtClean="0">
                <a:solidFill>
                  <a:schemeClr val="tx1"/>
                </a:solidFill>
                <a:latin typeface="Times New Roman" pitchFamily="-110" charset="0"/>
                <a:ea typeface="+mn-ea"/>
                <a:cs typeface="+mn-cs"/>
              </a:rPr>
              <a:t>recorded along the whole length of the tape. When the end of the tape is reached,</a:t>
            </a:r>
          </a:p>
          <a:p>
            <a:r>
              <a:rPr lang="en-US" sz="1200" kern="1200" baseline="0" dirty="0" smtClean="0">
                <a:solidFill>
                  <a:schemeClr val="tx1"/>
                </a:solidFill>
                <a:latin typeface="Times New Roman" pitchFamily="-110" charset="0"/>
                <a:ea typeface="+mn-ea"/>
                <a:cs typeface="+mn-cs"/>
              </a:rPr>
              <a:t>the heads are repositioned to record a new track, and the tape is again recorded on</a:t>
            </a:r>
          </a:p>
          <a:p>
            <a:r>
              <a:rPr lang="en-US" sz="1200" kern="1200" baseline="0" dirty="0" smtClean="0">
                <a:solidFill>
                  <a:schemeClr val="tx1"/>
                </a:solidFill>
                <a:latin typeface="Times New Roman" pitchFamily="-110" charset="0"/>
                <a:ea typeface="+mn-ea"/>
                <a:cs typeface="+mn-cs"/>
              </a:rPr>
              <a:t>its whole length, this time in the opposite direction. That process continues, back</a:t>
            </a:r>
          </a:p>
          <a:p>
            <a:r>
              <a:rPr lang="en-US" sz="1200" kern="1200" baseline="0" dirty="0" smtClean="0">
                <a:solidFill>
                  <a:schemeClr val="tx1"/>
                </a:solidFill>
                <a:latin typeface="Times New Roman" pitchFamily="-110" charset="0"/>
                <a:ea typeface="+mn-ea"/>
                <a:cs typeface="+mn-cs"/>
              </a:rPr>
              <a:t>and forth, until the tape is full (Figure 6.13a). To increase speed, the read-write</a:t>
            </a:r>
          </a:p>
          <a:p>
            <a:r>
              <a:rPr lang="en-US" sz="1200" kern="1200" baseline="0" dirty="0" smtClean="0">
                <a:solidFill>
                  <a:schemeClr val="tx1"/>
                </a:solidFill>
                <a:latin typeface="Times New Roman" pitchFamily="-110" charset="0"/>
                <a:ea typeface="+mn-ea"/>
                <a:cs typeface="+mn-cs"/>
              </a:rPr>
              <a:t>head is capable of reading and writing a number of adjacent tracks simultaneously</a:t>
            </a:r>
          </a:p>
          <a:p>
            <a:r>
              <a:rPr lang="en-US" sz="1200" kern="1200" baseline="0" dirty="0" smtClean="0">
                <a:solidFill>
                  <a:schemeClr val="tx1"/>
                </a:solidFill>
                <a:latin typeface="Times New Roman" pitchFamily="-110" charset="0"/>
                <a:ea typeface="+mn-ea"/>
                <a:cs typeface="+mn-cs"/>
              </a:rPr>
              <a:t>(typically two to eight tracks). Data are still recorded serially along individual tracks,</a:t>
            </a:r>
          </a:p>
          <a:p>
            <a:r>
              <a:rPr lang="en-US" sz="1200" kern="1200" baseline="0" dirty="0" smtClean="0">
                <a:solidFill>
                  <a:schemeClr val="tx1"/>
                </a:solidFill>
                <a:latin typeface="Times New Roman" pitchFamily="-110" charset="0"/>
                <a:ea typeface="+mn-ea"/>
                <a:cs typeface="+mn-cs"/>
              </a:rPr>
              <a:t>but blocks in sequence are stored on adjacent tracks, as suggested by Figure 6.13b.</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A tape drive is a </a:t>
            </a:r>
            <a:r>
              <a:rPr lang="en-US" sz="1200" i="1" kern="1200" baseline="0" dirty="0" smtClean="0">
                <a:solidFill>
                  <a:schemeClr val="tx1"/>
                </a:solidFill>
                <a:latin typeface="Times New Roman" pitchFamily="-110" charset="0"/>
                <a:ea typeface="+mn-ea"/>
                <a:cs typeface="+mn-cs"/>
              </a:rPr>
              <a:t>sequential-access device</a:t>
            </a:r>
            <a:r>
              <a:rPr lang="en-US" sz="1200" i="0" kern="1200" baseline="0" dirty="0" smtClean="0">
                <a:solidFill>
                  <a:schemeClr val="tx1"/>
                </a:solidFill>
                <a:latin typeface="Times New Roman" pitchFamily="-110" charset="0"/>
                <a:ea typeface="+mn-ea"/>
                <a:cs typeface="+mn-cs"/>
              </a:rPr>
              <a:t>. If the tape head is positioned at</a:t>
            </a:r>
          </a:p>
          <a:p>
            <a:r>
              <a:rPr lang="en-US" sz="1200" kern="1200" baseline="0" dirty="0" smtClean="0">
                <a:solidFill>
                  <a:schemeClr val="tx1"/>
                </a:solidFill>
                <a:latin typeface="Times New Roman" pitchFamily="-110" charset="0"/>
                <a:ea typeface="+mn-ea"/>
                <a:cs typeface="+mn-cs"/>
              </a:rPr>
              <a:t>record 1, then to read record N</a:t>
            </a:r>
            <a:r>
              <a:rPr lang="en-US" sz="1200" i="1" kern="1200" baseline="0" dirty="0" smtClean="0">
                <a:solidFill>
                  <a:schemeClr val="tx1"/>
                </a:solidFill>
                <a:latin typeface="Times New Roman" pitchFamily="-110" charset="0"/>
                <a:ea typeface="+mn-ea"/>
                <a:cs typeface="+mn-cs"/>
              </a:rPr>
              <a:t>, </a:t>
            </a:r>
            <a:r>
              <a:rPr lang="en-US" sz="1200" i="0" kern="1200" baseline="0" dirty="0" smtClean="0">
                <a:solidFill>
                  <a:schemeClr val="tx1"/>
                </a:solidFill>
                <a:latin typeface="Times New Roman" pitchFamily="-110" charset="0"/>
                <a:ea typeface="+mn-ea"/>
                <a:cs typeface="+mn-cs"/>
              </a:rPr>
              <a:t>it is necessary to read physical records 1 through</a:t>
            </a:r>
          </a:p>
          <a:p>
            <a:r>
              <a:rPr lang="en-US" sz="1200" i="1" kern="1200" baseline="0" dirty="0" smtClean="0">
                <a:solidFill>
                  <a:schemeClr val="tx1"/>
                </a:solidFill>
                <a:latin typeface="Times New Roman" pitchFamily="-110" charset="0"/>
                <a:ea typeface="+mn-ea"/>
                <a:cs typeface="+mn-cs"/>
              </a:rPr>
              <a:t>N - 1, </a:t>
            </a:r>
            <a:r>
              <a:rPr lang="en-US" sz="1200" i="0" kern="1200" baseline="0" dirty="0" smtClean="0">
                <a:solidFill>
                  <a:schemeClr val="tx1"/>
                </a:solidFill>
                <a:latin typeface="Times New Roman" pitchFamily="-110" charset="0"/>
                <a:ea typeface="+mn-ea"/>
                <a:cs typeface="+mn-cs"/>
              </a:rPr>
              <a:t>one at a time. If the head is currently positioned beyond the desired record, it</a:t>
            </a:r>
          </a:p>
          <a:p>
            <a:r>
              <a:rPr lang="en-US" sz="1200" kern="1200" baseline="0" dirty="0" smtClean="0">
                <a:solidFill>
                  <a:schemeClr val="tx1"/>
                </a:solidFill>
                <a:latin typeface="Times New Roman" pitchFamily="-110" charset="0"/>
                <a:ea typeface="+mn-ea"/>
                <a:cs typeface="+mn-cs"/>
              </a:rPr>
              <a:t>is necessary to rewind the tape a certain distance and begin reading forward. Unlike</a:t>
            </a:r>
          </a:p>
          <a:p>
            <a:r>
              <a:rPr lang="en-US" sz="1200" kern="1200" baseline="0" dirty="0" smtClean="0">
                <a:solidFill>
                  <a:schemeClr val="tx1"/>
                </a:solidFill>
                <a:latin typeface="Times New Roman" pitchFamily="-110" charset="0"/>
                <a:ea typeface="+mn-ea"/>
                <a:cs typeface="+mn-cs"/>
              </a:rPr>
              <a:t>the disk, the tape is in motion only during a read or write operation.</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In contrast to the tape, the disk drive is referred to as a </a:t>
            </a:r>
            <a:r>
              <a:rPr lang="en-US" sz="1200" i="1" kern="1200" baseline="0" dirty="0" smtClean="0">
                <a:solidFill>
                  <a:schemeClr val="tx1"/>
                </a:solidFill>
                <a:latin typeface="Times New Roman" pitchFamily="-110" charset="0"/>
                <a:ea typeface="+mn-ea"/>
                <a:cs typeface="+mn-cs"/>
              </a:rPr>
              <a:t>direct-access device. A</a:t>
            </a:r>
          </a:p>
          <a:p>
            <a:r>
              <a:rPr lang="en-US" sz="1200" kern="1200" baseline="0" dirty="0" smtClean="0">
                <a:solidFill>
                  <a:schemeClr val="tx1"/>
                </a:solidFill>
                <a:latin typeface="Times New Roman" pitchFamily="-110" charset="0"/>
                <a:ea typeface="+mn-ea"/>
                <a:cs typeface="+mn-cs"/>
              </a:rPr>
              <a:t>disk drive need not read all the sectors on a disk sequentially to get to the desired</a:t>
            </a:r>
          </a:p>
          <a:p>
            <a:r>
              <a:rPr lang="en-US" sz="1200" kern="1200" baseline="0" dirty="0" smtClean="0">
                <a:solidFill>
                  <a:schemeClr val="tx1"/>
                </a:solidFill>
                <a:latin typeface="Times New Roman" pitchFamily="-110" charset="0"/>
                <a:ea typeface="+mn-ea"/>
                <a:cs typeface="+mn-cs"/>
              </a:rPr>
              <a:t>one. It must only wait for the intervening sectors within one track and can make successive</a:t>
            </a:r>
          </a:p>
          <a:p>
            <a:r>
              <a:rPr lang="en-US" sz="1200" kern="1200" baseline="0" dirty="0" smtClean="0">
                <a:solidFill>
                  <a:schemeClr val="tx1"/>
                </a:solidFill>
                <a:latin typeface="Times New Roman" pitchFamily="-110" charset="0"/>
                <a:ea typeface="+mn-ea"/>
                <a:cs typeface="+mn-cs"/>
              </a:rPr>
              <a:t>accesses to any track.</a:t>
            </a:r>
          </a:p>
          <a:p>
            <a:endParaRPr lang="en-US" sz="1200" kern="1200" baseline="0" dirty="0" smtClean="0">
              <a:solidFill>
                <a:schemeClr val="tx1"/>
              </a:solidFill>
              <a:latin typeface="Times New Roman" pitchFamily="-110" charset="0"/>
              <a:ea typeface="+mn-ea"/>
              <a:cs typeface="+mn-cs"/>
            </a:endParaRPr>
          </a:p>
          <a:p>
            <a:r>
              <a:rPr lang="en-US" sz="1200" kern="1200" baseline="0" dirty="0" smtClean="0">
                <a:solidFill>
                  <a:schemeClr val="tx1"/>
                </a:solidFill>
                <a:latin typeface="Times New Roman" pitchFamily="-110" charset="0"/>
                <a:ea typeface="+mn-ea"/>
                <a:cs typeface="+mn-cs"/>
              </a:rPr>
              <a:t>Magnetic tape was the first kind of secondary memory. It is still widely used as</a:t>
            </a:r>
          </a:p>
          <a:p>
            <a:r>
              <a:rPr lang="en-US" sz="1200" kern="1200" baseline="0" dirty="0" smtClean="0">
                <a:solidFill>
                  <a:schemeClr val="tx1"/>
                </a:solidFill>
                <a:latin typeface="Times New Roman" pitchFamily="-110" charset="0"/>
                <a:ea typeface="+mn-ea"/>
                <a:cs typeface="+mn-cs"/>
              </a:rPr>
              <a:t>the lowest-cost, slowest-speed member of the memory hierarchy.</a:t>
            </a:r>
            <a:endParaRPr lang="en-US" i="0"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133</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88492185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Times New Roman" pitchFamily="-110" charset="0"/>
                <a:ea typeface="+mn-ea"/>
                <a:cs typeface="+mn-cs"/>
              </a:rPr>
              <a:t>The dominant tape technology today is a cartridge system known as linear</a:t>
            </a:r>
          </a:p>
          <a:p>
            <a:r>
              <a:rPr lang="en-US" sz="1200" kern="1200" baseline="0" dirty="0" smtClean="0">
                <a:solidFill>
                  <a:schemeClr val="tx1"/>
                </a:solidFill>
                <a:latin typeface="Times New Roman" pitchFamily="-110" charset="0"/>
                <a:ea typeface="+mn-ea"/>
                <a:cs typeface="+mn-cs"/>
              </a:rPr>
              <a:t>tape-open (LTO). LTO was developed in the late 1990s as an open-source alternative</a:t>
            </a:r>
          </a:p>
          <a:p>
            <a:r>
              <a:rPr lang="en-US" sz="1200" kern="1200" baseline="0" dirty="0" smtClean="0">
                <a:solidFill>
                  <a:schemeClr val="tx1"/>
                </a:solidFill>
                <a:latin typeface="Times New Roman" pitchFamily="-110" charset="0"/>
                <a:ea typeface="+mn-ea"/>
                <a:cs typeface="+mn-cs"/>
              </a:rPr>
              <a:t>to the various proprietary systems on the market. Table 6.7 shows parameters</a:t>
            </a:r>
          </a:p>
          <a:p>
            <a:r>
              <a:rPr lang="en-US" sz="1200" kern="1200" baseline="0" dirty="0" smtClean="0">
                <a:solidFill>
                  <a:schemeClr val="tx1"/>
                </a:solidFill>
                <a:latin typeface="Times New Roman" pitchFamily="-110" charset="0"/>
                <a:ea typeface="+mn-ea"/>
                <a:cs typeface="+mn-cs"/>
              </a:rPr>
              <a:t>for the various LTO generations. See Appendix J for details.</a:t>
            </a:r>
            <a:endParaRPr lang="en-US" dirty="0"/>
          </a:p>
        </p:txBody>
      </p:sp>
      <p:sp>
        <p:nvSpPr>
          <p:cNvPr id="4" name="Slide Number Placeholder 3"/>
          <p:cNvSpPr>
            <a:spLocks noGrp="1"/>
          </p:cNvSpPr>
          <p:nvPr>
            <p:ph type="sldNum" sz="quarter" idx="10"/>
          </p:nvPr>
        </p:nvSpPr>
        <p:spPr/>
        <p:txBody>
          <a:bodyPr/>
          <a:lstStyle/>
          <a:p>
            <a:fld id="{D1D245E4-CB43-F844-B5DA-3C7BAF45101A}" type="slidenum">
              <a:rPr lang="en-US" smtClean="0"/>
              <a:pPr/>
              <a:t>134</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85046969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2598D2-2ED8-8547-B4B7-C382E9B8AC9E}" type="slidenum">
              <a:rPr lang="en-US"/>
              <a:pPr/>
              <a:t>135</a:t>
            </a:fld>
            <a:endParaRPr lang="en-US" dirty="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r>
              <a:rPr lang="en-GB" dirty="0" smtClean="0"/>
              <a:t>Chapter 6 summary.</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758994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136</a:t>
            </a:fld>
            <a:endParaRPr lang="en-US" dirty="0">
              <a:solidFill>
                <a:prstClr val="black"/>
              </a:solidFill>
            </a:endParaRPr>
          </a:p>
        </p:txBody>
      </p:sp>
    </p:spTree>
    <p:extLst>
      <p:ext uri="{BB962C8B-B14F-4D97-AF65-F5344CB8AC3E}">
        <p14:creationId xmlns:p14="http://schemas.microsoft.com/office/powerpoint/2010/main" val="3072860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597EBF7F-74E4-448E-9F76-26A218BBA4EF}" type="datetime4">
              <a:rPr lang="en-US" smtClean="0"/>
              <a:t>October 31, 2017</a:t>
            </a:fld>
            <a:endParaRPr lang="en-US" dirty="0"/>
          </a:p>
        </p:txBody>
      </p:sp>
      <p:sp>
        <p:nvSpPr>
          <p:cNvPr id="19" name="Footer Placeholder 18"/>
          <p:cNvSpPr>
            <a:spLocks noGrp="1"/>
          </p:cNvSpPr>
          <p:nvPr>
            <p:ph type="ftr" sz="quarter" idx="11"/>
          </p:nvPr>
        </p:nvSpPr>
        <p:spPr/>
        <p:txBody>
          <a:bodyPr/>
          <a:lstStyle/>
          <a:p>
            <a:r>
              <a:rPr lang="en-US" smtClean="0"/>
              <a:t>Cache introduction</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fld id="{952232C9-1F04-489E-A72A-E83C330C9B18}" type="datetime4">
              <a:rPr lang="en-US" smtClean="0"/>
              <a:t>October 31, 2017</a:t>
            </a:fld>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smtClean="0"/>
              <a:t>Cache introduction</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3C2C7494-2E8D-45AA-B5C8-96BF32C222B2}" type="datetime4">
              <a:rPr lang="en-US" smtClean="0"/>
              <a:t>October 31, 2017</a:t>
            </a:fld>
            <a:endParaRPr lang="en-US" dirty="0"/>
          </a:p>
        </p:txBody>
      </p:sp>
      <p:sp>
        <p:nvSpPr>
          <p:cNvPr id="5" name="Footer Placeholder 4"/>
          <p:cNvSpPr>
            <a:spLocks noGrp="1"/>
          </p:cNvSpPr>
          <p:nvPr>
            <p:ph type="ftr" sz="quarter" idx="11"/>
          </p:nvPr>
        </p:nvSpPr>
        <p:spPr/>
        <p:txBody>
          <a:bodyPr/>
          <a:lstStyle/>
          <a:p>
            <a:r>
              <a:rPr lang="en-US" smtClean="0"/>
              <a:t>Cache introduction</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3ABAB70-E6A7-4020-879B-63D86C676459}" type="datetime4">
              <a:rPr lang="en-US" smtClean="0"/>
              <a:t>October 31, 2017</a:t>
            </a:fld>
            <a:endParaRPr lang="en-US" dirty="0"/>
          </a:p>
        </p:txBody>
      </p:sp>
      <p:sp>
        <p:nvSpPr>
          <p:cNvPr id="6" name="Footer Placeholder 5"/>
          <p:cNvSpPr>
            <a:spLocks noGrp="1"/>
          </p:cNvSpPr>
          <p:nvPr>
            <p:ph type="ftr" sz="quarter" idx="11"/>
          </p:nvPr>
        </p:nvSpPr>
        <p:spPr/>
        <p:txBody>
          <a:bodyPr/>
          <a:lstStyle/>
          <a:p>
            <a:r>
              <a:rPr lang="en-US" smtClean="0"/>
              <a:t>Cache introduction</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B040349-3E5E-4BD8-BFC1-C393980EAB96}" type="datetime4">
              <a:rPr lang="en-US" smtClean="0"/>
              <a:t>October 31, 2017</a:t>
            </a:fld>
            <a:endParaRPr lang="en-US" dirty="0"/>
          </a:p>
        </p:txBody>
      </p:sp>
      <p:sp>
        <p:nvSpPr>
          <p:cNvPr id="8" name="Footer Placeholder 7"/>
          <p:cNvSpPr>
            <a:spLocks noGrp="1"/>
          </p:cNvSpPr>
          <p:nvPr>
            <p:ph type="ftr" sz="quarter" idx="11"/>
          </p:nvPr>
        </p:nvSpPr>
        <p:spPr/>
        <p:txBody>
          <a:bodyPr/>
          <a:lstStyle/>
          <a:p>
            <a:r>
              <a:rPr lang="en-US" smtClean="0"/>
              <a:t>Cache introduction</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04239079-566D-46E8-B732-AD5FCCED4277}" type="datetime4">
              <a:rPr lang="en-US" smtClean="0"/>
              <a:t>October 31, 2017</a:t>
            </a:fld>
            <a:endParaRPr lang="en-US" dirty="0"/>
          </a:p>
        </p:txBody>
      </p:sp>
      <p:sp>
        <p:nvSpPr>
          <p:cNvPr id="4" name="Footer Placeholder 3"/>
          <p:cNvSpPr>
            <a:spLocks noGrp="1"/>
          </p:cNvSpPr>
          <p:nvPr>
            <p:ph type="ftr" sz="quarter" idx="11"/>
          </p:nvPr>
        </p:nvSpPr>
        <p:spPr/>
        <p:txBody>
          <a:bodyPr/>
          <a:lstStyle/>
          <a:p>
            <a:r>
              <a:rPr lang="en-US" smtClean="0"/>
              <a:t>Cache introduction</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733F95-DCF8-447F-B6DA-E7DD1EFF463B}" type="datetime4">
              <a:rPr lang="en-US" smtClean="0"/>
              <a:t>October 31, 2017</a:t>
            </a:fld>
            <a:endParaRPr lang="en-US" dirty="0"/>
          </a:p>
        </p:txBody>
      </p:sp>
      <p:sp>
        <p:nvSpPr>
          <p:cNvPr id="3" name="Footer Placeholder 2"/>
          <p:cNvSpPr>
            <a:spLocks noGrp="1"/>
          </p:cNvSpPr>
          <p:nvPr>
            <p:ph type="ftr" sz="quarter" idx="11"/>
          </p:nvPr>
        </p:nvSpPr>
        <p:spPr/>
        <p:txBody>
          <a:bodyPr/>
          <a:lstStyle/>
          <a:p>
            <a:r>
              <a:rPr lang="en-US" smtClean="0"/>
              <a:t>Cache introduction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C165FE4-0C72-433F-92F4-2BA4218FE479}" type="datetime4">
              <a:rPr lang="en-US" smtClean="0"/>
              <a:t>October 31, 2017</a:t>
            </a:fld>
            <a:endParaRPr lang="en-US" dirty="0"/>
          </a:p>
        </p:txBody>
      </p:sp>
      <p:sp>
        <p:nvSpPr>
          <p:cNvPr id="6" name="Footer Placeholder 5"/>
          <p:cNvSpPr>
            <a:spLocks noGrp="1"/>
          </p:cNvSpPr>
          <p:nvPr>
            <p:ph type="ftr" sz="quarter" idx="11"/>
          </p:nvPr>
        </p:nvSpPr>
        <p:spPr/>
        <p:txBody>
          <a:bodyPr/>
          <a:lstStyle/>
          <a:p>
            <a:r>
              <a:rPr lang="en-US" smtClean="0"/>
              <a:t>Cache introduction</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563B7158-ADC4-482C-8F03-F6009575B8EE}" type="datetime4">
              <a:rPr lang="en-US" smtClean="0"/>
              <a:t>October 31, 2017</a:t>
            </a:fld>
            <a:endParaRPr lang="en-US" dirty="0"/>
          </a:p>
        </p:txBody>
      </p:sp>
      <p:sp>
        <p:nvSpPr>
          <p:cNvPr id="6" name="Footer Placeholder 5"/>
          <p:cNvSpPr>
            <a:spLocks noGrp="1"/>
          </p:cNvSpPr>
          <p:nvPr>
            <p:ph type="ftr" sz="quarter" idx="11"/>
          </p:nvPr>
        </p:nvSpPr>
        <p:spPr/>
        <p:txBody>
          <a:bodyPr/>
          <a:lstStyle/>
          <a:p>
            <a:r>
              <a:rPr lang="en-US" smtClean="0"/>
              <a:t>Cache introduction</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04F96EC-774C-4702-B22F-EA7E503983B9}" type="datetime4">
              <a:rPr lang="en-US" smtClean="0"/>
              <a:t>October 31, 2017</a:t>
            </a:fld>
            <a:endParaRPr lang="en-US" dirty="0"/>
          </a:p>
        </p:txBody>
      </p:sp>
      <p:sp>
        <p:nvSpPr>
          <p:cNvPr id="5" name="Footer Placeholder 4"/>
          <p:cNvSpPr>
            <a:spLocks noGrp="1"/>
          </p:cNvSpPr>
          <p:nvPr>
            <p:ph type="ftr" sz="quarter" idx="11"/>
          </p:nvPr>
        </p:nvSpPr>
        <p:spPr/>
        <p:txBody>
          <a:bodyPr/>
          <a:lstStyle/>
          <a:p>
            <a:r>
              <a:rPr lang="en-US" smtClean="0"/>
              <a:t>Cache introduction</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EFD0F7D-A64A-49EE-983C-B561C9349419}" type="datetime4">
              <a:rPr lang="en-US" smtClean="0"/>
              <a:t>October 31, 2017</a:t>
            </a:fld>
            <a:endParaRPr lang="en-US" dirty="0"/>
          </a:p>
        </p:txBody>
      </p:sp>
      <p:sp>
        <p:nvSpPr>
          <p:cNvPr id="5" name="Footer Placeholder 4"/>
          <p:cNvSpPr>
            <a:spLocks noGrp="1"/>
          </p:cNvSpPr>
          <p:nvPr>
            <p:ph type="ftr" sz="quarter" idx="11"/>
          </p:nvPr>
        </p:nvSpPr>
        <p:spPr/>
        <p:txBody>
          <a:bodyPr/>
          <a:lstStyle/>
          <a:p>
            <a:r>
              <a:rPr lang="en-US" smtClean="0"/>
              <a:t>Cache introduction</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277A1FCD-D4B1-4943-96E2-0E262143937C}" type="datetime4">
              <a:rPr lang="en-US" smtClean="0"/>
              <a:t>October 31, 2017</a:t>
            </a:fld>
            <a:endParaRPr/>
          </a:p>
        </p:txBody>
      </p:sp>
      <p:sp>
        <p:nvSpPr>
          <p:cNvPr id="5" name="Footer Placeholder 4"/>
          <p:cNvSpPr>
            <a:spLocks noGrp="1"/>
          </p:cNvSpPr>
          <p:nvPr>
            <p:ph type="ftr" sz="quarter" idx="11"/>
          </p:nvPr>
        </p:nvSpPr>
        <p:spPr/>
        <p:txBody>
          <a:bodyPr/>
          <a:lstStyle/>
          <a:p>
            <a:r>
              <a:rPr lang="en-US" smtClean="0"/>
              <a:t>Cache introduction</a:t>
            </a:r>
            <a:endParaRPr dirty="0"/>
          </a:p>
        </p:txBody>
      </p:sp>
      <p:sp>
        <p:nvSpPr>
          <p:cNvPr id="6" name="Slide Number Placeholder 5"/>
          <p:cNvSpPr>
            <a:spLocks noGrp="1"/>
          </p:cNvSpPr>
          <p:nvPr>
            <p:ph type="sldNum" sz="quarter" idx="12"/>
          </p:nvPr>
        </p:nvSpPr>
        <p:spPr/>
        <p:txBody>
          <a:bodyPr/>
          <a:lstStyle/>
          <a:p>
            <a:fld id="{8AF02B71-8991-4516-A01E-F1A9ACD28BDC}" type="slidenum">
              <a:rPr/>
              <a:pPr/>
              <a:t>‹Nr.›</a:t>
            </a:fld>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extLst>
      <p:ext uri="{BB962C8B-B14F-4D97-AF65-F5344CB8AC3E}">
        <p14:creationId xmlns:p14="http://schemas.microsoft.com/office/powerpoint/2010/main" val="34402069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6653A6F3-0953-4B0C-A114-3956D947FDC7}" type="datetime4">
              <a:rPr lang="en-US" smtClean="0"/>
              <a:t>October 31, 2017</a:t>
            </a:fld>
            <a:endParaRPr/>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r>
              <a:rPr lang="en-US" smtClean="0"/>
              <a:t>Cache introduction</a:t>
            </a:r>
            <a:endParaRPr dirty="0"/>
          </a:p>
        </p:txBody>
      </p:sp>
      <p:sp>
        <p:nvSpPr>
          <p:cNvPr id="7" name="Slide Number Placeholder 6"/>
          <p:cNvSpPr>
            <a:spLocks noGrp="1"/>
          </p:cNvSpPr>
          <p:nvPr>
            <p:ph type="sldNum" sz="quarter" idx="12"/>
          </p:nvPr>
        </p:nvSpPr>
        <p:spPr/>
        <p:txBody>
          <a:bodyPr/>
          <a:lstStyle/>
          <a:p>
            <a:fld id="{8AF02B71-8991-4516-A01E-F1A9ACD28BDC}" type="slidenum">
              <a:rPr/>
              <a:pPr/>
              <a:t>‹Nr.›</a:t>
            </a:fld>
            <a:endParaRPr/>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smtClean="0"/>
              <a:t>Click icon to add picture</a:t>
            </a:r>
            <a:endParaRPr/>
          </a:p>
        </p:txBody>
      </p:sp>
    </p:spTree>
    <p:extLst>
      <p:ext uri="{BB962C8B-B14F-4D97-AF65-F5344CB8AC3E}">
        <p14:creationId xmlns:p14="http://schemas.microsoft.com/office/powerpoint/2010/main" val="17092705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3A3590E1-235F-40F1-B4CF-945C4D29BA42}" type="datetime4">
              <a:rPr lang="en-US" smtClean="0"/>
              <a:t>October 31, 2017</a:t>
            </a:fld>
            <a:endParaRPr/>
          </a:p>
        </p:txBody>
      </p:sp>
      <p:sp>
        <p:nvSpPr>
          <p:cNvPr id="6" name="Footer Placeholder 5"/>
          <p:cNvSpPr>
            <a:spLocks noGrp="1"/>
          </p:cNvSpPr>
          <p:nvPr>
            <p:ph type="ftr" sz="quarter" idx="11"/>
          </p:nvPr>
        </p:nvSpPr>
        <p:spPr/>
        <p:txBody>
          <a:bodyPr/>
          <a:lstStyle/>
          <a:p>
            <a:r>
              <a:rPr lang="en-US" smtClean="0"/>
              <a:t>Cache introduction</a:t>
            </a:r>
            <a:endParaRPr dirty="0"/>
          </a:p>
        </p:txBody>
      </p:sp>
      <p:sp>
        <p:nvSpPr>
          <p:cNvPr id="7" name="Slide Number Placeholder 6"/>
          <p:cNvSpPr>
            <a:spLocks noGrp="1"/>
          </p:cNvSpPr>
          <p:nvPr>
            <p:ph type="sldNum" sz="quarter" idx="12"/>
          </p:nvPr>
        </p:nvSpPr>
        <p:spPr/>
        <p:txBody>
          <a:bodyPr/>
          <a:lstStyle/>
          <a:p>
            <a:fld id="{8AF02B71-8991-4516-A01E-F1A9ACD28BDC}" type="slidenum">
              <a:rPr/>
              <a:pPr/>
              <a:t>‹Nr.›</a:t>
            </a:fld>
            <a:endParaRPr/>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40489985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5F05409A-31BE-457B-95CA-FB85833BDCE7}" type="datetime4">
              <a:rPr lang="en-US" smtClean="0"/>
              <a:t>October 31, 2017</a:t>
            </a:fld>
            <a:endParaRPr/>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r>
              <a:rPr lang="en-US" smtClean="0"/>
              <a:t>Cache introduction</a:t>
            </a:r>
            <a:endParaRPr dirty="0"/>
          </a:p>
        </p:txBody>
      </p:sp>
      <p:sp>
        <p:nvSpPr>
          <p:cNvPr id="7" name="Slide Number Placeholder 6"/>
          <p:cNvSpPr>
            <a:spLocks noGrp="1"/>
          </p:cNvSpPr>
          <p:nvPr>
            <p:ph type="sldNum" sz="quarter" idx="12"/>
          </p:nvPr>
        </p:nvSpPr>
        <p:spPr/>
        <p:txBody>
          <a:bodyPr/>
          <a:lstStyle/>
          <a:p>
            <a:fld id="{8AF02B71-8991-4516-A01E-F1A9ACD28BDC}" type="slidenum">
              <a:rPr/>
              <a:pPr/>
              <a:t>‹Nr.›</a:t>
            </a:fld>
            <a:endParaRPr/>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dirty="0" smtClean="0"/>
              <a:t>Click icon to add picture</a:t>
            </a:r>
            <a:endParaRPr dirty="0"/>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dirty="0" smtClean="0"/>
              <a:t>Click icon to add picture</a:t>
            </a:r>
            <a:endParaRPr dirty="0"/>
          </a:p>
        </p:txBody>
      </p:sp>
    </p:spTree>
    <p:extLst>
      <p:ext uri="{BB962C8B-B14F-4D97-AF65-F5344CB8AC3E}">
        <p14:creationId xmlns:p14="http://schemas.microsoft.com/office/powerpoint/2010/main" val="95223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BF11C05-6D41-4FC0-9D31-D4D081DD89B6}" type="datetime4">
              <a:rPr lang="en-US" smtClean="0"/>
              <a:t>October 31, 2017</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smtClean="0"/>
              <a:t>Cache introduction</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11.wmf"/><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4.jpe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4.jpe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4.jpe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4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5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5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1.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5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8.xml"/><Relationship Id="rId1" Type="http://schemas.openxmlformats.org/officeDocument/2006/relationships/slideLayout" Target="../slideLayouts/slideLayout13.xml"/><Relationship Id="rId5" Type="http://schemas.openxmlformats.org/officeDocument/2006/relationships/image" Target="../media/image4.jpeg"/><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9.xml"/><Relationship Id="rId1" Type="http://schemas.openxmlformats.org/officeDocument/2006/relationships/slideLayout" Target="../slideLayouts/slideLayout9.xml"/><Relationship Id="rId4" Type="http://schemas.openxmlformats.org/officeDocument/2006/relationships/image" Target="../media/image4.jpeg"/></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4.jpeg"/></Relationships>
</file>

<file path=ppt/slides/_rels/slide67.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6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8.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6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6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6.xml"/><Relationship Id="rId1" Type="http://schemas.openxmlformats.org/officeDocument/2006/relationships/slideLayout" Target="../slideLayouts/slideLayout3.xml"/><Relationship Id="rId5" Type="http://schemas.openxmlformats.org/officeDocument/2006/relationships/image" Target="../media/image4.jpeg"/><Relationship Id="rId4" Type="http://schemas.openxmlformats.org/officeDocument/2006/relationships/image" Target="../media/image3.png"/></Relationships>
</file>

<file path=ppt/slides/_rels/slide7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67.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image" Target="../media/image4.jpeg"/></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3.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6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74.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7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75.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7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76.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7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77.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7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78.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7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5.xml"/><Relationship Id="rId1" Type="http://schemas.openxmlformats.org/officeDocument/2006/relationships/slideLayout" Target="../slideLayouts/slideLayout9.xml"/><Relationship Id="rId4" Type="http://schemas.openxmlformats.org/officeDocument/2006/relationships/image" Target="../media/image4.jpeg"/></Relationships>
</file>

<file path=ppt/slides/_rels/slide8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76.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4.jpeg"/></Relationships>
</file>

<file path=ppt/slides/_rels/slide81.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7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2.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7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3.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7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5.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8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6.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8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8.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8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9.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8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0.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8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1.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8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2.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8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9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90.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9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1.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4.jpeg"/></Relationships>
</file>

<file path=ppt/slides/_rels/slide97.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9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8.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9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9.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9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00.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9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01.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9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02.x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notesSlide" Target="../notesSlides/notesSlide97.xml"/><Relationship Id="rId1" Type="http://schemas.openxmlformats.org/officeDocument/2006/relationships/slideLayout" Target="../slideLayouts/slideLayout14.xml"/><Relationship Id="rId5" Type="http://schemas.openxmlformats.org/officeDocument/2006/relationships/image" Target="../media/image4.jpeg"/><Relationship Id="rId4" Type="http://schemas.openxmlformats.org/officeDocument/2006/relationships/image" Target="../media/image3.png"/></Relationships>
</file>

<file path=ppt/slides/_rels/slide10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8.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104.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9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05.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10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0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0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0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2.xml"/><Relationship Id="rId1" Type="http://schemas.openxmlformats.org/officeDocument/2006/relationships/slideLayout" Target="../slideLayouts/slideLayout8.xml"/><Relationship Id="rId4" Type="http://schemas.openxmlformats.org/officeDocument/2006/relationships/image" Target="../media/image4.jpeg"/></Relationships>
</file>

<file path=ppt/slides/_rels/slide108.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10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09.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10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10.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notesSlide" Target="../notesSlides/notesSlide10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11.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notesSlide" Target="../notesSlides/notesSlide10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7.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1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8.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1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9.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1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0.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1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1.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1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2.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113.xml"/><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3.png"/><Relationship Id="rId5" Type="http://schemas.openxmlformats.org/officeDocument/2006/relationships/image" Target="../media/image72.png"/><Relationship Id="rId4" Type="http://schemas.openxmlformats.org/officeDocument/2006/relationships/package" Target="../embeddings/Microsoft_Word-Dokument.docx"/></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114.xml"/><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3.png"/><Relationship Id="rId5" Type="http://schemas.openxmlformats.org/officeDocument/2006/relationships/image" Target="../media/image73.png"/><Relationship Id="rId4" Type="http://schemas.openxmlformats.org/officeDocument/2006/relationships/package" Target="../embeddings/Microsoft_Word-Dokument1.docx"/></Relationships>
</file>

<file path=ppt/slides/_rels/slide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1.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notesSlide" Target="../notesSlides/notesSlide11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22.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11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8.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24.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11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2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20.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26.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12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27.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12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2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23.xml"/><Relationship Id="rId1" Type="http://schemas.openxmlformats.org/officeDocument/2006/relationships/slideLayout" Target="../slideLayouts/slideLayout15.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81.wmf"/></Relationships>
</file>

<file path=ppt/slides/_rels/slide1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4.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30.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notesSlide" Target="../notesSlides/notesSlide12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31.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notesSlide" Target="../notesSlides/notesSlide12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3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27.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33.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notesSlide" Target="../notesSlides/notesSlide12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34.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notesSlide" Target="../notesSlides/notesSlide12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0.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1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388620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dirty="0" err="1">
                <a:solidFill>
                  <a:srgbClr val="000000"/>
                </a:solidFill>
                <a:latin typeface="Times New Roman" panose="02020603050405020304" pitchFamily="18" charset="0"/>
                <a:cs typeface="Times New Roman" panose="02020603050405020304" pitchFamily="18" charset="0"/>
              </a:rPr>
              <a:t>Prepared</a:t>
            </a:r>
            <a:r>
              <a:rPr lang="tr-TR" altLang="de-DE" sz="2400" dirty="0">
                <a:solidFill>
                  <a:srgbClr val="000000"/>
                </a:solidFill>
                <a:latin typeface="Times New Roman" panose="02020603050405020304" pitchFamily="18" charset="0"/>
                <a:cs typeface="Times New Roman" panose="02020603050405020304" pitchFamily="18" charset="0"/>
              </a:rPr>
              <a:t> </a:t>
            </a:r>
            <a:r>
              <a:rPr lang="de-DE" altLang="de-DE" sz="2400" dirty="0">
                <a:solidFill>
                  <a:srgbClr val="000000"/>
                </a:solidFill>
                <a:latin typeface="Times New Roman" panose="02020603050405020304" pitchFamily="18" charset="0"/>
                <a:cs typeface="Times New Roman" panose="02020603050405020304" pitchFamily="18" charset="0"/>
              </a:rPr>
              <a:t>&amp; </a:t>
            </a:r>
            <a:r>
              <a:rPr lang="de-DE" altLang="de-DE" sz="2400" dirty="0" err="1">
                <a:solidFill>
                  <a:srgbClr val="000000"/>
                </a:solidFill>
                <a:latin typeface="Times New Roman" panose="02020603050405020304" pitchFamily="18" charset="0"/>
                <a:cs typeface="Times New Roman" panose="02020603050405020304" pitchFamily="18" charset="0"/>
              </a:rPr>
              <a:t>Presented</a:t>
            </a:r>
            <a:r>
              <a:rPr lang="de-DE" altLang="de-DE" sz="2400" dirty="0">
                <a:solidFill>
                  <a:srgbClr val="000000"/>
                </a:solidFill>
                <a:latin typeface="Times New Roman" panose="02020603050405020304" pitchFamily="18" charset="0"/>
                <a:cs typeface="Times New Roman" panose="02020603050405020304" pitchFamily="18" charset="0"/>
              </a:rPr>
              <a:t> </a:t>
            </a:r>
            <a:r>
              <a:rPr lang="en-US" altLang="de-DE" sz="2400" dirty="0">
                <a:solidFill>
                  <a:srgbClr val="000000"/>
                </a:solidFill>
                <a:latin typeface="Times New Roman" panose="02020603050405020304" pitchFamily="18" charset="0"/>
                <a:cs typeface="Times New Roman" panose="02020603050405020304" pitchFamily="18" charset="0"/>
              </a:rPr>
              <a:t>by</a:t>
            </a:r>
            <a:r>
              <a:rPr lang="tr-TR" altLang="de-DE" sz="2400" dirty="0">
                <a:solidFill>
                  <a:srgbClr val="000000"/>
                </a:solidFill>
                <a:latin typeface="Times New Roman" panose="02020603050405020304" pitchFamily="18" charset="0"/>
                <a:cs typeface="Times New Roman" panose="02020603050405020304" pitchFamily="18" charset="0"/>
              </a:rPr>
              <a:t> </a:t>
            </a:r>
            <a:r>
              <a:rPr lang="en-US" altLang="de-DE" sz="2400" dirty="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dirty="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76200" y="1752600"/>
            <a:ext cx="8839200" cy="2057400"/>
          </a:xfrm>
          <a:prstGeom prst="rect">
            <a:avLst/>
          </a:prstGeom>
        </p:spPr>
        <p:txBody>
          <a:bodyPr anchor="b">
            <a:normAutofit fontScale="82500" lnSpcReduction="100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CSE309 Computer Architecture and Organization</a:t>
            </a:r>
            <a:r>
              <a:rPr lang="tr-TR" sz="2900" dirty="0" smtClean="0">
                <a:solidFill>
                  <a:prstClr val="black"/>
                </a:solidFill>
                <a:effectLst/>
                <a:latin typeface="Times New Roman" panose="02020603050405020304" pitchFamily="18" charset="0"/>
                <a:cs typeface="Times New Roman" panose="02020603050405020304" pitchFamily="18" charset="0"/>
              </a:rPr>
              <a:t> </a:t>
            </a:r>
            <a:endParaRPr lang="de-DE" sz="2900" dirty="0" smtClean="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en-US" sz="2900" dirty="0" smtClean="0">
                <a:solidFill>
                  <a:prstClr val="black"/>
                </a:solidFill>
                <a:effectLst/>
                <a:latin typeface="Times New Roman" panose="02020603050405020304" pitchFamily="18" charset="0"/>
                <a:cs typeface="Times New Roman" panose="02020603050405020304" pitchFamily="18" charset="0"/>
              </a:rPr>
              <a:t>Lecture </a:t>
            </a:r>
            <a:r>
              <a:rPr lang="de-DE" sz="2900" dirty="0" smtClean="0">
                <a:solidFill>
                  <a:prstClr val="black"/>
                </a:solidFill>
                <a:effectLst/>
                <a:latin typeface="Times New Roman" panose="02020603050405020304" pitchFamily="18" charset="0"/>
                <a:cs typeface="Times New Roman" panose="02020603050405020304" pitchFamily="18" charset="0"/>
              </a:rPr>
              <a:t>#4</a:t>
            </a:r>
            <a:endParaRPr lang="tr-TR" sz="2900" dirty="0" smtClean="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de-DE" sz="2900" dirty="0" smtClean="0">
                <a:solidFill>
                  <a:prstClr val="black"/>
                </a:solidFill>
                <a:effectLst/>
                <a:latin typeface="Times New Roman" panose="02020603050405020304" pitchFamily="18" charset="0"/>
                <a:cs typeface="Times New Roman" panose="02020603050405020304" pitchFamily="18" charset="0"/>
              </a:rPr>
              <a:t>Computers Systems: Memory</a:t>
            </a:r>
            <a:endParaRPr lang="en-US" sz="2900" dirty="0">
              <a:solidFill>
                <a:prstClr val="black"/>
              </a:solidFill>
              <a:effectLst/>
              <a:latin typeface="Times New Roman" panose="02020603050405020304" pitchFamily="18" charset="0"/>
              <a:cs typeface="Times New Roman" panose="02020603050405020304" pitchFamily="18" charset="0"/>
            </a:endParaRPr>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154069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5157192"/>
            <a:ext cx="9144000" cy="369332"/>
          </a:xfrm>
          <a:prstGeom prst="rect">
            <a:avLst/>
          </a:prstGeom>
          <a:noFill/>
        </p:spPr>
        <p:txBody>
          <a:bodyPr wrap="square" rtlCol="0">
            <a:spAutoFit/>
          </a:bodyPr>
          <a:lstStyle/>
          <a:p>
            <a:pPr algn="ctr"/>
            <a:r>
              <a:rPr lang="en-US" dirty="0" smtClean="0">
                <a:latin typeface="+mj-lt"/>
              </a:rPr>
              <a:t>Key </a:t>
            </a:r>
            <a:r>
              <a:rPr lang="en-US" dirty="0">
                <a:latin typeface="+mj-lt"/>
              </a:rPr>
              <a:t>Characteristics of Computer Memory Systems</a:t>
            </a:r>
            <a:r>
              <a:rPr lang="en-US" dirty="0" smtClean="0">
                <a:latin typeface="+mj-lt"/>
              </a:rPr>
              <a:t> </a:t>
            </a:r>
            <a:endParaRPr lang="en-US" dirty="0">
              <a:latin typeface="+mj-lt"/>
            </a:endParaRPr>
          </a:p>
        </p:txBody>
      </p:sp>
      <p:pic>
        <p:nvPicPr>
          <p:cNvPr id="3" name="Picture 2"/>
          <p:cNvPicPr>
            <a:picLocks noChangeAspect="1"/>
          </p:cNvPicPr>
          <p:nvPr/>
        </p:nvPicPr>
        <p:blipFill>
          <a:blip r:embed="rId3"/>
          <a:stretch>
            <a:fillRect/>
          </a:stretch>
        </p:blipFill>
        <p:spPr>
          <a:xfrm>
            <a:off x="138563" y="764704"/>
            <a:ext cx="8969602" cy="4437987"/>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2</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38377807"/>
      </p:ext>
    </p:extLst>
  </p:cSld>
  <p:clrMapOvr>
    <a:masterClrMapping/>
  </p:clrMapOvr>
  <p:transition spd="med">
    <p:cover dir="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lgn="ctr"/>
            <a:r>
              <a:rPr lang="en-GB" dirty="0" smtClean="0"/>
              <a:t>Characteristics of Memory Systems</a:t>
            </a:r>
            <a:endParaRPr lang="en-GB" dirty="0"/>
          </a:p>
        </p:txBody>
      </p:sp>
      <p:sp>
        <p:nvSpPr>
          <p:cNvPr id="8195" name="Rectangle 3"/>
          <p:cNvSpPr>
            <a:spLocks noGrp="1" noChangeArrowheads="1"/>
          </p:cNvSpPr>
          <p:nvPr>
            <p:ph idx="1"/>
          </p:nvPr>
        </p:nvSpPr>
        <p:spPr/>
        <p:txBody>
          <a:bodyPr>
            <a:normAutofit fontScale="92500" lnSpcReduction="20000"/>
          </a:bodyPr>
          <a:lstStyle/>
          <a:p>
            <a:r>
              <a:rPr lang="en-GB" dirty="0" smtClean="0"/>
              <a:t>Location</a:t>
            </a:r>
          </a:p>
          <a:p>
            <a:pPr lvl="1"/>
            <a:r>
              <a:rPr lang="en-GB" dirty="0" smtClean="0"/>
              <a:t>Refers to whether memory is internal and external to the computer</a:t>
            </a:r>
          </a:p>
          <a:p>
            <a:pPr lvl="1"/>
            <a:r>
              <a:rPr lang="en-GB" dirty="0" smtClean="0"/>
              <a:t>Internal memory is often equated with main memory</a:t>
            </a:r>
          </a:p>
          <a:p>
            <a:pPr lvl="1"/>
            <a:r>
              <a:rPr lang="en-GB" dirty="0" smtClean="0"/>
              <a:t>Processor requires its own local memory, in the form of registers</a:t>
            </a:r>
          </a:p>
          <a:p>
            <a:pPr lvl="1"/>
            <a:r>
              <a:rPr lang="en-GB" dirty="0" smtClean="0"/>
              <a:t>Cache is another form of internal memory</a:t>
            </a:r>
          </a:p>
          <a:p>
            <a:pPr lvl="1"/>
            <a:r>
              <a:rPr lang="en-GB" dirty="0" smtClean="0"/>
              <a:t>External memory consists of peripheral storage devices that are accessible to the processor via I/O controllers</a:t>
            </a:r>
          </a:p>
          <a:p>
            <a:r>
              <a:rPr lang="en-GB" dirty="0" smtClean="0"/>
              <a:t>Capacity</a:t>
            </a:r>
          </a:p>
          <a:p>
            <a:pPr lvl="1"/>
            <a:r>
              <a:rPr lang="en-GB" dirty="0" smtClean="0"/>
              <a:t>Memory is typically expressed in terms of bytes</a:t>
            </a:r>
          </a:p>
          <a:p>
            <a:r>
              <a:rPr lang="en-GB" dirty="0" smtClean="0"/>
              <a:t>Unit of transfer</a:t>
            </a:r>
          </a:p>
          <a:p>
            <a:pPr lvl="1"/>
            <a:r>
              <a:rPr lang="en-GB" dirty="0" smtClean="0"/>
              <a:t>For internal memory the unit of transfer is equal to the number of electrical lines into and out of the memory module</a:t>
            </a:r>
            <a:endParaRPr lang="en-GB" dirty="0"/>
          </a:p>
        </p:txBody>
      </p:sp>
      <p:sp>
        <p:nvSpPr>
          <p:cNvPr id="3" name="Foliennummernplatzhalter 2"/>
          <p:cNvSpPr>
            <a:spLocks noGrp="1"/>
          </p:cNvSpPr>
          <p:nvPr>
            <p:ph type="sldNum" sz="quarter" idx="12"/>
          </p:nvPr>
        </p:nvSpPr>
        <p:spPr/>
        <p:txBody>
          <a:bodyPr/>
          <a:lstStyle/>
          <a:p>
            <a:fld id="{B6F15528-21DE-4FAA-801E-634DDDAF4B2B}" type="slidenum">
              <a:rPr lang="en-US" smtClean="0"/>
              <a:pPr/>
              <a:t>3</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353425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977900" y="228600"/>
            <a:ext cx="7556500" cy="887412"/>
          </a:xfrm>
        </p:spPr>
        <p:txBody>
          <a:bodyPr anchor="ctr">
            <a:normAutofit/>
          </a:bodyPr>
          <a:lstStyle/>
          <a:p>
            <a:pPr algn="ctr"/>
            <a:r>
              <a:rPr lang="en-GB" sz="3200" dirty="0" smtClean="0">
                <a:solidFill>
                  <a:schemeClr val="tx1"/>
                </a:solidFill>
                <a:latin typeface="Times New Roman" panose="02020603050405020304" pitchFamily="18" charset="0"/>
                <a:cs typeface="Times New Roman" panose="02020603050405020304" pitchFamily="18" charset="0"/>
              </a:rPr>
              <a:t>Method of Accessing Units of Data</a:t>
            </a:r>
            <a:endParaRPr lang="en-GB"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8" name="Content Placeholder 7"/>
          <p:cNvGraphicFramePr>
            <a:graphicFrameLocks noGrp="1"/>
          </p:cNvGraphicFramePr>
          <p:nvPr>
            <p:ph idx="4294967295"/>
          </p:nvPr>
        </p:nvGraphicFramePr>
        <p:xfrm>
          <a:off x="304800" y="838200"/>
          <a:ext cx="8534400" cy="6019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4</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571788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Grp="1" noChangeArrowheads="1"/>
          </p:cNvSpPr>
          <p:nvPr>
            <p:ph type="title" idx="4294967295"/>
          </p:nvPr>
        </p:nvSpPr>
        <p:spPr>
          <a:xfrm>
            <a:off x="251520" y="116632"/>
            <a:ext cx="7556500" cy="1116012"/>
          </a:xfrm>
        </p:spPr>
        <p:txBody>
          <a:bodyPr anchor="ctr">
            <a:normAutofit/>
          </a:bodyPr>
          <a:lstStyle/>
          <a:p>
            <a:pPr algn="ctr"/>
            <a:r>
              <a:rPr lang="en-GB" sz="3200" dirty="0">
                <a:solidFill>
                  <a:schemeClr val="tx1"/>
                </a:solidFill>
                <a:latin typeface="Times New Roman" panose="02020603050405020304" pitchFamily="18" charset="0"/>
                <a:cs typeface="Times New Roman" panose="02020603050405020304" pitchFamily="18" charset="0"/>
              </a:rPr>
              <a:t>Capacity and Performance:</a:t>
            </a:r>
            <a:endParaRPr lang="en-GB"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42" name="Content Placeholder 41"/>
          <p:cNvGraphicFramePr>
            <a:graphicFrameLocks noGrp="1"/>
          </p:cNvGraphicFramePr>
          <p:nvPr>
            <p:ph idx="4294967295"/>
            <p:extLst/>
          </p:nvPr>
        </p:nvGraphicFramePr>
        <p:xfrm>
          <a:off x="184426" y="955261"/>
          <a:ext cx="86868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5</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1435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60648"/>
            <a:ext cx="7368987" cy="1116106"/>
          </a:xfrm>
        </p:spPr>
        <p:txBody>
          <a:bodyPr anchor="ctr"/>
          <a:lstStyle/>
          <a:p>
            <a:r>
              <a:rPr lang="en-US" dirty="0" smtClean="0"/>
              <a:t>Memory</a:t>
            </a:r>
            <a:endParaRPr lang="en-US" dirty="0"/>
          </a:p>
        </p:txBody>
      </p:sp>
      <p:sp>
        <p:nvSpPr>
          <p:cNvPr id="3" name="Content Placeholder 2"/>
          <p:cNvSpPr>
            <a:spLocks noGrp="1"/>
          </p:cNvSpPr>
          <p:nvPr>
            <p:ph idx="1"/>
          </p:nvPr>
        </p:nvSpPr>
        <p:spPr>
          <a:xfrm>
            <a:off x="467544" y="1052736"/>
            <a:ext cx="7848600" cy="5410200"/>
          </a:xfrm>
        </p:spPr>
        <p:txBody>
          <a:bodyPr>
            <a:normAutofit fontScale="70000" lnSpcReduction="20000"/>
          </a:bodyPr>
          <a:lstStyle/>
          <a:p>
            <a:pPr marL="228600" lvl="1">
              <a:spcBef>
                <a:spcPts val="2000"/>
              </a:spcBef>
              <a:buClr>
                <a:schemeClr val="accent1"/>
              </a:buClr>
            </a:pPr>
            <a:r>
              <a:rPr lang="en-US" sz="2162" dirty="0" smtClean="0"/>
              <a:t>The most common forms are: </a:t>
            </a:r>
          </a:p>
          <a:p>
            <a:pPr lvl="1"/>
            <a:r>
              <a:rPr lang="en-US" sz="1765" dirty="0" smtClean="0"/>
              <a:t>Semiconductor memory</a:t>
            </a:r>
          </a:p>
          <a:p>
            <a:pPr lvl="1"/>
            <a:r>
              <a:rPr lang="en-US" sz="1765" dirty="0" smtClean="0"/>
              <a:t>Magnetic surface memory </a:t>
            </a:r>
          </a:p>
          <a:p>
            <a:pPr lvl="1"/>
            <a:r>
              <a:rPr lang="en-US" sz="1765" dirty="0" smtClean="0"/>
              <a:t>Optical</a:t>
            </a:r>
          </a:p>
          <a:p>
            <a:pPr lvl="1"/>
            <a:r>
              <a:rPr lang="en-US" sz="1765" dirty="0" smtClean="0"/>
              <a:t>Magneto-optical</a:t>
            </a:r>
          </a:p>
          <a:p>
            <a:pPr marL="228600" lvl="1">
              <a:spcBef>
                <a:spcPts val="2000"/>
              </a:spcBef>
              <a:buClr>
                <a:schemeClr val="accent1"/>
              </a:buClr>
            </a:pPr>
            <a:r>
              <a:rPr lang="en-US" sz="2118" dirty="0" smtClean="0"/>
              <a:t>Several physical characteristics of data storage are important:</a:t>
            </a:r>
          </a:p>
          <a:p>
            <a:pPr lvl="1"/>
            <a:r>
              <a:rPr lang="en-US" dirty="0" smtClean="0"/>
              <a:t>Volatile memory </a:t>
            </a:r>
          </a:p>
          <a:p>
            <a:pPr lvl="2"/>
            <a:r>
              <a:rPr lang="en-US" dirty="0" smtClean="0"/>
              <a:t>Information decays naturally or is lost when electrical power is switched off</a:t>
            </a:r>
          </a:p>
          <a:p>
            <a:pPr lvl="1"/>
            <a:r>
              <a:rPr lang="en-US" dirty="0" smtClean="0"/>
              <a:t>Nonvolatile memory </a:t>
            </a:r>
          </a:p>
          <a:p>
            <a:pPr lvl="2"/>
            <a:r>
              <a:rPr lang="en-US" dirty="0" smtClean="0"/>
              <a:t>Once recorded, information remains without deterioration until deliberately changed</a:t>
            </a:r>
          </a:p>
          <a:p>
            <a:pPr lvl="2"/>
            <a:r>
              <a:rPr lang="en-US" dirty="0" smtClean="0"/>
              <a:t>No electrical power is needed to retain information</a:t>
            </a:r>
          </a:p>
          <a:p>
            <a:pPr lvl="1"/>
            <a:r>
              <a:rPr lang="en-US" dirty="0" smtClean="0"/>
              <a:t>Magnetic-surface memories </a:t>
            </a:r>
          </a:p>
          <a:p>
            <a:pPr lvl="2"/>
            <a:r>
              <a:rPr lang="en-US" dirty="0" smtClean="0"/>
              <a:t>Are nonvolatile</a:t>
            </a:r>
          </a:p>
          <a:p>
            <a:pPr lvl="1"/>
            <a:r>
              <a:rPr lang="en-US" dirty="0" smtClean="0"/>
              <a:t>Semiconductor memory </a:t>
            </a:r>
          </a:p>
          <a:p>
            <a:pPr lvl="2"/>
            <a:r>
              <a:rPr lang="en-US" dirty="0" smtClean="0"/>
              <a:t>May be either volatile or nonvolatile</a:t>
            </a:r>
          </a:p>
          <a:p>
            <a:pPr lvl="1"/>
            <a:r>
              <a:rPr lang="en-US" dirty="0" smtClean="0"/>
              <a:t>Nonerasable memory</a:t>
            </a:r>
          </a:p>
          <a:p>
            <a:pPr lvl="2"/>
            <a:r>
              <a:rPr lang="en-US" dirty="0" smtClean="0"/>
              <a:t>Cannot be altered, except by destroying the storage unit</a:t>
            </a:r>
          </a:p>
          <a:p>
            <a:pPr lvl="2"/>
            <a:r>
              <a:rPr lang="en-US" dirty="0" smtClean="0"/>
              <a:t>Semiconductor memory of this type is known as read-only memory (ROM)</a:t>
            </a:r>
          </a:p>
          <a:p>
            <a:pPr marL="228600" lvl="1">
              <a:spcBef>
                <a:spcPts val="2000"/>
              </a:spcBef>
              <a:buClr>
                <a:schemeClr val="accent1"/>
              </a:buClr>
            </a:pPr>
            <a:r>
              <a:rPr lang="en-US" sz="2065" dirty="0" smtClean="0"/>
              <a:t>For random-access memory the organization is a key design issue</a:t>
            </a:r>
          </a:p>
          <a:p>
            <a:pPr lvl="1"/>
            <a:r>
              <a:rPr lang="en-US" sz="1806" dirty="0" smtClean="0"/>
              <a:t>Organization refers to the physical arrangement of bits to form words</a:t>
            </a:r>
            <a:endParaRPr lang="en-US" sz="1806" dirty="0"/>
          </a:p>
        </p:txBody>
      </p:sp>
      <p:pic>
        <p:nvPicPr>
          <p:cNvPr id="4" name="Picture 3"/>
          <p:cNvPicPr>
            <a:picLocks noChangeAspect="1"/>
          </p:cNvPicPr>
          <p:nvPr/>
        </p:nvPicPr>
        <p:blipFill>
          <a:blip r:embed="rId3"/>
          <a:stretch>
            <a:fillRect/>
          </a:stretch>
        </p:blipFill>
        <p:spPr>
          <a:xfrm>
            <a:off x="5851358" y="629730"/>
            <a:ext cx="2438400" cy="1906073"/>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6</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887137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229600" cy="1828800"/>
          </a:xfrm>
        </p:spPr>
        <p:txBody>
          <a:bodyPr anchor="ctr">
            <a:normAutofit/>
          </a:bodyPr>
          <a:lstStyle/>
          <a:p>
            <a:r>
              <a:rPr lang="de-DE" sz="4000" dirty="0"/>
              <a:t>Part 1</a:t>
            </a:r>
            <a:br>
              <a:rPr lang="de-DE" sz="4000" dirty="0"/>
            </a:br>
            <a:r>
              <a:rPr lang="de-DE" sz="4000" dirty="0" smtClean="0"/>
              <a:t>Internal Memory</a:t>
            </a:r>
            <a:endParaRPr lang="tr-TR" sz="400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7</a:t>
            </a:fld>
            <a:endParaRPr lang="en-US" dirty="0"/>
          </a:p>
        </p:txBody>
      </p:sp>
    </p:spTree>
    <p:extLst>
      <p:ext uri="{BB962C8B-B14F-4D97-AF65-F5344CB8AC3E}">
        <p14:creationId xmlns:p14="http://schemas.microsoft.com/office/powerpoint/2010/main" val="18415796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Hierarchy</a:t>
            </a:r>
            <a:endParaRPr lang="en-US" dirty="0"/>
          </a:p>
        </p:txBody>
      </p:sp>
      <p:sp>
        <p:nvSpPr>
          <p:cNvPr id="3" name="Content Placeholder 2"/>
          <p:cNvSpPr>
            <a:spLocks noGrp="1"/>
          </p:cNvSpPr>
          <p:nvPr>
            <p:ph idx="1"/>
          </p:nvPr>
        </p:nvSpPr>
        <p:spPr>
          <a:xfrm>
            <a:off x="457200" y="1828800"/>
            <a:ext cx="7556313" cy="4724400"/>
          </a:xfrm>
        </p:spPr>
        <p:txBody>
          <a:bodyPr>
            <a:normAutofit lnSpcReduction="10000"/>
          </a:bodyPr>
          <a:lstStyle/>
          <a:p>
            <a:r>
              <a:rPr lang="en-US" dirty="0" smtClean="0"/>
              <a:t>Design constraints on a computer’s memory can be summed up by three questions:</a:t>
            </a:r>
          </a:p>
          <a:p>
            <a:pPr lvl="1"/>
            <a:r>
              <a:rPr lang="en-US" dirty="0" smtClean="0"/>
              <a:t>How much, how fast, how expensive</a:t>
            </a:r>
          </a:p>
          <a:p>
            <a:r>
              <a:rPr lang="en-US" dirty="0" smtClean="0"/>
              <a:t>There is a trade-off among capacity, access time, and cost</a:t>
            </a:r>
          </a:p>
          <a:p>
            <a:pPr lvl="1"/>
            <a:r>
              <a:rPr lang="en-US" dirty="0" smtClean="0"/>
              <a:t>Faster access time, greater cost per bit</a:t>
            </a:r>
          </a:p>
          <a:p>
            <a:pPr lvl="1"/>
            <a:r>
              <a:rPr lang="en-US" dirty="0" smtClean="0"/>
              <a:t>Greater capacity, smaller cost per bit</a:t>
            </a:r>
          </a:p>
          <a:p>
            <a:pPr lvl="1"/>
            <a:r>
              <a:rPr lang="en-US" dirty="0" smtClean="0"/>
              <a:t>Greater capacity, slower access time</a:t>
            </a:r>
          </a:p>
          <a:p>
            <a:r>
              <a:rPr lang="en-US" dirty="0" smtClean="0"/>
              <a:t>The way out of the memory dilemma is not to rely on a single memory component or technology, but to employ a memory hierarchy</a:t>
            </a:r>
          </a:p>
          <a:p>
            <a:endParaRPr lang="en-US"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8</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867915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pdf"/>
          <p:cNvPicPr>
            <a:picLocks noChangeAspect="1"/>
          </p:cNvPicPr>
          <p:nvPr/>
        </p:nvPicPr>
        <p:blipFill rotWithShape="1">
          <a:blip r:embed="rId3">
            <a:extLst>
              <a:ext uri="{28A0092B-C50C-407E-A947-70E740481C1C}">
                <a14:useLocalDpi xmlns:a14="http://schemas.microsoft.com/office/drawing/2010/main" val="0"/>
              </a:ext>
            </a:extLst>
          </a:blip>
          <a:srcRect t="14549" b="9117"/>
          <a:stretch/>
        </p:blipFill>
        <p:spPr>
          <a:xfrm>
            <a:off x="1115616" y="155355"/>
            <a:ext cx="6862170" cy="6778845"/>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9</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65794006"/>
      </p:ext>
    </p:extLst>
  </p:cSld>
  <p:clrMapOvr>
    <a:masterClrMapping/>
  </p:clrMapOvr>
  <mc:AlternateContent xmlns:mc="http://schemas.openxmlformats.org/markup-compatibility/2006" xmlns:p14="http://schemas.microsoft.com/office/powerpoint/2010/main">
    <mc:Choice Requires="p14">
      <p:transition spd="med">
        <p14:prism dir="r"/>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Hierarchy (Cont.)</a:t>
            </a:r>
            <a:endParaRPr lang="en-US" dirty="0"/>
          </a:p>
        </p:txBody>
      </p:sp>
      <p:sp>
        <p:nvSpPr>
          <p:cNvPr id="3" name="Content Placeholder 2"/>
          <p:cNvSpPr>
            <a:spLocks noGrp="1"/>
          </p:cNvSpPr>
          <p:nvPr>
            <p:ph idx="1"/>
          </p:nvPr>
        </p:nvSpPr>
        <p:spPr>
          <a:xfrm>
            <a:off x="228600" y="1828800"/>
            <a:ext cx="8686800" cy="4820622"/>
          </a:xfrm>
        </p:spPr>
        <p:txBody>
          <a:bodyPr>
            <a:normAutofit/>
          </a:bodyPr>
          <a:lstStyle/>
          <a:p>
            <a:pPr algn="just"/>
            <a:r>
              <a:rPr kumimoji="1" lang="en-US" sz="2800" dirty="0">
                <a:latin typeface="Times New Roman" pitchFamily="33" charset="0"/>
              </a:rPr>
              <a:t>As one goes down the hierarchy, the following occur</a:t>
            </a:r>
            <a:r>
              <a:rPr kumimoji="1" lang="en-US" sz="2800" dirty="0" smtClean="0">
                <a:latin typeface="Times New Roman" pitchFamily="33" charset="0"/>
              </a:rPr>
              <a:t>:</a:t>
            </a:r>
          </a:p>
          <a:p>
            <a:pPr lvl="1" algn="just"/>
            <a:r>
              <a:rPr kumimoji="1" lang="en-US" sz="2600" b="1" dirty="0" smtClean="0">
                <a:latin typeface="Times New Roman" pitchFamily="33" charset="0"/>
              </a:rPr>
              <a:t>a</a:t>
            </a:r>
            <a:r>
              <a:rPr kumimoji="1" lang="en-US" sz="2600" b="1" dirty="0">
                <a:latin typeface="Times New Roman" pitchFamily="33" charset="0"/>
              </a:rPr>
              <a:t>. Decreasing cost per bit</a:t>
            </a:r>
          </a:p>
          <a:p>
            <a:pPr lvl="1" algn="just"/>
            <a:r>
              <a:rPr kumimoji="1" lang="en-US" sz="2600" b="1" dirty="0" smtClean="0">
                <a:latin typeface="Times New Roman" pitchFamily="33" charset="0"/>
              </a:rPr>
              <a:t>b</a:t>
            </a:r>
            <a:r>
              <a:rPr kumimoji="1" lang="en-US" sz="2600" b="1" dirty="0">
                <a:latin typeface="Times New Roman" pitchFamily="33" charset="0"/>
              </a:rPr>
              <a:t>. Increasing capacity</a:t>
            </a:r>
          </a:p>
          <a:p>
            <a:pPr lvl="1" algn="just"/>
            <a:r>
              <a:rPr kumimoji="1" lang="en-US" sz="2600" b="1" dirty="0" smtClean="0">
                <a:latin typeface="Times New Roman" pitchFamily="33" charset="0"/>
              </a:rPr>
              <a:t>c</a:t>
            </a:r>
            <a:r>
              <a:rPr kumimoji="1" lang="en-US" sz="2600" b="1" dirty="0">
                <a:latin typeface="Times New Roman" pitchFamily="33" charset="0"/>
              </a:rPr>
              <a:t>. Increasing access time</a:t>
            </a:r>
          </a:p>
          <a:p>
            <a:pPr lvl="1" algn="just"/>
            <a:r>
              <a:rPr kumimoji="1" lang="en-US" sz="2600" b="1" dirty="0" smtClean="0">
                <a:latin typeface="Times New Roman" pitchFamily="33" charset="0"/>
              </a:rPr>
              <a:t>d</a:t>
            </a:r>
            <a:r>
              <a:rPr kumimoji="1" lang="en-US" sz="2600" b="1" dirty="0">
                <a:latin typeface="Times New Roman" pitchFamily="33" charset="0"/>
              </a:rPr>
              <a:t>. Decreasing frequency of access of the memory by the processor</a:t>
            </a:r>
          </a:p>
          <a:p>
            <a:pPr algn="just"/>
            <a:r>
              <a:rPr lang="en-US" dirty="0"/>
              <a:t>The key to the success of this organization is item (</a:t>
            </a:r>
            <a:r>
              <a:rPr lang="en-US" dirty="0" smtClean="0"/>
              <a:t>d) decreasing </a:t>
            </a:r>
            <a:r>
              <a:rPr lang="en-US" dirty="0"/>
              <a:t>frequency of access</a:t>
            </a:r>
            <a:r>
              <a:rPr lang="en-US" dirty="0" smtClean="0"/>
              <a:t>.</a:t>
            </a:r>
          </a:p>
          <a:p>
            <a:r>
              <a:rPr kumimoji="1" lang="en-US" sz="2800" dirty="0">
                <a:latin typeface="Times New Roman" pitchFamily="33" charset="0"/>
              </a:rPr>
              <a:t>The basis for the validity of condition (d) is a principle known as </a:t>
            </a:r>
            <a:r>
              <a:rPr kumimoji="1" lang="en-US" sz="2800" b="1" dirty="0">
                <a:latin typeface="Times New Roman" pitchFamily="33" charset="0"/>
              </a:rPr>
              <a:t>locality </a:t>
            </a:r>
            <a:r>
              <a:rPr kumimoji="1" lang="en-US" sz="2800" b="1" dirty="0" smtClean="0">
                <a:latin typeface="Times New Roman" pitchFamily="33" charset="0"/>
              </a:rPr>
              <a:t>of reference </a:t>
            </a:r>
            <a:endParaRPr lang="en-US" dirty="0" smtClean="0"/>
          </a:p>
          <a:p>
            <a:pPr algn="just"/>
            <a:endParaRPr lang="en-US"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10</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751964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Locality</a:t>
            </a:r>
            <a:endParaRPr lang="en-US" dirty="0"/>
          </a:p>
        </p:txBody>
      </p:sp>
      <p:sp>
        <p:nvSpPr>
          <p:cNvPr id="3" name="Content Placeholder 2"/>
          <p:cNvSpPr>
            <a:spLocks noGrp="1"/>
          </p:cNvSpPr>
          <p:nvPr>
            <p:ph idx="1"/>
          </p:nvPr>
        </p:nvSpPr>
        <p:spPr>
          <a:xfrm>
            <a:off x="228600" y="1828800"/>
            <a:ext cx="8686800" cy="4820622"/>
          </a:xfrm>
        </p:spPr>
        <p:txBody>
          <a:bodyPr>
            <a:normAutofit/>
          </a:bodyPr>
          <a:lstStyle/>
          <a:p>
            <a:pPr algn="just"/>
            <a:r>
              <a:rPr kumimoji="1" lang="en-US" sz="2800" dirty="0" smtClean="0">
                <a:latin typeface="Times New Roman" pitchFamily="33" charset="0"/>
              </a:rPr>
              <a:t>Main reason why caches work.</a:t>
            </a:r>
          </a:p>
          <a:p>
            <a:pPr algn="just"/>
            <a:endParaRPr kumimoji="1" lang="en-US" sz="2800" dirty="0">
              <a:latin typeface="Times New Roman" pitchFamily="33" charset="0"/>
            </a:endParaRPr>
          </a:p>
          <a:p>
            <a:pPr algn="just"/>
            <a:r>
              <a:rPr kumimoji="1" lang="en-US" sz="2800" dirty="0" smtClean="0">
                <a:latin typeface="Times New Roman" pitchFamily="33" charset="0"/>
              </a:rPr>
              <a:t>Coming soon</a:t>
            </a:r>
            <a:endParaRPr lang="en-US" dirty="0" smtClean="0"/>
          </a:p>
          <a:p>
            <a:pPr algn="just"/>
            <a:endParaRPr lang="en-US"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11</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097498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2.pdf"/>
          <p:cNvPicPr>
            <a:picLocks noChangeAspect="1"/>
          </p:cNvPicPr>
          <p:nvPr/>
        </p:nvPicPr>
        <p:blipFill rotWithShape="1">
          <a:blip r:embed="rId3">
            <a:extLst>
              <a:ext uri="{28A0092B-C50C-407E-A947-70E740481C1C}">
                <a14:useLocalDpi xmlns:a14="http://schemas.microsoft.com/office/drawing/2010/main" val="0"/>
              </a:ext>
            </a:extLst>
          </a:blip>
          <a:srcRect l="9540" t="18328" r="12453" b="29712"/>
          <a:stretch/>
        </p:blipFill>
        <p:spPr>
          <a:xfrm>
            <a:off x="683568" y="182244"/>
            <a:ext cx="7655939" cy="6599556"/>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12</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162643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a:t>
            </a:r>
            <a:endParaRPr lang="en-US" dirty="0"/>
          </a:p>
        </p:txBody>
      </p:sp>
      <p:sp>
        <p:nvSpPr>
          <p:cNvPr id="3" name="Content Placeholder 2"/>
          <p:cNvSpPr>
            <a:spLocks noGrp="1"/>
          </p:cNvSpPr>
          <p:nvPr>
            <p:ph idx="1"/>
          </p:nvPr>
        </p:nvSpPr>
        <p:spPr>
          <a:xfrm>
            <a:off x="498474" y="1556792"/>
            <a:ext cx="7556313" cy="4968552"/>
          </a:xfrm>
        </p:spPr>
        <p:txBody>
          <a:bodyPr>
            <a:normAutofit fontScale="92500" lnSpcReduction="10000"/>
          </a:bodyPr>
          <a:lstStyle/>
          <a:p>
            <a:r>
              <a:rPr lang="en-US" dirty="0" smtClean="0"/>
              <a:t>The use of three levels exploits the fact that semiconductor memory comes in a variety of types which differ in speed and cost</a:t>
            </a:r>
          </a:p>
          <a:p>
            <a:r>
              <a:rPr lang="en-US" dirty="0" smtClean="0"/>
              <a:t>Data are stored more permanently on external mass storage devices</a:t>
            </a:r>
          </a:p>
          <a:p>
            <a:r>
              <a:rPr lang="en-US" dirty="0" smtClean="0"/>
              <a:t>External, nonvolatile memory is also referred to as </a:t>
            </a:r>
            <a:r>
              <a:rPr lang="en-US" b="1" dirty="0" smtClean="0"/>
              <a:t>secondary </a:t>
            </a:r>
            <a:r>
              <a:rPr lang="en-US" dirty="0" smtClean="0"/>
              <a:t>memory</a:t>
            </a:r>
            <a:r>
              <a:rPr lang="en-US" b="1" dirty="0" smtClean="0"/>
              <a:t> </a:t>
            </a:r>
            <a:r>
              <a:rPr lang="en-US" dirty="0" smtClean="0"/>
              <a:t>or </a:t>
            </a:r>
            <a:r>
              <a:rPr lang="en-US" b="1" dirty="0" smtClean="0"/>
              <a:t>auxiliary </a:t>
            </a:r>
            <a:r>
              <a:rPr lang="en-US" dirty="0" smtClean="0"/>
              <a:t>memory</a:t>
            </a:r>
          </a:p>
          <a:p>
            <a:r>
              <a:rPr lang="en-US" dirty="0" smtClean="0"/>
              <a:t>Disk cache</a:t>
            </a:r>
          </a:p>
          <a:p>
            <a:pPr lvl="1"/>
            <a:r>
              <a:rPr lang="en-US" dirty="0" smtClean="0"/>
              <a:t>A portion of main memory can be used as a buffer to hold data temporarily that is to be read out to disk</a:t>
            </a:r>
          </a:p>
          <a:p>
            <a:pPr lvl="1"/>
            <a:r>
              <a:rPr lang="en-US" dirty="0" smtClean="0"/>
              <a:t>A few large transfers of data can be used instead of many small transfers of data</a:t>
            </a:r>
          </a:p>
          <a:p>
            <a:pPr lvl="1"/>
            <a:r>
              <a:rPr lang="en-US" dirty="0" smtClean="0"/>
              <a:t>Data can be retrieved rapidly from the software cache rather than slowly from the disk</a:t>
            </a:r>
            <a:endParaRPr lang="en-US"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13</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693733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229600" cy="1828800"/>
          </a:xfrm>
        </p:spPr>
        <p:txBody>
          <a:bodyPr anchor="ctr">
            <a:normAutofit/>
          </a:bodyPr>
          <a:lstStyle/>
          <a:p>
            <a:r>
              <a:rPr lang="de-DE" sz="4000" dirty="0"/>
              <a:t>Part </a:t>
            </a:r>
            <a:r>
              <a:rPr lang="de-DE" sz="4000" dirty="0" smtClean="0"/>
              <a:t>1.1</a:t>
            </a:r>
            <a:r>
              <a:rPr lang="de-DE" sz="4000" dirty="0"/>
              <a:t/>
            </a:r>
            <a:br>
              <a:rPr lang="de-DE" sz="4000" dirty="0"/>
            </a:br>
            <a:r>
              <a:rPr lang="de-DE" sz="4000" dirty="0" smtClean="0"/>
              <a:t>Cache Memory</a:t>
            </a:r>
            <a:endParaRPr lang="tr-TR" sz="400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14</a:t>
            </a:fld>
            <a:endParaRPr lang="en-US" dirty="0"/>
          </a:p>
        </p:txBody>
      </p:sp>
    </p:spTree>
    <p:extLst>
      <p:ext uri="{BB962C8B-B14F-4D97-AF65-F5344CB8AC3E}">
        <p14:creationId xmlns:p14="http://schemas.microsoft.com/office/powerpoint/2010/main" val="26437078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3.pdf"/>
          <p:cNvPicPr>
            <a:picLocks noChangeAspect="1"/>
          </p:cNvPicPr>
          <p:nvPr/>
        </p:nvPicPr>
        <p:blipFill rotWithShape="1">
          <a:blip r:embed="rId3">
            <a:extLst>
              <a:ext uri="{28A0092B-C50C-407E-A947-70E740481C1C}">
                <a14:useLocalDpi xmlns:a14="http://schemas.microsoft.com/office/drawing/2010/main" val="0"/>
              </a:ext>
            </a:extLst>
          </a:blip>
          <a:srcRect l="982" r="4139" b="28011"/>
          <a:stretch/>
        </p:blipFill>
        <p:spPr>
          <a:xfrm>
            <a:off x="971600" y="70348"/>
            <a:ext cx="6912768" cy="6787652"/>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15</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90753360"/>
      </p:ext>
    </p:extLst>
  </p:cSld>
  <p:clrMapOvr>
    <a:masterClrMapping/>
  </p:clrMapOvr>
  <p:transition spd="med">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4.pdf"/>
          <p:cNvPicPr>
            <a:picLocks noChangeAspect="1"/>
          </p:cNvPicPr>
          <p:nvPr/>
        </p:nvPicPr>
        <p:blipFill rotWithShape="1">
          <a:blip r:embed="rId3">
            <a:extLst>
              <a:ext uri="{28A0092B-C50C-407E-A947-70E740481C1C}">
                <a14:useLocalDpi xmlns:a14="http://schemas.microsoft.com/office/drawing/2010/main" val="0"/>
              </a:ext>
            </a:extLst>
          </a:blip>
          <a:srcRect l="4117" t="7181" r="8420" b="6093"/>
          <a:stretch/>
        </p:blipFill>
        <p:spPr>
          <a:xfrm>
            <a:off x="467544" y="446133"/>
            <a:ext cx="8368049" cy="6411867"/>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16</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77036172"/>
      </p:ext>
    </p:extLst>
  </p:cSld>
  <p:clrMapOvr>
    <a:masterClrMapping/>
  </p:clrMapOvr>
  <p:transition spd="med">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71CC39A9-C19A-41AF-94C8-49710552A73D}" type="slidenum">
              <a:rPr lang="en-US" altLang="de-DE"/>
              <a:pPr/>
              <a:t>17</a:t>
            </a:fld>
            <a:endParaRPr lang="en-US" altLang="de-DE"/>
          </a:p>
        </p:txBody>
      </p:sp>
      <p:sp>
        <p:nvSpPr>
          <p:cNvPr id="9218" name="Rectangle 2"/>
          <p:cNvSpPr>
            <a:spLocks noGrp="1" noChangeArrowheads="1"/>
          </p:cNvSpPr>
          <p:nvPr>
            <p:ph type="title"/>
          </p:nvPr>
        </p:nvSpPr>
        <p:spPr/>
        <p:txBody>
          <a:bodyPr/>
          <a:lstStyle/>
          <a:p>
            <a:pPr defTabSz="806867"/>
            <a:r>
              <a:rPr lang="en-US" altLang="de-DE" dirty="0"/>
              <a:t>The principle of locality</a:t>
            </a:r>
          </a:p>
        </p:txBody>
      </p:sp>
      <p:sp>
        <p:nvSpPr>
          <p:cNvPr id="9219" name="Rectangle 3"/>
          <p:cNvSpPr>
            <a:spLocks noGrp="1" noChangeArrowheads="1"/>
          </p:cNvSpPr>
          <p:nvPr>
            <p:ph type="body" idx="1"/>
          </p:nvPr>
        </p:nvSpPr>
        <p:spPr/>
        <p:txBody>
          <a:bodyPr>
            <a:normAutofit fontScale="92500" lnSpcReduction="10000"/>
          </a:bodyPr>
          <a:lstStyle/>
          <a:p>
            <a:pPr marL="302575" indent="-302575" defTabSz="806867"/>
            <a:r>
              <a:rPr lang="en-US" altLang="de-DE"/>
              <a:t>It’s usually difficult or impossible to figure out what data will be “most frequently accessed” before a program actually runs, which makes it hard to know what to store into the small, precious cache memory.</a:t>
            </a:r>
          </a:p>
          <a:p>
            <a:pPr marL="302575" indent="-302575" defTabSz="806867"/>
            <a:r>
              <a:rPr lang="en-US" altLang="de-DE"/>
              <a:t>But in practice, most programs exhibit </a:t>
            </a:r>
            <a:r>
              <a:rPr lang="en-US" altLang="de-DE" i="1"/>
              <a:t>locality</a:t>
            </a:r>
            <a:r>
              <a:rPr lang="en-US" altLang="de-DE"/>
              <a:t>, which the cache can take advantage of.</a:t>
            </a:r>
          </a:p>
          <a:p>
            <a:pPr marL="655579" lvl="1" indent="-252146" defTabSz="806867"/>
            <a:r>
              <a:rPr lang="en-US" altLang="de-DE"/>
              <a:t>The principle of </a:t>
            </a:r>
            <a:r>
              <a:rPr lang="en-US" altLang="de-DE">
                <a:solidFill>
                  <a:srgbClr val="FF0033"/>
                </a:solidFill>
              </a:rPr>
              <a:t>temporal locality</a:t>
            </a:r>
            <a:r>
              <a:rPr lang="en-US" altLang="de-DE"/>
              <a:t> says that if a program accesses one memory address, there is a good chance that it will access the same address again.</a:t>
            </a:r>
          </a:p>
          <a:p>
            <a:pPr marL="655579" lvl="1" indent="-252146" defTabSz="806867"/>
            <a:r>
              <a:rPr lang="en-US" altLang="de-DE"/>
              <a:t>The principle of </a:t>
            </a:r>
            <a:r>
              <a:rPr lang="en-US" altLang="de-DE">
                <a:solidFill>
                  <a:srgbClr val="FF0033"/>
                </a:solidFill>
              </a:rPr>
              <a:t>spatial locality</a:t>
            </a:r>
            <a:r>
              <a:rPr lang="en-US" altLang="de-DE"/>
              <a:t> says that if a program accesses one memory address, there is a good chance that it will also access other nearby addresses.</a:t>
            </a: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1980160"/>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liennummernplatzhalter 5"/>
          <p:cNvSpPr>
            <a:spLocks noGrp="1"/>
          </p:cNvSpPr>
          <p:nvPr>
            <p:ph type="sldNum" sz="quarter" idx="12"/>
          </p:nvPr>
        </p:nvSpPr>
        <p:spPr/>
        <p:txBody>
          <a:bodyPr/>
          <a:lstStyle/>
          <a:p>
            <a:fld id="{A4C19C26-FBE6-4958-A736-B7431F4D30B4}" type="slidenum">
              <a:rPr lang="en-US" altLang="de-DE"/>
              <a:pPr/>
              <a:t>18</a:t>
            </a:fld>
            <a:endParaRPr lang="en-US" altLang="de-DE"/>
          </a:p>
        </p:txBody>
      </p:sp>
      <p:sp>
        <p:nvSpPr>
          <p:cNvPr id="10244" name="Rectangle 4"/>
          <p:cNvSpPr>
            <a:spLocks noGrp="1" noChangeArrowheads="1"/>
          </p:cNvSpPr>
          <p:nvPr>
            <p:ph type="body" idx="1"/>
          </p:nvPr>
        </p:nvSpPr>
        <p:spPr/>
        <p:txBody>
          <a:bodyPr>
            <a:normAutofit fontScale="70000" lnSpcReduction="20000"/>
          </a:bodyPr>
          <a:lstStyle/>
          <a:p>
            <a:pPr marL="302575" indent="-302575" defTabSz="806867"/>
            <a:r>
              <a:rPr lang="en-US" altLang="de-DE" dirty="0"/>
              <a:t>The principle of </a:t>
            </a:r>
            <a:r>
              <a:rPr lang="en-US" altLang="de-DE" dirty="0">
                <a:solidFill>
                  <a:srgbClr val="FF0033"/>
                </a:solidFill>
              </a:rPr>
              <a:t>temporal locality</a:t>
            </a:r>
            <a:r>
              <a:rPr lang="en-US" altLang="de-DE" dirty="0"/>
              <a:t> says that if a program accesses one memory address, there is a good chance that it will access the same address again.</a:t>
            </a:r>
          </a:p>
          <a:p>
            <a:pPr marL="302575" indent="-302575" defTabSz="806867"/>
            <a:r>
              <a:rPr lang="en-US" altLang="de-DE" dirty="0"/>
              <a:t>Loops are excellent examples of temporal locality in programs.</a:t>
            </a:r>
          </a:p>
          <a:p>
            <a:pPr marL="655579" lvl="1" indent="-252146" defTabSz="806867"/>
            <a:r>
              <a:rPr lang="en-US" altLang="de-DE" dirty="0"/>
              <a:t>The loop body will be executed many times.</a:t>
            </a:r>
          </a:p>
          <a:p>
            <a:pPr marL="655579" lvl="1" indent="-252146" defTabSz="806867"/>
            <a:r>
              <a:rPr lang="en-US" altLang="de-DE" dirty="0"/>
              <a:t>The computer will need to access those same few locations of the instruction memory repeatedly.</a:t>
            </a:r>
          </a:p>
          <a:p>
            <a:pPr marL="302575" indent="-302575" defTabSz="806867"/>
            <a:r>
              <a:rPr lang="en-US" altLang="de-DE" dirty="0"/>
              <a:t>For example: </a:t>
            </a:r>
          </a:p>
          <a:p>
            <a:pPr marL="302575" indent="-302575" defTabSz="806867"/>
            <a:endParaRPr lang="en-US" altLang="de-DE" dirty="0"/>
          </a:p>
          <a:p>
            <a:pPr marL="302575" indent="-302575" defTabSz="806867"/>
            <a:endParaRPr lang="en-US" altLang="de-DE" dirty="0"/>
          </a:p>
          <a:p>
            <a:pPr marL="302575" indent="-302575" defTabSz="806867"/>
            <a:endParaRPr lang="en-US" altLang="de-DE" dirty="0"/>
          </a:p>
          <a:p>
            <a:pPr marL="302575" indent="-302575" defTabSz="806867"/>
            <a:endParaRPr lang="en-US" altLang="de-DE" dirty="0"/>
          </a:p>
          <a:p>
            <a:pPr marL="302575" indent="-302575" defTabSz="806867"/>
            <a:endParaRPr lang="en-US" altLang="de-DE" dirty="0"/>
          </a:p>
          <a:p>
            <a:pPr marL="302575" indent="-302575" defTabSz="806867"/>
            <a:endParaRPr lang="en-US" altLang="de-DE" dirty="0"/>
          </a:p>
          <a:p>
            <a:pPr marL="655579" lvl="1" indent="-252146" defTabSz="806867"/>
            <a:endParaRPr lang="en-US" altLang="de-DE" dirty="0" smtClean="0"/>
          </a:p>
          <a:p>
            <a:pPr marL="655579" lvl="1" indent="-252146" defTabSz="806867"/>
            <a:r>
              <a:rPr lang="en-US" altLang="de-DE" dirty="0" smtClean="0"/>
              <a:t>Each </a:t>
            </a:r>
            <a:r>
              <a:rPr lang="en-US" altLang="de-DE" dirty="0"/>
              <a:t>instruction will be fetched over and over again, once on every loop iteration.</a:t>
            </a:r>
          </a:p>
        </p:txBody>
      </p:sp>
      <p:sp>
        <p:nvSpPr>
          <p:cNvPr id="10242" name="Rectangle 2"/>
          <p:cNvSpPr>
            <a:spLocks noChangeArrowheads="1"/>
          </p:cNvSpPr>
          <p:nvPr/>
        </p:nvSpPr>
        <p:spPr bwMode="auto">
          <a:xfrm>
            <a:off x="2487706" y="3630707"/>
            <a:ext cx="3994897" cy="1550614"/>
          </a:xfrm>
          <a:prstGeom prst="rect">
            <a:avLst/>
          </a:prstGeom>
          <a:solidFill>
            <a:srgbClr val="EAEAEA"/>
          </a:solidFill>
          <a:ln>
            <a:noFill/>
          </a:ln>
          <a:effectLst>
            <a:outerShdw dist="107763" dir="2700000" algn="ctr" rotWithShape="0">
              <a:schemeClr val="bg2"/>
            </a:outerShdw>
          </a:effectLst>
          <a:extLst>
            <a:ext uri="{91240B29-F687-4F45-9708-019B960494DF}">
              <a14:hiddenLine xmlns:a14="http://schemas.microsoft.com/office/drawing/2010/main" w="25400">
                <a:solidFill>
                  <a:schemeClr val="accent2"/>
                </a:solidFill>
                <a:miter lim="800000"/>
                <a:headEnd type="none" w="sm" len="sm"/>
                <a:tailEnd type="none" w="sm" len="sm"/>
              </a14:hiddenLine>
            </a:ext>
          </a:extLst>
        </p:spPr>
        <p:txBody>
          <a:bodyPr wrap="none" anchor="ctr"/>
          <a:lstStyle/>
          <a:p>
            <a:endParaRPr lang="tr-TR" sz="1588"/>
          </a:p>
        </p:txBody>
      </p:sp>
      <p:sp>
        <p:nvSpPr>
          <p:cNvPr id="10243" name="Rectangle 3"/>
          <p:cNvSpPr>
            <a:spLocks noGrp="1" noChangeArrowheads="1"/>
          </p:cNvSpPr>
          <p:nvPr>
            <p:ph type="title"/>
          </p:nvPr>
        </p:nvSpPr>
        <p:spPr/>
        <p:txBody>
          <a:bodyPr/>
          <a:lstStyle/>
          <a:p>
            <a:pPr defTabSz="806867"/>
            <a:r>
              <a:rPr lang="en-US" altLang="de-DE"/>
              <a:t>Temporal locality in programs</a:t>
            </a:r>
          </a:p>
        </p:txBody>
      </p:sp>
      <p:sp>
        <p:nvSpPr>
          <p:cNvPr id="10245" name="Text Box 5"/>
          <p:cNvSpPr txBox="1">
            <a:spLocks noChangeArrowheads="1"/>
          </p:cNvSpPr>
          <p:nvPr/>
        </p:nvSpPr>
        <p:spPr bwMode="auto">
          <a:xfrm>
            <a:off x="2857501" y="3769379"/>
            <a:ext cx="3464819" cy="1312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accent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896" tIns="44948" rIns="89896" bIns="44948">
            <a:spAutoFit/>
          </a:bodyPr>
          <a:lstStyle>
            <a:lvl1pPr defTabSz="1019175">
              <a:tabLst>
                <a:tab pos="885825" algn="l"/>
                <a:tab pos="1662113" algn="l"/>
              </a:tabLst>
              <a:defRPr sz="2400">
                <a:solidFill>
                  <a:schemeClr val="tx1"/>
                </a:solidFill>
                <a:latin typeface="Times New Roman" panose="02020603050405020304" pitchFamily="18" charset="0"/>
              </a:defRPr>
            </a:lvl1pPr>
            <a:lvl2pPr marL="509588" defTabSz="1019175">
              <a:tabLst>
                <a:tab pos="885825" algn="l"/>
                <a:tab pos="1662113" algn="l"/>
              </a:tabLst>
              <a:defRPr sz="2400">
                <a:solidFill>
                  <a:schemeClr val="tx1"/>
                </a:solidFill>
                <a:latin typeface="Times New Roman" panose="02020603050405020304" pitchFamily="18" charset="0"/>
              </a:defRPr>
            </a:lvl2pPr>
            <a:lvl3pPr marL="1019175" defTabSz="1019175">
              <a:tabLst>
                <a:tab pos="885825" algn="l"/>
                <a:tab pos="1662113" algn="l"/>
              </a:tabLst>
              <a:defRPr sz="2400">
                <a:solidFill>
                  <a:schemeClr val="tx1"/>
                </a:solidFill>
                <a:latin typeface="Times New Roman" panose="02020603050405020304" pitchFamily="18" charset="0"/>
              </a:defRPr>
            </a:lvl3pPr>
            <a:lvl4pPr marL="1528763" defTabSz="1019175">
              <a:tabLst>
                <a:tab pos="885825" algn="l"/>
                <a:tab pos="1662113" algn="l"/>
              </a:tabLst>
              <a:defRPr sz="2400">
                <a:solidFill>
                  <a:schemeClr val="tx1"/>
                </a:solidFill>
                <a:latin typeface="Times New Roman" panose="02020603050405020304" pitchFamily="18" charset="0"/>
              </a:defRPr>
            </a:lvl4pPr>
            <a:lvl5pPr marL="2038350" defTabSz="1019175">
              <a:tabLst>
                <a:tab pos="885825" algn="l"/>
                <a:tab pos="1662113" algn="l"/>
              </a:tabLst>
              <a:defRPr sz="2400">
                <a:solidFill>
                  <a:schemeClr val="tx1"/>
                </a:solidFill>
                <a:latin typeface="Times New Roman" panose="02020603050405020304" pitchFamily="18" charset="0"/>
              </a:defRPr>
            </a:lvl5pPr>
            <a:lvl6pPr marL="2495550" defTabSz="1019175" eaLnBrk="0" fontAlgn="base" hangingPunct="0">
              <a:spcBef>
                <a:spcPct val="0"/>
              </a:spcBef>
              <a:spcAft>
                <a:spcPct val="0"/>
              </a:spcAft>
              <a:tabLst>
                <a:tab pos="885825" algn="l"/>
                <a:tab pos="1662113" algn="l"/>
              </a:tabLst>
              <a:defRPr sz="2400">
                <a:solidFill>
                  <a:schemeClr val="tx1"/>
                </a:solidFill>
                <a:latin typeface="Times New Roman" panose="02020603050405020304" pitchFamily="18" charset="0"/>
              </a:defRPr>
            </a:lvl6pPr>
            <a:lvl7pPr marL="2952750" defTabSz="1019175" eaLnBrk="0" fontAlgn="base" hangingPunct="0">
              <a:spcBef>
                <a:spcPct val="0"/>
              </a:spcBef>
              <a:spcAft>
                <a:spcPct val="0"/>
              </a:spcAft>
              <a:tabLst>
                <a:tab pos="885825" algn="l"/>
                <a:tab pos="1662113" algn="l"/>
              </a:tabLst>
              <a:defRPr sz="2400">
                <a:solidFill>
                  <a:schemeClr val="tx1"/>
                </a:solidFill>
                <a:latin typeface="Times New Roman" panose="02020603050405020304" pitchFamily="18" charset="0"/>
              </a:defRPr>
            </a:lvl7pPr>
            <a:lvl8pPr marL="3409950" defTabSz="1019175" eaLnBrk="0" fontAlgn="base" hangingPunct="0">
              <a:spcBef>
                <a:spcPct val="0"/>
              </a:spcBef>
              <a:spcAft>
                <a:spcPct val="0"/>
              </a:spcAft>
              <a:tabLst>
                <a:tab pos="885825" algn="l"/>
                <a:tab pos="1662113" algn="l"/>
              </a:tabLst>
              <a:defRPr sz="2400">
                <a:solidFill>
                  <a:schemeClr val="tx1"/>
                </a:solidFill>
                <a:latin typeface="Times New Roman" panose="02020603050405020304" pitchFamily="18" charset="0"/>
              </a:defRPr>
            </a:lvl8pPr>
            <a:lvl9pPr marL="3867150" defTabSz="1019175" eaLnBrk="0" fontAlgn="base" hangingPunct="0">
              <a:spcBef>
                <a:spcPct val="0"/>
              </a:spcBef>
              <a:spcAft>
                <a:spcPct val="0"/>
              </a:spcAft>
              <a:tabLst>
                <a:tab pos="885825" algn="l"/>
                <a:tab pos="1662113" algn="l"/>
              </a:tabLst>
              <a:defRPr sz="2400">
                <a:solidFill>
                  <a:schemeClr val="tx1"/>
                </a:solidFill>
                <a:latin typeface="Times New Roman" panose="02020603050405020304" pitchFamily="18" charset="0"/>
              </a:defRPr>
            </a:lvl9pPr>
          </a:lstStyle>
          <a:p>
            <a:r>
              <a:rPr lang="en-US" altLang="de-DE" sz="1588">
                <a:latin typeface="Lucida Console" panose="020B0609040504020204" pitchFamily="49" charset="0"/>
              </a:rPr>
              <a:t>Loop:	lw	$t0, 0($s1)</a:t>
            </a:r>
          </a:p>
          <a:p>
            <a:r>
              <a:rPr lang="en-US" altLang="de-DE" sz="1588">
                <a:latin typeface="Lucida Console" panose="020B0609040504020204" pitchFamily="49" charset="0"/>
              </a:rPr>
              <a:t>	add	$t0, $t0, $s2</a:t>
            </a:r>
          </a:p>
          <a:p>
            <a:r>
              <a:rPr lang="en-US" altLang="de-DE" sz="1588">
                <a:latin typeface="Lucida Console" panose="020B0609040504020204" pitchFamily="49" charset="0"/>
              </a:rPr>
              <a:t>	sw	$t0, 0($s1)</a:t>
            </a:r>
          </a:p>
          <a:p>
            <a:r>
              <a:rPr lang="en-US" altLang="de-DE" sz="1588">
                <a:latin typeface="Lucida Console" panose="020B0609040504020204" pitchFamily="49" charset="0"/>
              </a:rPr>
              <a:t>	addi	$s1, $s1, -4</a:t>
            </a:r>
          </a:p>
          <a:p>
            <a:r>
              <a:rPr lang="en-US" altLang="de-DE" sz="1588">
                <a:latin typeface="Lucida Console" panose="020B0609040504020204" pitchFamily="49" charset="0"/>
              </a:rPr>
              <a:t>	bne	$s1, $0, Loop</a:t>
            </a: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90608719"/>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liennummernplatzhalter 5"/>
          <p:cNvSpPr>
            <a:spLocks noGrp="1"/>
          </p:cNvSpPr>
          <p:nvPr>
            <p:ph type="sldNum" sz="quarter" idx="12"/>
          </p:nvPr>
        </p:nvSpPr>
        <p:spPr/>
        <p:txBody>
          <a:bodyPr/>
          <a:lstStyle/>
          <a:p>
            <a:fld id="{258589E2-B0A2-4518-9319-73B2A2299B0E}" type="slidenum">
              <a:rPr lang="en-US" altLang="de-DE"/>
              <a:pPr/>
              <a:t>19</a:t>
            </a:fld>
            <a:endParaRPr lang="en-US" altLang="de-DE"/>
          </a:p>
        </p:txBody>
      </p:sp>
      <p:sp>
        <p:nvSpPr>
          <p:cNvPr id="11266" name="Rectangle 2"/>
          <p:cNvSpPr>
            <a:spLocks noGrp="1" noChangeArrowheads="1"/>
          </p:cNvSpPr>
          <p:nvPr>
            <p:ph type="body" idx="1"/>
          </p:nvPr>
        </p:nvSpPr>
        <p:spPr/>
        <p:txBody>
          <a:bodyPr>
            <a:normAutofit fontScale="92500" lnSpcReduction="20000"/>
          </a:bodyPr>
          <a:lstStyle/>
          <a:p>
            <a:pPr marL="302575" indent="-302575" defTabSz="806867"/>
            <a:r>
              <a:rPr lang="en-US" altLang="de-DE"/>
              <a:t>Programs often access the same variables over and over, especially within loops. Below, </a:t>
            </a:r>
            <a:r>
              <a:rPr lang="en-US" altLang="de-DE">
                <a:solidFill>
                  <a:srgbClr val="3333FF"/>
                </a:solidFill>
              </a:rPr>
              <a:t>sum</a:t>
            </a:r>
            <a:r>
              <a:rPr lang="en-US" altLang="de-DE"/>
              <a:t> and </a:t>
            </a:r>
            <a:r>
              <a:rPr lang="en-US" altLang="de-DE">
                <a:solidFill>
                  <a:srgbClr val="FF33CC"/>
                </a:solidFill>
              </a:rPr>
              <a:t>i</a:t>
            </a:r>
            <a:r>
              <a:rPr lang="en-US" altLang="de-DE"/>
              <a:t> are repeatedly read and written.</a:t>
            </a:r>
          </a:p>
          <a:p>
            <a:pPr marL="302575" indent="-302575" defTabSz="806867"/>
            <a:endParaRPr lang="en-US" altLang="de-DE"/>
          </a:p>
          <a:p>
            <a:pPr marL="302575" indent="-302575" defTabSz="806867"/>
            <a:endParaRPr lang="en-US" altLang="de-DE"/>
          </a:p>
          <a:p>
            <a:pPr marL="655579" lvl="1" indent="-252146" defTabSz="806867"/>
            <a:endParaRPr lang="en-US" altLang="de-DE"/>
          </a:p>
          <a:p>
            <a:pPr marL="302575" indent="-302575" defTabSz="806867"/>
            <a:endParaRPr lang="en-US" altLang="de-DE"/>
          </a:p>
          <a:p>
            <a:pPr marL="302575" indent="-302575" defTabSz="806867"/>
            <a:endParaRPr lang="en-US" altLang="de-DE"/>
          </a:p>
          <a:p>
            <a:pPr marL="302575" indent="-302575" defTabSz="806867"/>
            <a:r>
              <a:rPr lang="en-US" altLang="de-DE"/>
              <a:t>Commonly-accessed variables can sometimes be kept in registers, but this is not always possible.</a:t>
            </a:r>
          </a:p>
          <a:p>
            <a:pPr marL="655579" lvl="1" indent="-252146" defTabSz="806867"/>
            <a:r>
              <a:rPr lang="en-US" altLang="de-DE"/>
              <a:t>There are a limited number of registers.</a:t>
            </a:r>
          </a:p>
          <a:p>
            <a:pPr marL="655579" lvl="1" indent="-252146" defTabSz="806867"/>
            <a:r>
              <a:rPr lang="en-US" altLang="de-DE"/>
              <a:t>There are situations where the data must be kept in memory, as is the case with shared or dynamically-allocated memory.</a:t>
            </a:r>
          </a:p>
        </p:txBody>
      </p:sp>
      <p:sp>
        <p:nvSpPr>
          <p:cNvPr id="11267" name="Rectangle 3"/>
          <p:cNvSpPr>
            <a:spLocks noChangeArrowheads="1"/>
          </p:cNvSpPr>
          <p:nvPr/>
        </p:nvSpPr>
        <p:spPr bwMode="auto">
          <a:xfrm>
            <a:off x="2730033" y="2895880"/>
            <a:ext cx="3623702" cy="990320"/>
          </a:xfrm>
          <a:prstGeom prst="rect">
            <a:avLst/>
          </a:prstGeom>
          <a:solidFill>
            <a:srgbClr val="EAEAEA"/>
          </a:solidFill>
          <a:ln>
            <a:noFill/>
          </a:ln>
          <a:effectLst>
            <a:outerShdw dist="107763" dir="2700000" algn="ctr" rotWithShape="0">
              <a:schemeClr val="bg2"/>
            </a:outerShdw>
          </a:effectLst>
          <a:extLst>
            <a:ext uri="{91240B29-F687-4F45-9708-019B960494DF}">
              <a14:hiddenLine xmlns:a14="http://schemas.microsoft.com/office/drawing/2010/main" w="25400">
                <a:solidFill>
                  <a:schemeClr val="accent2"/>
                </a:solidFill>
                <a:miter lim="800000"/>
                <a:headEnd type="none" w="sm" len="sm"/>
                <a:tailEnd type="none" w="sm" len="sm"/>
              </a14:hiddenLine>
            </a:ext>
          </a:extLst>
        </p:spPr>
        <p:txBody>
          <a:bodyPr wrap="none" anchor="ctr"/>
          <a:lstStyle/>
          <a:p>
            <a:endParaRPr lang="tr-TR" sz="1588"/>
          </a:p>
        </p:txBody>
      </p:sp>
      <p:sp>
        <p:nvSpPr>
          <p:cNvPr id="11268" name="Rectangle 4"/>
          <p:cNvSpPr>
            <a:spLocks noGrp="1" noChangeArrowheads="1"/>
          </p:cNvSpPr>
          <p:nvPr>
            <p:ph type="title"/>
          </p:nvPr>
        </p:nvSpPr>
        <p:spPr/>
        <p:txBody>
          <a:bodyPr/>
          <a:lstStyle/>
          <a:p>
            <a:pPr defTabSz="806867"/>
            <a:r>
              <a:rPr lang="en-US" altLang="de-DE"/>
              <a:t>Temporal locality in data</a:t>
            </a:r>
          </a:p>
        </p:txBody>
      </p:sp>
      <p:sp>
        <p:nvSpPr>
          <p:cNvPr id="11269" name="Text Box 5"/>
          <p:cNvSpPr txBox="1">
            <a:spLocks noChangeArrowheads="1"/>
          </p:cNvSpPr>
          <p:nvPr/>
        </p:nvSpPr>
        <p:spPr bwMode="auto">
          <a:xfrm>
            <a:off x="3025588" y="2957512"/>
            <a:ext cx="3267329" cy="823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accent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896" tIns="44948" rIns="89896" bIns="44948">
            <a:spAutoFit/>
          </a:bodyPr>
          <a:lstStyle>
            <a:lvl1pPr defTabSz="1019175">
              <a:tabLst>
                <a:tab pos="509588" algn="l"/>
              </a:tabLst>
              <a:defRPr sz="2400">
                <a:solidFill>
                  <a:schemeClr val="tx1"/>
                </a:solidFill>
                <a:latin typeface="Times New Roman" panose="02020603050405020304" pitchFamily="18" charset="0"/>
              </a:defRPr>
            </a:lvl1pPr>
            <a:lvl2pPr marL="509588" defTabSz="1019175">
              <a:tabLst>
                <a:tab pos="509588" algn="l"/>
              </a:tabLst>
              <a:defRPr sz="2400">
                <a:solidFill>
                  <a:schemeClr val="tx1"/>
                </a:solidFill>
                <a:latin typeface="Times New Roman" panose="02020603050405020304" pitchFamily="18" charset="0"/>
              </a:defRPr>
            </a:lvl2pPr>
            <a:lvl3pPr marL="1019175" defTabSz="1019175">
              <a:tabLst>
                <a:tab pos="509588" algn="l"/>
              </a:tabLst>
              <a:defRPr sz="2400">
                <a:solidFill>
                  <a:schemeClr val="tx1"/>
                </a:solidFill>
                <a:latin typeface="Times New Roman" panose="02020603050405020304" pitchFamily="18" charset="0"/>
              </a:defRPr>
            </a:lvl3pPr>
            <a:lvl4pPr marL="1528763" defTabSz="1019175">
              <a:tabLst>
                <a:tab pos="509588" algn="l"/>
              </a:tabLst>
              <a:defRPr sz="2400">
                <a:solidFill>
                  <a:schemeClr val="tx1"/>
                </a:solidFill>
                <a:latin typeface="Times New Roman" panose="02020603050405020304" pitchFamily="18" charset="0"/>
              </a:defRPr>
            </a:lvl4pPr>
            <a:lvl5pPr marL="2038350" defTabSz="1019175">
              <a:tabLst>
                <a:tab pos="509588" algn="l"/>
              </a:tabLst>
              <a:defRPr sz="2400">
                <a:solidFill>
                  <a:schemeClr val="tx1"/>
                </a:solidFill>
                <a:latin typeface="Times New Roman" panose="02020603050405020304" pitchFamily="18" charset="0"/>
              </a:defRPr>
            </a:lvl5pPr>
            <a:lvl6pPr marL="2495550" defTabSz="1019175" eaLnBrk="0" fontAlgn="base" hangingPunct="0">
              <a:spcBef>
                <a:spcPct val="0"/>
              </a:spcBef>
              <a:spcAft>
                <a:spcPct val="0"/>
              </a:spcAft>
              <a:tabLst>
                <a:tab pos="509588" algn="l"/>
              </a:tabLst>
              <a:defRPr sz="2400">
                <a:solidFill>
                  <a:schemeClr val="tx1"/>
                </a:solidFill>
                <a:latin typeface="Times New Roman" panose="02020603050405020304" pitchFamily="18" charset="0"/>
              </a:defRPr>
            </a:lvl6pPr>
            <a:lvl7pPr marL="2952750" defTabSz="1019175" eaLnBrk="0" fontAlgn="base" hangingPunct="0">
              <a:spcBef>
                <a:spcPct val="0"/>
              </a:spcBef>
              <a:spcAft>
                <a:spcPct val="0"/>
              </a:spcAft>
              <a:tabLst>
                <a:tab pos="509588" algn="l"/>
              </a:tabLst>
              <a:defRPr sz="2400">
                <a:solidFill>
                  <a:schemeClr val="tx1"/>
                </a:solidFill>
                <a:latin typeface="Times New Roman" panose="02020603050405020304" pitchFamily="18" charset="0"/>
              </a:defRPr>
            </a:lvl7pPr>
            <a:lvl8pPr marL="3409950" defTabSz="1019175" eaLnBrk="0" fontAlgn="base" hangingPunct="0">
              <a:spcBef>
                <a:spcPct val="0"/>
              </a:spcBef>
              <a:spcAft>
                <a:spcPct val="0"/>
              </a:spcAft>
              <a:tabLst>
                <a:tab pos="509588" algn="l"/>
              </a:tabLst>
              <a:defRPr sz="2400">
                <a:solidFill>
                  <a:schemeClr val="tx1"/>
                </a:solidFill>
                <a:latin typeface="Times New Roman" panose="02020603050405020304" pitchFamily="18" charset="0"/>
              </a:defRPr>
            </a:lvl8pPr>
            <a:lvl9pPr marL="3867150" defTabSz="1019175" eaLnBrk="0" fontAlgn="base" hangingPunct="0">
              <a:spcBef>
                <a:spcPct val="0"/>
              </a:spcBef>
              <a:spcAft>
                <a:spcPct val="0"/>
              </a:spcAft>
              <a:tabLst>
                <a:tab pos="509588" algn="l"/>
              </a:tabLst>
              <a:defRPr sz="2400">
                <a:solidFill>
                  <a:schemeClr val="tx1"/>
                </a:solidFill>
                <a:latin typeface="Times New Roman" panose="02020603050405020304" pitchFamily="18" charset="0"/>
              </a:defRPr>
            </a:lvl9pPr>
          </a:lstStyle>
          <a:p>
            <a:r>
              <a:rPr lang="en-US" altLang="de-DE" sz="1588">
                <a:solidFill>
                  <a:srgbClr val="3333FF"/>
                </a:solidFill>
                <a:latin typeface="Lucida Console" panose="020B0609040504020204" pitchFamily="49" charset="0"/>
              </a:rPr>
              <a:t>sum</a:t>
            </a:r>
            <a:r>
              <a:rPr lang="en-US" altLang="de-DE" sz="1588">
                <a:latin typeface="Lucida Console" panose="020B0609040504020204" pitchFamily="49" charset="0"/>
              </a:rPr>
              <a:t> = 0;</a:t>
            </a:r>
          </a:p>
          <a:p>
            <a:r>
              <a:rPr lang="en-US" altLang="de-DE" sz="1588">
                <a:latin typeface="Lucida Console" panose="020B0609040504020204" pitchFamily="49" charset="0"/>
              </a:rPr>
              <a:t>for (</a:t>
            </a:r>
            <a:r>
              <a:rPr lang="en-US" altLang="de-DE" sz="1588">
                <a:solidFill>
                  <a:srgbClr val="FF33CC"/>
                </a:solidFill>
                <a:latin typeface="Lucida Console" panose="020B0609040504020204" pitchFamily="49" charset="0"/>
              </a:rPr>
              <a:t>i</a:t>
            </a:r>
            <a:r>
              <a:rPr lang="en-US" altLang="de-DE" sz="1588">
                <a:latin typeface="Lucida Console" panose="020B0609040504020204" pitchFamily="49" charset="0"/>
              </a:rPr>
              <a:t> = 0; </a:t>
            </a:r>
            <a:r>
              <a:rPr lang="en-US" altLang="de-DE" sz="1588">
                <a:solidFill>
                  <a:srgbClr val="FF33CC"/>
                </a:solidFill>
                <a:latin typeface="Lucida Console" panose="020B0609040504020204" pitchFamily="49" charset="0"/>
              </a:rPr>
              <a:t>i</a:t>
            </a:r>
            <a:r>
              <a:rPr lang="en-US" altLang="de-DE" sz="1588">
                <a:latin typeface="Lucida Console" panose="020B0609040504020204" pitchFamily="49" charset="0"/>
              </a:rPr>
              <a:t> &lt; MAX; </a:t>
            </a:r>
            <a:r>
              <a:rPr lang="en-US" altLang="de-DE" sz="1588">
                <a:solidFill>
                  <a:srgbClr val="FF33CC"/>
                </a:solidFill>
                <a:latin typeface="Lucida Console" panose="020B0609040504020204" pitchFamily="49" charset="0"/>
              </a:rPr>
              <a:t>i</a:t>
            </a:r>
            <a:r>
              <a:rPr lang="en-US" altLang="de-DE" sz="1588">
                <a:latin typeface="Lucida Console" panose="020B0609040504020204" pitchFamily="49" charset="0"/>
              </a:rPr>
              <a:t>++)</a:t>
            </a:r>
          </a:p>
          <a:p>
            <a:r>
              <a:rPr lang="en-US" altLang="de-DE" sz="1588">
                <a:latin typeface="Lucida Console" panose="020B0609040504020204" pitchFamily="49" charset="0"/>
              </a:rPr>
              <a:t>	</a:t>
            </a:r>
            <a:r>
              <a:rPr lang="en-US" altLang="de-DE" sz="1588">
                <a:solidFill>
                  <a:srgbClr val="3333FF"/>
                </a:solidFill>
                <a:latin typeface="Lucida Console" panose="020B0609040504020204" pitchFamily="49" charset="0"/>
              </a:rPr>
              <a:t>sum</a:t>
            </a:r>
            <a:r>
              <a:rPr lang="en-US" altLang="de-DE" sz="1588">
                <a:latin typeface="Lucida Console" panose="020B0609040504020204" pitchFamily="49" charset="0"/>
              </a:rPr>
              <a:t> = </a:t>
            </a:r>
            <a:r>
              <a:rPr lang="en-US" altLang="de-DE" sz="1588">
                <a:solidFill>
                  <a:srgbClr val="3333FF"/>
                </a:solidFill>
                <a:latin typeface="Lucida Console" panose="020B0609040504020204" pitchFamily="49" charset="0"/>
              </a:rPr>
              <a:t>sum</a:t>
            </a:r>
            <a:r>
              <a:rPr lang="en-US" altLang="de-DE" sz="1588">
                <a:latin typeface="Lucida Console" panose="020B0609040504020204" pitchFamily="49" charset="0"/>
              </a:rPr>
              <a:t> + f(</a:t>
            </a:r>
            <a:r>
              <a:rPr lang="en-US" altLang="de-DE" sz="1588">
                <a:solidFill>
                  <a:srgbClr val="FF33CC"/>
                </a:solidFill>
                <a:latin typeface="Lucida Console" panose="020B0609040504020204" pitchFamily="49" charset="0"/>
              </a:rPr>
              <a:t>i</a:t>
            </a:r>
            <a:r>
              <a:rPr lang="en-US" altLang="de-DE" sz="1588">
                <a:latin typeface="Lucida Console" panose="020B0609040504020204" pitchFamily="49" charset="0"/>
              </a:rPr>
              <a:t>);</a:t>
            </a: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99523260"/>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liennummernplatzhalter 5"/>
          <p:cNvSpPr>
            <a:spLocks noGrp="1"/>
          </p:cNvSpPr>
          <p:nvPr>
            <p:ph type="sldNum" sz="quarter" idx="12"/>
          </p:nvPr>
        </p:nvSpPr>
        <p:spPr/>
        <p:txBody>
          <a:bodyPr/>
          <a:lstStyle/>
          <a:p>
            <a:fld id="{01B400B5-BE62-425E-9B59-F0FD5A548CC0}" type="slidenum">
              <a:rPr lang="en-US" altLang="de-DE"/>
              <a:pPr/>
              <a:t>20</a:t>
            </a:fld>
            <a:endParaRPr lang="en-US" altLang="de-DE"/>
          </a:p>
        </p:txBody>
      </p:sp>
      <p:sp>
        <p:nvSpPr>
          <p:cNvPr id="12290" name="Rectangle 2"/>
          <p:cNvSpPr>
            <a:spLocks noGrp="1" noChangeArrowheads="1"/>
          </p:cNvSpPr>
          <p:nvPr>
            <p:ph type="body" idx="1"/>
          </p:nvPr>
        </p:nvSpPr>
        <p:spPr/>
        <p:txBody>
          <a:bodyPr>
            <a:normAutofit fontScale="77500" lnSpcReduction="20000"/>
          </a:bodyPr>
          <a:lstStyle/>
          <a:p>
            <a:pPr marL="302575" indent="-302575" defTabSz="806867"/>
            <a:r>
              <a:rPr lang="en-US" altLang="de-DE"/>
              <a:t>The principle of </a:t>
            </a:r>
            <a:r>
              <a:rPr lang="en-US" altLang="de-DE">
                <a:solidFill>
                  <a:srgbClr val="FF0033"/>
                </a:solidFill>
              </a:rPr>
              <a:t>spatial locality</a:t>
            </a:r>
            <a:r>
              <a:rPr lang="en-US" altLang="de-DE"/>
              <a:t> says that if a program accesses one memory address, there is a good chance that it will also access other nearby addresses.</a:t>
            </a:r>
          </a:p>
          <a:p>
            <a:pPr marL="302575" indent="-302575" defTabSz="806867"/>
            <a:endParaRPr lang="en-US" altLang="de-DE"/>
          </a:p>
          <a:p>
            <a:pPr marL="302575" indent="-302575" defTabSz="806867"/>
            <a:endParaRPr lang="en-US" altLang="de-DE"/>
          </a:p>
          <a:p>
            <a:pPr marL="302575" indent="-302575" defTabSz="806867"/>
            <a:endParaRPr lang="en-US" altLang="de-DE"/>
          </a:p>
          <a:p>
            <a:pPr marL="302575" indent="-302575" defTabSz="806867"/>
            <a:endParaRPr lang="en-US" altLang="de-DE"/>
          </a:p>
          <a:p>
            <a:pPr marL="302575" indent="-302575" defTabSz="806867"/>
            <a:endParaRPr lang="en-US" altLang="de-DE"/>
          </a:p>
          <a:p>
            <a:pPr marL="302575" indent="-302575" defTabSz="806867"/>
            <a:endParaRPr lang="en-US" altLang="de-DE"/>
          </a:p>
          <a:p>
            <a:pPr marL="302575" indent="-302575" defTabSz="806867"/>
            <a:r>
              <a:rPr lang="en-US" altLang="de-DE"/>
              <a:t>Nearly every program exhibits spatial locality, because instructions are usually executed in sequence—if we execute an instruction at memory location </a:t>
            </a:r>
            <a:r>
              <a:rPr lang="en-US" altLang="de-DE" i="1"/>
              <a:t>i</a:t>
            </a:r>
            <a:r>
              <a:rPr lang="en-US" altLang="de-DE"/>
              <a:t>, then we will probably also execute the next instruction, at memory location </a:t>
            </a:r>
            <a:r>
              <a:rPr lang="en-US" altLang="de-DE" i="1"/>
              <a:t>i+1</a:t>
            </a:r>
            <a:r>
              <a:rPr lang="en-US" altLang="de-DE"/>
              <a:t>.</a:t>
            </a:r>
          </a:p>
          <a:p>
            <a:pPr marL="302575" indent="-302575" defTabSz="806867"/>
            <a:r>
              <a:rPr lang="en-US" altLang="de-DE"/>
              <a:t>Code fragments such as loops exhibit </a:t>
            </a:r>
            <a:r>
              <a:rPr lang="en-US" altLang="de-DE" i="1"/>
              <a:t>both </a:t>
            </a:r>
            <a:r>
              <a:rPr lang="en-US" altLang="de-DE"/>
              <a:t>temporal and spatial locality.</a:t>
            </a:r>
          </a:p>
        </p:txBody>
      </p:sp>
      <p:sp>
        <p:nvSpPr>
          <p:cNvPr id="12291" name="Rectangle 3"/>
          <p:cNvSpPr>
            <a:spLocks noChangeArrowheads="1"/>
          </p:cNvSpPr>
          <p:nvPr/>
        </p:nvSpPr>
        <p:spPr bwMode="auto">
          <a:xfrm>
            <a:off x="2916247" y="2473513"/>
            <a:ext cx="3328147" cy="1524000"/>
          </a:xfrm>
          <a:prstGeom prst="rect">
            <a:avLst/>
          </a:prstGeom>
          <a:solidFill>
            <a:srgbClr val="EAEAEA"/>
          </a:solidFill>
          <a:ln>
            <a:noFill/>
          </a:ln>
          <a:effectLst>
            <a:outerShdw dist="107763" dir="2700000" algn="ctr" rotWithShape="0">
              <a:schemeClr val="bg2"/>
            </a:outerShdw>
          </a:effectLst>
          <a:extLst>
            <a:ext uri="{91240B29-F687-4F45-9708-019B960494DF}">
              <a14:hiddenLine xmlns:a14="http://schemas.microsoft.com/office/drawing/2010/main" w="25400">
                <a:solidFill>
                  <a:schemeClr val="accent2"/>
                </a:solidFill>
                <a:miter lim="800000"/>
                <a:headEnd type="none" w="sm" len="sm"/>
                <a:tailEnd type="none" w="sm" len="sm"/>
              </a14:hiddenLine>
            </a:ext>
          </a:extLst>
        </p:spPr>
        <p:txBody>
          <a:bodyPr wrap="none" anchor="ctr"/>
          <a:lstStyle/>
          <a:p>
            <a:endParaRPr lang="tr-TR" sz="1588"/>
          </a:p>
        </p:txBody>
      </p:sp>
      <p:sp>
        <p:nvSpPr>
          <p:cNvPr id="12292" name="Rectangle 4"/>
          <p:cNvSpPr>
            <a:spLocks noGrp="1" noChangeArrowheads="1"/>
          </p:cNvSpPr>
          <p:nvPr>
            <p:ph type="title"/>
          </p:nvPr>
        </p:nvSpPr>
        <p:spPr/>
        <p:txBody>
          <a:bodyPr/>
          <a:lstStyle/>
          <a:p>
            <a:pPr defTabSz="806867"/>
            <a:r>
              <a:rPr lang="en-US" altLang="de-DE"/>
              <a:t>Spatial locality in programs</a:t>
            </a:r>
          </a:p>
        </p:txBody>
      </p:sp>
      <p:sp>
        <p:nvSpPr>
          <p:cNvPr id="12293" name="Text Box 5"/>
          <p:cNvSpPr txBox="1">
            <a:spLocks noChangeArrowheads="1"/>
          </p:cNvSpPr>
          <p:nvPr/>
        </p:nvSpPr>
        <p:spPr bwMode="auto">
          <a:xfrm>
            <a:off x="3344479" y="2579221"/>
            <a:ext cx="2302641" cy="1312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accent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896" tIns="44948" rIns="89896" bIns="44948">
            <a:spAutoFit/>
          </a:bodyPr>
          <a:lstStyle>
            <a:lvl1pPr defTabSz="1019175">
              <a:tabLst>
                <a:tab pos="633413" algn="l"/>
                <a:tab pos="4200525" algn="l"/>
              </a:tabLst>
              <a:defRPr sz="2400">
                <a:solidFill>
                  <a:schemeClr val="tx1"/>
                </a:solidFill>
                <a:latin typeface="Times New Roman" panose="02020603050405020304" pitchFamily="18" charset="0"/>
              </a:defRPr>
            </a:lvl1pPr>
            <a:lvl2pPr marL="509588" defTabSz="1019175">
              <a:tabLst>
                <a:tab pos="633413" algn="l"/>
                <a:tab pos="4200525" algn="l"/>
              </a:tabLst>
              <a:defRPr sz="2400">
                <a:solidFill>
                  <a:schemeClr val="tx1"/>
                </a:solidFill>
                <a:latin typeface="Times New Roman" panose="02020603050405020304" pitchFamily="18" charset="0"/>
              </a:defRPr>
            </a:lvl2pPr>
            <a:lvl3pPr marL="1019175" defTabSz="1019175">
              <a:tabLst>
                <a:tab pos="633413" algn="l"/>
                <a:tab pos="4200525" algn="l"/>
              </a:tabLst>
              <a:defRPr sz="2400">
                <a:solidFill>
                  <a:schemeClr val="tx1"/>
                </a:solidFill>
                <a:latin typeface="Times New Roman" panose="02020603050405020304" pitchFamily="18" charset="0"/>
              </a:defRPr>
            </a:lvl3pPr>
            <a:lvl4pPr marL="1528763" defTabSz="1019175">
              <a:tabLst>
                <a:tab pos="633413" algn="l"/>
                <a:tab pos="4200525" algn="l"/>
              </a:tabLst>
              <a:defRPr sz="2400">
                <a:solidFill>
                  <a:schemeClr val="tx1"/>
                </a:solidFill>
                <a:latin typeface="Times New Roman" panose="02020603050405020304" pitchFamily="18" charset="0"/>
              </a:defRPr>
            </a:lvl4pPr>
            <a:lvl5pPr marL="2038350" defTabSz="1019175">
              <a:tabLst>
                <a:tab pos="633413" algn="l"/>
                <a:tab pos="4200525" algn="l"/>
              </a:tabLst>
              <a:defRPr sz="2400">
                <a:solidFill>
                  <a:schemeClr val="tx1"/>
                </a:solidFill>
                <a:latin typeface="Times New Roman" panose="02020603050405020304" pitchFamily="18" charset="0"/>
              </a:defRPr>
            </a:lvl5pPr>
            <a:lvl6pPr marL="2495550" defTabSz="1019175" eaLnBrk="0" fontAlgn="base" hangingPunct="0">
              <a:spcBef>
                <a:spcPct val="0"/>
              </a:spcBef>
              <a:spcAft>
                <a:spcPct val="0"/>
              </a:spcAft>
              <a:tabLst>
                <a:tab pos="633413" algn="l"/>
                <a:tab pos="4200525" algn="l"/>
              </a:tabLst>
              <a:defRPr sz="2400">
                <a:solidFill>
                  <a:schemeClr val="tx1"/>
                </a:solidFill>
                <a:latin typeface="Times New Roman" panose="02020603050405020304" pitchFamily="18" charset="0"/>
              </a:defRPr>
            </a:lvl6pPr>
            <a:lvl7pPr marL="2952750" defTabSz="1019175" eaLnBrk="0" fontAlgn="base" hangingPunct="0">
              <a:spcBef>
                <a:spcPct val="0"/>
              </a:spcBef>
              <a:spcAft>
                <a:spcPct val="0"/>
              </a:spcAft>
              <a:tabLst>
                <a:tab pos="633413" algn="l"/>
                <a:tab pos="4200525" algn="l"/>
              </a:tabLst>
              <a:defRPr sz="2400">
                <a:solidFill>
                  <a:schemeClr val="tx1"/>
                </a:solidFill>
                <a:latin typeface="Times New Roman" panose="02020603050405020304" pitchFamily="18" charset="0"/>
              </a:defRPr>
            </a:lvl7pPr>
            <a:lvl8pPr marL="3409950" defTabSz="1019175" eaLnBrk="0" fontAlgn="base" hangingPunct="0">
              <a:spcBef>
                <a:spcPct val="0"/>
              </a:spcBef>
              <a:spcAft>
                <a:spcPct val="0"/>
              </a:spcAft>
              <a:tabLst>
                <a:tab pos="633413" algn="l"/>
                <a:tab pos="4200525" algn="l"/>
              </a:tabLst>
              <a:defRPr sz="2400">
                <a:solidFill>
                  <a:schemeClr val="tx1"/>
                </a:solidFill>
                <a:latin typeface="Times New Roman" panose="02020603050405020304" pitchFamily="18" charset="0"/>
              </a:defRPr>
            </a:lvl8pPr>
            <a:lvl9pPr marL="3867150" defTabSz="1019175" eaLnBrk="0" fontAlgn="base" hangingPunct="0">
              <a:spcBef>
                <a:spcPct val="0"/>
              </a:spcBef>
              <a:spcAft>
                <a:spcPct val="0"/>
              </a:spcAft>
              <a:tabLst>
                <a:tab pos="633413" algn="l"/>
                <a:tab pos="4200525" algn="l"/>
              </a:tabLst>
              <a:defRPr sz="2400">
                <a:solidFill>
                  <a:schemeClr val="tx1"/>
                </a:solidFill>
                <a:latin typeface="Times New Roman" panose="02020603050405020304" pitchFamily="18" charset="0"/>
              </a:defRPr>
            </a:lvl9pPr>
          </a:lstStyle>
          <a:p>
            <a:r>
              <a:rPr lang="en-US" altLang="de-DE" sz="1588" dirty="0">
                <a:latin typeface="Lucida Console" panose="020B0609040504020204" pitchFamily="49" charset="0"/>
              </a:rPr>
              <a:t>sub	$</a:t>
            </a:r>
            <a:r>
              <a:rPr lang="en-US" altLang="de-DE" sz="1588" dirty="0" err="1">
                <a:latin typeface="Lucida Console" panose="020B0609040504020204" pitchFamily="49" charset="0"/>
              </a:rPr>
              <a:t>sp</a:t>
            </a:r>
            <a:r>
              <a:rPr lang="en-US" altLang="de-DE" sz="1588" dirty="0">
                <a:latin typeface="Lucida Console" panose="020B0609040504020204" pitchFamily="49" charset="0"/>
              </a:rPr>
              <a:t>, $</a:t>
            </a:r>
            <a:r>
              <a:rPr lang="en-US" altLang="de-DE" sz="1588" dirty="0" err="1">
                <a:latin typeface="Lucida Console" panose="020B0609040504020204" pitchFamily="49" charset="0"/>
              </a:rPr>
              <a:t>sp</a:t>
            </a:r>
            <a:r>
              <a:rPr lang="en-US" altLang="de-DE" sz="1588" dirty="0">
                <a:latin typeface="Lucida Console" panose="020B0609040504020204" pitchFamily="49" charset="0"/>
              </a:rPr>
              <a:t>, 16</a:t>
            </a:r>
          </a:p>
          <a:p>
            <a:r>
              <a:rPr lang="en-US" altLang="de-DE" sz="1588" dirty="0" err="1">
                <a:latin typeface="Lucida Console" panose="020B0609040504020204" pitchFamily="49" charset="0"/>
              </a:rPr>
              <a:t>sw</a:t>
            </a:r>
            <a:r>
              <a:rPr lang="en-US" altLang="de-DE" sz="1588" dirty="0">
                <a:latin typeface="Lucida Console" panose="020B0609040504020204" pitchFamily="49" charset="0"/>
              </a:rPr>
              <a:t>	$</a:t>
            </a:r>
            <a:r>
              <a:rPr lang="en-US" altLang="de-DE" sz="1588" dirty="0" err="1">
                <a:latin typeface="Lucida Console" panose="020B0609040504020204" pitchFamily="49" charset="0"/>
              </a:rPr>
              <a:t>ra</a:t>
            </a:r>
            <a:r>
              <a:rPr lang="en-US" altLang="de-DE" sz="1588" dirty="0">
                <a:latin typeface="Lucida Console" panose="020B0609040504020204" pitchFamily="49" charset="0"/>
              </a:rPr>
              <a:t>, 0($</a:t>
            </a:r>
            <a:r>
              <a:rPr lang="en-US" altLang="de-DE" sz="1588" dirty="0" err="1">
                <a:latin typeface="Lucida Console" panose="020B0609040504020204" pitchFamily="49" charset="0"/>
              </a:rPr>
              <a:t>sp</a:t>
            </a:r>
            <a:r>
              <a:rPr lang="en-US" altLang="de-DE" sz="1588" dirty="0">
                <a:latin typeface="Lucida Console" panose="020B0609040504020204" pitchFamily="49" charset="0"/>
              </a:rPr>
              <a:t>)</a:t>
            </a:r>
          </a:p>
          <a:p>
            <a:r>
              <a:rPr lang="en-US" altLang="de-DE" sz="1588" dirty="0" err="1">
                <a:latin typeface="Lucida Console" panose="020B0609040504020204" pitchFamily="49" charset="0"/>
              </a:rPr>
              <a:t>sw</a:t>
            </a:r>
            <a:r>
              <a:rPr lang="en-US" altLang="de-DE" sz="1588" dirty="0">
                <a:latin typeface="Lucida Console" panose="020B0609040504020204" pitchFamily="49" charset="0"/>
              </a:rPr>
              <a:t>	$s0, 4($</a:t>
            </a:r>
            <a:r>
              <a:rPr lang="en-US" altLang="de-DE" sz="1588" dirty="0" err="1">
                <a:latin typeface="Lucida Console" panose="020B0609040504020204" pitchFamily="49" charset="0"/>
              </a:rPr>
              <a:t>sp</a:t>
            </a:r>
            <a:r>
              <a:rPr lang="en-US" altLang="de-DE" sz="1588" dirty="0">
                <a:latin typeface="Lucida Console" panose="020B0609040504020204" pitchFamily="49" charset="0"/>
              </a:rPr>
              <a:t>)</a:t>
            </a:r>
          </a:p>
          <a:p>
            <a:r>
              <a:rPr lang="en-US" altLang="de-DE" sz="1588" dirty="0" err="1">
                <a:latin typeface="Lucida Console" panose="020B0609040504020204" pitchFamily="49" charset="0"/>
              </a:rPr>
              <a:t>sw</a:t>
            </a:r>
            <a:r>
              <a:rPr lang="en-US" altLang="de-DE" sz="1588" dirty="0">
                <a:latin typeface="Lucida Console" panose="020B0609040504020204" pitchFamily="49" charset="0"/>
              </a:rPr>
              <a:t>	$a0, 8($</a:t>
            </a:r>
            <a:r>
              <a:rPr lang="en-US" altLang="de-DE" sz="1588" dirty="0" err="1">
                <a:latin typeface="Lucida Console" panose="020B0609040504020204" pitchFamily="49" charset="0"/>
              </a:rPr>
              <a:t>sp</a:t>
            </a:r>
            <a:r>
              <a:rPr lang="en-US" altLang="de-DE" sz="1588" dirty="0">
                <a:latin typeface="Lucida Console" panose="020B0609040504020204" pitchFamily="49" charset="0"/>
              </a:rPr>
              <a:t>)</a:t>
            </a:r>
          </a:p>
          <a:p>
            <a:r>
              <a:rPr lang="en-US" altLang="de-DE" sz="1588" dirty="0" err="1">
                <a:latin typeface="Lucida Console" panose="020B0609040504020204" pitchFamily="49" charset="0"/>
              </a:rPr>
              <a:t>sw</a:t>
            </a:r>
            <a:r>
              <a:rPr lang="en-US" altLang="de-DE" sz="1588" dirty="0">
                <a:latin typeface="Lucida Console" panose="020B0609040504020204" pitchFamily="49" charset="0"/>
              </a:rPr>
              <a:t>	$a1, 12($</a:t>
            </a:r>
            <a:r>
              <a:rPr lang="en-US" altLang="de-DE" sz="1588" dirty="0" err="1">
                <a:latin typeface="Lucida Console" panose="020B0609040504020204" pitchFamily="49" charset="0"/>
              </a:rPr>
              <a:t>sp</a:t>
            </a:r>
            <a:r>
              <a:rPr lang="en-US" altLang="de-DE" sz="1588" dirty="0">
                <a:latin typeface="Lucida Console" panose="020B0609040504020204" pitchFamily="49" charset="0"/>
              </a:rPr>
              <a:t>)</a:t>
            </a: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03252003"/>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liennummernplatzhalter 5"/>
          <p:cNvSpPr>
            <a:spLocks noGrp="1"/>
          </p:cNvSpPr>
          <p:nvPr>
            <p:ph type="sldNum" sz="quarter" idx="12"/>
          </p:nvPr>
        </p:nvSpPr>
        <p:spPr/>
        <p:txBody>
          <a:bodyPr/>
          <a:lstStyle/>
          <a:p>
            <a:fld id="{3BD1E331-AB12-4849-9FF9-1E88F32B6AE9}" type="slidenum">
              <a:rPr lang="en-US" altLang="de-DE"/>
              <a:pPr/>
              <a:t>21</a:t>
            </a:fld>
            <a:endParaRPr lang="en-US" altLang="de-DE"/>
          </a:p>
        </p:txBody>
      </p:sp>
      <p:sp>
        <p:nvSpPr>
          <p:cNvPr id="33794" name="Rectangle 2"/>
          <p:cNvSpPr>
            <a:spLocks noGrp="1" noChangeArrowheads="1"/>
          </p:cNvSpPr>
          <p:nvPr>
            <p:ph type="body" idx="1"/>
          </p:nvPr>
        </p:nvSpPr>
        <p:spPr>
          <a:xfrm>
            <a:off x="605118" y="1008529"/>
            <a:ext cx="3630706" cy="5244353"/>
          </a:xfrm>
        </p:spPr>
        <p:txBody>
          <a:bodyPr>
            <a:normAutofit fontScale="92500"/>
          </a:bodyPr>
          <a:lstStyle/>
          <a:p>
            <a:pPr marL="302575" indent="-302575" defTabSz="806867"/>
            <a:r>
              <a:rPr lang="en-US" altLang="de-DE"/>
              <a:t>Programs often access data that is stored contiguously.</a:t>
            </a:r>
          </a:p>
          <a:p>
            <a:pPr marL="655579" lvl="1" indent="-252146" defTabSz="806867"/>
            <a:r>
              <a:rPr lang="en-US" altLang="de-DE"/>
              <a:t>Arrays, like </a:t>
            </a:r>
            <a:r>
              <a:rPr lang="en-US" altLang="de-DE">
                <a:solidFill>
                  <a:srgbClr val="3333FF"/>
                </a:solidFill>
              </a:rPr>
              <a:t>a</a:t>
            </a:r>
            <a:r>
              <a:rPr lang="en-US" altLang="de-DE"/>
              <a:t> in the code on the top, are stored in memory contiguously.</a:t>
            </a:r>
          </a:p>
          <a:p>
            <a:pPr marL="655579" lvl="1" indent="-252146" defTabSz="806867"/>
            <a:r>
              <a:rPr lang="en-US" altLang="de-DE"/>
              <a:t>The individual fields of a record or object like </a:t>
            </a:r>
            <a:r>
              <a:rPr lang="en-US" altLang="de-DE">
                <a:solidFill>
                  <a:srgbClr val="FF33CC"/>
                </a:solidFill>
              </a:rPr>
              <a:t>employee</a:t>
            </a:r>
            <a:r>
              <a:rPr lang="en-US" altLang="de-DE"/>
              <a:t> are also kept contiguously in memory.</a:t>
            </a:r>
          </a:p>
          <a:p>
            <a:pPr marL="302575" indent="-302575" defTabSz="806867"/>
            <a:r>
              <a:rPr lang="en-US" altLang="de-DE"/>
              <a:t>Can data have both spatial and temporal locality?</a:t>
            </a:r>
          </a:p>
          <a:p>
            <a:pPr marL="302575" indent="-302575" defTabSz="806867"/>
            <a:endParaRPr lang="en-US" altLang="de-DE"/>
          </a:p>
        </p:txBody>
      </p:sp>
      <p:sp>
        <p:nvSpPr>
          <p:cNvPr id="33795" name="Rectangle 3"/>
          <p:cNvSpPr>
            <a:spLocks noChangeArrowheads="1"/>
          </p:cNvSpPr>
          <p:nvPr/>
        </p:nvSpPr>
        <p:spPr bwMode="auto">
          <a:xfrm>
            <a:off x="4370294" y="1143000"/>
            <a:ext cx="4168588" cy="941294"/>
          </a:xfrm>
          <a:prstGeom prst="rect">
            <a:avLst/>
          </a:prstGeom>
          <a:solidFill>
            <a:srgbClr val="EAEAEA"/>
          </a:solidFill>
          <a:ln>
            <a:noFill/>
          </a:ln>
          <a:effectLst>
            <a:outerShdw dist="107763" dir="2700000" algn="ctr" rotWithShape="0">
              <a:schemeClr val="bg2"/>
            </a:outerShdw>
          </a:effectLst>
          <a:extLst>
            <a:ext uri="{91240B29-F687-4F45-9708-019B960494DF}">
              <a14:hiddenLine xmlns:a14="http://schemas.microsoft.com/office/drawing/2010/main" w="25400">
                <a:solidFill>
                  <a:schemeClr val="accent2"/>
                </a:solidFill>
                <a:miter lim="800000"/>
                <a:headEnd type="none" w="sm" len="sm"/>
                <a:tailEnd type="none" w="sm" len="sm"/>
              </a14:hiddenLine>
            </a:ext>
          </a:extLst>
        </p:spPr>
        <p:txBody>
          <a:bodyPr wrap="none" anchor="ctr"/>
          <a:lstStyle/>
          <a:p>
            <a:endParaRPr lang="tr-TR" sz="1588"/>
          </a:p>
        </p:txBody>
      </p:sp>
      <p:sp>
        <p:nvSpPr>
          <p:cNvPr id="33796" name="Rectangle 4"/>
          <p:cNvSpPr>
            <a:spLocks noChangeArrowheads="1"/>
          </p:cNvSpPr>
          <p:nvPr/>
        </p:nvSpPr>
        <p:spPr bwMode="auto">
          <a:xfrm>
            <a:off x="4363292" y="2622176"/>
            <a:ext cx="4175591" cy="1065960"/>
          </a:xfrm>
          <a:prstGeom prst="rect">
            <a:avLst/>
          </a:prstGeom>
          <a:solidFill>
            <a:srgbClr val="EAEAEA"/>
          </a:solidFill>
          <a:ln>
            <a:noFill/>
          </a:ln>
          <a:effectLst>
            <a:outerShdw dist="107763" dir="2700000" algn="ctr" rotWithShape="0">
              <a:schemeClr val="bg2"/>
            </a:outerShdw>
          </a:effectLst>
          <a:extLst>
            <a:ext uri="{91240B29-F687-4F45-9708-019B960494DF}">
              <a14:hiddenLine xmlns:a14="http://schemas.microsoft.com/office/drawing/2010/main" w="25400">
                <a:solidFill>
                  <a:schemeClr val="accent2"/>
                </a:solidFill>
                <a:miter lim="800000"/>
                <a:headEnd type="none" w="sm" len="sm"/>
                <a:tailEnd type="none" w="sm" len="sm"/>
              </a14:hiddenLine>
            </a:ext>
          </a:extLst>
        </p:spPr>
        <p:txBody>
          <a:bodyPr wrap="none" anchor="ctr"/>
          <a:lstStyle/>
          <a:p>
            <a:endParaRPr lang="tr-TR" sz="1588"/>
          </a:p>
        </p:txBody>
      </p:sp>
      <p:sp>
        <p:nvSpPr>
          <p:cNvPr id="33797" name="Rectangle 5"/>
          <p:cNvSpPr>
            <a:spLocks noGrp="1" noChangeArrowheads="1"/>
          </p:cNvSpPr>
          <p:nvPr>
            <p:ph type="title"/>
          </p:nvPr>
        </p:nvSpPr>
        <p:spPr/>
        <p:txBody>
          <a:bodyPr/>
          <a:lstStyle/>
          <a:p>
            <a:pPr defTabSz="806867"/>
            <a:r>
              <a:rPr lang="en-US" altLang="de-DE"/>
              <a:t>Spatial locality in data</a:t>
            </a:r>
          </a:p>
        </p:txBody>
      </p:sp>
      <p:sp>
        <p:nvSpPr>
          <p:cNvPr id="33798" name="Text Box 6"/>
          <p:cNvSpPr txBox="1">
            <a:spLocks noChangeArrowheads="1"/>
          </p:cNvSpPr>
          <p:nvPr/>
        </p:nvSpPr>
        <p:spPr bwMode="auto">
          <a:xfrm>
            <a:off x="4437530" y="2756648"/>
            <a:ext cx="4131347" cy="823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accent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896" tIns="44948" rIns="89896" bIns="44948">
            <a:spAutoFit/>
          </a:bodyPr>
          <a:lstStyle>
            <a:lvl1pPr defTabSz="1019175">
              <a:tabLst>
                <a:tab pos="509588" algn="l"/>
                <a:tab pos="4121150" algn="l"/>
              </a:tabLst>
              <a:defRPr sz="2400">
                <a:solidFill>
                  <a:schemeClr val="tx1"/>
                </a:solidFill>
                <a:latin typeface="Times New Roman" panose="02020603050405020304" pitchFamily="18" charset="0"/>
              </a:defRPr>
            </a:lvl1pPr>
            <a:lvl2pPr marL="509588" defTabSz="1019175">
              <a:tabLst>
                <a:tab pos="509588" algn="l"/>
                <a:tab pos="4121150" algn="l"/>
              </a:tabLst>
              <a:defRPr sz="2400">
                <a:solidFill>
                  <a:schemeClr val="tx1"/>
                </a:solidFill>
                <a:latin typeface="Times New Roman" panose="02020603050405020304" pitchFamily="18" charset="0"/>
              </a:defRPr>
            </a:lvl2pPr>
            <a:lvl3pPr marL="1019175" defTabSz="1019175">
              <a:tabLst>
                <a:tab pos="509588" algn="l"/>
                <a:tab pos="4121150" algn="l"/>
              </a:tabLst>
              <a:defRPr sz="2400">
                <a:solidFill>
                  <a:schemeClr val="tx1"/>
                </a:solidFill>
                <a:latin typeface="Times New Roman" panose="02020603050405020304" pitchFamily="18" charset="0"/>
              </a:defRPr>
            </a:lvl3pPr>
            <a:lvl4pPr marL="1528763" defTabSz="1019175">
              <a:tabLst>
                <a:tab pos="509588" algn="l"/>
                <a:tab pos="4121150" algn="l"/>
              </a:tabLst>
              <a:defRPr sz="2400">
                <a:solidFill>
                  <a:schemeClr val="tx1"/>
                </a:solidFill>
                <a:latin typeface="Times New Roman" panose="02020603050405020304" pitchFamily="18" charset="0"/>
              </a:defRPr>
            </a:lvl4pPr>
            <a:lvl5pPr marL="2038350" defTabSz="1019175">
              <a:tabLst>
                <a:tab pos="509588" algn="l"/>
                <a:tab pos="4121150" algn="l"/>
              </a:tabLst>
              <a:defRPr sz="2400">
                <a:solidFill>
                  <a:schemeClr val="tx1"/>
                </a:solidFill>
                <a:latin typeface="Times New Roman" panose="02020603050405020304" pitchFamily="18" charset="0"/>
              </a:defRPr>
            </a:lvl5pPr>
            <a:lvl6pPr marL="2495550" defTabSz="1019175" eaLnBrk="0" fontAlgn="base" hangingPunct="0">
              <a:spcBef>
                <a:spcPct val="0"/>
              </a:spcBef>
              <a:spcAft>
                <a:spcPct val="0"/>
              </a:spcAft>
              <a:tabLst>
                <a:tab pos="509588" algn="l"/>
                <a:tab pos="4121150" algn="l"/>
              </a:tabLst>
              <a:defRPr sz="2400">
                <a:solidFill>
                  <a:schemeClr val="tx1"/>
                </a:solidFill>
                <a:latin typeface="Times New Roman" panose="02020603050405020304" pitchFamily="18" charset="0"/>
              </a:defRPr>
            </a:lvl6pPr>
            <a:lvl7pPr marL="2952750" defTabSz="1019175" eaLnBrk="0" fontAlgn="base" hangingPunct="0">
              <a:spcBef>
                <a:spcPct val="0"/>
              </a:spcBef>
              <a:spcAft>
                <a:spcPct val="0"/>
              </a:spcAft>
              <a:tabLst>
                <a:tab pos="509588" algn="l"/>
                <a:tab pos="4121150" algn="l"/>
              </a:tabLst>
              <a:defRPr sz="2400">
                <a:solidFill>
                  <a:schemeClr val="tx1"/>
                </a:solidFill>
                <a:latin typeface="Times New Roman" panose="02020603050405020304" pitchFamily="18" charset="0"/>
              </a:defRPr>
            </a:lvl7pPr>
            <a:lvl8pPr marL="3409950" defTabSz="1019175" eaLnBrk="0" fontAlgn="base" hangingPunct="0">
              <a:spcBef>
                <a:spcPct val="0"/>
              </a:spcBef>
              <a:spcAft>
                <a:spcPct val="0"/>
              </a:spcAft>
              <a:tabLst>
                <a:tab pos="509588" algn="l"/>
                <a:tab pos="4121150" algn="l"/>
              </a:tabLst>
              <a:defRPr sz="2400">
                <a:solidFill>
                  <a:schemeClr val="tx1"/>
                </a:solidFill>
                <a:latin typeface="Times New Roman" panose="02020603050405020304" pitchFamily="18" charset="0"/>
              </a:defRPr>
            </a:lvl8pPr>
            <a:lvl9pPr marL="3867150" defTabSz="1019175" eaLnBrk="0" fontAlgn="base" hangingPunct="0">
              <a:spcBef>
                <a:spcPct val="0"/>
              </a:spcBef>
              <a:spcAft>
                <a:spcPct val="0"/>
              </a:spcAft>
              <a:tabLst>
                <a:tab pos="509588" algn="l"/>
                <a:tab pos="4121150" algn="l"/>
              </a:tabLst>
              <a:defRPr sz="2400">
                <a:solidFill>
                  <a:schemeClr val="tx1"/>
                </a:solidFill>
                <a:latin typeface="Times New Roman" panose="02020603050405020304" pitchFamily="18" charset="0"/>
              </a:defRPr>
            </a:lvl9pPr>
          </a:lstStyle>
          <a:p>
            <a:r>
              <a:rPr lang="en-US" altLang="de-DE" sz="1588">
                <a:solidFill>
                  <a:srgbClr val="FF33CC"/>
                </a:solidFill>
                <a:latin typeface="Lucida Console" panose="020B0609040504020204" pitchFamily="49" charset="0"/>
              </a:rPr>
              <a:t>employee</a:t>
            </a:r>
            <a:r>
              <a:rPr lang="en-US" altLang="de-DE" sz="1588">
                <a:latin typeface="Lucida Console" panose="020B0609040504020204" pitchFamily="49" charset="0"/>
              </a:rPr>
              <a:t>.name = “Homer Simpson”;</a:t>
            </a:r>
          </a:p>
          <a:p>
            <a:r>
              <a:rPr lang="en-US" altLang="de-DE" sz="1588">
                <a:solidFill>
                  <a:srgbClr val="FF33CC"/>
                </a:solidFill>
                <a:latin typeface="Lucida Console" panose="020B0609040504020204" pitchFamily="49" charset="0"/>
              </a:rPr>
              <a:t>employee</a:t>
            </a:r>
            <a:r>
              <a:rPr lang="en-US" altLang="de-DE" sz="1588">
                <a:latin typeface="Lucida Console" panose="020B0609040504020204" pitchFamily="49" charset="0"/>
              </a:rPr>
              <a:t>.boss = “Mr. Burns”;</a:t>
            </a:r>
          </a:p>
          <a:p>
            <a:r>
              <a:rPr lang="en-US" altLang="de-DE" sz="1588">
                <a:solidFill>
                  <a:srgbClr val="FF33CC"/>
                </a:solidFill>
                <a:latin typeface="Lucida Console" panose="020B0609040504020204" pitchFamily="49" charset="0"/>
              </a:rPr>
              <a:t>employee</a:t>
            </a:r>
            <a:r>
              <a:rPr lang="en-US" altLang="de-DE" sz="1588">
                <a:latin typeface="Lucida Console" panose="020B0609040504020204" pitchFamily="49" charset="0"/>
              </a:rPr>
              <a:t>.age = 45;</a:t>
            </a:r>
          </a:p>
        </p:txBody>
      </p:sp>
      <p:graphicFrame>
        <p:nvGraphicFramePr>
          <p:cNvPr id="33799" name="Object 7"/>
          <p:cNvGraphicFramePr>
            <a:graphicFrameLocks noChangeAspect="1"/>
          </p:cNvGraphicFramePr>
          <p:nvPr/>
        </p:nvGraphicFramePr>
        <p:xfrm>
          <a:off x="5311588" y="4235824"/>
          <a:ext cx="2229971" cy="1573026"/>
        </p:xfrm>
        <a:graphic>
          <a:graphicData uri="http://schemas.openxmlformats.org/presentationml/2006/ole">
            <mc:AlternateContent xmlns:mc="http://schemas.openxmlformats.org/markup-compatibility/2006">
              <mc:Choice xmlns:v="urn:schemas-microsoft-com:vml" Requires="v">
                <p:oleObj spid="_x0000_s3077" name="Clip" r:id="rId4" imgW="4582440" imgH="3140280" progId="MS_ClipArt_Gallery.2">
                  <p:embed/>
                </p:oleObj>
              </mc:Choice>
              <mc:Fallback>
                <p:oleObj name="Clip" r:id="rId4" imgW="4582440" imgH="3140280" progId="MS_ClipArt_Gallery.2">
                  <p:embed/>
                  <p:pic>
                    <p:nvPicPr>
                      <p:cNvPr id="33799"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11588" y="4235824"/>
                        <a:ext cx="2229971" cy="15730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800" name="Text Box 8"/>
          <p:cNvSpPr txBox="1">
            <a:spLocks noChangeArrowheads="1"/>
          </p:cNvSpPr>
          <p:nvPr/>
        </p:nvSpPr>
        <p:spPr bwMode="auto">
          <a:xfrm>
            <a:off x="4840941" y="1210236"/>
            <a:ext cx="3267329" cy="823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accent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896" tIns="44948" rIns="89896" bIns="44948">
            <a:spAutoFit/>
          </a:bodyPr>
          <a:lstStyle>
            <a:lvl1pPr defTabSz="1019175">
              <a:tabLst>
                <a:tab pos="509588" algn="l"/>
                <a:tab pos="4121150" algn="l"/>
              </a:tabLst>
              <a:defRPr sz="2400">
                <a:solidFill>
                  <a:schemeClr val="tx1"/>
                </a:solidFill>
                <a:latin typeface="Times New Roman" panose="02020603050405020304" pitchFamily="18" charset="0"/>
              </a:defRPr>
            </a:lvl1pPr>
            <a:lvl2pPr marL="509588" defTabSz="1019175">
              <a:tabLst>
                <a:tab pos="509588" algn="l"/>
                <a:tab pos="4121150" algn="l"/>
              </a:tabLst>
              <a:defRPr sz="2400">
                <a:solidFill>
                  <a:schemeClr val="tx1"/>
                </a:solidFill>
                <a:latin typeface="Times New Roman" panose="02020603050405020304" pitchFamily="18" charset="0"/>
              </a:defRPr>
            </a:lvl2pPr>
            <a:lvl3pPr marL="1019175" defTabSz="1019175">
              <a:tabLst>
                <a:tab pos="509588" algn="l"/>
                <a:tab pos="4121150" algn="l"/>
              </a:tabLst>
              <a:defRPr sz="2400">
                <a:solidFill>
                  <a:schemeClr val="tx1"/>
                </a:solidFill>
                <a:latin typeface="Times New Roman" panose="02020603050405020304" pitchFamily="18" charset="0"/>
              </a:defRPr>
            </a:lvl3pPr>
            <a:lvl4pPr marL="1528763" defTabSz="1019175">
              <a:tabLst>
                <a:tab pos="509588" algn="l"/>
                <a:tab pos="4121150" algn="l"/>
              </a:tabLst>
              <a:defRPr sz="2400">
                <a:solidFill>
                  <a:schemeClr val="tx1"/>
                </a:solidFill>
                <a:latin typeface="Times New Roman" panose="02020603050405020304" pitchFamily="18" charset="0"/>
              </a:defRPr>
            </a:lvl4pPr>
            <a:lvl5pPr marL="2038350" defTabSz="1019175">
              <a:tabLst>
                <a:tab pos="509588" algn="l"/>
                <a:tab pos="4121150" algn="l"/>
              </a:tabLst>
              <a:defRPr sz="2400">
                <a:solidFill>
                  <a:schemeClr val="tx1"/>
                </a:solidFill>
                <a:latin typeface="Times New Roman" panose="02020603050405020304" pitchFamily="18" charset="0"/>
              </a:defRPr>
            </a:lvl5pPr>
            <a:lvl6pPr marL="2495550" defTabSz="1019175" eaLnBrk="0" fontAlgn="base" hangingPunct="0">
              <a:spcBef>
                <a:spcPct val="0"/>
              </a:spcBef>
              <a:spcAft>
                <a:spcPct val="0"/>
              </a:spcAft>
              <a:tabLst>
                <a:tab pos="509588" algn="l"/>
                <a:tab pos="4121150" algn="l"/>
              </a:tabLst>
              <a:defRPr sz="2400">
                <a:solidFill>
                  <a:schemeClr val="tx1"/>
                </a:solidFill>
                <a:latin typeface="Times New Roman" panose="02020603050405020304" pitchFamily="18" charset="0"/>
              </a:defRPr>
            </a:lvl6pPr>
            <a:lvl7pPr marL="2952750" defTabSz="1019175" eaLnBrk="0" fontAlgn="base" hangingPunct="0">
              <a:spcBef>
                <a:spcPct val="0"/>
              </a:spcBef>
              <a:spcAft>
                <a:spcPct val="0"/>
              </a:spcAft>
              <a:tabLst>
                <a:tab pos="509588" algn="l"/>
                <a:tab pos="4121150" algn="l"/>
              </a:tabLst>
              <a:defRPr sz="2400">
                <a:solidFill>
                  <a:schemeClr val="tx1"/>
                </a:solidFill>
                <a:latin typeface="Times New Roman" panose="02020603050405020304" pitchFamily="18" charset="0"/>
              </a:defRPr>
            </a:lvl7pPr>
            <a:lvl8pPr marL="3409950" defTabSz="1019175" eaLnBrk="0" fontAlgn="base" hangingPunct="0">
              <a:spcBef>
                <a:spcPct val="0"/>
              </a:spcBef>
              <a:spcAft>
                <a:spcPct val="0"/>
              </a:spcAft>
              <a:tabLst>
                <a:tab pos="509588" algn="l"/>
                <a:tab pos="4121150" algn="l"/>
              </a:tabLst>
              <a:defRPr sz="2400">
                <a:solidFill>
                  <a:schemeClr val="tx1"/>
                </a:solidFill>
                <a:latin typeface="Times New Roman" panose="02020603050405020304" pitchFamily="18" charset="0"/>
              </a:defRPr>
            </a:lvl8pPr>
            <a:lvl9pPr marL="3867150" defTabSz="1019175" eaLnBrk="0" fontAlgn="base" hangingPunct="0">
              <a:spcBef>
                <a:spcPct val="0"/>
              </a:spcBef>
              <a:spcAft>
                <a:spcPct val="0"/>
              </a:spcAft>
              <a:tabLst>
                <a:tab pos="509588" algn="l"/>
                <a:tab pos="4121150" algn="l"/>
              </a:tabLst>
              <a:defRPr sz="2400">
                <a:solidFill>
                  <a:schemeClr val="tx1"/>
                </a:solidFill>
                <a:latin typeface="Times New Roman" panose="02020603050405020304" pitchFamily="18" charset="0"/>
              </a:defRPr>
            </a:lvl9pPr>
          </a:lstStyle>
          <a:p>
            <a:r>
              <a:rPr lang="en-US" altLang="de-DE" sz="1588">
                <a:latin typeface="Lucida Console" panose="020B0609040504020204" pitchFamily="49" charset="0"/>
              </a:rPr>
              <a:t>sum = 0;</a:t>
            </a:r>
          </a:p>
          <a:p>
            <a:r>
              <a:rPr lang="en-US" altLang="de-DE" sz="1588">
                <a:latin typeface="Lucida Console" panose="020B0609040504020204" pitchFamily="49" charset="0"/>
              </a:rPr>
              <a:t>for (i = 0; i &lt; MAX; i++)</a:t>
            </a:r>
          </a:p>
          <a:p>
            <a:r>
              <a:rPr lang="en-US" altLang="de-DE" sz="1588">
                <a:latin typeface="Lucida Console" panose="020B0609040504020204" pitchFamily="49" charset="0"/>
              </a:rPr>
              <a:t>	sum = sum + </a:t>
            </a:r>
            <a:r>
              <a:rPr lang="en-US" altLang="de-DE" sz="1588">
                <a:solidFill>
                  <a:srgbClr val="3333FF"/>
                </a:solidFill>
                <a:latin typeface="Lucida Console" panose="020B0609040504020204" pitchFamily="49" charset="0"/>
              </a:rPr>
              <a:t>a</a:t>
            </a:r>
            <a:r>
              <a:rPr lang="en-US" altLang="de-DE" sz="1588">
                <a:latin typeface="Lucida Console" panose="020B0609040504020204" pitchFamily="49" charset="0"/>
              </a:rPr>
              <a:t>[i];</a:t>
            </a:r>
          </a:p>
        </p:txBody>
      </p:sp>
      <p:pic>
        <p:nvPicPr>
          <p:cNvPr id="12" name="Grafik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3" name="Grafik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24793935"/>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oliennummernplatzhalter 5"/>
          <p:cNvSpPr>
            <a:spLocks noGrp="1"/>
          </p:cNvSpPr>
          <p:nvPr>
            <p:ph type="sldNum" sz="quarter" idx="12"/>
          </p:nvPr>
        </p:nvSpPr>
        <p:spPr/>
        <p:txBody>
          <a:bodyPr/>
          <a:lstStyle/>
          <a:p>
            <a:fld id="{BB855DEF-9028-417B-ACA1-703C86A0C679}" type="slidenum">
              <a:rPr lang="en-US" altLang="de-DE"/>
              <a:pPr/>
              <a:t>22</a:t>
            </a:fld>
            <a:endParaRPr lang="en-US" altLang="de-DE"/>
          </a:p>
        </p:txBody>
      </p:sp>
      <p:sp>
        <p:nvSpPr>
          <p:cNvPr id="14338" name="Rectangle 2"/>
          <p:cNvSpPr>
            <a:spLocks noGrp="1" noChangeArrowheads="1"/>
          </p:cNvSpPr>
          <p:nvPr>
            <p:ph type="title"/>
          </p:nvPr>
        </p:nvSpPr>
        <p:spPr>
          <a:xfrm>
            <a:off x="533400" y="76200"/>
            <a:ext cx="8229600" cy="838200"/>
          </a:xfrm>
        </p:spPr>
        <p:txBody>
          <a:bodyPr/>
          <a:lstStyle/>
          <a:p>
            <a:pPr defTabSz="806867"/>
            <a:r>
              <a:rPr lang="en-US" altLang="de-DE" dirty="0"/>
              <a:t>How caches take advantage of temporal locality</a:t>
            </a:r>
          </a:p>
        </p:txBody>
      </p:sp>
      <p:sp>
        <p:nvSpPr>
          <p:cNvPr id="14339" name="Rectangle 3"/>
          <p:cNvSpPr>
            <a:spLocks noGrp="1" noChangeArrowheads="1"/>
          </p:cNvSpPr>
          <p:nvPr>
            <p:ph type="body" idx="1"/>
          </p:nvPr>
        </p:nvSpPr>
        <p:spPr>
          <a:xfrm>
            <a:off x="605118" y="1008529"/>
            <a:ext cx="5969934" cy="5244353"/>
          </a:xfrm>
        </p:spPr>
        <p:txBody>
          <a:bodyPr>
            <a:normAutofit lnSpcReduction="10000"/>
          </a:bodyPr>
          <a:lstStyle/>
          <a:p>
            <a:pPr marL="302575" indent="-302575" defTabSz="806867"/>
            <a:r>
              <a:rPr lang="en-US" altLang="de-DE"/>
              <a:t>The first time the processor reads from an address in main memory, a copy of that data is also stored in the cache.</a:t>
            </a:r>
          </a:p>
          <a:p>
            <a:pPr marL="655579" lvl="1" indent="-252146" defTabSz="806867"/>
            <a:r>
              <a:rPr lang="en-US" altLang="de-DE"/>
              <a:t>The next time that same address is read, we can use the copy of the data in the cache </a:t>
            </a:r>
            <a:r>
              <a:rPr lang="en-US" altLang="de-DE" i="1"/>
              <a:t>instead</a:t>
            </a:r>
            <a:r>
              <a:rPr lang="en-US" altLang="de-DE"/>
              <a:t> of accessing the slower dynamic memory.</a:t>
            </a:r>
          </a:p>
          <a:p>
            <a:pPr marL="655579" lvl="1" indent="-252146" defTabSz="806867"/>
            <a:r>
              <a:rPr lang="en-US" altLang="de-DE"/>
              <a:t>So the first read is a little slower than before since it goes through both main memory and the cache, but subsequent reads are much faster.</a:t>
            </a:r>
          </a:p>
          <a:p>
            <a:pPr marL="302575" indent="-302575" defTabSz="806867"/>
            <a:r>
              <a:rPr lang="en-US" altLang="de-DE"/>
              <a:t>This takes advantage of temporal locality—commonly accessed data is stored in the faster cache memory.</a:t>
            </a:r>
          </a:p>
        </p:txBody>
      </p:sp>
      <p:grpSp>
        <p:nvGrpSpPr>
          <p:cNvPr id="14340" name="Group 4"/>
          <p:cNvGrpSpPr>
            <a:grpSpLocks/>
          </p:cNvGrpSpPr>
          <p:nvPr/>
        </p:nvGrpSpPr>
        <p:grpSpPr bwMode="auto">
          <a:xfrm>
            <a:off x="6790765" y="1075765"/>
            <a:ext cx="1553416" cy="3506041"/>
            <a:chOff x="3024" y="1632"/>
            <a:chExt cx="1008" cy="2208"/>
          </a:xfrm>
        </p:grpSpPr>
        <p:grpSp>
          <p:nvGrpSpPr>
            <p:cNvPr id="14341" name="Group 5"/>
            <p:cNvGrpSpPr>
              <a:grpSpLocks/>
            </p:cNvGrpSpPr>
            <p:nvPr/>
          </p:nvGrpSpPr>
          <p:grpSpPr bwMode="auto">
            <a:xfrm>
              <a:off x="3024" y="3453"/>
              <a:ext cx="1008" cy="387"/>
              <a:chOff x="3552" y="2829"/>
              <a:chExt cx="1008" cy="387"/>
            </a:xfrm>
          </p:grpSpPr>
          <p:sp>
            <p:nvSpPr>
              <p:cNvPr id="14342" name="Text Box 6"/>
              <p:cNvSpPr txBox="1">
                <a:spLocks noChangeArrowheads="1"/>
              </p:cNvSpPr>
              <p:nvPr/>
            </p:nvSpPr>
            <p:spPr bwMode="auto">
              <a:xfrm>
                <a:off x="3606" y="2829"/>
                <a:ext cx="899"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accent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896" tIns="44948" rIns="89896" bIns="44948">
                <a:spAutoFit/>
              </a:bodyPr>
              <a:lstStyle>
                <a:lvl1pPr defTabSz="1019175">
                  <a:defRPr sz="2400">
                    <a:solidFill>
                      <a:schemeClr val="tx1"/>
                    </a:solidFill>
                    <a:latin typeface="Times New Roman" panose="02020603050405020304" pitchFamily="18" charset="0"/>
                  </a:defRPr>
                </a:lvl1pPr>
                <a:lvl2pPr marL="509588" defTabSz="1019175">
                  <a:defRPr sz="2400">
                    <a:solidFill>
                      <a:schemeClr val="tx1"/>
                    </a:solidFill>
                    <a:latin typeface="Times New Roman" panose="02020603050405020304" pitchFamily="18" charset="0"/>
                  </a:defRPr>
                </a:lvl2pPr>
                <a:lvl3pPr marL="1019175" defTabSz="1019175">
                  <a:defRPr sz="2400">
                    <a:solidFill>
                      <a:schemeClr val="tx1"/>
                    </a:solidFill>
                    <a:latin typeface="Times New Roman" panose="02020603050405020304" pitchFamily="18" charset="0"/>
                  </a:defRPr>
                </a:lvl3pPr>
                <a:lvl4pPr marL="1528763" defTabSz="1019175">
                  <a:defRPr sz="2400">
                    <a:solidFill>
                      <a:schemeClr val="tx1"/>
                    </a:solidFill>
                    <a:latin typeface="Times New Roman" panose="02020603050405020304" pitchFamily="18" charset="0"/>
                  </a:defRPr>
                </a:lvl4pPr>
                <a:lvl5pPr marL="2038350" defTabSz="1019175">
                  <a:defRPr sz="2400">
                    <a:solidFill>
                      <a:schemeClr val="tx1"/>
                    </a:solidFill>
                    <a:latin typeface="Times New Roman" panose="02020603050405020304" pitchFamily="18" charset="0"/>
                  </a:defRPr>
                </a:lvl5pPr>
                <a:lvl6pPr marL="2495550" defTabSz="1019175" eaLnBrk="0" fontAlgn="base" hangingPunct="0">
                  <a:spcBef>
                    <a:spcPct val="0"/>
                  </a:spcBef>
                  <a:spcAft>
                    <a:spcPct val="0"/>
                  </a:spcAft>
                  <a:defRPr sz="2400">
                    <a:solidFill>
                      <a:schemeClr val="tx1"/>
                    </a:solidFill>
                    <a:latin typeface="Times New Roman" panose="02020603050405020304" pitchFamily="18" charset="0"/>
                  </a:defRPr>
                </a:lvl6pPr>
                <a:lvl7pPr marL="2952750" defTabSz="1019175" eaLnBrk="0" fontAlgn="base" hangingPunct="0">
                  <a:spcBef>
                    <a:spcPct val="0"/>
                  </a:spcBef>
                  <a:spcAft>
                    <a:spcPct val="0"/>
                  </a:spcAft>
                  <a:defRPr sz="2400">
                    <a:solidFill>
                      <a:schemeClr val="tx1"/>
                    </a:solidFill>
                    <a:latin typeface="Times New Roman" panose="02020603050405020304" pitchFamily="18" charset="0"/>
                  </a:defRPr>
                </a:lvl7pPr>
                <a:lvl8pPr marL="3409950" defTabSz="1019175" eaLnBrk="0" fontAlgn="base" hangingPunct="0">
                  <a:spcBef>
                    <a:spcPct val="0"/>
                  </a:spcBef>
                  <a:spcAft>
                    <a:spcPct val="0"/>
                  </a:spcAft>
                  <a:defRPr sz="2400">
                    <a:solidFill>
                      <a:schemeClr val="tx1"/>
                    </a:solidFill>
                    <a:latin typeface="Times New Roman" panose="02020603050405020304" pitchFamily="18" charset="0"/>
                  </a:defRPr>
                </a:lvl8pPr>
                <a:lvl9pPr marL="3867150" defTabSz="1019175"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de-DE" sz="1588">
                    <a:latin typeface="Trebuchet MS" panose="020B0603020202020204" pitchFamily="34" charset="0"/>
                  </a:rPr>
                  <a:t>Lots of</a:t>
                </a:r>
              </a:p>
              <a:p>
                <a:pPr algn="ctr"/>
                <a:r>
                  <a:rPr lang="en-US" altLang="de-DE" sz="1588">
                    <a:latin typeface="Trebuchet MS" panose="020B0603020202020204" pitchFamily="34" charset="0"/>
                  </a:rPr>
                  <a:t>dynamic RAM</a:t>
                </a:r>
              </a:p>
            </p:txBody>
          </p:sp>
          <p:sp>
            <p:nvSpPr>
              <p:cNvPr id="14343" name="Rectangle 7"/>
              <p:cNvSpPr>
                <a:spLocks noChangeArrowheads="1"/>
              </p:cNvSpPr>
              <p:nvPr/>
            </p:nvSpPr>
            <p:spPr bwMode="auto">
              <a:xfrm>
                <a:off x="3552" y="2832"/>
                <a:ext cx="1008" cy="384"/>
              </a:xfrm>
              <a:prstGeom prst="rect">
                <a:avLst/>
              </a:prstGeom>
              <a:noFill/>
              <a:ln w="254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588"/>
              </a:p>
            </p:txBody>
          </p:sp>
        </p:grpSp>
        <p:grpSp>
          <p:nvGrpSpPr>
            <p:cNvPr id="14344" name="Group 8"/>
            <p:cNvGrpSpPr>
              <a:grpSpLocks/>
            </p:cNvGrpSpPr>
            <p:nvPr/>
          </p:nvGrpSpPr>
          <p:grpSpPr bwMode="auto">
            <a:xfrm>
              <a:off x="3024" y="2541"/>
              <a:ext cx="1008" cy="387"/>
              <a:chOff x="2400" y="2781"/>
              <a:chExt cx="1008" cy="387"/>
            </a:xfrm>
          </p:grpSpPr>
          <p:sp>
            <p:nvSpPr>
              <p:cNvPr id="14345" name="Text Box 9"/>
              <p:cNvSpPr txBox="1">
                <a:spLocks noChangeArrowheads="1"/>
              </p:cNvSpPr>
              <p:nvPr/>
            </p:nvSpPr>
            <p:spPr bwMode="auto">
              <a:xfrm>
                <a:off x="2462" y="2781"/>
                <a:ext cx="88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accent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896" tIns="44948" rIns="89896" bIns="44948">
                <a:spAutoFit/>
              </a:bodyPr>
              <a:lstStyle>
                <a:lvl1pPr defTabSz="1019175">
                  <a:defRPr sz="2400">
                    <a:solidFill>
                      <a:schemeClr val="tx1"/>
                    </a:solidFill>
                    <a:latin typeface="Times New Roman" panose="02020603050405020304" pitchFamily="18" charset="0"/>
                  </a:defRPr>
                </a:lvl1pPr>
                <a:lvl2pPr marL="509588" defTabSz="1019175">
                  <a:defRPr sz="2400">
                    <a:solidFill>
                      <a:schemeClr val="tx1"/>
                    </a:solidFill>
                    <a:latin typeface="Times New Roman" panose="02020603050405020304" pitchFamily="18" charset="0"/>
                  </a:defRPr>
                </a:lvl2pPr>
                <a:lvl3pPr marL="1019175" defTabSz="1019175">
                  <a:defRPr sz="2400">
                    <a:solidFill>
                      <a:schemeClr val="tx1"/>
                    </a:solidFill>
                    <a:latin typeface="Times New Roman" panose="02020603050405020304" pitchFamily="18" charset="0"/>
                  </a:defRPr>
                </a:lvl3pPr>
                <a:lvl4pPr marL="1528763" defTabSz="1019175">
                  <a:defRPr sz="2400">
                    <a:solidFill>
                      <a:schemeClr val="tx1"/>
                    </a:solidFill>
                    <a:latin typeface="Times New Roman" panose="02020603050405020304" pitchFamily="18" charset="0"/>
                  </a:defRPr>
                </a:lvl4pPr>
                <a:lvl5pPr marL="2038350" defTabSz="1019175">
                  <a:defRPr sz="2400">
                    <a:solidFill>
                      <a:schemeClr val="tx1"/>
                    </a:solidFill>
                    <a:latin typeface="Times New Roman" panose="02020603050405020304" pitchFamily="18" charset="0"/>
                  </a:defRPr>
                </a:lvl5pPr>
                <a:lvl6pPr marL="2495550" defTabSz="1019175" eaLnBrk="0" fontAlgn="base" hangingPunct="0">
                  <a:spcBef>
                    <a:spcPct val="0"/>
                  </a:spcBef>
                  <a:spcAft>
                    <a:spcPct val="0"/>
                  </a:spcAft>
                  <a:defRPr sz="2400">
                    <a:solidFill>
                      <a:schemeClr val="tx1"/>
                    </a:solidFill>
                    <a:latin typeface="Times New Roman" panose="02020603050405020304" pitchFamily="18" charset="0"/>
                  </a:defRPr>
                </a:lvl6pPr>
                <a:lvl7pPr marL="2952750" defTabSz="1019175" eaLnBrk="0" fontAlgn="base" hangingPunct="0">
                  <a:spcBef>
                    <a:spcPct val="0"/>
                  </a:spcBef>
                  <a:spcAft>
                    <a:spcPct val="0"/>
                  </a:spcAft>
                  <a:defRPr sz="2400">
                    <a:solidFill>
                      <a:schemeClr val="tx1"/>
                    </a:solidFill>
                    <a:latin typeface="Times New Roman" panose="02020603050405020304" pitchFamily="18" charset="0"/>
                  </a:defRPr>
                </a:lvl7pPr>
                <a:lvl8pPr marL="3409950" defTabSz="1019175" eaLnBrk="0" fontAlgn="base" hangingPunct="0">
                  <a:spcBef>
                    <a:spcPct val="0"/>
                  </a:spcBef>
                  <a:spcAft>
                    <a:spcPct val="0"/>
                  </a:spcAft>
                  <a:defRPr sz="2400">
                    <a:solidFill>
                      <a:schemeClr val="tx1"/>
                    </a:solidFill>
                    <a:latin typeface="Times New Roman" panose="02020603050405020304" pitchFamily="18" charset="0"/>
                  </a:defRPr>
                </a:lvl8pPr>
                <a:lvl9pPr marL="3867150" defTabSz="1019175"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de-DE" sz="1588">
                    <a:latin typeface="Trebuchet MS" panose="020B0603020202020204" pitchFamily="34" charset="0"/>
                  </a:rPr>
                  <a:t>A little static</a:t>
                </a:r>
              </a:p>
              <a:p>
                <a:pPr algn="ctr"/>
                <a:r>
                  <a:rPr lang="en-US" altLang="de-DE" sz="1588">
                    <a:latin typeface="Trebuchet MS" panose="020B0603020202020204" pitchFamily="34" charset="0"/>
                  </a:rPr>
                  <a:t>RAM (</a:t>
                </a:r>
                <a:r>
                  <a:rPr lang="en-US" altLang="de-DE" sz="1588">
                    <a:solidFill>
                      <a:srgbClr val="FF0033"/>
                    </a:solidFill>
                    <a:latin typeface="Trebuchet MS" panose="020B0603020202020204" pitchFamily="34" charset="0"/>
                  </a:rPr>
                  <a:t>cache</a:t>
                </a:r>
                <a:r>
                  <a:rPr lang="en-US" altLang="de-DE" sz="1588">
                    <a:latin typeface="Trebuchet MS" panose="020B0603020202020204" pitchFamily="34" charset="0"/>
                  </a:rPr>
                  <a:t>)</a:t>
                </a:r>
              </a:p>
            </p:txBody>
          </p:sp>
          <p:sp>
            <p:nvSpPr>
              <p:cNvPr id="14346" name="Rectangle 10"/>
              <p:cNvSpPr>
                <a:spLocks noChangeArrowheads="1"/>
              </p:cNvSpPr>
              <p:nvPr/>
            </p:nvSpPr>
            <p:spPr bwMode="auto">
              <a:xfrm>
                <a:off x="2400" y="2784"/>
                <a:ext cx="1008" cy="384"/>
              </a:xfrm>
              <a:prstGeom prst="rect">
                <a:avLst/>
              </a:prstGeom>
              <a:noFill/>
              <a:ln w="254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588"/>
              </a:p>
            </p:txBody>
          </p:sp>
        </p:grpSp>
        <p:grpSp>
          <p:nvGrpSpPr>
            <p:cNvPr id="14347" name="Group 11"/>
            <p:cNvGrpSpPr>
              <a:grpSpLocks/>
            </p:cNvGrpSpPr>
            <p:nvPr/>
          </p:nvGrpSpPr>
          <p:grpSpPr bwMode="auto">
            <a:xfrm>
              <a:off x="3024" y="1632"/>
              <a:ext cx="1008" cy="384"/>
              <a:chOff x="1344" y="2640"/>
              <a:chExt cx="1008" cy="384"/>
            </a:xfrm>
          </p:grpSpPr>
          <p:sp>
            <p:nvSpPr>
              <p:cNvPr id="14348" name="Text Box 12"/>
              <p:cNvSpPr txBox="1">
                <a:spLocks noChangeArrowheads="1"/>
              </p:cNvSpPr>
              <p:nvPr/>
            </p:nvSpPr>
            <p:spPr bwMode="auto">
              <a:xfrm>
                <a:off x="1670" y="2727"/>
                <a:ext cx="356" cy="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accent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896" tIns="44948" rIns="89896" bIns="44948">
                <a:spAutoFit/>
              </a:bodyPr>
              <a:lstStyle>
                <a:lvl1pPr defTabSz="1019175">
                  <a:defRPr sz="2400">
                    <a:solidFill>
                      <a:schemeClr val="tx1"/>
                    </a:solidFill>
                    <a:latin typeface="Times New Roman" panose="02020603050405020304" pitchFamily="18" charset="0"/>
                  </a:defRPr>
                </a:lvl1pPr>
                <a:lvl2pPr marL="509588" defTabSz="1019175">
                  <a:defRPr sz="2400">
                    <a:solidFill>
                      <a:schemeClr val="tx1"/>
                    </a:solidFill>
                    <a:latin typeface="Times New Roman" panose="02020603050405020304" pitchFamily="18" charset="0"/>
                  </a:defRPr>
                </a:lvl2pPr>
                <a:lvl3pPr marL="1019175" defTabSz="1019175">
                  <a:defRPr sz="2400">
                    <a:solidFill>
                      <a:schemeClr val="tx1"/>
                    </a:solidFill>
                    <a:latin typeface="Times New Roman" panose="02020603050405020304" pitchFamily="18" charset="0"/>
                  </a:defRPr>
                </a:lvl3pPr>
                <a:lvl4pPr marL="1528763" defTabSz="1019175">
                  <a:defRPr sz="2400">
                    <a:solidFill>
                      <a:schemeClr val="tx1"/>
                    </a:solidFill>
                    <a:latin typeface="Times New Roman" panose="02020603050405020304" pitchFamily="18" charset="0"/>
                  </a:defRPr>
                </a:lvl4pPr>
                <a:lvl5pPr marL="2038350" defTabSz="1019175">
                  <a:defRPr sz="2400">
                    <a:solidFill>
                      <a:schemeClr val="tx1"/>
                    </a:solidFill>
                    <a:latin typeface="Times New Roman" panose="02020603050405020304" pitchFamily="18" charset="0"/>
                  </a:defRPr>
                </a:lvl5pPr>
                <a:lvl6pPr marL="2495550" defTabSz="1019175" eaLnBrk="0" fontAlgn="base" hangingPunct="0">
                  <a:spcBef>
                    <a:spcPct val="0"/>
                  </a:spcBef>
                  <a:spcAft>
                    <a:spcPct val="0"/>
                  </a:spcAft>
                  <a:defRPr sz="2400">
                    <a:solidFill>
                      <a:schemeClr val="tx1"/>
                    </a:solidFill>
                    <a:latin typeface="Times New Roman" panose="02020603050405020304" pitchFamily="18" charset="0"/>
                  </a:defRPr>
                </a:lvl6pPr>
                <a:lvl7pPr marL="2952750" defTabSz="1019175" eaLnBrk="0" fontAlgn="base" hangingPunct="0">
                  <a:spcBef>
                    <a:spcPct val="0"/>
                  </a:spcBef>
                  <a:spcAft>
                    <a:spcPct val="0"/>
                  </a:spcAft>
                  <a:defRPr sz="2400">
                    <a:solidFill>
                      <a:schemeClr val="tx1"/>
                    </a:solidFill>
                    <a:latin typeface="Times New Roman" panose="02020603050405020304" pitchFamily="18" charset="0"/>
                  </a:defRPr>
                </a:lvl7pPr>
                <a:lvl8pPr marL="3409950" defTabSz="1019175" eaLnBrk="0" fontAlgn="base" hangingPunct="0">
                  <a:spcBef>
                    <a:spcPct val="0"/>
                  </a:spcBef>
                  <a:spcAft>
                    <a:spcPct val="0"/>
                  </a:spcAft>
                  <a:defRPr sz="2400">
                    <a:solidFill>
                      <a:schemeClr val="tx1"/>
                    </a:solidFill>
                    <a:latin typeface="Times New Roman" panose="02020603050405020304" pitchFamily="18" charset="0"/>
                  </a:defRPr>
                </a:lvl8pPr>
                <a:lvl9pPr marL="3867150" defTabSz="1019175"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de-DE" sz="1588">
                    <a:latin typeface="Trebuchet MS" panose="020B0603020202020204" pitchFamily="34" charset="0"/>
                  </a:rPr>
                  <a:t>CPU</a:t>
                </a:r>
              </a:p>
            </p:txBody>
          </p:sp>
          <p:sp>
            <p:nvSpPr>
              <p:cNvPr id="14349" name="Rectangle 13"/>
              <p:cNvSpPr>
                <a:spLocks noChangeArrowheads="1"/>
              </p:cNvSpPr>
              <p:nvPr/>
            </p:nvSpPr>
            <p:spPr bwMode="auto">
              <a:xfrm>
                <a:off x="1344" y="2640"/>
                <a:ext cx="1008" cy="384"/>
              </a:xfrm>
              <a:prstGeom prst="rect">
                <a:avLst/>
              </a:prstGeom>
              <a:noFill/>
              <a:ln w="254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588"/>
              </a:p>
            </p:txBody>
          </p:sp>
        </p:grpSp>
        <p:sp>
          <p:nvSpPr>
            <p:cNvPr id="14350" name="Line 14"/>
            <p:cNvSpPr>
              <a:spLocks noChangeShapeType="1"/>
            </p:cNvSpPr>
            <p:nvPr/>
          </p:nvSpPr>
          <p:spPr bwMode="auto">
            <a:xfrm>
              <a:off x="3552" y="2928"/>
              <a:ext cx="0" cy="528"/>
            </a:xfrm>
            <a:prstGeom prst="line">
              <a:avLst/>
            </a:prstGeom>
            <a:noFill/>
            <a:ln w="762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588"/>
            </a:p>
          </p:txBody>
        </p:sp>
        <p:sp>
          <p:nvSpPr>
            <p:cNvPr id="14351" name="Line 15"/>
            <p:cNvSpPr>
              <a:spLocks noChangeShapeType="1"/>
            </p:cNvSpPr>
            <p:nvPr/>
          </p:nvSpPr>
          <p:spPr bwMode="auto">
            <a:xfrm>
              <a:off x="3552" y="2016"/>
              <a:ext cx="0" cy="528"/>
            </a:xfrm>
            <a:prstGeom prst="line">
              <a:avLst/>
            </a:prstGeom>
            <a:noFill/>
            <a:ln w="762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588"/>
            </a:p>
          </p:txBody>
        </p:sp>
      </p:grpSp>
      <p:pic>
        <p:nvPicPr>
          <p:cNvPr id="23" name="Grafik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24" name="Grafik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49129214"/>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Foliennummernplatzhalter 5"/>
          <p:cNvSpPr>
            <a:spLocks noGrp="1"/>
          </p:cNvSpPr>
          <p:nvPr>
            <p:ph type="sldNum" sz="quarter" idx="12"/>
          </p:nvPr>
        </p:nvSpPr>
        <p:spPr/>
        <p:txBody>
          <a:bodyPr/>
          <a:lstStyle/>
          <a:p>
            <a:fld id="{70451901-52D8-4E5C-BFB9-56A3D256D790}" type="slidenum">
              <a:rPr lang="en-US" altLang="de-DE"/>
              <a:pPr/>
              <a:t>23</a:t>
            </a:fld>
            <a:endParaRPr lang="en-US" altLang="de-DE"/>
          </a:p>
        </p:txBody>
      </p:sp>
      <p:sp>
        <p:nvSpPr>
          <p:cNvPr id="15362" name="Rectangle 2"/>
          <p:cNvSpPr>
            <a:spLocks noGrp="1" noChangeArrowheads="1"/>
          </p:cNvSpPr>
          <p:nvPr>
            <p:ph type="title"/>
          </p:nvPr>
        </p:nvSpPr>
        <p:spPr>
          <a:xfrm>
            <a:off x="304800" y="76200"/>
            <a:ext cx="8610600" cy="770910"/>
          </a:xfrm>
        </p:spPr>
        <p:txBody>
          <a:bodyPr>
            <a:normAutofit fontScale="90000"/>
          </a:bodyPr>
          <a:lstStyle/>
          <a:p>
            <a:pPr defTabSz="806867"/>
            <a:r>
              <a:rPr lang="en-US" altLang="de-DE" dirty="0"/>
              <a:t>How caches take advantage of spatial </a:t>
            </a:r>
            <a:r>
              <a:rPr lang="en-US" altLang="de-DE" dirty="0" smtClean="0"/>
              <a:t>locality (Cont.)</a:t>
            </a:r>
            <a:endParaRPr lang="en-US" altLang="de-DE" dirty="0"/>
          </a:p>
        </p:txBody>
      </p:sp>
      <p:sp>
        <p:nvSpPr>
          <p:cNvPr id="15363" name="Rectangle 3"/>
          <p:cNvSpPr>
            <a:spLocks noGrp="1" noChangeArrowheads="1"/>
          </p:cNvSpPr>
          <p:nvPr>
            <p:ph type="body" idx="1"/>
          </p:nvPr>
        </p:nvSpPr>
        <p:spPr>
          <a:xfrm>
            <a:off x="605118" y="1008529"/>
            <a:ext cx="5916706" cy="5244353"/>
          </a:xfrm>
        </p:spPr>
        <p:txBody>
          <a:bodyPr>
            <a:normAutofit fontScale="85000" lnSpcReduction="20000"/>
          </a:bodyPr>
          <a:lstStyle/>
          <a:p>
            <a:pPr marL="302575" indent="-302575" defTabSz="806867"/>
            <a:r>
              <a:rPr lang="en-US" altLang="de-DE"/>
              <a:t>When the CPU reads location </a:t>
            </a:r>
            <a:r>
              <a:rPr lang="en-US" altLang="de-DE" i="1"/>
              <a:t>i</a:t>
            </a:r>
            <a:r>
              <a:rPr lang="en-US" altLang="de-DE"/>
              <a:t> from main memory, a copy of that data is placed in the cache.</a:t>
            </a:r>
          </a:p>
          <a:p>
            <a:pPr marL="302575" indent="-302575" defTabSz="806867"/>
            <a:r>
              <a:rPr lang="en-US" altLang="de-DE"/>
              <a:t>But instead of just copying the contents of location </a:t>
            </a:r>
            <a:r>
              <a:rPr lang="en-US" altLang="de-DE" i="1"/>
              <a:t>i</a:t>
            </a:r>
            <a:r>
              <a:rPr lang="en-US" altLang="de-DE"/>
              <a:t>, we can copy </a:t>
            </a:r>
            <a:r>
              <a:rPr lang="en-US" altLang="de-DE" i="1"/>
              <a:t>several</a:t>
            </a:r>
            <a:r>
              <a:rPr lang="en-US" altLang="de-DE"/>
              <a:t> values into the cache at once, such as the four bytes from locations </a:t>
            </a:r>
            <a:r>
              <a:rPr lang="en-US" altLang="de-DE" i="1"/>
              <a:t>i</a:t>
            </a:r>
            <a:r>
              <a:rPr lang="en-US" altLang="de-DE"/>
              <a:t> through </a:t>
            </a:r>
            <a:r>
              <a:rPr lang="en-US" altLang="de-DE" i="1"/>
              <a:t>i </a:t>
            </a:r>
            <a:r>
              <a:rPr lang="en-US" altLang="de-DE"/>
              <a:t>+ 3.</a:t>
            </a:r>
          </a:p>
          <a:p>
            <a:pPr marL="655579" lvl="1" indent="-252146" defTabSz="806867"/>
            <a:r>
              <a:rPr lang="en-US" altLang="de-DE"/>
              <a:t>If the CPU later does need to read from locations </a:t>
            </a:r>
            <a:r>
              <a:rPr lang="en-US" altLang="de-DE" i="1"/>
              <a:t>i </a:t>
            </a:r>
            <a:r>
              <a:rPr lang="en-US" altLang="de-DE"/>
              <a:t>+ 1, </a:t>
            </a:r>
            <a:r>
              <a:rPr lang="en-US" altLang="de-DE" i="1"/>
              <a:t>i </a:t>
            </a:r>
            <a:r>
              <a:rPr lang="en-US" altLang="de-DE"/>
              <a:t>+ 2 or </a:t>
            </a:r>
            <a:r>
              <a:rPr lang="en-US" altLang="de-DE" i="1"/>
              <a:t>i </a:t>
            </a:r>
            <a:r>
              <a:rPr lang="en-US" altLang="de-DE"/>
              <a:t>+ 3, it can access that data from the cache and not the slower main memory.</a:t>
            </a:r>
          </a:p>
          <a:p>
            <a:pPr marL="655579" lvl="1" indent="-252146" defTabSz="806867"/>
            <a:r>
              <a:rPr lang="en-US" altLang="de-DE"/>
              <a:t>For example, instead of reading just one array element at a time, the cache might actually be loading four array elements at once.</a:t>
            </a:r>
          </a:p>
          <a:p>
            <a:pPr marL="302575" indent="-302575" defTabSz="806867"/>
            <a:r>
              <a:rPr lang="en-US" altLang="de-DE"/>
              <a:t>Again, the initial load incurs a performance penalty, but we’re gambling on spatial locality and the chance that the CPU will need the extra data.</a:t>
            </a:r>
          </a:p>
        </p:txBody>
      </p:sp>
      <p:grpSp>
        <p:nvGrpSpPr>
          <p:cNvPr id="15364" name="Group 4"/>
          <p:cNvGrpSpPr>
            <a:grpSpLocks/>
          </p:cNvGrpSpPr>
          <p:nvPr/>
        </p:nvGrpSpPr>
        <p:grpSpPr bwMode="auto">
          <a:xfrm>
            <a:off x="6790765" y="1075765"/>
            <a:ext cx="1553416" cy="3506041"/>
            <a:chOff x="3024" y="1632"/>
            <a:chExt cx="1008" cy="2208"/>
          </a:xfrm>
        </p:grpSpPr>
        <p:grpSp>
          <p:nvGrpSpPr>
            <p:cNvPr id="15365" name="Group 5"/>
            <p:cNvGrpSpPr>
              <a:grpSpLocks/>
            </p:cNvGrpSpPr>
            <p:nvPr/>
          </p:nvGrpSpPr>
          <p:grpSpPr bwMode="auto">
            <a:xfrm>
              <a:off x="3024" y="3453"/>
              <a:ext cx="1008" cy="387"/>
              <a:chOff x="3552" y="2829"/>
              <a:chExt cx="1008" cy="387"/>
            </a:xfrm>
          </p:grpSpPr>
          <p:sp>
            <p:nvSpPr>
              <p:cNvPr id="15366" name="Text Box 6"/>
              <p:cNvSpPr txBox="1">
                <a:spLocks noChangeArrowheads="1"/>
              </p:cNvSpPr>
              <p:nvPr/>
            </p:nvSpPr>
            <p:spPr bwMode="auto">
              <a:xfrm>
                <a:off x="3606" y="2829"/>
                <a:ext cx="899"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accent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896" tIns="44948" rIns="89896" bIns="44948">
                <a:spAutoFit/>
              </a:bodyPr>
              <a:lstStyle>
                <a:lvl1pPr defTabSz="1019175">
                  <a:defRPr sz="2400">
                    <a:solidFill>
                      <a:schemeClr val="tx1"/>
                    </a:solidFill>
                    <a:latin typeface="Times New Roman" panose="02020603050405020304" pitchFamily="18" charset="0"/>
                  </a:defRPr>
                </a:lvl1pPr>
                <a:lvl2pPr marL="509588" defTabSz="1019175">
                  <a:defRPr sz="2400">
                    <a:solidFill>
                      <a:schemeClr val="tx1"/>
                    </a:solidFill>
                    <a:latin typeface="Times New Roman" panose="02020603050405020304" pitchFamily="18" charset="0"/>
                  </a:defRPr>
                </a:lvl2pPr>
                <a:lvl3pPr marL="1019175" defTabSz="1019175">
                  <a:defRPr sz="2400">
                    <a:solidFill>
                      <a:schemeClr val="tx1"/>
                    </a:solidFill>
                    <a:latin typeface="Times New Roman" panose="02020603050405020304" pitchFamily="18" charset="0"/>
                  </a:defRPr>
                </a:lvl3pPr>
                <a:lvl4pPr marL="1528763" defTabSz="1019175">
                  <a:defRPr sz="2400">
                    <a:solidFill>
                      <a:schemeClr val="tx1"/>
                    </a:solidFill>
                    <a:latin typeface="Times New Roman" panose="02020603050405020304" pitchFamily="18" charset="0"/>
                  </a:defRPr>
                </a:lvl4pPr>
                <a:lvl5pPr marL="2038350" defTabSz="1019175">
                  <a:defRPr sz="2400">
                    <a:solidFill>
                      <a:schemeClr val="tx1"/>
                    </a:solidFill>
                    <a:latin typeface="Times New Roman" panose="02020603050405020304" pitchFamily="18" charset="0"/>
                  </a:defRPr>
                </a:lvl5pPr>
                <a:lvl6pPr marL="2495550" defTabSz="1019175" eaLnBrk="0" fontAlgn="base" hangingPunct="0">
                  <a:spcBef>
                    <a:spcPct val="0"/>
                  </a:spcBef>
                  <a:spcAft>
                    <a:spcPct val="0"/>
                  </a:spcAft>
                  <a:defRPr sz="2400">
                    <a:solidFill>
                      <a:schemeClr val="tx1"/>
                    </a:solidFill>
                    <a:latin typeface="Times New Roman" panose="02020603050405020304" pitchFamily="18" charset="0"/>
                  </a:defRPr>
                </a:lvl6pPr>
                <a:lvl7pPr marL="2952750" defTabSz="1019175" eaLnBrk="0" fontAlgn="base" hangingPunct="0">
                  <a:spcBef>
                    <a:spcPct val="0"/>
                  </a:spcBef>
                  <a:spcAft>
                    <a:spcPct val="0"/>
                  </a:spcAft>
                  <a:defRPr sz="2400">
                    <a:solidFill>
                      <a:schemeClr val="tx1"/>
                    </a:solidFill>
                    <a:latin typeface="Times New Roman" panose="02020603050405020304" pitchFamily="18" charset="0"/>
                  </a:defRPr>
                </a:lvl7pPr>
                <a:lvl8pPr marL="3409950" defTabSz="1019175" eaLnBrk="0" fontAlgn="base" hangingPunct="0">
                  <a:spcBef>
                    <a:spcPct val="0"/>
                  </a:spcBef>
                  <a:spcAft>
                    <a:spcPct val="0"/>
                  </a:spcAft>
                  <a:defRPr sz="2400">
                    <a:solidFill>
                      <a:schemeClr val="tx1"/>
                    </a:solidFill>
                    <a:latin typeface="Times New Roman" panose="02020603050405020304" pitchFamily="18" charset="0"/>
                  </a:defRPr>
                </a:lvl8pPr>
                <a:lvl9pPr marL="3867150" defTabSz="1019175"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de-DE" sz="1588">
                    <a:latin typeface="Trebuchet MS" panose="020B0603020202020204" pitchFamily="34" charset="0"/>
                  </a:rPr>
                  <a:t>Lots of</a:t>
                </a:r>
              </a:p>
              <a:p>
                <a:pPr algn="ctr"/>
                <a:r>
                  <a:rPr lang="en-US" altLang="de-DE" sz="1588">
                    <a:latin typeface="Trebuchet MS" panose="020B0603020202020204" pitchFamily="34" charset="0"/>
                  </a:rPr>
                  <a:t>dynamic RAM</a:t>
                </a:r>
              </a:p>
            </p:txBody>
          </p:sp>
          <p:sp>
            <p:nvSpPr>
              <p:cNvPr id="15367" name="Rectangle 7"/>
              <p:cNvSpPr>
                <a:spLocks noChangeArrowheads="1"/>
              </p:cNvSpPr>
              <p:nvPr/>
            </p:nvSpPr>
            <p:spPr bwMode="auto">
              <a:xfrm>
                <a:off x="3552" y="2832"/>
                <a:ext cx="1008" cy="384"/>
              </a:xfrm>
              <a:prstGeom prst="rect">
                <a:avLst/>
              </a:prstGeom>
              <a:noFill/>
              <a:ln w="254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588"/>
              </a:p>
            </p:txBody>
          </p:sp>
        </p:grpSp>
        <p:grpSp>
          <p:nvGrpSpPr>
            <p:cNvPr id="15368" name="Group 8"/>
            <p:cNvGrpSpPr>
              <a:grpSpLocks/>
            </p:cNvGrpSpPr>
            <p:nvPr/>
          </p:nvGrpSpPr>
          <p:grpSpPr bwMode="auto">
            <a:xfrm>
              <a:off x="3024" y="2541"/>
              <a:ext cx="1008" cy="387"/>
              <a:chOff x="2400" y="2781"/>
              <a:chExt cx="1008" cy="387"/>
            </a:xfrm>
          </p:grpSpPr>
          <p:sp>
            <p:nvSpPr>
              <p:cNvPr id="15369" name="Text Box 9"/>
              <p:cNvSpPr txBox="1">
                <a:spLocks noChangeArrowheads="1"/>
              </p:cNvSpPr>
              <p:nvPr/>
            </p:nvSpPr>
            <p:spPr bwMode="auto">
              <a:xfrm>
                <a:off x="2462" y="2781"/>
                <a:ext cx="88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accent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896" tIns="44948" rIns="89896" bIns="44948">
                <a:spAutoFit/>
              </a:bodyPr>
              <a:lstStyle>
                <a:lvl1pPr defTabSz="1019175">
                  <a:defRPr sz="2400">
                    <a:solidFill>
                      <a:schemeClr val="tx1"/>
                    </a:solidFill>
                    <a:latin typeface="Times New Roman" panose="02020603050405020304" pitchFamily="18" charset="0"/>
                  </a:defRPr>
                </a:lvl1pPr>
                <a:lvl2pPr marL="509588" defTabSz="1019175">
                  <a:defRPr sz="2400">
                    <a:solidFill>
                      <a:schemeClr val="tx1"/>
                    </a:solidFill>
                    <a:latin typeface="Times New Roman" panose="02020603050405020304" pitchFamily="18" charset="0"/>
                  </a:defRPr>
                </a:lvl2pPr>
                <a:lvl3pPr marL="1019175" defTabSz="1019175">
                  <a:defRPr sz="2400">
                    <a:solidFill>
                      <a:schemeClr val="tx1"/>
                    </a:solidFill>
                    <a:latin typeface="Times New Roman" panose="02020603050405020304" pitchFamily="18" charset="0"/>
                  </a:defRPr>
                </a:lvl3pPr>
                <a:lvl4pPr marL="1528763" defTabSz="1019175">
                  <a:defRPr sz="2400">
                    <a:solidFill>
                      <a:schemeClr val="tx1"/>
                    </a:solidFill>
                    <a:latin typeface="Times New Roman" panose="02020603050405020304" pitchFamily="18" charset="0"/>
                  </a:defRPr>
                </a:lvl4pPr>
                <a:lvl5pPr marL="2038350" defTabSz="1019175">
                  <a:defRPr sz="2400">
                    <a:solidFill>
                      <a:schemeClr val="tx1"/>
                    </a:solidFill>
                    <a:latin typeface="Times New Roman" panose="02020603050405020304" pitchFamily="18" charset="0"/>
                  </a:defRPr>
                </a:lvl5pPr>
                <a:lvl6pPr marL="2495550" defTabSz="1019175" eaLnBrk="0" fontAlgn="base" hangingPunct="0">
                  <a:spcBef>
                    <a:spcPct val="0"/>
                  </a:spcBef>
                  <a:spcAft>
                    <a:spcPct val="0"/>
                  </a:spcAft>
                  <a:defRPr sz="2400">
                    <a:solidFill>
                      <a:schemeClr val="tx1"/>
                    </a:solidFill>
                    <a:latin typeface="Times New Roman" panose="02020603050405020304" pitchFamily="18" charset="0"/>
                  </a:defRPr>
                </a:lvl6pPr>
                <a:lvl7pPr marL="2952750" defTabSz="1019175" eaLnBrk="0" fontAlgn="base" hangingPunct="0">
                  <a:spcBef>
                    <a:spcPct val="0"/>
                  </a:spcBef>
                  <a:spcAft>
                    <a:spcPct val="0"/>
                  </a:spcAft>
                  <a:defRPr sz="2400">
                    <a:solidFill>
                      <a:schemeClr val="tx1"/>
                    </a:solidFill>
                    <a:latin typeface="Times New Roman" panose="02020603050405020304" pitchFamily="18" charset="0"/>
                  </a:defRPr>
                </a:lvl7pPr>
                <a:lvl8pPr marL="3409950" defTabSz="1019175" eaLnBrk="0" fontAlgn="base" hangingPunct="0">
                  <a:spcBef>
                    <a:spcPct val="0"/>
                  </a:spcBef>
                  <a:spcAft>
                    <a:spcPct val="0"/>
                  </a:spcAft>
                  <a:defRPr sz="2400">
                    <a:solidFill>
                      <a:schemeClr val="tx1"/>
                    </a:solidFill>
                    <a:latin typeface="Times New Roman" panose="02020603050405020304" pitchFamily="18" charset="0"/>
                  </a:defRPr>
                </a:lvl8pPr>
                <a:lvl9pPr marL="3867150" defTabSz="1019175"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de-DE" sz="1588">
                    <a:latin typeface="Trebuchet MS" panose="020B0603020202020204" pitchFamily="34" charset="0"/>
                  </a:rPr>
                  <a:t>A little static</a:t>
                </a:r>
              </a:p>
              <a:p>
                <a:pPr algn="ctr"/>
                <a:r>
                  <a:rPr lang="en-US" altLang="de-DE" sz="1588">
                    <a:latin typeface="Trebuchet MS" panose="020B0603020202020204" pitchFamily="34" charset="0"/>
                  </a:rPr>
                  <a:t>RAM (</a:t>
                </a:r>
                <a:r>
                  <a:rPr lang="en-US" altLang="de-DE" sz="1588">
                    <a:solidFill>
                      <a:srgbClr val="FF0033"/>
                    </a:solidFill>
                    <a:latin typeface="Trebuchet MS" panose="020B0603020202020204" pitchFamily="34" charset="0"/>
                  </a:rPr>
                  <a:t>cache</a:t>
                </a:r>
                <a:r>
                  <a:rPr lang="en-US" altLang="de-DE" sz="1588">
                    <a:latin typeface="Trebuchet MS" panose="020B0603020202020204" pitchFamily="34" charset="0"/>
                  </a:rPr>
                  <a:t>)</a:t>
                </a:r>
              </a:p>
            </p:txBody>
          </p:sp>
          <p:sp>
            <p:nvSpPr>
              <p:cNvPr id="15370" name="Rectangle 10"/>
              <p:cNvSpPr>
                <a:spLocks noChangeArrowheads="1"/>
              </p:cNvSpPr>
              <p:nvPr/>
            </p:nvSpPr>
            <p:spPr bwMode="auto">
              <a:xfrm>
                <a:off x="2400" y="2784"/>
                <a:ext cx="1008" cy="384"/>
              </a:xfrm>
              <a:prstGeom prst="rect">
                <a:avLst/>
              </a:prstGeom>
              <a:noFill/>
              <a:ln w="254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588"/>
              </a:p>
            </p:txBody>
          </p:sp>
        </p:grpSp>
        <p:grpSp>
          <p:nvGrpSpPr>
            <p:cNvPr id="15371" name="Group 11"/>
            <p:cNvGrpSpPr>
              <a:grpSpLocks/>
            </p:cNvGrpSpPr>
            <p:nvPr/>
          </p:nvGrpSpPr>
          <p:grpSpPr bwMode="auto">
            <a:xfrm>
              <a:off x="3024" y="1632"/>
              <a:ext cx="1008" cy="384"/>
              <a:chOff x="1344" y="2640"/>
              <a:chExt cx="1008" cy="384"/>
            </a:xfrm>
          </p:grpSpPr>
          <p:sp>
            <p:nvSpPr>
              <p:cNvPr id="15372" name="Text Box 12"/>
              <p:cNvSpPr txBox="1">
                <a:spLocks noChangeArrowheads="1"/>
              </p:cNvSpPr>
              <p:nvPr/>
            </p:nvSpPr>
            <p:spPr bwMode="auto">
              <a:xfrm>
                <a:off x="1670" y="2727"/>
                <a:ext cx="356" cy="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accent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896" tIns="44948" rIns="89896" bIns="44948">
                <a:spAutoFit/>
              </a:bodyPr>
              <a:lstStyle>
                <a:lvl1pPr defTabSz="1019175">
                  <a:defRPr sz="2400">
                    <a:solidFill>
                      <a:schemeClr val="tx1"/>
                    </a:solidFill>
                    <a:latin typeface="Times New Roman" panose="02020603050405020304" pitchFamily="18" charset="0"/>
                  </a:defRPr>
                </a:lvl1pPr>
                <a:lvl2pPr marL="509588" defTabSz="1019175">
                  <a:defRPr sz="2400">
                    <a:solidFill>
                      <a:schemeClr val="tx1"/>
                    </a:solidFill>
                    <a:latin typeface="Times New Roman" panose="02020603050405020304" pitchFamily="18" charset="0"/>
                  </a:defRPr>
                </a:lvl2pPr>
                <a:lvl3pPr marL="1019175" defTabSz="1019175">
                  <a:defRPr sz="2400">
                    <a:solidFill>
                      <a:schemeClr val="tx1"/>
                    </a:solidFill>
                    <a:latin typeface="Times New Roman" panose="02020603050405020304" pitchFamily="18" charset="0"/>
                  </a:defRPr>
                </a:lvl3pPr>
                <a:lvl4pPr marL="1528763" defTabSz="1019175">
                  <a:defRPr sz="2400">
                    <a:solidFill>
                      <a:schemeClr val="tx1"/>
                    </a:solidFill>
                    <a:latin typeface="Times New Roman" panose="02020603050405020304" pitchFamily="18" charset="0"/>
                  </a:defRPr>
                </a:lvl4pPr>
                <a:lvl5pPr marL="2038350" defTabSz="1019175">
                  <a:defRPr sz="2400">
                    <a:solidFill>
                      <a:schemeClr val="tx1"/>
                    </a:solidFill>
                    <a:latin typeface="Times New Roman" panose="02020603050405020304" pitchFamily="18" charset="0"/>
                  </a:defRPr>
                </a:lvl5pPr>
                <a:lvl6pPr marL="2495550" defTabSz="1019175" eaLnBrk="0" fontAlgn="base" hangingPunct="0">
                  <a:spcBef>
                    <a:spcPct val="0"/>
                  </a:spcBef>
                  <a:spcAft>
                    <a:spcPct val="0"/>
                  </a:spcAft>
                  <a:defRPr sz="2400">
                    <a:solidFill>
                      <a:schemeClr val="tx1"/>
                    </a:solidFill>
                    <a:latin typeface="Times New Roman" panose="02020603050405020304" pitchFamily="18" charset="0"/>
                  </a:defRPr>
                </a:lvl6pPr>
                <a:lvl7pPr marL="2952750" defTabSz="1019175" eaLnBrk="0" fontAlgn="base" hangingPunct="0">
                  <a:spcBef>
                    <a:spcPct val="0"/>
                  </a:spcBef>
                  <a:spcAft>
                    <a:spcPct val="0"/>
                  </a:spcAft>
                  <a:defRPr sz="2400">
                    <a:solidFill>
                      <a:schemeClr val="tx1"/>
                    </a:solidFill>
                    <a:latin typeface="Times New Roman" panose="02020603050405020304" pitchFamily="18" charset="0"/>
                  </a:defRPr>
                </a:lvl7pPr>
                <a:lvl8pPr marL="3409950" defTabSz="1019175" eaLnBrk="0" fontAlgn="base" hangingPunct="0">
                  <a:spcBef>
                    <a:spcPct val="0"/>
                  </a:spcBef>
                  <a:spcAft>
                    <a:spcPct val="0"/>
                  </a:spcAft>
                  <a:defRPr sz="2400">
                    <a:solidFill>
                      <a:schemeClr val="tx1"/>
                    </a:solidFill>
                    <a:latin typeface="Times New Roman" panose="02020603050405020304" pitchFamily="18" charset="0"/>
                  </a:defRPr>
                </a:lvl8pPr>
                <a:lvl9pPr marL="3867150" defTabSz="1019175"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de-DE" sz="1588">
                    <a:latin typeface="Trebuchet MS" panose="020B0603020202020204" pitchFamily="34" charset="0"/>
                  </a:rPr>
                  <a:t>CPU</a:t>
                </a:r>
              </a:p>
            </p:txBody>
          </p:sp>
          <p:sp>
            <p:nvSpPr>
              <p:cNvPr id="15373" name="Rectangle 13"/>
              <p:cNvSpPr>
                <a:spLocks noChangeArrowheads="1"/>
              </p:cNvSpPr>
              <p:nvPr/>
            </p:nvSpPr>
            <p:spPr bwMode="auto">
              <a:xfrm>
                <a:off x="1344" y="2640"/>
                <a:ext cx="1008" cy="384"/>
              </a:xfrm>
              <a:prstGeom prst="rect">
                <a:avLst/>
              </a:prstGeom>
              <a:noFill/>
              <a:ln w="254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588"/>
              </a:p>
            </p:txBody>
          </p:sp>
        </p:grpSp>
        <p:sp>
          <p:nvSpPr>
            <p:cNvPr id="15374" name="Line 14"/>
            <p:cNvSpPr>
              <a:spLocks noChangeShapeType="1"/>
            </p:cNvSpPr>
            <p:nvPr/>
          </p:nvSpPr>
          <p:spPr bwMode="auto">
            <a:xfrm>
              <a:off x="3552" y="2928"/>
              <a:ext cx="0" cy="528"/>
            </a:xfrm>
            <a:prstGeom prst="line">
              <a:avLst/>
            </a:prstGeom>
            <a:noFill/>
            <a:ln w="762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588"/>
            </a:p>
          </p:txBody>
        </p:sp>
        <p:sp>
          <p:nvSpPr>
            <p:cNvPr id="15375" name="Line 15"/>
            <p:cNvSpPr>
              <a:spLocks noChangeShapeType="1"/>
            </p:cNvSpPr>
            <p:nvPr/>
          </p:nvSpPr>
          <p:spPr bwMode="auto">
            <a:xfrm>
              <a:off x="3552" y="2016"/>
              <a:ext cx="0" cy="528"/>
            </a:xfrm>
            <a:prstGeom prst="line">
              <a:avLst/>
            </a:prstGeom>
            <a:noFill/>
            <a:ln w="762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sz="1588"/>
            </a:p>
          </p:txBody>
        </p:sp>
      </p:grpSp>
      <p:pic>
        <p:nvPicPr>
          <p:cNvPr id="64" name="Grafik 6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5" name="Grafik 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17957781"/>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5.pdf"/>
          <p:cNvPicPr>
            <a:picLocks noChangeAspect="1"/>
          </p:cNvPicPr>
          <p:nvPr/>
        </p:nvPicPr>
        <p:blipFill rotWithShape="1">
          <a:blip r:embed="rId3">
            <a:extLst>
              <a:ext uri="{28A0092B-C50C-407E-A947-70E740481C1C}">
                <a14:useLocalDpi xmlns:a14="http://schemas.microsoft.com/office/drawing/2010/main" val="0"/>
              </a:ext>
            </a:extLst>
          </a:blip>
          <a:srcRect t="8881" b="10061"/>
          <a:stretch/>
        </p:blipFill>
        <p:spPr>
          <a:xfrm>
            <a:off x="1259632" y="85056"/>
            <a:ext cx="6384010" cy="66967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24</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81902154"/>
      </p:ext>
    </p:extLst>
  </p:cSld>
  <p:clrMapOvr>
    <a:masterClrMapping/>
  </p:clrMapOvr>
  <mc:AlternateContent xmlns:mc="http://schemas.openxmlformats.org/markup-compatibility/2006" xmlns:p14="http://schemas.microsoft.com/office/powerpoint/2010/main">
    <mc:Choice Requires="p14">
      <p:transition spd="med">
        <p14:flip dir="l"/>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6.pdf"/>
          <p:cNvPicPr>
            <a:picLocks noChangeAspect="1"/>
          </p:cNvPicPr>
          <p:nvPr/>
        </p:nvPicPr>
        <p:blipFill rotWithShape="1">
          <a:blip r:embed="rId3">
            <a:extLst>
              <a:ext uri="{28A0092B-C50C-407E-A947-70E740481C1C}">
                <a14:useLocalDpi xmlns:a14="http://schemas.microsoft.com/office/drawing/2010/main" val="0"/>
              </a:ext>
            </a:extLst>
          </a:blip>
          <a:srcRect t="21162" b="15163"/>
          <a:stretch/>
        </p:blipFill>
        <p:spPr>
          <a:xfrm>
            <a:off x="323528" y="246012"/>
            <a:ext cx="8208912" cy="6764388"/>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25</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28828138"/>
      </p:ext>
    </p:extLst>
  </p:cSld>
  <p:clrMapOvr>
    <a:masterClrMapping/>
  </p:clrMapOvr>
  <mc:AlternateContent xmlns:mc="http://schemas.openxmlformats.org/markup-compatibility/2006" xmlns:p14="http://schemas.microsoft.com/office/powerpoint/2010/main">
    <mc:Choice Requires="p14">
      <p:transition spd="med">
        <p14:prism dir="r"/>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5445224"/>
            <a:ext cx="9144000" cy="369332"/>
          </a:xfrm>
          <a:prstGeom prst="rect">
            <a:avLst/>
          </a:prstGeom>
        </p:spPr>
        <p:txBody>
          <a:bodyPr wrap="square">
            <a:spAutoFit/>
          </a:bodyPr>
          <a:lstStyle/>
          <a:p>
            <a:pPr algn="ctr"/>
            <a:r>
              <a:rPr lang="en-US" dirty="0" smtClean="0">
                <a:latin typeface="+mj-lt"/>
              </a:rPr>
              <a:t>Elements </a:t>
            </a:r>
            <a:r>
              <a:rPr lang="en-US" dirty="0" smtClean="0">
                <a:latin typeface="+mj-lt"/>
              </a:rPr>
              <a:t>of Cache Design </a:t>
            </a:r>
            <a:endParaRPr lang="en-US" dirty="0">
              <a:latin typeface="+mj-lt"/>
            </a:endParaRPr>
          </a:p>
        </p:txBody>
      </p:sp>
      <p:pic>
        <p:nvPicPr>
          <p:cNvPr id="3" name="Picture 2"/>
          <p:cNvPicPr>
            <a:picLocks noChangeAspect="1"/>
          </p:cNvPicPr>
          <p:nvPr/>
        </p:nvPicPr>
        <p:blipFill rotWithShape="1">
          <a:blip r:embed="rId3"/>
          <a:srcRect l="9650" r="9784"/>
          <a:stretch/>
        </p:blipFill>
        <p:spPr>
          <a:xfrm>
            <a:off x="-108520" y="836712"/>
            <a:ext cx="9445104" cy="4787018"/>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26</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398829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Cache Addresses</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2286000"/>
            <a:ext cx="7556313" cy="4144963"/>
          </a:xfrm>
        </p:spPr>
        <p:txBody>
          <a:bodyPr/>
          <a:lstStyle/>
          <a:p>
            <a:r>
              <a:rPr lang="en-US" dirty="0" smtClean="0"/>
              <a:t>Virtual memory</a:t>
            </a:r>
          </a:p>
          <a:p>
            <a:pPr lvl="1"/>
            <a:r>
              <a:rPr lang="en-US" dirty="0" smtClean="0"/>
              <a:t>Facility that allows programs to address memory from a logical point of view, without regard to the amount of main memory physically available</a:t>
            </a:r>
          </a:p>
          <a:p>
            <a:pPr lvl="1"/>
            <a:r>
              <a:rPr lang="en-US" dirty="0" smtClean="0"/>
              <a:t>When used, the address fields of machine instructions contain virtual addresses</a:t>
            </a:r>
          </a:p>
          <a:p>
            <a:pPr lvl="1"/>
            <a:r>
              <a:rPr lang="en-US" dirty="0" smtClean="0"/>
              <a:t>For reads to and writes from main memory, a hardware memory management unit (MMU) translates each virtual address into a physical address in main memory</a:t>
            </a:r>
          </a:p>
          <a:p>
            <a:pPr lvl="1"/>
            <a:endParaRPr lang="en-US" dirty="0" smtClean="0"/>
          </a:p>
        </p:txBody>
      </p:sp>
      <p:sp>
        <p:nvSpPr>
          <p:cNvPr id="4" name="Text Placeholder 3"/>
          <p:cNvSpPr>
            <a:spLocks noGrp="1"/>
          </p:cNvSpPr>
          <p:nvPr>
            <p:ph type="body" sz="half" idx="2"/>
          </p:nvPr>
        </p:nvSpPr>
        <p:spPr>
          <a:xfrm>
            <a:off x="2667000" y="1143000"/>
            <a:ext cx="6076278" cy="774700"/>
          </a:xfrm>
        </p:spPr>
        <p:txBody>
          <a:bodyPr/>
          <a:lstStyle/>
          <a:p>
            <a:r>
              <a:rPr lang="en-US" sz="3600" dirty="0" smtClean="0"/>
              <a:t>Virtual Memory</a:t>
            </a:r>
            <a:endParaRPr lang="en-US" sz="3600" dirty="0"/>
          </a:p>
        </p:txBody>
      </p:sp>
      <p:pic>
        <p:nvPicPr>
          <p:cNvPr id="9" name="Picture 8"/>
          <p:cNvPicPr>
            <a:picLocks noChangeAspect="1"/>
          </p:cNvPicPr>
          <p:nvPr/>
        </p:nvPicPr>
        <p:blipFill>
          <a:blip r:embed="rId3"/>
          <a:stretch>
            <a:fillRect/>
          </a:stretch>
        </p:blipFill>
        <p:spPr>
          <a:xfrm>
            <a:off x="7162800" y="5105400"/>
            <a:ext cx="1727915" cy="1752600"/>
          </a:xfrm>
          <a:prstGeom prst="rect">
            <a:avLst/>
          </a:prstGeom>
        </p:spPr>
      </p:pic>
      <p:sp>
        <p:nvSpPr>
          <p:cNvPr id="6" name="Foliennummernplatzhalter 5"/>
          <p:cNvSpPr>
            <a:spLocks noGrp="1"/>
          </p:cNvSpPr>
          <p:nvPr>
            <p:ph type="sldNum" sz="quarter" idx="12"/>
          </p:nvPr>
        </p:nvSpPr>
        <p:spPr/>
        <p:txBody>
          <a:bodyPr/>
          <a:lstStyle/>
          <a:p>
            <a:fld id="{8AF02B71-8991-4516-A01E-F1A9ACD28BDC}" type="slidenum">
              <a:rPr lang="de-DE" smtClean="0"/>
              <a:pPr/>
              <a:t>27</a:t>
            </a:fld>
            <a:endParaRPr lang="de-DE"/>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335401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7.pdf"/>
          <p:cNvPicPr>
            <a:picLocks noChangeAspect="1"/>
          </p:cNvPicPr>
          <p:nvPr/>
        </p:nvPicPr>
        <p:blipFill rotWithShape="1">
          <a:blip r:embed="rId3">
            <a:extLst>
              <a:ext uri="{28A0092B-C50C-407E-A947-70E740481C1C}">
                <a14:useLocalDpi xmlns:a14="http://schemas.microsoft.com/office/drawing/2010/main" val="0"/>
              </a:ext>
            </a:extLst>
          </a:blip>
          <a:srcRect t="7558" b="7416"/>
          <a:stretch/>
        </p:blipFill>
        <p:spPr>
          <a:xfrm>
            <a:off x="1619672" y="336102"/>
            <a:ext cx="5996438" cy="6598098"/>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28</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231439"/>
      </p:ext>
    </p:extLst>
  </p:cSld>
  <p:clrMapOvr>
    <a:masterClrMapping/>
  </p:clrMapOvr>
  <p:transition spd="med">
    <p:wedg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092280" y="1628800"/>
            <a:ext cx="2051720" cy="2514600"/>
          </a:xfrm>
        </p:spPr>
        <p:txBody>
          <a:bodyPr/>
          <a:lstStyle/>
          <a:p>
            <a:pPr algn="ctr"/>
            <a:r>
              <a:rPr lang="en-US" sz="2800" dirty="0" smtClean="0">
                <a:solidFill>
                  <a:schemeClr val="tx1"/>
                </a:solidFill>
              </a:rPr>
              <a:t>Table 4.3    </a:t>
            </a:r>
            <a:r>
              <a:rPr lang="en-US" sz="2200" dirty="0" smtClean="0">
                <a:solidFill>
                  <a:schemeClr val="tx1"/>
                </a:solidFill>
              </a:rPr>
              <a:t/>
            </a:r>
            <a:br>
              <a:rPr lang="en-US" sz="2200" dirty="0" smtClean="0">
                <a:solidFill>
                  <a:schemeClr val="tx1"/>
                </a:solidFill>
              </a:rPr>
            </a:br>
            <a:r>
              <a:rPr lang="en-US" sz="2200" dirty="0" smtClean="0">
                <a:solidFill>
                  <a:schemeClr val="tx1"/>
                </a:solidFill>
              </a:rPr>
              <a:t/>
            </a:r>
            <a:br>
              <a:rPr lang="en-US" sz="2200" dirty="0" smtClean="0">
                <a:solidFill>
                  <a:schemeClr val="tx1"/>
                </a:solidFill>
              </a:rPr>
            </a:br>
            <a:r>
              <a:rPr lang="en-US" sz="2200" dirty="0" smtClean="0">
                <a:solidFill>
                  <a:schemeClr val="tx1"/>
                </a:solidFill>
              </a:rPr>
              <a:t>Cache Sizes of Some Processors</a:t>
            </a:r>
            <a:r>
              <a:rPr lang="en-US" sz="2200" dirty="0" smtClean="0"/>
              <a:t> </a:t>
            </a:r>
            <a:endParaRPr lang="en-US" sz="2200" dirty="0"/>
          </a:p>
        </p:txBody>
      </p:sp>
      <p:sp>
        <p:nvSpPr>
          <p:cNvPr id="6" name="Rectangle 5"/>
          <p:cNvSpPr/>
          <p:nvPr/>
        </p:nvSpPr>
        <p:spPr>
          <a:xfrm>
            <a:off x="7164288" y="4797152"/>
            <a:ext cx="1979712" cy="1954381"/>
          </a:xfrm>
          <a:prstGeom prst="rect">
            <a:avLst/>
          </a:prstGeom>
        </p:spPr>
        <p:txBody>
          <a:bodyPr wrap="square">
            <a:spAutoFit/>
          </a:bodyPr>
          <a:lstStyle/>
          <a:p>
            <a:r>
              <a:rPr lang="en-US" sz="1100" baseline="30000" dirty="0" smtClean="0">
                <a:latin typeface="+mn-lt"/>
              </a:rPr>
              <a:t>a</a:t>
            </a:r>
            <a:r>
              <a:rPr lang="en-US" sz="1100" dirty="0" smtClean="0">
                <a:latin typeface="+mn-lt"/>
              </a:rPr>
              <a:t> Two values separated by a slash refer to instruction and data caches.</a:t>
            </a:r>
          </a:p>
          <a:p>
            <a:endParaRPr lang="en-US" sz="1100" dirty="0" smtClean="0">
              <a:latin typeface="+mn-lt"/>
            </a:endParaRPr>
          </a:p>
          <a:p>
            <a:r>
              <a:rPr lang="en-US" sz="1100" baseline="30000" dirty="0" smtClean="0">
                <a:latin typeface="+mn-lt"/>
              </a:rPr>
              <a:t>b</a:t>
            </a:r>
            <a:r>
              <a:rPr lang="en-US" sz="1100" dirty="0" smtClean="0">
                <a:latin typeface="+mn-lt"/>
              </a:rPr>
              <a:t> Both caches are instruction only; no data caches.</a:t>
            </a:r>
          </a:p>
          <a:p>
            <a:endParaRPr lang="en-US" sz="1100" dirty="0">
              <a:latin typeface="+mn-lt"/>
            </a:endParaRPr>
          </a:p>
          <a:p>
            <a:endParaRPr lang="en-US" sz="1100" dirty="0" smtClean="0">
              <a:latin typeface="+mn-lt"/>
            </a:endParaRPr>
          </a:p>
          <a:p>
            <a:r>
              <a:rPr lang="en-US" sz="1100" dirty="0" smtClean="0">
                <a:latin typeface="+mn-lt"/>
              </a:rPr>
              <a:t>(Table can be found on page 134 in the textbook.)</a:t>
            </a:r>
            <a:endParaRPr lang="en-US" sz="1100" dirty="0">
              <a:latin typeface="+mn-lt"/>
            </a:endParaRPr>
          </a:p>
        </p:txBody>
      </p:sp>
      <p:pic>
        <p:nvPicPr>
          <p:cNvPr id="3" name="Picture 2"/>
          <p:cNvPicPr>
            <a:picLocks noChangeAspect="1"/>
          </p:cNvPicPr>
          <p:nvPr/>
        </p:nvPicPr>
        <p:blipFill>
          <a:blip r:embed="rId3"/>
          <a:stretch>
            <a:fillRect/>
          </a:stretch>
        </p:blipFill>
        <p:spPr>
          <a:xfrm>
            <a:off x="107504" y="0"/>
            <a:ext cx="6866148" cy="6708470"/>
          </a:xfrm>
          <a:prstGeom prst="rect">
            <a:avLst/>
          </a:prstGeom>
        </p:spPr>
      </p:pic>
      <p:sp>
        <p:nvSpPr>
          <p:cNvPr id="5" name="Foliennummernplatzhalter 4"/>
          <p:cNvSpPr>
            <a:spLocks noGrp="1"/>
          </p:cNvSpPr>
          <p:nvPr>
            <p:ph type="sldNum" sz="quarter" idx="12"/>
          </p:nvPr>
        </p:nvSpPr>
        <p:spPr/>
        <p:txBody>
          <a:bodyPr/>
          <a:lstStyle/>
          <a:p>
            <a:fld id="{B6F15528-21DE-4FAA-801E-634DDDAF4B2B}" type="slidenum">
              <a:rPr lang="en-US" smtClean="0"/>
              <a:pPr/>
              <a:t>29</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39680712"/>
      </p:ext>
    </p:extLst>
  </p:cSld>
  <p:clrMapOvr>
    <a:masterClrMapping/>
  </p:clrMapOvr>
  <mc:AlternateContent xmlns:mc="http://schemas.openxmlformats.org/markup-compatibility/2006" xmlns:p14="http://schemas.microsoft.com/office/powerpoint/2010/main">
    <mc:Choice Requires="p14">
      <p:transition spd="med">
        <p14:prism dir="d"/>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a:xfrm>
            <a:off x="901700" y="152400"/>
            <a:ext cx="7556500" cy="963612"/>
          </a:xfrm>
        </p:spPr>
        <p:txBody>
          <a:bodyPr anchor="ctr">
            <a:normAutofit/>
          </a:bodyPr>
          <a:lstStyle/>
          <a:p>
            <a:pPr algn="ctr"/>
            <a:r>
              <a:rPr lang="en-GB" sz="3200" dirty="0">
                <a:solidFill>
                  <a:schemeClr val="tx1"/>
                </a:solidFill>
                <a:latin typeface="Times New Roman" panose="02020603050405020304" pitchFamily="18" charset="0"/>
                <a:cs typeface="Times New Roman" panose="02020603050405020304" pitchFamily="18" charset="0"/>
              </a:rPr>
              <a:t>Mapping Function</a:t>
            </a:r>
          </a:p>
        </p:txBody>
      </p:sp>
      <p:sp>
        <p:nvSpPr>
          <p:cNvPr id="34819" name="Rectangle 3"/>
          <p:cNvSpPr>
            <a:spLocks noGrp="1" noChangeArrowheads="1"/>
          </p:cNvSpPr>
          <p:nvPr>
            <p:ph idx="4294967295"/>
          </p:nvPr>
        </p:nvSpPr>
        <p:spPr>
          <a:xfrm>
            <a:off x="611560" y="980728"/>
            <a:ext cx="7556500" cy="1905000"/>
          </a:xfrm>
        </p:spPr>
        <p:txBody>
          <a:bodyPr>
            <a:normAutofit/>
          </a:bodyPr>
          <a:lstStyle/>
          <a:p>
            <a:r>
              <a:rPr lang="en-GB" dirty="0" smtClean="0"/>
              <a:t>Because there are fewer cache lines than main memory blocks, an algorithm is needed for mapping main memory blocks into cache lines</a:t>
            </a:r>
          </a:p>
          <a:p>
            <a:r>
              <a:rPr lang="en-GB" dirty="0" smtClean="0"/>
              <a:t>Three techniques can be used:</a:t>
            </a:r>
          </a:p>
        </p:txBody>
      </p:sp>
      <p:graphicFrame>
        <p:nvGraphicFramePr>
          <p:cNvPr id="36" name="Diagram 35"/>
          <p:cNvGraphicFramePr/>
          <p:nvPr>
            <p:extLst/>
          </p:nvPr>
        </p:nvGraphicFramePr>
        <p:xfrm>
          <a:off x="323528" y="2492896"/>
          <a:ext cx="8458200" cy="396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30</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857910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8.pdf"/>
          <p:cNvPicPr>
            <a:picLocks noChangeAspect="1"/>
          </p:cNvPicPr>
          <p:nvPr/>
        </p:nvPicPr>
        <p:blipFill rotWithShape="1">
          <a:blip r:embed="rId3">
            <a:extLst>
              <a:ext uri="{28A0092B-C50C-407E-A947-70E740481C1C}">
                <a14:useLocalDpi xmlns:a14="http://schemas.microsoft.com/office/drawing/2010/main" val="0"/>
              </a:ext>
            </a:extLst>
          </a:blip>
          <a:srcRect t="4346" b="9494"/>
          <a:stretch/>
        </p:blipFill>
        <p:spPr>
          <a:xfrm>
            <a:off x="1619672" y="350463"/>
            <a:ext cx="5904656" cy="6583737"/>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31</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59284992"/>
      </p:ext>
    </p:extLst>
  </p:cSld>
  <p:clrMapOvr>
    <a:masterClrMapping/>
  </p:clrMapOvr>
  <p:transition spd="med">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9.pdf"/>
          <p:cNvPicPr>
            <a:picLocks noChangeAspect="1"/>
          </p:cNvPicPr>
          <p:nvPr/>
        </p:nvPicPr>
        <p:blipFill rotWithShape="1">
          <a:blip r:embed="rId3">
            <a:extLst>
              <a:ext uri="{28A0092B-C50C-407E-A947-70E740481C1C}">
                <a14:useLocalDpi xmlns:a14="http://schemas.microsoft.com/office/drawing/2010/main" val="0"/>
              </a:ext>
            </a:extLst>
          </a:blip>
          <a:srcRect l="6307" t="7747" r="5501" b="7983"/>
          <a:stretch/>
        </p:blipFill>
        <p:spPr>
          <a:xfrm>
            <a:off x="381000" y="611096"/>
            <a:ext cx="8460432" cy="624690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32</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4393590"/>
      </p:ext>
    </p:extLst>
  </p:cSld>
  <p:clrMapOvr>
    <a:masterClrMapping/>
  </p:clrMapOvr>
  <p:transition spd="med">
    <p:zo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10.pdf"/>
          <p:cNvPicPr>
            <a:picLocks noChangeAspect="1"/>
          </p:cNvPicPr>
          <p:nvPr/>
        </p:nvPicPr>
        <p:blipFill rotWithShape="1">
          <a:blip r:embed="rId3">
            <a:extLst>
              <a:ext uri="{28A0092B-C50C-407E-A947-70E740481C1C}">
                <a14:useLocalDpi xmlns:a14="http://schemas.microsoft.com/office/drawing/2010/main" val="0"/>
              </a:ext>
            </a:extLst>
          </a:blip>
          <a:srcRect t="5629" b="5220"/>
          <a:stretch/>
        </p:blipFill>
        <p:spPr>
          <a:xfrm>
            <a:off x="1676400" y="228600"/>
            <a:ext cx="5763674" cy="6649672"/>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33</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33235300"/>
      </p:ext>
    </p:extLst>
  </p:cSld>
  <p:clrMapOvr>
    <a:masterClrMapping/>
  </p:clrMapOvr>
  <p:transition spd="med">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8" name="Rectangle 4"/>
          <p:cNvSpPr>
            <a:spLocks noGrp="1" noChangeArrowheads="1"/>
          </p:cNvSpPr>
          <p:nvPr>
            <p:ph type="title"/>
          </p:nvPr>
        </p:nvSpPr>
        <p:spPr/>
        <p:txBody>
          <a:bodyPr/>
          <a:lstStyle/>
          <a:p>
            <a:r>
              <a:rPr lang="en-GB" dirty="0"/>
              <a:t>Direct Mapping Summary</a:t>
            </a:r>
          </a:p>
        </p:txBody>
      </p:sp>
      <p:sp>
        <p:nvSpPr>
          <p:cNvPr id="149509" name="Rectangle 5"/>
          <p:cNvSpPr>
            <a:spLocks noGrp="1" noChangeArrowheads="1"/>
          </p:cNvSpPr>
          <p:nvPr>
            <p:ph idx="1"/>
          </p:nvPr>
        </p:nvSpPr>
        <p:spPr>
          <a:xfrm>
            <a:off x="685800" y="1905000"/>
            <a:ext cx="7556313" cy="4144963"/>
          </a:xfrm>
        </p:spPr>
        <p:txBody>
          <a:bodyPr/>
          <a:lstStyle/>
          <a:p>
            <a:r>
              <a:rPr lang="en-GB" dirty="0" smtClean="0"/>
              <a:t>Address length = (s + w) bits</a:t>
            </a:r>
          </a:p>
          <a:p>
            <a:r>
              <a:rPr lang="en-GB" dirty="0" smtClean="0"/>
              <a:t>Number of addressable units = 2</a:t>
            </a:r>
            <a:r>
              <a:rPr lang="en-GB" baseline="30000" dirty="0" smtClean="0"/>
              <a:t>s+w </a:t>
            </a:r>
            <a:r>
              <a:rPr lang="en-GB" dirty="0" smtClean="0"/>
              <a:t>words or bytes</a:t>
            </a:r>
          </a:p>
          <a:p>
            <a:r>
              <a:rPr lang="en-GB" dirty="0" smtClean="0"/>
              <a:t>Block </a:t>
            </a:r>
            <a:r>
              <a:rPr lang="en-GB" dirty="0"/>
              <a:t>size = line size = 2</a:t>
            </a:r>
            <a:r>
              <a:rPr lang="en-GB" baseline="30000" dirty="0"/>
              <a:t>w</a:t>
            </a:r>
            <a:r>
              <a:rPr lang="en-GB" dirty="0"/>
              <a:t> words or bytes</a:t>
            </a:r>
          </a:p>
          <a:p>
            <a:r>
              <a:rPr lang="en-GB" dirty="0"/>
              <a:t>Number of blocks in main memory = 2</a:t>
            </a:r>
            <a:r>
              <a:rPr lang="en-GB" baseline="30000" dirty="0"/>
              <a:t>s+ w</a:t>
            </a:r>
            <a:r>
              <a:rPr lang="en-GB" dirty="0"/>
              <a:t>/2</a:t>
            </a:r>
            <a:r>
              <a:rPr lang="en-GB" baseline="30000" dirty="0"/>
              <a:t>w</a:t>
            </a:r>
            <a:r>
              <a:rPr lang="en-GB" dirty="0"/>
              <a:t> = 2</a:t>
            </a:r>
            <a:r>
              <a:rPr lang="en-GB" baseline="30000" dirty="0"/>
              <a:t>s</a:t>
            </a:r>
          </a:p>
          <a:p>
            <a:r>
              <a:rPr lang="en-GB" dirty="0"/>
              <a:t>Number of lines in cache = m = 2</a:t>
            </a:r>
            <a:r>
              <a:rPr lang="en-GB" baseline="30000" dirty="0"/>
              <a:t>r</a:t>
            </a:r>
          </a:p>
          <a:p>
            <a:r>
              <a:rPr lang="en-GB" dirty="0"/>
              <a:t>Size of tag = (s – r) bits</a:t>
            </a:r>
          </a:p>
        </p:txBody>
      </p:sp>
      <p:pic>
        <p:nvPicPr>
          <p:cNvPr id="11" name="Picture 10"/>
          <p:cNvPicPr>
            <a:picLocks noChangeAspect="1"/>
          </p:cNvPicPr>
          <p:nvPr/>
        </p:nvPicPr>
        <p:blipFill>
          <a:blip r:embed="rId3"/>
          <a:stretch>
            <a:fillRect/>
          </a:stretch>
        </p:blipFill>
        <p:spPr>
          <a:xfrm>
            <a:off x="7377546" y="5206774"/>
            <a:ext cx="1004454" cy="947057"/>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34</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08630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r>
              <a:rPr lang="en-GB" dirty="0"/>
              <a:t>Victim Cache</a:t>
            </a:r>
          </a:p>
        </p:txBody>
      </p:sp>
      <p:sp>
        <p:nvSpPr>
          <p:cNvPr id="185347" name="Rectangle 3"/>
          <p:cNvSpPr>
            <a:spLocks noGrp="1" noChangeArrowheads="1"/>
          </p:cNvSpPr>
          <p:nvPr>
            <p:ph idx="1"/>
          </p:nvPr>
        </p:nvSpPr>
        <p:spPr>
          <a:xfrm>
            <a:off x="533400" y="2286000"/>
            <a:ext cx="7556313" cy="4876800"/>
          </a:xfrm>
        </p:spPr>
        <p:txBody>
          <a:bodyPr>
            <a:normAutofit/>
          </a:bodyPr>
          <a:lstStyle/>
          <a:p>
            <a:pPr marL="228600" lvl="1">
              <a:spcBef>
                <a:spcPts val="2000"/>
              </a:spcBef>
              <a:buClr>
                <a:schemeClr val="accent1"/>
              </a:buClr>
            </a:pPr>
            <a:r>
              <a:rPr lang="en-GB" sz="2000" dirty="0" smtClean="0"/>
              <a:t>Originally proposed as an approach to reduce the conflict misses of direct mapped caches without affecting its fast access time</a:t>
            </a:r>
          </a:p>
          <a:p>
            <a:r>
              <a:rPr lang="en-GB" dirty="0" smtClean="0"/>
              <a:t>Fully associative cache</a:t>
            </a:r>
          </a:p>
          <a:p>
            <a:r>
              <a:rPr lang="en-GB" dirty="0" smtClean="0"/>
              <a:t>Typical size is 4 </a:t>
            </a:r>
            <a:r>
              <a:rPr lang="en-GB" dirty="0"/>
              <a:t>to 16 cache lines</a:t>
            </a:r>
            <a:endParaRPr lang="en-GB" dirty="0" smtClean="0"/>
          </a:p>
          <a:p>
            <a:r>
              <a:rPr lang="en-GB" dirty="0" smtClean="0"/>
              <a:t>Residing between </a:t>
            </a:r>
            <a:r>
              <a:rPr lang="en-GB" dirty="0"/>
              <a:t>direct mapped L1 cache and</a:t>
            </a:r>
            <a:r>
              <a:rPr lang="en-GB" dirty="0" smtClean="0"/>
              <a:t> the next level of memory</a:t>
            </a:r>
            <a:endParaRPr lang="en-GB" dirty="0"/>
          </a:p>
        </p:txBody>
      </p:sp>
      <p:pic>
        <p:nvPicPr>
          <p:cNvPr id="4" name="Picture 3"/>
          <p:cNvPicPr>
            <a:picLocks noChangeAspect="1"/>
          </p:cNvPicPr>
          <p:nvPr/>
        </p:nvPicPr>
        <p:blipFill>
          <a:blip r:embed="rId3"/>
          <a:stretch>
            <a:fillRect/>
          </a:stretch>
        </p:blipFill>
        <p:spPr>
          <a:xfrm rot="1751605">
            <a:off x="7305552" y="243572"/>
            <a:ext cx="1480931" cy="1851616"/>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35</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458501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1.pdf"/>
          <p:cNvPicPr>
            <a:picLocks noChangeAspect="1"/>
          </p:cNvPicPr>
          <p:nvPr/>
        </p:nvPicPr>
        <p:blipFill rotWithShape="1">
          <a:blip r:embed="rId3">
            <a:extLst>
              <a:ext uri="{28A0092B-C50C-407E-A947-70E740481C1C}">
                <a14:useLocalDpi xmlns:a14="http://schemas.microsoft.com/office/drawing/2010/main" val="0"/>
              </a:ext>
            </a:extLst>
          </a:blip>
          <a:srcRect l="6145" t="7626" r="6170" b="7217"/>
          <a:stretch/>
        </p:blipFill>
        <p:spPr>
          <a:xfrm>
            <a:off x="84613" y="152400"/>
            <a:ext cx="8983187" cy="6741368"/>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36</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45889825"/>
      </p:ext>
    </p:extLst>
  </p:cSld>
  <p:clrMapOvr>
    <a:masterClrMapping/>
  </p:clrMapOvr>
  <p:transition spd="med">
    <p:zo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2.pdf"/>
          <p:cNvPicPr>
            <a:picLocks noChangeAspect="1"/>
          </p:cNvPicPr>
          <p:nvPr/>
        </p:nvPicPr>
        <p:blipFill rotWithShape="1">
          <a:blip r:embed="rId3">
            <a:extLst>
              <a:ext uri="{28A0092B-C50C-407E-A947-70E740481C1C}">
                <a14:useLocalDpi xmlns:a14="http://schemas.microsoft.com/office/drawing/2010/main" val="0"/>
              </a:ext>
            </a:extLst>
          </a:blip>
          <a:srcRect t="7445" b="5402"/>
          <a:stretch/>
        </p:blipFill>
        <p:spPr>
          <a:xfrm>
            <a:off x="1676400" y="274494"/>
            <a:ext cx="5904656" cy="6659706"/>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37</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74164500"/>
      </p:ext>
    </p:extLst>
  </p:cSld>
  <p:clrMapOvr>
    <a:masterClrMapping/>
  </p:clrMapOvr>
  <p:transition spd="med">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Rectangle 4"/>
          <p:cNvSpPr>
            <a:spLocks noGrp="1" noChangeArrowheads="1"/>
          </p:cNvSpPr>
          <p:nvPr>
            <p:ph type="title"/>
          </p:nvPr>
        </p:nvSpPr>
        <p:spPr/>
        <p:txBody>
          <a:bodyPr/>
          <a:lstStyle/>
          <a:p>
            <a:r>
              <a:rPr lang="en-GB" dirty="0"/>
              <a:t>Associative Mapping Summary</a:t>
            </a:r>
          </a:p>
        </p:txBody>
      </p:sp>
      <p:sp>
        <p:nvSpPr>
          <p:cNvPr id="152581" name="Rectangle 5"/>
          <p:cNvSpPr>
            <a:spLocks noGrp="1" noChangeArrowheads="1"/>
          </p:cNvSpPr>
          <p:nvPr>
            <p:ph idx="1"/>
          </p:nvPr>
        </p:nvSpPr>
        <p:spPr/>
        <p:txBody>
          <a:bodyPr/>
          <a:lstStyle/>
          <a:p>
            <a:r>
              <a:rPr lang="en-GB" dirty="0"/>
              <a:t>Address length = (s + w) bits</a:t>
            </a:r>
          </a:p>
          <a:p>
            <a:r>
              <a:rPr lang="en-GB" dirty="0"/>
              <a:t>Number of addressable units = 2</a:t>
            </a:r>
            <a:r>
              <a:rPr lang="en-GB" baseline="30000" dirty="0"/>
              <a:t>s+w </a:t>
            </a:r>
            <a:r>
              <a:rPr lang="en-GB" dirty="0"/>
              <a:t>words or bytes</a:t>
            </a:r>
          </a:p>
          <a:p>
            <a:r>
              <a:rPr lang="en-GB" dirty="0"/>
              <a:t>Block size = line size = 2</a:t>
            </a:r>
            <a:r>
              <a:rPr lang="en-GB" baseline="30000" dirty="0"/>
              <a:t>w</a:t>
            </a:r>
            <a:r>
              <a:rPr lang="en-GB" dirty="0"/>
              <a:t> words or bytes</a:t>
            </a:r>
          </a:p>
          <a:p>
            <a:r>
              <a:rPr lang="en-GB" dirty="0"/>
              <a:t>Number of blocks in main memory = </a:t>
            </a:r>
            <a:r>
              <a:rPr lang="en-GB" dirty="0" smtClean="0"/>
              <a:t>2</a:t>
            </a:r>
            <a:r>
              <a:rPr lang="en-GB" baseline="30000" dirty="0" smtClean="0"/>
              <a:t>s+ w</a:t>
            </a:r>
            <a:r>
              <a:rPr lang="en-GB" dirty="0" smtClean="0"/>
              <a:t>/</a:t>
            </a:r>
            <a:r>
              <a:rPr lang="en-GB" dirty="0"/>
              <a:t>2</a:t>
            </a:r>
            <a:r>
              <a:rPr lang="en-GB" baseline="30000" dirty="0"/>
              <a:t>w</a:t>
            </a:r>
            <a:r>
              <a:rPr lang="en-GB" dirty="0"/>
              <a:t> = 2</a:t>
            </a:r>
            <a:r>
              <a:rPr lang="en-GB" baseline="30000" dirty="0"/>
              <a:t>s</a:t>
            </a:r>
          </a:p>
          <a:p>
            <a:r>
              <a:rPr lang="en-GB" dirty="0"/>
              <a:t>Number of lines in cache = undetermined</a:t>
            </a:r>
          </a:p>
          <a:p>
            <a:r>
              <a:rPr lang="en-GB" dirty="0"/>
              <a:t>Size of tag = s bits</a:t>
            </a:r>
          </a:p>
        </p:txBody>
      </p:sp>
      <p:pic>
        <p:nvPicPr>
          <p:cNvPr id="4" name="Picture 3"/>
          <p:cNvPicPr>
            <a:picLocks noChangeAspect="1"/>
          </p:cNvPicPr>
          <p:nvPr/>
        </p:nvPicPr>
        <p:blipFill>
          <a:blip r:embed="rId3"/>
          <a:stretch>
            <a:fillRect/>
          </a:stretch>
        </p:blipFill>
        <p:spPr>
          <a:xfrm>
            <a:off x="7377546" y="5206774"/>
            <a:ext cx="1004454" cy="947057"/>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38</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799554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762000" y="533400"/>
            <a:ext cx="7556313" cy="1116106"/>
          </a:xfrm>
        </p:spPr>
        <p:txBody>
          <a:bodyPr anchor="ctr"/>
          <a:lstStyle/>
          <a:p>
            <a:r>
              <a:rPr lang="en-US" dirty="0"/>
              <a:t>Set Associative Mapping</a:t>
            </a:r>
          </a:p>
        </p:txBody>
      </p:sp>
      <p:sp>
        <p:nvSpPr>
          <p:cNvPr id="47107" name="Rectangle 3"/>
          <p:cNvSpPr>
            <a:spLocks noGrp="1" noChangeArrowheads="1"/>
          </p:cNvSpPr>
          <p:nvPr>
            <p:ph idx="1"/>
          </p:nvPr>
        </p:nvSpPr>
        <p:spPr/>
        <p:txBody>
          <a:bodyPr/>
          <a:lstStyle/>
          <a:p>
            <a:r>
              <a:rPr lang="en-US" dirty="0" smtClean="0"/>
              <a:t>Compromise that exhibits the strengths of both the direct and associative approaches while reducing their disadvantages</a:t>
            </a:r>
          </a:p>
          <a:p>
            <a:r>
              <a:rPr lang="en-US" dirty="0" smtClean="0"/>
              <a:t>Cache consists of a </a:t>
            </a:r>
            <a:r>
              <a:rPr lang="en-US" dirty="0"/>
              <a:t>number of sets</a:t>
            </a:r>
          </a:p>
          <a:p>
            <a:r>
              <a:rPr lang="en-US" dirty="0"/>
              <a:t>Each set contains a number of lines</a:t>
            </a:r>
          </a:p>
          <a:p>
            <a:r>
              <a:rPr lang="en-US" dirty="0"/>
              <a:t>A given block maps to any line in a given </a:t>
            </a:r>
            <a:r>
              <a:rPr lang="en-US" dirty="0" smtClean="0"/>
              <a:t>set</a:t>
            </a:r>
          </a:p>
          <a:p>
            <a:r>
              <a:rPr lang="en-US" dirty="0" smtClean="0"/>
              <a:t>e.g. 2 lines per set</a:t>
            </a:r>
          </a:p>
          <a:p>
            <a:pPr lvl="1"/>
            <a:r>
              <a:rPr lang="en-US" dirty="0" smtClean="0"/>
              <a:t>2 </a:t>
            </a:r>
            <a:r>
              <a:rPr lang="en-US" dirty="0"/>
              <a:t>way associative mapping</a:t>
            </a:r>
          </a:p>
          <a:p>
            <a:pPr lvl="1"/>
            <a:r>
              <a:rPr lang="en-US" dirty="0"/>
              <a:t>A given block can be in one of 2 lines in only one set</a:t>
            </a:r>
          </a:p>
          <a:p>
            <a:endParaRPr lang="en-US" dirty="0"/>
          </a:p>
        </p:txBody>
      </p:sp>
      <p:sp>
        <p:nvSpPr>
          <p:cNvPr id="3" name="Foliennummernplatzhalter 2"/>
          <p:cNvSpPr>
            <a:spLocks noGrp="1"/>
          </p:cNvSpPr>
          <p:nvPr>
            <p:ph type="sldNum" sz="quarter" idx="12"/>
          </p:nvPr>
        </p:nvSpPr>
        <p:spPr/>
        <p:txBody>
          <a:bodyPr/>
          <a:lstStyle/>
          <a:p>
            <a:fld id="{B6F15528-21DE-4FAA-801E-634DDDAF4B2B}" type="slidenum">
              <a:rPr lang="en-US" smtClean="0"/>
              <a:pPr/>
              <a:t>39</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7377526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3.pdf"/>
          <p:cNvPicPr>
            <a:picLocks noChangeAspect="1"/>
          </p:cNvPicPr>
          <p:nvPr/>
        </p:nvPicPr>
        <p:blipFill rotWithShape="1">
          <a:blip r:embed="rId3">
            <a:extLst>
              <a:ext uri="{28A0092B-C50C-407E-A947-70E740481C1C}">
                <a14:useLocalDpi xmlns:a14="http://schemas.microsoft.com/office/drawing/2010/main" val="0"/>
              </a:ext>
            </a:extLst>
          </a:blip>
          <a:srcRect t="2542" b="6128"/>
          <a:stretch/>
        </p:blipFill>
        <p:spPr>
          <a:xfrm>
            <a:off x="1835696" y="295814"/>
            <a:ext cx="5616624" cy="6638386"/>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40</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59254559"/>
      </p:ext>
    </p:extLst>
  </p:cSld>
  <p:clrMapOvr>
    <a:masterClrMapping/>
  </p:clrMapOvr>
  <p:transition spd="med">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4.pdf"/>
          <p:cNvPicPr>
            <a:picLocks noChangeAspect="1"/>
          </p:cNvPicPr>
          <p:nvPr/>
        </p:nvPicPr>
        <p:blipFill rotWithShape="1">
          <a:blip r:embed="rId3">
            <a:extLst>
              <a:ext uri="{28A0092B-C50C-407E-A947-70E740481C1C}">
                <a14:useLocalDpi xmlns:a14="http://schemas.microsoft.com/office/drawing/2010/main" val="0"/>
              </a:ext>
            </a:extLst>
          </a:blip>
          <a:srcRect l="6145" t="7445" r="7853" b="5765"/>
          <a:stretch/>
        </p:blipFill>
        <p:spPr>
          <a:xfrm>
            <a:off x="323528" y="322590"/>
            <a:ext cx="8576140" cy="6687810"/>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41</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21197590"/>
      </p:ext>
    </p:extLst>
  </p:cSld>
  <p:clrMapOvr>
    <a:masterClrMapping/>
  </p:clrMapOvr>
  <p:transition spd="med">
    <p:zo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4" name="Rectangle 4"/>
          <p:cNvSpPr>
            <a:spLocks noGrp="1" noChangeArrowheads="1"/>
          </p:cNvSpPr>
          <p:nvPr>
            <p:ph type="title"/>
          </p:nvPr>
        </p:nvSpPr>
        <p:spPr/>
        <p:txBody>
          <a:bodyPr/>
          <a:lstStyle/>
          <a:p>
            <a:r>
              <a:rPr lang="en-GB" dirty="0"/>
              <a:t>Set Associative Mapping Summary</a:t>
            </a:r>
          </a:p>
        </p:txBody>
      </p:sp>
      <p:sp>
        <p:nvSpPr>
          <p:cNvPr id="153605" name="Rectangle 5"/>
          <p:cNvSpPr>
            <a:spLocks noGrp="1" noChangeArrowheads="1"/>
          </p:cNvSpPr>
          <p:nvPr>
            <p:ph idx="1"/>
          </p:nvPr>
        </p:nvSpPr>
        <p:spPr>
          <a:xfrm>
            <a:off x="539552" y="1556792"/>
            <a:ext cx="7556313" cy="4572000"/>
          </a:xfrm>
        </p:spPr>
        <p:txBody>
          <a:bodyPr>
            <a:normAutofit/>
          </a:bodyPr>
          <a:lstStyle/>
          <a:p>
            <a:r>
              <a:rPr lang="en-GB" dirty="0"/>
              <a:t>Address length = (s + w) bits</a:t>
            </a:r>
          </a:p>
          <a:p>
            <a:r>
              <a:rPr lang="en-GB" dirty="0"/>
              <a:t>Number of addressable units = 2</a:t>
            </a:r>
            <a:r>
              <a:rPr lang="en-GB" baseline="30000" dirty="0"/>
              <a:t>s+w </a:t>
            </a:r>
            <a:r>
              <a:rPr lang="en-GB" dirty="0"/>
              <a:t>words or bytes</a:t>
            </a:r>
          </a:p>
          <a:p>
            <a:r>
              <a:rPr lang="en-GB" dirty="0"/>
              <a:t>Block size = line size = 2</a:t>
            </a:r>
            <a:r>
              <a:rPr lang="en-GB" baseline="30000" dirty="0"/>
              <a:t>w</a:t>
            </a:r>
            <a:r>
              <a:rPr lang="en-GB" dirty="0"/>
              <a:t> words or bytes</a:t>
            </a:r>
          </a:p>
          <a:p>
            <a:r>
              <a:rPr lang="en-GB" dirty="0"/>
              <a:t>Number of blocks in main memory =</a:t>
            </a:r>
            <a:r>
              <a:rPr lang="en-GB" dirty="0" smtClean="0"/>
              <a:t> 2</a:t>
            </a:r>
            <a:r>
              <a:rPr lang="en-GB" baseline="30000" dirty="0" smtClean="0"/>
              <a:t>s+w/</a:t>
            </a:r>
            <a:r>
              <a:rPr lang="en-GB" dirty="0" smtClean="0"/>
              <a:t>2</a:t>
            </a:r>
            <a:r>
              <a:rPr lang="en-GB" baseline="30000" dirty="0" smtClean="0"/>
              <a:t>w=</a:t>
            </a:r>
            <a:r>
              <a:rPr lang="en-GB" dirty="0" smtClean="0"/>
              <a:t>2</a:t>
            </a:r>
            <a:r>
              <a:rPr lang="en-GB" baseline="30000" dirty="0" smtClean="0"/>
              <a:t>s</a:t>
            </a:r>
            <a:endParaRPr lang="en-GB" dirty="0" smtClean="0"/>
          </a:p>
          <a:p>
            <a:r>
              <a:rPr lang="en-GB" dirty="0"/>
              <a:t>Number of lines in set = k</a:t>
            </a:r>
          </a:p>
          <a:p>
            <a:r>
              <a:rPr lang="en-GB" dirty="0"/>
              <a:t>Number of sets = v = 2</a:t>
            </a:r>
            <a:r>
              <a:rPr lang="en-GB" baseline="30000" dirty="0"/>
              <a:t>d</a:t>
            </a:r>
          </a:p>
          <a:p>
            <a:r>
              <a:rPr lang="en-GB" dirty="0"/>
              <a:t>Number of lines in cache =</a:t>
            </a:r>
            <a:r>
              <a:rPr lang="en-GB" dirty="0" smtClean="0"/>
              <a:t> m=kv </a:t>
            </a:r>
            <a:r>
              <a:rPr lang="en-GB" dirty="0"/>
              <a:t>= k * </a:t>
            </a:r>
            <a:r>
              <a:rPr lang="en-GB" dirty="0" smtClean="0"/>
              <a:t>2</a:t>
            </a:r>
            <a:r>
              <a:rPr lang="en-GB" baseline="30000" dirty="0" smtClean="0"/>
              <a:t>d</a:t>
            </a:r>
          </a:p>
          <a:p>
            <a:r>
              <a:rPr lang="en-GB" dirty="0" smtClean="0"/>
              <a:t>Size of cache = </a:t>
            </a:r>
            <a:r>
              <a:rPr lang="en-GB" i="1" dirty="0" smtClean="0"/>
              <a:t>k * 2</a:t>
            </a:r>
            <a:r>
              <a:rPr lang="en-GB" sz="2054" baseline="30000" dirty="0" smtClean="0"/>
              <a:t>d+w</a:t>
            </a:r>
            <a:r>
              <a:rPr lang="en-GB" i="1" dirty="0" smtClean="0"/>
              <a:t> </a:t>
            </a:r>
            <a:r>
              <a:rPr lang="en-GB" dirty="0" smtClean="0"/>
              <a:t>words or bytes</a:t>
            </a:r>
            <a:endParaRPr lang="en-GB" baseline="30000" dirty="0" smtClean="0"/>
          </a:p>
          <a:p>
            <a:r>
              <a:rPr lang="en-GB" dirty="0"/>
              <a:t>Size of tag = (s – d) bits</a:t>
            </a:r>
          </a:p>
        </p:txBody>
      </p:sp>
      <p:pic>
        <p:nvPicPr>
          <p:cNvPr id="5" name="Picture 4"/>
          <p:cNvPicPr>
            <a:picLocks noChangeAspect="1"/>
          </p:cNvPicPr>
          <p:nvPr/>
        </p:nvPicPr>
        <p:blipFill>
          <a:blip r:embed="rId3"/>
          <a:stretch>
            <a:fillRect/>
          </a:stretch>
        </p:blipFill>
        <p:spPr>
          <a:xfrm>
            <a:off x="7377546" y="5206774"/>
            <a:ext cx="1004454" cy="947057"/>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42</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0867052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248620"/>
            <a:ext cx="8750539" cy="6761780"/>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43</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49125528"/>
      </p:ext>
    </p:extLst>
  </p:cSld>
  <p:clrMapOvr>
    <a:masterClrMapping/>
  </p:clrMapOvr>
  <p:transition spd="med">
    <p:zo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6.pdf"/>
          <p:cNvPicPr>
            <a:picLocks noChangeAspect="1"/>
          </p:cNvPicPr>
          <p:nvPr/>
        </p:nvPicPr>
        <p:blipFill rotWithShape="1">
          <a:blip r:embed="rId3">
            <a:extLst>
              <a:ext uri="{28A0092B-C50C-407E-A947-70E740481C1C}">
                <a14:useLocalDpi xmlns:a14="http://schemas.microsoft.com/office/drawing/2010/main" val="0"/>
              </a:ext>
            </a:extLst>
          </a:blip>
          <a:srcRect t="25057" b="12665"/>
          <a:stretch/>
        </p:blipFill>
        <p:spPr>
          <a:xfrm>
            <a:off x="196684" y="182493"/>
            <a:ext cx="8566316" cy="6904107"/>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44</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67397767"/>
      </p:ext>
    </p:extLst>
  </p:cSld>
  <p:clrMapOvr>
    <a:masterClrMapping/>
  </p:clrMapOvr>
  <p:transition spd="med">
    <p:zo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85800" y="533400"/>
            <a:ext cx="7556313" cy="1116106"/>
          </a:xfrm>
        </p:spPr>
        <p:txBody>
          <a:bodyPr anchor="ctr"/>
          <a:lstStyle/>
          <a:p>
            <a:r>
              <a:rPr lang="en-US" dirty="0"/>
              <a:t>Replacement </a:t>
            </a:r>
            <a:r>
              <a:rPr lang="en-US" dirty="0" smtClean="0"/>
              <a:t>Algorithms</a:t>
            </a:r>
            <a:endParaRPr lang="en-US" dirty="0"/>
          </a:p>
        </p:txBody>
      </p:sp>
      <p:sp>
        <p:nvSpPr>
          <p:cNvPr id="52227" name="Rectangle 3"/>
          <p:cNvSpPr>
            <a:spLocks noGrp="1" noChangeArrowheads="1"/>
          </p:cNvSpPr>
          <p:nvPr>
            <p:ph idx="1"/>
          </p:nvPr>
        </p:nvSpPr>
        <p:spPr>
          <a:xfrm>
            <a:off x="533400" y="2286000"/>
            <a:ext cx="7556313" cy="4221163"/>
          </a:xfrm>
        </p:spPr>
        <p:txBody>
          <a:bodyPr/>
          <a:lstStyle/>
          <a:p>
            <a:r>
              <a:rPr lang="en-US" dirty="0" smtClean="0"/>
              <a:t>Once the cache has been filled, when a new block is brought into the cache, one of the existing blocks must be replaced</a:t>
            </a:r>
          </a:p>
          <a:p>
            <a:r>
              <a:rPr lang="en-US" dirty="0" smtClean="0"/>
              <a:t>For direct mapping there is only one possible line for any particular block and no choice is possible</a:t>
            </a:r>
          </a:p>
          <a:p>
            <a:r>
              <a:rPr lang="en-US" dirty="0" smtClean="0"/>
              <a:t>For the associative and set-associative techniques a replacement algorithm is needed</a:t>
            </a:r>
          </a:p>
          <a:p>
            <a:r>
              <a:rPr lang="en-US" dirty="0" smtClean="0"/>
              <a:t>To achieve high speed, an algorithm must be implemented in hardware</a:t>
            </a:r>
          </a:p>
          <a:p>
            <a:endParaRPr lang="en-US" dirty="0"/>
          </a:p>
        </p:txBody>
      </p:sp>
      <p:pic>
        <p:nvPicPr>
          <p:cNvPr id="4" name="Picture 3"/>
          <p:cNvPicPr>
            <a:picLocks noChangeAspect="1"/>
          </p:cNvPicPr>
          <p:nvPr/>
        </p:nvPicPr>
        <p:blipFill>
          <a:blip r:embed="rId3"/>
          <a:stretch>
            <a:fillRect/>
          </a:stretch>
        </p:blipFill>
        <p:spPr>
          <a:xfrm>
            <a:off x="7010400" y="228600"/>
            <a:ext cx="1739900" cy="1714500"/>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45</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450368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4"/>
          <p:cNvSpPr>
            <a:spLocks noGrp="1" noChangeArrowheads="1"/>
          </p:cNvSpPr>
          <p:nvPr>
            <p:ph type="title"/>
          </p:nvPr>
        </p:nvSpPr>
        <p:spPr>
          <a:xfrm>
            <a:off x="683568" y="260648"/>
            <a:ext cx="7839104" cy="1110952"/>
          </a:xfrm>
        </p:spPr>
        <p:txBody>
          <a:bodyPr anchor="ctr"/>
          <a:lstStyle/>
          <a:p>
            <a:r>
              <a:rPr lang="en-US" dirty="0" smtClean="0"/>
              <a:t>The most common replacement algorithms are:</a:t>
            </a:r>
            <a:endParaRPr lang="en-US" dirty="0"/>
          </a:p>
        </p:txBody>
      </p:sp>
      <p:sp>
        <p:nvSpPr>
          <p:cNvPr id="54277" name="Rectangle 5"/>
          <p:cNvSpPr>
            <a:spLocks noGrp="1" noChangeArrowheads="1"/>
          </p:cNvSpPr>
          <p:nvPr>
            <p:ph idx="1"/>
          </p:nvPr>
        </p:nvSpPr>
        <p:spPr>
          <a:xfrm>
            <a:off x="539552" y="1628800"/>
            <a:ext cx="7807326" cy="4648200"/>
          </a:xfrm>
        </p:spPr>
        <p:txBody>
          <a:bodyPr>
            <a:normAutofit fontScale="92500" lnSpcReduction="20000"/>
          </a:bodyPr>
          <a:lstStyle/>
          <a:p>
            <a:r>
              <a:rPr lang="en-US" dirty="0" smtClean="0"/>
              <a:t>Least recently used (LRU)</a:t>
            </a:r>
          </a:p>
          <a:p>
            <a:pPr lvl="1"/>
            <a:r>
              <a:rPr lang="en-US" dirty="0" smtClean="0"/>
              <a:t>Most effective</a:t>
            </a:r>
          </a:p>
          <a:p>
            <a:pPr lvl="1"/>
            <a:r>
              <a:rPr lang="en-US" dirty="0" smtClean="0"/>
              <a:t>Replace that block in the set that has been in the cache longest with no reference to it</a:t>
            </a:r>
          </a:p>
          <a:p>
            <a:pPr lvl="1"/>
            <a:r>
              <a:rPr lang="en-US" dirty="0" smtClean="0"/>
              <a:t>Because of its simplicity of implementation, LRU is the most popular replacement algorithm</a:t>
            </a:r>
          </a:p>
          <a:p>
            <a:r>
              <a:rPr lang="en-US" dirty="0" smtClean="0"/>
              <a:t>First-in-first-out (FIFO)</a:t>
            </a:r>
          </a:p>
          <a:p>
            <a:pPr lvl="1"/>
            <a:r>
              <a:rPr lang="en-US" dirty="0" smtClean="0"/>
              <a:t>Replace that block in the set that has been in the cache longest</a:t>
            </a:r>
          </a:p>
          <a:p>
            <a:pPr lvl="1"/>
            <a:r>
              <a:rPr lang="en-US" dirty="0" smtClean="0"/>
              <a:t>Easily implemented as a round-robin or circular buffer technique</a:t>
            </a:r>
          </a:p>
          <a:p>
            <a:r>
              <a:rPr lang="en-US" dirty="0" smtClean="0"/>
              <a:t>Least frequently used (LFU)</a:t>
            </a:r>
          </a:p>
          <a:p>
            <a:pPr lvl="1"/>
            <a:r>
              <a:rPr lang="en-US" dirty="0" smtClean="0"/>
              <a:t>Replace that block in the set that has experienced the fewest references</a:t>
            </a:r>
          </a:p>
          <a:p>
            <a:pPr lvl="1"/>
            <a:r>
              <a:rPr lang="en-US" dirty="0" smtClean="0"/>
              <a:t>Could be implemented by associating a counter with each line</a:t>
            </a:r>
          </a:p>
        </p:txBody>
      </p:sp>
      <p:sp>
        <p:nvSpPr>
          <p:cNvPr id="3" name="Foliennummernplatzhalter 2"/>
          <p:cNvSpPr>
            <a:spLocks noGrp="1"/>
          </p:cNvSpPr>
          <p:nvPr>
            <p:ph type="sldNum" sz="quarter" idx="12"/>
          </p:nvPr>
        </p:nvSpPr>
        <p:spPr/>
        <p:txBody>
          <a:bodyPr/>
          <a:lstStyle/>
          <a:p>
            <a:fld id="{B6F15528-21DE-4FAA-801E-634DDDAF4B2B}" type="slidenum">
              <a:rPr lang="en-US" smtClean="0"/>
              <a:pPr/>
              <a:t>46</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9557268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ontent Placeholder 14"/>
          <p:cNvGraphicFramePr>
            <a:graphicFrameLocks noGrp="1"/>
          </p:cNvGraphicFramePr>
          <p:nvPr>
            <p:ph idx="4294967295"/>
            <p:extLst/>
          </p:nvPr>
        </p:nvGraphicFramePr>
        <p:xfrm>
          <a:off x="323528" y="332656"/>
          <a:ext cx="8663880" cy="6932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3250" name="Rectangle 2"/>
          <p:cNvSpPr>
            <a:spLocks noGrp="1" noChangeArrowheads="1"/>
          </p:cNvSpPr>
          <p:nvPr>
            <p:ph type="title" idx="4294967295"/>
          </p:nvPr>
        </p:nvSpPr>
        <p:spPr>
          <a:xfrm>
            <a:off x="3124200" y="304800"/>
            <a:ext cx="2984500" cy="1116013"/>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Write Policy</a:t>
            </a:r>
          </a:p>
        </p:txBody>
      </p:sp>
      <p:sp>
        <p:nvSpPr>
          <p:cNvPr id="3" name="Foliennummernplatzhalter 2"/>
          <p:cNvSpPr>
            <a:spLocks noGrp="1"/>
          </p:cNvSpPr>
          <p:nvPr>
            <p:ph type="sldNum" sz="quarter" idx="12"/>
          </p:nvPr>
        </p:nvSpPr>
        <p:spPr/>
        <p:txBody>
          <a:bodyPr/>
          <a:lstStyle/>
          <a:p>
            <a:fld id="{B6F15528-21DE-4FAA-801E-634DDDAF4B2B}" type="slidenum">
              <a:rPr lang="en-US" smtClean="0"/>
              <a:pPr/>
              <a:t>47</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6734825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533400" y="533400"/>
            <a:ext cx="8229600" cy="838200"/>
          </a:xfrm>
        </p:spPr>
        <p:txBody>
          <a:bodyPr>
            <a:noAutofit/>
          </a:bodyPr>
          <a:lstStyle/>
          <a:p>
            <a:r>
              <a:rPr lang="en-US" dirty="0">
                <a:effectLst>
                  <a:outerShdw blurRad="38100" dist="38100" dir="2700000" algn="tl">
                    <a:srgbClr val="000000">
                      <a:alpha val="43137"/>
                    </a:srgbClr>
                  </a:outerShdw>
                </a:effectLst>
              </a:rPr>
              <a:t>Write</a:t>
            </a:r>
            <a:r>
              <a:rPr lang="en-US" dirty="0" smtClean="0">
                <a:effectLst>
                  <a:outerShdw blurRad="38100" dist="38100" dir="2700000" algn="tl">
                    <a:srgbClr val="000000">
                      <a:alpha val="43137"/>
                    </a:srgbClr>
                  </a:outerShdw>
                </a:effectLst>
              </a:rPr>
              <a:t> Through</a:t>
            </a:r>
            <a:br>
              <a:rPr lang="en-US" dirty="0" smtClean="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		</a:t>
            </a:r>
            <a:r>
              <a:rPr lang="en-US" dirty="0" smtClean="0">
                <a:solidFill>
                  <a:schemeClr val="accent3"/>
                </a:solidFill>
                <a:effectLst>
                  <a:outerShdw blurRad="38100" dist="38100" dir="2700000" algn="tl">
                    <a:srgbClr val="000000">
                      <a:alpha val="43137"/>
                    </a:srgbClr>
                  </a:outerShdw>
                </a:effectLst>
              </a:rPr>
              <a:t>and Write Back</a:t>
            </a:r>
            <a:endParaRPr lang="en-US" dirty="0">
              <a:solidFill>
                <a:schemeClr val="accent3"/>
              </a:solidFill>
              <a:effectLst>
                <a:outerShdw blurRad="38100" dist="38100" dir="2700000" algn="tl">
                  <a:srgbClr val="000000">
                    <a:alpha val="43137"/>
                  </a:srgbClr>
                </a:outerShdw>
              </a:effectLst>
            </a:endParaRPr>
          </a:p>
        </p:txBody>
      </p:sp>
      <p:sp>
        <p:nvSpPr>
          <p:cNvPr id="55299" name="Rectangle 3"/>
          <p:cNvSpPr>
            <a:spLocks noGrp="1" noChangeArrowheads="1"/>
          </p:cNvSpPr>
          <p:nvPr>
            <p:ph idx="1"/>
          </p:nvPr>
        </p:nvSpPr>
        <p:spPr>
          <a:xfrm>
            <a:off x="498474" y="1981200"/>
            <a:ext cx="8035926" cy="4495800"/>
          </a:xfrm>
        </p:spPr>
        <p:txBody>
          <a:bodyPr>
            <a:normAutofit fontScale="92500" lnSpcReduction="10000"/>
          </a:bodyPr>
          <a:lstStyle/>
          <a:p>
            <a:r>
              <a:rPr lang="en-US" dirty="0" smtClean="0"/>
              <a:t>Write through</a:t>
            </a:r>
          </a:p>
          <a:p>
            <a:pPr lvl="1"/>
            <a:r>
              <a:rPr lang="en-US" dirty="0" smtClean="0"/>
              <a:t>Simplest technique</a:t>
            </a:r>
          </a:p>
          <a:p>
            <a:pPr lvl="1"/>
            <a:r>
              <a:rPr lang="en-US" dirty="0" smtClean="0"/>
              <a:t>All write operations are made to main memory as well as to the cache</a:t>
            </a:r>
          </a:p>
          <a:p>
            <a:pPr lvl="1"/>
            <a:r>
              <a:rPr lang="en-US" dirty="0" smtClean="0"/>
              <a:t>The main disadvantage of this technique is that it generates substantial memory traffic and may create a bottleneck</a:t>
            </a:r>
          </a:p>
          <a:p>
            <a:r>
              <a:rPr lang="en-US" dirty="0" smtClean="0"/>
              <a:t>Write back</a:t>
            </a:r>
          </a:p>
          <a:p>
            <a:pPr lvl="1"/>
            <a:r>
              <a:rPr lang="en-US" dirty="0" smtClean="0"/>
              <a:t>Minimizes memory writes</a:t>
            </a:r>
          </a:p>
          <a:p>
            <a:pPr lvl="1"/>
            <a:r>
              <a:rPr lang="en-US" dirty="0" smtClean="0"/>
              <a:t>Updates are made only in the cache</a:t>
            </a:r>
          </a:p>
          <a:p>
            <a:pPr lvl="1"/>
            <a:r>
              <a:rPr lang="en-US" dirty="0" smtClean="0"/>
              <a:t>Portions of main memory are invalid and hence accesses by I/O modules can be allowed only through the cache</a:t>
            </a:r>
          </a:p>
          <a:p>
            <a:pPr lvl="1"/>
            <a:r>
              <a:rPr lang="en-US" dirty="0" smtClean="0"/>
              <a:t>This makes for complex circuitry and a potential bottleneck</a:t>
            </a:r>
            <a:endParaRPr lang="en-US" dirty="0"/>
          </a:p>
        </p:txBody>
      </p:sp>
      <p:sp>
        <p:nvSpPr>
          <p:cNvPr id="3" name="Foliennummernplatzhalter 2"/>
          <p:cNvSpPr>
            <a:spLocks noGrp="1"/>
          </p:cNvSpPr>
          <p:nvPr>
            <p:ph type="sldNum" sz="quarter" idx="12"/>
          </p:nvPr>
        </p:nvSpPr>
        <p:spPr/>
        <p:txBody>
          <a:bodyPr/>
          <a:lstStyle/>
          <a:p>
            <a:fld id="{B6F15528-21DE-4FAA-801E-634DDDAF4B2B}" type="slidenum">
              <a:rPr lang="en-US" smtClean="0"/>
              <a:pPr/>
              <a:t>48</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2582082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idx="4294967295"/>
          </p:nvPr>
        </p:nvSpPr>
        <p:spPr>
          <a:xfrm>
            <a:off x="901700" y="152400"/>
            <a:ext cx="7556500" cy="1116012"/>
          </a:xfrm>
        </p:spPr>
        <p:txBody>
          <a:bodyPr anchor="ctr">
            <a:normAutofit/>
          </a:bodyPr>
          <a:lstStyle/>
          <a:p>
            <a:pPr algn="ctr"/>
            <a:r>
              <a:rPr lang="en-GB" sz="3200" dirty="0">
                <a:solidFill>
                  <a:schemeClr val="tx1"/>
                </a:solidFill>
                <a:latin typeface="Times New Roman" panose="02020603050405020304" pitchFamily="18" charset="0"/>
                <a:cs typeface="Times New Roman" panose="02020603050405020304" pitchFamily="18" charset="0"/>
              </a:rPr>
              <a:t>Line</a:t>
            </a:r>
            <a:r>
              <a:rPr lang="en-GB" sz="3200" dirty="0" smtClean="0">
                <a:solidFill>
                  <a:schemeClr val="tx1"/>
                </a:solidFill>
                <a:latin typeface="Times New Roman" panose="02020603050405020304" pitchFamily="18" charset="0"/>
                <a:cs typeface="Times New Roman" panose="02020603050405020304" pitchFamily="18" charset="0"/>
              </a:rPr>
              <a:t> Size</a:t>
            </a:r>
            <a:endParaRPr lang="en-GB"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43" name="Content Placeholder 42"/>
          <p:cNvGraphicFramePr>
            <a:graphicFrameLocks noGrp="1"/>
          </p:cNvGraphicFramePr>
          <p:nvPr>
            <p:ph idx="4294967295"/>
            <p:extLst>
              <p:ext uri="{D42A27DB-BD31-4B8C-83A1-F6EECF244321}">
                <p14:modId xmlns:p14="http://schemas.microsoft.com/office/powerpoint/2010/main" val="3491056713"/>
              </p:ext>
            </p:extLst>
          </p:nvPr>
        </p:nvGraphicFramePr>
        <p:xfrm>
          <a:off x="29867" y="609600"/>
          <a:ext cx="8964612" cy="6309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49</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1111683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lstStyle/>
          <a:p>
            <a:r>
              <a:rPr lang="en-GB" dirty="0"/>
              <a:t>Multilevel Caches</a:t>
            </a:r>
          </a:p>
        </p:txBody>
      </p:sp>
      <p:sp>
        <p:nvSpPr>
          <p:cNvPr id="190467" name="Rectangle 3"/>
          <p:cNvSpPr>
            <a:spLocks noGrp="1" noChangeArrowheads="1"/>
          </p:cNvSpPr>
          <p:nvPr>
            <p:ph idx="1"/>
          </p:nvPr>
        </p:nvSpPr>
        <p:spPr>
          <a:xfrm>
            <a:off x="498474" y="1295400"/>
            <a:ext cx="7556313" cy="5257800"/>
          </a:xfrm>
        </p:spPr>
        <p:txBody>
          <a:bodyPr>
            <a:normAutofit fontScale="77500" lnSpcReduction="20000"/>
          </a:bodyPr>
          <a:lstStyle/>
          <a:p>
            <a:r>
              <a:rPr lang="en-GB" dirty="0" smtClean="0"/>
              <a:t>As logic density has increased it has become possible to have a cache on the same chip as the processor</a:t>
            </a:r>
          </a:p>
          <a:p>
            <a:r>
              <a:rPr lang="en-GB" dirty="0" smtClean="0"/>
              <a:t>The on-chip cache reduces the processor’s external bus activity and speeds up execution time and increases overall system performance</a:t>
            </a:r>
          </a:p>
          <a:p>
            <a:pPr lvl="1"/>
            <a:r>
              <a:rPr lang="en-GB" dirty="0" smtClean="0"/>
              <a:t>When the requested instruction or data is found in the on-chip cache, the bus access is eliminated</a:t>
            </a:r>
          </a:p>
          <a:p>
            <a:pPr lvl="1"/>
            <a:r>
              <a:rPr lang="en-GB" dirty="0" smtClean="0"/>
              <a:t>On-chip cache accesses will complete appreciably faster than would even zero-wait state bus cycles</a:t>
            </a:r>
          </a:p>
          <a:p>
            <a:pPr lvl="1"/>
            <a:r>
              <a:rPr lang="en-GB" dirty="0" smtClean="0"/>
              <a:t>During this period the bus is free to support other transfers</a:t>
            </a:r>
          </a:p>
          <a:p>
            <a:r>
              <a:rPr lang="en-GB" dirty="0" smtClean="0"/>
              <a:t>Two-level cache:</a:t>
            </a:r>
          </a:p>
          <a:p>
            <a:pPr lvl="1"/>
            <a:r>
              <a:rPr lang="en-GB" dirty="0" smtClean="0"/>
              <a:t>Internal cache designated as level 1 (L1)</a:t>
            </a:r>
          </a:p>
          <a:p>
            <a:pPr lvl="1"/>
            <a:r>
              <a:rPr lang="en-GB" dirty="0" smtClean="0"/>
              <a:t>External cache designated as level 2 (L2)</a:t>
            </a:r>
          </a:p>
          <a:p>
            <a:r>
              <a:rPr lang="en-GB" dirty="0" smtClean="0"/>
              <a:t>Potential savings due to the use of an L2 cache depends on the hit rates in both the L1 and L2 caches</a:t>
            </a:r>
          </a:p>
          <a:p>
            <a:r>
              <a:rPr lang="en-GB" dirty="0" smtClean="0"/>
              <a:t>The use of multilevel caches complicates all of the design issues related to caches, including size, replacement algorithm, and write policy</a:t>
            </a:r>
          </a:p>
          <a:p>
            <a:endParaRPr lang="en-GB" dirty="0" smtClean="0"/>
          </a:p>
          <a:p>
            <a:endParaRPr lang="en-GB" dirty="0" smtClean="0"/>
          </a:p>
        </p:txBody>
      </p:sp>
      <p:sp>
        <p:nvSpPr>
          <p:cNvPr id="3" name="Foliennummernplatzhalter 2"/>
          <p:cNvSpPr>
            <a:spLocks noGrp="1"/>
          </p:cNvSpPr>
          <p:nvPr>
            <p:ph type="sldNum" sz="quarter" idx="12"/>
          </p:nvPr>
        </p:nvSpPr>
        <p:spPr/>
        <p:txBody>
          <a:bodyPr/>
          <a:lstStyle/>
          <a:p>
            <a:fld id="{B6F15528-21DE-4FAA-801E-634DDDAF4B2B}" type="slidenum">
              <a:rPr lang="en-US" smtClean="0"/>
              <a:pPr/>
              <a:t>50</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5432576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7.pdf"/>
          <p:cNvPicPr>
            <a:picLocks noChangeAspect="1"/>
          </p:cNvPicPr>
          <p:nvPr/>
        </p:nvPicPr>
        <p:blipFill rotWithShape="1">
          <a:blip r:embed="rId3">
            <a:extLst>
              <a:ext uri="{28A0092B-C50C-407E-A947-70E740481C1C}">
                <a14:useLocalDpi xmlns:a14="http://schemas.microsoft.com/office/drawing/2010/main" val="0"/>
              </a:ext>
            </a:extLst>
          </a:blip>
          <a:srcRect t="16342" b="12302"/>
          <a:stretch/>
        </p:blipFill>
        <p:spPr>
          <a:xfrm>
            <a:off x="757965" y="245645"/>
            <a:ext cx="7243035" cy="6688555"/>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51</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07486734"/>
      </p:ext>
    </p:extLst>
  </p:cSld>
  <p:clrMapOvr>
    <a:masterClrMapping/>
  </p:clrMapOvr>
  <p:transition spd="med">
    <p:zoom/>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r>
              <a:rPr lang="en-GB" dirty="0"/>
              <a:t>Unified</a:t>
            </a:r>
            <a:r>
              <a:rPr lang="en-GB" dirty="0" smtClean="0"/>
              <a:t> Versus </a:t>
            </a:r>
            <a:r>
              <a:rPr lang="en-GB" dirty="0"/>
              <a:t>Split Caches</a:t>
            </a:r>
          </a:p>
        </p:txBody>
      </p:sp>
      <p:sp>
        <p:nvSpPr>
          <p:cNvPr id="192515" name="Rectangle 3"/>
          <p:cNvSpPr>
            <a:spLocks noGrp="1" noChangeArrowheads="1"/>
          </p:cNvSpPr>
          <p:nvPr>
            <p:ph idx="1"/>
          </p:nvPr>
        </p:nvSpPr>
        <p:spPr>
          <a:xfrm>
            <a:off x="539552" y="1556792"/>
            <a:ext cx="7556313" cy="4724400"/>
          </a:xfrm>
        </p:spPr>
        <p:txBody>
          <a:bodyPr>
            <a:normAutofit fontScale="92500" lnSpcReduction="20000"/>
          </a:bodyPr>
          <a:lstStyle/>
          <a:p>
            <a:r>
              <a:rPr lang="en-GB" dirty="0" smtClean="0"/>
              <a:t>Has become common to split cache:</a:t>
            </a:r>
          </a:p>
          <a:p>
            <a:pPr lvl="1"/>
            <a:r>
              <a:rPr lang="en-GB" dirty="0" smtClean="0"/>
              <a:t>One dedicated to instructions</a:t>
            </a:r>
          </a:p>
          <a:p>
            <a:pPr lvl="1"/>
            <a:r>
              <a:rPr lang="en-GB" dirty="0" smtClean="0"/>
              <a:t>One dedicated to data</a:t>
            </a:r>
          </a:p>
          <a:p>
            <a:pPr lvl="1"/>
            <a:r>
              <a:rPr lang="en-GB" dirty="0" smtClean="0"/>
              <a:t>Both exist at the same level, typically as two L1 caches</a:t>
            </a:r>
          </a:p>
          <a:p>
            <a:r>
              <a:rPr lang="en-GB" dirty="0"/>
              <a:t>Advantages of unified </a:t>
            </a:r>
            <a:r>
              <a:rPr lang="en-GB" dirty="0" smtClean="0"/>
              <a:t>cache:</a:t>
            </a:r>
          </a:p>
          <a:p>
            <a:pPr lvl="1"/>
            <a:r>
              <a:rPr lang="en-GB" dirty="0"/>
              <a:t>Higher hit rate</a:t>
            </a:r>
          </a:p>
          <a:p>
            <a:pPr lvl="2"/>
            <a:r>
              <a:rPr lang="en-GB" dirty="0"/>
              <a:t>Balances load of instruction and data </a:t>
            </a:r>
            <a:r>
              <a:rPr lang="en-GB" dirty="0" smtClean="0"/>
              <a:t>fetches automatically</a:t>
            </a:r>
          </a:p>
          <a:p>
            <a:pPr lvl="2"/>
            <a:r>
              <a:rPr lang="en-GB" dirty="0"/>
              <a:t>Only one cache</a:t>
            </a:r>
            <a:r>
              <a:rPr lang="en-GB" dirty="0" smtClean="0"/>
              <a:t> needs to be designed and implemented</a:t>
            </a:r>
          </a:p>
          <a:p>
            <a:r>
              <a:rPr lang="en-GB" dirty="0" smtClean="0"/>
              <a:t>Trend is toward split caches at the L1 and unified caches for higher levels</a:t>
            </a:r>
          </a:p>
          <a:p>
            <a:r>
              <a:rPr lang="en-GB" dirty="0" smtClean="0"/>
              <a:t>Advantages </a:t>
            </a:r>
            <a:r>
              <a:rPr lang="en-GB" dirty="0"/>
              <a:t>of split </a:t>
            </a:r>
            <a:r>
              <a:rPr lang="en-GB" dirty="0" smtClean="0"/>
              <a:t>cache:</a:t>
            </a:r>
          </a:p>
          <a:p>
            <a:pPr lvl="1"/>
            <a:r>
              <a:rPr lang="en-GB" dirty="0"/>
              <a:t>Eliminates cache contention between instruction fetch/decode unit and execution unit</a:t>
            </a:r>
          </a:p>
          <a:p>
            <a:pPr lvl="2"/>
            <a:r>
              <a:rPr lang="en-GB" dirty="0"/>
              <a:t>Important in pipelining</a:t>
            </a:r>
          </a:p>
        </p:txBody>
      </p:sp>
      <p:sp>
        <p:nvSpPr>
          <p:cNvPr id="3" name="Foliennummernplatzhalter 2"/>
          <p:cNvSpPr>
            <a:spLocks noGrp="1"/>
          </p:cNvSpPr>
          <p:nvPr>
            <p:ph type="sldNum" sz="quarter" idx="12"/>
          </p:nvPr>
        </p:nvSpPr>
        <p:spPr/>
        <p:txBody>
          <a:bodyPr/>
          <a:lstStyle/>
          <a:p>
            <a:fld id="{B6F15528-21DE-4FAA-801E-634DDDAF4B2B}" type="slidenum">
              <a:rPr lang="en-US" smtClean="0"/>
              <a:pPr/>
              <a:t>52</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0036892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57200" y="332715"/>
            <a:ext cx="7139756" cy="6677685"/>
          </a:xfrm>
          <a:prstGeom prst="rect">
            <a:avLst/>
          </a:prstGeom>
        </p:spPr>
      </p:pic>
      <p:sp>
        <p:nvSpPr>
          <p:cNvPr id="3" name="TextBox 2"/>
          <p:cNvSpPr txBox="1"/>
          <p:nvPr/>
        </p:nvSpPr>
        <p:spPr>
          <a:xfrm>
            <a:off x="7576311" y="1916832"/>
            <a:ext cx="1547664" cy="1785104"/>
          </a:xfrm>
          <a:prstGeom prst="rect">
            <a:avLst/>
          </a:prstGeom>
          <a:noFill/>
        </p:spPr>
        <p:txBody>
          <a:bodyPr wrap="square" rtlCol="0">
            <a:spAutoFit/>
          </a:bodyPr>
          <a:lstStyle/>
          <a:p>
            <a:pPr algn="ctr"/>
            <a:r>
              <a:rPr lang="en-US" dirty="0" smtClean="0">
                <a:latin typeface="+mj-lt"/>
              </a:rPr>
              <a:t>Table 4.4    </a:t>
            </a:r>
          </a:p>
          <a:p>
            <a:pPr algn="ctr"/>
            <a:endParaRPr lang="en-US" sz="2000" dirty="0">
              <a:latin typeface="+mj-lt"/>
            </a:endParaRPr>
          </a:p>
          <a:p>
            <a:pPr algn="ctr"/>
            <a:r>
              <a:rPr lang="en-US" sz="2200" dirty="0" smtClean="0">
                <a:latin typeface="+mj-lt"/>
              </a:rPr>
              <a:t>Intel </a:t>
            </a:r>
          </a:p>
          <a:p>
            <a:pPr algn="ctr"/>
            <a:r>
              <a:rPr lang="en-US" sz="2200" dirty="0" smtClean="0">
                <a:latin typeface="+mj-lt"/>
              </a:rPr>
              <a:t>Cache </a:t>
            </a:r>
            <a:r>
              <a:rPr lang="en-US" sz="2200" dirty="0">
                <a:latin typeface="+mj-lt"/>
              </a:rPr>
              <a:t>Evolution </a:t>
            </a:r>
          </a:p>
        </p:txBody>
      </p:sp>
      <p:sp>
        <p:nvSpPr>
          <p:cNvPr id="4" name="TextBox 3"/>
          <p:cNvSpPr txBox="1"/>
          <p:nvPr/>
        </p:nvSpPr>
        <p:spPr>
          <a:xfrm>
            <a:off x="7528607" y="6309320"/>
            <a:ext cx="1619672" cy="461665"/>
          </a:xfrm>
          <a:prstGeom prst="rect">
            <a:avLst/>
          </a:prstGeom>
          <a:noFill/>
        </p:spPr>
        <p:txBody>
          <a:bodyPr wrap="square" rtlCol="0">
            <a:spAutoFit/>
          </a:bodyPr>
          <a:lstStyle/>
          <a:p>
            <a:r>
              <a:rPr lang="en-US" sz="1200" dirty="0" smtClean="0">
                <a:latin typeface="+mn-lt"/>
              </a:rPr>
              <a:t>(Table is on page 150 in the textbook.)</a:t>
            </a:r>
            <a:endParaRPr lang="en-US" sz="1200" dirty="0">
              <a:latin typeface="+mn-lt"/>
            </a:endParaRPr>
          </a:p>
        </p:txBody>
      </p:sp>
      <p:sp>
        <p:nvSpPr>
          <p:cNvPr id="6" name="Foliennummernplatzhalter 5"/>
          <p:cNvSpPr>
            <a:spLocks noGrp="1"/>
          </p:cNvSpPr>
          <p:nvPr>
            <p:ph type="sldNum" sz="quarter" idx="12"/>
          </p:nvPr>
        </p:nvSpPr>
        <p:spPr/>
        <p:txBody>
          <a:bodyPr/>
          <a:lstStyle/>
          <a:p>
            <a:fld id="{B6F15528-21DE-4FAA-801E-634DDDAF4B2B}" type="slidenum">
              <a:rPr lang="en-US" smtClean="0"/>
              <a:pPr/>
              <a:t>53</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92203533"/>
      </p:ext>
    </p:extLst>
  </p:cSld>
  <p:clrMapOvr>
    <a:masterClrMapping/>
  </p:clrMapOvr>
  <p:transition spd="med">
    <p:split orient="vert"/>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8.pdf"/>
          <p:cNvPicPr>
            <a:picLocks noChangeAspect="1"/>
          </p:cNvPicPr>
          <p:nvPr/>
        </p:nvPicPr>
        <p:blipFill rotWithShape="1">
          <a:blip r:embed="rId3">
            <a:extLst>
              <a:ext uri="{28A0092B-C50C-407E-A947-70E740481C1C}">
                <a14:useLocalDpi xmlns:a14="http://schemas.microsoft.com/office/drawing/2010/main" val="0"/>
              </a:ext>
            </a:extLst>
          </a:blip>
          <a:srcRect l="4462" t="13073" r="7433" b="9941"/>
          <a:stretch/>
        </p:blipFill>
        <p:spPr>
          <a:xfrm>
            <a:off x="76200" y="521439"/>
            <a:ext cx="8820472" cy="5955561"/>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54</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49781109"/>
      </p:ext>
    </p:extLst>
  </p:cSld>
  <p:clrMapOvr>
    <a:masterClrMapping/>
  </p:clrMapOvr>
  <p:transition spd="med">
    <p:zoom/>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04800" y="1754607"/>
            <a:ext cx="9623484" cy="346846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55</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4118563"/>
      </p:ext>
    </p:extLst>
  </p:cSld>
  <p:clrMapOvr>
    <a:masterClrMapping/>
  </p:clrMapOvr>
  <p:transition spd="med">
    <p:zoom/>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62000" y="228600"/>
            <a:ext cx="3428999" cy="1116106"/>
          </a:xfrm>
        </p:spPr>
        <p:txBody>
          <a:bodyPr>
            <a:normAutofit/>
          </a:bodyPr>
          <a:lstStyle/>
          <a:p>
            <a:r>
              <a:rPr lang="en-US" sz="4400" dirty="0" smtClean="0">
                <a:solidFill>
                  <a:schemeClr val="tx1"/>
                </a:solidFill>
              </a:rPr>
              <a:t>Summary</a:t>
            </a:r>
            <a:endParaRPr lang="en-US" sz="4400" dirty="0">
              <a:solidFill>
                <a:schemeClr val="tx1"/>
              </a:solidFill>
            </a:endParaRPr>
          </a:p>
        </p:txBody>
      </p:sp>
      <p:sp>
        <p:nvSpPr>
          <p:cNvPr id="30" name="Content Placeholder 29"/>
          <p:cNvSpPr>
            <a:spLocks noGrp="1"/>
          </p:cNvSpPr>
          <p:nvPr>
            <p:ph sz="half" idx="2"/>
          </p:nvPr>
        </p:nvSpPr>
        <p:spPr>
          <a:xfrm>
            <a:off x="457200" y="2514600"/>
            <a:ext cx="3657600" cy="4343400"/>
          </a:xfrm>
        </p:spPr>
        <p:txBody>
          <a:bodyPr>
            <a:normAutofit/>
          </a:bodyPr>
          <a:lstStyle/>
          <a:p>
            <a:pPr>
              <a:spcBef>
                <a:spcPts val="600"/>
              </a:spcBef>
            </a:pPr>
            <a:r>
              <a:rPr lang="en-US" sz="2400" dirty="0" smtClean="0"/>
              <a:t>Computer memory system overview</a:t>
            </a:r>
          </a:p>
          <a:p>
            <a:pPr lvl="1"/>
            <a:r>
              <a:rPr lang="en-US" sz="2200" dirty="0" smtClean="0"/>
              <a:t>Characteristics of Memory Systems</a:t>
            </a:r>
          </a:p>
          <a:p>
            <a:pPr lvl="1"/>
            <a:r>
              <a:rPr lang="en-US" sz="2200" dirty="0" smtClean="0"/>
              <a:t>Memory Hierarchy</a:t>
            </a:r>
          </a:p>
          <a:p>
            <a:pPr>
              <a:spcBef>
                <a:spcPts val="600"/>
              </a:spcBef>
            </a:pPr>
            <a:r>
              <a:rPr lang="en-US" sz="2400" dirty="0" smtClean="0"/>
              <a:t>Cache memory principles</a:t>
            </a:r>
          </a:p>
          <a:p>
            <a:pPr marL="228600" lvl="1">
              <a:buClr>
                <a:schemeClr val="accent1"/>
              </a:buClr>
            </a:pPr>
            <a:r>
              <a:rPr lang="en-US" sz="2400" dirty="0"/>
              <a:t>Pentium 4 cache </a:t>
            </a:r>
            <a:r>
              <a:rPr lang="en-US" sz="2400" dirty="0" smtClean="0"/>
              <a:t>organization</a:t>
            </a:r>
            <a:endParaRPr lang="en-US" sz="2400" dirty="0"/>
          </a:p>
        </p:txBody>
      </p:sp>
      <p:sp>
        <p:nvSpPr>
          <p:cNvPr id="32" name="Content Placeholder 31"/>
          <p:cNvSpPr>
            <a:spLocks noGrp="1"/>
          </p:cNvSpPr>
          <p:nvPr>
            <p:ph sz="quarter" idx="4"/>
          </p:nvPr>
        </p:nvSpPr>
        <p:spPr>
          <a:xfrm>
            <a:off x="4495800" y="2362200"/>
            <a:ext cx="3810000" cy="4724400"/>
          </a:xfrm>
        </p:spPr>
        <p:txBody>
          <a:bodyPr>
            <a:normAutofit/>
          </a:bodyPr>
          <a:lstStyle/>
          <a:p>
            <a:pPr marL="228600" lvl="1">
              <a:spcBef>
                <a:spcPts val="1800"/>
              </a:spcBef>
              <a:buClr>
                <a:schemeClr val="accent1"/>
              </a:buClr>
            </a:pPr>
            <a:r>
              <a:rPr lang="en-US" sz="2400" dirty="0" smtClean="0"/>
              <a:t>Elements of cache design</a:t>
            </a:r>
          </a:p>
          <a:p>
            <a:pPr lvl="1"/>
            <a:r>
              <a:rPr lang="en-US" sz="2200" dirty="0"/>
              <a:t>Cache addresses</a:t>
            </a:r>
          </a:p>
          <a:p>
            <a:pPr lvl="1"/>
            <a:r>
              <a:rPr lang="en-US" sz="2200" dirty="0"/>
              <a:t>Cache size</a:t>
            </a:r>
          </a:p>
          <a:p>
            <a:pPr lvl="1"/>
            <a:r>
              <a:rPr lang="en-US" sz="2200" dirty="0"/>
              <a:t>Mapping function</a:t>
            </a:r>
          </a:p>
          <a:p>
            <a:pPr lvl="1"/>
            <a:r>
              <a:rPr lang="en-US" sz="2200" dirty="0"/>
              <a:t>Replacement algorithms</a:t>
            </a:r>
          </a:p>
          <a:p>
            <a:pPr lvl="1"/>
            <a:r>
              <a:rPr lang="en-US" sz="2200" dirty="0"/>
              <a:t>Write policy</a:t>
            </a:r>
          </a:p>
          <a:p>
            <a:pPr lvl="1"/>
            <a:r>
              <a:rPr lang="en-US" sz="2200" dirty="0"/>
              <a:t>Line size</a:t>
            </a:r>
          </a:p>
          <a:p>
            <a:pPr lvl="1"/>
            <a:r>
              <a:rPr lang="en-US" sz="2200" dirty="0"/>
              <a:t>Number of caches</a:t>
            </a:r>
          </a:p>
        </p:txBody>
      </p:sp>
      <p:sp>
        <p:nvSpPr>
          <p:cNvPr id="31" name="Text Placeholder 30"/>
          <p:cNvSpPr>
            <a:spLocks noGrp="1"/>
          </p:cNvSpPr>
          <p:nvPr>
            <p:ph type="body" sz="quarter" idx="3"/>
          </p:nvPr>
        </p:nvSpPr>
        <p:spPr>
          <a:xfrm>
            <a:off x="4343400" y="228600"/>
            <a:ext cx="3657600" cy="1707776"/>
          </a:xfrm>
        </p:spPr>
        <p:txBody>
          <a:bodyPr/>
          <a:lstStyle/>
          <a:p>
            <a:r>
              <a:rPr lang="en-US" sz="2800" dirty="0" smtClean="0">
                <a:solidFill>
                  <a:schemeClr val="tx2"/>
                </a:solidFill>
                <a:latin typeface="+mj-lt"/>
                <a:ea typeface="+mj-ea"/>
                <a:cs typeface="+mj-cs"/>
              </a:rPr>
              <a:t>Cache</a:t>
            </a:r>
          </a:p>
          <a:p>
            <a:r>
              <a:rPr lang="en-US" sz="2800" dirty="0" smtClean="0">
                <a:solidFill>
                  <a:schemeClr val="tx2"/>
                </a:solidFill>
                <a:latin typeface="+mj-lt"/>
                <a:ea typeface="+mj-ea"/>
                <a:cs typeface="+mj-cs"/>
              </a:rPr>
              <a:t>Memory</a:t>
            </a:r>
            <a:endParaRPr lang="en-US" sz="2800" dirty="0">
              <a:solidFill>
                <a:schemeClr val="tx2"/>
              </a:solidFill>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56</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3249412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229600" cy="1828800"/>
          </a:xfrm>
        </p:spPr>
        <p:txBody>
          <a:bodyPr anchor="ctr">
            <a:normAutofit/>
          </a:bodyPr>
          <a:lstStyle/>
          <a:p>
            <a:r>
              <a:rPr lang="de-DE" sz="4000" dirty="0"/>
              <a:t>Part </a:t>
            </a:r>
            <a:r>
              <a:rPr lang="de-DE" sz="4000" dirty="0" smtClean="0"/>
              <a:t>1.2</a:t>
            </a:r>
            <a:r>
              <a:rPr lang="de-DE" sz="4000" dirty="0"/>
              <a:t/>
            </a:r>
            <a:br>
              <a:rPr lang="de-DE" sz="4000" dirty="0"/>
            </a:br>
            <a:r>
              <a:rPr lang="de-DE" sz="4000" dirty="0" smtClean="0"/>
              <a:t>Main Memory</a:t>
            </a:r>
            <a:endParaRPr lang="tr-TR" sz="400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57</a:t>
            </a:fld>
            <a:endParaRPr lang="en-US" dirty="0"/>
          </a:p>
        </p:txBody>
      </p:sp>
    </p:spTree>
    <p:extLst>
      <p:ext uri="{BB962C8B-B14F-4D97-AF65-F5344CB8AC3E}">
        <p14:creationId xmlns:p14="http://schemas.microsoft.com/office/powerpoint/2010/main" val="202717154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1.pdf"/>
          <p:cNvPicPr>
            <a:picLocks noChangeAspect="1"/>
          </p:cNvPicPr>
          <p:nvPr/>
        </p:nvPicPr>
        <p:blipFill rotWithShape="1">
          <a:blip r:embed="rId3"/>
          <a:srcRect l="5224" t="27851" r="4568" b="26986"/>
          <a:stretch/>
        </p:blipFill>
        <p:spPr>
          <a:xfrm>
            <a:off x="-47965" y="929190"/>
            <a:ext cx="9268165" cy="6005010"/>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58</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93321603"/>
      </p:ext>
    </p:extLst>
  </p:cSld>
  <p:clrMapOvr>
    <a:masterClrMapping/>
  </p:clrMapOvr>
  <p:transition spd="med">
    <p:wheel spokes="2"/>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7" name="Rectangle 5"/>
          <p:cNvSpPr>
            <a:spLocks noChangeArrowheads="1"/>
          </p:cNvSpPr>
          <p:nvPr/>
        </p:nvSpPr>
        <p:spPr bwMode="auto">
          <a:xfrm>
            <a:off x="1531938" y="1373188"/>
            <a:ext cx="4557712" cy="0"/>
          </a:xfrm>
          <a:prstGeom prst="rect">
            <a:avLst/>
          </a:prstGeom>
          <a:solidFill>
            <a:srgbClr val="CCFFCC"/>
          </a:solidFill>
          <a:ln w="9525">
            <a:noFill/>
            <a:miter lim="800000"/>
            <a:headEnd/>
            <a:tailEnd/>
          </a:ln>
          <a:effectLst/>
        </p:spPr>
        <p:txBody>
          <a:bodyPr wrap="none" lIns="90000" tIns="46800" rIns="90000" bIns="46800" anchor="ctr">
            <a:prstTxWarp prst="textNoShape">
              <a:avLst/>
            </a:prstTxWarp>
            <a:spAutoFit/>
          </a:bodyPr>
          <a:lstStyle/>
          <a:p>
            <a:endParaRPr lang="en-US"/>
          </a:p>
        </p:txBody>
      </p:sp>
      <p:sp>
        <p:nvSpPr>
          <p:cNvPr id="51" name="Rectangle 50"/>
          <p:cNvSpPr/>
          <p:nvPr/>
        </p:nvSpPr>
        <p:spPr>
          <a:xfrm>
            <a:off x="1187624" y="5661248"/>
            <a:ext cx="6705600" cy="338554"/>
          </a:xfrm>
          <a:prstGeom prst="rect">
            <a:avLst/>
          </a:prstGeom>
        </p:spPr>
        <p:txBody>
          <a:bodyPr wrap="square">
            <a:spAutoFit/>
          </a:bodyPr>
          <a:lstStyle/>
          <a:p>
            <a:pPr algn="ctr"/>
            <a:r>
              <a:rPr lang="en-US" sz="1600" dirty="0" smtClean="0">
                <a:latin typeface="+mn-lt"/>
              </a:rPr>
              <a:t>Semiconductor </a:t>
            </a:r>
            <a:r>
              <a:rPr lang="en-US" sz="1600" dirty="0">
                <a:latin typeface="+mn-lt"/>
              </a:rPr>
              <a:t>Memory Types</a:t>
            </a:r>
            <a:r>
              <a:rPr lang="en-US" sz="1600" dirty="0" smtClean="0">
                <a:latin typeface="+mn-lt"/>
              </a:rPr>
              <a:t> </a:t>
            </a:r>
            <a:endParaRPr lang="en-US" sz="1600" dirty="0">
              <a:latin typeface="+mn-lt"/>
            </a:endParaRPr>
          </a:p>
        </p:txBody>
      </p:sp>
      <p:pic>
        <p:nvPicPr>
          <p:cNvPr id="2" name="Picture 1"/>
          <p:cNvPicPr>
            <a:picLocks noChangeAspect="1"/>
          </p:cNvPicPr>
          <p:nvPr/>
        </p:nvPicPr>
        <p:blipFill>
          <a:blip r:embed="rId3"/>
          <a:stretch>
            <a:fillRect/>
          </a:stretch>
        </p:blipFill>
        <p:spPr>
          <a:xfrm>
            <a:off x="107504" y="692696"/>
            <a:ext cx="8856984" cy="4955473"/>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59</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65843897"/>
      </p:ext>
    </p:extLst>
  </p:cSld>
  <p:clrMapOvr>
    <a:masterClrMapping/>
  </p:clrMapOvr>
  <p:transition spd="med">
    <p:wheel spokes="2"/>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4"/>
          <p:cNvSpPr>
            <a:spLocks noGrp="1" noChangeArrowheads="1"/>
          </p:cNvSpPr>
          <p:nvPr>
            <p:ph type="title"/>
          </p:nvPr>
        </p:nvSpPr>
        <p:spPr>
          <a:xfrm>
            <a:off x="609600" y="533400"/>
            <a:ext cx="7556313" cy="1116106"/>
          </a:xfrm>
        </p:spPr>
        <p:txBody>
          <a:bodyPr anchor="ctr"/>
          <a:lstStyle/>
          <a:p>
            <a:r>
              <a:rPr lang="en-GB" dirty="0" smtClean="0"/>
              <a:t>Dynamic RAM (DRAM)</a:t>
            </a:r>
            <a:endParaRPr lang="en-GB" dirty="0"/>
          </a:p>
        </p:txBody>
      </p:sp>
      <p:sp>
        <p:nvSpPr>
          <p:cNvPr id="21509" name="Rectangle 5"/>
          <p:cNvSpPr>
            <a:spLocks noGrp="1" noChangeArrowheads="1"/>
          </p:cNvSpPr>
          <p:nvPr>
            <p:ph idx="1"/>
          </p:nvPr>
        </p:nvSpPr>
        <p:spPr/>
        <p:txBody>
          <a:bodyPr>
            <a:normAutofit fontScale="92500"/>
          </a:bodyPr>
          <a:lstStyle/>
          <a:p>
            <a:r>
              <a:rPr lang="en-GB" dirty="0" smtClean="0"/>
              <a:t>RAM technology is divided into two technologies:</a:t>
            </a:r>
          </a:p>
          <a:p>
            <a:pPr lvl="1"/>
            <a:r>
              <a:rPr lang="en-GB" dirty="0" smtClean="0"/>
              <a:t>Dynamic RAM (DRAM)</a:t>
            </a:r>
          </a:p>
          <a:p>
            <a:pPr lvl="1"/>
            <a:r>
              <a:rPr lang="en-GB" dirty="0" smtClean="0"/>
              <a:t>Static RAM (SRAM)</a:t>
            </a:r>
          </a:p>
          <a:p>
            <a:pPr marL="228600" lvl="1">
              <a:spcBef>
                <a:spcPts val="2000"/>
              </a:spcBef>
              <a:buClr>
                <a:schemeClr val="accent1"/>
              </a:buClr>
            </a:pPr>
            <a:r>
              <a:rPr lang="en-GB" sz="2000" dirty="0" smtClean="0"/>
              <a:t>DRAM</a:t>
            </a:r>
          </a:p>
          <a:p>
            <a:pPr marL="457200" lvl="2">
              <a:spcBef>
                <a:spcPts val="2000"/>
              </a:spcBef>
            </a:pPr>
            <a:r>
              <a:rPr lang="en-GB" sz="2000" dirty="0" smtClean="0"/>
              <a:t>Made with cells that store data as charge on capacitors</a:t>
            </a:r>
          </a:p>
          <a:p>
            <a:pPr marL="457200" lvl="2">
              <a:spcBef>
                <a:spcPts val="2000"/>
              </a:spcBef>
            </a:pPr>
            <a:r>
              <a:rPr lang="en-GB" sz="2000" dirty="0" smtClean="0"/>
              <a:t>Presence or absence of charge in a capacitor is interpreted as a binary 1 or 0</a:t>
            </a:r>
          </a:p>
          <a:p>
            <a:pPr marL="457200" lvl="2">
              <a:spcBef>
                <a:spcPts val="2000"/>
              </a:spcBef>
            </a:pPr>
            <a:r>
              <a:rPr lang="en-GB" sz="2000" dirty="0" smtClean="0"/>
              <a:t>Requires periodic charge refreshing to maintain data storage</a:t>
            </a:r>
          </a:p>
          <a:p>
            <a:pPr marL="457200" lvl="2">
              <a:spcBef>
                <a:spcPts val="2000"/>
              </a:spcBef>
            </a:pPr>
            <a:r>
              <a:rPr lang="en-GB" sz="2000" dirty="0" smtClean="0"/>
              <a:t>The term </a:t>
            </a:r>
            <a:r>
              <a:rPr lang="en-GB" sz="2000" i="1" dirty="0" smtClean="0"/>
              <a:t>dynamic </a:t>
            </a:r>
            <a:r>
              <a:rPr lang="en-GB" sz="2000" dirty="0" smtClean="0"/>
              <a:t>refers to tendency of the stored charge to leak away, even with power continuously applied</a:t>
            </a:r>
          </a:p>
        </p:txBody>
      </p:sp>
      <p:sp>
        <p:nvSpPr>
          <p:cNvPr id="3" name="Foliennummernplatzhalter 2"/>
          <p:cNvSpPr>
            <a:spLocks noGrp="1"/>
          </p:cNvSpPr>
          <p:nvPr>
            <p:ph type="sldNum" sz="quarter" idx="12"/>
          </p:nvPr>
        </p:nvSpPr>
        <p:spPr/>
        <p:txBody>
          <a:bodyPr/>
          <a:lstStyle/>
          <a:p>
            <a:fld id="{B6F15528-21DE-4FAA-801E-634DDDAF4B2B}" type="slidenum">
              <a:rPr lang="en-US" smtClean="0"/>
              <a:pPr/>
              <a:t>60</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4367285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2.pdf"/>
          <p:cNvPicPr>
            <a:picLocks noChangeAspect="1"/>
          </p:cNvPicPr>
          <p:nvPr/>
        </p:nvPicPr>
        <p:blipFill rotWithShape="1">
          <a:blip r:embed="rId3">
            <a:extLst>
              <a:ext uri="{28A0092B-C50C-407E-A947-70E740481C1C}">
                <a14:useLocalDpi xmlns:a14="http://schemas.microsoft.com/office/drawing/2010/main" val="0"/>
              </a:ext>
            </a:extLst>
          </a:blip>
          <a:srcRect l="8690" t="15808" r="5104" b="10726"/>
          <a:stretch/>
        </p:blipFill>
        <p:spPr>
          <a:xfrm>
            <a:off x="0" y="607723"/>
            <a:ext cx="9144000" cy="6021677"/>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61</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16224164"/>
      </p:ext>
    </p:extLst>
  </p:cSld>
  <p:clrMapOvr>
    <a:masterClrMapping/>
  </p:clrMapOvr>
  <p:transition spd="med">
    <p:split/>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4"/>
          <p:cNvSpPr>
            <a:spLocks noGrp="1" noChangeArrowheads="1"/>
          </p:cNvSpPr>
          <p:nvPr>
            <p:ph type="title"/>
          </p:nvPr>
        </p:nvSpPr>
        <p:spPr>
          <a:xfrm>
            <a:off x="381000" y="1143000"/>
            <a:ext cx="4016633" cy="1162050"/>
          </a:xfrm>
        </p:spPr>
        <p:txBody>
          <a:bodyPr>
            <a:noAutofit/>
          </a:bodyPr>
          <a:lstStyle/>
          <a:p>
            <a:pPr algn="ctr"/>
            <a:r>
              <a:rPr lang="en-GB" sz="4400" dirty="0" smtClean="0">
                <a:effectLst>
                  <a:outerShdw blurRad="38100" dist="38100" dir="2700000" algn="tl">
                    <a:srgbClr val="000000">
                      <a:alpha val="43137"/>
                    </a:srgbClr>
                  </a:outerShdw>
                </a:effectLst>
              </a:rPr>
              <a:t>Static RAM (SRAM)</a:t>
            </a:r>
            <a:endParaRPr lang="en-GB" sz="4400" dirty="0">
              <a:effectLst>
                <a:outerShdw blurRad="38100" dist="38100" dir="2700000" algn="tl">
                  <a:srgbClr val="000000">
                    <a:alpha val="43137"/>
                  </a:srgbClr>
                </a:outerShdw>
              </a:effectLst>
            </a:endParaRPr>
          </a:p>
        </p:txBody>
      </p:sp>
      <p:sp>
        <p:nvSpPr>
          <p:cNvPr id="21509" name="Rectangle 5"/>
          <p:cNvSpPr>
            <a:spLocks noGrp="1" noChangeArrowheads="1"/>
          </p:cNvSpPr>
          <p:nvPr>
            <p:ph type="body" sz="half" idx="2"/>
          </p:nvPr>
        </p:nvSpPr>
        <p:spPr>
          <a:xfrm>
            <a:off x="381094" y="2590800"/>
            <a:ext cx="4015304" cy="3535363"/>
          </a:xfrm>
        </p:spPr>
        <p:txBody>
          <a:bodyPr>
            <a:normAutofit/>
          </a:bodyPr>
          <a:lstStyle/>
          <a:p>
            <a:pPr marL="228600" lvl="1" indent="-182880">
              <a:spcBef>
                <a:spcPts val="2000"/>
              </a:spcBef>
              <a:buClr>
                <a:schemeClr val="bg2"/>
              </a:buClr>
              <a:buFont typeface="Wingdings" charset="2"/>
              <a:buChar char="§"/>
            </a:pPr>
            <a:r>
              <a:rPr lang="en-GB" sz="1800" dirty="0" smtClean="0">
                <a:solidFill>
                  <a:schemeClr val="bg1"/>
                </a:solidFill>
              </a:rPr>
              <a:t>Digital device that uses the same logic elements used in the processor</a:t>
            </a:r>
          </a:p>
          <a:p>
            <a:pPr marL="228600" lvl="1" indent="-182880">
              <a:spcBef>
                <a:spcPts val="2000"/>
              </a:spcBef>
              <a:buClr>
                <a:schemeClr val="bg2"/>
              </a:buClr>
              <a:buFont typeface="Wingdings" charset="2"/>
              <a:buChar char="§"/>
            </a:pPr>
            <a:r>
              <a:rPr lang="en-GB" sz="1800" dirty="0" smtClean="0">
                <a:solidFill>
                  <a:schemeClr val="bg1"/>
                </a:solidFill>
              </a:rPr>
              <a:t>Binary values are stored using traditional flip-flop logic gate configurations</a:t>
            </a:r>
          </a:p>
          <a:p>
            <a:pPr marL="228600" lvl="1" indent="-182880">
              <a:spcBef>
                <a:spcPts val="2000"/>
              </a:spcBef>
              <a:buClr>
                <a:schemeClr val="bg2"/>
              </a:buClr>
              <a:buFont typeface="Wingdings" charset="2"/>
              <a:buChar char="§"/>
            </a:pPr>
            <a:r>
              <a:rPr lang="en-GB" sz="1800" dirty="0" smtClean="0">
                <a:solidFill>
                  <a:schemeClr val="bg1"/>
                </a:solidFill>
              </a:rPr>
              <a:t>Will hold its data as long as power is supplied to it</a:t>
            </a:r>
          </a:p>
          <a:p>
            <a:pPr marL="228600" lvl="1">
              <a:spcBef>
                <a:spcPts val="2000"/>
              </a:spcBef>
              <a:buClr>
                <a:schemeClr val="accent1"/>
              </a:buClr>
            </a:pPr>
            <a:endParaRPr lang="en-GB" sz="2000" dirty="0" smtClean="0"/>
          </a:p>
        </p:txBody>
      </p:sp>
      <p:pic>
        <p:nvPicPr>
          <p:cNvPr id="4" name="Picture 3"/>
          <p:cNvPicPr>
            <a:picLocks noChangeAspect="1"/>
          </p:cNvPicPr>
          <p:nvPr/>
        </p:nvPicPr>
        <p:blipFill>
          <a:blip r:embed="rId3"/>
          <a:stretch>
            <a:fillRect/>
          </a:stretch>
        </p:blipFill>
        <p:spPr>
          <a:xfrm>
            <a:off x="5257800" y="2286000"/>
            <a:ext cx="3123192" cy="2165413"/>
          </a:xfrm>
          <a:prstGeom prst="rect">
            <a:avLst/>
          </a:prstGeom>
          <a:effectLst>
            <a:softEdge rad="203200"/>
          </a:effectLst>
        </p:spPr>
      </p:pic>
      <p:sp>
        <p:nvSpPr>
          <p:cNvPr id="3" name="Foliennummernplatzhalter 2"/>
          <p:cNvSpPr>
            <a:spLocks noGrp="1"/>
          </p:cNvSpPr>
          <p:nvPr>
            <p:ph type="sldNum" sz="quarter" idx="12"/>
          </p:nvPr>
        </p:nvSpPr>
        <p:spPr/>
        <p:txBody>
          <a:bodyPr/>
          <a:lstStyle/>
          <a:p>
            <a:fld id="{8AF02B71-8991-4516-A01E-F1A9ACD28BDC}" type="slidenum">
              <a:rPr lang="de-DE" smtClean="0"/>
              <a:pPr/>
              <a:t>62</a:t>
            </a:fld>
            <a:endParaRPr lang="de-DE"/>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97170158"/>
      </p:ext>
    </p:extLst>
  </p:cSld>
  <p:clrMapOvr>
    <a:masterClrMapping/>
  </p:clrMapOvr>
  <p:transition spd="med">
    <p:split/>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838200" y="304800"/>
            <a:ext cx="5886357" cy="833718"/>
          </a:xfrm>
        </p:spPr>
        <p:txBody>
          <a:bodyPr anchor="ctr">
            <a:normAutofit/>
          </a:bodyPr>
          <a:lstStyle/>
          <a:p>
            <a:pPr algn="ctr"/>
            <a:r>
              <a:rPr lang="en-GB"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SRAM </a:t>
            </a:r>
            <a:r>
              <a:rPr lang="en-GB" sz="3200" dirty="0" smtClean="0">
                <a:solidFill>
                  <a:schemeClr val="accent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versus</a:t>
            </a:r>
            <a:r>
              <a:rPr lang="en-GB" sz="32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DRAM</a:t>
            </a:r>
          </a:p>
        </p:txBody>
      </p:sp>
      <p:sp>
        <p:nvSpPr>
          <p:cNvPr id="158723" name="Rectangle 3"/>
          <p:cNvSpPr>
            <a:spLocks noGrp="1" noChangeArrowheads="1"/>
          </p:cNvSpPr>
          <p:nvPr>
            <p:ph type="body" sz="half" idx="2"/>
          </p:nvPr>
        </p:nvSpPr>
        <p:spPr>
          <a:xfrm>
            <a:off x="533400" y="1447800"/>
            <a:ext cx="5970495" cy="5105399"/>
          </a:xfrm>
        </p:spPr>
        <p:txBody>
          <a:bodyPr>
            <a:normAutofit/>
          </a:bodyPr>
          <a:lstStyle/>
          <a:p>
            <a:pPr marL="228600" indent="-228600">
              <a:spcBef>
                <a:spcPts val="2000"/>
              </a:spcBef>
              <a:buFont typeface="Wingdings" pitchFamily="2" charset="2"/>
              <a:buChar char="n"/>
            </a:pPr>
            <a:r>
              <a:rPr lang="en-GB" sz="2000" dirty="0"/>
              <a:t>Both volatile</a:t>
            </a:r>
          </a:p>
          <a:p>
            <a:pPr lvl="1" indent="-228600">
              <a:buFont typeface="Wingdings" pitchFamily="2" charset="2"/>
              <a:buChar char="n"/>
            </a:pPr>
            <a:r>
              <a:rPr lang="en-GB" sz="1800" dirty="0"/>
              <a:t>Power</a:t>
            </a:r>
            <a:r>
              <a:rPr lang="en-GB" sz="1800" dirty="0" smtClean="0"/>
              <a:t> must be continuously supplied to the memory to preserve the bit values</a:t>
            </a:r>
          </a:p>
          <a:p>
            <a:pPr marL="228600" indent="-228600">
              <a:spcBef>
                <a:spcPts val="2000"/>
              </a:spcBef>
              <a:buFont typeface="Wingdings" pitchFamily="2" charset="2"/>
              <a:buChar char="n"/>
            </a:pPr>
            <a:r>
              <a:rPr lang="en-GB" sz="2000" dirty="0"/>
              <a:t>Dynamic cell </a:t>
            </a:r>
          </a:p>
          <a:p>
            <a:pPr lvl="1" indent="-228600">
              <a:buFont typeface="Wingdings" pitchFamily="2" charset="2"/>
              <a:buChar char="n"/>
            </a:pPr>
            <a:r>
              <a:rPr lang="en-GB" sz="1800" dirty="0"/>
              <a:t>Simpler to build, smaller</a:t>
            </a:r>
          </a:p>
          <a:p>
            <a:pPr lvl="1" indent="-228600">
              <a:buFont typeface="Wingdings" pitchFamily="2" charset="2"/>
              <a:buChar char="n"/>
            </a:pPr>
            <a:r>
              <a:rPr lang="en-GB" sz="1800" dirty="0"/>
              <a:t>More </a:t>
            </a:r>
            <a:r>
              <a:rPr lang="en-GB" sz="1800" dirty="0" smtClean="0"/>
              <a:t>dense (smaller cells = more cells per unit area)</a:t>
            </a:r>
          </a:p>
          <a:p>
            <a:pPr lvl="1" indent="-228600">
              <a:buFont typeface="Wingdings" pitchFamily="2" charset="2"/>
              <a:buChar char="n"/>
            </a:pPr>
            <a:r>
              <a:rPr lang="en-GB" sz="1800" dirty="0"/>
              <a:t>Less </a:t>
            </a:r>
            <a:r>
              <a:rPr lang="en-GB" sz="1800" dirty="0" smtClean="0"/>
              <a:t>expensive</a:t>
            </a:r>
          </a:p>
          <a:p>
            <a:pPr lvl="1" indent="-228600">
              <a:buFont typeface="Wingdings" pitchFamily="2" charset="2"/>
              <a:buChar char="n"/>
            </a:pPr>
            <a:r>
              <a:rPr lang="en-GB" sz="1800" dirty="0" smtClean="0"/>
              <a:t>Requires the supporting refresh circuitry</a:t>
            </a:r>
          </a:p>
          <a:p>
            <a:pPr lvl="1" indent="-228600">
              <a:buFont typeface="Wingdings" pitchFamily="2" charset="2"/>
              <a:buChar char="n"/>
            </a:pPr>
            <a:r>
              <a:rPr lang="en-GB" sz="1800" dirty="0" smtClean="0"/>
              <a:t>Tend to be favored for large memory requirements</a:t>
            </a:r>
          </a:p>
          <a:p>
            <a:pPr lvl="1" indent="-228600">
              <a:buFont typeface="Wingdings" pitchFamily="2" charset="2"/>
              <a:buChar char="n"/>
            </a:pPr>
            <a:r>
              <a:rPr lang="en-GB" sz="1800" dirty="0" smtClean="0"/>
              <a:t>Used for main memory</a:t>
            </a:r>
          </a:p>
          <a:p>
            <a:pPr marL="228600" indent="-228600">
              <a:spcBef>
                <a:spcPts val="2000"/>
              </a:spcBef>
              <a:buFont typeface="Wingdings" pitchFamily="2" charset="2"/>
              <a:buChar char="n"/>
            </a:pPr>
            <a:r>
              <a:rPr lang="en-GB" sz="2000" dirty="0" smtClean="0"/>
              <a:t>Static</a:t>
            </a:r>
            <a:endParaRPr lang="en-GB" sz="2000" dirty="0"/>
          </a:p>
          <a:p>
            <a:pPr lvl="1" indent="-228600">
              <a:buFont typeface="Wingdings" pitchFamily="2" charset="2"/>
              <a:buChar char="n"/>
            </a:pPr>
            <a:r>
              <a:rPr lang="en-GB" sz="1800" dirty="0"/>
              <a:t>Faster</a:t>
            </a:r>
            <a:endParaRPr lang="en-GB" sz="1800" dirty="0" smtClean="0"/>
          </a:p>
          <a:p>
            <a:pPr lvl="1" indent="-228600">
              <a:buFont typeface="Wingdings" pitchFamily="2" charset="2"/>
              <a:buChar char="n"/>
            </a:pPr>
            <a:r>
              <a:rPr lang="en-GB" sz="1800" dirty="0" smtClean="0"/>
              <a:t>Used for cache memory (both on and off chip)</a:t>
            </a:r>
          </a:p>
          <a:p>
            <a:endParaRPr lang="en-GB" dirty="0"/>
          </a:p>
        </p:txBody>
      </p:sp>
      <p:sp>
        <p:nvSpPr>
          <p:cNvPr id="8" name="Rectangle 7"/>
          <p:cNvSpPr/>
          <p:nvPr/>
        </p:nvSpPr>
        <p:spPr>
          <a:xfrm>
            <a:off x="7086600" y="838200"/>
            <a:ext cx="1573768" cy="707886"/>
          </a:xfrm>
          <a:prstGeom prst="rect">
            <a:avLst/>
          </a:prstGeom>
        </p:spPr>
        <p:txBody>
          <a:bodyPr wrap="none">
            <a:spAutoFit/>
          </a:bodyPr>
          <a:lstStyle/>
          <a:p>
            <a:r>
              <a:rPr lang="en-GB" sz="4000" dirty="0" smtClean="0">
                <a:solidFill>
                  <a:schemeClr val="accent1"/>
                </a:solidFill>
                <a:effectLst>
                  <a:outerShdw blurRad="38100" dist="38100" dir="2700000" algn="tl">
                    <a:srgbClr val="000000">
                      <a:alpha val="43137"/>
                    </a:srgbClr>
                  </a:outerShdw>
                </a:effectLst>
                <a:latin typeface="+mj-lt"/>
                <a:ea typeface="+mj-ea"/>
                <a:cs typeface="+mj-cs"/>
              </a:rPr>
              <a:t>SRAM</a:t>
            </a:r>
            <a:endParaRPr lang="en-US" sz="4000" dirty="0">
              <a:solidFill>
                <a:schemeClr val="accent1"/>
              </a:solidFill>
              <a:effectLst>
                <a:outerShdw blurRad="38100" dist="38100" dir="2700000" algn="tl">
                  <a:srgbClr val="000000">
                    <a:alpha val="43137"/>
                  </a:srgbClr>
                </a:outerShdw>
              </a:effectLst>
              <a:latin typeface="+mj-lt"/>
              <a:ea typeface="+mj-ea"/>
              <a:cs typeface="+mj-cs"/>
            </a:endParaRPr>
          </a:p>
        </p:txBody>
      </p:sp>
      <p:sp>
        <p:nvSpPr>
          <p:cNvPr id="9" name="Rectangle 8"/>
          <p:cNvSpPr/>
          <p:nvPr/>
        </p:nvSpPr>
        <p:spPr>
          <a:xfrm>
            <a:off x="7086600" y="2971800"/>
            <a:ext cx="1675459" cy="707886"/>
          </a:xfrm>
          <a:prstGeom prst="rect">
            <a:avLst/>
          </a:prstGeom>
        </p:spPr>
        <p:txBody>
          <a:bodyPr wrap="none">
            <a:spAutoFit/>
          </a:bodyPr>
          <a:lstStyle/>
          <a:p>
            <a:r>
              <a:rPr lang="en-GB" sz="4000" dirty="0" smtClean="0">
                <a:solidFill>
                  <a:srgbClr val="FFFFFF"/>
                </a:solidFill>
                <a:effectLst>
                  <a:outerShdw blurRad="38100" dist="38100" dir="2700000" algn="tl">
                    <a:srgbClr val="000000">
                      <a:alpha val="43137"/>
                    </a:srgbClr>
                  </a:outerShdw>
                </a:effectLst>
                <a:latin typeface="+mj-lt"/>
                <a:ea typeface="+mj-ea"/>
                <a:cs typeface="+mj-cs"/>
              </a:rPr>
              <a:t>DRAM</a:t>
            </a:r>
            <a:endParaRPr lang="en-US" sz="4000" dirty="0">
              <a:solidFill>
                <a:srgbClr val="FFFFFF"/>
              </a:solidFill>
              <a:effectLst>
                <a:outerShdw blurRad="38100" dist="38100" dir="2700000" algn="tl">
                  <a:srgbClr val="000000">
                    <a:alpha val="43137"/>
                  </a:srgbClr>
                </a:outerShdw>
              </a:effectLst>
              <a:latin typeface="+mj-lt"/>
              <a:ea typeface="+mj-ea"/>
              <a:cs typeface="+mj-cs"/>
            </a:endParaRPr>
          </a:p>
        </p:txBody>
      </p:sp>
      <p:sp useBgFill="1">
        <p:nvSpPr>
          <p:cNvPr id="10" name="TextBox 9"/>
          <p:cNvSpPr txBox="1"/>
          <p:nvPr/>
        </p:nvSpPr>
        <p:spPr>
          <a:xfrm>
            <a:off x="222250" y="4587875"/>
            <a:ext cx="387350" cy="461665"/>
          </a:xfrm>
          <a:prstGeom prst="rect">
            <a:avLst/>
          </a:prstGeom>
        </p:spPr>
        <p:txBody>
          <a:bodyPr wrap="square" rtlCol="0">
            <a:spAutoFit/>
          </a:bodyPr>
          <a:lstStyle/>
          <a:p>
            <a:endParaRPr lang="en-US" dirty="0"/>
          </a:p>
        </p:txBody>
      </p:sp>
      <p:sp>
        <p:nvSpPr>
          <p:cNvPr id="3" name="Foliennummernplatzhalter 2"/>
          <p:cNvSpPr>
            <a:spLocks noGrp="1"/>
          </p:cNvSpPr>
          <p:nvPr>
            <p:ph type="sldNum" sz="quarter" idx="12"/>
          </p:nvPr>
        </p:nvSpPr>
        <p:spPr/>
        <p:txBody>
          <a:bodyPr/>
          <a:lstStyle/>
          <a:p>
            <a:fld id="{B6F15528-21DE-4FAA-801E-634DDDAF4B2B}" type="slidenum">
              <a:rPr lang="en-US" smtClean="0"/>
              <a:pPr/>
              <a:t>63</a:t>
            </a:fld>
            <a:endParaRPr lang="en-US" dirty="0"/>
          </a:p>
        </p:txBody>
      </p:sp>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2" name="Grafik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3323764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Rectangle 4"/>
          <p:cNvSpPr>
            <a:spLocks noGrp="1" noChangeArrowheads="1"/>
          </p:cNvSpPr>
          <p:nvPr>
            <p:ph type="title"/>
          </p:nvPr>
        </p:nvSpPr>
        <p:spPr>
          <a:xfrm>
            <a:off x="685800" y="609600"/>
            <a:ext cx="7556313" cy="1116106"/>
          </a:xfrm>
        </p:spPr>
        <p:txBody>
          <a:bodyPr anchor="ctr"/>
          <a:lstStyle/>
          <a:p>
            <a:r>
              <a:rPr lang="en-US" dirty="0" smtClean="0"/>
              <a:t>Read Only Memory (ROM)</a:t>
            </a:r>
            <a:endParaRPr lang="en-US" dirty="0"/>
          </a:p>
        </p:txBody>
      </p:sp>
      <p:sp>
        <p:nvSpPr>
          <p:cNvPr id="68613" name="Rectangle 5"/>
          <p:cNvSpPr>
            <a:spLocks noGrp="1" noChangeArrowheads="1"/>
          </p:cNvSpPr>
          <p:nvPr>
            <p:ph idx="1"/>
          </p:nvPr>
        </p:nvSpPr>
        <p:spPr>
          <a:xfrm>
            <a:off x="498474" y="1676400"/>
            <a:ext cx="7556313" cy="4800600"/>
          </a:xfrm>
        </p:spPr>
        <p:txBody>
          <a:bodyPr>
            <a:normAutofit fontScale="92500"/>
          </a:bodyPr>
          <a:lstStyle/>
          <a:p>
            <a:r>
              <a:rPr lang="en-US" dirty="0" smtClean="0"/>
              <a:t>Contains a permanent pattern of data that cannot be  changed or added to</a:t>
            </a:r>
          </a:p>
          <a:p>
            <a:r>
              <a:rPr lang="en-US" dirty="0" smtClean="0"/>
              <a:t>No power source is required to maintain the bit values in memory</a:t>
            </a:r>
          </a:p>
          <a:p>
            <a:r>
              <a:rPr lang="en-US" dirty="0" smtClean="0"/>
              <a:t>Data or program is permanently in main memory and never needs to be loaded from a secondary storage device</a:t>
            </a:r>
          </a:p>
          <a:p>
            <a:r>
              <a:rPr lang="en-US" dirty="0" smtClean="0"/>
              <a:t>Data is actually wired into the chip as part of the fabrication process</a:t>
            </a:r>
          </a:p>
          <a:p>
            <a:pPr lvl="1"/>
            <a:r>
              <a:rPr lang="en-US" dirty="0" smtClean="0"/>
              <a:t>Disadvantages of this:</a:t>
            </a:r>
          </a:p>
          <a:p>
            <a:pPr lvl="2"/>
            <a:r>
              <a:rPr lang="en-US" dirty="0" smtClean="0"/>
              <a:t>No room for error, if one bit is wrong the whole batch of ROMs must be thrown out</a:t>
            </a:r>
          </a:p>
          <a:p>
            <a:pPr lvl="2"/>
            <a:r>
              <a:rPr lang="en-US" dirty="0" smtClean="0"/>
              <a:t>Data insertion step includes a relatively large fixed cost</a:t>
            </a:r>
          </a:p>
          <a:p>
            <a:endParaRPr lang="en-US" dirty="0"/>
          </a:p>
        </p:txBody>
      </p:sp>
      <p:sp>
        <p:nvSpPr>
          <p:cNvPr id="3" name="Foliennummernplatzhalter 2"/>
          <p:cNvSpPr>
            <a:spLocks noGrp="1"/>
          </p:cNvSpPr>
          <p:nvPr>
            <p:ph type="sldNum" sz="quarter" idx="12"/>
          </p:nvPr>
        </p:nvSpPr>
        <p:spPr/>
        <p:txBody>
          <a:bodyPr/>
          <a:lstStyle/>
          <a:p>
            <a:fld id="{B6F15528-21DE-4FAA-801E-634DDDAF4B2B}" type="slidenum">
              <a:rPr lang="en-US" smtClean="0"/>
              <a:pPr/>
              <a:t>64</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3689965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556313" cy="1116106"/>
          </a:xfrm>
        </p:spPr>
        <p:txBody>
          <a:bodyPr anchor="ctr"/>
          <a:lstStyle/>
          <a:p>
            <a:r>
              <a:rPr lang="en-US" dirty="0" smtClean="0"/>
              <a:t>Programmable ROM (PROM)</a:t>
            </a:r>
            <a:endParaRPr lang="en-US" dirty="0"/>
          </a:p>
        </p:txBody>
      </p:sp>
      <p:sp>
        <p:nvSpPr>
          <p:cNvPr id="3" name="Content Placeholder 2"/>
          <p:cNvSpPr>
            <a:spLocks noGrp="1"/>
          </p:cNvSpPr>
          <p:nvPr>
            <p:ph idx="1"/>
          </p:nvPr>
        </p:nvSpPr>
        <p:spPr/>
        <p:txBody>
          <a:bodyPr/>
          <a:lstStyle/>
          <a:p>
            <a:r>
              <a:rPr lang="en-US" dirty="0" smtClean="0"/>
              <a:t>Less expensive alternative</a:t>
            </a:r>
          </a:p>
          <a:p>
            <a:r>
              <a:rPr lang="en-US" dirty="0" smtClean="0"/>
              <a:t>Nonvolatile and may be written into only once</a:t>
            </a:r>
          </a:p>
          <a:p>
            <a:r>
              <a:rPr lang="en-US" dirty="0" smtClean="0"/>
              <a:t>Writing process is performed electrically and may be performed by supplier or customer at a time later than the original chip fabrication</a:t>
            </a:r>
          </a:p>
          <a:p>
            <a:r>
              <a:rPr lang="en-US" dirty="0" smtClean="0"/>
              <a:t>Special equipment is required for the writing process</a:t>
            </a:r>
          </a:p>
          <a:p>
            <a:r>
              <a:rPr lang="en-US" dirty="0" smtClean="0"/>
              <a:t>Provides flexibility and convenience</a:t>
            </a:r>
          </a:p>
          <a:p>
            <a:r>
              <a:rPr lang="en-US" dirty="0" smtClean="0"/>
              <a:t>Attractive for high volume production runs </a:t>
            </a:r>
            <a:endParaRPr lang="en-US"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65</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591186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7142" y="116632"/>
            <a:ext cx="9144000" cy="995362"/>
          </a:xfrm>
        </p:spPr>
        <p:txBody>
          <a:bodyPr anchor="ctr"/>
          <a:lstStyle/>
          <a:p>
            <a:pPr algn="ctr"/>
            <a:r>
              <a:rPr lang="en-US" sz="4000" dirty="0" smtClean="0">
                <a:solidFill>
                  <a:schemeClr val="tx1"/>
                </a:solidFill>
                <a:latin typeface="Times New Roman" panose="02020603050405020304" pitchFamily="18" charset="0"/>
                <a:cs typeface="Times New Roman" panose="02020603050405020304" pitchFamily="18" charset="0"/>
              </a:rPr>
              <a:t>Read-Mostly Memory</a:t>
            </a:r>
            <a:endParaRPr lang="en-US" sz="4000" dirty="0">
              <a:solidFill>
                <a:schemeClr val="tx1"/>
              </a:solidFill>
              <a:latin typeface="Times New Roman" panose="02020603050405020304" pitchFamily="18" charset="0"/>
              <a:cs typeface="Times New Roman" panose="02020603050405020304" pitchFamily="18" charset="0"/>
            </a:endParaRPr>
          </a:p>
        </p:txBody>
      </p:sp>
      <p:graphicFrame>
        <p:nvGraphicFramePr>
          <p:cNvPr id="30" name="Content Placeholder 29"/>
          <p:cNvGraphicFramePr>
            <a:graphicFrameLocks noGrp="1"/>
          </p:cNvGraphicFramePr>
          <p:nvPr>
            <p:ph idx="4294967295"/>
            <p:extLst/>
          </p:nvPr>
        </p:nvGraphicFramePr>
        <p:xfrm>
          <a:off x="304800" y="1086752"/>
          <a:ext cx="8443664" cy="52225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liennummernplatzhalter 3"/>
          <p:cNvSpPr>
            <a:spLocks noGrp="1"/>
          </p:cNvSpPr>
          <p:nvPr>
            <p:ph type="sldNum" sz="quarter" idx="12"/>
          </p:nvPr>
        </p:nvSpPr>
        <p:spPr/>
        <p:txBody>
          <a:bodyPr/>
          <a:lstStyle/>
          <a:p>
            <a:fld id="{B6F15528-21DE-4FAA-801E-634DDDAF4B2B}" type="slidenum">
              <a:rPr lang="en-US" smtClean="0"/>
              <a:pPr/>
              <a:t>66</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6334669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3.pdf"/>
          <p:cNvPicPr>
            <a:picLocks noChangeAspect="1"/>
          </p:cNvPicPr>
          <p:nvPr/>
        </p:nvPicPr>
        <p:blipFill rotWithShape="1">
          <a:blip r:embed="rId3">
            <a:extLst>
              <a:ext uri="{28A0092B-C50C-407E-A947-70E740481C1C}">
                <a14:useLocalDpi xmlns:a14="http://schemas.microsoft.com/office/drawing/2010/main" val="0"/>
              </a:ext>
            </a:extLst>
          </a:blip>
          <a:srcRect t="17162" b="17802"/>
          <a:stretch/>
        </p:blipFill>
        <p:spPr>
          <a:xfrm>
            <a:off x="539552" y="152400"/>
            <a:ext cx="8148383" cy="6858000"/>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67</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16405621"/>
      </p:ext>
    </p:extLst>
  </p:cSld>
  <p:clrMapOvr>
    <a:masterClrMapping/>
  </p:clrMapOvr>
  <p:transition spd="med">
    <p:wheel spokes="2"/>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4.pdf"/>
          <p:cNvPicPr>
            <a:picLocks noChangeAspect="1"/>
          </p:cNvPicPr>
          <p:nvPr/>
        </p:nvPicPr>
        <p:blipFill rotWithShape="1">
          <a:blip r:embed="rId3">
            <a:extLst>
              <a:ext uri="{28A0092B-C50C-407E-A947-70E740481C1C}">
                <a14:useLocalDpi xmlns:a14="http://schemas.microsoft.com/office/drawing/2010/main" val="0"/>
              </a:ext>
            </a:extLst>
          </a:blip>
          <a:srcRect t="20324" b="20060"/>
          <a:stretch/>
        </p:blipFill>
        <p:spPr>
          <a:xfrm>
            <a:off x="107504" y="329615"/>
            <a:ext cx="8856984" cy="6833185"/>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68</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70080307"/>
      </p:ext>
    </p:extLst>
  </p:cSld>
  <p:clrMapOvr>
    <a:masterClrMapping/>
  </p:clrMapOvr>
  <p:transition spd="med">
    <p:wheel spokes="2"/>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TextBox 9"/>
          <p:cNvSpPr txBox="1"/>
          <p:nvPr/>
        </p:nvSpPr>
        <p:spPr>
          <a:xfrm>
            <a:off x="214424" y="4684719"/>
            <a:ext cx="471375" cy="461665"/>
          </a:xfrm>
          <a:prstGeom prst="rect">
            <a:avLst/>
          </a:prstGeom>
        </p:spPr>
        <p:txBody>
          <a:bodyPr wrap="square" rtlCol="0">
            <a:spAutoFit/>
          </a:bodyPr>
          <a:lstStyle/>
          <a:p>
            <a:endParaRPr lang="en-US" dirty="0"/>
          </a:p>
        </p:txBody>
      </p:sp>
      <p:pic>
        <p:nvPicPr>
          <p:cNvPr id="2" name="Picture 1" descr="f5.pdf"/>
          <p:cNvPicPr>
            <a:picLocks noChangeAspect="1"/>
          </p:cNvPicPr>
          <p:nvPr/>
        </p:nvPicPr>
        <p:blipFill rotWithShape="1">
          <a:blip r:embed="rId3">
            <a:extLst>
              <a:ext uri="{28A0092B-C50C-407E-A947-70E740481C1C}">
                <a14:useLocalDpi xmlns:a14="http://schemas.microsoft.com/office/drawing/2010/main" val="0"/>
              </a:ext>
            </a:extLst>
          </a:blip>
          <a:srcRect l="8430" t="17463" r="13637" b="15242"/>
          <a:stretch/>
        </p:blipFill>
        <p:spPr>
          <a:xfrm>
            <a:off x="1475656" y="241648"/>
            <a:ext cx="6057333" cy="6768752"/>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69</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29846061"/>
      </p:ext>
    </p:extLst>
  </p:cSld>
  <p:clrMapOvr>
    <a:masterClrMapping/>
  </p:clrMapOvr>
  <p:transition spd="med">
    <p:wheel spokes="2"/>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6.pdf"/>
          <p:cNvPicPr>
            <a:picLocks noChangeAspect="1"/>
          </p:cNvPicPr>
          <p:nvPr/>
        </p:nvPicPr>
        <p:blipFill rotWithShape="1">
          <a:blip r:embed="rId3">
            <a:extLst>
              <a:ext uri="{28A0092B-C50C-407E-A947-70E740481C1C}">
                <a14:useLocalDpi xmlns:a14="http://schemas.microsoft.com/office/drawing/2010/main" val="0"/>
              </a:ext>
            </a:extLst>
          </a:blip>
          <a:srcRect l="8039" t="35980" r="11885" b="25329"/>
          <a:stretch/>
        </p:blipFill>
        <p:spPr>
          <a:xfrm>
            <a:off x="439296" y="1196752"/>
            <a:ext cx="8323704" cy="5204600"/>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70</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02401784"/>
      </p:ext>
    </p:extLst>
  </p:cSld>
  <p:clrMapOvr>
    <a:masterClrMapping/>
  </p:clrMapOvr>
  <p:transition spd="med">
    <p:wheel spokes="2"/>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idx="4294967295"/>
          </p:nvPr>
        </p:nvSpPr>
        <p:spPr>
          <a:xfrm>
            <a:off x="977900" y="116632"/>
            <a:ext cx="7556500" cy="1116013"/>
          </a:xfrm>
        </p:spPr>
        <p:txBody>
          <a:bodyPr anchor="ctr">
            <a:normAutofit/>
          </a:bodyPr>
          <a:lstStyle/>
          <a:p>
            <a:pPr algn="ctr"/>
            <a:r>
              <a:rPr lang="en-GB" sz="3200" dirty="0">
                <a:solidFill>
                  <a:schemeClr val="tx1"/>
                </a:solidFill>
                <a:latin typeface="Times New Roman" panose="02020603050405020304" pitchFamily="18" charset="0"/>
                <a:cs typeface="Times New Roman" panose="02020603050405020304" pitchFamily="18" charset="0"/>
              </a:rPr>
              <a:t>Interleaved Memory</a:t>
            </a:r>
          </a:p>
        </p:txBody>
      </p:sp>
      <p:graphicFrame>
        <p:nvGraphicFramePr>
          <p:cNvPr id="10" name="Content Placeholder 9"/>
          <p:cNvGraphicFramePr>
            <a:graphicFrameLocks noGrp="1"/>
          </p:cNvGraphicFramePr>
          <p:nvPr>
            <p:ph idx="4294967295"/>
            <p:extLst>
              <p:ext uri="{D42A27DB-BD31-4B8C-83A1-F6EECF244321}">
                <p14:modId xmlns:p14="http://schemas.microsoft.com/office/powerpoint/2010/main" val="721876054"/>
              </p:ext>
            </p:extLst>
          </p:nvPr>
        </p:nvGraphicFramePr>
        <p:xfrm>
          <a:off x="-152400" y="304800"/>
          <a:ext cx="9753600" cy="6629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71</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1104413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762000" y="533400"/>
            <a:ext cx="7556313" cy="1116106"/>
          </a:xfrm>
        </p:spPr>
        <p:txBody>
          <a:bodyPr anchor="ctr"/>
          <a:lstStyle/>
          <a:p>
            <a:r>
              <a:rPr lang="en-US" dirty="0"/>
              <a:t>Error Correction</a:t>
            </a:r>
          </a:p>
        </p:txBody>
      </p:sp>
      <p:sp>
        <p:nvSpPr>
          <p:cNvPr id="70659" name="Rectangle 3"/>
          <p:cNvSpPr>
            <a:spLocks noGrp="1" noChangeArrowheads="1"/>
          </p:cNvSpPr>
          <p:nvPr>
            <p:ph idx="1"/>
          </p:nvPr>
        </p:nvSpPr>
        <p:spPr>
          <a:xfrm>
            <a:off x="498474" y="1524000"/>
            <a:ext cx="7556313" cy="4876800"/>
          </a:xfrm>
        </p:spPr>
        <p:txBody>
          <a:bodyPr>
            <a:normAutofit fontScale="92500" lnSpcReduction="20000"/>
          </a:bodyPr>
          <a:lstStyle/>
          <a:p>
            <a:r>
              <a:rPr lang="en-US" dirty="0"/>
              <a:t>Hard Failure</a:t>
            </a:r>
          </a:p>
          <a:p>
            <a:pPr lvl="1"/>
            <a:r>
              <a:rPr lang="en-US" dirty="0"/>
              <a:t>Permanent</a:t>
            </a:r>
            <a:r>
              <a:rPr lang="en-US" dirty="0" smtClean="0"/>
              <a:t> physical defect</a:t>
            </a:r>
          </a:p>
          <a:p>
            <a:pPr lvl="1"/>
            <a:r>
              <a:rPr lang="en-US" dirty="0" smtClean="0"/>
              <a:t>Memory cell or cells affected cannot reliably store data but become stuck at 0 or 1 or switch erratically between 0 and 1</a:t>
            </a:r>
          </a:p>
          <a:p>
            <a:pPr lvl="1"/>
            <a:r>
              <a:rPr lang="en-US" dirty="0" smtClean="0"/>
              <a:t>Can be caused by: </a:t>
            </a:r>
          </a:p>
          <a:p>
            <a:pPr lvl="2"/>
            <a:r>
              <a:rPr lang="en-US" dirty="0" smtClean="0"/>
              <a:t>Harsh environmental abuse</a:t>
            </a:r>
          </a:p>
          <a:p>
            <a:pPr lvl="2"/>
            <a:r>
              <a:rPr lang="en-US" dirty="0" smtClean="0"/>
              <a:t>Manufacturing defects</a:t>
            </a:r>
          </a:p>
          <a:p>
            <a:pPr lvl="2"/>
            <a:r>
              <a:rPr lang="en-US" dirty="0" smtClean="0"/>
              <a:t>Wear</a:t>
            </a:r>
          </a:p>
          <a:p>
            <a:r>
              <a:rPr lang="en-US" dirty="0"/>
              <a:t>Soft Error</a:t>
            </a:r>
          </a:p>
          <a:p>
            <a:pPr lvl="1"/>
            <a:r>
              <a:rPr lang="en-US" dirty="0"/>
              <a:t>Random, non-</a:t>
            </a:r>
            <a:r>
              <a:rPr lang="en-US" dirty="0" smtClean="0"/>
              <a:t>destructive event that alters the contents of one or more memory cells </a:t>
            </a:r>
          </a:p>
          <a:p>
            <a:pPr lvl="1"/>
            <a:r>
              <a:rPr lang="en-US" dirty="0"/>
              <a:t>No permanent damage to </a:t>
            </a:r>
            <a:r>
              <a:rPr lang="en-US" dirty="0" smtClean="0"/>
              <a:t>memory</a:t>
            </a:r>
          </a:p>
          <a:p>
            <a:pPr lvl="1"/>
            <a:r>
              <a:rPr lang="en-US" dirty="0" smtClean="0"/>
              <a:t>Can be caused by: </a:t>
            </a:r>
          </a:p>
          <a:p>
            <a:pPr lvl="2"/>
            <a:r>
              <a:rPr lang="en-US" dirty="0" smtClean="0"/>
              <a:t>Power supply problems</a:t>
            </a:r>
          </a:p>
          <a:p>
            <a:pPr lvl="2"/>
            <a:r>
              <a:rPr lang="en-US" dirty="0" smtClean="0"/>
              <a:t>Alpha particles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72</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5285006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7.pdf"/>
          <p:cNvPicPr>
            <a:picLocks noChangeAspect="1"/>
          </p:cNvPicPr>
          <p:nvPr/>
        </p:nvPicPr>
        <p:blipFill rotWithShape="1">
          <a:blip r:embed="rId3">
            <a:extLst>
              <a:ext uri="{28A0092B-C50C-407E-A947-70E740481C1C}">
                <a14:useLocalDpi xmlns:a14="http://schemas.microsoft.com/office/drawing/2010/main" val="0"/>
              </a:ext>
            </a:extLst>
          </a:blip>
          <a:srcRect t="21076" b="28491"/>
          <a:stretch/>
        </p:blipFill>
        <p:spPr>
          <a:xfrm>
            <a:off x="0" y="580728"/>
            <a:ext cx="9267725" cy="6048672"/>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73</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83069565"/>
      </p:ext>
    </p:extLst>
  </p:cSld>
  <p:clrMapOvr>
    <a:masterClrMapping/>
  </p:clrMapOvr>
  <p:transition spd="med">
    <p:wheel spokes="2"/>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8.pdf"/>
          <p:cNvPicPr>
            <a:picLocks noChangeAspect="1"/>
          </p:cNvPicPr>
          <p:nvPr/>
        </p:nvPicPr>
        <p:blipFill rotWithShape="1">
          <a:blip r:embed="rId3">
            <a:extLst>
              <a:ext uri="{28A0092B-C50C-407E-A947-70E740481C1C}">
                <a14:useLocalDpi xmlns:a14="http://schemas.microsoft.com/office/drawing/2010/main" val="0"/>
              </a:ext>
            </a:extLst>
          </a:blip>
          <a:srcRect l="9988" t="13549" r="10130" b="13587"/>
          <a:stretch/>
        </p:blipFill>
        <p:spPr>
          <a:xfrm>
            <a:off x="1691680" y="196042"/>
            <a:ext cx="5579107" cy="6585758"/>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74</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07690888"/>
      </p:ext>
    </p:extLst>
  </p:cSld>
  <p:clrMapOvr>
    <a:masterClrMapping/>
  </p:clrMapOvr>
  <p:transition spd="med">
    <p:split/>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07504" y="1052736"/>
            <a:ext cx="8918599" cy="3604600"/>
          </a:xfrm>
          <a:prstGeom prst="rect">
            <a:avLst/>
          </a:prstGeom>
        </p:spPr>
      </p:pic>
      <p:sp>
        <p:nvSpPr>
          <p:cNvPr id="4" name="TextBox 3"/>
          <p:cNvSpPr txBox="1"/>
          <p:nvPr/>
        </p:nvSpPr>
        <p:spPr>
          <a:xfrm>
            <a:off x="26279" y="4725144"/>
            <a:ext cx="9130077" cy="369332"/>
          </a:xfrm>
          <a:prstGeom prst="rect">
            <a:avLst/>
          </a:prstGeom>
          <a:noFill/>
        </p:spPr>
        <p:txBody>
          <a:bodyPr wrap="square" rtlCol="0">
            <a:spAutoFit/>
          </a:bodyPr>
          <a:lstStyle/>
          <a:p>
            <a:pPr algn="ctr"/>
            <a:r>
              <a:rPr lang="en-US" dirty="0" smtClean="0">
                <a:latin typeface="+mj-lt"/>
              </a:rPr>
              <a:t>Increase </a:t>
            </a:r>
            <a:r>
              <a:rPr lang="en-US" dirty="0">
                <a:latin typeface="+mj-lt"/>
              </a:rPr>
              <a:t>in Word Length with Error Correction </a:t>
            </a:r>
          </a:p>
        </p:txBody>
      </p:sp>
      <p:sp>
        <p:nvSpPr>
          <p:cNvPr id="5" name="Foliennummernplatzhalter 4"/>
          <p:cNvSpPr>
            <a:spLocks noGrp="1"/>
          </p:cNvSpPr>
          <p:nvPr>
            <p:ph type="sldNum" sz="quarter" idx="12"/>
          </p:nvPr>
        </p:nvSpPr>
        <p:spPr/>
        <p:txBody>
          <a:bodyPr/>
          <a:lstStyle/>
          <a:p>
            <a:fld id="{B6F15528-21DE-4FAA-801E-634DDDAF4B2B}" type="slidenum">
              <a:rPr lang="en-US" smtClean="0"/>
              <a:pPr/>
              <a:t>75</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81549373"/>
      </p:ext>
    </p:extLst>
  </p:cSld>
  <p:clrMapOvr>
    <a:masterClrMapping/>
  </p:clrMapOvr>
  <p:transition spd="med">
    <p:split/>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9.pdf"/>
          <p:cNvPicPr>
            <a:picLocks noChangeAspect="1"/>
          </p:cNvPicPr>
          <p:nvPr/>
        </p:nvPicPr>
        <p:blipFill rotWithShape="1">
          <a:blip r:embed="rId3">
            <a:extLst>
              <a:ext uri="{28A0092B-C50C-407E-A947-70E740481C1C}">
                <a14:useLocalDpi xmlns:a14="http://schemas.microsoft.com/office/drawing/2010/main" val="0"/>
              </a:ext>
            </a:extLst>
          </a:blip>
          <a:srcRect l="7455" t="4817" b="61912"/>
          <a:stretch/>
        </p:blipFill>
        <p:spPr>
          <a:xfrm>
            <a:off x="-252536" y="1124744"/>
            <a:ext cx="9541507" cy="4439147"/>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76</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6473307"/>
      </p:ext>
    </p:extLst>
  </p:cSld>
  <p:clrMapOvr>
    <a:masterClrMapping/>
  </p:clrMapOvr>
  <p:transition spd="med">
    <p:wheel spokes="2"/>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0.pdf"/>
          <p:cNvPicPr>
            <a:picLocks noChangeAspect="1"/>
          </p:cNvPicPr>
          <p:nvPr/>
        </p:nvPicPr>
        <p:blipFill rotWithShape="1">
          <a:blip r:embed="rId3">
            <a:extLst>
              <a:ext uri="{28A0092B-C50C-407E-A947-70E740481C1C}">
                <a14:useLocalDpi xmlns:a14="http://schemas.microsoft.com/office/drawing/2010/main" val="0"/>
              </a:ext>
            </a:extLst>
          </a:blip>
          <a:srcRect l="5897" t="8430" b="40384"/>
          <a:stretch/>
        </p:blipFill>
        <p:spPr>
          <a:xfrm>
            <a:off x="-25074" y="332656"/>
            <a:ext cx="9144000" cy="6436532"/>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77</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51955019"/>
      </p:ext>
    </p:extLst>
  </p:cSld>
  <p:clrMapOvr>
    <a:masterClrMapping/>
  </p:clrMapOvr>
  <p:transition spd="med">
    <p:wheel spokes="2"/>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1.pdf"/>
          <p:cNvPicPr>
            <a:picLocks noChangeAspect="1"/>
          </p:cNvPicPr>
          <p:nvPr/>
        </p:nvPicPr>
        <p:blipFill rotWithShape="1">
          <a:blip r:embed="rId3">
            <a:extLst>
              <a:ext uri="{28A0092B-C50C-407E-A947-70E740481C1C}">
                <a14:useLocalDpi xmlns:a14="http://schemas.microsoft.com/office/drawing/2010/main" val="0"/>
              </a:ext>
            </a:extLst>
          </a:blip>
          <a:srcRect t="23937" b="16899"/>
          <a:stretch/>
        </p:blipFill>
        <p:spPr>
          <a:xfrm>
            <a:off x="179512" y="317189"/>
            <a:ext cx="8542734" cy="6540811"/>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78</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47524872"/>
      </p:ext>
    </p:extLst>
  </p:cSld>
  <p:clrMapOvr>
    <a:masterClrMapping/>
  </p:clrMapOvr>
  <p:transition spd="med">
    <p:wheel spokes="2"/>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524000" y="381000"/>
            <a:ext cx="6781800" cy="990600"/>
          </a:xfrm>
        </p:spPr>
        <p:txBody>
          <a:bodyPr anchor="ctr">
            <a:noAutofit/>
          </a:bodyPr>
          <a:lstStyle/>
          <a:p>
            <a:pPr algn="ctr"/>
            <a:r>
              <a:rPr lang="en-US" sz="3200" b="0" dirty="0">
                <a:solidFill>
                  <a:schemeClr val="tx1"/>
                </a:solidFill>
                <a:latin typeface="Times New Roman" panose="02020603050405020304" pitchFamily="18" charset="0"/>
                <a:cs typeface="Times New Roman" panose="02020603050405020304" pitchFamily="18" charset="0"/>
              </a:rPr>
              <a:t>Advanced DRAM Organization</a:t>
            </a:r>
          </a:p>
        </p:txBody>
      </p:sp>
      <p:sp>
        <p:nvSpPr>
          <p:cNvPr id="60419" name="Rectangle 3"/>
          <p:cNvSpPr>
            <a:spLocks noGrp="1" noChangeArrowheads="1"/>
          </p:cNvSpPr>
          <p:nvPr>
            <p:ph type="body" sz="half" idx="2"/>
          </p:nvPr>
        </p:nvSpPr>
        <p:spPr>
          <a:xfrm>
            <a:off x="755576" y="2204864"/>
            <a:ext cx="5638801" cy="4248472"/>
          </a:xfrm>
        </p:spPr>
        <p:txBody>
          <a:bodyPr>
            <a:normAutofit/>
          </a:bodyPr>
          <a:lstStyle/>
          <a:p>
            <a:pPr marL="228600" lvl="1" indent="-228600">
              <a:lnSpc>
                <a:spcPct val="90000"/>
              </a:lnSpc>
              <a:spcBef>
                <a:spcPts val="2000"/>
              </a:spcBef>
              <a:buClr>
                <a:schemeClr val="accent1"/>
              </a:buClr>
              <a:buFont typeface="Wingdings" pitchFamily="2" charset="2"/>
              <a:buChar char="n"/>
            </a:pPr>
            <a:r>
              <a:rPr lang="en-US" sz="1800" dirty="0" smtClean="0"/>
              <a:t>One of the most critical system bottlenecks when using high-performance processors is the interface to main internal memory</a:t>
            </a:r>
          </a:p>
          <a:p>
            <a:pPr marL="228600" lvl="1" indent="-228600">
              <a:lnSpc>
                <a:spcPct val="90000"/>
              </a:lnSpc>
              <a:spcBef>
                <a:spcPts val="2000"/>
              </a:spcBef>
              <a:buClr>
                <a:schemeClr val="accent1"/>
              </a:buClr>
              <a:buFont typeface="Wingdings" pitchFamily="2" charset="2"/>
              <a:buChar char="n"/>
            </a:pPr>
            <a:r>
              <a:rPr lang="en-US" sz="1800" dirty="0" smtClean="0"/>
              <a:t>The traditional DRAM chip is constrained both by its internal architecture and by its interface to the processor’s memory bus</a:t>
            </a:r>
          </a:p>
          <a:p>
            <a:pPr marL="228600" lvl="1" indent="-228600">
              <a:lnSpc>
                <a:spcPct val="90000"/>
              </a:lnSpc>
              <a:spcBef>
                <a:spcPts val="2000"/>
              </a:spcBef>
              <a:buClr>
                <a:schemeClr val="accent1"/>
              </a:buClr>
              <a:buFont typeface="Wingdings" pitchFamily="2" charset="2"/>
              <a:buChar char="n"/>
            </a:pPr>
            <a:r>
              <a:rPr lang="en-US" sz="1800" dirty="0" smtClean="0"/>
              <a:t>A number of enhancements to the basic DRAM architecture have been explored</a:t>
            </a:r>
          </a:p>
          <a:p>
            <a:pPr marL="685800" lvl="2" indent="-228600">
              <a:lnSpc>
                <a:spcPct val="90000"/>
              </a:lnSpc>
              <a:spcBef>
                <a:spcPts val="2000"/>
              </a:spcBef>
              <a:buFont typeface="Wingdings" pitchFamily="2" charset="2"/>
              <a:buChar char="n"/>
            </a:pPr>
            <a:r>
              <a:rPr lang="en-US" sz="1600" dirty="0" smtClean="0"/>
              <a:t>The schemes that currently dominate the market are SDRAM and DDR-DRAM</a:t>
            </a:r>
          </a:p>
        </p:txBody>
      </p:sp>
      <p:sp>
        <p:nvSpPr>
          <p:cNvPr id="7" name="TextBox 6"/>
          <p:cNvSpPr txBox="1"/>
          <p:nvPr/>
        </p:nvSpPr>
        <p:spPr>
          <a:xfrm>
            <a:off x="6781800" y="685800"/>
            <a:ext cx="2057400" cy="830997"/>
          </a:xfrm>
          <a:prstGeom prst="rect">
            <a:avLst/>
          </a:prstGeom>
          <a:noFill/>
        </p:spPr>
        <p:txBody>
          <a:bodyPr wrap="square" rtlCol="0">
            <a:spAutoFit/>
          </a:bodyPr>
          <a:lstStyle/>
          <a:p>
            <a:pPr algn="ctr"/>
            <a:r>
              <a:rPr lang="en-US" dirty="0" smtClean="0">
                <a:solidFill>
                  <a:srgbClr val="FFFFFF"/>
                </a:solidFill>
              </a:rPr>
              <a:t>SDRAM</a:t>
            </a:r>
          </a:p>
          <a:p>
            <a:pPr algn="ctr"/>
            <a:endParaRPr lang="en-US" dirty="0" smtClean="0">
              <a:solidFill>
                <a:srgbClr val="FFFFFF"/>
              </a:solidFill>
            </a:endParaRPr>
          </a:p>
        </p:txBody>
      </p:sp>
      <p:sp>
        <p:nvSpPr>
          <p:cNvPr id="8" name="TextBox 7"/>
          <p:cNvSpPr txBox="1"/>
          <p:nvPr/>
        </p:nvSpPr>
        <p:spPr>
          <a:xfrm>
            <a:off x="6781800" y="3505200"/>
            <a:ext cx="2057400" cy="830997"/>
          </a:xfrm>
          <a:prstGeom prst="rect">
            <a:avLst/>
          </a:prstGeom>
          <a:noFill/>
        </p:spPr>
        <p:txBody>
          <a:bodyPr wrap="square" rtlCol="0">
            <a:spAutoFit/>
          </a:bodyPr>
          <a:lstStyle/>
          <a:p>
            <a:pPr algn="ctr"/>
            <a:r>
              <a:rPr lang="en-US" dirty="0" smtClean="0">
                <a:solidFill>
                  <a:srgbClr val="FFFFFF"/>
                </a:solidFill>
              </a:rPr>
              <a:t>RDRAM</a:t>
            </a:r>
          </a:p>
          <a:p>
            <a:pPr algn="ctr"/>
            <a:endParaRPr lang="en-US" dirty="0" smtClean="0">
              <a:solidFill>
                <a:srgbClr val="FFFFFF"/>
              </a:solidFill>
            </a:endParaRPr>
          </a:p>
        </p:txBody>
      </p:sp>
      <p:sp>
        <p:nvSpPr>
          <p:cNvPr id="9" name="TextBox 8"/>
          <p:cNvSpPr txBox="1"/>
          <p:nvPr/>
        </p:nvSpPr>
        <p:spPr>
          <a:xfrm>
            <a:off x="6781800" y="1600200"/>
            <a:ext cx="2057400" cy="1200328"/>
          </a:xfrm>
          <a:prstGeom prst="rect">
            <a:avLst/>
          </a:prstGeom>
          <a:solidFill>
            <a:schemeClr val="accent3"/>
          </a:solidFill>
        </p:spPr>
        <p:txBody>
          <a:bodyPr wrap="square" rtlCol="0">
            <a:spAutoFit/>
          </a:bodyPr>
          <a:lstStyle/>
          <a:p>
            <a:pPr algn="ctr"/>
            <a:endParaRPr lang="en-US" dirty="0" smtClean="0">
              <a:solidFill>
                <a:srgbClr val="FFFFFF"/>
              </a:solidFill>
            </a:endParaRPr>
          </a:p>
          <a:p>
            <a:pPr algn="ctr"/>
            <a:r>
              <a:rPr lang="en-US" dirty="0" smtClean="0">
                <a:solidFill>
                  <a:srgbClr val="FFFFFF"/>
                </a:solidFill>
              </a:rPr>
              <a:t>DDR-DRAM</a:t>
            </a:r>
          </a:p>
          <a:p>
            <a:pPr algn="ctr"/>
            <a:endParaRPr lang="en-US" dirty="0">
              <a:solidFill>
                <a:srgbClr val="FFFFFF"/>
              </a:solidFill>
            </a:endParaRPr>
          </a:p>
        </p:txBody>
      </p:sp>
      <p:sp useBgFill="1">
        <p:nvSpPr>
          <p:cNvPr id="10" name="TextBox 9"/>
          <p:cNvSpPr txBox="1"/>
          <p:nvPr/>
        </p:nvSpPr>
        <p:spPr>
          <a:xfrm>
            <a:off x="8839200" y="0"/>
            <a:ext cx="314841" cy="4495800"/>
          </a:xfrm>
          <a:prstGeom prst="rect">
            <a:avLst/>
          </a:prstGeom>
        </p:spPr>
        <p:txBody>
          <a:bodyPr wrap="square" rtlCol="0">
            <a:spAutoFit/>
          </a:bodyPr>
          <a:lstStyle/>
          <a:p>
            <a:endParaRPr lang="en-US" dirty="0"/>
          </a:p>
        </p:txBody>
      </p:sp>
      <p:sp>
        <p:nvSpPr>
          <p:cNvPr id="3" name="Foliennummernplatzhalter 2"/>
          <p:cNvSpPr>
            <a:spLocks noGrp="1"/>
          </p:cNvSpPr>
          <p:nvPr>
            <p:ph type="sldNum" sz="quarter" idx="12"/>
          </p:nvPr>
        </p:nvSpPr>
        <p:spPr/>
        <p:txBody>
          <a:bodyPr/>
          <a:lstStyle/>
          <a:p>
            <a:fld id="{B6F15528-21DE-4FAA-801E-634DDDAF4B2B}" type="slidenum">
              <a:rPr lang="en-US" smtClean="0"/>
              <a:pPr/>
              <a:t>79</a:t>
            </a:fld>
            <a:endParaRPr lang="en-US" dirty="0"/>
          </a:p>
        </p:txBody>
      </p:sp>
      <p:pic>
        <p:nvPicPr>
          <p:cNvPr id="12" name="Grafik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3" name="Grafik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30997802"/>
      </p:ext>
    </p:extLst>
  </p:cSld>
  <p:clrMapOvr>
    <a:masterClrMapping/>
  </p:clrMapOvr>
  <p:transition spd="med">
    <p:split/>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901700" y="116632"/>
            <a:ext cx="7556500" cy="1116013"/>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Synchronous DRAM (SDRAM)</a:t>
            </a:r>
          </a:p>
        </p:txBody>
      </p:sp>
      <p:graphicFrame>
        <p:nvGraphicFramePr>
          <p:cNvPr id="13" name="Content Placeholder 12"/>
          <p:cNvGraphicFramePr>
            <a:graphicFrameLocks noGrp="1"/>
          </p:cNvGraphicFramePr>
          <p:nvPr>
            <p:ph idx="4294967295"/>
            <p:extLst/>
          </p:nvPr>
        </p:nvGraphicFramePr>
        <p:xfrm>
          <a:off x="336031" y="917292"/>
          <a:ext cx="853440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80</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0437911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2.pdf"/>
          <p:cNvPicPr>
            <a:picLocks noChangeAspect="1"/>
          </p:cNvPicPr>
          <p:nvPr/>
        </p:nvPicPr>
        <p:blipFill rotWithShape="1">
          <a:blip r:embed="rId3">
            <a:extLst>
              <a:ext uri="{28A0092B-C50C-407E-A947-70E740481C1C}">
                <a14:useLocalDpi xmlns:a14="http://schemas.microsoft.com/office/drawing/2010/main" val="0"/>
              </a:ext>
            </a:extLst>
          </a:blip>
          <a:srcRect t="20625" b="14942"/>
          <a:stretch/>
        </p:blipFill>
        <p:spPr>
          <a:xfrm>
            <a:off x="525887" y="180131"/>
            <a:ext cx="8008513" cy="6677869"/>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81</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2369147"/>
      </p:ext>
    </p:extLst>
  </p:cSld>
  <p:clrMapOvr>
    <a:masterClrMapping/>
  </p:clrMapOvr>
  <p:transition spd="med">
    <p:wheel spokes="2"/>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660232" y="1484784"/>
            <a:ext cx="2267744" cy="2246769"/>
          </a:xfrm>
          <a:prstGeom prst="rect">
            <a:avLst/>
          </a:prstGeom>
        </p:spPr>
        <p:txBody>
          <a:bodyPr wrap="square">
            <a:spAutoFit/>
          </a:bodyPr>
          <a:lstStyle/>
          <a:p>
            <a:pPr algn="ctr"/>
            <a:r>
              <a:rPr lang="en-US" sz="2800" dirty="0">
                <a:latin typeface="+mn-lt"/>
              </a:rPr>
              <a:t>Table </a:t>
            </a:r>
            <a:r>
              <a:rPr lang="en-US" sz="2800" dirty="0" smtClean="0">
                <a:latin typeface="+mn-lt"/>
              </a:rPr>
              <a:t>5.3 </a:t>
            </a:r>
          </a:p>
          <a:p>
            <a:pPr algn="ctr"/>
            <a:r>
              <a:rPr lang="en-US" sz="2800" dirty="0" smtClean="0">
                <a:latin typeface="+mn-lt"/>
              </a:rPr>
              <a:t> </a:t>
            </a:r>
          </a:p>
          <a:p>
            <a:pPr algn="ctr"/>
            <a:r>
              <a:rPr lang="en-US" sz="2800" dirty="0" smtClean="0">
                <a:latin typeface="+mn-lt"/>
              </a:rPr>
              <a:t> </a:t>
            </a:r>
            <a:r>
              <a:rPr lang="en-US" sz="2800" dirty="0">
                <a:latin typeface="+mn-lt"/>
              </a:rPr>
              <a:t>SDRAM </a:t>
            </a:r>
            <a:endParaRPr lang="en-US" sz="2800" dirty="0" smtClean="0">
              <a:latin typeface="+mn-lt"/>
            </a:endParaRPr>
          </a:p>
          <a:p>
            <a:pPr algn="ctr"/>
            <a:r>
              <a:rPr lang="en-US" sz="2800" dirty="0" smtClean="0">
                <a:latin typeface="+mn-lt"/>
              </a:rPr>
              <a:t>Pin </a:t>
            </a:r>
          </a:p>
          <a:p>
            <a:pPr algn="ctr"/>
            <a:r>
              <a:rPr lang="en-US" sz="2800" dirty="0" smtClean="0">
                <a:latin typeface="+mn-lt"/>
              </a:rPr>
              <a:t>Assignments </a:t>
            </a:r>
            <a:endParaRPr lang="en-US" sz="2800" dirty="0">
              <a:latin typeface="+mn-lt"/>
            </a:endParaRPr>
          </a:p>
        </p:txBody>
      </p:sp>
      <p:pic>
        <p:nvPicPr>
          <p:cNvPr id="6" name="Picture 5"/>
          <p:cNvPicPr>
            <a:picLocks noChangeAspect="1"/>
          </p:cNvPicPr>
          <p:nvPr/>
        </p:nvPicPr>
        <p:blipFill rotWithShape="1">
          <a:blip r:embed="rId3"/>
          <a:srcRect l="23829" r="23387"/>
          <a:stretch/>
        </p:blipFill>
        <p:spPr>
          <a:xfrm>
            <a:off x="107504" y="404664"/>
            <a:ext cx="6606930" cy="5722698"/>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82</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61210322"/>
      </p:ext>
    </p:extLst>
  </p:cSld>
  <p:clrMapOvr>
    <a:masterClrMapping/>
  </p:clrMapOvr>
  <p:transition spd="med">
    <p:wheel spokes="2"/>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3.pdf"/>
          <p:cNvPicPr>
            <a:picLocks noChangeAspect="1"/>
          </p:cNvPicPr>
          <p:nvPr/>
        </p:nvPicPr>
        <p:blipFill rotWithShape="1">
          <a:blip r:embed="rId3">
            <a:extLst>
              <a:ext uri="{28A0092B-C50C-407E-A947-70E740481C1C}">
                <a14:useLocalDpi xmlns:a14="http://schemas.microsoft.com/office/drawing/2010/main" val="0"/>
              </a:ext>
            </a:extLst>
          </a:blip>
          <a:srcRect l="7643" t="16409" r="14062" b="36320"/>
          <a:stretch/>
        </p:blipFill>
        <p:spPr>
          <a:xfrm>
            <a:off x="-180528" y="1780330"/>
            <a:ext cx="9413591" cy="4391870"/>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83</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54261975"/>
      </p:ext>
    </p:extLst>
  </p:cSld>
  <p:clrMapOvr>
    <a:masterClrMapping/>
  </p:clrMapOvr>
  <p:transition spd="med">
    <p:wheel spokes="2"/>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6" name="Rectangle 4"/>
          <p:cNvSpPr>
            <a:spLocks noGrp="1" noChangeArrowheads="1"/>
          </p:cNvSpPr>
          <p:nvPr>
            <p:ph type="title"/>
          </p:nvPr>
        </p:nvSpPr>
        <p:spPr>
          <a:xfrm>
            <a:off x="609600" y="533400"/>
            <a:ext cx="7556313" cy="1116106"/>
          </a:xfrm>
        </p:spPr>
        <p:txBody>
          <a:bodyPr/>
          <a:lstStyle/>
          <a:p>
            <a:r>
              <a:rPr lang="en-GB" dirty="0" smtClean="0"/>
              <a:t>Double Data Rate SDRAM </a:t>
            </a:r>
            <a:br>
              <a:rPr lang="en-GB" dirty="0" smtClean="0"/>
            </a:br>
            <a:r>
              <a:rPr lang="en-GB" dirty="0" smtClean="0"/>
              <a:t>(DDR SDRAM)</a:t>
            </a:r>
            <a:endParaRPr lang="en-GB" dirty="0"/>
          </a:p>
        </p:txBody>
      </p:sp>
      <p:sp>
        <p:nvSpPr>
          <p:cNvPr id="166917" name="Rectangle 5"/>
          <p:cNvSpPr>
            <a:spLocks noGrp="1" noChangeArrowheads="1"/>
          </p:cNvSpPr>
          <p:nvPr>
            <p:ph idx="1"/>
          </p:nvPr>
        </p:nvSpPr>
        <p:spPr>
          <a:xfrm>
            <a:off x="457200" y="2209800"/>
            <a:ext cx="7556313" cy="4373563"/>
          </a:xfrm>
        </p:spPr>
        <p:txBody>
          <a:bodyPr>
            <a:normAutofit fontScale="92500"/>
          </a:bodyPr>
          <a:lstStyle/>
          <a:p>
            <a:r>
              <a:rPr lang="en-GB" dirty="0"/>
              <a:t>Developed by the JEDEC Solid State Technology Association (Electronic Industries Alliance’s semiconductor-engineering-standardization body</a:t>
            </a:r>
            <a:r>
              <a:rPr lang="en-GB" dirty="0" smtClean="0"/>
              <a:t>)</a:t>
            </a:r>
          </a:p>
          <a:p>
            <a:r>
              <a:rPr lang="en-GB" dirty="0" smtClean="0"/>
              <a:t>Numerous companies make DDR chips, which are widely used in desktop computers and servers</a:t>
            </a:r>
            <a:endParaRPr lang="en-GB" dirty="0"/>
          </a:p>
          <a:p>
            <a:r>
              <a:rPr lang="en-GB" dirty="0" smtClean="0"/>
              <a:t>DDR achieves higher data rates in three ways:</a:t>
            </a:r>
          </a:p>
          <a:p>
            <a:pPr lvl="1"/>
            <a:r>
              <a:rPr lang="en-GB" dirty="0" smtClean="0"/>
              <a:t>First, the data transfer is synchronized to both the rising and falling edge of the clock, rather than just the rising edge</a:t>
            </a:r>
          </a:p>
          <a:p>
            <a:pPr lvl="1"/>
            <a:r>
              <a:rPr lang="en-GB" dirty="0" smtClean="0"/>
              <a:t>Second, </a:t>
            </a:r>
            <a:r>
              <a:rPr lang="en-GB" smtClean="0"/>
              <a:t>DDR uses </a:t>
            </a:r>
            <a:r>
              <a:rPr lang="en-GB" dirty="0" smtClean="0"/>
              <a:t>higher clock rate on the bus to increase the transfer rate</a:t>
            </a:r>
          </a:p>
          <a:p>
            <a:pPr lvl="1"/>
            <a:r>
              <a:rPr lang="en-GB" dirty="0" smtClean="0"/>
              <a:t>Third, a buffering scheme is used</a:t>
            </a:r>
          </a:p>
        </p:txBody>
      </p:sp>
      <p:sp>
        <p:nvSpPr>
          <p:cNvPr id="3" name="Foliennummernplatzhalter 2"/>
          <p:cNvSpPr>
            <a:spLocks noGrp="1"/>
          </p:cNvSpPr>
          <p:nvPr>
            <p:ph type="sldNum" sz="quarter" idx="12"/>
          </p:nvPr>
        </p:nvSpPr>
        <p:spPr/>
        <p:txBody>
          <a:bodyPr/>
          <a:lstStyle/>
          <a:p>
            <a:fld id="{B6F15528-21DE-4FAA-801E-634DDDAF4B2B}" type="slidenum">
              <a:rPr lang="en-US" smtClean="0"/>
              <a:pPr/>
              <a:t>84</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8152945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07504" y="1772816"/>
            <a:ext cx="8924346" cy="2305456"/>
          </a:xfrm>
          <a:prstGeom prst="rect">
            <a:avLst/>
          </a:prstGeom>
        </p:spPr>
      </p:pic>
      <p:sp>
        <p:nvSpPr>
          <p:cNvPr id="6" name="TextBox 5"/>
          <p:cNvSpPr txBox="1"/>
          <p:nvPr/>
        </p:nvSpPr>
        <p:spPr>
          <a:xfrm>
            <a:off x="3113389" y="4365104"/>
            <a:ext cx="3112519" cy="523220"/>
          </a:xfrm>
          <a:prstGeom prst="rect">
            <a:avLst/>
          </a:prstGeom>
          <a:noFill/>
        </p:spPr>
        <p:txBody>
          <a:bodyPr wrap="none" rtlCol="0">
            <a:spAutoFit/>
          </a:bodyPr>
          <a:lstStyle/>
          <a:p>
            <a:pPr algn="ctr"/>
            <a:r>
              <a:rPr lang="en-US" sz="2800" dirty="0" smtClean="0">
                <a:latin typeface="+mj-lt"/>
              </a:rPr>
              <a:t>DDR </a:t>
            </a:r>
            <a:r>
              <a:rPr lang="en-US" sz="2800" dirty="0">
                <a:latin typeface="+mj-lt"/>
              </a:rPr>
              <a:t>Characteristics </a:t>
            </a:r>
          </a:p>
        </p:txBody>
      </p:sp>
      <p:sp>
        <p:nvSpPr>
          <p:cNvPr id="3" name="Foliennummernplatzhalter 2"/>
          <p:cNvSpPr>
            <a:spLocks noGrp="1"/>
          </p:cNvSpPr>
          <p:nvPr>
            <p:ph type="sldNum" sz="quarter" idx="12"/>
          </p:nvPr>
        </p:nvSpPr>
        <p:spPr/>
        <p:txBody>
          <a:bodyPr/>
          <a:lstStyle/>
          <a:p>
            <a:fld id="{B6F15528-21DE-4FAA-801E-634DDDAF4B2B}" type="slidenum">
              <a:rPr lang="en-US" smtClean="0"/>
              <a:pPr/>
              <a:t>85</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6192251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4.pdf"/>
          <p:cNvPicPr>
            <a:picLocks noChangeAspect="1"/>
          </p:cNvPicPr>
          <p:nvPr/>
        </p:nvPicPr>
        <p:blipFill rotWithShape="1">
          <a:blip r:embed="rId3">
            <a:extLst>
              <a:ext uri="{28A0092B-C50C-407E-A947-70E740481C1C}">
                <a14:useLocalDpi xmlns:a14="http://schemas.microsoft.com/office/drawing/2010/main" val="0"/>
              </a:ext>
            </a:extLst>
          </a:blip>
          <a:srcRect t="11291" b="8468"/>
          <a:stretch/>
        </p:blipFill>
        <p:spPr>
          <a:xfrm>
            <a:off x="1475656" y="126922"/>
            <a:ext cx="6408712" cy="6654878"/>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86</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10175585"/>
      </p:ext>
    </p:extLst>
  </p:cSld>
  <p:clrMapOvr>
    <a:masterClrMapping/>
  </p:clrMapOvr>
  <p:transition spd="med">
    <p:split/>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Flash Memory</a:t>
            </a:r>
            <a:endParaRPr lang="en-US" dirty="0"/>
          </a:p>
        </p:txBody>
      </p:sp>
      <p:sp>
        <p:nvSpPr>
          <p:cNvPr id="3" name="Content Placeholder 2"/>
          <p:cNvSpPr>
            <a:spLocks noGrp="1"/>
          </p:cNvSpPr>
          <p:nvPr>
            <p:ph idx="1"/>
          </p:nvPr>
        </p:nvSpPr>
        <p:spPr>
          <a:xfrm>
            <a:off x="498474" y="1772816"/>
            <a:ext cx="7556313" cy="4824536"/>
          </a:xfrm>
        </p:spPr>
        <p:txBody>
          <a:bodyPr>
            <a:normAutofit fontScale="92500" lnSpcReduction="20000"/>
          </a:bodyPr>
          <a:lstStyle/>
          <a:p>
            <a:r>
              <a:rPr lang="en-US" dirty="0" smtClean="0"/>
              <a:t>Used both for internal memory and external memory applications</a:t>
            </a:r>
          </a:p>
          <a:p>
            <a:r>
              <a:rPr lang="en-US" dirty="0" smtClean="0"/>
              <a:t>First introduced in the mid-1980’s</a:t>
            </a:r>
          </a:p>
          <a:p>
            <a:r>
              <a:rPr lang="en-US" dirty="0" smtClean="0"/>
              <a:t>Is intermediate between EPROM and EEPROM in both cost and functionality</a:t>
            </a:r>
          </a:p>
          <a:p>
            <a:r>
              <a:rPr lang="en-US" dirty="0" smtClean="0"/>
              <a:t>Uses an electrical erasing technology like EEPROM</a:t>
            </a:r>
          </a:p>
          <a:p>
            <a:r>
              <a:rPr lang="en-US" dirty="0" smtClean="0"/>
              <a:t>It is possible to erase just blocks of memory rather than an entire chip</a:t>
            </a:r>
          </a:p>
          <a:p>
            <a:r>
              <a:rPr lang="en-US" dirty="0" smtClean="0"/>
              <a:t>Gets its name because the microchip is organized so that a section of memory cells are erased in a single action</a:t>
            </a:r>
          </a:p>
          <a:p>
            <a:r>
              <a:rPr lang="en-US" dirty="0" smtClean="0"/>
              <a:t>Does not provide byte-level erasure</a:t>
            </a:r>
          </a:p>
          <a:p>
            <a:r>
              <a:rPr lang="en-US" dirty="0" smtClean="0"/>
              <a:t>Uses only one transistor per bit so it achieves the high density of EPROM</a:t>
            </a:r>
            <a:endParaRPr lang="en-US"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87</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5451374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15.pdf"/>
          <p:cNvPicPr>
            <a:picLocks noChangeAspect="1"/>
          </p:cNvPicPr>
          <p:nvPr/>
        </p:nvPicPr>
        <p:blipFill rotWithShape="1">
          <a:blip r:embed="rId3">
            <a:extLst>
              <a:ext uri="{28A0092B-C50C-407E-A947-70E740481C1C}">
                <a14:useLocalDpi xmlns:a14="http://schemas.microsoft.com/office/drawing/2010/main" val="0"/>
              </a:ext>
            </a:extLst>
          </a:blip>
          <a:srcRect t="17463" b="25781"/>
          <a:stretch/>
        </p:blipFill>
        <p:spPr>
          <a:xfrm>
            <a:off x="-252536" y="-46384"/>
            <a:ext cx="9607782" cy="705678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88</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8536968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16.pdf"/>
          <p:cNvPicPr>
            <a:picLocks noChangeAspect="1"/>
          </p:cNvPicPr>
          <p:nvPr/>
        </p:nvPicPr>
        <p:blipFill rotWithShape="1">
          <a:blip r:embed="rId3">
            <a:extLst>
              <a:ext uri="{28A0092B-C50C-407E-A947-70E740481C1C}">
                <a14:useLocalDpi xmlns:a14="http://schemas.microsoft.com/office/drawing/2010/main" val="0"/>
              </a:ext>
            </a:extLst>
          </a:blip>
          <a:srcRect t="20776" b="15092"/>
          <a:stretch/>
        </p:blipFill>
        <p:spPr>
          <a:xfrm>
            <a:off x="482080" y="137652"/>
            <a:ext cx="8280920" cy="6872748"/>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89</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0830391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17.pdf"/>
          <p:cNvPicPr>
            <a:picLocks noChangeAspect="1"/>
          </p:cNvPicPr>
          <p:nvPr/>
        </p:nvPicPr>
        <p:blipFill rotWithShape="1">
          <a:blip r:embed="rId3">
            <a:extLst>
              <a:ext uri="{28A0092B-C50C-407E-A947-70E740481C1C}">
                <a14:useLocalDpi xmlns:a14="http://schemas.microsoft.com/office/drawing/2010/main" val="0"/>
              </a:ext>
            </a:extLst>
          </a:blip>
          <a:srcRect t="19270" b="29243"/>
          <a:stretch/>
        </p:blipFill>
        <p:spPr>
          <a:xfrm>
            <a:off x="25306" y="764704"/>
            <a:ext cx="9145005" cy="6093296"/>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90</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82688839"/>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18.pdf"/>
          <p:cNvPicPr>
            <a:picLocks noChangeAspect="1"/>
          </p:cNvPicPr>
          <p:nvPr/>
        </p:nvPicPr>
        <p:blipFill rotWithShape="1">
          <a:blip r:embed="rId3">
            <a:extLst>
              <a:ext uri="{28A0092B-C50C-407E-A947-70E740481C1C}">
                <a14:useLocalDpi xmlns:a14="http://schemas.microsoft.com/office/drawing/2010/main" val="0"/>
              </a:ext>
            </a:extLst>
          </a:blip>
          <a:srcRect t="25894" b="10877"/>
          <a:stretch/>
        </p:blipFill>
        <p:spPr>
          <a:xfrm>
            <a:off x="467544" y="211276"/>
            <a:ext cx="8402366" cy="687532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91</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2074587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19.pdf"/>
          <p:cNvPicPr>
            <a:picLocks noChangeAspect="1"/>
          </p:cNvPicPr>
          <p:nvPr/>
        </p:nvPicPr>
        <p:blipFill rotWithShape="1">
          <a:blip r:embed="rId3">
            <a:extLst>
              <a:ext uri="{28A0092B-C50C-407E-A947-70E740481C1C}">
                <a14:useLocalDpi xmlns:a14="http://schemas.microsoft.com/office/drawing/2010/main" val="0"/>
              </a:ext>
            </a:extLst>
          </a:blip>
          <a:srcRect t="1054" b="6210"/>
          <a:stretch/>
        </p:blipFill>
        <p:spPr>
          <a:xfrm>
            <a:off x="990600" y="376659"/>
            <a:ext cx="7239000" cy="6481341"/>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92</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7066991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62000" y="228600"/>
            <a:ext cx="3428999" cy="1116106"/>
          </a:xfrm>
        </p:spPr>
        <p:txBody>
          <a:bodyPr>
            <a:normAutofit/>
          </a:bodyPr>
          <a:lstStyle/>
          <a:p>
            <a:r>
              <a:rPr lang="en-US" sz="4400" dirty="0" smtClean="0">
                <a:solidFill>
                  <a:schemeClr val="tx1"/>
                </a:solidFill>
              </a:rPr>
              <a:t>Summary</a:t>
            </a:r>
            <a:endParaRPr lang="en-US" sz="4400" dirty="0">
              <a:solidFill>
                <a:schemeClr val="tx1"/>
              </a:solidFill>
            </a:endParaRPr>
          </a:p>
        </p:txBody>
      </p:sp>
      <p:sp>
        <p:nvSpPr>
          <p:cNvPr id="30" name="Content Placeholder 29"/>
          <p:cNvSpPr>
            <a:spLocks noGrp="1"/>
          </p:cNvSpPr>
          <p:nvPr>
            <p:ph sz="half" idx="2"/>
          </p:nvPr>
        </p:nvSpPr>
        <p:spPr>
          <a:xfrm>
            <a:off x="457200" y="2514600"/>
            <a:ext cx="3657600" cy="4343400"/>
          </a:xfrm>
        </p:spPr>
        <p:txBody>
          <a:bodyPr>
            <a:normAutofit/>
          </a:bodyPr>
          <a:lstStyle/>
          <a:p>
            <a:pPr>
              <a:spcBef>
                <a:spcPts val="600"/>
              </a:spcBef>
            </a:pPr>
            <a:r>
              <a:rPr lang="en-US" dirty="0" smtClean="0"/>
              <a:t>Semiconductor main memory</a:t>
            </a:r>
          </a:p>
          <a:p>
            <a:pPr lvl="1"/>
            <a:r>
              <a:rPr lang="en-US" dirty="0" smtClean="0"/>
              <a:t>Organization</a:t>
            </a:r>
          </a:p>
          <a:p>
            <a:pPr lvl="1"/>
            <a:r>
              <a:rPr lang="en-US" dirty="0" smtClean="0"/>
              <a:t>DRAM and SRAM</a:t>
            </a:r>
          </a:p>
          <a:p>
            <a:pPr lvl="1"/>
            <a:r>
              <a:rPr lang="en-US" dirty="0" smtClean="0"/>
              <a:t>Types of ROM</a:t>
            </a:r>
          </a:p>
          <a:p>
            <a:pPr lvl="1"/>
            <a:r>
              <a:rPr lang="en-US" dirty="0" smtClean="0"/>
              <a:t>Chip logic</a:t>
            </a:r>
          </a:p>
          <a:p>
            <a:pPr lvl="1"/>
            <a:r>
              <a:rPr lang="en-US" dirty="0" smtClean="0"/>
              <a:t>Chip packaging</a:t>
            </a:r>
          </a:p>
          <a:p>
            <a:pPr lvl="1"/>
            <a:r>
              <a:rPr lang="en-US" dirty="0" smtClean="0"/>
              <a:t>Module organization</a:t>
            </a:r>
          </a:p>
          <a:p>
            <a:pPr lvl="1"/>
            <a:r>
              <a:rPr lang="en-US" dirty="0" smtClean="0"/>
              <a:t>Interleaved memory</a:t>
            </a:r>
          </a:p>
          <a:p>
            <a:pPr>
              <a:spcBef>
                <a:spcPts val="600"/>
              </a:spcBef>
            </a:pPr>
            <a:r>
              <a:rPr lang="en-US" dirty="0" smtClean="0"/>
              <a:t>Error correction</a:t>
            </a:r>
          </a:p>
        </p:txBody>
      </p:sp>
      <p:sp>
        <p:nvSpPr>
          <p:cNvPr id="32" name="Content Placeholder 31"/>
          <p:cNvSpPr>
            <a:spLocks noGrp="1"/>
          </p:cNvSpPr>
          <p:nvPr>
            <p:ph sz="quarter" idx="4"/>
          </p:nvPr>
        </p:nvSpPr>
        <p:spPr>
          <a:xfrm>
            <a:off x="4495800" y="2743200"/>
            <a:ext cx="3810000" cy="4343400"/>
          </a:xfrm>
        </p:spPr>
        <p:txBody>
          <a:bodyPr>
            <a:normAutofit/>
          </a:bodyPr>
          <a:lstStyle/>
          <a:p>
            <a:pPr marL="228600" lvl="1">
              <a:spcBef>
                <a:spcPts val="1800"/>
              </a:spcBef>
              <a:buClr>
                <a:schemeClr val="accent1"/>
              </a:buClr>
            </a:pPr>
            <a:r>
              <a:rPr lang="en-US" dirty="0" smtClean="0"/>
              <a:t>DDR DRAM</a:t>
            </a:r>
          </a:p>
          <a:p>
            <a:pPr lvl="1"/>
            <a:r>
              <a:rPr lang="en-US" dirty="0" smtClean="0"/>
              <a:t>Synchronous DRAM</a:t>
            </a:r>
          </a:p>
          <a:p>
            <a:pPr lvl="1"/>
            <a:r>
              <a:rPr lang="en-US" dirty="0" smtClean="0"/>
              <a:t>DDR SDRAM</a:t>
            </a:r>
          </a:p>
          <a:p>
            <a:pPr marL="228600" lvl="1">
              <a:spcBef>
                <a:spcPts val="1800"/>
              </a:spcBef>
              <a:buClr>
                <a:schemeClr val="accent1"/>
              </a:buClr>
            </a:pPr>
            <a:r>
              <a:rPr lang="en-US" dirty="0"/>
              <a:t>Flash </a:t>
            </a:r>
            <a:r>
              <a:rPr lang="en-US" dirty="0" smtClean="0"/>
              <a:t>memory</a:t>
            </a:r>
          </a:p>
          <a:p>
            <a:pPr lvl="1"/>
            <a:r>
              <a:rPr lang="en-US" dirty="0"/>
              <a:t>Operation</a:t>
            </a:r>
          </a:p>
          <a:p>
            <a:pPr lvl="1"/>
            <a:r>
              <a:rPr lang="en-US" dirty="0"/>
              <a:t>NOR and NAND flash </a:t>
            </a:r>
            <a:r>
              <a:rPr lang="en-US" dirty="0" smtClean="0"/>
              <a:t>memory</a:t>
            </a:r>
          </a:p>
          <a:p>
            <a:pPr marL="228600" lvl="1">
              <a:spcBef>
                <a:spcPts val="1800"/>
              </a:spcBef>
              <a:buClr>
                <a:schemeClr val="accent1"/>
              </a:buClr>
            </a:pPr>
            <a:r>
              <a:rPr lang="en-US" dirty="0"/>
              <a:t>Newer nonvolatile solid-state memory technologies</a:t>
            </a:r>
          </a:p>
        </p:txBody>
      </p:sp>
      <p:sp>
        <p:nvSpPr>
          <p:cNvPr id="31" name="Text Placeholder 30"/>
          <p:cNvSpPr>
            <a:spLocks noGrp="1"/>
          </p:cNvSpPr>
          <p:nvPr>
            <p:ph type="body" sz="quarter" idx="3"/>
          </p:nvPr>
        </p:nvSpPr>
        <p:spPr>
          <a:xfrm>
            <a:off x="4343400" y="228600"/>
            <a:ext cx="3657600" cy="1707776"/>
          </a:xfrm>
        </p:spPr>
        <p:txBody>
          <a:bodyPr/>
          <a:lstStyle/>
          <a:p>
            <a:r>
              <a:rPr lang="en-US" sz="2800" dirty="0" smtClean="0">
                <a:solidFill>
                  <a:schemeClr val="tx2"/>
                </a:solidFill>
                <a:latin typeface="+mj-lt"/>
                <a:ea typeface="+mj-ea"/>
                <a:cs typeface="+mj-cs"/>
              </a:rPr>
              <a:t>Internal</a:t>
            </a:r>
          </a:p>
          <a:p>
            <a:r>
              <a:rPr lang="en-US" sz="2800" dirty="0" smtClean="0">
                <a:solidFill>
                  <a:schemeClr val="tx2"/>
                </a:solidFill>
                <a:latin typeface="+mj-lt"/>
                <a:ea typeface="+mj-ea"/>
                <a:cs typeface="+mj-cs"/>
              </a:rPr>
              <a:t>Memory</a:t>
            </a:r>
            <a:endParaRPr lang="en-US" sz="2800" dirty="0">
              <a:solidFill>
                <a:schemeClr val="tx2"/>
              </a:solidFill>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93</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8673799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229600" cy="1828800"/>
          </a:xfrm>
        </p:spPr>
        <p:txBody>
          <a:bodyPr anchor="ctr">
            <a:normAutofit/>
          </a:bodyPr>
          <a:lstStyle/>
          <a:p>
            <a:r>
              <a:rPr lang="de-DE" sz="4000" dirty="0"/>
              <a:t>Part </a:t>
            </a:r>
            <a:r>
              <a:rPr lang="de-DE" sz="4000" dirty="0" smtClean="0"/>
              <a:t>2</a:t>
            </a:r>
            <a:r>
              <a:rPr lang="de-DE" sz="4000" dirty="0"/>
              <a:t/>
            </a:r>
            <a:br>
              <a:rPr lang="de-DE" sz="4000" dirty="0"/>
            </a:br>
            <a:r>
              <a:rPr lang="de-DE" sz="4000" dirty="0" err="1" smtClean="0"/>
              <a:t>External</a:t>
            </a:r>
            <a:r>
              <a:rPr lang="de-DE" sz="4000" dirty="0" smtClean="0"/>
              <a:t> Memory</a:t>
            </a:r>
            <a:endParaRPr lang="tr-TR" sz="400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94</a:t>
            </a:fld>
            <a:endParaRPr lang="en-US" dirty="0"/>
          </a:p>
        </p:txBody>
      </p:sp>
    </p:spTree>
    <p:extLst>
      <p:ext uri="{BB962C8B-B14F-4D97-AF65-F5344CB8AC3E}">
        <p14:creationId xmlns:p14="http://schemas.microsoft.com/office/powerpoint/2010/main" val="21547245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457200"/>
            <a:ext cx="7556313" cy="1116106"/>
          </a:xfrm>
        </p:spPr>
        <p:txBody>
          <a:bodyPr anchor="ctr"/>
          <a:lstStyle/>
          <a:p>
            <a:r>
              <a:rPr lang="en-GB" dirty="0"/>
              <a:t>Magnetic Disk</a:t>
            </a:r>
          </a:p>
        </p:txBody>
      </p:sp>
      <p:sp>
        <p:nvSpPr>
          <p:cNvPr id="7171" name="Rectangle 3"/>
          <p:cNvSpPr>
            <a:spLocks noGrp="1" noChangeArrowheads="1"/>
          </p:cNvSpPr>
          <p:nvPr>
            <p:ph idx="1"/>
          </p:nvPr>
        </p:nvSpPr>
        <p:spPr>
          <a:xfrm>
            <a:off x="498474" y="1600200"/>
            <a:ext cx="7556313" cy="4724400"/>
          </a:xfrm>
        </p:spPr>
        <p:txBody>
          <a:bodyPr>
            <a:normAutofit fontScale="92500" lnSpcReduction="20000"/>
          </a:bodyPr>
          <a:lstStyle/>
          <a:p>
            <a:r>
              <a:rPr lang="en-GB" dirty="0" smtClean="0"/>
              <a:t>A disk is a circular </a:t>
            </a:r>
            <a:r>
              <a:rPr lang="en-GB" i="1" dirty="0" smtClean="0"/>
              <a:t>platter</a:t>
            </a:r>
            <a:r>
              <a:rPr lang="en-GB" dirty="0" smtClean="0"/>
              <a:t> constructed of nonmagnetic material, called the </a:t>
            </a:r>
            <a:r>
              <a:rPr lang="en-GB" i="1" dirty="0" smtClean="0"/>
              <a:t>substrate, </a:t>
            </a:r>
            <a:r>
              <a:rPr lang="en-GB" dirty="0" smtClean="0"/>
              <a:t>coated with a magnetizable material</a:t>
            </a:r>
          </a:p>
          <a:p>
            <a:pPr lvl="1"/>
            <a:r>
              <a:rPr lang="en-GB" dirty="0" smtClean="0"/>
              <a:t>Traditionally the substrate has been an aluminium or aluminium alloy material </a:t>
            </a:r>
          </a:p>
          <a:p>
            <a:pPr lvl="1"/>
            <a:r>
              <a:rPr lang="en-GB" dirty="0" smtClean="0"/>
              <a:t>Recently glass substrates have been introduced</a:t>
            </a:r>
          </a:p>
          <a:p>
            <a:r>
              <a:rPr lang="en-GB" dirty="0" smtClean="0"/>
              <a:t>Benefits of the glass substrate:</a:t>
            </a:r>
          </a:p>
          <a:p>
            <a:pPr lvl="1"/>
            <a:r>
              <a:rPr lang="en-GB" dirty="0" smtClean="0"/>
              <a:t>Improvement in the uniformity of the magnetic film surface to increase disk reliability</a:t>
            </a:r>
          </a:p>
          <a:p>
            <a:pPr lvl="1"/>
            <a:r>
              <a:rPr lang="en-GB" dirty="0" smtClean="0"/>
              <a:t>A significant reduction in overall surface defects to help reduce read-write errors</a:t>
            </a:r>
          </a:p>
          <a:p>
            <a:pPr lvl="1"/>
            <a:r>
              <a:rPr lang="en-GB" dirty="0" smtClean="0"/>
              <a:t>Ability to support lower fly heights</a:t>
            </a:r>
          </a:p>
          <a:p>
            <a:pPr lvl="1"/>
            <a:r>
              <a:rPr lang="en-GB" dirty="0" smtClean="0"/>
              <a:t>Better stiffness to reduce disk dynamics</a:t>
            </a:r>
          </a:p>
          <a:p>
            <a:pPr lvl="1"/>
            <a:r>
              <a:rPr lang="en-GB" dirty="0" smtClean="0"/>
              <a:t>Greater ability to withstand shock and damage</a:t>
            </a:r>
          </a:p>
          <a:p>
            <a:endParaRPr lang="en-GB" dirty="0"/>
          </a:p>
        </p:txBody>
      </p:sp>
      <p:pic>
        <p:nvPicPr>
          <p:cNvPr id="5" name="Picture 4"/>
          <p:cNvPicPr>
            <a:picLocks noChangeAspect="1"/>
          </p:cNvPicPr>
          <p:nvPr/>
        </p:nvPicPr>
        <p:blipFill>
          <a:blip r:embed="rId3"/>
          <a:stretch>
            <a:fillRect/>
          </a:stretch>
        </p:blipFill>
        <p:spPr>
          <a:xfrm>
            <a:off x="7139583" y="4876800"/>
            <a:ext cx="2004417" cy="1981200"/>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95</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81054365"/>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4"/>
          <p:cNvSpPr>
            <a:spLocks noGrp="1" noChangeArrowheads="1"/>
          </p:cNvSpPr>
          <p:nvPr>
            <p:ph type="title" idx="4294967295"/>
          </p:nvPr>
        </p:nvSpPr>
        <p:spPr>
          <a:xfrm>
            <a:off x="7315200" y="556320"/>
            <a:ext cx="1676400" cy="1958280"/>
          </a:xfrm>
        </p:spPr>
        <p:txBody>
          <a:bodyPr>
            <a:normAutofit fontScale="90000"/>
          </a:bodyPr>
          <a:lstStyle/>
          <a:p>
            <a:pPr algn="ctr"/>
            <a:r>
              <a:rPr lang="en-GB" sz="2800" dirty="0" smtClean="0">
                <a:solidFill>
                  <a:schemeClr val="tx1"/>
                </a:solidFill>
                <a:latin typeface="Times New Roman" panose="02020603050405020304" pitchFamily="18" charset="0"/>
                <a:cs typeface="Times New Roman" panose="02020603050405020304" pitchFamily="18" charset="0"/>
              </a:rPr>
              <a:t>Magnetic Read </a:t>
            </a:r>
            <a:br>
              <a:rPr lang="en-GB" sz="2800" dirty="0" smtClean="0">
                <a:solidFill>
                  <a:schemeClr val="tx1"/>
                </a:solidFill>
                <a:latin typeface="Times New Roman" panose="02020603050405020304" pitchFamily="18" charset="0"/>
                <a:cs typeface="Times New Roman" panose="02020603050405020304" pitchFamily="18" charset="0"/>
              </a:rPr>
            </a:br>
            <a:r>
              <a:rPr lang="en-GB" sz="2800" dirty="0" smtClean="0">
                <a:solidFill>
                  <a:schemeClr val="tx1"/>
                </a:solidFill>
                <a:latin typeface="Times New Roman" panose="02020603050405020304" pitchFamily="18" charset="0"/>
                <a:cs typeface="Times New Roman" panose="02020603050405020304" pitchFamily="18" charset="0"/>
              </a:rPr>
              <a:t>and Write </a:t>
            </a:r>
            <a:br>
              <a:rPr lang="en-GB" sz="2800" dirty="0" smtClean="0">
                <a:solidFill>
                  <a:schemeClr val="tx1"/>
                </a:solidFill>
                <a:latin typeface="Times New Roman" panose="02020603050405020304" pitchFamily="18" charset="0"/>
                <a:cs typeface="Times New Roman" panose="02020603050405020304" pitchFamily="18" charset="0"/>
              </a:rPr>
            </a:br>
            <a:r>
              <a:rPr lang="en-GB" sz="2800" dirty="0" smtClean="0">
                <a:solidFill>
                  <a:schemeClr val="tx1"/>
                </a:solidFill>
                <a:latin typeface="Times New Roman" panose="02020603050405020304" pitchFamily="18" charset="0"/>
                <a:cs typeface="Times New Roman" panose="02020603050405020304" pitchFamily="18" charset="0"/>
              </a:rPr>
              <a:t>Mechanisms</a:t>
            </a:r>
            <a:endParaRPr lang="en-GB" sz="2800" dirty="0">
              <a:solidFill>
                <a:schemeClr val="tx1"/>
              </a:solidFill>
              <a:latin typeface="Times New Roman" panose="02020603050405020304" pitchFamily="18" charset="0"/>
              <a:cs typeface="Times New Roman" panose="02020603050405020304" pitchFamily="18" charset="0"/>
            </a:endParaRPr>
          </a:p>
        </p:txBody>
      </p:sp>
      <p:graphicFrame>
        <p:nvGraphicFramePr>
          <p:cNvPr id="11" name="Content Placeholder 10"/>
          <p:cNvGraphicFramePr>
            <a:graphicFrameLocks noGrp="1"/>
          </p:cNvGraphicFramePr>
          <p:nvPr>
            <p:ph idx="4294967295"/>
            <p:extLst>
              <p:ext uri="{D42A27DB-BD31-4B8C-83A1-F6EECF244321}">
                <p14:modId xmlns:p14="http://schemas.microsoft.com/office/powerpoint/2010/main" val="2160876560"/>
              </p:ext>
            </p:extLst>
          </p:nvPr>
        </p:nvGraphicFramePr>
        <p:xfrm>
          <a:off x="0" y="304800"/>
          <a:ext cx="8153400" cy="632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liennummernplatzhalter 1"/>
          <p:cNvSpPr>
            <a:spLocks noGrp="1"/>
          </p:cNvSpPr>
          <p:nvPr>
            <p:ph type="sldNum" sz="quarter" idx="12"/>
          </p:nvPr>
        </p:nvSpPr>
        <p:spPr/>
        <p:txBody>
          <a:bodyPr/>
          <a:lstStyle/>
          <a:p>
            <a:fld id="{B6F15528-21DE-4FAA-801E-634DDDAF4B2B}" type="slidenum">
              <a:rPr lang="en-US" smtClean="0"/>
              <a:pPr/>
              <a:t>96</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47086800"/>
      </p:ext>
    </p:extLst>
  </p:cSld>
  <p:clrMapOvr>
    <a:masterClrMapping/>
  </p:clrMapOvr>
  <mc:AlternateContent xmlns:mc="http://schemas.openxmlformats.org/markup-compatibility/2006" xmlns:p14="http://schemas.microsoft.com/office/powerpoint/2010/main">
    <mc:Choice Requires="p14">
      <p:transition spd="med">
        <p14:prism dir="r"/>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pdf"/>
          <p:cNvPicPr>
            <a:picLocks noChangeAspect="1"/>
          </p:cNvPicPr>
          <p:nvPr/>
        </p:nvPicPr>
        <p:blipFill rotWithShape="1">
          <a:blip r:embed="rId3">
            <a:extLst>
              <a:ext uri="{28A0092B-C50C-407E-A947-70E740481C1C}">
                <a14:useLocalDpi xmlns:a14="http://schemas.microsoft.com/office/drawing/2010/main" val="0"/>
              </a:ext>
            </a:extLst>
          </a:blip>
          <a:srcRect t="16059" b="27898"/>
          <a:stretch/>
        </p:blipFill>
        <p:spPr>
          <a:xfrm>
            <a:off x="0" y="46610"/>
            <a:ext cx="9496755" cy="6887590"/>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97</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09633503"/>
      </p:ext>
    </p:extLst>
  </p:cSld>
  <p:clrMapOvr>
    <a:masterClrMapping/>
  </p:clrMapOvr>
  <p:transition spd="med">
    <p:circle/>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2.pdf"/>
          <p:cNvPicPr>
            <a:picLocks noChangeAspect="1"/>
          </p:cNvPicPr>
          <p:nvPr/>
        </p:nvPicPr>
        <p:blipFill rotWithShape="1">
          <a:blip r:embed="rId3">
            <a:extLst>
              <a:ext uri="{28A0092B-C50C-407E-A947-70E740481C1C}">
                <a14:useLocalDpi xmlns:a14="http://schemas.microsoft.com/office/drawing/2010/main" val="0"/>
              </a:ext>
            </a:extLst>
          </a:blip>
          <a:srcRect b="5607"/>
          <a:stretch/>
        </p:blipFill>
        <p:spPr>
          <a:xfrm>
            <a:off x="1524000" y="229072"/>
            <a:ext cx="6553200" cy="6552728"/>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98</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82385109"/>
      </p:ext>
    </p:extLst>
  </p:cSld>
  <p:clrMapOvr>
    <a:masterClrMapping/>
  </p:clrMapOvr>
  <p:transition spd="med">
    <p:circle/>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3.pdf"/>
          <p:cNvPicPr>
            <a:picLocks noChangeAspect="1"/>
          </p:cNvPicPr>
          <p:nvPr/>
        </p:nvPicPr>
        <p:blipFill rotWithShape="1">
          <a:blip r:embed="rId3">
            <a:extLst>
              <a:ext uri="{28A0092B-C50C-407E-A947-70E740481C1C}">
                <a14:useLocalDpi xmlns:a14="http://schemas.microsoft.com/office/drawing/2010/main" val="0"/>
              </a:ext>
            </a:extLst>
          </a:blip>
          <a:srcRect t="17698" b="27407"/>
          <a:stretch/>
        </p:blipFill>
        <p:spPr>
          <a:xfrm>
            <a:off x="0" y="536494"/>
            <a:ext cx="9005618" cy="6397706"/>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99</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02306102"/>
      </p:ext>
    </p:extLst>
  </p:cSld>
  <p:clrMapOvr>
    <a:masterClrMapping/>
  </p:clrMapOvr>
  <p:transition spd="med">
    <p:circle/>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4.pdf"/>
          <p:cNvPicPr>
            <a:picLocks noChangeAspect="1"/>
          </p:cNvPicPr>
          <p:nvPr/>
        </p:nvPicPr>
        <p:blipFill rotWithShape="1">
          <a:blip r:embed="rId3">
            <a:extLst>
              <a:ext uri="{28A0092B-C50C-407E-A947-70E740481C1C}">
                <a14:useLocalDpi xmlns:a14="http://schemas.microsoft.com/office/drawing/2010/main" val="0"/>
              </a:ext>
            </a:extLst>
          </a:blip>
          <a:srcRect t="29004" r="12550" b="10528"/>
          <a:stretch/>
        </p:blipFill>
        <p:spPr>
          <a:xfrm>
            <a:off x="-504598" y="1626571"/>
            <a:ext cx="9648598" cy="5155229"/>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100</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4980818"/>
      </p:ext>
    </p:extLst>
  </p:cSld>
  <p:clrMapOvr>
    <a:masterClrMapping/>
  </p:clrMapOvr>
  <p:transition spd="med">
    <p:circle/>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2861" y="5085184"/>
            <a:ext cx="9121139" cy="400110"/>
          </a:xfrm>
          <a:prstGeom prst="rect">
            <a:avLst/>
          </a:prstGeom>
        </p:spPr>
        <p:txBody>
          <a:bodyPr wrap="square">
            <a:spAutoFit/>
          </a:bodyPr>
          <a:lstStyle/>
          <a:p>
            <a:pPr algn="ctr"/>
            <a:r>
              <a:rPr lang="en-US" sz="2000" dirty="0" smtClean="0">
                <a:latin typeface="+mn-lt"/>
              </a:rPr>
              <a:t>Physical </a:t>
            </a:r>
            <a:r>
              <a:rPr lang="en-US" sz="2000" dirty="0" smtClean="0">
                <a:latin typeface="+mn-lt"/>
              </a:rPr>
              <a:t>Characteristics of Disk Systems </a:t>
            </a:r>
            <a:endParaRPr lang="en-US" sz="2000" dirty="0">
              <a:latin typeface="+mn-lt"/>
            </a:endParaRPr>
          </a:p>
        </p:txBody>
      </p:sp>
      <p:pic>
        <p:nvPicPr>
          <p:cNvPr id="3" name="Picture 2"/>
          <p:cNvPicPr>
            <a:picLocks noChangeAspect="1"/>
          </p:cNvPicPr>
          <p:nvPr/>
        </p:nvPicPr>
        <p:blipFill rotWithShape="1">
          <a:blip r:embed="rId3"/>
          <a:srcRect l="8738" r="9038"/>
          <a:stretch/>
        </p:blipFill>
        <p:spPr>
          <a:xfrm>
            <a:off x="18117" y="1196752"/>
            <a:ext cx="8999268" cy="3853459"/>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101</a:t>
            </a:fld>
            <a:endParaRPr lang="en-US" dirty="0"/>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63162692"/>
      </p:ext>
    </p:extLst>
  </p:cSld>
  <p:clrMapOvr>
    <a:masterClrMapping/>
  </p:clrMapOvr>
  <p:transition spd="med">
    <p:pull/>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026"/>
          <p:cNvSpPr>
            <a:spLocks noGrp="1" noChangeArrowheads="1"/>
          </p:cNvSpPr>
          <p:nvPr>
            <p:ph type="title"/>
          </p:nvPr>
        </p:nvSpPr>
        <p:spPr>
          <a:xfrm>
            <a:off x="-13751" y="188640"/>
            <a:ext cx="9144000" cy="1116106"/>
          </a:xfrm>
        </p:spPr>
        <p:txBody>
          <a:bodyPr anchor="ctr"/>
          <a:lstStyle/>
          <a:p>
            <a:pPr algn="ctr"/>
            <a:r>
              <a:rPr lang="en-GB" sz="3200" dirty="0" smtClean="0">
                <a:solidFill>
                  <a:schemeClr val="tx1"/>
                </a:solidFill>
                <a:latin typeface="Times New Roman" panose="02020603050405020304" pitchFamily="18" charset="0"/>
                <a:cs typeface="Times New Roman" panose="02020603050405020304" pitchFamily="18" charset="0"/>
              </a:rPr>
              <a:t>Characteristics</a:t>
            </a:r>
            <a:endParaRPr lang="en-GB" sz="3200" dirty="0">
              <a:solidFill>
                <a:schemeClr val="tx1"/>
              </a:solidFill>
              <a:latin typeface="Times New Roman" panose="02020603050405020304" pitchFamily="18" charset="0"/>
              <a:cs typeface="Times New Roman" panose="02020603050405020304" pitchFamily="18" charset="0"/>
            </a:endParaRPr>
          </a:p>
        </p:txBody>
      </p:sp>
      <p:sp>
        <p:nvSpPr>
          <p:cNvPr id="19" name="Content Placeholder 18"/>
          <p:cNvSpPr>
            <a:spLocks noGrp="1"/>
          </p:cNvSpPr>
          <p:nvPr>
            <p:ph sz="half" idx="17"/>
          </p:nvPr>
        </p:nvSpPr>
        <p:spPr>
          <a:xfrm>
            <a:off x="457200" y="1268760"/>
            <a:ext cx="3611880" cy="3379440"/>
          </a:xfrm>
        </p:spPr>
        <p:txBody>
          <a:bodyPr>
            <a:normAutofit fontScale="70000" lnSpcReduction="20000"/>
          </a:bodyPr>
          <a:lstStyle/>
          <a:p>
            <a:pPr marL="228600" lvl="1">
              <a:spcBef>
                <a:spcPts val="2000"/>
              </a:spcBef>
              <a:buClr>
                <a:schemeClr val="accent1"/>
              </a:buClr>
            </a:pPr>
            <a:r>
              <a:rPr lang="en-GB" sz="2857" dirty="0" smtClean="0"/>
              <a:t>Fixed-head disk</a:t>
            </a:r>
          </a:p>
          <a:p>
            <a:pPr lvl="1"/>
            <a:r>
              <a:rPr lang="en-GB" sz="2571" dirty="0" smtClean="0"/>
              <a:t>One read-write head per track</a:t>
            </a:r>
          </a:p>
          <a:p>
            <a:pPr lvl="1"/>
            <a:r>
              <a:rPr lang="en-GB" sz="2571" dirty="0" smtClean="0"/>
              <a:t>Heads are mounted on a fixed ridged arm that extends across all tracks</a:t>
            </a:r>
          </a:p>
          <a:p>
            <a:pPr marL="228600" lvl="1">
              <a:spcBef>
                <a:spcPts val="2000"/>
              </a:spcBef>
              <a:buClr>
                <a:schemeClr val="accent1"/>
              </a:buClr>
            </a:pPr>
            <a:r>
              <a:rPr lang="en-GB" sz="2857" dirty="0" smtClean="0"/>
              <a:t>Movable-head disk</a:t>
            </a:r>
          </a:p>
          <a:p>
            <a:pPr lvl="1"/>
            <a:r>
              <a:rPr lang="en-GB" sz="2545" dirty="0" smtClean="0"/>
              <a:t>One read-write head</a:t>
            </a:r>
          </a:p>
          <a:p>
            <a:pPr lvl="1"/>
            <a:r>
              <a:rPr lang="en-GB" sz="2545" dirty="0" smtClean="0"/>
              <a:t>Head is mounted on an arm</a:t>
            </a:r>
          </a:p>
          <a:p>
            <a:pPr lvl="1"/>
            <a:r>
              <a:rPr lang="en-GB" sz="2545" dirty="0" smtClean="0"/>
              <a:t>The arm can be extended or retracted</a:t>
            </a:r>
          </a:p>
          <a:p>
            <a:endParaRPr lang="en-US" dirty="0"/>
          </a:p>
        </p:txBody>
      </p:sp>
      <p:sp>
        <p:nvSpPr>
          <p:cNvPr id="20" name="Content Placeholder 19"/>
          <p:cNvSpPr>
            <a:spLocks noGrp="1"/>
          </p:cNvSpPr>
          <p:nvPr>
            <p:ph sz="half" idx="18"/>
          </p:nvPr>
        </p:nvSpPr>
        <p:spPr>
          <a:xfrm>
            <a:off x="467544" y="4509120"/>
            <a:ext cx="3960440" cy="2514600"/>
          </a:xfrm>
        </p:spPr>
        <p:txBody>
          <a:bodyPr/>
          <a:lstStyle/>
          <a:p>
            <a:pPr marL="228600" lvl="1">
              <a:lnSpc>
                <a:spcPct val="80000"/>
              </a:lnSpc>
              <a:spcBef>
                <a:spcPts val="2000"/>
              </a:spcBef>
              <a:buClr>
                <a:schemeClr val="accent1"/>
              </a:buClr>
            </a:pPr>
            <a:r>
              <a:rPr lang="en-GB" sz="2000" dirty="0"/>
              <a:t>Non-removable disk</a:t>
            </a:r>
          </a:p>
          <a:p>
            <a:pPr lvl="1">
              <a:lnSpc>
                <a:spcPct val="80000"/>
              </a:lnSpc>
            </a:pPr>
            <a:r>
              <a:rPr lang="en-GB" dirty="0"/>
              <a:t>Permanently mounted in the disk drive</a:t>
            </a:r>
          </a:p>
          <a:p>
            <a:pPr lvl="1">
              <a:lnSpc>
                <a:spcPct val="80000"/>
              </a:lnSpc>
            </a:pPr>
            <a:r>
              <a:rPr lang="en-GB" dirty="0"/>
              <a:t>The hard disk in a personal computer is a non-removable disk</a:t>
            </a:r>
          </a:p>
        </p:txBody>
      </p:sp>
      <p:sp>
        <p:nvSpPr>
          <p:cNvPr id="43011" name="Rectangle 1027"/>
          <p:cNvSpPr>
            <a:spLocks noGrp="1" noChangeArrowheads="1"/>
          </p:cNvSpPr>
          <p:nvPr>
            <p:ph sz="half" idx="1"/>
          </p:nvPr>
        </p:nvSpPr>
        <p:spPr>
          <a:xfrm>
            <a:off x="4572000" y="1196752"/>
            <a:ext cx="3657600" cy="3451448"/>
          </a:xfrm>
        </p:spPr>
        <p:txBody>
          <a:bodyPr>
            <a:normAutofit fontScale="85000" lnSpcReduction="10000"/>
          </a:bodyPr>
          <a:lstStyle/>
          <a:p>
            <a:pPr marL="228600" lvl="1">
              <a:spcBef>
                <a:spcPts val="2000"/>
              </a:spcBef>
              <a:buClr>
                <a:schemeClr val="accent1"/>
              </a:buClr>
            </a:pPr>
            <a:r>
              <a:rPr lang="en-GB" sz="2323" dirty="0" smtClean="0"/>
              <a:t>Removable disk</a:t>
            </a:r>
          </a:p>
          <a:p>
            <a:pPr lvl="1"/>
            <a:r>
              <a:rPr lang="en-GB" sz="2065" dirty="0" smtClean="0"/>
              <a:t>Can be removed and replaced with another disk</a:t>
            </a:r>
          </a:p>
          <a:p>
            <a:pPr lvl="1"/>
            <a:r>
              <a:rPr lang="en-GB" sz="2065" dirty="0" smtClean="0"/>
              <a:t>Advantages:</a:t>
            </a:r>
          </a:p>
          <a:p>
            <a:pPr lvl="2"/>
            <a:r>
              <a:rPr lang="en-GB" sz="1900" dirty="0" smtClean="0"/>
              <a:t>Unlimited amounts of data are available with a limited number of disk systems</a:t>
            </a:r>
          </a:p>
          <a:p>
            <a:pPr lvl="2"/>
            <a:r>
              <a:rPr lang="en-GB" sz="1900" dirty="0" smtClean="0"/>
              <a:t>A disk may be moved from one computer system to another</a:t>
            </a:r>
          </a:p>
          <a:p>
            <a:pPr lvl="1"/>
            <a:r>
              <a:rPr lang="en-GB" sz="2065" dirty="0" smtClean="0"/>
              <a:t>Floppy disks and ZIP cartridge disks are examples of removable disks</a:t>
            </a:r>
          </a:p>
          <a:p>
            <a:pPr lvl="1"/>
            <a:endParaRPr lang="en-GB" dirty="0" smtClean="0"/>
          </a:p>
          <a:p>
            <a:pPr lvl="1"/>
            <a:endParaRPr lang="en-GB" dirty="0" smtClean="0"/>
          </a:p>
          <a:p>
            <a:pPr lvl="1"/>
            <a:endParaRPr lang="en-GB" dirty="0"/>
          </a:p>
        </p:txBody>
      </p:sp>
      <p:sp>
        <p:nvSpPr>
          <p:cNvPr id="18" name="Content Placeholder 17"/>
          <p:cNvSpPr>
            <a:spLocks noGrp="1"/>
          </p:cNvSpPr>
          <p:nvPr>
            <p:ph sz="half" idx="16"/>
          </p:nvPr>
        </p:nvSpPr>
        <p:spPr>
          <a:xfrm>
            <a:off x="4572000" y="4725144"/>
            <a:ext cx="2736304" cy="1965960"/>
          </a:xfrm>
        </p:spPr>
        <p:txBody>
          <a:bodyPr/>
          <a:lstStyle/>
          <a:p>
            <a:r>
              <a:rPr lang="en-US" sz="2000" dirty="0" smtClean="0"/>
              <a:t>Double sided disk</a:t>
            </a:r>
          </a:p>
          <a:p>
            <a:pPr lvl="1"/>
            <a:r>
              <a:rPr lang="en-US" dirty="0" smtClean="0"/>
              <a:t>Magnetizable coating is applied to both sides of the platter</a:t>
            </a:r>
            <a:endParaRPr lang="en-US" dirty="0"/>
          </a:p>
        </p:txBody>
      </p:sp>
      <p:pic>
        <p:nvPicPr>
          <p:cNvPr id="22" name="Picture 21"/>
          <p:cNvPicPr>
            <a:picLocks noChangeAspect="1"/>
          </p:cNvPicPr>
          <p:nvPr/>
        </p:nvPicPr>
        <p:blipFill>
          <a:blip r:embed="rId3"/>
          <a:stretch>
            <a:fillRect/>
          </a:stretch>
        </p:blipFill>
        <p:spPr>
          <a:xfrm>
            <a:off x="7401930" y="5410201"/>
            <a:ext cx="1742070" cy="1447800"/>
          </a:xfrm>
          <a:prstGeom prst="rect">
            <a:avLst/>
          </a:prstGeom>
        </p:spPr>
      </p:pic>
      <p:sp>
        <p:nvSpPr>
          <p:cNvPr id="2" name="Foliennummernplatzhalter 1"/>
          <p:cNvSpPr>
            <a:spLocks noGrp="1"/>
          </p:cNvSpPr>
          <p:nvPr>
            <p:ph type="sldNum" sz="quarter" idx="12"/>
          </p:nvPr>
        </p:nvSpPr>
        <p:spPr/>
        <p:txBody>
          <a:bodyPr/>
          <a:lstStyle/>
          <a:p>
            <a:fld id="{8AF02B71-8991-4516-A01E-F1A9ACD28BDC}" type="slidenum">
              <a:rPr lang="de-DE" smtClean="0"/>
              <a:pPr/>
              <a:t>102</a:t>
            </a:fld>
            <a:endParaRPr lang="de-DE"/>
          </a:p>
        </p:txBody>
      </p:sp>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71584292"/>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810000" y="152400"/>
            <a:ext cx="4114800" cy="1116106"/>
          </a:xfrm>
        </p:spPr>
        <p:txBody>
          <a:bodyPr anchor="ctr">
            <a:normAutofit/>
          </a:bodyPr>
          <a:lstStyle/>
          <a:p>
            <a:pPr algn="ctr"/>
            <a:r>
              <a:rPr lang="en-GB" sz="3200" dirty="0" smtClean="0">
                <a:solidFill>
                  <a:schemeClr val="tx1"/>
                </a:solidFill>
                <a:latin typeface="Times New Roman" panose="02020603050405020304" pitchFamily="18" charset="0"/>
                <a:cs typeface="Times New Roman" panose="02020603050405020304" pitchFamily="18" charset="0"/>
              </a:rPr>
              <a:t>Disk </a:t>
            </a:r>
            <a:br>
              <a:rPr lang="en-GB" sz="3200" dirty="0" smtClean="0">
                <a:solidFill>
                  <a:schemeClr val="tx1"/>
                </a:solidFill>
                <a:latin typeface="Times New Roman" panose="02020603050405020304" pitchFamily="18" charset="0"/>
                <a:cs typeface="Times New Roman" panose="02020603050405020304" pitchFamily="18" charset="0"/>
              </a:rPr>
            </a:br>
            <a:r>
              <a:rPr lang="en-GB" sz="3200" dirty="0" smtClean="0">
                <a:solidFill>
                  <a:schemeClr val="tx1"/>
                </a:solidFill>
                <a:latin typeface="Times New Roman" panose="02020603050405020304" pitchFamily="18" charset="0"/>
                <a:cs typeface="Times New Roman" panose="02020603050405020304" pitchFamily="18" charset="0"/>
              </a:rPr>
              <a:t>Classification</a:t>
            </a:r>
            <a:endParaRPr lang="en-GB" sz="3200" dirty="0">
              <a:solidFill>
                <a:schemeClr val="tx1"/>
              </a:solidFill>
              <a:latin typeface="Times New Roman" panose="02020603050405020304" pitchFamily="18" charset="0"/>
              <a:cs typeface="Times New Roman" panose="02020603050405020304" pitchFamily="18" charset="0"/>
            </a:endParaRPr>
          </a:p>
        </p:txBody>
      </p:sp>
      <p:sp>
        <p:nvSpPr>
          <p:cNvPr id="8195" name="Rectangle 3"/>
          <p:cNvSpPr>
            <a:spLocks noGrp="1" noChangeArrowheads="1"/>
          </p:cNvSpPr>
          <p:nvPr>
            <p:ph sz="half" idx="2"/>
          </p:nvPr>
        </p:nvSpPr>
        <p:spPr>
          <a:xfrm>
            <a:off x="611560" y="1988840"/>
            <a:ext cx="3581401" cy="4449763"/>
          </a:xfrm>
        </p:spPr>
        <p:txBody>
          <a:bodyPr>
            <a:normAutofit fontScale="92500" lnSpcReduction="10000"/>
          </a:bodyPr>
          <a:lstStyle/>
          <a:p>
            <a:r>
              <a:rPr lang="en-GB" sz="1838" dirty="0" smtClean="0"/>
              <a:t>The head must generate or sense an electromagnetic field of sufficient magnitude to write and read properly</a:t>
            </a:r>
          </a:p>
          <a:p>
            <a:r>
              <a:rPr lang="en-GB" dirty="0" smtClean="0"/>
              <a:t>The narrower the head, the closer it must be to the platter surface to function</a:t>
            </a:r>
          </a:p>
          <a:p>
            <a:pPr lvl="1"/>
            <a:r>
              <a:rPr lang="en-GB" dirty="0" smtClean="0"/>
              <a:t>A narrower head means narrower tracks and therefore greater data density</a:t>
            </a:r>
          </a:p>
          <a:p>
            <a:r>
              <a:rPr lang="en-GB" dirty="0" smtClean="0"/>
              <a:t>The closer the head is to the disk the greater the risk of error from impurities or imperfections</a:t>
            </a:r>
          </a:p>
          <a:p>
            <a:endParaRPr lang="en-GB" dirty="0" smtClean="0"/>
          </a:p>
          <a:p>
            <a:endParaRPr lang="en-GB" dirty="0" smtClean="0"/>
          </a:p>
          <a:p>
            <a:endParaRPr lang="en-GB" dirty="0" smtClean="0"/>
          </a:p>
          <a:p>
            <a:endParaRPr lang="en-GB" dirty="0" smtClean="0"/>
          </a:p>
          <a:p>
            <a:endParaRPr lang="en-GB" dirty="0"/>
          </a:p>
        </p:txBody>
      </p:sp>
      <p:sp>
        <p:nvSpPr>
          <p:cNvPr id="7" name="Content Placeholder 6"/>
          <p:cNvSpPr>
            <a:spLocks noGrp="1"/>
          </p:cNvSpPr>
          <p:nvPr>
            <p:ph sz="quarter" idx="4"/>
          </p:nvPr>
        </p:nvSpPr>
        <p:spPr>
          <a:xfrm>
            <a:off x="4876800" y="2819400"/>
            <a:ext cx="3677322" cy="3763962"/>
          </a:xfrm>
        </p:spPr>
        <p:txBody>
          <a:bodyPr>
            <a:normAutofit fontScale="77500" lnSpcReduction="20000"/>
          </a:bodyPr>
          <a:lstStyle/>
          <a:p>
            <a:r>
              <a:rPr lang="en-GB" dirty="0" smtClean="0"/>
              <a:t>Used in sealed drive assemblies that are almost free of contaminants </a:t>
            </a:r>
          </a:p>
          <a:p>
            <a:r>
              <a:rPr lang="en-GB" dirty="0" smtClean="0"/>
              <a:t>Designed to operate closer to the disk’s surface than conventional rigid disk heads, thus allowing greater data density</a:t>
            </a:r>
          </a:p>
          <a:p>
            <a:r>
              <a:rPr lang="en-GB" dirty="0" smtClean="0"/>
              <a:t>Is actually an aerodynamic foil that rests lightly on the platter’s surface when the disk is motionless</a:t>
            </a:r>
          </a:p>
          <a:p>
            <a:pPr lvl="1"/>
            <a:r>
              <a:rPr lang="en-GB" dirty="0" smtClean="0"/>
              <a:t>The air pressure generated by a spinning disk is enough to make the foil rise above the surface</a:t>
            </a:r>
          </a:p>
          <a:p>
            <a:endParaRPr lang="en-US" dirty="0"/>
          </a:p>
        </p:txBody>
      </p:sp>
      <p:sp>
        <p:nvSpPr>
          <p:cNvPr id="5" name="Text Placeholder 4"/>
          <p:cNvSpPr>
            <a:spLocks noGrp="1"/>
          </p:cNvSpPr>
          <p:nvPr>
            <p:ph type="body" idx="1"/>
          </p:nvPr>
        </p:nvSpPr>
        <p:spPr>
          <a:xfrm>
            <a:off x="611560" y="764704"/>
            <a:ext cx="3581400" cy="914400"/>
          </a:xfrm>
        </p:spPr>
        <p:txBody>
          <a:bodyPr/>
          <a:lstStyle/>
          <a:p>
            <a:r>
              <a:rPr lang="en-US" dirty="0" smtClean="0">
                <a:solidFill>
                  <a:schemeClr val="bg1">
                    <a:lumMod val="95000"/>
                  </a:schemeClr>
                </a:solidFill>
                <a:effectLst>
                  <a:outerShdw blurRad="38100" dist="38100" dir="2700000" algn="tl">
                    <a:srgbClr val="000000">
                      <a:alpha val="43137"/>
                    </a:srgbClr>
                  </a:outerShdw>
                </a:effectLst>
              </a:rPr>
              <a:t>The head mechanism provides a classification of disks into three types</a:t>
            </a:r>
          </a:p>
        </p:txBody>
      </p:sp>
      <p:sp>
        <p:nvSpPr>
          <p:cNvPr id="6" name="Text Placeholder 5"/>
          <p:cNvSpPr>
            <a:spLocks noGrp="1"/>
          </p:cNvSpPr>
          <p:nvPr>
            <p:ph type="body" sz="quarter" idx="3"/>
          </p:nvPr>
        </p:nvSpPr>
        <p:spPr>
          <a:xfrm>
            <a:off x="4876800" y="2057400"/>
            <a:ext cx="3657600" cy="564776"/>
          </a:xfrm>
        </p:spPr>
        <p:txBody>
          <a:bodyPr/>
          <a:lstStyle/>
          <a:p>
            <a:r>
              <a:rPr lang="en-US" dirty="0" smtClean="0">
                <a:solidFill>
                  <a:schemeClr val="accent3">
                    <a:lumMod val="50000"/>
                  </a:schemeClr>
                </a:solidFill>
                <a:effectLst>
                  <a:outerShdw blurRad="38100" dist="38100" dir="2700000" algn="tl">
                    <a:srgbClr val="000000">
                      <a:alpha val="43137"/>
                    </a:srgbClr>
                  </a:outerShdw>
                </a:effectLst>
              </a:rPr>
              <a:t>Winchester Heads</a:t>
            </a:r>
            <a:endParaRPr lang="en-US" dirty="0">
              <a:solidFill>
                <a:schemeClr val="accent3">
                  <a:lumMod val="50000"/>
                </a:schemeClr>
              </a:solidFill>
              <a:effectLst>
                <a:outerShdw blurRad="38100" dist="38100" dir="2700000" algn="tl">
                  <a:srgbClr val="000000">
                    <a:alpha val="43137"/>
                  </a:srgbClr>
                </a:outerShdw>
              </a:effectLst>
            </a:endParaRPr>
          </a:p>
        </p:txBody>
      </p:sp>
      <p:sp>
        <p:nvSpPr>
          <p:cNvPr id="2" name="Foliennummernplatzhalter 1"/>
          <p:cNvSpPr>
            <a:spLocks noGrp="1"/>
          </p:cNvSpPr>
          <p:nvPr>
            <p:ph type="sldNum" sz="quarter" idx="12"/>
          </p:nvPr>
        </p:nvSpPr>
        <p:spPr/>
        <p:txBody>
          <a:bodyPr/>
          <a:lstStyle/>
          <a:p>
            <a:fld id="{B6F15528-21DE-4FAA-801E-634DDDAF4B2B}" type="slidenum">
              <a:rPr lang="en-US" smtClean="0"/>
              <a:pPr/>
              <a:t>103</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3909017"/>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83568" y="361890"/>
            <a:ext cx="7740352" cy="400110"/>
          </a:xfrm>
          <a:prstGeom prst="rect">
            <a:avLst/>
          </a:prstGeom>
        </p:spPr>
        <p:txBody>
          <a:bodyPr wrap="square">
            <a:spAutoFit/>
          </a:bodyPr>
          <a:lstStyle/>
          <a:p>
            <a:pPr algn="ctr"/>
            <a:r>
              <a:rPr lang="en-US" sz="2000" dirty="0" smtClean="0">
                <a:latin typeface="+mn-lt"/>
              </a:rPr>
              <a:t>Typical </a:t>
            </a:r>
            <a:r>
              <a:rPr lang="en-US" sz="2000" dirty="0" smtClean="0">
                <a:latin typeface="+mn-lt"/>
              </a:rPr>
              <a:t>Hard Disk Drive Parameters </a:t>
            </a:r>
            <a:endParaRPr lang="en-US" sz="2000" dirty="0">
              <a:latin typeface="+mn-lt"/>
            </a:endParaRPr>
          </a:p>
        </p:txBody>
      </p:sp>
      <p:pic>
        <p:nvPicPr>
          <p:cNvPr id="2" name="Picture 1"/>
          <p:cNvPicPr>
            <a:picLocks noChangeAspect="1"/>
          </p:cNvPicPr>
          <p:nvPr/>
        </p:nvPicPr>
        <p:blipFill>
          <a:blip r:embed="rId3"/>
          <a:stretch>
            <a:fillRect/>
          </a:stretch>
        </p:blipFill>
        <p:spPr>
          <a:xfrm>
            <a:off x="683568" y="764704"/>
            <a:ext cx="7848872" cy="5898943"/>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104</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33514286"/>
      </p:ext>
    </p:extLst>
  </p:cSld>
  <p:clrMapOvr>
    <a:masterClrMapping/>
  </p:clrMapOvr>
  <p:transition spd="med">
    <p:pull/>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5.pdf"/>
          <p:cNvPicPr>
            <a:picLocks noChangeAspect="1"/>
          </p:cNvPicPr>
          <p:nvPr/>
        </p:nvPicPr>
        <p:blipFill rotWithShape="1">
          <a:blip r:embed="rId3">
            <a:extLst>
              <a:ext uri="{28A0092B-C50C-407E-A947-70E740481C1C}">
                <a14:useLocalDpi xmlns:a14="http://schemas.microsoft.com/office/drawing/2010/main" val="0"/>
              </a:ext>
            </a:extLst>
          </a:blip>
          <a:srcRect t="33593" b="34945"/>
          <a:stretch/>
        </p:blipFill>
        <p:spPr>
          <a:xfrm>
            <a:off x="32358" y="2588568"/>
            <a:ext cx="9550089" cy="3888432"/>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105</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8630269"/>
      </p:ext>
    </p:extLst>
  </p:cSld>
  <p:clrMapOvr>
    <a:masterClrMapping/>
  </p:clrMapOvr>
  <p:transition spd="med">
    <p:circle/>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9487" y="381000"/>
            <a:ext cx="7556313" cy="1116106"/>
          </a:xfrm>
        </p:spPr>
        <p:txBody>
          <a:bodyPr anchor="t"/>
          <a:lstStyle/>
          <a:p>
            <a:r>
              <a:rPr lang="en-US" dirty="0" smtClean="0"/>
              <a:t>Disk Performance Parameters</a:t>
            </a:r>
            <a:endParaRPr lang="en-US" dirty="0"/>
          </a:p>
        </p:txBody>
      </p:sp>
      <p:sp>
        <p:nvSpPr>
          <p:cNvPr id="3" name="Content Placeholder 2"/>
          <p:cNvSpPr>
            <a:spLocks noGrp="1"/>
          </p:cNvSpPr>
          <p:nvPr>
            <p:ph idx="1"/>
          </p:nvPr>
        </p:nvSpPr>
        <p:spPr>
          <a:xfrm>
            <a:off x="539552" y="1124744"/>
            <a:ext cx="7556313" cy="5112568"/>
          </a:xfrm>
        </p:spPr>
        <p:txBody>
          <a:bodyPr>
            <a:normAutofit fontScale="70000" lnSpcReduction="20000"/>
          </a:bodyPr>
          <a:lstStyle/>
          <a:p>
            <a:r>
              <a:rPr lang="en-US" dirty="0" smtClean="0"/>
              <a:t>When the disk drive is operating the disk is rotating at constant speed</a:t>
            </a:r>
          </a:p>
          <a:p>
            <a:r>
              <a:rPr lang="en-US" dirty="0" smtClean="0"/>
              <a:t>To read or write the head must be positioned at the desired track and at the beginning of the desired sector on the track</a:t>
            </a:r>
          </a:p>
          <a:p>
            <a:pPr lvl="1"/>
            <a:r>
              <a:rPr lang="en-US" dirty="0" smtClean="0"/>
              <a:t>Track selection involves moving the head in a movable-head system or electronically selecting one head on a fixed-head system</a:t>
            </a:r>
          </a:p>
          <a:p>
            <a:pPr lvl="1"/>
            <a:r>
              <a:rPr lang="en-US" dirty="0" smtClean="0"/>
              <a:t>Once the track is selected, the disk controller waits until the appropriate sector rotates to line up with the head</a:t>
            </a:r>
          </a:p>
          <a:p>
            <a:r>
              <a:rPr lang="en-US" dirty="0" smtClean="0"/>
              <a:t>Seek time</a:t>
            </a:r>
          </a:p>
          <a:p>
            <a:pPr lvl="1"/>
            <a:r>
              <a:rPr lang="en-US" dirty="0" smtClean="0"/>
              <a:t>On a movable–head system, the time it takes to position the head at the track</a:t>
            </a:r>
          </a:p>
          <a:p>
            <a:pPr marL="228600" lvl="1">
              <a:spcBef>
                <a:spcPts val="2000"/>
              </a:spcBef>
              <a:buClr>
                <a:schemeClr val="accent1"/>
              </a:buClr>
            </a:pPr>
            <a:r>
              <a:rPr lang="en-US" sz="2000" dirty="0" smtClean="0"/>
              <a:t>Rotational delay </a:t>
            </a:r>
            <a:r>
              <a:rPr lang="en-US" sz="2000" i="1" dirty="0" smtClean="0"/>
              <a:t>(rotational latency)</a:t>
            </a:r>
            <a:endParaRPr lang="en-US" sz="2000" dirty="0" smtClean="0"/>
          </a:p>
          <a:p>
            <a:pPr lvl="1"/>
            <a:r>
              <a:rPr lang="en-US" dirty="0" smtClean="0"/>
              <a:t>The time it takes for the beginning of the sector to reach the head </a:t>
            </a:r>
          </a:p>
          <a:p>
            <a:pPr marL="228600" lvl="1">
              <a:spcBef>
                <a:spcPts val="2000"/>
              </a:spcBef>
              <a:buClr>
                <a:schemeClr val="accent1"/>
              </a:buClr>
            </a:pPr>
            <a:r>
              <a:rPr lang="en-US" sz="2000" dirty="0" smtClean="0"/>
              <a:t>Access time</a:t>
            </a:r>
          </a:p>
          <a:p>
            <a:pPr lvl="1"/>
            <a:r>
              <a:rPr lang="en-US" sz="1760" dirty="0" smtClean="0"/>
              <a:t>The sum of the seek time and the rotational delay</a:t>
            </a:r>
          </a:p>
          <a:p>
            <a:pPr lvl="1"/>
            <a:r>
              <a:rPr lang="en-US" sz="1760" dirty="0" smtClean="0"/>
              <a:t>The time it takes to get into position to read or write</a:t>
            </a:r>
          </a:p>
          <a:p>
            <a:pPr marL="228600" lvl="1">
              <a:spcBef>
                <a:spcPts val="2000"/>
              </a:spcBef>
              <a:buClr>
                <a:schemeClr val="accent1"/>
              </a:buClr>
            </a:pPr>
            <a:r>
              <a:rPr lang="en-US" sz="2000" dirty="0" smtClean="0"/>
              <a:t>Transfer time</a:t>
            </a:r>
          </a:p>
          <a:p>
            <a:pPr lvl="1"/>
            <a:r>
              <a:rPr lang="en-US" sz="1760" dirty="0" smtClean="0"/>
              <a:t>Once the head is in position, the read or write operation is then performed                                          as the sector moves under the head</a:t>
            </a:r>
          </a:p>
          <a:p>
            <a:pPr lvl="1"/>
            <a:r>
              <a:rPr lang="en-US" sz="1760" dirty="0" smtClean="0"/>
              <a:t>This is the data transfer portion of the operation</a:t>
            </a:r>
          </a:p>
          <a:p>
            <a:pPr lvl="1"/>
            <a:endParaRPr lang="en-US" sz="1760" dirty="0" smtClean="0"/>
          </a:p>
          <a:p>
            <a:pPr lvl="1"/>
            <a:endParaRPr lang="en-US" sz="1760" dirty="0" smtClean="0"/>
          </a:p>
        </p:txBody>
      </p:sp>
      <p:pic>
        <p:nvPicPr>
          <p:cNvPr id="4" name="Picture 3"/>
          <p:cNvPicPr>
            <a:picLocks noChangeAspect="1"/>
          </p:cNvPicPr>
          <p:nvPr/>
        </p:nvPicPr>
        <p:blipFill>
          <a:blip r:embed="rId3"/>
          <a:stretch>
            <a:fillRect/>
          </a:stretch>
        </p:blipFill>
        <p:spPr>
          <a:xfrm>
            <a:off x="6588224" y="4509120"/>
            <a:ext cx="2208075" cy="1473200"/>
          </a:xfrm>
          <a:prstGeom prst="rect">
            <a:avLst/>
          </a:prstGeom>
        </p:spPr>
      </p:pic>
      <p:sp>
        <p:nvSpPr>
          <p:cNvPr id="5" name="Foliennummernplatzhalter 4"/>
          <p:cNvSpPr>
            <a:spLocks noGrp="1"/>
          </p:cNvSpPr>
          <p:nvPr>
            <p:ph type="sldNum" sz="quarter" idx="12"/>
          </p:nvPr>
        </p:nvSpPr>
        <p:spPr/>
        <p:txBody>
          <a:bodyPr/>
          <a:lstStyle/>
          <a:p>
            <a:fld id="{B6F15528-21DE-4FAA-801E-634DDDAF4B2B}" type="slidenum">
              <a:rPr lang="en-US" smtClean="0"/>
              <a:pPr/>
              <a:t>106</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71428996"/>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Grp="1" noChangeArrowheads="1"/>
          </p:cNvSpPr>
          <p:nvPr>
            <p:ph type="title"/>
          </p:nvPr>
        </p:nvSpPr>
        <p:spPr>
          <a:xfrm>
            <a:off x="304800" y="1066800"/>
            <a:ext cx="3255264" cy="1162050"/>
          </a:xfrm>
        </p:spPr>
        <p:txBody>
          <a:bodyPr>
            <a:normAutofit/>
          </a:bodyPr>
          <a:lstStyle/>
          <a:p>
            <a:pPr algn="ctr"/>
            <a:r>
              <a:rPr lang="en-GB" sz="4000" dirty="0"/>
              <a:t>RAID</a:t>
            </a:r>
          </a:p>
        </p:txBody>
      </p:sp>
      <p:sp>
        <p:nvSpPr>
          <p:cNvPr id="20485" name="Rectangle 5"/>
          <p:cNvSpPr>
            <a:spLocks noGrp="1" noChangeArrowheads="1"/>
          </p:cNvSpPr>
          <p:nvPr>
            <p:ph idx="1"/>
          </p:nvPr>
        </p:nvSpPr>
        <p:spPr>
          <a:xfrm>
            <a:off x="4168775" y="685800"/>
            <a:ext cx="4597399" cy="5440363"/>
          </a:xfrm>
        </p:spPr>
        <p:txBody>
          <a:bodyPr>
            <a:normAutofit fontScale="77500" lnSpcReduction="20000"/>
          </a:bodyPr>
          <a:lstStyle/>
          <a:p>
            <a:r>
              <a:rPr lang="en-GB" dirty="0" smtClean="0"/>
              <a:t>Consists of 7 levels</a:t>
            </a:r>
          </a:p>
          <a:p>
            <a:pPr>
              <a:spcAft>
                <a:spcPts val="1200"/>
              </a:spcAft>
            </a:pPr>
            <a:r>
              <a:rPr lang="en-GB" dirty="0" smtClean="0"/>
              <a:t>Levels do not imply a hierarchical relationship but designate different design architectures that share three common characteristics:</a:t>
            </a:r>
          </a:p>
          <a:p>
            <a:pPr marL="571500" lvl="1" indent="-342900">
              <a:spcAft>
                <a:spcPts val="1200"/>
              </a:spcAft>
              <a:buSzPct val="100000"/>
              <a:buFont typeface="+mj-lt"/>
              <a:buAutoNum type="arabicParenR"/>
            </a:pPr>
            <a:r>
              <a:rPr lang="en-GB" dirty="0"/>
              <a:t>Set of physical </a:t>
            </a:r>
            <a:r>
              <a:rPr lang="en-GB" dirty="0" smtClean="0"/>
              <a:t>disk drives viewed by the operating system as a single logical drive</a:t>
            </a:r>
          </a:p>
          <a:p>
            <a:pPr marL="571500" lvl="1" indent="-342900">
              <a:spcAft>
                <a:spcPts val="1200"/>
              </a:spcAft>
              <a:buSzPct val="100000"/>
              <a:buFont typeface="+mj-lt"/>
              <a:buAutoNum type="arabicParenR"/>
            </a:pPr>
            <a:r>
              <a:rPr lang="en-GB" dirty="0" smtClean="0"/>
              <a:t>Data are distributed across the physical drives of an array in a scheme known as striping</a:t>
            </a:r>
          </a:p>
          <a:p>
            <a:pPr marL="571500" lvl="1" indent="-342900">
              <a:spcAft>
                <a:spcPts val="1200"/>
              </a:spcAft>
              <a:buSzPct val="100000"/>
              <a:buFont typeface="+mj-lt"/>
              <a:buAutoNum type="arabicParenR"/>
            </a:pPr>
            <a:r>
              <a:rPr lang="en-GB" dirty="0" smtClean="0"/>
              <a:t>Redundant disk capacity is used to store parity information, which guarantees data recoverability in case of a disk failure</a:t>
            </a:r>
          </a:p>
        </p:txBody>
      </p:sp>
      <p:sp>
        <p:nvSpPr>
          <p:cNvPr id="4" name="Text Placeholder 3"/>
          <p:cNvSpPr>
            <a:spLocks noGrp="1"/>
          </p:cNvSpPr>
          <p:nvPr>
            <p:ph type="body" sz="half" idx="2"/>
          </p:nvPr>
        </p:nvSpPr>
        <p:spPr>
          <a:xfrm>
            <a:off x="381000" y="3810000"/>
            <a:ext cx="3255264" cy="2392363"/>
          </a:xfrm>
        </p:spPr>
        <p:txBody>
          <a:bodyPr>
            <a:normAutofit/>
          </a:bodyPr>
          <a:lstStyle/>
          <a:p>
            <a:pPr algn="ctr">
              <a:lnSpc>
                <a:spcPct val="130000"/>
              </a:lnSpc>
              <a:spcBef>
                <a:spcPts val="3200"/>
              </a:spcBef>
              <a:spcAft>
                <a:spcPts val="1800"/>
              </a:spcAft>
            </a:pPr>
            <a:r>
              <a:rPr lang="en-US" sz="2400" u="sng" dirty="0" smtClean="0"/>
              <a:t>R</a:t>
            </a:r>
            <a:r>
              <a:rPr lang="en-US" sz="2400" dirty="0" smtClean="0"/>
              <a:t>edundant </a:t>
            </a:r>
            <a:r>
              <a:rPr lang="en-US" sz="2400" u="sng" dirty="0" smtClean="0"/>
              <a:t>A</a:t>
            </a:r>
            <a:r>
              <a:rPr lang="en-US" sz="2400" dirty="0" smtClean="0"/>
              <a:t>rray of </a:t>
            </a:r>
            <a:r>
              <a:rPr lang="en-US" sz="2400" u="sng" dirty="0" smtClean="0"/>
              <a:t>I</a:t>
            </a:r>
            <a:r>
              <a:rPr lang="en-US" sz="2400" dirty="0" smtClean="0"/>
              <a:t>ndependent </a:t>
            </a:r>
            <a:r>
              <a:rPr lang="en-US" sz="2400" u="sng" dirty="0" smtClean="0"/>
              <a:t>D</a:t>
            </a:r>
            <a:r>
              <a:rPr lang="en-US" sz="2400" dirty="0" smtClean="0"/>
              <a:t>isks</a:t>
            </a:r>
            <a:endParaRPr lang="en-US" sz="2400"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107</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58675850"/>
      </p:ext>
    </p:extLst>
  </p:cSld>
  <p:clrMapOvr>
    <a:masterClrMapping/>
  </p:clrMapOvr>
  <mc:AlternateContent xmlns:mc="http://schemas.openxmlformats.org/markup-compatibility/2006" xmlns:p14="http://schemas.microsoft.com/office/powerpoint/2010/main">
    <mc:Choice Requires="p14">
      <p:transition spd="med">
        <p14:prism dir="r"/>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11560" y="6211669"/>
            <a:ext cx="4403770" cy="646331"/>
          </a:xfrm>
          <a:prstGeom prst="rect">
            <a:avLst/>
          </a:prstGeom>
          <a:noFill/>
        </p:spPr>
        <p:txBody>
          <a:bodyPr wrap="square" rtlCol="0">
            <a:spAutoFit/>
          </a:bodyPr>
          <a:lstStyle/>
          <a:p>
            <a:r>
              <a:rPr lang="en-US" sz="1100" i="1" dirty="0" smtClean="0">
                <a:latin typeface="+mn-lt"/>
              </a:rPr>
              <a:t>N</a:t>
            </a:r>
            <a:r>
              <a:rPr lang="en-US" sz="1100" dirty="0" smtClean="0">
                <a:latin typeface="+mn-lt"/>
              </a:rPr>
              <a:t> = number of data disks;    </a:t>
            </a:r>
            <a:r>
              <a:rPr lang="en-US" sz="1100" i="1" dirty="0" smtClean="0">
                <a:latin typeface="+mn-lt"/>
              </a:rPr>
              <a:t>m</a:t>
            </a:r>
            <a:r>
              <a:rPr lang="en-US" sz="1100" dirty="0" smtClean="0">
                <a:latin typeface="+mn-lt"/>
              </a:rPr>
              <a:t> proportional to log </a:t>
            </a:r>
            <a:r>
              <a:rPr lang="en-US" sz="1100" i="1" dirty="0" smtClean="0">
                <a:latin typeface="+mn-lt"/>
              </a:rPr>
              <a:t>N</a:t>
            </a:r>
            <a:endParaRPr lang="en-US" sz="1100" dirty="0" smtClean="0">
              <a:latin typeface="+mn-lt"/>
            </a:endParaRPr>
          </a:p>
          <a:p>
            <a:endParaRPr lang="en-US" dirty="0"/>
          </a:p>
        </p:txBody>
      </p:sp>
      <p:pic>
        <p:nvPicPr>
          <p:cNvPr id="2" name="Picture 1"/>
          <p:cNvPicPr>
            <a:picLocks noChangeAspect="1"/>
          </p:cNvPicPr>
          <p:nvPr/>
        </p:nvPicPr>
        <p:blipFill>
          <a:blip r:embed="rId3"/>
          <a:stretch>
            <a:fillRect/>
          </a:stretch>
        </p:blipFill>
        <p:spPr>
          <a:xfrm>
            <a:off x="611560" y="1052736"/>
            <a:ext cx="8081268" cy="5322110"/>
          </a:xfrm>
          <a:prstGeom prst="rect">
            <a:avLst/>
          </a:prstGeom>
        </p:spPr>
      </p:pic>
      <p:sp>
        <p:nvSpPr>
          <p:cNvPr id="3" name="TextBox 2"/>
          <p:cNvSpPr txBox="1"/>
          <p:nvPr/>
        </p:nvSpPr>
        <p:spPr>
          <a:xfrm>
            <a:off x="611560" y="433626"/>
            <a:ext cx="8064896" cy="861774"/>
          </a:xfrm>
          <a:prstGeom prst="rect">
            <a:avLst/>
          </a:prstGeom>
          <a:noFill/>
        </p:spPr>
        <p:txBody>
          <a:bodyPr wrap="square" rtlCol="0" anchor="b">
            <a:spAutoFit/>
          </a:bodyPr>
          <a:lstStyle/>
          <a:p>
            <a:pPr algn="ctr"/>
            <a:r>
              <a:rPr lang="en-US" sz="3200" dirty="0" smtClean="0">
                <a:latin typeface="Times New Roman" panose="02020603050405020304" pitchFamily="18" charset="0"/>
                <a:cs typeface="Times New Roman" panose="02020603050405020304" pitchFamily="18" charset="0"/>
              </a:rPr>
              <a:t>RAID </a:t>
            </a:r>
            <a:r>
              <a:rPr lang="en-US" sz="3200" dirty="0">
                <a:latin typeface="Times New Roman" panose="02020603050405020304" pitchFamily="18" charset="0"/>
                <a:cs typeface="Times New Roman" panose="02020603050405020304" pitchFamily="18" charset="0"/>
              </a:rPr>
              <a:t>Levels</a:t>
            </a:r>
          </a:p>
          <a:p>
            <a:endParaRPr lang="en-US" dirty="0"/>
          </a:p>
        </p:txBody>
      </p:sp>
      <p:sp>
        <p:nvSpPr>
          <p:cNvPr id="4" name="Foliennummernplatzhalter 3"/>
          <p:cNvSpPr>
            <a:spLocks noGrp="1"/>
          </p:cNvSpPr>
          <p:nvPr>
            <p:ph type="sldNum" sz="quarter" idx="12"/>
          </p:nvPr>
        </p:nvSpPr>
        <p:spPr/>
        <p:txBody>
          <a:bodyPr/>
          <a:lstStyle/>
          <a:p>
            <a:fld id="{B6F15528-21DE-4FAA-801E-634DDDAF4B2B}" type="slidenum">
              <a:rPr lang="en-US" smtClean="0"/>
              <a:pPr/>
              <a:t>108</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36621521"/>
      </p:ext>
    </p:extLst>
  </p:cSld>
  <p:clrMapOvr>
    <a:masterClrMapping/>
  </p:clrMapOvr>
  <p:transition spd="med">
    <p:pull/>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 name="TextBox 16"/>
          <p:cNvSpPr txBox="1"/>
          <p:nvPr/>
        </p:nvSpPr>
        <p:spPr>
          <a:xfrm>
            <a:off x="152400" y="4572000"/>
            <a:ext cx="486918" cy="766117"/>
          </a:xfrm>
          <a:prstGeom prst="rect">
            <a:avLst/>
          </a:prstGeom>
        </p:spPr>
        <p:txBody>
          <a:bodyPr wrap="square" rtlCol="0">
            <a:spAutoFit/>
          </a:bodyPr>
          <a:lstStyle/>
          <a:p>
            <a:endParaRPr lang="en-US" dirty="0"/>
          </a:p>
        </p:txBody>
      </p:sp>
      <p:pic>
        <p:nvPicPr>
          <p:cNvPr id="2" name="Picture 1" descr="f6-1.pdf"/>
          <p:cNvPicPr>
            <a:picLocks noChangeAspect="1"/>
          </p:cNvPicPr>
          <p:nvPr/>
        </p:nvPicPr>
        <p:blipFill rotWithShape="1">
          <a:blip r:embed="rId3">
            <a:extLst>
              <a:ext uri="{28A0092B-C50C-407E-A947-70E740481C1C}">
                <a14:useLocalDpi xmlns:a14="http://schemas.microsoft.com/office/drawing/2010/main" val="0"/>
              </a:ext>
            </a:extLst>
          </a:blip>
          <a:srcRect l="4774" t="4916" r="6584" b="4138"/>
          <a:stretch/>
        </p:blipFill>
        <p:spPr>
          <a:xfrm>
            <a:off x="609600" y="230774"/>
            <a:ext cx="8262978" cy="6551026"/>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109</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16869940"/>
      </p:ext>
    </p:extLst>
  </p:cSld>
  <p:clrMapOvr>
    <a:masterClrMapping/>
  </p:clrMapOvr>
  <mc:AlternateContent xmlns:mc="http://schemas.openxmlformats.org/markup-compatibility/2006" xmlns:p14="http://schemas.microsoft.com/office/powerpoint/2010/main">
    <mc:Choice Requires="p14">
      <p:transition spd="med">
        <p14:prism dir="r"/>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6-2.pdf"/>
          <p:cNvPicPr>
            <a:picLocks noChangeAspect="1"/>
          </p:cNvPicPr>
          <p:nvPr/>
        </p:nvPicPr>
        <p:blipFill rotWithShape="1">
          <a:blip r:embed="rId3">
            <a:extLst>
              <a:ext uri="{28A0092B-C50C-407E-A947-70E740481C1C}">
                <a14:useLocalDpi xmlns:a14="http://schemas.microsoft.com/office/drawing/2010/main" val="0"/>
              </a:ext>
            </a:extLst>
          </a:blip>
          <a:srcRect t="1311" r="8306" b="3810"/>
          <a:stretch/>
        </p:blipFill>
        <p:spPr>
          <a:xfrm>
            <a:off x="1219200" y="301142"/>
            <a:ext cx="7303472" cy="6556858"/>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110</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13174958"/>
      </p:ext>
    </p:extLst>
  </p:cSld>
  <p:clrMapOvr>
    <a:masterClrMapping/>
  </p:clrMapOvr>
  <p:transition spd="med">
    <p:circle/>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7.pdf"/>
          <p:cNvPicPr>
            <a:picLocks noChangeAspect="1"/>
          </p:cNvPicPr>
          <p:nvPr/>
        </p:nvPicPr>
        <p:blipFill rotWithShape="1">
          <a:blip r:embed="rId3">
            <a:extLst>
              <a:ext uri="{28A0092B-C50C-407E-A947-70E740481C1C}">
                <a14:useLocalDpi xmlns:a14="http://schemas.microsoft.com/office/drawing/2010/main" val="0"/>
              </a:ext>
            </a:extLst>
          </a:blip>
          <a:srcRect t="20321" b="18721"/>
          <a:stretch/>
        </p:blipFill>
        <p:spPr>
          <a:xfrm>
            <a:off x="401941" y="294333"/>
            <a:ext cx="8513459" cy="6716067"/>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111</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39547005"/>
      </p:ext>
    </p:extLst>
  </p:cSld>
  <p:clrMapOvr>
    <a:masterClrMapping/>
  </p:clrMapOvr>
  <p:transition spd="med">
    <p:circle/>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762000" y="152400"/>
            <a:ext cx="2057400" cy="1116106"/>
          </a:xfrm>
        </p:spPr>
        <p:txBody>
          <a:bodyPr>
            <a:normAutofit/>
          </a:bodyPr>
          <a:lstStyle/>
          <a:p>
            <a:pPr algn="ctr"/>
            <a:r>
              <a:rPr lang="en-GB" sz="3200" dirty="0">
                <a:solidFill>
                  <a:schemeClr val="tx1"/>
                </a:solidFill>
                <a:latin typeface="Times New Roman" panose="02020603050405020304" pitchFamily="18" charset="0"/>
                <a:cs typeface="Times New Roman" panose="02020603050405020304" pitchFamily="18" charset="0"/>
              </a:rPr>
              <a:t>RAID</a:t>
            </a:r>
            <a:r>
              <a:rPr lang="en-GB" sz="3200" dirty="0" smtClean="0">
                <a:solidFill>
                  <a:schemeClr val="tx1"/>
                </a:solidFill>
                <a:latin typeface="Times New Roman" panose="02020603050405020304" pitchFamily="18" charset="0"/>
                <a:cs typeface="Times New Roman" panose="02020603050405020304" pitchFamily="18" charset="0"/>
              </a:rPr>
              <a:t> </a:t>
            </a:r>
            <a:br>
              <a:rPr lang="en-GB" sz="3200" dirty="0" smtClean="0">
                <a:solidFill>
                  <a:schemeClr val="tx1"/>
                </a:solidFill>
                <a:latin typeface="Times New Roman" panose="02020603050405020304" pitchFamily="18" charset="0"/>
                <a:cs typeface="Times New Roman" panose="02020603050405020304" pitchFamily="18" charset="0"/>
              </a:rPr>
            </a:br>
            <a:r>
              <a:rPr lang="en-GB" sz="3200" dirty="0" smtClean="0">
                <a:solidFill>
                  <a:schemeClr val="tx1"/>
                </a:solidFill>
                <a:latin typeface="Times New Roman" panose="02020603050405020304" pitchFamily="18" charset="0"/>
                <a:cs typeface="Times New Roman" panose="02020603050405020304" pitchFamily="18" charset="0"/>
              </a:rPr>
              <a:t>Level 0</a:t>
            </a:r>
            <a:endParaRPr lang="en-GB" sz="3200" dirty="0">
              <a:solidFill>
                <a:schemeClr val="tx1"/>
              </a:solidFill>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2"/>
          </p:nvPr>
        </p:nvSpPr>
        <p:spPr>
          <a:xfrm>
            <a:off x="497541" y="3505200"/>
            <a:ext cx="3657600" cy="2620962"/>
          </a:xfrm>
        </p:spPr>
        <p:txBody>
          <a:bodyPr/>
          <a:lstStyle/>
          <a:p>
            <a:endParaRPr lang="en-US" dirty="0" smtClean="0"/>
          </a:p>
          <a:p>
            <a:endParaRPr lang="en-US" dirty="0"/>
          </a:p>
        </p:txBody>
      </p:sp>
      <p:sp>
        <p:nvSpPr>
          <p:cNvPr id="6" name="Content Placeholder 5"/>
          <p:cNvSpPr>
            <a:spLocks noGrp="1"/>
          </p:cNvSpPr>
          <p:nvPr>
            <p:ph sz="quarter" idx="4"/>
          </p:nvPr>
        </p:nvSpPr>
        <p:spPr>
          <a:xfrm>
            <a:off x="457200" y="2819400"/>
            <a:ext cx="3657600" cy="4038600"/>
          </a:xfrm>
        </p:spPr>
        <p:txBody>
          <a:bodyPr>
            <a:normAutofit/>
          </a:bodyPr>
          <a:lstStyle/>
          <a:p>
            <a:pPr>
              <a:spcBef>
                <a:spcPts val="600"/>
              </a:spcBef>
              <a:spcAft>
                <a:spcPts val="1200"/>
              </a:spcAft>
            </a:pPr>
            <a:r>
              <a:rPr lang="en-US" dirty="0" smtClean="0"/>
              <a:t>For applications to experience a high transfer rate two requirements must be met:</a:t>
            </a:r>
          </a:p>
          <a:p>
            <a:pPr marL="571500" lvl="1" indent="-342900">
              <a:spcAft>
                <a:spcPts val="1200"/>
              </a:spcAft>
              <a:buSzPct val="100000"/>
              <a:buFont typeface="+mj-lt"/>
              <a:buAutoNum type="arabicPeriod"/>
            </a:pPr>
            <a:r>
              <a:rPr lang="en-US" sz="1600" dirty="0" smtClean="0"/>
              <a:t>A high transfer capacity must exist along the entire path between host memory and the individual disk drives</a:t>
            </a:r>
          </a:p>
          <a:p>
            <a:pPr marL="571500" lvl="1" indent="-342900">
              <a:spcAft>
                <a:spcPts val="1200"/>
              </a:spcAft>
              <a:buSzPct val="100000"/>
              <a:buFont typeface="+mj-lt"/>
              <a:buAutoNum type="arabicPeriod"/>
            </a:pPr>
            <a:r>
              <a:rPr lang="en-US" sz="1600" dirty="0" smtClean="0"/>
              <a:t>The application must make I/O requests that drive the disk array efficiently</a:t>
            </a:r>
          </a:p>
        </p:txBody>
      </p:sp>
      <p:sp>
        <p:nvSpPr>
          <p:cNvPr id="21507" name="Rectangle 3"/>
          <p:cNvSpPr>
            <a:spLocks noGrp="1" noChangeArrowheads="1"/>
          </p:cNvSpPr>
          <p:nvPr>
            <p:ph type="body" idx="1"/>
          </p:nvPr>
        </p:nvSpPr>
        <p:spPr>
          <a:xfrm>
            <a:off x="457200" y="1905000"/>
            <a:ext cx="3657600" cy="717177"/>
          </a:xfrm>
        </p:spPr>
        <p:txBody>
          <a:bodyPr/>
          <a:lstStyle/>
          <a:p>
            <a:r>
              <a:rPr lang="en-GB" dirty="0" smtClean="0">
                <a:effectLst>
                  <a:outerShdw blurRad="38100" dist="38100" dir="2700000" algn="tl">
                    <a:srgbClr val="000000">
                      <a:alpha val="43137"/>
                    </a:srgbClr>
                  </a:outerShdw>
                </a:effectLst>
              </a:rPr>
              <a:t>RAID 0 for High Data Transfer Capacity</a:t>
            </a:r>
            <a:endParaRPr lang="en-GB" dirty="0">
              <a:effectLst>
                <a:outerShdw blurRad="38100" dist="38100" dir="2700000" algn="tl">
                  <a:srgbClr val="000000">
                    <a:alpha val="43137"/>
                  </a:srgbClr>
                </a:outerShdw>
              </a:effectLst>
            </a:endParaRPr>
          </a:p>
        </p:txBody>
      </p:sp>
      <p:sp>
        <p:nvSpPr>
          <p:cNvPr id="5" name="Text Placeholder 4"/>
          <p:cNvSpPr>
            <a:spLocks noGrp="1"/>
          </p:cNvSpPr>
          <p:nvPr>
            <p:ph type="body" sz="quarter" idx="3"/>
          </p:nvPr>
        </p:nvSpPr>
        <p:spPr>
          <a:xfrm>
            <a:off x="4724400" y="2362200"/>
            <a:ext cx="3886200" cy="717176"/>
          </a:xfrm>
        </p:spPr>
        <p:txBody>
          <a:bodyPr>
            <a:normAutofit lnSpcReduction="10000"/>
          </a:bodyPr>
          <a:lstStyle/>
          <a:p>
            <a:r>
              <a:rPr lang="en-US" dirty="0" smtClean="0">
                <a:solidFill>
                  <a:schemeClr val="bg1">
                    <a:lumMod val="95000"/>
                  </a:schemeClr>
                </a:solidFill>
                <a:effectLst>
                  <a:outerShdw blurRad="38100" dist="38100" dir="2700000" algn="tl">
                    <a:srgbClr val="000000">
                      <a:alpha val="43137"/>
                    </a:srgbClr>
                  </a:outerShdw>
                </a:effectLst>
              </a:rPr>
              <a:t>RAID 0 for High I/O Request Rate</a:t>
            </a:r>
            <a:endParaRPr lang="en-US" dirty="0">
              <a:solidFill>
                <a:schemeClr val="bg1">
                  <a:lumMod val="95000"/>
                </a:schemeClr>
              </a:solidFill>
              <a:effectLst>
                <a:outerShdw blurRad="38100" dist="38100" dir="2700000" algn="tl">
                  <a:srgbClr val="000000">
                    <a:alpha val="43137"/>
                  </a:srgbClr>
                </a:outerShdw>
              </a:effectLst>
            </a:endParaRPr>
          </a:p>
        </p:txBody>
      </p:sp>
      <p:sp>
        <p:nvSpPr>
          <p:cNvPr id="7" name="TextBox 6"/>
          <p:cNvSpPr txBox="1"/>
          <p:nvPr/>
        </p:nvSpPr>
        <p:spPr>
          <a:xfrm>
            <a:off x="3581400" y="381000"/>
            <a:ext cx="4419600" cy="1728678"/>
          </a:xfrm>
          <a:prstGeom prst="rect">
            <a:avLst/>
          </a:prstGeom>
          <a:noFill/>
        </p:spPr>
        <p:txBody>
          <a:bodyPr wrap="square" rtlCol="0">
            <a:spAutoFit/>
          </a:bodyPr>
          <a:lstStyle/>
          <a:p>
            <a:pPr marL="228600" indent="-228600" eaLnBrk="1" hangingPunct="1">
              <a:spcBef>
                <a:spcPts val="1100"/>
              </a:spcBef>
              <a:buClr>
                <a:schemeClr val="accent1"/>
              </a:buClr>
              <a:buSzPct val="75000"/>
              <a:buFont typeface="Wingdings" pitchFamily="2" charset="2"/>
              <a:buChar char="n"/>
            </a:pPr>
            <a:r>
              <a:rPr lang="en-US" sz="1600" dirty="0" smtClean="0">
                <a:solidFill>
                  <a:schemeClr val="tx1">
                    <a:lumMod val="65000"/>
                    <a:lumOff val="35000"/>
                  </a:schemeClr>
                </a:solidFill>
                <a:latin typeface="+mn-lt"/>
              </a:rPr>
              <a:t>Addresses the issues of request patterns of the host system and layout of the data</a:t>
            </a:r>
          </a:p>
          <a:p>
            <a:pPr marL="228600" indent="-228600" eaLnBrk="1" hangingPunct="1">
              <a:spcBef>
                <a:spcPts val="1100"/>
              </a:spcBef>
              <a:buClr>
                <a:schemeClr val="accent1"/>
              </a:buClr>
              <a:buSzPct val="75000"/>
              <a:buFont typeface="Wingdings" pitchFamily="2" charset="2"/>
              <a:buChar char="n"/>
            </a:pPr>
            <a:r>
              <a:rPr lang="en-US" sz="1600" dirty="0" smtClean="0">
                <a:solidFill>
                  <a:schemeClr val="tx1">
                    <a:lumMod val="65000"/>
                    <a:lumOff val="35000"/>
                  </a:schemeClr>
                </a:solidFill>
                <a:latin typeface="+mn-lt"/>
              </a:rPr>
              <a:t>Impact of redundancy does not interfere with analysis</a:t>
            </a:r>
          </a:p>
          <a:p>
            <a:endParaRPr lang="en-US" dirty="0"/>
          </a:p>
        </p:txBody>
      </p:sp>
      <p:sp>
        <p:nvSpPr>
          <p:cNvPr id="9" name="Content Placeholder 5"/>
          <p:cNvSpPr txBox="1">
            <a:spLocks/>
          </p:cNvSpPr>
          <p:nvPr/>
        </p:nvSpPr>
        <p:spPr>
          <a:xfrm>
            <a:off x="4800600" y="3276600"/>
            <a:ext cx="4038600" cy="3581400"/>
          </a:xfrm>
          <a:prstGeom prst="rect">
            <a:avLst/>
          </a:prstGeom>
        </p:spPr>
        <p:txBody>
          <a:bodyPr vert="horz" lIns="91440" tIns="45720" rIns="91440" bIns="45720" rtlCol="0">
            <a:normAutofit fontScale="77500" lnSpcReduction="20000"/>
          </a:bodyPr>
          <a:lstStyle/>
          <a:p>
            <a:pPr marL="228600" marR="0" lvl="0" indent="-228600" eaLnBrk="1" fontAlgn="auto" hangingPunct="1">
              <a:lnSpc>
                <a:spcPct val="110000"/>
              </a:lnSpc>
              <a:spcBef>
                <a:spcPts val="2000"/>
              </a:spcBef>
              <a:spcAft>
                <a:spcPts val="0"/>
              </a:spcAft>
              <a:buClr>
                <a:schemeClr val="accent1"/>
              </a:buClr>
              <a:buSzPct val="75000"/>
              <a:buFont typeface="Wingdings" pitchFamily="2" charset="2"/>
              <a:buChar char="n"/>
              <a:tabLst/>
              <a:defRPr/>
            </a:pPr>
            <a:r>
              <a:rPr lang="en-US" sz="2286" dirty="0" smtClean="0">
                <a:solidFill>
                  <a:schemeClr val="tx1">
                    <a:lumMod val="65000"/>
                    <a:lumOff val="35000"/>
                  </a:schemeClr>
                </a:solidFill>
                <a:latin typeface="+mn-lt"/>
              </a:rPr>
              <a:t>For an individual I/O request for a small amount of data the I/O time is dominated by the seek time and rotational latency</a:t>
            </a:r>
          </a:p>
          <a:p>
            <a:pPr marL="228600" indent="-228600" defTabSz="914400" eaLnBrk="1" fontAlgn="auto" latinLnBrk="0" hangingPunct="1">
              <a:lnSpc>
                <a:spcPct val="110000"/>
              </a:lnSpc>
              <a:spcBef>
                <a:spcPts val="2000"/>
              </a:spcBef>
              <a:spcAft>
                <a:spcPts val="0"/>
              </a:spcAft>
              <a:buClr>
                <a:schemeClr val="accent1"/>
              </a:buClr>
              <a:buSzPct val="75000"/>
              <a:buFont typeface="Wingdings" pitchFamily="2" charset="2"/>
              <a:buChar char="n"/>
            </a:pPr>
            <a:r>
              <a:rPr lang="en-US" sz="2323" dirty="0" smtClean="0">
                <a:solidFill>
                  <a:schemeClr val="tx1">
                    <a:lumMod val="65000"/>
                    <a:lumOff val="35000"/>
                  </a:schemeClr>
                </a:solidFill>
                <a:latin typeface="+mn-lt"/>
              </a:rPr>
              <a:t>A disk array can provide high I/O execution rates by balancing the I/O load across multiple disks</a:t>
            </a:r>
          </a:p>
          <a:p>
            <a:pPr marL="228600" indent="-228600" eaLnBrk="1" fontAlgn="auto" hangingPunct="1">
              <a:lnSpc>
                <a:spcPct val="110000"/>
              </a:lnSpc>
              <a:spcBef>
                <a:spcPts val="2000"/>
              </a:spcBef>
              <a:spcAft>
                <a:spcPts val="0"/>
              </a:spcAft>
              <a:buClr>
                <a:schemeClr val="accent1"/>
              </a:buClr>
              <a:buSzPct val="75000"/>
              <a:buFont typeface="Wingdings" pitchFamily="2" charset="2"/>
              <a:buChar char="n"/>
            </a:pPr>
            <a:r>
              <a:rPr lang="en-US" sz="2323" dirty="0" smtClean="0">
                <a:solidFill>
                  <a:schemeClr val="tx1">
                    <a:lumMod val="65000"/>
                    <a:lumOff val="35000"/>
                  </a:schemeClr>
                </a:solidFill>
                <a:latin typeface="+mn-lt"/>
              </a:rPr>
              <a:t>If the strip size is relatively large multiple waiting I/O requests can be handled in parallel, reducing the queuing time for each request</a:t>
            </a:r>
          </a:p>
          <a:p>
            <a:pPr marL="228600" marR="0" lvl="0" indent="-228600" algn="l" defTabSz="914400" rtl="0" eaLnBrk="1" fontAlgn="auto" latinLnBrk="0" hangingPunct="1">
              <a:lnSpc>
                <a:spcPct val="100000"/>
              </a:lnSpc>
              <a:spcBef>
                <a:spcPts val="2000"/>
              </a:spcBef>
              <a:spcAft>
                <a:spcPts val="0"/>
              </a:spcAft>
              <a:buClr>
                <a:schemeClr val="accent1"/>
              </a:buClr>
              <a:buSzPct val="75000"/>
              <a:buFont typeface="Wingdings" pitchFamily="2" charset="2"/>
              <a:buChar char="n"/>
              <a:tabLst/>
              <a:defRPr/>
            </a:pPr>
            <a:endParaRPr lang="en-US" sz="1800" dirty="0" smtClean="0">
              <a:solidFill>
                <a:schemeClr val="tx1">
                  <a:lumMod val="65000"/>
                  <a:lumOff val="35000"/>
                </a:schemeClr>
              </a:solidFill>
              <a:latin typeface="+mn-lt"/>
            </a:endParaRPr>
          </a:p>
          <a:p>
            <a:pPr marL="228600" marR="0" lvl="0" indent="-228600" algn="l" defTabSz="914400" rtl="0" eaLnBrk="1" fontAlgn="auto" latinLnBrk="0" hangingPunct="1">
              <a:lnSpc>
                <a:spcPct val="100000"/>
              </a:lnSpc>
              <a:spcBef>
                <a:spcPts val="2000"/>
              </a:spcBef>
              <a:spcAft>
                <a:spcPts val="0"/>
              </a:spcAft>
              <a:buClr>
                <a:schemeClr val="accent1"/>
              </a:buClr>
              <a:buSzPct val="75000"/>
              <a:buFont typeface="Wingdings" pitchFamily="2" charset="2"/>
              <a:buChar char="n"/>
              <a:tabLst/>
              <a:defRPr/>
            </a:pPr>
            <a:endParaRPr lang="en-US" sz="1800" dirty="0" smtClean="0">
              <a:solidFill>
                <a:schemeClr val="tx1">
                  <a:lumMod val="65000"/>
                  <a:lumOff val="35000"/>
                </a:schemeClr>
              </a:solidFill>
              <a:latin typeface="+mn-lt"/>
            </a:endParaRPr>
          </a:p>
          <a:p>
            <a:pPr marL="228600" marR="0" lvl="0" indent="-228600" algn="l" defTabSz="914400" rtl="0" eaLnBrk="1" fontAlgn="auto" latinLnBrk="0" hangingPunct="1">
              <a:lnSpc>
                <a:spcPct val="100000"/>
              </a:lnSpc>
              <a:spcBef>
                <a:spcPts val="2000"/>
              </a:spcBef>
              <a:spcAft>
                <a:spcPts val="0"/>
              </a:spcAft>
              <a:buClr>
                <a:schemeClr val="accent1"/>
              </a:buClr>
              <a:buSzPct val="75000"/>
              <a:buFont typeface="Wingdings" pitchFamily="2" charset="2"/>
              <a:buChar char="n"/>
              <a:tabLst/>
              <a:defRPr/>
            </a:pPr>
            <a:endParaRPr kumimoji="0" lang="en-US" sz="176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p:txBody>
      </p:sp>
      <p:sp>
        <p:nvSpPr>
          <p:cNvPr id="10" name="TextBox 9"/>
          <p:cNvSpPr txBox="1"/>
          <p:nvPr/>
        </p:nvSpPr>
        <p:spPr>
          <a:xfrm>
            <a:off x="8229600" y="304800"/>
            <a:ext cx="553998" cy="1612032"/>
          </a:xfrm>
          <a:prstGeom prst="rect">
            <a:avLst/>
          </a:prstGeom>
          <a:noFill/>
        </p:spPr>
        <p:txBody>
          <a:bodyPr vert="wordArtVert" wrap="square" rtlCol="0">
            <a:spAutoFit/>
          </a:bodyPr>
          <a:lstStyle/>
          <a:p>
            <a:r>
              <a:rPr lang="en-US" spc="180" dirty="0" smtClean="0">
                <a:solidFill>
                  <a:schemeClr val="bg1"/>
                </a:solidFill>
                <a:latin typeface="+mn-lt"/>
              </a:rPr>
              <a:t>Raid</a:t>
            </a:r>
            <a:r>
              <a:rPr lang="en-US" sz="1400" spc="180" dirty="0" smtClean="0">
                <a:solidFill>
                  <a:schemeClr val="bg1"/>
                </a:solidFill>
                <a:latin typeface="+mn-lt"/>
              </a:rPr>
              <a:t>  </a:t>
            </a:r>
            <a:r>
              <a:rPr lang="en-US" spc="180" dirty="0" smtClean="0">
                <a:solidFill>
                  <a:schemeClr val="bg1"/>
                </a:solidFill>
                <a:latin typeface="+mn-lt"/>
              </a:rPr>
              <a:t>0</a:t>
            </a:r>
            <a:endParaRPr lang="en-US" spc="180" dirty="0">
              <a:solidFill>
                <a:schemeClr val="bg1"/>
              </a:solidFill>
              <a:latin typeface="+mn-lt"/>
            </a:endParaRPr>
          </a:p>
        </p:txBody>
      </p:sp>
      <p:sp>
        <p:nvSpPr>
          <p:cNvPr id="2" name="Foliennummernplatzhalter 1"/>
          <p:cNvSpPr>
            <a:spLocks noGrp="1"/>
          </p:cNvSpPr>
          <p:nvPr>
            <p:ph type="sldNum" sz="quarter" idx="12"/>
          </p:nvPr>
        </p:nvSpPr>
        <p:spPr/>
        <p:txBody>
          <a:bodyPr/>
          <a:lstStyle/>
          <a:p>
            <a:fld id="{B6F15528-21DE-4FAA-801E-634DDDAF4B2B}" type="slidenum">
              <a:rPr lang="en-US" smtClean="0"/>
              <a:pPr/>
              <a:t>112</a:t>
            </a:fld>
            <a:endParaRPr lang="en-US" dirty="0"/>
          </a:p>
        </p:txBody>
      </p:sp>
      <p:pic>
        <p:nvPicPr>
          <p:cNvPr id="12" name="Grafik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3" name="Grafik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29115632"/>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2320925" cy="1116106"/>
          </a:xfrm>
        </p:spPr>
        <p:txBody>
          <a:bodyP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RAID </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Level 1</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9" name="Content Placeholder 8"/>
          <p:cNvSpPr>
            <a:spLocks noGrp="1"/>
          </p:cNvSpPr>
          <p:nvPr>
            <p:ph sz="half" idx="2"/>
          </p:nvPr>
        </p:nvSpPr>
        <p:spPr>
          <a:xfrm>
            <a:off x="533400" y="2590800"/>
            <a:ext cx="3657600" cy="3953435"/>
          </a:xfrm>
        </p:spPr>
        <p:txBody>
          <a:bodyPr>
            <a:normAutofit fontScale="85000" lnSpcReduction="20000"/>
          </a:bodyPr>
          <a:lstStyle/>
          <a:p>
            <a:r>
              <a:rPr lang="en-US" dirty="0" smtClean="0"/>
              <a:t>Differs from RAID levels 2 through 6 in the way in which redundancy is achieved</a:t>
            </a:r>
          </a:p>
          <a:p>
            <a:r>
              <a:rPr lang="en-US" dirty="0" smtClean="0"/>
              <a:t>Redundancy is achieved by the simple expedient of duplicating all the data</a:t>
            </a:r>
          </a:p>
          <a:p>
            <a:r>
              <a:rPr lang="en-US" dirty="0" smtClean="0"/>
              <a:t>Data striping is used but each logical strip is mapped to two separate physical disks so that every disk in the array has a mirror disk that contains the same data</a:t>
            </a:r>
          </a:p>
          <a:p>
            <a:r>
              <a:rPr lang="en-US" dirty="0" smtClean="0"/>
              <a:t>RAID 1 can also be implemented without data striping, although this is less common</a:t>
            </a:r>
            <a:endParaRPr lang="en-US" dirty="0"/>
          </a:p>
        </p:txBody>
      </p:sp>
      <p:sp>
        <p:nvSpPr>
          <p:cNvPr id="11" name="Content Placeholder 10"/>
          <p:cNvSpPr>
            <a:spLocks noGrp="1"/>
          </p:cNvSpPr>
          <p:nvPr>
            <p:ph sz="quarter" idx="4"/>
          </p:nvPr>
        </p:nvSpPr>
        <p:spPr>
          <a:xfrm>
            <a:off x="4419600" y="2590800"/>
            <a:ext cx="3657600" cy="4105835"/>
          </a:xfrm>
        </p:spPr>
        <p:txBody>
          <a:bodyPr>
            <a:normAutofit fontScale="85000" lnSpcReduction="20000"/>
          </a:bodyPr>
          <a:lstStyle/>
          <a:p>
            <a:r>
              <a:rPr lang="en-US" dirty="0" smtClean="0"/>
              <a:t>A read request can be serviced by either of the two disks that contains the requested data</a:t>
            </a:r>
          </a:p>
          <a:p>
            <a:r>
              <a:rPr lang="en-US" dirty="0" smtClean="0"/>
              <a:t>There is no “write penalty”</a:t>
            </a:r>
          </a:p>
          <a:p>
            <a:r>
              <a:rPr lang="en-US" dirty="0" smtClean="0"/>
              <a:t>Recovery from a failure is simple, when a drive fails the data can be accessed from the second drive</a:t>
            </a:r>
          </a:p>
          <a:p>
            <a:r>
              <a:rPr lang="en-US" dirty="0" smtClean="0"/>
              <a:t>Provides real-time copy of all data</a:t>
            </a:r>
          </a:p>
          <a:p>
            <a:r>
              <a:rPr lang="en-US" dirty="0" smtClean="0"/>
              <a:t>Can achieve high I/O request rates if the bulk of the requests are reads</a:t>
            </a:r>
          </a:p>
          <a:p>
            <a:r>
              <a:rPr lang="en-US" dirty="0" smtClean="0"/>
              <a:t>Principal disadvantage is the cost</a:t>
            </a:r>
          </a:p>
        </p:txBody>
      </p:sp>
      <p:sp>
        <p:nvSpPr>
          <p:cNvPr id="8" name="Text Placeholder 7"/>
          <p:cNvSpPr>
            <a:spLocks noGrp="1"/>
          </p:cNvSpPr>
          <p:nvPr>
            <p:ph type="body" idx="1"/>
          </p:nvPr>
        </p:nvSpPr>
        <p:spPr>
          <a:xfrm>
            <a:off x="497541" y="1981201"/>
            <a:ext cx="3657600" cy="412376"/>
          </a:xfrm>
        </p:spPr>
        <p:txBody>
          <a:bodyPr/>
          <a:lstStyle/>
          <a:p>
            <a:r>
              <a:rPr lang="en-US" dirty="0" smtClean="0"/>
              <a:t>Characteristics</a:t>
            </a:r>
            <a:endParaRPr lang="en-US" dirty="0"/>
          </a:p>
        </p:txBody>
      </p:sp>
      <p:sp>
        <p:nvSpPr>
          <p:cNvPr id="10" name="Text Placeholder 9"/>
          <p:cNvSpPr>
            <a:spLocks noGrp="1"/>
          </p:cNvSpPr>
          <p:nvPr>
            <p:ph type="body" sz="quarter" idx="3"/>
          </p:nvPr>
        </p:nvSpPr>
        <p:spPr>
          <a:xfrm>
            <a:off x="4399878" y="1981201"/>
            <a:ext cx="3657600" cy="412376"/>
          </a:xfrm>
        </p:spPr>
        <p:txBody>
          <a:bodyPr/>
          <a:lstStyle/>
          <a:p>
            <a:r>
              <a:rPr lang="en-US" dirty="0" smtClean="0"/>
              <a:t>Positive Aspects</a:t>
            </a:r>
            <a:endParaRPr lang="en-US" dirty="0"/>
          </a:p>
        </p:txBody>
      </p:sp>
      <p:sp>
        <p:nvSpPr>
          <p:cNvPr id="5" name="TextBox 4"/>
          <p:cNvSpPr txBox="1"/>
          <p:nvPr/>
        </p:nvSpPr>
        <p:spPr>
          <a:xfrm>
            <a:off x="8229600" y="304800"/>
            <a:ext cx="553998" cy="1467097"/>
          </a:xfrm>
          <a:prstGeom prst="rect">
            <a:avLst/>
          </a:prstGeom>
          <a:noFill/>
        </p:spPr>
        <p:txBody>
          <a:bodyPr vert="wordArtVert" wrap="none" rtlCol="0">
            <a:spAutoFit/>
          </a:bodyPr>
          <a:lstStyle/>
          <a:p>
            <a:r>
              <a:rPr lang="en-US" spc="180" dirty="0" smtClean="0">
                <a:solidFill>
                  <a:schemeClr val="bg1"/>
                </a:solidFill>
                <a:latin typeface="+mn-lt"/>
              </a:rPr>
              <a:t>Raid</a:t>
            </a:r>
            <a:r>
              <a:rPr lang="en-US" sz="1400" spc="180" dirty="0" smtClean="0">
                <a:solidFill>
                  <a:schemeClr val="bg1"/>
                </a:solidFill>
                <a:latin typeface="+mn-lt"/>
              </a:rPr>
              <a:t>  </a:t>
            </a:r>
            <a:r>
              <a:rPr lang="en-US" spc="180" dirty="0" smtClean="0">
                <a:solidFill>
                  <a:schemeClr val="bg1"/>
                </a:solidFill>
                <a:latin typeface="+mn-lt"/>
              </a:rPr>
              <a:t>1</a:t>
            </a:r>
            <a:endParaRPr lang="en-US" spc="180" dirty="0">
              <a:solidFill>
                <a:schemeClr val="bg1"/>
              </a:solidFill>
              <a:latin typeface="+mn-lt"/>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113</a:t>
            </a:fld>
            <a:endParaRPr lang="en-US" dirty="0"/>
          </a:p>
        </p:txBody>
      </p:sp>
      <p:pic>
        <p:nvPicPr>
          <p:cNvPr id="12" name="Grafik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3" name="Grafik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56640753"/>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2244726" cy="1116106"/>
          </a:xfrm>
        </p:spPr>
        <p:txBody>
          <a:bodyP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RAID</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Level 2</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2"/>
          </p:nvPr>
        </p:nvSpPr>
        <p:spPr>
          <a:xfrm>
            <a:off x="457200" y="2590800"/>
            <a:ext cx="3657600" cy="3953435"/>
          </a:xfrm>
        </p:spPr>
        <p:txBody>
          <a:bodyPr>
            <a:normAutofit fontScale="92500" lnSpcReduction="20000"/>
          </a:bodyPr>
          <a:lstStyle/>
          <a:p>
            <a:r>
              <a:rPr lang="en-US" dirty="0" smtClean="0"/>
              <a:t>Makes use of a parallel access technique</a:t>
            </a:r>
          </a:p>
          <a:p>
            <a:r>
              <a:rPr lang="en-US" dirty="0" smtClean="0"/>
              <a:t>In a parallel access array all member disks participate in the execution of every I/O request</a:t>
            </a:r>
          </a:p>
          <a:p>
            <a:r>
              <a:rPr lang="en-US" dirty="0" smtClean="0"/>
              <a:t>Spindles of the individual drives are synchronized so that each disk head is in the same position on each disk at any given time</a:t>
            </a:r>
          </a:p>
          <a:p>
            <a:r>
              <a:rPr lang="en-US" dirty="0" smtClean="0"/>
              <a:t>Data striping is used</a:t>
            </a:r>
          </a:p>
          <a:p>
            <a:pPr lvl="1"/>
            <a:r>
              <a:rPr lang="en-US" sz="1622" dirty="0" smtClean="0"/>
              <a:t>Strips are very small, often as small as a single byte or word</a:t>
            </a:r>
          </a:p>
          <a:p>
            <a:endParaRPr lang="en-US" dirty="0"/>
          </a:p>
        </p:txBody>
      </p:sp>
      <p:sp>
        <p:nvSpPr>
          <p:cNvPr id="4" name="Content Placeholder 3"/>
          <p:cNvSpPr>
            <a:spLocks noGrp="1"/>
          </p:cNvSpPr>
          <p:nvPr>
            <p:ph sz="quarter" idx="4"/>
          </p:nvPr>
        </p:nvSpPr>
        <p:spPr>
          <a:xfrm>
            <a:off x="4399878" y="2447365"/>
            <a:ext cx="3657600" cy="4105835"/>
          </a:xfrm>
        </p:spPr>
        <p:txBody>
          <a:bodyPr>
            <a:normAutofit fontScale="85000" lnSpcReduction="10000"/>
          </a:bodyPr>
          <a:lstStyle/>
          <a:p>
            <a:r>
              <a:rPr lang="en-US" sz="2000" dirty="0" smtClean="0"/>
              <a:t> An error-correcting code is calculated across corresponding bits on each data disk and the bits of the code are stored in the corresponding bit positions on multiple parity disks</a:t>
            </a:r>
          </a:p>
          <a:p>
            <a:r>
              <a:rPr lang="en-US" sz="2000" dirty="0" smtClean="0"/>
              <a:t>Typically a Hamming code is used, which is able to correct single-bit errors and detect double-bit errors</a:t>
            </a:r>
          </a:p>
          <a:p>
            <a:r>
              <a:rPr lang="en-US" sz="2000" dirty="0" smtClean="0"/>
              <a:t>The number of redundant disks is proportional to the log of the number of data disks</a:t>
            </a:r>
          </a:p>
          <a:p>
            <a:r>
              <a:rPr lang="en-US" sz="2000" dirty="0" smtClean="0"/>
              <a:t>Would only be an effective choice in an environment in which many disk errors occur</a:t>
            </a:r>
          </a:p>
        </p:txBody>
      </p:sp>
      <p:sp>
        <p:nvSpPr>
          <p:cNvPr id="5" name="Text Placeholder 4"/>
          <p:cNvSpPr>
            <a:spLocks noGrp="1"/>
          </p:cNvSpPr>
          <p:nvPr>
            <p:ph type="body" idx="1"/>
          </p:nvPr>
        </p:nvSpPr>
        <p:spPr>
          <a:xfrm>
            <a:off x="497541" y="1905001"/>
            <a:ext cx="3657600" cy="488576"/>
          </a:xfrm>
        </p:spPr>
        <p:txBody>
          <a:bodyPr/>
          <a:lstStyle/>
          <a:p>
            <a:r>
              <a:rPr lang="en-US" dirty="0" smtClean="0"/>
              <a:t>Characteristics</a:t>
            </a:r>
          </a:p>
        </p:txBody>
      </p:sp>
      <p:sp>
        <p:nvSpPr>
          <p:cNvPr id="6" name="Text Placeholder 5"/>
          <p:cNvSpPr>
            <a:spLocks noGrp="1"/>
          </p:cNvSpPr>
          <p:nvPr>
            <p:ph type="body" sz="quarter" idx="3"/>
          </p:nvPr>
        </p:nvSpPr>
        <p:spPr>
          <a:xfrm>
            <a:off x="4399878" y="1905001"/>
            <a:ext cx="3657600" cy="488576"/>
          </a:xfrm>
        </p:spPr>
        <p:txBody>
          <a:bodyPr/>
          <a:lstStyle/>
          <a:p>
            <a:r>
              <a:rPr lang="en-US" dirty="0" smtClean="0"/>
              <a:t>    Performance</a:t>
            </a:r>
            <a:endParaRPr lang="en-US" dirty="0"/>
          </a:p>
        </p:txBody>
      </p:sp>
      <p:sp>
        <p:nvSpPr>
          <p:cNvPr id="7" name="TextBox 6"/>
          <p:cNvSpPr txBox="1"/>
          <p:nvPr/>
        </p:nvSpPr>
        <p:spPr>
          <a:xfrm>
            <a:off x="8244408" y="332656"/>
            <a:ext cx="492443" cy="1612032"/>
          </a:xfrm>
          <a:prstGeom prst="rect">
            <a:avLst/>
          </a:prstGeom>
          <a:noFill/>
        </p:spPr>
        <p:txBody>
          <a:bodyPr vert="wordArtVert" wrap="square" rtlCol="0">
            <a:spAutoFit/>
          </a:bodyPr>
          <a:lstStyle/>
          <a:p>
            <a:r>
              <a:rPr lang="en-US" sz="2000" spc="180" dirty="0" smtClean="0">
                <a:solidFill>
                  <a:schemeClr val="bg1"/>
                </a:solidFill>
                <a:latin typeface="+mn-lt"/>
              </a:rPr>
              <a:t>Raid  2</a:t>
            </a:r>
            <a:endParaRPr lang="en-US" sz="2000" spc="180" dirty="0">
              <a:solidFill>
                <a:schemeClr val="bg1"/>
              </a:solidFill>
              <a:latin typeface="+mn-lt"/>
            </a:endParaRPr>
          </a:p>
        </p:txBody>
      </p:sp>
      <p:sp>
        <p:nvSpPr>
          <p:cNvPr id="8" name="Foliennummernplatzhalter 7"/>
          <p:cNvSpPr>
            <a:spLocks noGrp="1"/>
          </p:cNvSpPr>
          <p:nvPr>
            <p:ph type="sldNum" sz="quarter" idx="12"/>
          </p:nvPr>
        </p:nvSpPr>
        <p:spPr/>
        <p:txBody>
          <a:bodyPr/>
          <a:lstStyle/>
          <a:p>
            <a:fld id="{B6F15528-21DE-4FAA-801E-634DDDAF4B2B}" type="slidenum">
              <a:rPr lang="en-US" smtClean="0"/>
              <a:pPr/>
              <a:t>114</a:t>
            </a:fld>
            <a:endParaRPr lang="en-US" dirty="0"/>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92023440"/>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2016126" cy="1116106"/>
          </a:xfrm>
        </p:spPr>
        <p:txBody>
          <a:bodyPr vert="horz" lIns="0" tIns="45720" rIns="0" bIns="0" anchor="b">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RAID</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Level 3</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2"/>
          </p:nvPr>
        </p:nvSpPr>
        <p:spPr/>
        <p:txBody>
          <a:bodyPr>
            <a:normAutofit fontScale="92500" lnSpcReduction="10000"/>
          </a:bodyPr>
          <a:lstStyle/>
          <a:p>
            <a:r>
              <a:rPr lang="en-US" dirty="0" smtClean="0"/>
              <a:t>Requires only a single redundant disk, no matter how large the disk array</a:t>
            </a:r>
          </a:p>
          <a:p>
            <a:r>
              <a:rPr lang="en-US" dirty="0" smtClean="0"/>
              <a:t>Employs parallel access, with data distributed in small strips</a:t>
            </a:r>
          </a:p>
          <a:p>
            <a:r>
              <a:rPr lang="en-US" dirty="0" smtClean="0"/>
              <a:t>Instead of an error correcting code, a simple parity bit is computed for the set of individual bits in the same position on all of the data disks</a:t>
            </a:r>
          </a:p>
          <a:p>
            <a:r>
              <a:rPr lang="en-US" dirty="0" smtClean="0"/>
              <a:t>Can achieve very high data transfer rates</a:t>
            </a:r>
            <a:endParaRPr lang="en-US" dirty="0"/>
          </a:p>
        </p:txBody>
      </p:sp>
      <p:sp>
        <p:nvSpPr>
          <p:cNvPr id="4" name="Content Placeholder 3"/>
          <p:cNvSpPr>
            <a:spLocks noGrp="1"/>
          </p:cNvSpPr>
          <p:nvPr>
            <p:ph sz="quarter" idx="4"/>
          </p:nvPr>
        </p:nvSpPr>
        <p:spPr>
          <a:xfrm>
            <a:off x="4399878" y="2447365"/>
            <a:ext cx="3753522" cy="4105835"/>
          </a:xfrm>
        </p:spPr>
        <p:txBody>
          <a:bodyPr>
            <a:normAutofit fontScale="77500" lnSpcReduction="20000"/>
          </a:bodyPr>
          <a:lstStyle/>
          <a:p>
            <a:r>
              <a:rPr lang="en-US" dirty="0" smtClean="0"/>
              <a:t>In the event of a drive failure, the parity drive is accessed and data is reconstructed from the remaining devices</a:t>
            </a:r>
          </a:p>
          <a:p>
            <a:r>
              <a:rPr lang="en-US" dirty="0" smtClean="0"/>
              <a:t>Once the failed drive is replaced, the missing data can be restored on the new drive and operation resumed</a:t>
            </a:r>
          </a:p>
          <a:p>
            <a:r>
              <a:rPr lang="en-US" dirty="0" smtClean="0"/>
              <a:t>In the event of a disk failure, all of the data are still available in what is referred to as </a:t>
            </a:r>
            <a:r>
              <a:rPr lang="en-US" i="1" dirty="0" smtClean="0"/>
              <a:t>reduced mode</a:t>
            </a:r>
          </a:p>
          <a:p>
            <a:r>
              <a:rPr lang="en-US" dirty="0" smtClean="0"/>
              <a:t>Return to full operation requires that the failed disk be replaced and the entire contents of the failed disk be regenerated on the new disk</a:t>
            </a:r>
          </a:p>
          <a:p>
            <a:r>
              <a:rPr lang="en-US" dirty="0" smtClean="0"/>
              <a:t>In a transaction-oriented environment performance suffers</a:t>
            </a:r>
            <a:endParaRPr lang="en-US" dirty="0"/>
          </a:p>
        </p:txBody>
      </p:sp>
      <p:sp>
        <p:nvSpPr>
          <p:cNvPr id="5" name="Text Placeholder 4"/>
          <p:cNvSpPr>
            <a:spLocks noGrp="1"/>
          </p:cNvSpPr>
          <p:nvPr>
            <p:ph type="body" idx="1"/>
          </p:nvPr>
        </p:nvSpPr>
        <p:spPr/>
        <p:txBody>
          <a:bodyPr/>
          <a:lstStyle/>
          <a:p>
            <a:r>
              <a:rPr lang="en-US" dirty="0" smtClean="0"/>
              <a:t>Redundancy</a:t>
            </a:r>
            <a:endParaRPr lang="en-US" dirty="0"/>
          </a:p>
        </p:txBody>
      </p:sp>
      <p:sp>
        <p:nvSpPr>
          <p:cNvPr id="6" name="Text Placeholder 5"/>
          <p:cNvSpPr>
            <a:spLocks noGrp="1"/>
          </p:cNvSpPr>
          <p:nvPr>
            <p:ph type="body" sz="quarter" idx="3"/>
          </p:nvPr>
        </p:nvSpPr>
        <p:spPr/>
        <p:txBody>
          <a:bodyPr/>
          <a:lstStyle/>
          <a:p>
            <a:r>
              <a:rPr lang="en-US" dirty="0" smtClean="0"/>
              <a:t>Performance</a:t>
            </a:r>
          </a:p>
        </p:txBody>
      </p:sp>
      <p:sp>
        <p:nvSpPr>
          <p:cNvPr id="7" name="TextBox 6"/>
          <p:cNvSpPr txBox="1"/>
          <p:nvPr/>
        </p:nvSpPr>
        <p:spPr>
          <a:xfrm>
            <a:off x="8229600" y="304800"/>
            <a:ext cx="492443" cy="1493322"/>
          </a:xfrm>
          <a:prstGeom prst="rect">
            <a:avLst/>
          </a:prstGeom>
          <a:noFill/>
        </p:spPr>
        <p:txBody>
          <a:bodyPr vert="wordArtVert" wrap="none" rtlCol="0">
            <a:spAutoFit/>
          </a:bodyPr>
          <a:lstStyle/>
          <a:p>
            <a:r>
              <a:rPr lang="en-US" sz="2000" spc="180" dirty="0" smtClean="0">
                <a:solidFill>
                  <a:schemeClr val="bg1"/>
                </a:solidFill>
                <a:latin typeface="+mn-lt"/>
              </a:rPr>
              <a:t>Raid  3</a:t>
            </a:r>
            <a:endParaRPr lang="en-US" sz="2000" spc="180" dirty="0">
              <a:solidFill>
                <a:schemeClr val="bg1"/>
              </a:solidFill>
              <a:latin typeface="+mn-lt"/>
            </a:endParaRPr>
          </a:p>
        </p:txBody>
      </p:sp>
      <p:sp>
        <p:nvSpPr>
          <p:cNvPr id="8" name="Foliennummernplatzhalter 7"/>
          <p:cNvSpPr>
            <a:spLocks noGrp="1"/>
          </p:cNvSpPr>
          <p:nvPr>
            <p:ph type="sldNum" sz="quarter" idx="12"/>
          </p:nvPr>
        </p:nvSpPr>
        <p:spPr/>
        <p:txBody>
          <a:bodyPr/>
          <a:lstStyle/>
          <a:p>
            <a:fld id="{B6F15528-21DE-4FAA-801E-634DDDAF4B2B}" type="slidenum">
              <a:rPr lang="en-US" smtClean="0"/>
              <a:pPr/>
              <a:t>115</a:t>
            </a:fld>
            <a:endParaRPr lang="en-US" dirty="0"/>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69223451"/>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7894"/>
            <a:ext cx="1939926" cy="1116106"/>
          </a:xfrm>
        </p:spPr>
        <p:txBody>
          <a:bodyPr vert="horz" lIns="0" tIns="45720" rIns="0" bIns="0" anchor="b">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RAID</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Level 4</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2"/>
          </p:nvPr>
        </p:nvSpPr>
        <p:spPr>
          <a:xfrm>
            <a:off x="539552" y="2276872"/>
            <a:ext cx="3657600" cy="4038600"/>
          </a:xfrm>
        </p:spPr>
        <p:txBody>
          <a:bodyPr>
            <a:normAutofit lnSpcReduction="10000"/>
          </a:bodyPr>
          <a:lstStyle/>
          <a:p>
            <a:r>
              <a:rPr lang="en-US" sz="1946" dirty="0" smtClean="0"/>
              <a:t>Makes use of an independent access technique</a:t>
            </a:r>
          </a:p>
          <a:p>
            <a:pPr lvl="1"/>
            <a:r>
              <a:rPr lang="en-US" sz="1730" dirty="0" smtClean="0"/>
              <a:t>In an independent access array, each member disk operates independently so that separate I/O requests can be satisfied in parallel</a:t>
            </a:r>
          </a:p>
          <a:p>
            <a:r>
              <a:rPr lang="en-US" sz="1946" dirty="0" smtClean="0"/>
              <a:t>Data striping is used</a:t>
            </a:r>
          </a:p>
          <a:p>
            <a:pPr lvl="1"/>
            <a:r>
              <a:rPr lang="en-US" sz="1730" dirty="0" smtClean="0"/>
              <a:t>Strips are relatively large</a:t>
            </a:r>
          </a:p>
          <a:p>
            <a:pPr marL="228600" lvl="1">
              <a:spcBef>
                <a:spcPts val="2000"/>
              </a:spcBef>
              <a:buClr>
                <a:schemeClr val="accent1"/>
              </a:buClr>
            </a:pPr>
            <a:r>
              <a:rPr lang="en-US" sz="1946" dirty="0" smtClean="0"/>
              <a:t>To calculate the new parity the array management software must read the old user strip and the old parity strip</a:t>
            </a:r>
          </a:p>
          <a:p>
            <a:pPr lvl="1"/>
            <a:endParaRPr lang="en-US" dirty="0" smtClean="0"/>
          </a:p>
        </p:txBody>
      </p:sp>
      <p:sp>
        <p:nvSpPr>
          <p:cNvPr id="4" name="Content Placeholder 3"/>
          <p:cNvSpPr>
            <a:spLocks noGrp="1"/>
          </p:cNvSpPr>
          <p:nvPr>
            <p:ph sz="quarter" idx="4"/>
          </p:nvPr>
        </p:nvSpPr>
        <p:spPr>
          <a:xfrm>
            <a:off x="4499992" y="2492896"/>
            <a:ext cx="3753522" cy="3810000"/>
          </a:xfrm>
        </p:spPr>
        <p:txBody>
          <a:bodyPr>
            <a:noAutofit/>
          </a:bodyPr>
          <a:lstStyle/>
          <a:p>
            <a:r>
              <a:rPr lang="en-US" dirty="0" smtClean="0"/>
              <a:t>Involves a write penalty when an I/O write request of small size is performed</a:t>
            </a:r>
          </a:p>
          <a:p>
            <a:r>
              <a:rPr lang="en-US" dirty="0" smtClean="0"/>
              <a:t>Each time a write occurs the array management software must update not only the user data but also the corresponding parity bits</a:t>
            </a:r>
          </a:p>
          <a:p>
            <a:r>
              <a:rPr lang="en-US" dirty="0" smtClean="0"/>
              <a:t>Thus each strip write involves two reads and two writes</a:t>
            </a:r>
          </a:p>
        </p:txBody>
      </p:sp>
      <p:sp>
        <p:nvSpPr>
          <p:cNvPr id="5" name="Text Placeholder 4"/>
          <p:cNvSpPr>
            <a:spLocks noGrp="1"/>
          </p:cNvSpPr>
          <p:nvPr>
            <p:ph type="body" idx="1"/>
          </p:nvPr>
        </p:nvSpPr>
        <p:spPr>
          <a:xfrm>
            <a:off x="539552" y="1772816"/>
            <a:ext cx="3657600" cy="322729"/>
          </a:xfrm>
        </p:spPr>
        <p:txBody>
          <a:bodyPr/>
          <a:lstStyle/>
          <a:p>
            <a:r>
              <a:rPr lang="en-US" dirty="0" smtClean="0"/>
              <a:t> Characteristics</a:t>
            </a:r>
            <a:endParaRPr lang="en-US" dirty="0"/>
          </a:p>
        </p:txBody>
      </p:sp>
      <p:sp>
        <p:nvSpPr>
          <p:cNvPr id="6" name="Text Placeholder 5"/>
          <p:cNvSpPr>
            <a:spLocks noGrp="1"/>
          </p:cNvSpPr>
          <p:nvPr>
            <p:ph type="body" sz="quarter" idx="3"/>
          </p:nvPr>
        </p:nvSpPr>
        <p:spPr>
          <a:xfrm>
            <a:off x="4427984" y="1988840"/>
            <a:ext cx="3657600" cy="322729"/>
          </a:xfrm>
        </p:spPr>
        <p:txBody>
          <a:bodyPr>
            <a:normAutofit fontScale="92500" lnSpcReduction="10000"/>
          </a:bodyPr>
          <a:lstStyle/>
          <a:p>
            <a:r>
              <a:rPr lang="en-US" dirty="0" smtClean="0"/>
              <a:t> Performance</a:t>
            </a:r>
            <a:endParaRPr lang="en-US" dirty="0"/>
          </a:p>
        </p:txBody>
      </p:sp>
      <p:sp>
        <p:nvSpPr>
          <p:cNvPr id="9" name="TextBox 8"/>
          <p:cNvSpPr txBox="1"/>
          <p:nvPr/>
        </p:nvSpPr>
        <p:spPr>
          <a:xfrm>
            <a:off x="8229600" y="304800"/>
            <a:ext cx="492443" cy="1489189"/>
          </a:xfrm>
          <a:prstGeom prst="rect">
            <a:avLst/>
          </a:prstGeom>
          <a:noFill/>
        </p:spPr>
        <p:txBody>
          <a:bodyPr vert="wordArtVert" wrap="none" rtlCol="0">
            <a:spAutoFit/>
          </a:bodyPr>
          <a:lstStyle/>
          <a:p>
            <a:r>
              <a:rPr lang="en-US" sz="2000" spc="180" dirty="0" smtClean="0">
                <a:solidFill>
                  <a:schemeClr val="bg1"/>
                </a:solidFill>
                <a:latin typeface="+mn-lt"/>
              </a:rPr>
              <a:t>Raid  4</a:t>
            </a:r>
            <a:endParaRPr lang="en-US" sz="2000" spc="180" dirty="0">
              <a:solidFill>
                <a:schemeClr val="bg1"/>
              </a:solidFill>
              <a:latin typeface="+mn-lt"/>
            </a:endParaRPr>
          </a:p>
        </p:txBody>
      </p:sp>
      <p:sp>
        <p:nvSpPr>
          <p:cNvPr id="7" name="Foliennummernplatzhalter 6"/>
          <p:cNvSpPr>
            <a:spLocks noGrp="1"/>
          </p:cNvSpPr>
          <p:nvPr>
            <p:ph type="sldNum" sz="quarter" idx="12"/>
          </p:nvPr>
        </p:nvSpPr>
        <p:spPr/>
        <p:txBody>
          <a:bodyPr/>
          <a:lstStyle/>
          <a:p>
            <a:fld id="{B6F15528-21DE-4FAA-801E-634DDDAF4B2B}" type="slidenum">
              <a:rPr lang="en-US" smtClean="0"/>
              <a:pPr/>
              <a:t>116</a:t>
            </a:fld>
            <a:endParaRPr lang="en-US" dirty="0"/>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34674234"/>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4"/>
          <p:cNvSpPr>
            <a:spLocks noGrp="1" noChangeArrowheads="1"/>
          </p:cNvSpPr>
          <p:nvPr>
            <p:ph type="title"/>
          </p:nvPr>
        </p:nvSpPr>
        <p:spPr>
          <a:xfrm>
            <a:off x="609600" y="404664"/>
            <a:ext cx="1863726" cy="1116106"/>
          </a:xfrm>
        </p:spPr>
        <p:txBody>
          <a:bodyPr vert="horz" lIns="0" tIns="45720" rIns="0" bIns="0" anchor="b">
            <a:normAutofit/>
          </a:bodyPr>
          <a:lstStyle/>
          <a:p>
            <a:pPr algn="ctr"/>
            <a:r>
              <a:rPr lang="en-GB" sz="3200" dirty="0">
                <a:solidFill>
                  <a:schemeClr val="tx1"/>
                </a:solidFill>
                <a:latin typeface="Times New Roman" panose="02020603050405020304" pitchFamily="18" charset="0"/>
                <a:cs typeface="Times New Roman" panose="02020603050405020304" pitchFamily="18" charset="0"/>
              </a:rPr>
              <a:t>RAID</a:t>
            </a:r>
            <a:r>
              <a:rPr lang="en-GB" sz="3200" dirty="0">
                <a:solidFill>
                  <a:schemeClr val="tx1"/>
                </a:solidFill>
                <a:latin typeface="Times New Roman" panose="02020603050405020304" pitchFamily="18" charset="0"/>
                <a:cs typeface="Times New Roman" panose="02020603050405020304" pitchFamily="18" charset="0"/>
              </a:rPr>
              <a:t> Level 5</a:t>
            </a:r>
            <a:endParaRPr lang="en-GB" sz="3200" dirty="0">
              <a:solidFill>
                <a:schemeClr val="tx1"/>
              </a:solidFill>
              <a:latin typeface="Times New Roman" panose="02020603050405020304" pitchFamily="18" charset="0"/>
              <a:cs typeface="Times New Roman" panose="02020603050405020304" pitchFamily="18" charset="0"/>
            </a:endParaRPr>
          </a:p>
        </p:txBody>
      </p:sp>
      <p:sp>
        <p:nvSpPr>
          <p:cNvPr id="26629" name="Rectangle 5"/>
          <p:cNvSpPr>
            <a:spLocks noGrp="1" noChangeArrowheads="1"/>
          </p:cNvSpPr>
          <p:nvPr>
            <p:ph sz="half" idx="2"/>
          </p:nvPr>
        </p:nvSpPr>
        <p:spPr>
          <a:xfrm>
            <a:off x="539552" y="2348880"/>
            <a:ext cx="3657600" cy="4038600"/>
          </a:xfrm>
        </p:spPr>
        <p:txBody>
          <a:bodyPr>
            <a:normAutofit lnSpcReduction="10000"/>
          </a:bodyPr>
          <a:lstStyle/>
          <a:p>
            <a:r>
              <a:rPr lang="en-GB" dirty="0" smtClean="0"/>
              <a:t>Organized in a similar fashion to RAID 4</a:t>
            </a:r>
          </a:p>
          <a:p>
            <a:r>
              <a:rPr lang="en-GB" dirty="0" smtClean="0"/>
              <a:t>Difference is distribution of the parity strips across all disks</a:t>
            </a:r>
          </a:p>
          <a:p>
            <a:r>
              <a:rPr lang="en-GB" dirty="0" smtClean="0"/>
              <a:t>A typical allocation is a round-robin scheme</a:t>
            </a:r>
          </a:p>
          <a:p>
            <a:r>
              <a:rPr lang="en-GB" dirty="0" smtClean="0"/>
              <a:t>The distribution of parity strips across all drives avoids the potential I/O bottleneck found in RAID 4</a:t>
            </a:r>
          </a:p>
        </p:txBody>
      </p:sp>
      <p:sp>
        <p:nvSpPr>
          <p:cNvPr id="6" name="Content Placeholder 5"/>
          <p:cNvSpPr>
            <a:spLocks noGrp="1"/>
          </p:cNvSpPr>
          <p:nvPr>
            <p:ph sz="quarter" idx="4"/>
          </p:nvPr>
        </p:nvSpPr>
        <p:spPr>
          <a:xfrm>
            <a:off x="4427984" y="2348880"/>
            <a:ext cx="3657600" cy="4105835"/>
          </a:xfrm>
        </p:spPr>
        <p:txBody>
          <a:bodyPr>
            <a:normAutofit fontScale="92500" lnSpcReduction="10000"/>
          </a:bodyPr>
          <a:lstStyle/>
          <a:p>
            <a:r>
              <a:rPr lang="en-US" dirty="0" smtClean="0"/>
              <a:t>Two different parity calculations are carried out and stored in separate blocks on different disks</a:t>
            </a:r>
          </a:p>
          <a:p>
            <a:r>
              <a:rPr lang="en-US" dirty="0" smtClean="0"/>
              <a:t>Advantage is that it provides extremely high data availability</a:t>
            </a:r>
          </a:p>
          <a:p>
            <a:r>
              <a:rPr lang="en-US" dirty="0" smtClean="0"/>
              <a:t>Three disks would have to fail within the mean time to repair (MTTR) interval to cause data to be lost</a:t>
            </a:r>
          </a:p>
          <a:p>
            <a:r>
              <a:rPr lang="en-US" dirty="0" smtClean="0"/>
              <a:t>Incurs a substantial write penalty because each write affects two parity blocks</a:t>
            </a:r>
          </a:p>
          <a:p>
            <a:endParaRPr lang="en-US" dirty="0"/>
          </a:p>
        </p:txBody>
      </p:sp>
      <p:sp>
        <p:nvSpPr>
          <p:cNvPr id="4" name="Text Placeholder 3"/>
          <p:cNvSpPr>
            <a:spLocks noGrp="1"/>
          </p:cNvSpPr>
          <p:nvPr>
            <p:ph type="body" idx="1"/>
          </p:nvPr>
        </p:nvSpPr>
        <p:spPr>
          <a:xfrm>
            <a:off x="539552" y="1916832"/>
            <a:ext cx="3657600" cy="322729"/>
          </a:xfrm>
        </p:spPr>
        <p:txBody>
          <a:bodyPr/>
          <a:lstStyle/>
          <a:p>
            <a:r>
              <a:rPr lang="en-US" dirty="0" smtClean="0"/>
              <a:t>Characteristics</a:t>
            </a:r>
            <a:endParaRPr lang="en-US" dirty="0"/>
          </a:p>
        </p:txBody>
      </p:sp>
      <p:sp>
        <p:nvSpPr>
          <p:cNvPr id="5" name="Text Placeholder 4"/>
          <p:cNvSpPr>
            <a:spLocks noGrp="1"/>
          </p:cNvSpPr>
          <p:nvPr>
            <p:ph type="body" sz="quarter" idx="3"/>
          </p:nvPr>
        </p:nvSpPr>
        <p:spPr>
          <a:xfrm>
            <a:off x="4427984" y="1916832"/>
            <a:ext cx="3657600" cy="322729"/>
          </a:xfrm>
        </p:spPr>
        <p:txBody>
          <a:bodyPr>
            <a:normAutofit fontScale="92500" lnSpcReduction="10000"/>
          </a:bodyPr>
          <a:lstStyle/>
          <a:p>
            <a:r>
              <a:rPr lang="en-US" dirty="0" smtClean="0"/>
              <a:t>Characteristics</a:t>
            </a:r>
            <a:endParaRPr lang="en-US" dirty="0"/>
          </a:p>
        </p:txBody>
      </p:sp>
      <p:sp>
        <p:nvSpPr>
          <p:cNvPr id="8" name="Rectangle 4"/>
          <p:cNvSpPr txBox="1">
            <a:spLocks noChangeArrowheads="1"/>
          </p:cNvSpPr>
          <p:nvPr/>
        </p:nvSpPr>
        <p:spPr>
          <a:xfrm>
            <a:off x="5334000" y="533400"/>
            <a:ext cx="1863726" cy="1116106"/>
          </a:xfrm>
          <a:prstGeom prst="rect">
            <a:avLst/>
          </a:prstGeom>
        </p:spPr>
        <p:txBody>
          <a:bodyPr vert="horz" lIns="0" tIns="45720" rIns="0" bIns="0" anchor="b">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stStyle>
          <a:p>
            <a:r>
              <a:rPr lang="en-GB" dirty="0"/>
              <a:t>RAID Level 6</a:t>
            </a:r>
            <a:endParaRPr lang="en-GB" dirty="0"/>
          </a:p>
        </p:txBody>
      </p:sp>
      <p:sp>
        <p:nvSpPr>
          <p:cNvPr id="9" name="TextBox 8"/>
          <p:cNvSpPr txBox="1"/>
          <p:nvPr/>
        </p:nvSpPr>
        <p:spPr>
          <a:xfrm>
            <a:off x="8229600" y="304800"/>
            <a:ext cx="492443" cy="1544918"/>
          </a:xfrm>
          <a:prstGeom prst="rect">
            <a:avLst/>
          </a:prstGeom>
          <a:noFill/>
        </p:spPr>
        <p:txBody>
          <a:bodyPr vert="wordArtVert" wrap="none" rtlCol="0">
            <a:spAutoFit/>
          </a:bodyPr>
          <a:lstStyle/>
          <a:p>
            <a:r>
              <a:rPr lang="en-US" sz="2000" spc="180" dirty="0" smtClean="0">
                <a:solidFill>
                  <a:schemeClr val="bg1"/>
                </a:solidFill>
                <a:latin typeface="+mn-lt"/>
              </a:rPr>
              <a:t>Raid 56</a:t>
            </a:r>
            <a:endParaRPr lang="en-US" sz="2000" spc="180" dirty="0">
              <a:solidFill>
                <a:schemeClr val="bg1"/>
              </a:solidFill>
              <a:latin typeface="+mn-lt"/>
            </a:endParaRPr>
          </a:p>
        </p:txBody>
      </p:sp>
      <p:sp>
        <p:nvSpPr>
          <p:cNvPr id="2" name="Foliennummernplatzhalter 1"/>
          <p:cNvSpPr>
            <a:spLocks noGrp="1"/>
          </p:cNvSpPr>
          <p:nvPr>
            <p:ph type="sldNum" sz="quarter" idx="12"/>
          </p:nvPr>
        </p:nvSpPr>
        <p:spPr/>
        <p:txBody>
          <a:bodyPr/>
          <a:lstStyle/>
          <a:p>
            <a:fld id="{B6F15528-21DE-4FAA-801E-634DDDAF4B2B}" type="slidenum">
              <a:rPr lang="en-US" smtClean="0"/>
              <a:pPr/>
              <a:t>117</a:t>
            </a:fld>
            <a:endParaRPr lang="en-US" dirty="0"/>
          </a:p>
        </p:txBody>
      </p:sp>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2" name="Grafik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91840042"/>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010400" y="1524000"/>
            <a:ext cx="2133600" cy="938719"/>
          </a:xfrm>
          <a:prstGeom prst="rect">
            <a:avLst/>
          </a:prstGeom>
        </p:spPr>
        <p:txBody>
          <a:bodyPr wrap="square">
            <a:spAutoFit/>
          </a:bodyPr>
          <a:lstStyle/>
          <a:p>
            <a:pPr algn="ctr">
              <a:lnSpc>
                <a:spcPts val="3480"/>
              </a:lnSpc>
              <a:spcBef>
                <a:spcPts val="1200"/>
              </a:spcBef>
              <a:spcAft>
                <a:spcPts val="0"/>
              </a:spcAft>
            </a:pPr>
            <a:r>
              <a:rPr lang="en-US" dirty="0" smtClean="0">
                <a:latin typeface="+mn-lt"/>
              </a:rPr>
              <a:t>RAID </a:t>
            </a:r>
            <a:r>
              <a:rPr lang="en-US" dirty="0" smtClean="0">
                <a:latin typeface="+mn-lt"/>
              </a:rPr>
              <a:t>Comparison (page 1 of 2) </a:t>
            </a:r>
            <a:endParaRPr lang="en-US" dirty="0">
              <a:latin typeface="+mn-lt"/>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550098172"/>
              </p:ext>
            </p:extLst>
          </p:nvPr>
        </p:nvGraphicFramePr>
        <p:xfrm>
          <a:off x="251520" y="116632"/>
          <a:ext cx="6835080" cy="6885956"/>
        </p:xfrm>
        <a:graphic>
          <a:graphicData uri="http://schemas.openxmlformats.org/presentationml/2006/ole">
            <mc:AlternateContent xmlns:mc="http://schemas.openxmlformats.org/markup-compatibility/2006">
              <mc:Choice xmlns:v="urn:schemas-microsoft-com:vml" Requires="v">
                <p:oleObj spid="_x0000_s1031" name="Document" r:id="rId4" imgW="6083300" imgH="5321300" progId="Word.Document.12">
                  <p:embed/>
                </p:oleObj>
              </mc:Choice>
              <mc:Fallback>
                <p:oleObj name="Document" r:id="rId4" imgW="6083300" imgH="5321300" progId="Word.Document.12">
                  <p:embed/>
                  <p:pic>
                    <p:nvPicPr>
                      <p:cNvPr id="10" name="Object 9"/>
                      <p:cNvPicPr/>
                      <p:nvPr/>
                    </p:nvPicPr>
                    <p:blipFill>
                      <a:blip r:embed="rId5"/>
                      <a:stretch>
                        <a:fillRect/>
                      </a:stretch>
                    </p:blipFill>
                    <p:spPr>
                      <a:xfrm>
                        <a:off x="251520" y="116632"/>
                        <a:ext cx="6835080" cy="6885956"/>
                      </a:xfrm>
                      <a:prstGeom prst="rect">
                        <a:avLst/>
                      </a:prstGeom>
                    </p:spPr>
                  </p:pic>
                </p:oleObj>
              </mc:Fallback>
            </mc:AlternateContent>
          </a:graphicData>
        </a:graphic>
      </p:graphicFrame>
      <p:sp>
        <p:nvSpPr>
          <p:cNvPr id="2" name="Foliennummernplatzhalter 1"/>
          <p:cNvSpPr>
            <a:spLocks noGrp="1"/>
          </p:cNvSpPr>
          <p:nvPr>
            <p:ph type="sldNum" sz="quarter" idx="12"/>
          </p:nvPr>
        </p:nvSpPr>
        <p:spPr/>
        <p:txBody>
          <a:bodyPr/>
          <a:lstStyle/>
          <a:p>
            <a:fld id="{B6F15528-21DE-4FAA-801E-634DDDAF4B2B}" type="slidenum">
              <a:rPr lang="en-US" smtClean="0"/>
              <a:pPr/>
              <a:t>118</a:t>
            </a:fld>
            <a:endParaRPr lang="en-US" dirty="0"/>
          </a:p>
        </p:txBody>
      </p:sp>
      <p:pic>
        <p:nvPicPr>
          <p:cNvPr id="6" name="Grafik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66723868"/>
      </p:ext>
    </p:extLst>
  </p:cSld>
  <p:clrMapOvr>
    <a:masterClrMapping/>
  </p:clrMapOvr>
  <p:transition spd="med">
    <p:pull/>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6781800" y="1371600"/>
            <a:ext cx="2362200" cy="938719"/>
          </a:xfrm>
          <a:prstGeom prst="rect">
            <a:avLst/>
          </a:prstGeom>
        </p:spPr>
        <p:txBody>
          <a:bodyPr wrap="square">
            <a:spAutoFit/>
          </a:bodyPr>
          <a:lstStyle/>
          <a:p>
            <a:pPr algn="ctr">
              <a:lnSpc>
                <a:spcPts val="3480"/>
              </a:lnSpc>
              <a:spcBef>
                <a:spcPts val="1200"/>
              </a:spcBef>
            </a:pPr>
            <a:r>
              <a:rPr lang="en-US" dirty="0" smtClean="0"/>
              <a:t>RAID </a:t>
            </a:r>
            <a:r>
              <a:rPr lang="en-US" dirty="0"/>
              <a:t>Comparison (page 2 of 2) </a:t>
            </a:r>
          </a:p>
        </p:txBody>
      </p:sp>
      <p:graphicFrame>
        <p:nvGraphicFramePr>
          <p:cNvPr id="2" name="Object 1"/>
          <p:cNvGraphicFramePr>
            <a:graphicFrameLocks noChangeAspect="1"/>
          </p:cNvGraphicFramePr>
          <p:nvPr>
            <p:extLst/>
          </p:nvPr>
        </p:nvGraphicFramePr>
        <p:xfrm>
          <a:off x="107504" y="8166"/>
          <a:ext cx="6696744" cy="6710726"/>
        </p:xfrm>
        <a:graphic>
          <a:graphicData uri="http://schemas.openxmlformats.org/presentationml/2006/ole">
            <mc:AlternateContent xmlns:mc="http://schemas.openxmlformats.org/markup-compatibility/2006">
              <mc:Choice xmlns:v="urn:schemas-microsoft-com:vml" Requires="v">
                <p:oleObj spid="_x0000_s2055" name="Document" r:id="rId4" imgW="6083300" imgH="6096000" progId="Word.Document.12">
                  <p:embed/>
                </p:oleObj>
              </mc:Choice>
              <mc:Fallback>
                <p:oleObj name="Document" r:id="rId4" imgW="6083300" imgH="6096000" progId="Word.Document.12">
                  <p:embed/>
                  <p:pic>
                    <p:nvPicPr>
                      <p:cNvPr id="2" name="Object 1"/>
                      <p:cNvPicPr/>
                      <p:nvPr/>
                    </p:nvPicPr>
                    <p:blipFill>
                      <a:blip r:embed="rId5"/>
                      <a:stretch>
                        <a:fillRect/>
                      </a:stretch>
                    </p:blipFill>
                    <p:spPr>
                      <a:xfrm>
                        <a:off x="107504" y="8166"/>
                        <a:ext cx="6696744" cy="6710726"/>
                      </a:xfrm>
                      <a:prstGeom prst="rect">
                        <a:avLst/>
                      </a:prstGeom>
                    </p:spPr>
                  </p:pic>
                </p:oleObj>
              </mc:Fallback>
            </mc:AlternateContent>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119</a:t>
            </a:fld>
            <a:endParaRPr lang="en-US" dirty="0"/>
          </a:p>
        </p:txBody>
      </p:sp>
      <p:pic>
        <p:nvPicPr>
          <p:cNvPr id="6" name="Grafik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44533042"/>
      </p:ext>
    </p:extLst>
  </p:cSld>
  <p:clrMapOvr>
    <a:masterClrMapping/>
  </p:clrMapOvr>
  <p:transition spd="med">
    <p:pull/>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827584" y="620688"/>
            <a:ext cx="7556313" cy="1116106"/>
          </a:xfrm>
        </p:spPr>
        <p:txBody>
          <a:bodyPr anchor="ctr">
            <a:normAutofit/>
          </a:bodyPr>
          <a:lstStyle/>
          <a:p>
            <a:r>
              <a:rPr lang="en-GB" dirty="0" smtClean="0"/>
              <a:t>SSD Compared to HDD</a:t>
            </a:r>
            <a:endParaRPr lang="en-GB" dirty="0"/>
          </a:p>
        </p:txBody>
      </p:sp>
      <p:sp>
        <p:nvSpPr>
          <p:cNvPr id="28675" name="Rectangle 3"/>
          <p:cNvSpPr>
            <a:spLocks noGrp="1" noChangeArrowheads="1"/>
          </p:cNvSpPr>
          <p:nvPr>
            <p:ph idx="1"/>
          </p:nvPr>
        </p:nvSpPr>
        <p:spPr>
          <a:xfrm>
            <a:off x="467544" y="1772816"/>
            <a:ext cx="7556313" cy="4144963"/>
          </a:xfrm>
        </p:spPr>
        <p:txBody>
          <a:bodyPr>
            <a:normAutofit/>
          </a:bodyPr>
          <a:lstStyle/>
          <a:p>
            <a:r>
              <a:rPr lang="en-GB" sz="2000" dirty="0" smtClean="0"/>
              <a:t>SSDs have the following advantages over HDDs:</a:t>
            </a:r>
            <a:endParaRPr lang="en-GB" dirty="0" smtClean="0"/>
          </a:p>
          <a:p>
            <a:pPr marL="228600" indent="-228600">
              <a:spcBef>
                <a:spcPts val="2000"/>
              </a:spcBef>
              <a:buFont typeface="Wingdings" pitchFamily="2" charset="2"/>
              <a:buChar char="n"/>
            </a:pPr>
            <a:r>
              <a:rPr lang="en-GB" sz="2000" dirty="0" smtClean="0"/>
              <a:t>High-performance input/output operations per second (IOPS)</a:t>
            </a:r>
          </a:p>
          <a:p>
            <a:pPr marL="228600" indent="-228600">
              <a:spcBef>
                <a:spcPts val="2000"/>
              </a:spcBef>
              <a:buFont typeface="Wingdings" pitchFamily="2" charset="2"/>
              <a:buChar char="n"/>
            </a:pPr>
            <a:r>
              <a:rPr lang="en-GB" sz="2000" dirty="0" smtClean="0"/>
              <a:t>Durability</a:t>
            </a:r>
          </a:p>
          <a:p>
            <a:pPr marL="228600" indent="-228600">
              <a:spcBef>
                <a:spcPts val="2000"/>
              </a:spcBef>
              <a:buFont typeface="Wingdings" pitchFamily="2" charset="2"/>
              <a:buChar char="n"/>
            </a:pPr>
            <a:r>
              <a:rPr lang="en-GB" sz="2000" dirty="0" smtClean="0"/>
              <a:t>Longer lifespan</a:t>
            </a:r>
          </a:p>
          <a:p>
            <a:pPr marL="228600" indent="-228600">
              <a:spcBef>
                <a:spcPts val="2000"/>
              </a:spcBef>
              <a:buFont typeface="Wingdings" pitchFamily="2" charset="2"/>
              <a:buChar char="n"/>
            </a:pPr>
            <a:r>
              <a:rPr lang="en-GB" sz="2000" dirty="0" smtClean="0"/>
              <a:t>Lower power consumption</a:t>
            </a:r>
          </a:p>
          <a:p>
            <a:pPr marL="228600" indent="-228600">
              <a:spcBef>
                <a:spcPts val="2000"/>
              </a:spcBef>
              <a:buFont typeface="Wingdings" pitchFamily="2" charset="2"/>
              <a:buChar char="n"/>
            </a:pPr>
            <a:r>
              <a:rPr lang="en-GB" sz="2000" dirty="0" smtClean="0"/>
              <a:t>Quieter and cooler running capabilities</a:t>
            </a:r>
          </a:p>
          <a:p>
            <a:pPr marL="228600" indent="-228600">
              <a:spcBef>
                <a:spcPts val="2000"/>
              </a:spcBef>
              <a:buFont typeface="Wingdings" pitchFamily="2" charset="2"/>
              <a:buChar char="n"/>
            </a:pPr>
            <a:r>
              <a:rPr lang="en-GB" sz="2000" dirty="0" smtClean="0"/>
              <a:t>Lower access times and latency rates</a:t>
            </a:r>
          </a:p>
        </p:txBody>
      </p:sp>
      <p:sp useBgFill="1">
        <p:nvSpPr>
          <p:cNvPr id="8" name="TextBox 7"/>
          <p:cNvSpPr txBox="1"/>
          <p:nvPr/>
        </p:nvSpPr>
        <p:spPr>
          <a:xfrm>
            <a:off x="228600" y="4572000"/>
            <a:ext cx="337066" cy="1191915"/>
          </a:xfrm>
          <a:prstGeom prst="rect">
            <a:avLst/>
          </a:prstGeom>
        </p:spPr>
        <p:txBody>
          <a:bodyPr wrap="square" rtlCol="0">
            <a:spAutoFit/>
          </a:bodyPr>
          <a:lstStyle/>
          <a:p>
            <a:endParaRPr lang="en-US"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120</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44379774"/>
      </p:ext>
    </p:extLst>
  </p:cSld>
  <p:clrMapOvr>
    <a:masterClrMapping/>
  </p:clrMapOvr>
  <mc:AlternateContent xmlns:mc="http://schemas.openxmlformats.org/markup-compatibility/2006" xmlns:p14="http://schemas.microsoft.com/office/powerpoint/2010/main">
    <mc:Choice Requires="p14">
      <p:transition spd="med">
        <p14:prism dir="r"/>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1999" y="980728"/>
            <a:ext cx="9037738" cy="4010496"/>
          </a:xfrm>
          <a:prstGeom prst="rect">
            <a:avLst/>
          </a:prstGeom>
        </p:spPr>
      </p:pic>
      <p:sp>
        <p:nvSpPr>
          <p:cNvPr id="3" name="TextBox 2"/>
          <p:cNvSpPr txBox="1"/>
          <p:nvPr/>
        </p:nvSpPr>
        <p:spPr>
          <a:xfrm>
            <a:off x="0" y="5013176"/>
            <a:ext cx="9144000" cy="369332"/>
          </a:xfrm>
          <a:prstGeom prst="rect">
            <a:avLst/>
          </a:prstGeom>
          <a:noFill/>
        </p:spPr>
        <p:txBody>
          <a:bodyPr wrap="square" rtlCol="0">
            <a:spAutoFit/>
          </a:bodyPr>
          <a:lstStyle/>
          <a:p>
            <a:pPr algn="ctr"/>
            <a:r>
              <a:rPr lang="en-US" dirty="0" smtClean="0">
                <a:latin typeface="+mn-lt"/>
              </a:rPr>
              <a:t>Comparison </a:t>
            </a:r>
            <a:r>
              <a:rPr lang="en-US" dirty="0">
                <a:latin typeface="+mn-lt"/>
              </a:rPr>
              <a:t>of Solid State Drives and Disk Drives </a:t>
            </a:r>
          </a:p>
        </p:txBody>
      </p:sp>
      <p:sp>
        <p:nvSpPr>
          <p:cNvPr id="4" name="Foliennummernplatzhalter 3"/>
          <p:cNvSpPr>
            <a:spLocks noGrp="1"/>
          </p:cNvSpPr>
          <p:nvPr>
            <p:ph type="sldNum" sz="quarter" idx="12"/>
          </p:nvPr>
        </p:nvSpPr>
        <p:spPr/>
        <p:txBody>
          <a:bodyPr/>
          <a:lstStyle/>
          <a:p>
            <a:fld id="{B6F15528-21DE-4FAA-801E-634DDDAF4B2B}" type="slidenum">
              <a:rPr lang="en-US" smtClean="0"/>
              <a:pPr/>
              <a:t>121</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46702378"/>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8.pdf"/>
          <p:cNvPicPr>
            <a:picLocks noChangeAspect="1"/>
          </p:cNvPicPr>
          <p:nvPr/>
        </p:nvPicPr>
        <p:blipFill rotWithShape="1">
          <a:blip r:embed="rId3">
            <a:extLst>
              <a:ext uri="{28A0092B-C50C-407E-A947-70E740481C1C}">
                <a14:useLocalDpi xmlns:a14="http://schemas.microsoft.com/office/drawing/2010/main" val="0"/>
              </a:ext>
            </a:extLst>
          </a:blip>
          <a:srcRect l="19165" t="2950" r="19546" b="5776"/>
          <a:stretch/>
        </p:blipFill>
        <p:spPr>
          <a:xfrm>
            <a:off x="2057400" y="381000"/>
            <a:ext cx="5181600" cy="637477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122</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87011048"/>
      </p:ext>
    </p:extLst>
  </p:cSld>
  <p:clrMapOvr>
    <a:masterClrMapping/>
  </p:clrMapOvr>
  <mc:AlternateContent xmlns:mc="http://schemas.openxmlformats.org/markup-compatibility/2006" xmlns:p14="http://schemas.microsoft.com/office/powerpoint/2010/main">
    <mc:Choice Requires="p14">
      <p:transition spd="med">
        <p14:prism dir="r"/>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09600" y="560294"/>
            <a:ext cx="7556313" cy="1116106"/>
          </a:xfrm>
        </p:spPr>
        <p:txBody>
          <a:bodyPr anchor="t">
            <a:normAutofit/>
          </a:bodyPr>
          <a:lstStyle/>
          <a:p>
            <a:pPr algn="ctr"/>
            <a:r>
              <a:rPr lang="en-GB" sz="3200" dirty="0" smtClean="0">
                <a:solidFill>
                  <a:schemeClr val="tx1"/>
                </a:solidFill>
                <a:latin typeface="Times New Roman" panose="02020603050405020304" pitchFamily="18" charset="0"/>
                <a:cs typeface="Times New Roman" panose="02020603050405020304" pitchFamily="18" charset="0"/>
              </a:rPr>
              <a:t>Practical Issues</a:t>
            </a:r>
            <a:endParaRPr lang="en-GB" sz="3200" dirty="0">
              <a:solidFill>
                <a:schemeClr val="tx1"/>
              </a:solidFill>
              <a:latin typeface="Times New Roman" panose="02020603050405020304" pitchFamily="18" charset="0"/>
              <a:cs typeface="Times New Roman" panose="02020603050405020304" pitchFamily="18" charset="0"/>
            </a:endParaRPr>
          </a:p>
        </p:txBody>
      </p:sp>
      <p:sp>
        <p:nvSpPr>
          <p:cNvPr id="36867" name="Rectangle 3"/>
          <p:cNvSpPr>
            <a:spLocks noGrp="1" noChangeArrowheads="1"/>
          </p:cNvSpPr>
          <p:nvPr>
            <p:ph sz="half" idx="1"/>
          </p:nvPr>
        </p:nvSpPr>
        <p:spPr>
          <a:xfrm>
            <a:off x="498518" y="2133600"/>
            <a:ext cx="3657600" cy="4190999"/>
          </a:xfrm>
        </p:spPr>
        <p:txBody>
          <a:bodyPr>
            <a:normAutofit fontScale="85000" lnSpcReduction="20000"/>
          </a:bodyPr>
          <a:lstStyle/>
          <a:p>
            <a:r>
              <a:rPr lang="en-GB" dirty="0" smtClean="0"/>
              <a:t>SDD performance has a tendency to slow down as the device is used</a:t>
            </a:r>
          </a:p>
          <a:p>
            <a:pPr lvl="1"/>
            <a:r>
              <a:rPr lang="en-GB" dirty="0" smtClean="0"/>
              <a:t>The entire block must be read from the flash memory and placed in a RAM buffer</a:t>
            </a:r>
          </a:p>
          <a:p>
            <a:pPr lvl="1"/>
            <a:r>
              <a:rPr lang="en-GB" dirty="0" smtClean="0"/>
              <a:t>Before the block can be written back to flash memory, the entire block of flash memory must be erased</a:t>
            </a:r>
          </a:p>
          <a:p>
            <a:pPr lvl="1"/>
            <a:r>
              <a:rPr lang="en-GB" dirty="0" smtClean="0"/>
              <a:t>The entire block from the buffer is now written back to the flash memory</a:t>
            </a:r>
          </a:p>
          <a:p>
            <a:pPr lvl="1"/>
            <a:endParaRPr lang="en-GB" dirty="0"/>
          </a:p>
        </p:txBody>
      </p:sp>
      <p:sp>
        <p:nvSpPr>
          <p:cNvPr id="8" name="Content Placeholder 7"/>
          <p:cNvSpPr>
            <a:spLocks noGrp="1"/>
          </p:cNvSpPr>
          <p:nvPr>
            <p:ph sz="half" idx="2"/>
          </p:nvPr>
        </p:nvSpPr>
        <p:spPr>
          <a:xfrm>
            <a:off x="4399878" y="1985962"/>
            <a:ext cx="3753522" cy="4567237"/>
          </a:xfrm>
        </p:spPr>
        <p:txBody>
          <a:bodyPr>
            <a:normAutofit fontScale="85000" lnSpcReduction="20000"/>
          </a:bodyPr>
          <a:lstStyle/>
          <a:p>
            <a:r>
              <a:rPr lang="en-US" sz="1946" dirty="0" smtClean="0"/>
              <a:t>Flash memory becomes unusable after a certain number of writes</a:t>
            </a:r>
          </a:p>
          <a:p>
            <a:pPr lvl="1"/>
            <a:r>
              <a:rPr lang="en-US" sz="1946" dirty="0" smtClean="0"/>
              <a:t>Techniques for prolonging life: </a:t>
            </a:r>
          </a:p>
          <a:p>
            <a:pPr lvl="2"/>
            <a:r>
              <a:rPr lang="en-US" sz="1730" dirty="0" smtClean="0"/>
              <a:t>Front-ending the flash with a cache to delay and group write operations</a:t>
            </a:r>
          </a:p>
          <a:p>
            <a:pPr lvl="2"/>
            <a:r>
              <a:rPr lang="en-US" sz="1730" dirty="0" smtClean="0"/>
              <a:t>Using wear-leveling algorithms that evenly distribute writes across block of cells</a:t>
            </a:r>
          </a:p>
          <a:p>
            <a:pPr lvl="2"/>
            <a:r>
              <a:rPr lang="en-US" sz="1730" dirty="0" smtClean="0"/>
              <a:t>Bad-block management techniques</a:t>
            </a:r>
          </a:p>
          <a:p>
            <a:pPr lvl="1"/>
            <a:r>
              <a:rPr lang="en-US" sz="1946" dirty="0" smtClean="0"/>
              <a:t>Most flash devices estimate their own remaining lifetimes so systems can anticipate failure and take preemptive action</a:t>
            </a:r>
          </a:p>
          <a:p>
            <a:pPr lvl="1"/>
            <a:endParaRPr lang="en-US" dirty="0"/>
          </a:p>
        </p:txBody>
      </p:sp>
      <p:sp>
        <p:nvSpPr>
          <p:cNvPr id="9" name="Rectangle 8"/>
          <p:cNvSpPr/>
          <p:nvPr/>
        </p:nvSpPr>
        <p:spPr>
          <a:xfrm>
            <a:off x="533400" y="1371600"/>
            <a:ext cx="8305800" cy="369332"/>
          </a:xfrm>
          <a:prstGeom prst="rect">
            <a:avLst/>
          </a:prstGeom>
        </p:spPr>
        <p:txBody>
          <a:bodyPr wrap="square">
            <a:spAutoFit/>
          </a:bodyPr>
          <a:lstStyle/>
          <a:p>
            <a:r>
              <a:rPr lang="en-GB" b="1" dirty="0" smtClean="0">
                <a:solidFill>
                  <a:schemeClr val="accent3"/>
                </a:solidFill>
                <a:latin typeface="+mn-lt"/>
              </a:rPr>
              <a:t>There are two practical issues peculiar to SSDs that are not faced by HDDs: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123</a:t>
            </a:fld>
            <a:endParaRPr lang="en-US" dirty="0"/>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28756618"/>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948265" y="1556792"/>
            <a:ext cx="2169350" cy="1569660"/>
          </a:xfrm>
          <a:prstGeom prst="rect">
            <a:avLst/>
          </a:prstGeom>
        </p:spPr>
        <p:txBody>
          <a:bodyPr wrap="square">
            <a:spAutoFit/>
          </a:bodyPr>
          <a:lstStyle/>
          <a:p>
            <a:pPr algn="ctr"/>
            <a:r>
              <a:rPr lang="en-US" sz="3200" dirty="0" smtClean="0">
                <a:latin typeface="Times New Roman" panose="02020603050405020304" pitchFamily="18" charset="0"/>
                <a:cs typeface="Times New Roman" panose="02020603050405020304" pitchFamily="18" charset="0"/>
              </a:rPr>
              <a:t>Optical </a:t>
            </a:r>
            <a:endParaRPr lang="en-US" sz="3200" dirty="0" smtClean="0">
              <a:latin typeface="Times New Roman" panose="02020603050405020304" pitchFamily="18" charset="0"/>
              <a:cs typeface="Times New Roman" panose="02020603050405020304" pitchFamily="18" charset="0"/>
            </a:endParaRPr>
          </a:p>
          <a:p>
            <a:pPr algn="ctr"/>
            <a:r>
              <a:rPr lang="en-US" sz="3200" dirty="0" smtClean="0">
                <a:latin typeface="Times New Roman" panose="02020603050405020304" pitchFamily="18" charset="0"/>
                <a:cs typeface="Times New Roman" panose="02020603050405020304" pitchFamily="18" charset="0"/>
              </a:rPr>
              <a:t>Disk </a:t>
            </a:r>
          </a:p>
          <a:p>
            <a:pPr algn="ctr"/>
            <a:r>
              <a:rPr lang="en-US" sz="3200" dirty="0" smtClean="0">
                <a:latin typeface="Times New Roman" panose="02020603050405020304" pitchFamily="18" charset="0"/>
                <a:cs typeface="Times New Roman" panose="02020603050405020304" pitchFamily="18" charset="0"/>
              </a:rPr>
              <a:t>Products </a:t>
            </a:r>
            <a:endParaRPr lang="en-US" sz="320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3"/>
          <a:stretch>
            <a:fillRect/>
          </a:stretch>
        </p:blipFill>
        <p:spPr>
          <a:xfrm>
            <a:off x="251520" y="-34534"/>
            <a:ext cx="6698971" cy="6768752"/>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124</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53222271"/>
      </p:ext>
    </p:extLst>
  </p:cSld>
  <p:clrMapOvr>
    <a:masterClrMapping/>
  </p:clrMapOvr>
  <p:transition spd="med">
    <p:pull/>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6864"/>
            <a:ext cx="9067800" cy="1060936"/>
          </a:xfrm>
        </p:spPr>
        <p:txBody>
          <a:bodyPr anchor="ctr">
            <a:noAutofit/>
          </a:bodyPr>
          <a:lstStyle/>
          <a:p>
            <a:pPr algn="ctr"/>
            <a:r>
              <a:rPr lang="en-US" dirty="0" smtClean="0"/>
              <a:t>Compact Disk Read-Only Memory</a:t>
            </a:r>
            <a:br>
              <a:rPr lang="en-US" dirty="0" smtClean="0"/>
            </a:br>
            <a:r>
              <a:rPr lang="en-US" dirty="0" smtClean="0"/>
              <a:t>(CD-ROM)</a:t>
            </a:r>
            <a:endParaRPr lang="en-US" dirty="0"/>
          </a:p>
        </p:txBody>
      </p:sp>
      <p:sp>
        <p:nvSpPr>
          <p:cNvPr id="3" name="Content Placeholder 2"/>
          <p:cNvSpPr>
            <a:spLocks noGrp="1"/>
          </p:cNvSpPr>
          <p:nvPr>
            <p:ph idx="1"/>
          </p:nvPr>
        </p:nvSpPr>
        <p:spPr>
          <a:xfrm>
            <a:off x="533400" y="1981200"/>
            <a:ext cx="7556313" cy="4495800"/>
          </a:xfrm>
        </p:spPr>
        <p:txBody>
          <a:bodyPr>
            <a:normAutofit fontScale="77500" lnSpcReduction="20000"/>
          </a:bodyPr>
          <a:lstStyle/>
          <a:p>
            <a:r>
              <a:rPr lang="en-US" dirty="0" smtClean="0"/>
              <a:t>Audio CD and the CD-ROM share a similar technology</a:t>
            </a:r>
          </a:p>
          <a:p>
            <a:pPr lvl="1"/>
            <a:r>
              <a:rPr lang="en-US" dirty="0" smtClean="0"/>
              <a:t>The main difference is that CD-ROM players are more rugged and                 have error correction devices to ensure that data are properly transferred</a:t>
            </a:r>
          </a:p>
          <a:p>
            <a:pPr marL="228600" lvl="1">
              <a:spcBef>
                <a:spcPts val="2000"/>
              </a:spcBef>
              <a:buClr>
                <a:schemeClr val="accent1"/>
              </a:buClr>
            </a:pPr>
            <a:r>
              <a:rPr lang="en-US" sz="2080" dirty="0" smtClean="0"/>
              <a:t>Production:</a:t>
            </a:r>
          </a:p>
          <a:p>
            <a:pPr lvl="1"/>
            <a:r>
              <a:rPr lang="en-US" dirty="0" smtClean="0"/>
              <a:t>The disk is formed from a resin such as polycarbonate</a:t>
            </a:r>
          </a:p>
          <a:p>
            <a:pPr lvl="1"/>
            <a:r>
              <a:rPr lang="en-US" dirty="0" smtClean="0"/>
              <a:t>Digitally recorded information is imprinted as a series of microscopic pits on the surface of the polycarbonate</a:t>
            </a:r>
          </a:p>
          <a:p>
            <a:pPr lvl="2"/>
            <a:r>
              <a:rPr lang="en-US" dirty="0" smtClean="0"/>
              <a:t>This is done with a finely focused, high intensity laser to create a master disk</a:t>
            </a:r>
          </a:p>
          <a:p>
            <a:pPr lvl="1"/>
            <a:r>
              <a:rPr lang="en-US" dirty="0" smtClean="0"/>
              <a:t>The master is used, in turn, to make a die to stamp out copies onto polycarbonate</a:t>
            </a:r>
          </a:p>
          <a:p>
            <a:pPr lvl="1"/>
            <a:r>
              <a:rPr lang="en-US" dirty="0" smtClean="0"/>
              <a:t>The pitted surface is then coated with a highly reflective surface, usually  aluminum or gold</a:t>
            </a:r>
          </a:p>
          <a:p>
            <a:pPr lvl="1"/>
            <a:r>
              <a:rPr lang="en-US" dirty="0" smtClean="0"/>
              <a:t>This shiny surface is protected against dust and scratches by a top                      coat of clear acrylic</a:t>
            </a:r>
          </a:p>
          <a:p>
            <a:pPr lvl="1"/>
            <a:r>
              <a:rPr lang="en-US" dirty="0" smtClean="0"/>
              <a:t>Finally a label can be silkscreened onto the acrylic</a:t>
            </a:r>
            <a:endParaRPr lang="en-US" dirty="0"/>
          </a:p>
        </p:txBody>
      </p:sp>
      <p:pic>
        <p:nvPicPr>
          <p:cNvPr id="17" name="Picture 16"/>
          <p:cNvPicPr>
            <a:picLocks noChangeAspect="1"/>
          </p:cNvPicPr>
          <p:nvPr/>
        </p:nvPicPr>
        <p:blipFill>
          <a:blip r:embed="rId3"/>
          <a:stretch>
            <a:fillRect/>
          </a:stretch>
        </p:blipFill>
        <p:spPr>
          <a:xfrm>
            <a:off x="6874213" y="990600"/>
            <a:ext cx="2269787" cy="1600200"/>
          </a:xfrm>
          <a:prstGeom prst="rect">
            <a:avLst/>
          </a:prstGeom>
          <a:effectLst>
            <a:softEdge rad="266700"/>
          </a:effectLst>
        </p:spPr>
      </p:pic>
      <p:sp>
        <p:nvSpPr>
          <p:cNvPr id="4" name="Foliennummernplatzhalter 3"/>
          <p:cNvSpPr>
            <a:spLocks noGrp="1"/>
          </p:cNvSpPr>
          <p:nvPr>
            <p:ph type="sldNum" sz="quarter" idx="12"/>
          </p:nvPr>
        </p:nvSpPr>
        <p:spPr/>
        <p:txBody>
          <a:bodyPr/>
          <a:lstStyle/>
          <a:p>
            <a:fld id="{B6F15528-21DE-4FAA-801E-634DDDAF4B2B}" type="slidenum">
              <a:rPr lang="en-US" smtClean="0"/>
              <a:pPr/>
              <a:t>125</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01912485"/>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9.pdf"/>
          <p:cNvPicPr>
            <a:picLocks noChangeAspect="1"/>
          </p:cNvPicPr>
          <p:nvPr/>
        </p:nvPicPr>
        <p:blipFill rotWithShape="1">
          <a:blip r:embed="rId3">
            <a:extLst>
              <a:ext uri="{28A0092B-C50C-407E-A947-70E740481C1C}">
                <a14:useLocalDpi xmlns:a14="http://schemas.microsoft.com/office/drawing/2010/main" val="0"/>
              </a:ext>
            </a:extLst>
          </a:blip>
          <a:srcRect t="10815" b="45924"/>
          <a:stretch/>
        </p:blipFill>
        <p:spPr>
          <a:xfrm>
            <a:off x="-756592" y="738582"/>
            <a:ext cx="10930501" cy="6119418"/>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126</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0629981"/>
      </p:ext>
    </p:extLst>
  </p:cSld>
  <p:clrMapOvr>
    <a:masterClrMapping/>
  </p:clrMapOvr>
  <p:transition spd="med">
    <p:circle/>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0.pdf"/>
          <p:cNvPicPr>
            <a:picLocks noChangeAspect="1"/>
          </p:cNvPicPr>
          <p:nvPr/>
        </p:nvPicPr>
        <p:blipFill rotWithShape="1">
          <a:blip r:embed="rId3">
            <a:extLst>
              <a:ext uri="{28A0092B-C50C-407E-A947-70E740481C1C}">
                <a14:useLocalDpi xmlns:a14="http://schemas.microsoft.com/office/drawing/2010/main" val="0"/>
              </a:ext>
            </a:extLst>
          </a:blip>
          <a:srcRect l="7433" t="15403" r="11396" b="35109"/>
          <a:stretch/>
        </p:blipFill>
        <p:spPr>
          <a:xfrm>
            <a:off x="-171885" y="2011950"/>
            <a:ext cx="9315885" cy="4388850"/>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127</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90900087"/>
      </p:ext>
    </p:extLst>
  </p:cSld>
  <p:clrMapOvr>
    <a:masterClrMapping/>
  </p:clrMapOvr>
  <p:transition spd="med">
    <p:circle/>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2"/>
          </p:nvPr>
        </p:nvSpPr>
        <p:spPr>
          <a:xfrm>
            <a:off x="381000" y="1143000"/>
            <a:ext cx="6179566" cy="5364163"/>
          </a:xfrm>
        </p:spPr>
        <p:txBody>
          <a:bodyPr>
            <a:normAutofit/>
          </a:bodyPr>
          <a:lstStyle/>
          <a:p>
            <a:pPr marL="228600" indent="-228600">
              <a:lnSpc>
                <a:spcPct val="90000"/>
              </a:lnSpc>
              <a:buClr>
                <a:schemeClr val="bg1"/>
              </a:buClr>
              <a:buFont typeface="Wingdings" pitchFamily="2" charset="2"/>
              <a:buChar char="n"/>
            </a:pPr>
            <a:r>
              <a:rPr lang="en-US" sz="1900" dirty="0" smtClean="0">
                <a:effectLst>
                  <a:outerShdw blurRad="38100" dist="38100" dir="2700000" algn="tl">
                    <a:srgbClr val="000000">
                      <a:alpha val="43137"/>
                    </a:srgbClr>
                  </a:outerShdw>
                </a:effectLst>
              </a:rPr>
              <a:t>CD-ROM is appropriate for the distribution of large amounts of data to a large number of users</a:t>
            </a:r>
          </a:p>
          <a:p>
            <a:pPr marL="228600" indent="-228600">
              <a:lnSpc>
                <a:spcPct val="90000"/>
              </a:lnSpc>
              <a:buClr>
                <a:schemeClr val="bg1"/>
              </a:buClr>
              <a:buFont typeface="Wingdings" pitchFamily="2" charset="2"/>
              <a:buChar char="n"/>
            </a:pPr>
            <a:r>
              <a:rPr lang="en-US" sz="1900" dirty="0" smtClean="0">
                <a:effectLst>
                  <a:outerShdw blurRad="38100" dist="38100" dir="2700000" algn="tl">
                    <a:srgbClr val="000000">
                      <a:alpha val="43137"/>
                    </a:srgbClr>
                  </a:outerShdw>
                </a:effectLst>
              </a:rPr>
              <a:t>Because the expense of the initial writing process it is not appropriate for individualized applications</a:t>
            </a:r>
          </a:p>
          <a:p>
            <a:pPr marL="228600" indent="-228600">
              <a:lnSpc>
                <a:spcPct val="70000"/>
              </a:lnSpc>
              <a:buClr>
                <a:schemeClr val="bg1"/>
              </a:buClr>
              <a:buFont typeface="Wingdings" pitchFamily="2" charset="2"/>
              <a:buChar char="n"/>
            </a:pPr>
            <a:r>
              <a:rPr lang="en-US" sz="1900" dirty="0" smtClean="0">
                <a:solidFill>
                  <a:srgbClr val="FFFFFF"/>
                </a:solidFill>
                <a:effectLst>
                  <a:outerShdw blurRad="38100" dist="38100" dir="2700000" algn="tl">
                    <a:srgbClr val="000000">
                      <a:alpha val="43137"/>
                    </a:srgbClr>
                  </a:outerShdw>
                </a:effectLst>
              </a:rPr>
              <a:t>The CD-ROM has two advantages:</a:t>
            </a:r>
          </a:p>
          <a:p>
            <a:pPr marL="685800" lvl="2" indent="-228600">
              <a:lnSpc>
                <a:spcPct val="90000"/>
              </a:lnSpc>
              <a:spcBef>
                <a:spcPts val="2000"/>
              </a:spcBef>
              <a:buClr>
                <a:schemeClr val="bg1"/>
              </a:buClr>
              <a:buFont typeface="Wingdings" pitchFamily="2" charset="2"/>
              <a:buChar char="n"/>
            </a:pPr>
            <a:r>
              <a:rPr lang="en-US" sz="1700" dirty="0" smtClean="0">
                <a:solidFill>
                  <a:srgbClr val="FFFFFF"/>
                </a:solidFill>
                <a:effectLst>
                  <a:outerShdw blurRad="38100" dist="38100" dir="2700000" algn="tl">
                    <a:srgbClr val="000000">
                      <a:alpha val="43137"/>
                    </a:srgbClr>
                  </a:outerShdw>
                </a:effectLst>
              </a:rPr>
              <a:t>The optical disk together with the information stored on it can be mass replicated inexpensively</a:t>
            </a:r>
          </a:p>
          <a:p>
            <a:pPr marL="685800" lvl="2" indent="-228600">
              <a:lnSpc>
                <a:spcPct val="90000"/>
              </a:lnSpc>
              <a:spcBef>
                <a:spcPts val="2000"/>
              </a:spcBef>
              <a:buClr>
                <a:schemeClr val="bg1"/>
              </a:buClr>
              <a:buFont typeface="Wingdings" pitchFamily="2" charset="2"/>
              <a:buChar char="n"/>
            </a:pPr>
            <a:r>
              <a:rPr lang="en-US" sz="1700" dirty="0" smtClean="0">
                <a:solidFill>
                  <a:srgbClr val="FFFFFF"/>
                </a:solidFill>
                <a:effectLst>
                  <a:outerShdw blurRad="38100" dist="38100" dir="2700000" algn="tl">
                    <a:srgbClr val="000000">
                      <a:alpha val="43137"/>
                    </a:srgbClr>
                  </a:outerShdw>
                </a:effectLst>
              </a:rPr>
              <a:t>The optical disk is removable, allowing the disk itself to be used for archival storage</a:t>
            </a:r>
          </a:p>
          <a:p>
            <a:pPr marL="228600" lvl="1" indent="-228600">
              <a:lnSpc>
                <a:spcPct val="70000"/>
              </a:lnSpc>
              <a:spcBef>
                <a:spcPts val="2000"/>
              </a:spcBef>
              <a:buClr>
                <a:schemeClr val="bg1"/>
              </a:buClr>
              <a:buFont typeface="Wingdings" pitchFamily="2" charset="2"/>
              <a:buChar char="n"/>
            </a:pPr>
            <a:r>
              <a:rPr lang="en-US" sz="1900" dirty="0" smtClean="0">
                <a:solidFill>
                  <a:srgbClr val="FFFFFF"/>
                </a:solidFill>
                <a:effectLst>
                  <a:outerShdw blurRad="38100" dist="38100" dir="2700000" algn="tl">
                    <a:srgbClr val="000000">
                      <a:alpha val="43137"/>
                    </a:srgbClr>
                  </a:outerShdw>
                </a:effectLst>
              </a:rPr>
              <a:t>The CD-ROM disadvantages:</a:t>
            </a:r>
          </a:p>
          <a:p>
            <a:pPr marL="685800" lvl="2" indent="-228600">
              <a:lnSpc>
                <a:spcPct val="70000"/>
              </a:lnSpc>
              <a:spcBef>
                <a:spcPts val="2000"/>
              </a:spcBef>
              <a:buClr>
                <a:schemeClr val="bg1"/>
              </a:buClr>
              <a:buFont typeface="Wingdings" pitchFamily="2" charset="2"/>
              <a:buChar char="n"/>
            </a:pPr>
            <a:r>
              <a:rPr lang="en-US" sz="1700" dirty="0" smtClean="0">
                <a:solidFill>
                  <a:srgbClr val="FFFFFF"/>
                </a:solidFill>
                <a:effectLst>
                  <a:outerShdw blurRad="38100" dist="38100" dir="2700000" algn="tl">
                    <a:srgbClr val="000000">
                      <a:alpha val="43137"/>
                    </a:srgbClr>
                  </a:outerShdw>
                </a:effectLst>
              </a:rPr>
              <a:t>It is read-only and cannot be updated</a:t>
            </a:r>
          </a:p>
          <a:p>
            <a:pPr marL="685800" lvl="2" indent="-228600">
              <a:lnSpc>
                <a:spcPct val="90000"/>
              </a:lnSpc>
              <a:spcBef>
                <a:spcPts val="2000"/>
              </a:spcBef>
              <a:buClr>
                <a:schemeClr val="bg1"/>
              </a:buClr>
              <a:buFont typeface="Wingdings" pitchFamily="2" charset="2"/>
              <a:buChar char="n"/>
            </a:pPr>
            <a:r>
              <a:rPr lang="en-US" sz="1700" dirty="0" smtClean="0">
                <a:solidFill>
                  <a:srgbClr val="FFFFFF"/>
                </a:solidFill>
                <a:effectLst>
                  <a:outerShdw blurRad="38100" dist="38100" dir="2700000" algn="tl">
                    <a:srgbClr val="000000">
                      <a:alpha val="43137"/>
                    </a:srgbClr>
                  </a:outerShdw>
                </a:effectLst>
              </a:rPr>
              <a:t>It has an access time much longer than that of a magnetic disk drive</a:t>
            </a:r>
          </a:p>
          <a:p>
            <a:pPr marL="685800" lvl="2" indent="-228600">
              <a:lnSpc>
                <a:spcPct val="70000"/>
              </a:lnSpc>
              <a:spcBef>
                <a:spcPts val="2000"/>
              </a:spcBef>
              <a:buClr>
                <a:schemeClr val="bg1"/>
              </a:buClr>
              <a:buFont typeface="Wingdings" pitchFamily="2" charset="2"/>
              <a:buChar char="n"/>
            </a:pPr>
            <a:endParaRPr lang="en-US" sz="1700" dirty="0" smtClean="0">
              <a:solidFill>
                <a:srgbClr val="FFFFFF"/>
              </a:solidFill>
              <a:effectLst>
                <a:outerShdw blurRad="38100" dist="38100" dir="2700000" algn="tl">
                  <a:srgbClr val="000000">
                    <a:alpha val="43137"/>
                  </a:srgbClr>
                </a:outerShdw>
              </a:effectLst>
            </a:endParaRPr>
          </a:p>
          <a:p>
            <a:pPr marL="685800" lvl="1" indent="-228600">
              <a:lnSpc>
                <a:spcPct val="70000"/>
              </a:lnSpc>
              <a:buClr>
                <a:schemeClr val="bg1"/>
              </a:buClr>
              <a:buFont typeface="Wingdings" pitchFamily="2" charset="2"/>
              <a:buChar char="n"/>
            </a:pPr>
            <a:endParaRPr lang="en-US" sz="1700" dirty="0">
              <a:effectLst>
                <a:outerShdw blurRad="38100" dist="38100" dir="2700000" algn="tl">
                  <a:srgbClr val="000000">
                    <a:alpha val="43137"/>
                  </a:srgbClr>
                </a:outerShdw>
              </a:effectLst>
            </a:endParaRPr>
          </a:p>
        </p:txBody>
      </p:sp>
      <p:pic>
        <p:nvPicPr>
          <p:cNvPr id="10" name="Picture Placeholder 9"/>
          <p:cNvPicPr>
            <a:picLocks noGrp="1" noChangeAspect="1"/>
          </p:cNvPicPr>
          <p:nvPr>
            <p:ph type="pic" sz="quarter" idx="13"/>
          </p:nvPr>
        </p:nvPicPr>
        <p:blipFill>
          <a:blip r:embed="rId3">
            <a:alphaModFix amt="10000"/>
          </a:blip>
          <a:srcRect t="-3117" b="-3117"/>
          <a:stretch>
            <a:fillRect/>
          </a:stretch>
        </p:blipFill>
        <p:spPr>
          <a:xfrm>
            <a:off x="838200" y="1143000"/>
            <a:ext cx="5151188" cy="5105400"/>
          </a:xfrm>
          <a:effectLst>
            <a:softEdge rad="101600"/>
          </a:effectLst>
        </p:spPr>
      </p:pic>
      <p:sp>
        <p:nvSpPr>
          <p:cNvPr id="9" name="TextBox 8"/>
          <p:cNvSpPr txBox="1"/>
          <p:nvPr/>
        </p:nvSpPr>
        <p:spPr>
          <a:xfrm>
            <a:off x="6781800" y="838200"/>
            <a:ext cx="1827744" cy="584775"/>
          </a:xfrm>
          <a:prstGeom prst="rect">
            <a:avLst/>
          </a:prstGeom>
          <a:noFill/>
        </p:spPr>
        <p:txBody>
          <a:bodyPr wrap="none" rtlCol="0">
            <a:spAutoFit/>
          </a:bodyPr>
          <a:lstStyle/>
          <a:p>
            <a:r>
              <a:rPr lang="en-US" sz="32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CD-ROM</a:t>
            </a:r>
            <a:endParaRPr lang="en-US"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2" name="Picture 11"/>
          <p:cNvPicPr>
            <a:picLocks noChangeAspect="1"/>
          </p:cNvPicPr>
          <p:nvPr/>
        </p:nvPicPr>
        <p:blipFill>
          <a:blip r:embed="rId4"/>
          <a:stretch>
            <a:fillRect/>
          </a:stretch>
        </p:blipFill>
        <p:spPr>
          <a:xfrm rot="856412">
            <a:off x="7089428" y="3369022"/>
            <a:ext cx="1628430" cy="2081213"/>
          </a:xfrm>
          <a:prstGeom prst="rect">
            <a:avLst/>
          </a:prstGeom>
        </p:spPr>
      </p:pic>
      <p:sp>
        <p:nvSpPr>
          <p:cNvPr id="2" name="Foliennummernplatzhalter 1"/>
          <p:cNvSpPr>
            <a:spLocks noGrp="1"/>
          </p:cNvSpPr>
          <p:nvPr>
            <p:ph type="sldNum" sz="quarter" idx="12"/>
          </p:nvPr>
        </p:nvSpPr>
        <p:spPr/>
        <p:txBody>
          <a:bodyPr/>
          <a:lstStyle/>
          <a:p>
            <a:fld id="{8AF02B71-8991-4516-A01E-F1A9ACD28BDC}" type="slidenum">
              <a:rPr lang="de-DE" smtClean="0"/>
              <a:pPr/>
              <a:t>128</a:t>
            </a:fld>
            <a:endParaRPr lang="de-DE"/>
          </a:p>
        </p:txBody>
      </p:sp>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48993340"/>
      </p:ext>
    </p:extLst>
  </p:cSld>
  <p:clrMapOvr>
    <a:masterClrMapping/>
  </p:clrMapOvr>
  <mc:AlternateContent xmlns:mc="http://schemas.openxmlformats.org/markup-compatibility/2006" xmlns:p14="http://schemas.microsoft.com/office/powerpoint/2010/main">
    <mc:Choice Requires="p14">
      <p:transition spd="med">
        <p14:prism dir="r"/>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3200" dirty="0" smtClean="0">
                <a:solidFill>
                  <a:schemeClr val="tx1"/>
                </a:solidFill>
                <a:latin typeface="Times New Roman" panose="02020603050405020304" pitchFamily="18" charset="0"/>
                <a:cs typeface="Times New Roman" panose="02020603050405020304" pitchFamily="18" charset="0"/>
              </a:rPr>
              <a:t>CD Recordable	   </a:t>
            </a:r>
            <a:r>
              <a:rPr lang="en-US" sz="3200" dirty="0" smtClean="0">
                <a:solidFill>
                  <a:schemeClr val="tx1"/>
                </a:solidFill>
                <a:latin typeface="Times New Roman" panose="02020603050405020304" pitchFamily="18" charset="0"/>
                <a:cs typeface="Times New Roman" panose="02020603050405020304" pitchFamily="18" charset="0"/>
              </a:rPr>
              <a:t>		CD </a:t>
            </a:r>
            <a:r>
              <a:rPr lang="en-US" sz="3200" dirty="0" smtClean="0">
                <a:solidFill>
                  <a:schemeClr val="tx1"/>
                </a:solidFill>
                <a:latin typeface="Times New Roman" panose="02020603050405020304" pitchFamily="18" charset="0"/>
                <a:cs typeface="Times New Roman" panose="02020603050405020304" pitchFamily="18" charset="0"/>
              </a:rPr>
              <a:t>Rewritable</a:t>
            </a:r>
            <a:br>
              <a:rPr lang="en-US" sz="3200" dirty="0" smtClean="0">
                <a:solidFill>
                  <a:schemeClr val="tx1"/>
                </a:solidFill>
                <a:latin typeface="Times New Roman" panose="02020603050405020304" pitchFamily="18" charset="0"/>
                <a:cs typeface="Times New Roman" panose="02020603050405020304" pitchFamily="18" charset="0"/>
              </a:rPr>
            </a:br>
            <a:r>
              <a:rPr lang="en-US" sz="3200" dirty="0" smtClean="0">
                <a:solidFill>
                  <a:schemeClr val="tx1"/>
                </a:solidFill>
                <a:latin typeface="Times New Roman" panose="02020603050405020304" pitchFamily="18" charset="0"/>
                <a:cs typeface="Times New Roman" panose="02020603050405020304" pitchFamily="18" charset="0"/>
              </a:rPr>
              <a:t>	(CD-R)			</a:t>
            </a:r>
            <a:r>
              <a:rPr lang="en-US" sz="3200" dirty="0" smtClean="0">
                <a:solidFill>
                  <a:schemeClr val="tx1"/>
                </a:solidFill>
                <a:latin typeface="Times New Roman" panose="02020603050405020304" pitchFamily="18" charset="0"/>
                <a:cs typeface="Times New Roman" panose="02020603050405020304" pitchFamily="18" charset="0"/>
              </a:rPr>
              <a:t>	 </a:t>
            </a:r>
            <a:r>
              <a:rPr lang="en-US" sz="3200" dirty="0" smtClean="0">
                <a:solidFill>
                  <a:schemeClr val="tx1"/>
                </a:solidFill>
                <a:latin typeface="Times New Roman" panose="02020603050405020304" pitchFamily="18" charset="0"/>
                <a:cs typeface="Times New Roman" panose="02020603050405020304" pitchFamily="18" charset="0"/>
              </a:rPr>
              <a:t>(CD-RW)</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7" name="Content Placeholder 6"/>
          <p:cNvSpPr>
            <a:spLocks noGrp="1"/>
          </p:cNvSpPr>
          <p:nvPr>
            <p:ph sz="half" idx="1"/>
          </p:nvPr>
        </p:nvSpPr>
        <p:spPr>
          <a:xfrm>
            <a:off x="498518" y="1985962"/>
            <a:ext cx="3657600" cy="4414837"/>
          </a:xfrm>
        </p:spPr>
        <p:txBody>
          <a:bodyPr>
            <a:normAutofit fontScale="40000" lnSpcReduction="20000"/>
          </a:bodyPr>
          <a:lstStyle/>
          <a:p>
            <a:r>
              <a:rPr lang="en-US" sz="4500" dirty="0" smtClean="0">
                <a:latin typeface="Times New Roman" panose="02020603050405020304" pitchFamily="18" charset="0"/>
                <a:cs typeface="Times New Roman" panose="02020603050405020304" pitchFamily="18" charset="0"/>
              </a:rPr>
              <a:t>Write-once read-many</a:t>
            </a:r>
          </a:p>
          <a:p>
            <a:r>
              <a:rPr lang="en-US" sz="4500" dirty="0" smtClean="0">
                <a:latin typeface="Times New Roman" panose="02020603050405020304" pitchFamily="18" charset="0"/>
                <a:cs typeface="Times New Roman" panose="02020603050405020304" pitchFamily="18" charset="0"/>
              </a:rPr>
              <a:t>Accommodates applications in which only one or a small number of copies of a set of data is needed</a:t>
            </a:r>
          </a:p>
          <a:p>
            <a:r>
              <a:rPr lang="en-US" sz="4500" dirty="0" smtClean="0">
                <a:latin typeface="Times New Roman" panose="02020603050405020304" pitchFamily="18" charset="0"/>
                <a:cs typeface="Times New Roman" panose="02020603050405020304" pitchFamily="18" charset="0"/>
              </a:rPr>
              <a:t>Disk is prepared in such a way that it can be subsequently written once with a laser beam of modest-intensity</a:t>
            </a:r>
          </a:p>
          <a:p>
            <a:r>
              <a:rPr lang="en-US" sz="4500" dirty="0" smtClean="0">
                <a:latin typeface="Times New Roman" panose="02020603050405020304" pitchFamily="18" charset="0"/>
                <a:cs typeface="Times New Roman" panose="02020603050405020304" pitchFamily="18" charset="0"/>
              </a:rPr>
              <a:t>Medium includes a dye layer which is used to change reflectivity and is activated by a high-intensity laser</a:t>
            </a:r>
          </a:p>
          <a:p>
            <a:r>
              <a:rPr lang="en-US" sz="4500" dirty="0" smtClean="0">
                <a:latin typeface="Times New Roman" panose="02020603050405020304" pitchFamily="18" charset="0"/>
                <a:cs typeface="Times New Roman" panose="02020603050405020304" pitchFamily="18" charset="0"/>
              </a:rPr>
              <a:t>Provides a permanent record of large volumes of user data </a:t>
            </a:r>
          </a:p>
          <a:p>
            <a:endParaRPr lang="en-US" dirty="0"/>
          </a:p>
        </p:txBody>
      </p:sp>
      <p:sp>
        <p:nvSpPr>
          <p:cNvPr id="8" name="Content Placeholder 7"/>
          <p:cNvSpPr>
            <a:spLocks noGrp="1"/>
          </p:cNvSpPr>
          <p:nvPr>
            <p:ph sz="half" idx="2"/>
          </p:nvPr>
        </p:nvSpPr>
        <p:spPr>
          <a:xfrm>
            <a:off x="4399878" y="1847088"/>
            <a:ext cx="4286922" cy="4553711"/>
          </a:xfrm>
        </p:spPr>
        <p:txBody>
          <a:bodyPr>
            <a:noAutofit/>
          </a:bodyPr>
          <a:lstStyle/>
          <a:p>
            <a:pPr>
              <a:lnSpc>
                <a:spcPct val="110000"/>
              </a:lnSpc>
              <a:spcBef>
                <a:spcPts val="1000"/>
              </a:spcBef>
            </a:pPr>
            <a:r>
              <a:rPr lang="en-US" sz="1600" dirty="0" smtClean="0">
                <a:latin typeface="Times New Roman" panose="02020603050405020304" pitchFamily="18" charset="0"/>
                <a:cs typeface="Times New Roman" panose="02020603050405020304" pitchFamily="18" charset="0"/>
              </a:rPr>
              <a:t>Can be repeatedly written and overwritten</a:t>
            </a:r>
          </a:p>
          <a:p>
            <a:pPr>
              <a:lnSpc>
                <a:spcPct val="110000"/>
              </a:lnSpc>
              <a:spcBef>
                <a:spcPts val="1000"/>
              </a:spcBef>
            </a:pPr>
            <a:r>
              <a:rPr lang="en-US" sz="1600" dirty="0" smtClean="0">
                <a:latin typeface="Times New Roman" panose="02020603050405020304" pitchFamily="18" charset="0"/>
                <a:cs typeface="Times New Roman" panose="02020603050405020304" pitchFamily="18" charset="0"/>
              </a:rPr>
              <a:t>Phase change disk uses a material that has two significantly different reflectivities in two different phase states</a:t>
            </a:r>
          </a:p>
          <a:p>
            <a:pPr>
              <a:lnSpc>
                <a:spcPct val="110000"/>
              </a:lnSpc>
              <a:spcBef>
                <a:spcPts val="800"/>
              </a:spcBef>
            </a:pPr>
            <a:r>
              <a:rPr lang="en-US" sz="1600" dirty="0" smtClean="0">
                <a:latin typeface="Times New Roman" panose="02020603050405020304" pitchFamily="18" charset="0"/>
                <a:cs typeface="Times New Roman" panose="02020603050405020304" pitchFamily="18" charset="0"/>
              </a:rPr>
              <a:t>Amorphous state</a:t>
            </a:r>
          </a:p>
          <a:p>
            <a:pPr lvl="1">
              <a:lnSpc>
                <a:spcPct val="110000"/>
              </a:lnSpc>
              <a:spcBef>
                <a:spcPts val="800"/>
              </a:spcBef>
            </a:pPr>
            <a:r>
              <a:rPr lang="en-US" sz="1600" dirty="0" smtClean="0">
                <a:latin typeface="Times New Roman" panose="02020603050405020304" pitchFamily="18" charset="0"/>
                <a:cs typeface="Times New Roman" panose="02020603050405020304" pitchFamily="18" charset="0"/>
              </a:rPr>
              <a:t>Molecules exhibit a random orientation that reflects light poorly </a:t>
            </a:r>
          </a:p>
          <a:p>
            <a:pPr>
              <a:lnSpc>
                <a:spcPct val="110000"/>
              </a:lnSpc>
              <a:spcBef>
                <a:spcPts val="800"/>
              </a:spcBef>
            </a:pPr>
            <a:r>
              <a:rPr lang="en-US" sz="1600" dirty="0" smtClean="0">
                <a:latin typeface="Times New Roman" panose="02020603050405020304" pitchFamily="18" charset="0"/>
                <a:cs typeface="Times New Roman" panose="02020603050405020304" pitchFamily="18" charset="0"/>
              </a:rPr>
              <a:t>Crystalline state</a:t>
            </a:r>
          </a:p>
          <a:p>
            <a:pPr lvl="1">
              <a:lnSpc>
                <a:spcPct val="110000"/>
              </a:lnSpc>
              <a:spcBef>
                <a:spcPts val="800"/>
              </a:spcBef>
            </a:pPr>
            <a:r>
              <a:rPr lang="en-US" sz="1600" dirty="0" smtClean="0">
                <a:latin typeface="Times New Roman" panose="02020603050405020304" pitchFamily="18" charset="0"/>
                <a:cs typeface="Times New Roman" panose="02020603050405020304" pitchFamily="18" charset="0"/>
              </a:rPr>
              <a:t>Has a smooth surface that reflects light well</a:t>
            </a:r>
          </a:p>
          <a:p>
            <a:pPr>
              <a:lnSpc>
                <a:spcPct val="110000"/>
              </a:lnSpc>
              <a:spcBef>
                <a:spcPts val="1000"/>
              </a:spcBef>
            </a:pPr>
            <a:r>
              <a:rPr lang="en-US" sz="1600" dirty="0" smtClean="0">
                <a:latin typeface="Times New Roman" panose="02020603050405020304" pitchFamily="18" charset="0"/>
                <a:cs typeface="Times New Roman" panose="02020603050405020304" pitchFamily="18" charset="0"/>
              </a:rPr>
              <a:t>A beam of laser light can change the material from one phase to the other</a:t>
            </a:r>
          </a:p>
          <a:p>
            <a:pPr>
              <a:lnSpc>
                <a:spcPct val="110000"/>
              </a:lnSpc>
              <a:spcBef>
                <a:spcPts val="1000"/>
              </a:spcBef>
            </a:pPr>
            <a:r>
              <a:rPr lang="en-US" sz="1600" dirty="0" smtClean="0">
                <a:latin typeface="Times New Roman" panose="02020603050405020304" pitchFamily="18" charset="0"/>
                <a:cs typeface="Times New Roman" panose="02020603050405020304" pitchFamily="18" charset="0"/>
              </a:rPr>
              <a:t>Disadvantage is that the material eventually and permanently loses its desirable properties</a:t>
            </a:r>
          </a:p>
          <a:p>
            <a:pPr>
              <a:lnSpc>
                <a:spcPct val="110000"/>
              </a:lnSpc>
              <a:spcBef>
                <a:spcPts val="1000"/>
              </a:spcBef>
            </a:pPr>
            <a:r>
              <a:rPr lang="en-US" sz="1600" dirty="0" smtClean="0">
                <a:latin typeface="Times New Roman" panose="02020603050405020304" pitchFamily="18" charset="0"/>
                <a:cs typeface="Times New Roman" panose="02020603050405020304" pitchFamily="18" charset="0"/>
              </a:rPr>
              <a:t>Advantage is that it can be </a:t>
            </a:r>
            <a:r>
              <a:rPr lang="en-US" sz="1600" dirty="0" smtClean="0">
                <a:latin typeface="Times New Roman" panose="02020603050405020304" pitchFamily="18" charset="0"/>
                <a:cs typeface="Times New Roman" panose="02020603050405020304" pitchFamily="18" charset="0"/>
              </a:rPr>
              <a:t>rewritten</a:t>
            </a:r>
            <a:endParaRPr lang="en-US" sz="1600"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129</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88621684"/>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1.pdf"/>
          <p:cNvPicPr>
            <a:picLocks noChangeAspect="1"/>
          </p:cNvPicPr>
          <p:nvPr/>
        </p:nvPicPr>
        <p:blipFill rotWithShape="1">
          <a:blip r:embed="rId3">
            <a:extLst>
              <a:ext uri="{28A0092B-C50C-407E-A947-70E740481C1C}">
                <a14:useLocalDpi xmlns:a14="http://schemas.microsoft.com/office/drawing/2010/main" val="0"/>
              </a:ext>
            </a:extLst>
          </a:blip>
          <a:srcRect t="7046" b="17083"/>
          <a:stretch/>
        </p:blipFill>
        <p:spPr>
          <a:xfrm>
            <a:off x="1259632" y="304800"/>
            <a:ext cx="6747820" cy="6625375"/>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130</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05073469"/>
      </p:ext>
    </p:extLst>
  </p:cSld>
  <p:clrMapOvr>
    <a:masterClrMapping/>
  </p:clrMapOvr>
  <mc:AlternateContent xmlns:mc="http://schemas.openxmlformats.org/markup-compatibility/2006" xmlns:p14="http://schemas.microsoft.com/office/powerpoint/2010/main">
    <mc:Choice Requires="p14">
      <p:transition spd="med">
        <p14:prism dir="r"/>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TextBox 10"/>
          <p:cNvSpPr txBox="1"/>
          <p:nvPr/>
        </p:nvSpPr>
        <p:spPr>
          <a:xfrm>
            <a:off x="0" y="533400"/>
            <a:ext cx="228600" cy="1371600"/>
          </a:xfrm>
          <a:prstGeom prst="rect">
            <a:avLst/>
          </a:prstGeom>
        </p:spPr>
        <p:txBody>
          <a:bodyPr wrap="square" rtlCol="0">
            <a:spAutoFit/>
          </a:bodyPr>
          <a:lstStyle/>
          <a:p>
            <a:endParaRPr lang="en-US" dirty="0"/>
          </a:p>
        </p:txBody>
      </p:sp>
      <p:sp useBgFill="1">
        <p:nvSpPr>
          <p:cNvPr id="12" name="TextBox 11"/>
          <p:cNvSpPr txBox="1"/>
          <p:nvPr/>
        </p:nvSpPr>
        <p:spPr>
          <a:xfrm>
            <a:off x="2895600" y="1752600"/>
            <a:ext cx="184666" cy="609600"/>
          </a:xfrm>
          <a:prstGeom prst="rect">
            <a:avLst/>
          </a:prstGeom>
        </p:spPr>
        <p:txBody>
          <a:bodyPr wrap="square" rtlCol="0">
            <a:spAutoFit/>
          </a:bodyPr>
          <a:lstStyle/>
          <a:p>
            <a:endParaRPr lang="en-US" dirty="0"/>
          </a:p>
        </p:txBody>
      </p:sp>
      <p:pic>
        <p:nvPicPr>
          <p:cNvPr id="2" name="Picture 1" descr="f12.pdf"/>
          <p:cNvPicPr>
            <a:picLocks noChangeAspect="1"/>
          </p:cNvPicPr>
          <p:nvPr/>
        </p:nvPicPr>
        <p:blipFill rotWithShape="1">
          <a:blip r:embed="rId3">
            <a:extLst>
              <a:ext uri="{28A0092B-C50C-407E-A947-70E740481C1C}">
                <a14:useLocalDpi xmlns:a14="http://schemas.microsoft.com/office/drawing/2010/main" val="0"/>
              </a:ext>
            </a:extLst>
          </a:blip>
          <a:srcRect l="3381" t="7210" r="4431" b="6923"/>
          <a:stretch/>
        </p:blipFill>
        <p:spPr>
          <a:xfrm>
            <a:off x="127069" y="444323"/>
            <a:ext cx="9016931" cy="6489877"/>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131</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96742074"/>
      </p:ext>
    </p:extLst>
  </p:cSld>
  <p:clrMapOvr>
    <a:masterClrMapping/>
  </p:clrMapOvr>
  <mc:AlternateContent xmlns:mc="http://schemas.openxmlformats.org/markup-compatibility/2006" xmlns:p14="http://schemas.microsoft.com/office/powerpoint/2010/main">
    <mc:Choice Requires="p14">
      <p:transition spd="med">
        <p14:prism dir="r"/>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3568" y="260648"/>
            <a:ext cx="7368987" cy="1116106"/>
          </a:xfrm>
        </p:spPr>
        <p:txBody>
          <a:bodyPr anchor="ctr"/>
          <a:lstStyle/>
          <a:p>
            <a:r>
              <a:rPr lang="en-GB" dirty="0"/>
              <a:t>Magnetic Tape</a:t>
            </a:r>
          </a:p>
        </p:txBody>
      </p:sp>
      <p:sp>
        <p:nvSpPr>
          <p:cNvPr id="37891" name="Rectangle 3"/>
          <p:cNvSpPr>
            <a:spLocks noGrp="1" noChangeArrowheads="1"/>
          </p:cNvSpPr>
          <p:nvPr>
            <p:ph idx="1"/>
          </p:nvPr>
        </p:nvSpPr>
        <p:spPr>
          <a:xfrm>
            <a:off x="467544" y="1196752"/>
            <a:ext cx="7344816" cy="4953000"/>
          </a:xfrm>
        </p:spPr>
        <p:txBody>
          <a:bodyPr>
            <a:normAutofit fontScale="92500" lnSpcReduction="20000"/>
          </a:bodyPr>
          <a:lstStyle/>
          <a:p>
            <a:r>
              <a:rPr lang="en-GB" dirty="0" smtClean="0"/>
              <a:t>Tape systems use the same reading and recording techniques as disk systems</a:t>
            </a:r>
          </a:p>
          <a:p>
            <a:r>
              <a:rPr lang="en-GB" dirty="0" smtClean="0"/>
              <a:t>Medium is flexible polyester tape coated with magnetizable material</a:t>
            </a:r>
          </a:p>
          <a:p>
            <a:r>
              <a:rPr lang="en-GB" dirty="0" smtClean="0"/>
              <a:t>Coating may consist of particles of pure metal in special binders or vapor-plated metal films</a:t>
            </a:r>
          </a:p>
          <a:p>
            <a:r>
              <a:rPr lang="en-GB" dirty="0" smtClean="0"/>
              <a:t>Data on the tape are structured as a number of  parallel tracks running lengthwise</a:t>
            </a:r>
          </a:p>
          <a:p>
            <a:r>
              <a:rPr lang="en-GB" dirty="0" smtClean="0"/>
              <a:t>Serial recording</a:t>
            </a:r>
          </a:p>
          <a:p>
            <a:pPr lvl="1"/>
            <a:r>
              <a:rPr lang="en-GB" dirty="0" smtClean="0"/>
              <a:t>Data are laid out as a sequence of bits along each track</a:t>
            </a:r>
          </a:p>
          <a:p>
            <a:pPr marL="228600" lvl="1">
              <a:spcBef>
                <a:spcPts val="2000"/>
              </a:spcBef>
              <a:buClr>
                <a:schemeClr val="accent1"/>
              </a:buClr>
            </a:pPr>
            <a:r>
              <a:rPr lang="en-GB" sz="2000" dirty="0" smtClean="0"/>
              <a:t>Data are read and written in contiguous blocks called </a:t>
            </a:r>
            <a:r>
              <a:rPr lang="en-GB" sz="2000" i="1" dirty="0" smtClean="0"/>
              <a:t>physical records</a:t>
            </a:r>
            <a:endParaRPr lang="en-GB" sz="2000" dirty="0" smtClean="0"/>
          </a:p>
          <a:p>
            <a:pPr marL="228600" lvl="1">
              <a:spcBef>
                <a:spcPts val="2000"/>
              </a:spcBef>
              <a:buClr>
                <a:schemeClr val="accent1"/>
              </a:buClr>
            </a:pPr>
            <a:r>
              <a:rPr lang="en-GB" sz="2000" dirty="0" smtClean="0"/>
              <a:t>Blocks on the tape are separated by gaps referred                      to as </a:t>
            </a:r>
            <a:r>
              <a:rPr lang="en-GB" sz="2000" i="1" dirty="0" smtClean="0"/>
              <a:t>inter-record gaps</a:t>
            </a:r>
            <a:endParaRPr lang="en-GB" sz="2000" dirty="0" smtClean="0"/>
          </a:p>
          <a:p>
            <a:endParaRPr lang="en-GB" dirty="0" smtClean="0"/>
          </a:p>
          <a:p>
            <a:endParaRPr lang="en-GB" dirty="0"/>
          </a:p>
          <a:p>
            <a:endParaRPr lang="en-GB" dirty="0"/>
          </a:p>
        </p:txBody>
      </p:sp>
      <p:pic>
        <p:nvPicPr>
          <p:cNvPr id="4" name="Picture 3"/>
          <p:cNvPicPr>
            <a:picLocks noChangeAspect="1"/>
          </p:cNvPicPr>
          <p:nvPr/>
        </p:nvPicPr>
        <p:blipFill>
          <a:blip r:embed="rId3"/>
          <a:stretch>
            <a:fillRect/>
          </a:stretch>
        </p:blipFill>
        <p:spPr>
          <a:xfrm rot="1281318">
            <a:off x="6597021" y="5110887"/>
            <a:ext cx="2438080" cy="1694465"/>
          </a:xfrm>
          <a:prstGeom prst="rect">
            <a:avLst/>
          </a:prstGeom>
          <a:effectLst>
            <a:softEdge rad="381000"/>
          </a:effectLst>
        </p:spPr>
      </p:pic>
      <p:sp>
        <p:nvSpPr>
          <p:cNvPr id="2" name="Foliennummernplatzhalter 1"/>
          <p:cNvSpPr>
            <a:spLocks noGrp="1"/>
          </p:cNvSpPr>
          <p:nvPr>
            <p:ph type="sldNum" sz="quarter" idx="12"/>
          </p:nvPr>
        </p:nvSpPr>
        <p:spPr/>
        <p:txBody>
          <a:bodyPr/>
          <a:lstStyle/>
          <a:p>
            <a:fld id="{B6F15528-21DE-4FAA-801E-634DDDAF4B2B}" type="slidenum">
              <a:rPr lang="en-US" smtClean="0"/>
              <a:pPr/>
              <a:t>132</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40358082"/>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3.pdf"/>
          <p:cNvPicPr>
            <a:picLocks noChangeAspect="1"/>
          </p:cNvPicPr>
          <p:nvPr/>
        </p:nvPicPr>
        <p:blipFill rotWithShape="1">
          <a:blip r:embed="rId3">
            <a:extLst>
              <a:ext uri="{28A0092B-C50C-407E-A947-70E740481C1C}">
                <a14:useLocalDpi xmlns:a14="http://schemas.microsoft.com/office/drawing/2010/main" val="0"/>
              </a:ext>
            </a:extLst>
          </a:blip>
          <a:srcRect t="12290" b="14297"/>
          <a:stretch/>
        </p:blipFill>
        <p:spPr>
          <a:xfrm>
            <a:off x="1115616" y="294702"/>
            <a:ext cx="6988616" cy="6639498"/>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133</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66025516"/>
      </p:ext>
    </p:extLst>
  </p:cSld>
  <p:clrMapOvr>
    <a:masterClrMapping/>
  </p:clrMapOvr>
  <mc:AlternateContent xmlns:mc="http://schemas.openxmlformats.org/markup-compatibility/2006" xmlns:p14="http://schemas.microsoft.com/office/powerpoint/2010/main">
    <mc:Choice Requires="p14">
      <p:transition spd="med">
        <p14:prism dir="r"/>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32656"/>
            <a:ext cx="9144000" cy="1116012"/>
          </a:xfrm>
        </p:spPr>
        <p:txBody>
          <a:bodyPr anchor="ct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LTO </a:t>
            </a:r>
            <a:r>
              <a:rPr lang="en-US" sz="3200" dirty="0" smtClean="0">
                <a:solidFill>
                  <a:schemeClr val="tx1"/>
                </a:solidFill>
                <a:latin typeface="Times New Roman" panose="02020603050405020304" pitchFamily="18" charset="0"/>
                <a:cs typeface="Times New Roman" panose="02020603050405020304" pitchFamily="18" charset="0"/>
              </a:rPr>
              <a:t>Tape Drives </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3"/>
          <a:srcRect r="6533"/>
          <a:stretch/>
        </p:blipFill>
        <p:spPr>
          <a:xfrm>
            <a:off x="85424" y="1772816"/>
            <a:ext cx="9063482" cy="481910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134</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46991830"/>
      </p:ext>
    </p:extLst>
  </p:cSld>
  <p:clrMapOvr>
    <a:masterClrMapping/>
  </p:clrMapOvr>
  <p:transition spd="med">
    <p:pull/>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62000" y="228600"/>
            <a:ext cx="4073526" cy="1116106"/>
          </a:xfrm>
        </p:spPr>
        <p:txBody>
          <a:bodyPr>
            <a:normAutofit/>
          </a:bodyPr>
          <a:lstStyle/>
          <a:p>
            <a:r>
              <a:rPr lang="en-US" sz="4400" dirty="0" smtClean="0">
                <a:solidFill>
                  <a:schemeClr val="tx1"/>
                </a:solidFill>
              </a:rPr>
              <a:t>Summary</a:t>
            </a:r>
            <a:endParaRPr lang="en-US" sz="4400" dirty="0">
              <a:solidFill>
                <a:schemeClr val="tx1"/>
              </a:solidFill>
            </a:endParaRPr>
          </a:p>
        </p:txBody>
      </p:sp>
      <p:sp>
        <p:nvSpPr>
          <p:cNvPr id="30" name="Content Placeholder 29"/>
          <p:cNvSpPr>
            <a:spLocks noGrp="1"/>
          </p:cNvSpPr>
          <p:nvPr>
            <p:ph sz="half" idx="2"/>
          </p:nvPr>
        </p:nvSpPr>
        <p:spPr>
          <a:xfrm>
            <a:off x="497541" y="2447365"/>
            <a:ext cx="3657600" cy="4029635"/>
          </a:xfrm>
        </p:spPr>
        <p:txBody>
          <a:bodyPr>
            <a:normAutofit fontScale="92500" lnSpcReduction="20000"/>
          </a:bodyPr>
          <a:lstStyle/>
          <a:p>
            <a:r>
              <a:rPr lang="en-US" dirty="0" smtClean="0"/>
              <a:t>Magnetic disk</a:t>
            </a:r>
          </a:p>
          <a:p>
            <a:pPr lvl="1"/>
            <a:r>
              <a:rPr lang="en-US" dirty="0" smtClean="0"/>
              <a:t>Magnetic read and write mechanisms</a:t>
            </a:r>
          </a:p>
          <a:p>
            <a:pPr lvl="1"/>
            <a:r>
              <a:rPr lang="en-US" dirty="0" smtClean="0"/>
              <a:t>Data organization and formatting</a:t>
            </a:r>
          </a:p>
          <a:p>
            <a:pPr lvl="1"/>
            <a:r>
              <a:rPr lang="en-US" dirty="0" smtClean="0"/>
              <a:t>Physical characteristics</a:t>
            </a:r>
          </a:p>
          <a:p>
            <a:pPr lvl="1"/>
            <a:r>
              <a:rPr lang="en-US" dirty="0" smtClean="0"/>
              <a:t>Disk performance parameters</a:t>
            </a:r>
          </a:p>
          <a:p>
            <a:r>
              <a:rPr lang="en-US" dirty="0" smtClean="0"/>
              <a:t>Solid state drives</a:t>
            </a:r>
          </a:p>
          <a:p>
            <a:pPr lvl="1"/>
            <a:r>
              <a:rPr lang="en-US" dirty="0" smtClean="0"/>
              <a:t>SSD compared to HDD</a:t>
            </a:r>
          </a:p>
          <a:p>
            <a:pPr lvl="1"/>
            <a:r>
              <a:rPr lang="en-US" dirty="0" smtClean="0"/>
              <a:t>SSD organization</a:t>
            </a:r>
          </a:p>
          <a:p>
            <a:pPr lvl="1"/>
            <a:r>
              <a:rPr lang="en-US" dirty="0" smtClean="0"/>
              <a:t>Practical issues</a:t>
            </a:r>
          </a:p>
          <a:p>
            <a:pPr marL="228600" lvl="1">
              <a:spcBef>
                <a:spcPts val="2000"/>
              </a:spcBef>
              <a:buClr>
                <a:schemeClr val="accent1"/>
              </a:buClr>
            </a:pPr>
            <a:r>
              <a:rPr lang="en-US" sz="1765" dirty="0" smtClean="0"/>
              <a:t>Magnetic tape</a:t>
            </a:r>
            <a:endParaRPr lang="en-US" sz="1765" dirty="0"/>
          </a:p>
        </p:txBody>
      </p:sp>
      <p:sp>
        <p:nvSpPr>
          <p:cNvPr id="32" name="Content Placeholder 31"/>
          <p:cNvSpPr>
            <a:spLocks noGrp="1"/>
          </p:cNvSpPr>
          <p:nvPr>
            <p:ph sz="quarter" idx="4"/>
          </p:nvPr>
        </p:nvSpPr>
        <p:spPr>
          <a:xfrm>
            <a:off x="4800600" y="2286000"/>
            <a:ext cx="3657600" cy="4114800"/>
          </a:xfrm>
        </p:spPr>
        <p:txBody>
          <a:bodyPr>
            <a:normAutofit/>
          </a:bodyPr>
          <a:lstStyle/>
          <a:p>
            <a:r>
              <a:rPr lang="en-US" sz="1765" dirty="0" smtClean="0"/>
              <a:t>RAID</a:t>
            </a:r>
          </a:p>
          <a:p>
            <a:pPr lvl="1"/>
            <a:r>
              <a:rPr lang="en-US" sz="1765" dirty="0" smtClean="0"/>
              <a:t>RAID level 0</a:t>
            </a:r>
          </a:p>
          <a:p>
            <a:pPr lvl="1"/>
            <a:r>
              <a:rPr lang="en-US" sz="1765" dirty="0" smtClean="0"/>
              <a:t>RAID level 1</a:t>
            </a:r>
          </a:p>
          <a:p>
            <a:pPr lvl="1"/>
            <a:r>
              <a:rPr lang="en-US" sz="1765" dirty="0" smtClean="0"/>
              <a:t>RAID level 2</a:t>
            </a:r>
          </a:p>
          <a:p>
            <a:pPr lvl="1"/>
            <a:r>
              <a:rPr lang="en-US" sz="1765" dirty="0" smtClean="0"/>
              <a:t>RAID level 3</a:t>
            </a:r>
          </a:p>
          <a:p>
            <a:pPr lvl="1"/>
            <a:r>
              <a:rPr lang="en-US" sz="1765" dirty="0" smtClean="0"/>
              <a:t>RAID level 4</a:t>
            </a:r>
          </a:p>
          <a:p>
            <a:pPr lvl="1"/>
            <a:r>
              <a:rPr lang="en-US" sz="1765" dirty="0" smtClean="0"/>
              <a:t>RAID level 5</a:t>
            </a:r>
          </a:p>
          <a:p>
            <a:pPr lvl="1"/>
            <a:r>
              <a:rPr lang="en-US" sz="1765" dirty="0" smtClean="0"/>
              <a:t>RAID level 6</a:t>
            </a:r>
          </a:p>
          <a:p>
            <a:r>
              <a:rPr lang="en-US" sz="1765" dirty="0" smtClean="0"/>
              <a:t>Optical memory</a:t>
            </a:r>
          </a:p>
          <a:p>
            <a:pPr lvl="1"/>
            <a:r>
              <a:rPr lang="en-US" sz="1765" dirty="0" smtClean="0"/>
              <a:t>Compact disk</a:t>
            </a:r>
          </a:p>
          <a:p>
            <a:pPr lvl="1"/>
            <a:r>
              <a:rPr lang="en-US" sz="1765" dirty="0" smtClean="0"/>
              <a:t>Digital versatile disk</a:t>
            </a:r>
          </a:p>
          <a:p>
            <a:pPr lvl="1"/>
            <a:r>
              <a:rPr lang="en-US" sz="1765" dirty="0" smtClean="0"/>
              <a:t>High-definition optical disks</a:t>
            </a:r>
          </a:p>
        </p:txBody>
      </p:sp>
      <p:sp>
        <p:nvSpPr>
          <p:cNvPr id="31" name="Text Placeholder 30"/>
          <p:cNvSpPr>
            <a:spLocks noGrp="1"/>
          </p:cNvSpPr>
          <p:nvPr>
            <p:ph type="body" sz="quarter" idx="3"/>
          </p:nvPr>
        </p:nvSpPr>
        <p:spPr>
          <a:xfrm>
            <a:off x="4419600" y="304800"/>
            <a:ext cx="3657600" cy="1707776"/>
          </a:xfrm>
        </p:spPr>
        <p:txBody>
          <a:bodyPr/>
          <a:lstStyle/>
          <a:p>
            <a:r>
              <a:rPr lang="en-US" sz="2800" dirty="0" smtClean="0">
                <a:solidFill>
                  <a:schemeClr val="accent1">
                    <a:lumMod val="50000"/>
                  </a:schemeClr>
                </a:solidFill>
              </a:rPr>
              <a:t>External Memory  </a:t>
            </a:r>
            <a:r>
              <a:rPr lang="en-US" dirty="0" smtClean="0">
                <a:solidFill>
                  <a:schemeClr val="accent1">
                    <a:lumMod val="50000"/>
                  </a:schemeClr>
                </a:solidFill>
              </a:rPr>
              <a:t>  </a:t>
            </a:r>
            <a:r>
              <a:rPr lang="en-US" dirty="0" smtClean="0">
                <a:solidFill>
                  <a:srgbClr val="6666CC"/>
                </a:solidFill>
              </a:rPr>
              <a:t>  </a:t>
            </a:r>
            <a:endParaRPr lang="en-US" dirty="0">
              <a:solidFill>
                <a:srgbClr val="6666CC"/>
              </a:solidFill>
            </a:endParaRPr>
          </a:p>
        </p:txBody>
      </p:sp>
      <p:sp>
        <p:nvSpPr>
          <p:cNvPr id="4" name="Foliennummernplatzhalter 3"/>
          <p:cNvSpPr>
            <a:spLocks noGrp="1"/>
          </p:cNvSpPr>
          <p:nvPr>
            <p:ph type="sldNum" sz="quarter" idx="12"/>
          </p:nvPr>
        </p:nvSpPr>
        <p:spPr/>
        <p:txBody>
          <a:bodyPr/>
          <a:lstStyle/>
          <a:p>
            <a:fld id="{B6F15528-21DE-4FAA-801E-634DDDAF4B2B}" type="slidenum">
              <a:rPr lang="en-US" smtClean="0"/>
              <a:pPr/>
              <a:t>135</a:t>
            </a:fld>
            <a:endParaRPr lang="en-US" dirty="0"/>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79097776"/>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838200"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32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3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307975" y="2438400"/>
            <a:ext cx="8229600" cy="990600"/>
          </a:xfrm>
        </p:spPr>
        <p:txBody>
          <a:bodyPr anchor="t" anchorCtr="0">
            <a:normAutofit/>
          </a:bodyPr>
          <a:lstStyle/>
          <a:p>
            <a:pPr marL="0" indent="0" algn="ctr">
              <a:lnSpc>
                <a:spcPct val="115000"/>
              </a:lnSpc>
              <a:spcAft>
                <a:spcPts val="1000"/>
              </a:spcAft>
              <a:buNone/>
            </a:pPr>
            <a:r>
              <a:rPr lang="de-DE" sz="3200" dirty="0" smtClean="0">
                <a:solidFill>
                  <a:schemeClr val="dk1"/>
                </a:solidFill>
                <a:latin typeface="Times New Roman"/>
                <a:ea typeface="Times New Roman"/>
              </a:rPr>
              <a:t>Computer Systems: Input/Output</a:t>
            </a:r>
            <a:endParaRPr lang="de-DE" sz="3200" dirty="0">
              <a:solidFill>
                <a:schemeClr val="dk1"/>
              </a:solidFill>
              <a:latin typeface="Times New Roman"/>
              <a:ea typeface="Times New Roman"/>
            </a:endParaRPr>
          </a:p>
          <a:p>
            <a:pPr marL="227013" indent="0">
              <a:spcBef>
                <a:spcPts val="0"/>
              </a:spcBef>
              <a:spcAft>
                <a:spcPts val="600"/>
              </a:spcAft>
              <a:buNone/>
            </a:pPr>
            <a:endParaRPr lang="en-AU" sz="24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136</a:t>
            </a:fld>
            <a:endParaRPr lang="en-US" dirty="0"/>
          </a:p>
        </p:txBody>
      </p:sp>
    </p:spTree>
    <p:extLst>
      <p:ext uri="{BB962C8B-B14F-4D97-AF65-F5344CB8AC3E}">
        <p14:creationId xmlns:p14="http://schemas.microsoft.com/office/powerpoint/2010/main" val="3907881569"/>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lgn="just">
              <a:spcAft>
                <a:spcPts val="0"/>
              </a:spcAft>
            </a:pPr>
            <a:r>
              <a:rPr lang="en-US" sz="2800" dirty="0" smtClean="0"/>
              <a:t>William Stallings; </a:t>
            </a:r>
            <a:r>
              <a:rPr lang="en-US" sz="2800" dirty="0"/>
              <a:t>“Computer Organization and Architecture, Designing for Performance”, </a:t>
            </a:r>
            <a:r>
              <a:rPr lang="en-US" sz="2800" dirty="0" smtClean="0"/>
              <a:t>10</a:t>
            </a:r>
            <a:r>
              <a:rPr lang="en-US" sz="2800" baseline="30000" dirty="0" smtClean="0"/>
              <a:t>th</a:t>
            </a:r>
            <a:r>
              <a:rPr lang="en-US" sz="2800" dirty="0" smtClean="0"/>
              <a:t> Global Ed</a:t>
            </a:r>
            <a:r>
              <a:rPr lang="en-US" sz="2800" dirty="0"/>
              <a:t>., Pearson, </a:t>
            </a:r>
            <a:r>
              <a:rPr lang="en-US" sz="2800" dirty="0" smtClean="0"/>
              <a:t>2016.</a:t>
            </a:r>
            <a:endParaRPr lang="en-US" sz="2800" dirty="0"/>
          </a:p>
          <a:p>
            <a:pPr algn="just">
              <a:spcAft>
                <a:spcPts val="0"/>
              </a:spcAft>
            </a:pPr>
            <a:r>
              <a:rPr lang="en-US" sz="2800" dirty="0" smtClean="0"/>
              <a:t>Douglas E. Comer</a:t>
            </a:r>
            <a:r>
              <a:rPr lang="en-US" sz="2800" dirty="0"/>
              <a:t>; “Essentials of Computer Architecture”, 2</a:t>
            </a:r>
            <a:r>
              <a:rPr lang="en-US" sz="2800" baseline="30000" dirty="0"/>
              <a:t>nd</a:t>
            </a:r>
            <a:r>
              <a:rPr lang="en-US" sz="2800" dirty="0"/>
              <a:t>  Ed., </a:t>
            </a:r>
            <a:r>
              <a:rPr lang="en-US" sz="2800" dirty="0" smtClean="0"/>
              <a:t>Taylor &amp; Francis, 2017.</a:t>
            </a:r>
          </a:p>
          <a:p>
            <a:pPr algn="just"/>
            <a:r>
              <a:rPr lang="en-US" sz="2800" dirty="0"/>
              <a:t>Computer Organization and Design, The Hardware/Software Interface, by David Patterson and John Hennessy, 4</a:t>
            </a:r>
            <a:r>
              <a:rPr lang="en-US" sz="2800" baseline="30000" dirty="0"/>
              <a:t>th</a:t>
            </a:r>
            <a:r>
              <a:rPr lang="en-US" sz="2800" dirty="0"/>
              <a:t> Edition, Morgan Kaufmann Publishers, 2011.</a:t>
            </a:r>
          </a:p>
          <a:p>
            <a:pPr algn="just">
              <a:spcAft>
                <a:spcPts val="0"/>
              </a:spcAft>
            </a:pPr>
            <a:endParaRPr lang="en-US" sz="2800"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137</a:t>
            </a:fld>
            <a:endParaRPr lang="en-US" dirty="0"/>
          </a:p>
        </p:txBody>
      </p:sp>
    </p:spTree>
    <p:extLst>
      <p:ext uri="{BB962C8B-B14F-4D97-AF65-F5344CB8AC3E}">
        <p14:creationId xmlns:p14="http://schemas.microsoft.com/office/powerpoint/2010/main" val="276140389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34254</Words>
  <Application>Microsoft Office PowerPoint</Application>
  <PresentationFormat>Bildschirmpräsentation (4:3)</PresentationFormat>
  <Paragraphs>3257</Paragraphs>
  <Slides>137</Slides>
  <Notes>131</Notes>
  <HiddenSlides>0</HiddenSlides>
  <MMClips>0</MMClips>
  <ScaleCrop>false</ScaleCrop>
  <HeadingPairs>
    <vt:vector size="8" baseType="variant">
      <vt:variant>
        <vt:lpstr>Verwendete Schriftarten</vt:lpstr>
      </vt:variant>
      <vt:variant>
        <vt:i4>9</vt:i4>
      </vt:variant>
      <vt:variant>
        <vt:lpstr>Design</vt:lpstr>
      </vt:variant>
      <vt:variant>
        <vt:i4>1</vt:i4>
      </vt:variant>
      <vt:variant>
        <vt:lpstr>Eingebettete OLE-Server</vt:lpstr>
      </vt:variant>
      <vt:variant>
        <vt:i4>2</vt:i4>
      </vt:variant>
      <vt:variant>
        <vt:lpstr>Folientitel</vt:lpstr>
      </vt:variant>
      <vt:variant>
        <vt:i4>137</vt:i4>
      </vt:variant>
    </vt:vector>
  </HeadingPairs>
  <TitlesOfParts>
    <vt:vector size="149" baseType="lpstr">
      <vt:lpstr>Arial</vt:lpstr>
      <vt:lpstr>Calibri</vt:lpstr>
      <vt:lpstr>Constantia</vt:lpstr>
      <vt:lpstr>Lucida Console</vt:lpstr>
      <vt:lpstr>Lucida Grande</vt:lpstr>
      <vt:lpstr>Times New Roman</vt:lpstr>
      <vt:lpstr>Trebuchet MS</vt:lpstr>
      <vt:lpstr>Wingdings</vt:lpstr>
      <vt:lpstr>Wingdings 2</vt:lpstr>
      <vt:lpstr>Flow</vt:lpstr>
      <vt:lpstr>Clip</vt:lpstr>
      <vt:lpstr>Document</vt:lpstr>
      <vt:lpstr>PowerPoint-Präsentation</vt:lpstr>
      <vt:lpstr>PowerPoint-Präsentation</vt:lpstr>
      <vt:lpstr>Characteristics of Memory Systems</vt:lpstr>
      <vt:lpstr>Method of Accessing Units of Data</vt:lpstr>
      <vt:lpstr>Capacity and Performance:</vt:lpstr>
      <vt:lpstr>Memory</vt:lpstr>
      <vt:lpstr>Part 1 Internal Memory</vt:lpstr>
      <vt:lpstr>Memory Hierarchy</vt:lpstr>
      <vt:lpstr>PowerPoint-Präsentation</vt:lpstr>
      <vt:lpstr>Memory Hierarchy (Cont.)</vt:lpstr>
      <vt:lpstr>Locality</vt:lpstr>
      <vt:lpstr>PowerPoint-Präsentation</vt:lpstr>
      <vt:lpstr>Memory </vt:lpstr>
      <vt:lpstr>Part 1.1 Cache Memory</vt:lpstr>
      <vt:lpstr>PowerPoint-Präsentation</vt:lpstr>
      <vt:lpstr>PowerPoint-Präsentation</vt:lpstr>
      <vt:lpstr>The principle of locality</vt:lpstr>
      <vt:lpstr>Temporal locality in programs</vt:lpstr>
      <vt:lpstr>Temporal locality in data</vt:lpstr>
      <vt:lpstr>Spatial locality in programs</vt:lpstr>
      <vt:lpstr>Spatial locality in data</vt:lpstr>
      <vt:lpstr>How caches take advantage of temporal locality</vt:lpstr>
      <vt:lpstr>How caches take advantage of spatial locality (Cont.)</vt:lpstr>
      <vt:lpstr>PowerPoint-Präsentation</vt:lpstr>
      <vt:lpstr>PowerPoint-Präsentation</vt:lpstr>
      <vt:lpstr>PowerPoint-Präsentation</vt:lpstr>
      <vt:lpstr>Cache Addresses</vt:lpstr>
      <vt:lpstr>PowerPoint-Präsentation</vt:lpstr>
      <vt:lpstr>Table 4.3      Cache Sizes of Some Processors </vt:lpstr>
      <vt:lpstr>Mapping Function</vt:lpstr>
      <vt:lpstr>PowerPoint-Präsentation</vt:lpstr>
      <vt:lpstr>PowerPoint-Präsentation</vt:lpstr>
      <vt:lpstr>PowerPoint-Präsentation</vt:lpstr>
      <vt:lpstr>Direct Mapping Summary</vt:lpstr>
      <vt:lpstr>Victim Cache</vt:lpstr>
      <vt:lpstr>PowerPoint-Präsentation</vt:lpstr>
      <vt:lpstr>PowerPoint-Präsentation</vt:lpstr>
      <vt:lpstr>Associative Mapping Summary</vt:lpstr>
      <vt:lpstr>Set Associative Mapping</vt:lpstr>
      <vt:lpstr>PowerPoint-Präsentation</vt:lpstr>
      <vt:lpstr>PowerPoint-Präsentation</vt:lpstr>
      <vt:lpstr>Set Associative Mapping Summary</vt:lpstr>
      <vt:lpstr>PowerPoint-Präsentation</vt:lpstr>
      <vt:lpstr>PowerPoint-Präsentation</vt:lpstr>
      <vt:lpstr>Replacement Algorithms</vt:lpstr>
      <vt:lpstr>The most common replacement algorithms are:</vt:lpstr>
      <vt:lpstr>Write Policy</vt:lpstr>
      <vt:lpstr>Write Through   and Write Back</vt:lpstr>
      <vt:lpstr>Line Size</vt:lpstr>
      <vt:lpstr>Multilevel Caches</vt:lpstr>
      <vt:lpstr>PowerPoint-Präsentation</vt:lpstr>
      <vt:lpstr>Unified Versus Split Caches</vt:lpstr>
      <vt:lpstr>PowerPoint-Präsentation</vt:lpstr>
      <vt:lpstr>PowerPoint-Präsentation</vt:lpstr>
      <vt:lpstr>PowerPoint-Präsentation</vt:lpstr>
      <vt:lpstr>Summary</vt:lpstr>
      <vt:lpstr>Part 1.2 Main Memory</vt:lpstr>
      <vt:lpstr>PowerPoint-Präsentation</vt:lpstr>
      <vt:lpstr>PowerPoint-Präsentation</vt:lpstr>
      <vt:lpstr>Dynamic RAM (DRAM)</vt:lpstr>
      <vt:lpstr>PowerPoint-Präsentation</vt:lpstr>
      <vt:lpstr>Static RAM (SRAM)</vt:lpstr>
      <vt:lpstr>SRAM versus DRAM</vt:lpstr>
      <vt:lpstr>Read Only Memory (ROM)</vt:lpstr>
      <vt:lpstr>Programmable ROM (PROM)</vt:lpstr>
      <vt:lpstr>Read-Mostly Memory</vt:lpstr>
      <vt:lpstr>PowerPoint-Präsentation</vt:lpstr>
      <vt:lpstr>PowerPoint-Präsentation</vt:lpstr>
      <vt:lpstr>PowerPoint-Präsentation</vt:lpstr>
      <vt:lpstr>PowerPoint-Präsentation</vt:lpstr>
      <vt:lpstr>Interleaved Memory</vt:lpstr>
      <vt:lpstr>Error Correction</vt:lpstr>
      <vt:lpstr>PowerPoint-Präsentation</vt:lpstr>
      <vt:lpstr>PowerPoint-Präsentation</vt:lpstr>
      <vt:lpstr>PowerPoint-Präsentation</vt:lpstr>
      <vt:lpstr>PowerPoint-Präsentation</vt:lpstr>
      <vt:lpstr>PowerPoint-Präsentation</vt:lpstr>
      <vt:lpstr>PowerPoint-Präsentation</vt:lpstr>
      <vt:lpstr>Advanced DRAM Organization</vt:lpstr>
      <vt:lpstr>Synchronous DRAM (SDRAM)</vt:lpstr>
      <vt:lpstr>PowerPoint-Präsentation</vt:lpstr>
      <vt:lpstr>PowerPoint-Präsentation</vt:lpstr>
      <vt:lpstr>PowerPoint-Präsentation</vt:lpstr>
      <vt:lpstr>Double Data Rate SDRAM  (DDR SDRAM)</vt:lpstr>
      <vt:lpstr>PowerPoint-Präsentation</vt:lpstr>
      <vt:lpstr>PowerPoint-Präsentation</vt:lpstr>
      <vt:lpstr>Flash Memory</vt:lpstr>
      <vt:lpstr>PowerPoint-Präsentation</vt:lpstr>
      <vt:lpstr>PowerPoint-Präsentation</vt:lpstr>
      <vt:lpstr>PowerPoint-Präsentation</vt:lpstr>
      <vt:lpstr>PowerPoint-Präsentation</vt:lpstr>
      <vt:lpstr>PowerPoint-Präsentation</vt:lpstr>
      <vt:lpstr>Summary</vt:lpstr>
      <vt:lpstr>Part 2 External Memory</vt:lpstr>
      <vt:lpstr>Magnetic Disk</vt:lpstr>
      <vt:lpstr>Magnetic Read  and Write  Mechanisms</vt:lpstr>
      <vt:lpstr>PowerPoint-Präsentation</vt:lpstr>
      <vt:lpstr>PowerPoint-Präsentation</vt:lpstr>
      <vt:lpstr>PowerPoint-Präsentation</vt:lpstr>
      <vt:lpstr>PowerPoint-Präsentation</vt:lpstr>
      <vt:lpstr>PowerPoint-Präsentation</vt:lpstr>
      <vt:lpstr>Characteristics</vt:lpstr>
      <vt:lpstr>Disk  Classification</vt:lpstr>
      <vt:lpstr>PowerPoint-Präsentation</vt:lpstr>
      <vt:lpstr>PowerPoint-Präsentation</vt:lpstr>
      <vt:lpstr>Disk Performance Parameters</vt:lpstr>
      <vt:lpstr>RAID</vt:lpstr>
      <vt:lpstr>PowerPoint-Präsentation</vt:lpstr>
      <vt:lpstr>PowerPoint-Präsentation</vt:lpstr>
      <vt:lpstr>PowerPoint-Präsentation</vt:lpstr>
      <vt:lpstr>PowerPoint-Präsentation</vt:lpstr>
      <vt:lpstr>RAID  Level 0</vt:lpstr>
      <vt:lpstr>RAID  Level 1</vt:lpstr>
      <vt:lpstr>RAID Level 2</vt:lpstr>
      <vt:lpstr>RAID Level 3</vt:lpstr>
      <vt:lpstr>RAID Level 4</vt:lpstr>
      <vt:lpstr>RAID Level 5</vt:lpstr>
      <vt:lpstr>PowerPoint-Präsentation</vt:lpstr>
      <vt:lpstr>PowerPoint-Präsentation</vt:lpstr>
      <vt:lpstr>SSD Compared to HDD</vt:lpstr>
      <vt:lpstr>PowerPoint-Präsentation</vt:lpstr>
      <vt:lpstr>PowerPoint-Präsentation</vt:lpstr>
      <vt:lpstr>Practical Issues</vt:lpstr>
      <vt:lpstr>PowerPoint-Präsentation</vt:lpstr>
      <vt:lpstr>Compact Disk Read-Only Memory (CD-ROM)</vt:lpstr>
      <vt:lpstr>PowerPoint-Präsentation</vt:lpstr>
      <vt:lpstr>PowerPoint-Präsentation</vt:lpstr>
      <vt:lpstr>PowerPoint-Präsentation</vt:lpstr>
      <vt:lpstr>CD Recordable      CD Rewritable  (CD-R)     (CD-RW)</vt:lpstr>
      <vt:lpstr>PowerPoint-Präsentation</vt:lpstr>
      <vt:lpstr>PowerPoint-Präsentation</vt:lpstr>
      <vt:lpstr>Magnetic Tape</vt:lpstr>
      <vt:lpstr>PowerPoint-Präsentation</vt:lpstr>
      <vt:lpstr>LTO Tape Drives </vt:lpstr>
      <vt:lpstr>Summary</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531</cp:revision>
  <dcterms:created xsi:type="dcterms:W3CDTF">2006-08-16T00:00:00Z</dcterms:created>
  <dcterms:modified xsi:type="dcterms:W3CDTF">2017-10-31T08:23:16Z</dcterms:modified>
</cp:coreProperties>
</file>