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1"/>
  </p:notesMasterIdLst>
  <p:sldIdLst>
    <p:sldId id="530" r:id="rId2"/>
    <p:sldId id="856" r:id="rId3"/>
    <p:sldId id="769" r:id="rId4"/>
    <p:sldId id="770" r:id="rId5"/>
    <p:sldId id="771" r:id="rId6"/>
    <p:sldId id="772" r:id="rId7"/>
    <p:sldId id="773" r:id="rId8"/>
    <p:sldId id="774" r:id="rId9"/>
    <p:sldId id="775" r:id="rId10"/>
    <p:sldId id="776" r:id="rId11"/>
    <p:sldId id="777" r:id="rId12"/>
    <p:sldId id="778" r:id="rId13"/>
    <p:sldId id="779" r:id="rId14"/>
    <p:sldId id="780" r:id="rId15"/>
    <p:sldId id="781" r:id="rId16"/>
    <p:sldId id="782" r:id="rId17"/>
    <p:sldId id="783" r:id="rId18"/>
    <p:sldId id="784" r:id="rId19"/>
    <p:sldId id="785" r:id="rId20"/>
    <p:sldId id="786" r:id="rId21"/>
    <p:sldId id="787" r:id="rId22"/>
    <p:sldId id="788" r:id="rId23"/>
    <p:sldId id="789" r:id="rId24"/>
    <p:sldId id="790" r:id="rId25"/>
    <p:sldId id="791" r:id="rId26"/>
    <p:sldId id="792" r:id="rId27"/>
    <p:sldId id="793" r:id="rId28"/>
    <p:sldId id="794" r:id="rId29"/>
    <p:sldId id="795" r:id="rId30"/>
    <p:sldId id="796" r:id="rId31"/>
    <p:sldId id="797" r:id="rId32"/>
    <p:sldId id="798" r:id="rId33"/>
    <p:sldId id="799" r:id="rId34"/>
    <p:sldId id="800" r:id="rId35"/>
    <p:sldId id="801" r:id="rId36"/>
    <p:sldId id="802" r:id="rId37"/>
    <p:sldId id="803" r:id="rId38"/>
    <p:sldId id="804" r:id="rId39"/>
    <p:sldId id="805" r:id="rId40"/>
    <p:sldId id="806" r:id="rId41"/>
    <p:sldId id="807" r:id="rId42"/>
    <p:sldId id="808" r:id="rId43"/>
    <p:sldId id="809" r:id="rId44"/>
    <p:sldId id="810" r:id="rId45"/>
    <p:sldId id="811" r:id="rId46"/>
    <p:sldId id="812" r:id="rId47"/>
    <p:sldId id="813" r:id="rId48"/>
    <p:sldId id="814" r:id="rId49"/>
    <p:sldId id="815" r:id="rId50"/>
    <p:sldId id="816" r:id="rId51"/>
    <p:sldId id="817" r:id="rId52"/>
    <p:sldId id="818" r:id="rId53"/>
    <p:sldId id="819" r:id="rId54"/>
    <p:sldId id="820" r:id="rId55"/>
    <p:sldId id="821" r:id="rId56"/>
    <p:sldId id="822" r:id="rId57"/>
    <p:sldId id="823" r:id="rId58"/>
    <p:sldId id="824" r:id="rId59"/>
    <p:sldId id="825" r:id="rId60"/>
    <p:sldId id="826" r:id="rId61"/>
    <p:sldId id="827" r:id="rId62"/>
    <p:sldId id="828" r:id="rId63"/>
    <p:sldId id="829" r:id="rId64"/>
    <p:sldId id="830" r:id="rId65"/>
    <p:sldId id="831" r:id="rId66"/>
    <p:sldId id="832" r:id="rId67"/>
    <p:sldId id="833" r:id="rId68"/>
    <p:sldId id="834" r:id="rId69"/>
    <p:sldId id="835" r:id="rId70"/>
    <p:sldId id="836" r:id="rId71"/>
    <p:sldId id="837" r:id="rId72"/>
    <p:sldId id="838" r:id="rId73"/>
    <p:sldId id="839" r:id="rId74"/>
    <p:sldId id="840" r:id="rId75"/>
    <p:sldId id="841" r:id="rId76"/>
    <p:sldId id="842" r:id="rId77"/>
    <p:sldId id="843" r:id="rId78"/>
    <p:sldId id="844" r:id="rId79"/>
    <p:sldId id="845" r:id="rId80"/>
    <p:sldId id="846" r:id="rId81"/>
    <p:sldId id="847" r:id="rId82"/>
    <p:sldId id="848" r:id="rId83"/>
    <p:sldId id="849" r:id="rId84"/>
    <p:sldId id="850" r:id="rId85"/>
    <p:sldId id="851" r:id="rId86"/>
    <p:sldId id="852" r:id="rId87"/>
    <p:sldId id="853" r:id="rId88"/>
    <p:sldId id="854" r:id="rId89"/>
    <p:sldId id="855" r:id="rId90"/>
    <p:sldId id="857" r:id="rId91"/>
    <p:sldId id="858" r:id="rId92"/>
    <p:sldId id="859" r:id="rId93"/>
    <p:sldId id="860" r:id="rId94"/>
    <p:sldId id="861" r:id="rId95"/>
    <p:sldId id="862" r:id="rId96"/>
    <p:sldId id="863" r:id="rId97"/>
    <p:sldId id="864" r:id="rId98"/>
    <p:sldId id="865" r:id="rId99"/>
    <p:sldId id="866" r:id="rId100"/>
    <p:sldId id="867" r:id="rId101"/>
    <p:sldId id="868" r:id="rId102"/>
    <p:sldId id="869" r:id="rId103"/>
    <p:sldId id="870" r:id="rId104"/>
    <p:sldId id="871" r:id="rId105"/>
    <p:sldId id="872" r:id="rId106"/>
    <p:sldId id="873" r:id="rId107"/>
    <p:sldId id="874" r:id="rId108"/>
    <p:sldId id="875" r:id="rId109"/>
    <p:sldId id="876" r:id="rId110"/>
    <p:sldId id="877" r:id="rId111"/>
    <p:sldId id="878" r:id="rId112"/>
    <p:sldId id="879" r:id="rId113"/>
    <p:sldId id="880" r:id="rId114"/>
    <p:sldId id="881" r:id="rId115"/>
    <p:sldId id="882" r:id="rId116"/>
    <p:sldId id="883" r:id="rId117"/>
    <p:sldId id="884" r:id="rId118"/>
    <p:sldId id="885" r:id="rId119"/>
    <p:sldId id="886" r:id="rId120"/>
    <p:sldId id="887" r:id="rId121"/>
    <p:sldId id="888" r:id="rId122"/>
    <p:sldId id="889" r:id="rId123"/>
    <p:sldId id="890" r:id="rId124"/>
    <p:sldId id="891" r:id="rId125"/>
    <p:sldId id="892" r:id="rId126"/>
    <p:sldId id="893" r:id="rId127"/>
    <p:sldId id="894" r:id="rId128"/>
    <p:sldId id="895" r:id="rId129"/>
    <p:sldId id="896" r:id="rId130"/>
    <p:sldId id="897" r:id="rId131"/>
    <p:sldId id="898" r:id="rId132"/>
    <p:sldId id="899" r:id="rId133"/>
    <p:sldId id="900" r:id="rId134"/>
    <p:sldId id="901" r:id="rId135"/>
    <p:sldId id="902" r:id="rId136"/>
    <p:sldId id="903" r:id="rId137"/>
    <p:sldId id="904" r:id="rId138"/>
    <p:sldId id="905" r:id="rId139"/>
    <p:sldId id="906" r:id="rId140"/>
    <p:sldId id="907" r:id="rId141"/>
    <p:sldId id="908" r:id="rId142"/>
    <p:sldId id="909" r:id="rId143"/>
    <p:sldId id="910" r:id="rId144"/>
    <p:sldId id="911" r:id="rId145"/>
    <p:sldId id="912" r:id="rId146"/>
    <p:sldId id="913" r:id="rId147"/>
    <p:sldId id="914" r:id="rId148"/>
    <p:sldId id="440" r:id="rId149"/>
    <p:sldId id="362" r:id="rId15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1176"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10/14/2017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148</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30/10/2014</a:t>
            </a:r>
            <a:endParaRPr lang="en-US" dirty="0"/>
          </a:p>
        </p:txBody>
      </p:sp>
      <p:sp>
        <p:nvSpPr>
          <p:cNvPr id="19" name="Footer Placeholder 18"/>
          <p:cNvSpPr>
            <a:spLocks noGrp="1"/>
          </p:cNvSpPr>
          <p:nvPr>
            <p:ph type="ftr" sz="quarter" idx="11"/>
          </p:nvPr>
        </p:nvSpPr>
        <p:spPr/>
        <p:txBody>
          <a:bodyPr/>
          <a:lstStyle/>
          <a:p>
            <a:r>
              <a:rPr lang="en-US" dirty="0" smtClean="0"/>
              <a:t>Chapter 4 Requirements Engineering</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30/10/2014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dirty="0" smtClean="0"/>
              <a:t>Chapter 4 Requirements Engineering</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4 Requirements Engineering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4 Requirements Engineering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30/10/2014</a:t>
            </a:r>
            <a:endParaRPr lang="en-US" dirty="0"/>
          </a:p>
        </p:txBody>
      </p:sp>
      <p:sp>
        <p:nvSpPr>
          <p:cNvPr id="8" name="Footer Placeholder 7"/>
          <p:cNvSpPr>
            <a:spLocks noGrp="1"/>
          </p:cNvSpPr>
          <p:nvPr>
            <p:ph type="ftr" sz="quarter" idx="11"/>
          </p:nvPr>
        </p:nvSpPr>
        <p:spPr/>
        <p:txBody>
          <a:bodyPr/>
          <a:lstStyle/>
          <a:p>
            <a:r>
              <a:rPr lang="en-US" smtClean="0"/>
              <a:t>Chapter 4 Requirements Engineering</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30/10/2014</a:t>
            </a:r>
            <a:endParaRPr lang="en-US" dirty="0"/>
          </a:p>
        </p:txBody>
      </p:sp>
      <p:sp>
        <p:nvSpPr>
          <p:cNvPr id="4" name="Footer Placeholder 3"/>
          <p:cNvSpPr>
            <a:spLocks noGrp="1"/>
          </p:cNvSpPr>
          <p:nvPr>
            <p:ph type="ftr" sz="quarter" idx="11"/>
          </p:nvPr>
        </p:nvSpPr>
        <p:spPr/>
        <p:txBody>
          <a:bodyPr/>
          <a:lstStyle/>
          <a:p>
            <a:r>
              <a:rPr lang="en-US" smtClean="0"/>
              <a:t>Chapter 4 Requirements Engineering</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30/10/2014</a:t>
            </a:r>
            <a:endParaRPr lang="en-US" dirty="0"/>
          </a:p>
        </p:txBody>
      </p:sp>
      <p:sp>
        <p:nvSpPr>
          <p:cNvPr id="3" name="Footer Placeholder 2"/>
          <p:cNvSpPr>
            <a:spLocks noGrp="1"/>
          </p:cNvSpPr>
          <p:nvPr>
            <p:ph type="ftr" sz="quarter" idx="11"/>
          </p:nvPr>
        </p:nvSpPr>
        <p:spPr/>
        <p:txBody>
          <a:bodyPr/>
          <a:lstStyle/>
          <a:p>
            <a:r>
              <a:rPr lang="en-US" smtClean="0"/>
              <a:t>Chapter 4 Requirements Engineering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4 Requirements Engineering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4 Requirements Engineering</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4 Requirements Engineering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4 Requirements Engineering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30/10/2014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dirty="0" smtClean="0"/>
              <a:t>Chapter 4 Requirements Engineering</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package" Target="../embeddings/Microsoft_Word-Dokument.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package" Target="../embeddings/Microsoft_Word-Dokument1.docx"/><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0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0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emf"/><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4</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err="1" smtClean="0"/>
              <a:t>Requirements</a:t>
            </a:r>
            <a:r>
              <a:rPr lang="de-DE" sz="4000" dirty="0" smtClean="0"/>
              <a:t> Engineering</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212624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Functional and non-functional requirements</a:t>
            </a:r>
            <a:endParaRPr lang="en-GB" dirty="0" smtClean="0"/>
          </a:p>
          <a:p>
            <a:r>
              <a:rPr lang="en-US" dirty="0" smtClean="0"/>
              <a:t>Requirements engineering processes</a:t>
            </a:r>
          </a:p>
          <a:p>
            <a:r>
              <a:rPr lang="en-US" dirty="0" smtClean="0"/>
              <a:t>Requirements elicitation</a:t>
            </a:r>
            <a:endParaRPr lang="en-GB" dirty="0" smtClean="0"/>
          </a:p>
          <a:p>
            <a:r>
              <a:rPr lang="en-US" dirty="0" smtClean="0"/>
              <a:t>Requirements </a:t>
            </a:r>
            <a:r>
              <a:rPr lang="en-GB" dirty="0" smtClean="0"/>
              <a:t>specification</a:t>
            </a:r>
          </a:p>
          <a:p>
            <a:r>
              <a:rPr lang="en-US" dirty="0" smtClean="0"/>
              <a:t>Requirements validation</a:t>
            </a:r>
            <a:endParaRPr lang="en-GB" dirty="0" smtClean="0"/>
          </a:p>
          <a:p>
            <a:r>
              <a:rPr lang="en-US" dirty="0" smtClean="0"/>
              <a:t>Requirements change</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3836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lIns="90487" tIns="44450" rIns="90487" bIns="44450"/>
          <a:lstStyle/>
          <a:p>
            <a:r>
              <a:rPr lang="en-GB"/>
              <a:t>Requirements engineering</a:t>
            </a:r>
          </a:p>
        </p:txBody>
      </p:sp>
      <p:sp>
        <p:nvSpPr>
          <p:cNvPr id="7171" name="Rectangle 3"/>
          <p:cNvSpPr>
            <a:spLocks noGrp="1" noChangeArrowheads="1"/>
          </p:cNvSpPr>
          <p:nvPr>
            <p:ph idx="1"/>
          </p:nvPr>
        </p:nvSpPr>
        <p:spPr>
          <a:noFill/>
          <a:ln/>
        </p:spPr>
        <p:txBody>
          <a:bodyPr lIns="90487" tIns="44450" rIns="90487" bIns="44450"/>
          <a:lstStyle/>
          <a:p>
            <a:r>
              <a:rPr lang="en-GB" dirty="0"/>
              <a:t>The process of establishing the services that </a:t>
            </a:r>
            <a:r>
              <a:rPr lang="en-GB" dirty="0" smtClean="0"/>
              <a:t>a customer </a:t>
            </a:r>
            <a:r>
              <a:rPr lang="en-GB" dirty="0"/>
              <a:t>requires from a system and the constraints under which it operates and is developed.</a:t>
            </a:r>
          </a:p>
          <a:p>
            <a:r>
              <a:rPr lang="en-GB" dirty="0"/>
              <a:t>The </a:t>
            </a:r>
            <a:r>
              <a:rPr lang="en-GB" dirty="0" smtClean="0"/>
              <a:t>system requirements are </a:t>
            </a:r>
            <a:r>
              <a:rPr lang="en-GB" dirty="0"/>
              <a:t>the descriptions of the system services and constraints that are generated during the requirements engineering process.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7734043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lIns="90487" tIns="44450" rIns="90487" bIns="44450"/>
          <a:lstStyle/>
          <a:p>
            <a:r>
              <a:rPr lang="en-GB"/>
              <a:t>What is a requirement?</a:t>
            </a:r>
          </a:p>
        </p:txBody>
      </p:sp>
      <p:sp>
        <p:nvSpPr>
          <p:cNvPr id="8195" name="Rectangle 3"/>
          <p:cNvSpPr>
            <a:spLocks noGrp="1" noChangeArrowheads="1"/>
          </p:cNvSpPr>
          <p:nvPr>
            <p:ph idx="1"/>
          </p:nvPr>
        </p:nvSpPr>
        <p:spPr>
          <a:noFill/>
          <a:ln/>
        </p:spPr>
        <p:txBody>
          <a:bodyPr lIns="90487" tIns="44450" rIns="90487" bIns="44450"/>
          <a:lstStyle/>
          <a:p>
            <a:pPr>
              <a:lnSpc>
                <a:spcPct val="90000"/>
              </a:lnSpc>
            </a:pPr>
            <a:r>
              <a:rPr lang="en-GB"/>
              <a:t>It may range from a high-level abstract statement of a service or of a system constraint to a detailed mathematical functional specification.</a:t>
            </a:r>
          </a:p>
          <a:p>
            <a:pPr>
              <a:lnSpc>
                <a:spcPct val="90000"/>
              </a:lnSpc>
            </a:pPr>
            <a:r>
              <a:rPr lang="en-GB"/>
              <a:t>This is inevitable as requirements may serve a dual function</a:t>
            </a:r>
          </a:p>
          <a:p>
            <a:pPr lvl="1">
              <a:lnSpc>
                <a:spcPct val="90000"/>
              </a:lnSpc>
            </a:pPr>
            <a:r>
              <a:rPr lang="en-GB"/>
              <a:t>May be the basis for a bid for a contract - therefore must be open to interpretation;</a:t>
            </a:r>
          </a:p>
          <a:p>
            <a:pPr lvl="1">
              <a:lnSpc>
                <a:spcPct val="90000"/>
              </a:lnSpc>
            </a:pPr>
            <a:r>
              <a:rPr lang="en-GB"/>
              <a:t>May be the basis for the contract itself - therefore must be defined in detail;</a:t>
            </a:r>
          </a:p>
          <a:p>
            <a:pPr lvl="1">
              <a:lnSpc>
                <a:spcPct val="90000"/>
              </a:lnSpc>
            </a:pPr>
            <a:r>
              <a:rPr lang="en-GB"/>
              <a:t>Both these statements may be called requirements.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907168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GB" dirty="0"/>
              <a:t>Requirements abstraction (</a:t>
            </a:r>
            <a:r>
              <a:rPr lang="en-GB" dirty="0" smtClean="0"/>
              <a:t>Davis, 1993)</a:t>
            </a:r>
            <a:endParaRPr lang="en-GB" dirty="0"/>
          </a:p>
        </p:txBody>
      </p:sp>
      <p:sp>
        <p:nvSpPr>
          <p:cNvPr id="7" name="Slide Number Placeholder 6"/>
          <p:cNvSpPr>
            <a:spLocks noGrp="1"/>
          </p:cNvSpPr>
          <p:nvPr>
            <p:ph type="sldNum" sz="quarter" idx="12"/>
          </p:nvPr>
        </p:nvSpPr>
        <p:spPr/>
        <p:txBody>
          <a:bodyPr/>
          <a:lstStyle/>
          <a:p>
            <a:pPr>
              <a:defRPr/>
            </a:pPr>
            <a:fld id="{825F70CE-84E9-D04C-9B15-10C693AA0F2A}" type="slidenum">
              <a:rPr lang="en-US" smtClean="0"/>
              <a:pPr>
                <a:defRPr/>
              </a:pPr>
              <a:t>6</a:t>
            </a:fld>
            <a:endParaRPr lang="en-US"/>
          </a:p>
        </p:txBody>
      </p:sp>
      <p:sp>
        <p:nvSpPr>
          <p:cNvPr id="6" name="Rectangle 5"/>
          <p:cNvSpPr/>
          <p:nvPr/>
        </p:nvSpPr>
        <p:spPr>
          <a:xfrm>
            <a:off x="457200" y="1951673"/>
            <a:ext cx="8305800" cy="2862322"/>
          </a:xfrm>
          <a:prstGeom prst="rect">
            <a:avLst/>
          </a:prstGeom>
        </p:spPr>
        <p:txBody>
          <a:bodyPr wrap="square">
            <a:spAutoFit/>
          </a:bodyPr>
          <a:lstStyle/>
          <a:p>
            <a:r>
              <a:rPr lang="en-US" sz="2000" dirty="0" smtClean="0">
                <a:solidFill>
                  <a:srgbClr val="000000"/>
                </a:solidFill>
                <a:latin typeface="Arial"/>
                <a:ea typeface="Times New Roman"/>
                <a:cs typeface="Arial"/>
              </a:rPr>
              <a:t>“If a company wishes to let a contract for a large software development project, it must define its needs in a sufficiently abstract way that a solution is not pre-defined. The requirements must be written so that several contractors can bid for the contract, offering, perhaps, different ways of meeting the client organization’s needs. Once a contract has been awarded, the contractor must write a system definition for the client in more detail so that the client understands and can validate what the software will do. Both of these documents may be called the requirements document for the system.”</a:t>
            </a:r>
            <a:endParaRPr lang="en-US" sz="2000" dirty="0">
              <a:latin typeface="Arial"/>
              <a:cs typeface="Arial"/>
            </a:endParaRPr>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523519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915400" cy="1104900"/>
          </a:xfrm>
          <a:noFill/>
          <a:ln/>
        </p:spPr>
        <p:txBody>
          <a:bodyPr lIns="90487" tIns="44450" rIns="90487" bIns="44450"/>
          <a:lstStyle/>
          <a:p>
            <a:r>
              <a:rPr lang="en-GB"/>
              <a:t>Types of requirement</a:t>
            </a:r>
          </a:p>
        </p:txBody>
      </p:sp>
      <p:sp>
        <p:nvSpPr>
          <p:cNvPr id="9219" name="Rectangle 3"/>
          <p:cNvSpPr>
            <a:spLocks noGrp="1" noChangeArrowheads="1"/>
          </p:cNvSpPr>
          <p:nvPr>
            <p:ph idx="1"/>
          </p:nvPr>
        </p:nvSpPr>
        <p:spPr>
          <a:noFill/>
          <a:ln/>
        </p:spPr>
        <p:txBody>
          <a:bodyPr lIns="90487" tIns="44450" rIns="90487" bIns="44450"/>
          <a:lstStyle/>
          <a:p>
            <a:r>
              <a:rPr lang="en-GB"/>
              <a:t>User requirements</a:t>
            </a:r>
          </a:p>
          <a:p>
            <a:pPr lvl="1"/>
            <a:r>
              <a:rPr lang="en-GB"/>
              <a:t>Statements in natural language plus diagrams of the services the system provides and its operational constraints. Written for customers.</a:t>
            </a:r>
          </a:p>
          <a:p>
            <a:r>
              <a:rPr lang="en-GB"/>
              <a:t>System requirements</a:t>
            </a:r>
          </a:p>
          <a:p>
            <a:pPr lvl="1"/>
            <a:r>
              <a:rPr lang="en-GB"/>
              <a:t>A structured document setting out detailed descriptions of the system’s functions, services and operational constraints. Defines what should be implemented so may be part of a contract between client and contractor.</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935372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smtClean="0"/>
              <a:t>User and system requirements</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a:t>
            </a:fld>
            <a:endParaRPr lang="en-US"/>
          </a:p>
        </p:txBody>
      </p:sp>
      <p:pic>
        <p:nvPicPr>
          <p:cNvPr id="2" name="Picture 1" descr="4.1 UserSysReq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120" y="1556791"/>
            <a:ext cx="6262207" cy="4830845"/>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217358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76200"/>
            <a:ext cx="8229600" cy="838200"/>
          </a:xfrm>
        </p:spPr>
        <p:txBody>
          <a:bodyPr>
            <a:normAutofit fontScale="90000"/>
          </a:bodyPr>
          <a:lstStyle/>
          <a:p>
            <a:pPr eaLnBrk="1" hangingPunct="1"/>
            <a:r>
              <a:rPr lang="en-US" dirty="0" smtClean="0"/>
              <a:t>Readers of different types of requirements specification</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9</a:t>
            </a:fld>
            <a:endParaRPr lang="en-US"/>
          </a:p>
        </p:txBody>
      </p:sp>
      <p:pic>
        <p:nvPicPr>
          <p:cNvPr id="4" name="Picture 3" descr="4.2 ReqReaders.eps"/>
          <p:cNvPicPr>
            <a:picLocks noChangeAspect="1"/>
          </p:cNvPicPr>
          <p:nvPr/>
        </p:nvPicPr>
        <p:blipFill>
          <a:blip r:embed="rId2"/>
          <a:stretch>
            <a:fillRect/>
          </a:stretch>
        </p:blipFill>
        <p:spPr>
          <a:xfrm>
            <a:off x="1219200" y="2057400"/>
            <a:ext cx="6531232" cy="3651553"/>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897007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stakeholders</a:t>
            </a:r>
            <a:endParaRPr lang="en-US" dirty="0"/>
          </a:p>
        </p:txBody>
      </p:sp>
      <p:sp>
        <p:nvSpPr>
          <p:cNvPr id="3" name="Content Placeholder 2"/>
          <p:cNvSpPr>
            <a:spLocks noGrp="1"/>
          </p:cNvSpPr>
          <p:nvPr>
            <p:ph idx="1"/>
          </p:nvPr>
        </p:nvSpPr>
        <p:spPr/>
        <p:txBody>
          <a:bodyPr/>
          <a:lstStyle/>
          <a:p>
            <a:r>
              <a:rPr lang="en-US" dirty="0" smtClean="0"/>
              <a:t>Any person or organization who is affected by the system in some way and so who has a legitimate interest</a:t>
            </a:r>
          </a:p>
          <a:p>
            <a:r>
              <a:rPr lang="en-US" dirty="0" smtClean="0"/>
              <a:t>Stakeholder types</a:t>
            </a:r>
          </a:p>
          <a:p>
            <a:pPr lvl="1"/>
            <a:r>
              <a:rPr lang="en-US" dirty="0" smtClean="0"/>
              <a:t>End users</a:t>
            </a:r>
          </a:p>
          <a:p>
            <a:pPr lvl="1"/>
            <a:r>
              <a:rPr lang="en-US" dirty="0" smtClean="0"/>
              <a:t>System managers</a:t>
            </a:r>
          </a:p>
          <a:p>
            <a:pPr lvl="1"/>
            <a:r>
              <a:rPr lang="en-US" dirty="0" smtClean="0"/>
              <a:t>System owners</a:t>
            </a:r>
          </a:p>
          <a:p>
            <a:pPr lvl="1"/>
            <a:r>
              <a:rPr lang="en-US" dirty="0" smtClean="0"/>
              <a:t>External stakeholders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00743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 in the Mentcare system</a:t>
            </a:r>
            <a:endParaRPr lang="en-US" dirty="0"/>
          </a:p>
        </p:txBody>
      </p:sp>
      <p:sp>
        <p:nvSpPr>
          <p:cNvPr id="3" name="Content Placeholder 2"/>
          <p:cNvSpPr>
            <a:spLocks noGrp="1"/>
          </p:cNvSpPr>
          <p:nvPr>
            <p:ph idx="1"/>
          </p:nvPr>
        </p:nvSpPr>
        <p:spPr/>
        <p:txBody>
          <a:bodyPr/>
          <a:lstStyle/>
          <a:p>
            <a:r>
              <a:rPr lang="en-US" dirty="0" smtClean="0"/>
              <a:t>Patients</a:t>
            </a:r>
            <a:r>
              <a:rPr lang="en-US" i="1" dirty="0" smtClean="0"/>
              <a:t> </a:t>
            </a:r>
            <a:r>
              <a:rPr lang="en-US" dirty="0" smtClean="0"/>
              <a:t>whose information is recorded in the system.</a:t>
            </a:r>
            <a:endParaRPr lang="en-GB" dirty="0" smtClean="0"/>
          </a:p>
          <a:p>
            <a:r>
              <a:rPr lang="en-US" dirty="0" smtClean="0"/>
              <a:t>Doctors</a:t>
            </a:r>
            <a:r>
              <a:rPr lang="en-US" i="1" dirty="0" smtClean="0"/>
              <a:t> </a:t>
            </a:r>
            <a:r>
              <a:rPr lang="en-US" dirty="0" smtClean="0"/>
              <a:t>who are responsible for assessing and treating patients.</a:t>
            </a:r>
            <a:endParaRPr lang="en-GB" dirty="0" smtClean="0"/>
          </a:p>
          <a:p>
            <a:r>
              <a:rPr lang="en-US" dirty="0" smtClean="0"/>
              <a:t>Nurses who coordinate the consultations with doctors and administer some treatments.</a:t>
            </a:r>
            <a:endParaRPr lang="en-GB" dirty="0" smtClean="0"/>
          </a:p>
          <a:p>
            <a:r>
              <a:rPr lang="en-US" dirty="0" smtClean="0"/>
              <a:t>Medical receptionists</a:t>
            </a:r>
            <a:r>
              <a:rPr lang="en-US" i="1" dirty="0" smtClean="0"/>
              <a:t> </a:t>
            </a:r>
            <a:r>
              <a:rPr lang="en-US" dirty="0" smtClean="0"/>
              <a:t>who manage patients’ appointments.</a:t>
            </a:r>
            <a:endParaRPr lang="en-GB" dirty="0" smtClean="0"/>
          </a:p>
          <a:p>
            <a:r>
              <a:rPr lang="en-US" dirty="0" smtClean="0"/>
              <a:t>IT staff who are responsible for installing and maintaining the system.</a:t>
            </a:r>
            <a:endParaRPr lang="en-GB" dirty="0" smtClean="0"/>
          </a:p>
          <a:p>
            <a:pPr>
              <a:buNone/>
            </a:pPr>
            <a:r>
              <a:rPr lang="en-US" dirty="0" smtClean="0"/>
              <a:t>	</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28801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Stakeholders in the </a:t>
            </a:r>
            <a:r>
              <a:rPr lang="en-US" dirty="0" err="1" smtClean="0"/>
              <a:t>Mentcare</a:t>
            </a:r>
            <a:r>
              <a:rPr lang="en-US" dirty="0" smtClean="0"/>
              <a:t> </a:t>
            </a:r>
            <a:r>
              <a:rPr lang="en-US" dirty="0" smtClean="0"/>
              <a:t>system (Cont.)</a:t>
            </a:r>
            <a:endParaRPr lang="en-US" dirty="0"/>
          </a:p>
        </p:txBody>
      </p:sp>
      <p:sp>
        <p:nvSpPr>
          <p:cNvPr id="3" name="Content Placeholder 2"/>
          <p:cNvSpPr>
            <a:spLocks noGrp="1"/>
          </p:cNvSpPr>
          <p:nvPr>
            <p:ph idx="1"/>
          </p:nvPr>
        </p:nvSpPr>
        <p:spPr/>
        <p:txBody>
          <a:bodyPr/>
          <a:lstStyle/>
          <a:p>
            <a:r>
              <a:rPr lang="en-US" dirty="0" smtClean="0"/>
              <a:t>A medical ethics manager who must ensure that the system meets current ethical guidelines for patient care.</a:t>
            </a:r>
            <a:endParaRPr lang="en-GB" dirty="0" smtClean="0"/>
          </a:p>
          <a:p>
            <a:r>
              <a:rPr lang="en-US" dirty="0" smtClean="0"/>
              <a:t>Health care managers</a:t>
            </a:r>
            <a:r>
              <a:rPr lang="en-US" i="1" dirty="0" smtClean="0"/>
              <a:t> </a:t>
            </a:r>
            <a:r>
              <a:rPr lang="en-US" dirty="0" smtClean="0"/>
              <a:t>who obtain management information from the system.</a:t>
            </a:r>
            <a:endParaRPr lang="en-GB" dirty="0" smtClean="0"/>
          </a:p>
          <a:p>
            <a:r>
              <a:rPr lang="en-US" dirty="0" smtClean="0"/>
              <a:t>Medical records staff</a:t>
            </a:r>
            <a:r>
              <a:rPr lang="en-US" i="1" dirty="0" smtClean="0"/>
              <a:t> </a:t>
            </a:r>
            <a:r>
              <a:rPr lang="en-US" dirty="0" smtClean="0"/>
              <a:t>who are responsible for ensuring that system information can be maintained and preserved, and that record keeping procedures have been properly implemented.</a:t>
            </a:r>
            <a:endParaRPr lang="en-GB" dirty="0" smtClean="0"/>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12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40930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and requirements</a:t>
            </a:r>
            <a:endParaRPr lang="en-US" dirty="0"/>
          </a:p>
        </p:txBody>
      </p:sp>
      <p:sp>
        <p:nvSpPr>
          <p:cNvPr id="3" name="Content Placeholder 2"/>
          <p:cNvSpPr>
            <a:spLocks noGrp="1"/>
          </p:cNvSpPr>
          <p:nvPr>
            <p:ph idx="1"/>
          </p:nvPr>
        </p:nvSpPr>
        <p:spPr/>
        <p:txBody>
          <a:bodyPr>
            <a:normAutofit lnSpcReduction="10000"/>
          </a:bodyPr>
          <a:lstStyle/>
          <a:p>
            <a:r>
              <a:rPr lang="en-US" dirty="0" smtClean="0"/>
              <a:t>Many agile methods argue that producing detailed system requirements is a waste of time as requirements change so quickly.</a:t>
            </a:r>
          </a:p>
          <a:p>
            <a:r>
              <a:rPr lang="en-US" dirty="0" smtClean="0"/>
              <a:t>The requirements document is therefore always out of date.</a:t>
            </a:r>
          </a:p>
          <a:p>
            <a:r>
              <a:rPr lang="en-US" dirty="0" smtClean="0"/>
              <a:t>Agile methods usually use incremental requirements engineering and may express requirements as ‘user stories’ (discussed </a:t>
            </a:r>
            <a:r>
              <a:rPr lang="en-US" dirty="0" smtClean="0"/>
              <a:t>in Lecture #3</a:t>
            </a:r>
            <a:r>
              <a:rPr lang="en-US" dirty="0" smtClean="0"/>
              <a:t>).</a:t>
            </a:r>
            <a:endParaRPr lang="en-US" dirty="0" smtClean="0"/>
          </a:p>
          <a:p>
            <a:r>
              <a:rPr lang="en-US" dirty="0" smtClean="0"/>
              <a:t>This is practical for business systems but problematic for systems that require pre-delivery analysis (e.g. critical systems) or systems developed by several teams.</a:t>
            </a:r>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654236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6872"/>
            <a:ext cx="8229600" cy="1143000"/>
          </a:xfrm>
        </p:spPr>
        <p:txBody>
          <a:bodyPr/>
          <a:lstStyle/>
          <a:p>
            <a:pPr algn="ctr"/>
            <a:r>
              <a:rPr lang="en-US" dirty="0" smtClean="0"/>
              <a:t>Functional and non-functional requirements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14</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328591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1000" y="266700"/>
            <a:ext cx="8382000" cy="1104900"/>
          </a:xfrm>
        </p:spPr>
        <p:txBody>
          <a:bodyPr/>
          <a:lstStyle/>
          <a:p>
            <a:r>
              <a:rPr lang="en-GB" dirty="0"/>
              <a:t>Functional and non-functional requirements</a:t>
            </a:r>
          </a:p>
        </p:txBody>
      </p:sp>
      <p:sp>
        <p:nvSpPr>
          <p:cNvPr id="34819" name="Rectangle 3"/>
          <p:cNvSpPr>
            <a:spLocks noGrp="1" noChangeArrowheads="1"/>
          </p:cNvSpPr>
          <p:nvPr>
            <p:ph idx="1"/>
          </p:nvPr>
        </p:nvSpPr>
        <p:spPr>
          <a:xfrm>
            <a:off x="457200" y="1798637"/>
            <a:ext cx="8458200" cy="4678363"/>
          </a:xfrm>
        </p:spPr>
        <p:txBody>
          <a:bodyPr>
            <a:normAutofit/>
          </a:bodyPr>
          <a:lstStyle/>
          <a:p>
            <a:pPr>
              <a:lnSpc>
                <a:spcPct val="90000"/>
              </a:lnSpc>
            </a:pPr>
            <a:r>
              <a:rPr lang="en-GB" sz="2400" dirty="0"/>
              <a:t>Functional requirements</a:t>
            </a:r>
          </a:p>
          <a:p>
            <a:pPr lvl="1">
              <a:lnSpc>
                <a:spcPct val="90000"/>
              </a:lnSpc>
            </a:pPr>
            <a:r>
              <a:rPr lang="en-GB" sz="2000" dirty="0"/>
              <a:t>Statements of services the system should provide, how the system should react to particular inputs and how the system should behave in particular situations</a:t>
            </a:r>
            <a:r>
              <a:rPr lang="en-GB" sz="2000" dirty="0" smtClean="0"/>
              <a:t>.</a:t>
            </a:r>
          </a:p>
          <a:p>
            <a:pPr lvl="1">
              <a:lnSpc>
                <a:spcPct val="90000"/>
              </a:lnSpc>
            </a:pPr>
            <a:r>
              <a:rPr lang="en-GB" dirty="0" smtClean="0"/>
              <a:t>May state what the system should not do.</a:t>
            </a:r>
            <a:endParaRPr lang="en-GB" sz="2000" dirty="0" smtClean="0"/>
          </a:p>
          <a:p>
            <a:pPr>
              <a:lnSpc>
                <a:spcPct val="90000"/>
              </a:lnSpc>
            </a:pPr>
            <a:r>
              <a:rPr lang="en-GB" sz="2400" dirty="0"/>
              <a:t>Non-functional requirements</a:t>
            </a:r>
            <a:endParaRPr lang="en-GB" sz="2400" dirty="0" smtClean="0"/>
          </a:p>
          <a:p>
            <a:pPr lvl="1">
              <a:lnSpc>
                <a:spcPct val="90000"/>
              </a:lnSpc>
            </a:pPr>
            <a:r>
              <a:rPr lang="en-GB" dirty="0"/>
              <a:t>C</a:t>
            </a:r>
            <a:r>
              <a:rPr lang="en-GB" sz="2000" dirty="0" smtClean="0"/>
              <a:t>onstraints </a:t>
            </a:r>
            <a:r>
              <a:rPr lang="en-GB" sz="2000" dirty="0"/>
              <a:t>on the services or functions offered by the system such as timing constraints, constraints on the development process, standards, etc</a:t>
            </a:r>
            <a:r>
              <a:rPr lang="en-GB" sz="2000" dirty="0" smtClean="0"/>
              <a:t>.</a:t>
            </a:r>
          </a:p>
          <a:p>
            <a:pPr lvl="1">
              <a:lnSpc>
                <a:spcPct val="90000"/>
              </a:lnSpc>
            </a:pPr>
            <a:r>
              <a:rPr lang="en-GB" dirty="0" smtClean="0"/>
              <a:t>Often apply to the system as a whole rather than individual features or services.</a:t>
            </a:r>
          </a:p>
          <a:p>
            <a:pPr>
              <a:lnSpc>
                <a:spcPct val="90000"/>
              </a:lnSpc>
            </a:pPr>
            <a:r>
              <a:rPr lang="en-GB" sz="2400" dirty="0" smtClean="0"/>
              <a:t>Domain requirements</a:t>
            </a:r>
          </a:p>
          <a:p>
            <a:pPr lvl="1">
              <a:lnSpc>
                <a:spcPct val="90000"/>
              </a:lnSpc>
            </a:pPr>
            <a:r>
              <a:rPr lang="en-GB" sz="2000" dirty="0" smtClean="0"/>
              <a:t>Constraints on the system from the domain </a:t>
            </a:r>
            <a:r>
              <a:rPr lang="en-GB" dirty="0" smtClean="0"/>
              <a:t>of operation</a:t>
            </a:r>
            <a:endParaRPr lang="en-GB" sz="2000" dirty="0" smtClean="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517067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GB"/>
              <a:t>Functional requirements</a:t>
            </a:r>
          </a:p>
        </p:txBody>
      </p:sp>
      <p:sp>
        <p:nvSpPr>
          <p:cNvPr id="39939" name="Rectangle 3"/>
          <p:cNvSpPr>
            <a:spLocks noGrp="1" noChangeArrowheads="1"/>
          </p:cNvSpPr>
          <p:nvPr>
            <p:ph idx="1"/>
          </p:nvPr>
        </p:nvSpPr>
        <p:spPr/>
        <p:txBody>
          <a:bodyPr/>
          <a:lstStyle/>
          <a:p>
            <a:r>
              <a:rPr lang="en-GB" dirty="0"/>
              <a:t>Describe functionality or system services.</a:t>
            </a:r>
          </a:p>
          <a:p>
            <a:r>
              <a:rPr lang="en-GB" dirty="0"/>
              <a:t>Depend on the type of software, expected users and the type of system where the software is used.</a:t>
            </a:r>
          </a:p>
          <a:p>
            <a:r>
              <a:rPr lang="en-GB" dirty="0"/>
              <a:t>Functional user requirements may be high-level statements of what the system should </a:t>
            </a:r>
            <a:r>
              <a:rPr lang="en-GB" dirty="0" smtClean="0"/>
              <a:t>do.</a:t>
            </a:r>
          </a:p>
          <a:p>
            <a:r>
              <a:rPr lang="en-GB" dirty="0" smtClean="0"/>
              <a:t>Functional </a:t>
            </a:r>
            <a:r>
              <a:rPr lang="en-GB" dirty="0"/>
              <a:t>system requirements should describe the system services in detail.</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83413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dirty="0" smtClean="0"/>
              <a:t>Mentcare system: functional requirements</a:t>
            </a:r>
            <a:endParaRPr lang="en-US" dirty="0"/>
          </a:p>
        </p:txBody>
      </p:sp>
      <p:sp>
        <p:nvSpPr>
          <p:cNvPr id="77827" name="Rectangle 3"/>
          <p:cNvSpPr>
            <a:spLocks noGrp="1" noChangeArrowheads="1"/>
          </p:cNvSpPr>
          <p:nvPr>
            <p:ph idx="1"/>
          </p:nvPr>
        </p:nvSpPr>
        <p:spPr/>
        <p:txBody>
          <a:bodyPr/>
          <a:lstStyle/>
          <a:p>
            <a:r>
              <a:rPr lang="en-US" dirty="0" smtClean="0"/>
              <a:t>A user shall be able to search the appointments lists for all clinics.</a:t>
            </a:r>
            <a:endParaRPr lang="en-GB" dirty="0" smtClean="0"/>
          </a:p>
          <a:p>
            <a:r>
              <a:rPr lang="en-US" dirty="0" smtClean="0"/>
              <a:t>The system shall generate each day, for each clinic, a list of patients who are expected to attend appointments that day. </a:t>
            </a:r>
            <a:endParaRPr lang="en-GB" dirty="0" smtClean="0"/>
          </a:p>
          <a:p>
            <a:r>
              <a:rPr lang="en-US" dirty="0" smtClean="0"/>
              <a:t>Each staff member using the system shall be uniquely identified by his or her 8-digit employee number.</a:t>
            </a:r>
            <a:r>
              <a:rPr lang="en-GB" dirty="0" smtClean="0"/>
              <a:t> </a:t>
            </a:r>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670686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dirty="0"/>
              <a:t>Requirements </a:t>
            </a:r>
            <a:r>
              <a:rPr lang="en-GB" dirty="0" smtClean="0"/>
              <a:t>imprecision</a:t>
            </a:r>
            <a:endParaRPr lang="en-GB" dirty="0"/>
          </a:p>
        </p:txBody>
      </p:sp>
      <p:sp>
        <p:nvSpPr>
          <p:cNvPr id="41987" name="Rectangle 3"/>
          <p:cNvSpPr>
            <a:spLocks noGrp="1" noChangeArrowheads="1"/>
          </p:cNvSpPr>
          <p:nvPr>
            <p:ph idx="1"/>
          </p:nvPr>
        </p:nvSpPr>
        <p:spPr/>
        <p:txBody>
          <a:bodyPr/>
          <a:lstStyle/>
          <a:p>
            <a:r>
              <a:rPr lang="en-GB" dirty="0"/>
              <a:t>Problems arise when </a:t>
            </a:r>
            <a:r>
              <a:rPr lang="en-GB" dirty="0" smtClean="0"/>
              <a:t>functional requirements </a:t>
            </a:r>
            <a:r>
              <a:rPr lang="en-GB" dirty="0"/>
              <a:t>are not precisely stated.</a:t>
            </a:r>
          </a:p>
          <a:p>
            <a:r>
              <a:rPr lang="en-GB" dirty="0"/>
              <a:t>Ambiguous requirements may be interpreted in different ways by developers and users.</a:t>
            </a:r>
          </a:p>
          <a:p>
            <a:r>
              <a:rPr lang="en-GB" dirty="0"/>
              <a:t>Consider the term </a:t>
            </a:r>
            <a:r>
              <a:rPr lang="en-GB" dirty="0" smtClean="0"/>
              <a:t>‘search’ in requirement 1</a:t>
            </a:r>
          </a:p>
          <a:p>
            <a:pPr lvl="1"/>
            <a:r>
              <a:rPr lang="en-GB" dirty="0"/>
              <a:t>User intention</a:t>
            </a:r>
            <a:r>
              <a:rPr lang="en-GB" dirty="0" smtClean="0"/>
              <a:t> – search for a patient name across all appointments in all clinics;</a:t>
            </a:r>
            <a:endParaRPr lang="en-GB" dirty="0"/>
          </a:p>
          <a:p>
            <a:pPr lvl="1"/>
            <a:r>
              <a:rPr lang="en-GB" dirty="0"/>
              <a:t>Developer interpretation</a:t>
            </a:r>
            <a:r>
              <a:rPr lang="en-GB" dirty="0" smtClean="0"/>
              <a:t> – search for a patient name in an individual clinic. User chooses clinic then search.</a:t>
            </a: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55997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76200"/>
            <a:ext cx="8229600" cy="838200"/>
          </a:xfrm>
        </p:spPr>
        <p:txBody>
          <a:bodyPr/>
          <a:lstStyle/>
          <a:p>
            <a:r>
              <a:rPr lang="en-GB" dirty="0"/>
              <a:t>Requirements completeness and consistency</a:t>
            </a:r>
          </a:p>
        </p:txBody>
      </p:sp>
      <p:sp>
        <p:nvSpPr>
          <p:cNvPr id="43011" name="Rectangle 3"/>
          <p:cNvSpPr>
            <a:spLocks noGrp="1" noChangeArrowheads="1"/>
          </p:cNvSpPr>
          <p:nvPr>
            <p:ph idx="1"/>
          </p:nvPr>
        </p:nvSpPr>
        <p:spPr/>
        <p:txBody>
          <a:bodyPr/>
          <a:lstStyle/>
          <a:p>
            <a:r>
              <a:rPr lang="en-GB" sz="2400" dirty="0"/>
              <a:t>In principle, requirements should be both complete and consistent.</a:t>
            </a:r>
          </a:p>
          <a:p>
            <a:r>
              <a:rPr lang="en-GB" sz="2400" dirty="0"/>
              <a:t>Complete</a:t>
            </a:r>
          </a:p>
          <a:p>
            <a:pPr lvl="1"/>
            <a:r>
              <a:rPr lang="en-GB" dirty="0"/>
              <a:t>They should include descriptions of all facilities required.</a:t>
            </a:r>
          </a:p>
          <a:p>
            <a:r>
              <a:rPr lang="en-GB" sz="2400" dirty="0"/>
              <a:t>Consistent</a:t>
            </a:r>
          </a:p>
          <a:p>
            <a:pPr lvl="1"/>
            <a:r>
              <a:rPr lang="en-GB" dirty="0"/>
              <a:t>There should be no conflicts or contradictions in the descriptions of the system facilities.</a:t>
            </a:r>
          </a:p>
          <a:p>
            <a:r>
              <a:rPr lang="en-GB" sz="2400" dirty="0"/>
              <a:t>In practice, </a:t>
            </a:r>
            <a:r>
              <a:rPr lang="en-GB" sz="2400" dirty="0" smtClean="0"/>
              <a:t>because of system and environmental complexity, it </a:t>
            </a:r>
            <a:r>
              <a:rPr lang="en-GB" sz="2400" dirty="0"/>
              <a:t>is impossible to produce a complete and consistent requirements document.</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78177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p:spPr>
        <p:txBody>
          <a:bodyPr lIns="90487" tIns="44450" rIns="90487" bIns="44450"/>
          <a:lstStyle/>
          <a:p>
            <a:r>
              <a:rPr lang="en-GB"/>
              <a:t>Non-functional requirements</a:t>
            </a:r>
          </a:p>
        </p:txBody>
      </p:sp>
      <p:sp>
        <p:nvSpPr>
          <p:cNvPr id="35843" name="Rectangle 3"/>
          <p:cNvSpPr>
            <a:spLocks noGrp="1" noChangeArrowheads="1"/>
          </p:cNvSpPr>
          <p:nvPr>
            <p:ph idx="1"/>
          </p:nvPr>
        </p:nvSpPr>
        <p:spPr>
          <a:noFill/>
          <a:ln/>
        </p:spPr>
        <p:txBody>
          <a:bodyPr lIns="90487" tIns="44450" rIns="90487" bIns="44450"/>
          <a:lstStyle/>
          <a:p>
            <a:pPr>
              <a:lnSpc>
                <a:spcPct val="90000"/>
              </a:lnSpc>
            </a:pPr>
            <a:r>
              <a:rPr lang="en-GB" dirty="0"/>
              <a:t>These define system properties and constraints e.g. reliability, response time and storage requirements. Constraints are I/O device capability, system representations, etc.</a:t>
            </a:r>
          </a:p>
          <a:p>
            <a:pPr>
              <a:lnSpc>
                <a:spcPct val="90000"/>
              </a:lnSpc>
            </a:pPr>
            <a:r>
              <a:rPr lang="en-GB" dirty="0"/>
              <a:t>Process requirements may also be specified mandating a particular</a:t>
            </a:r>
            <a:r>
              <a:rPr lang="en-GB" dirty="0" smtClean="0"/>
              <a:t> IDE, </a:t>
            </a:r>
            <a:r>
              <a:rPr lang="en-GB" dirty="0"/>
              <a:t>programming language or development method.</a:t>
            </a:r>
          </a:p>
          <a:p>
            <a:pPr>
              <a:lnSpc>
                <a:spcPct val="90000"/>
              </a:lnSpc>
            </a:pPr>
            <a:r>
              <a:rPr lang="en-GB" dirty="0"/>
              <a:t>Non-functional requirements may be more critical than functional requirements. If these are not met, the system</a:t>
            </a:r>
            <a:r>
              <a:rPr lang="en-GB" dirty="0" smtClean="0"/>
              <a:t> may be useless</a:t>
            </a:r>
            <a:r>
              <a:rPr lang="en-GB" dirty="0"/>
              <a:t>.</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8813806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t>Types of </a:t>
            </a:r>
            <a:r>
              <a:rPr lang="en-US" dirty="0" smtClean="0"/>
              <a:t>non-functional </a:t>
            </a:r>
            <a:r>
              <a:rPr lang="en-US" dirty="0" smtClean="0"/>
              <a:t>requirement</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21</a:t>
            </a:fld>
            <a:endParaRPr lang="en-US"/>
          </a:p>
        </p:txBody>
      </p:sp>
      <p:pic>
        <p:nvPicPr>
          <p:cNvPr id="4" name="Picture 3" descr="4.3 Non-functionalReq.eps"/>
          <p:cNvPicPr>
            <a:picLocks noChangeAspect="1"/>
          </p:cNvPicPr>
          <p:nvPr/>
        </p:nvPicPr>
        <p:blipFill>
          <a:blip r:embed="rId2"/>
          <a:stretch>
            <a:fillRect/>
          </a:stretch>
        </p:blipFill>
        <p:spPr>
          <a:xfrm>
            <a:off x="990600" y="1911350"/>
            <a:ext cx="6915549" cy="38798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078049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Non-functional requirements implementation</a:t>
            </a:r>
            <a:endParaRPr lang="en-US" dirty="0"/>
          </a:p>
        </p:txBody>
      </p:sp>
      <p:sp>
        <p:nvSpPr>
          <p:cNvPr id="3" name="Content Placeholder 2"/>
          <p:cNvSpPr>
            <a:spLocks noGrp="1"/>
          </p:cNvSpPr>
          <p:nvPr>
            <p:ph idx="1"/>
          </p:nvPr>
        </p:nvSpPr>
        <p:spPr/>
        <p:txBody>
          <a:bodyPr>
            <a:normAutofit lnSpcReduction="10000"/>
          </a:bodyPr>
          <a:lstStyle/>
          <a:p>
            <a:r>
              <a:rPr lang="en-US" dirty="0" smtClean="0"/>
              <a:t>Non-functional requirements may affect the overall architecture of a system rather than the individual components. </a:t>
            </a:r>
          </a:p>
          <a:p>
            <a:pPr lvl="1"/>
            <a:r>
              <a:rPr lang="en-US" dirty="0" smtClean="0"/>
              <a:t>For example, to ensure that performance requirements are met, you may have to organize the system to minimize communications between components.</a:t>
            </a:r>
            <a:endParaRPr lang="en-GB" dirty="0" smtClean="0"/>
          </a:p>
          <a:p>
            <a:r>
              <a:rPr lang="en-US" dirty="0" smtClean="0"/>
              <a:t>A single non-functional requirement, such as a security requirement, may generate a number of related functional requirements that define system services that are required. </a:t>
            </a:r>
          </a:p>
          <a:p>
            <a:pPr lvl="1"/>
            <a:r>
              <a:rPr lang="en-US" dirty="0" smtClean="0"/>
              <a:t>It may also generate requirements that restrict existing requirements. </a:t>
            </a:r>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41355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a:ln/>
        </p:spPr>
        <p:txBody>
          <a:bodyPr lIns="90487" tIns="44450" rIns="90487" bIns="44450"/>
          <a:lstStyle/>
          <a:p>
            <a:r>
              <a:rPr lang="en-GB"/>
              <a:t>Non-functional classifications</a:t>
            </a:r>
          </a:p>
        </p:txBody>
      </p:sp>
      <p:sp>
        <p:nvSpPr>
          <p:cNvPr id="36867" name="Rectangle 3"/>
          <p:cNvSpPr>
            <a:spLocks noGrp="1" noChangeArrowheads="1"/>
          </p:cNvSpPr>
          <p:nvPr>
            <p:ph idx="1"/>
          </p:nvPr>
        </p:nvSpPr>
        <p:spPr>
          <a:noFill/>
          <a:ln/>
        </p:spPr>
        <p:txBody>
          <a:bodyPr lIns="90487" tIns="44450" rIns="90487" bIns="44450"/>
          <a:lstStyle/>
          <a:p>
            <a:r>
              <a:rPr lang="en-GB" sz="2400"/>
              <a:t>Product requirements</a:t>
            </a:r>
          </a:p>
          <a:p>
            <a:pPr lvl="1"/>
            <a:r>
              <a:rPr lang="en-GB" sz="2000"/>
              <a:t>Requirements which specify that the delivered product must behave in a particular way e.g. execution speed, reliability, etc.</a:t>
            </a:r>
          </a:p>
          <a:p>
            <a:r>
              <a:rPr lang="en-GB" sz="2400"/>
              <a:t>Organisational requirements</a:t>
            </a:r>
          </a:p>
          <a:p>
            <a:pPr lvl="1"/>
            <a:r>
              <a:rPr lang="en-GB" sz="2000"/>
              <a:t>Requirements which are a consequence of organisational policies and procedures e.g. process standards used, implementation requirements, etc.</a:t>
            </a:r>
          </a:p>
          <a:p>
            <a:r>
              <a:rPr lang="en-GB" sz="2400"/>
              <a:t>External requirements</a:t>
            </a:r>
          </a:p>
          <a:p>
            <a:pPr lvl="1"/>
            <a:r>
              <a:rPr lang="en-GB" sz="2000"/>
              <a:t>Requirements which arise from factors which are external to the system and its development process e.g. interoperability requirements, legislative requirements, etc.</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8834156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228600" y="533400"/>
            <a:ext cx="8610600" cy="838200"/>
          </a:xfrm>
        </p:spPr>
        <p:txBody>
          <a:bodyPr>
            <a:normAutofit fontScale="90000"/>
          </a:bodyPr>
          <a:lstStyle/>
          <a:p>
            <a:pPr eaLnBrk="1" hangingPunct="1"/>
            <a:r>
              <a:rPr lang="en-US" dirty="0" smtClean="0"/>
              <a:t>Examples of </a:t>
            </a:r>
            <a:r>
              <a:rPr lang="en-US" dirty="0" smtClean="0"/>
              <a:t>non-functional </a:t>
            </a:r>
            <a:r>
              <a:rPr lang="en-US" dirty="0" smtClean="0"/>
              <a:t>requirements in the </a:t>
            </a:r>
            <a:r>
              <a:rPr lang="en-GB" dirty="0" smtClean="0"/>
              <a:t>Mentcare system</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24</a:t>
            </a:fld>
            <a:endParaRPr lang="en-US"/>
          </a:p>
        </p:txBody>
      </p:sp>
      <p:graphicFrame>
        <p:nvGraphicFramePr>
          <p:cNvPr id="4" name="Table 3"/>
          <p:cNvGraphicFramePr>
            <a:graphicFrameLocks noGrp="1"/>
          </p:cNvGraphicFramePr>
          <p:nvPr>
            <p:extLst/>
          </p:nvPr>
        </p:nvGraphicFramePr>
        <p:xfrm>
          <a:off x="968632" y="1905000"/>
          <a:ext cx="6781800" cy="4495800"/>
        </p:xfrm>
        <a:graphic>
          <a:graphicData uri="http://schemas.openxmlformats.org/drawingml/2006/table">
            <a:tbl>
              <a:tblPr firstRow="1" bandRow="1">
                <a:tableStyleId>{69CF1AB2-1976-4502-BF36-3FF5EA218861}</a:tableStyleId>
              </a:tblPr>
              <a:tblGrid>
                <a:gridCol w="6781800">
                  <a:extLst>
                    <a:ext uri="{9D8B030D-6E8A-4147-A177-3AD203B41FA5}">
                      <a16:colId xmlns:a16="http://schemas.microsoft.com/office/drawing/2014/main" val="20000"/>
                    </a:ext>
                  </a:extLst>
                </a:gridCol>
              </a:tblGrid>
              <a:tr h="4495800">
                <a:tc>
                  <a:txBody>
                    <a:bodyPr/>
                    <a:lstStyle/>
                    <a:p>
                      <a:r>
                        <a:rPr lang="en-GB" sz="1800" b="1" kern="1200" dirty="0" smtClean="0"/>
                        <a:t>Product requirement</a:t>
                      </a:r>
                    </a:p>
                    <a:p>
                      <a:r>
                        <a:rPr lang="en-GB" sz="1800" b="0" kern="1200" dirty="0" smtClean="0"/>
                        <a:t>The Mentcare system shall be available to all clinics during normal working hours (Mon–Fri, 0830–17.30). Downtime within normal working hours shall not exceed five seconds in any one day.</a:t>
                      </a:r>
                    </a:p>
                    <a:p>
                      <a:endParaRPr lang="en-GB" sz="1800" b="0" kern="1200" dirty="0" smtClean="0"/>
                    </a:p>
                    <a:p>
                      <a:r>
                        <a:rPr lang="en-GB" sz="1800" b="1" kern="1200" dirty="0" smtClean="0"/>
                        <a:t>Organizational requirement</a:t>
                      </a:r>
                      <a:r>
                        <a:rPr lang="en-GB" sz="1800" b="0" kern="1200" dirty="0" smtClean="0"/>
                        <a:t/>
                      </a:r>
                      <a:br>
                        <a:rPr lang="en-GB" sz="1800" b="0" kern="1200" dirty="0" smtClean="0"/>
                      </a:br>
                      <a:r>
                        <a:rPr lang="en-GB" sz="1800" b="0" kern="1200" dirty="0" smtClean="0"/>
                        <a:t>Users of the Mentcare system shall authenticate themselves using their health authority identity card.</a:t>
                      </a:r>
                    </a:p>
                    <a:p>
                      <a:endParaRPr lang="en-GB" sz="1800" b="0" kern="1200" dirty="0" smtClean="0"/>
                    </a:p>
                    <a:p>
                      <a:r>
                        <a:rPr lang="en-GB" sz="1800" b="1" kern="1200" dirty="0" smtClean="0"/>
                        <a:t>External requirement</a:t>
                      </a:r>
                      <a:r>
                        <a:rPr lang="en-GB" sz="1800" b="0" kern="1200" dirty="0" smtClean="0"/>
                        <a:t/>
                      </a:r>
                      <a:br>
                        <a:rPr lang="en-GB" sz="1800" b="0" kern="1200" dirty="0" smtClean="0"/>
                      </a:br>
                      <a:r>
                        <a:rPr lang="en-GB" sz="1800" b="0" kern="1200" dirty="0" smtClean="0"/>
                        <a:t>The system shall implement patient privacy provisions as set out in HStan-03-2006-priv. </a:t>
                      </a:r>
                    </a:p>
                    <a:p>
                      <a:endParaRPr lang="en-US" b="0" dirty="0"/>
                    </a:p>
                  </a:txBody>
                  <a:tcPr/>
                </a:tc>
                <a:extLst>
                  <a:ext uri="{0D108BD9-81ED-4DB2-BD59-A6C34878D82A}">
                    <a16:rowId xmlns:a16="http://schemas.microsoft.com/office/drawing/2014/main" val="10000"/>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84308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a:t>Goals and requirements</a:t>
            </a:r>
          </a:p>
        </p:txBody>
      </p:sp>
      <p:sp>
        <p:nvSpPr>
          <p:cNvPr id="44035" name="Rectangle 3"/>
          <p:cNvSpPr>
            <a:spLocks noGrp="1" noChangeArrowheads="1"/>
          </p:cNvSpPr>
          <p:nvPr>
            <p:ph idx="1"/>
          </p:nvPr>
        </p:nvSpPr>
        <p:spPr/>
        <p:txBody>
          <a:bodyPr/>
          <a:lstStyle/>
          <a:p>
            <a:r>
              <a:rPr lang="en-GB" sz="2400"/>
              <a:t>Non-functional requirements may be very difficult to state precisely and imprecise requirements may be difficult to verify. </a:t>
            </a:r>
          </a:p>
          <a:p>
            <a:r>
              <a:rPr lang="en-GB" sz="2400"/>
              <a:t>Goal</a:t>
            </a:r>
          </a:p>
          <a:p>
            <a:pPr lvl="1"/>
            <a:r>
              <a:rPr lang="en-GB" sz="2000"/>
              <a:t>A general intention of the user such as ease of use.</a:t>
            </a:r>
          </a:p>
          <a:p>
            <a:r>
              <a:rPr lang="en-GB" sz="2400"/>
              <a:t>Verifiable non-functional requirement</a:t>
            </a:r>
          </a:p>
          <a:p>
            <a:pPr lvl="1"/>
            <a:r>
              <a:rPr lang="en-GB" sz="2000"/>
              <a:t>A statement using some measure that can be objectively tested.</a:t>
            </a:r>
          </a:p>
          <a:p>
            <a:r>
              <a:rPr lang="en-GB" sz="2400"/>
              <a:t>Goals are helpful to developers as they convey the intentions of the system users.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27364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Usability requirements</a:t>
            </a:r>
            <a:endParaRPr lang="en-US" dirty="0"/>
          </a:p>
        </p:txBody>
      </p:sp>
      <p:sp>
        <p:nvSpPr>
          <p:cNvPr id="3" name="Content Placeholder 2"/>
          <p:cNvSpPr>
            <a:spLocks noGrp="1"/>
          </p:cNvSpPr>
          <p:nvPr>
            <p:ph idx="1"/>
          </p:nvPr>
        </p:nvSpPr>
        <p:spPr/>
        <p:txBody>
          <a:bodyPr/>
          <a:lstStyle/>
          <a:p>
            <a:r>
              <a:rPr lang="en-US" dirty="0" smtClean="0"/>
              <a:t>The system should be easy to use by medical staff and should be organized in such a way that user errors are minimized. (Goal)</a:t>
            </a:r>
          </a:p>
          <a:p>
            <a:r>
              <a:rPr lang="en-US" dirty="0" smtClean="0"/>
              <a:t>Medical staff shall be able to use all the system functions after four hours of training. After this training, the average number of errors made by experienced users shall not exceed two per hour of system use. (Testable non-functional requirement)</a:t>
            </a:r>
            <a:endParaRPr lang="en-GB" dirty="0" smtClean="0"/>
          </a:p>
          <a:p>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07358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76200"/>
            <a:ext cx="8229600" cy="838200"/>
          </a:xfrm>
        </p:spPr>
        <p:txBody>
          <a:bodyPr/>
          <a:lstStyle/>
          <a:p>
            <a:pPr eaLnBrk="1" hangingPunct="1"/>
            <a:r>
              <a:rPr lang="en-US" dirty="0" smtClean="0"/>
              <a:t>Metrics for specifying nonfunctional requirements</a:t>
            </a:r>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27</a:t>
            </a:fld>
            <a:endParaRPr lang="en-US"/>
          </a:p>
        </p:txBody>
      </p:sp>
      <p:graphicFrame>
        <p:nvGraphicFramePr>
          <p:cNvPr id="4" name="Table 3"/>
          <p:cNvGraphicFramePr>
            <a:graphicFrameLocks noGrp="1"/>
          </p:cNvGraphicFramePr>
          <p:nvPr/>
        </p:nvGraphicFramePr>
        <p:xfrm>
          <a:off x="990600" y="1600200"/>
          <a:ext cx="7620000" cy="4876800"/>
        </p:xfrm>
        <a:graphic>
          <a:graphicData uri="http://schemas.openxmlformats.org/drawingml/2006/table">
            <a:tbl>
              <a:tblPr/>
              <a:tblGrid>
                <a:gridCol w="2952750">
                  <a:extLst>
                    <a:ext uri="{9D8B030D-6E8A-4147-A177-3AD203B41FA5}">
                      <a16:colId xmlns:a16="http://schemas.microsoft.com/office/drawing/2014/main" val="20000"/>
                    </a:ext>
                  </a:extLst>
                </a:gridCol>
                <a:gridCol w="4667250">
                  <a:extLst>
                    <a:ext uri="{9D8B030D-6E8A-4147-A177-3AD203B41FA5}">
                      <a16:colId xmlns:a16="http://schemas.microsoft.com/office/drawing/2014/main" val="20001"/>
                    </a:ext>
                  </a:extLst>
                </a:gridCol>
              </a:tblGrid>
              <a:tr h="397418">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Property</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Measure</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4781">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a:ea typeface="Times New Roman" charset="0"/>
                          <a:cs typeface="Arial"/>
                        </a:rPr>
                        <a:t>Speed</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Processed transactions/second</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User/event response time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Screen refresh time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89129">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Size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Mbytes</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Number of ROM chips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89129">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Ease of use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Training time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Number of help frames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8804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Reliability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Mean time to failure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Probability of unavailability</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Rate of failure occurrence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Availability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684781">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Robustness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Time to restart after failure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Percentage of events causing failure</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Probability of data corruption on failure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489129">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a:ea typeface="Times New Roman" charset="0"/>
                          <a:cs typeface="Arial"/>
                        </a:rPr>
                        <a:t>Portability</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Percentage of target dependent statements</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Number of target systems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52266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6872"/>
            <a:ext cx="8229600" cy="1143000"/>
          </a:xfrm>
        </p:spPr>
        <p:txBody>
          <a:bodyPr/>
          <a:lstStyle/>
          <a:p>
            <a:pPr algn="ctr"/>
            <a:r>
              <a:rPr lang="en-US" dirty="0" smtClean="0"/>
              <a:t>Requirements engineering processes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28</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714002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dirty="0"/>
              <a:t>Requirements engineering processes</a:t>
            </a:r>
          </a:p>
        </p:txBody>
      </p:sp>
      <p:sp>
        <p:nvSpPr>
          <p:cNvPr id="44035" name="Rectangle 3"/>
          <p:cNvSpPr>
            <a:spLocks noGrp="1" noChangeArrowheads="1"/>
          </p:cNvSpPr>
          <p:nvPr>
            <p:ph idx="1"/>
          </p:nvPr>
        </p:nvSpPr>
        <p:spPr/>
        <p:txBody>
          <a:bodyPr/>
          <a:lstStyle/>
          <a:p>
            <a:pPr>
              <a:lnSpc>
                <a:spcPct val="90000"/>
              </a:lnSpc>
            </a:pPr>
            <a:r>
              <a:rPr lang="en-GB" dirty="0"/>
              <a:t>The processes used for RE vary widely depending on the application domain, the people involved and the organisation developing the requirements.</a:t>
            </a:r>
          </a:p>
          <a:p>
            <a:pPr>
              <a:lnSpc>
                <a:spcPct val="90000"/>
              </a:lnSpc>
            </a:pPr>
            <a:r>
              <a:rPr lang="en-GB" dirty="0"/>
              <a:t>However, there are a number of generic activities common to all processes</a:t>
            </a:r>
          </a:p>
          <a:p>
            <a:pPr lvl="1">
              <a:lnSpc>
                <a:spcPct val="90000"/>
              </a:lnSpc>
            </a:pPr>
            <a:r>
              <a:rPr lang="en-GB" dirty="0"/>
              <a:t>Requirements elicitation;</a:t>
            </a:r>
          </a:p>
          <a:p>
            <a:pPr lvl="1">
              <a:lnSpc>
                <a:spcPct val="90000"/>
              </a:lnSpc>
            </a:pPr>
            <a:r>
              <a:rPr lang="en-GB" dirty="0"/>
              <a:t>Requirements analysis;</a:t>
            </a:r>
          </a:p>
          <a:p>
            <a:pPr lvl="1">
              <a:lnSpc>
                <a:spcPct val="90000"/>
              </a:lnSpc>
            </a:pPr>
            <a:r>
              <a:rPr lang="en-GB" dirty="0"/>
              <a:t>Requirements validation;</a:t>
            </a:r>
          </a:p>
          <a:p>
            <a:pPr lvl="1">
              <a:lnSpc>
                <a:spcPct val="90000"/>
              </a:lnSpc>
            </a:pPr>
            <a:r>
              <a:rPr lang="en-GB" dirty="0"/>
              <a:t>Requirements management</a:t>
            </a:r>
            <a:r>
              <a:rPr lang="en-GB" dirty="0" smtClean="0"/>
              <a:t>.</a:t>
            </a:r>
          </a:p>
          <a:p>
            <a:pPr>
              <a:lnSpc>
                <a:spcPct val="90000"/>
              </a:lnSpc>
            </a:pPr>
            <a:r>
              <a:rPr lang="en-GB" dirty="0" smtClean="0"/>
              <a:t>In practice, RE is an iterative activity in which these processes are interleaved.</a:t>
            </a: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29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133194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76200"/>
            <a:ext cx="8229600" cy="838200"/>
          </a:xfrm>
        </p:spPr>
        <p:txBody>
          <a:bodyPr>
            <a:normAutofit fontScale="90000"/>
          </a:bodyPr>
          <a:lstStyle/>
          <a:p>
            <a:pPr eaLnBrk="1" hangingPunct="1"/>
            <a:r>
              <a:rPr lang="en-US" dirty="0" smtClean="0"/>
              <a:t>A spiral view of the requirements engineering process</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30</a:t>
            </a:fld>
            <a:endParaRPr lang="en-US"/>
          </a:p>
        </p:txBody>
      </p:sp>
      <p:pic>
        <p:nvPicPr>
          <p:cNvPr id="4" name="Picture 3" descr="4.12 ReqEngSpiral.eps"/>
          <p:cNvPicPr>
            <a:picLocks noChangeAspect="1"/>
          </p:cNvPicPr>
          <p:nvPr/>
        </p:nvPicPr>
        <p:blipFill>
          <a:blip r:embed="rId2"/>
          <a:stretch>
            <a:fillRect/>
          </a:stretch>
        </p:blipFill>
        <p:spPr>
          <a:xfrm>
            <a:off x="1974849" y="1417638"/>
            <a:ext cx="5510667" cy="47561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22469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6872"/>
            <a:ext cx="8229600" cy="1143000"/>
          </a:xfrm>
        </p:spPr>
        <p:txBody>
          <a:bodyPr/>
          <a:lstStyle/>
          <a:p>
            <a:pPr algn="ctr"/>
            <a:r>
              <a:rPr lang="en-US" dirty="0" smtClean="0"/>
              <a:t>Requirements elicitation</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31</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26887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lIns="90487" tIns="44450" rIns="90487" bIns="44450"/>
          <a:lstStyle/>
          <a:p>
            <a:r>
              <a:rPr lang="en-GB" dirty="0" smtClean="0"/>
              <a:t>Requirements elicitation </a:t>
            </a:r>
            <a:r>
              <a:rPr lang="en-GB" dirty="0"/>
              <a:t>and analysis</a:t>
            </a:r>
          </a:p>
        </p:txBody>
      </p:sp>
      <p:sp>
        <p:nvSpPr>
          <p:cNvPr id="7171" name="Rectangle 3"/>
          <p:cNvSpPr>
            <a:spLocks noGrp="1" noChangeArrowheads="1"/>
          </p:cNvSpPr>
          <p:nvPr>
            <p:ph idx="1"/>
          </p:nvPr>
        </p:nvSpPr>
        <p:spPr>
          <a:noFill/>
          <a:ln/>
        </p:spPr>
        <p:txBody>
          <a:bodyPr lIns="90487" tIns="44450" rIns="90487" bIns="44450"/>
          <a:lstStyle/>
          <a:p>
            <a:r>
              <a:rPr lang="en-GB" sz="2400"/>
              <a:t>Sometimes called requirements elicitation or requirements discovery.</a:t>
            </a:r>
          </a:p>
          <a:p>
            <a:r>
              <a:rPr lang="en-GB" sz="2400"/>
              <a:t>Involves technical staff working with customers to find out about the application domain, the services that the system should provide and the system’s operational constraints.</a:t>
            </a:r>
          </a:p>
          <a:p>
            <a:r>
              <a:rPr lang="en-GB" sz="2400"/>
              <a:t>May involve end-users, managers, engineers involved in maintenance, domain experts, trade unions, etc. These are called </a:t>
            </a:r>
            <a:r>
              <a:rPr lang="en-GB" sz="2400" i="1"/>
              <a:t>stakeholders.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32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969220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4864"/>
            <a:ext cx="8229600" cy="1143000"/>
          </a:xfrm>
        </p:spPr>
        <p:txBody>
          <a:bodyPr/>
          <a:lstStyle/>
          <a:p>
            <a:pPr algn="ctr"/>
            <a:r>
              <a:rPr lang="en-US" dirty="0" smtClean="0"/>
              <a:t>Requirements elicitation</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33</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15853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elicitation</a:t>
            </a:r>
            <a:endParaRPr lang="en-US" dirty="0"/>
          </a:p>
        </p:txBody>
      </p:sp>
      <p:sp>
        <p:nvSpPr>
          <p:cNvPr id="3" name="Content Placeholder 2"/>
          <p:cNvSpPr>
            <a:spLocks noGrp="1"/>
          </p:cNvSpPr>
          <p:nvPr>
            <p:ph idx="1"/>
          </p:nvPr>
        </p:nvSpPr>
        <p:spPr/>
        <p:txBody>
          <a:bodyPr/>
          <a:lstStyle/>
          <a:p>
            <a:r>
              <a:rPr lang="en-US" dirty="0" smtClean="0"/>
              <a:t>Software engineers work with a range of system stakeholders to find out about the application domain, the services that the system should provide, the required system performance, hardware constraints, other systems, etc.</a:t>
            </a:r>
          </a:p>
          <a:p>
            <a:r>
              <a:rPr lang="en-US" dirty="0" smtClean="0"/>
              <a:t>Stages include:</a:t>
            </a:r>
          </a:p>
          <a:p>
            <a:pPr lvl="1"/>
            <a:r>
              <a:rPr lang="en-US" dirty="0" smtClean="0"/>
              <a:t>Requirements discovery,</a:t>
            </a:r>
          </a:p>
          <a:p>
            <a:pPr lvl="1"/>
            <a:r>
              <a:rPr lang="en-US" dirty="0" smtClean="0"/>
              <a:t>Requirements classification and organization,</a:t>
            </a:r>
          </a:p>
          <a:p>
            <a:pPr lvl="1"/>
            <a:r>
              <a:rPr lang="en-US" dirty="0" smtClean="0"/>
              <a:t>Requirements prioritization and negotiation,</a:t>
            </a:r>
          </a:p>
          <a:p>
            <a:pPr lvl="1"/>
            <a:r>
              <a:rPr lang="en-US" dirty="0" smtClean="0"/>
              <a:t>Requirements specification.</a:t>
            </a:r>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04906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266700"/>
            <a:ext cx="8458200" cy="1104900"/>
          </a:xfrm>
          <a:noFill/>
          <a:ln/>
        </p:spPr>
        <p:txBody>
          <a:bodyPr lIns="90487" tIns="44450" rIns="90487" bIns="44450" anchor="ctr"/>
          <a:lstStyle/>
          <a:p>
            <a:r>
              <a:rPr lang="en-GB" dirty="0"/>
              <a:t>Problems of requirements </a:t>
            </a:r>
            <a:r>
              <a:rPr lang="en-GB" dirty="0" smtClean="0"/>
              <a:t>elicitation</a:t>
            </a:r>
            <a:endParaRPr lang="en-GB" dirty="0"/>
          </a:p>
        </p:txBody>
      </p:sp>
      <p:sp>
        <p:nvSpPr>
          <p:cNvPr id="8195" name="Rectangle 3"/>
          <p:cNvSpPr>
            <a:spLocks noGrp="1" noChangeArrowheads="1"/>
          </p:cNvSpPr>
          <p:nvPr>
            <p:ph idx="1"/>
          </p:nvPr>
        </p:nvSpPr>
        <p:spPr>
          <a:noFill/>
          <a:ln/>
        </p:spPr>
        <p:txBody>
          <a:bodyPr lIns="90487" tIns="44450" rIns="90487" bIns="44450"/>
          <a:lstStyle/>
          <a:p>
            <a:r>
              <a:rPr lang="en-GB" sz="2400" dirty="0"/>
              <a:t>Stakeholders don’t know what they really want.</a:t>
            </a:r>
          </a:p>
          <a:p>
            <a:r>
              <a:rPr lang="en-GB" sz="2400" dirty="0"/>
              <a:t>Stakeholders express requirements in their own terms.</a:t>
            </a:r>
          </a:p>
          <a:p>
            <a:r>
              <a:rPr lang="en-GB" sz="2400" dirty="0"/>
              <a:t>Different stakeholders may have conflicting requirements.</a:t>
            </a:r>
          </a:p>
          <a:p>
            <a:r>
              <a:rPr lang="en-GB" sz="2400" dirty="0"/>
              <a:t>Organisational and political factors may influence the system requirements.</a:t>
            </a:r>
          </a:p>
          <a:p>
            <a:r>
              <a:rPr lang="en-GB" sz="2400" dirty="0"/>
              <a:t>The requirements change during the analysis process. New stakeholders may emerge and the business environment</a:t>
            </a:r>
            <a:r>
              <a:rPr lang="en-GB" sz="2400" dirty="0" smtClean="0"/>
              <a:t> may change</a:t>
            </a:r>
            <a:r>
              <a:rPr lang="en-GB" sz="2400" dirty="0"/>
              <a:t>.</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35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5264416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533400" y="152400"/>
            <a:ext cx="8229600" cy="838200"/>
          </a:xfrm>
        </p:spPr>
        <p:txBody>
          <a:bodyPr/>
          <a:lstStyle/>
          <a:p>
            <a:pPr eaLnBrk="1" hangingPunct="1"/>
            <a:r>
              <a:rPr lang="en-US" dirty="0" smtClean="0"/>
              <a:t>The</a:t>
            </a:r>
            <a:r>
              <a:rPr lang="en-US" b="1" dirty="0" smtClean="0"/>
              <a:t> </a:t>
            </a:r>
            <a:r>
              <a:rPr lang="en-US" dirty="0" smtClean="0"/>
              <a:t>requirements elicitation and analysis process</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36</a:t>
            </a:fld>
            <a:endParaRPr lang="en-US"/>
          </a:p>
        </p:txBody>
      </p:sp>
      <p:pic>
        <p:nvPicPr>
          <p:cNvPr id="4" name="Picture 3" descr="4.13 RequirementsElicitation.eps"/>
          <p:cNvPicPr>
            <a:picLocks noChangeAspect="1"/>
          </p:cNvPicPr>
          <p:nvPr/>
        </p:nvPicPr>
        <p:blipFill>
          <a:blip r:embed="rId2"/>
          <a:stretch>
            <a:fillRect/>
          </a:stretch>
        </p:blipFill>
        <p:spPr>
          <a:xfrm>
            <a:off x="1547664" y="1916832"/>
            <a:ext cx="5950107" cy="390864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277711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lIns="90487" tIns="44450" rIns="90487" bIns="44450"/>
          <a:lstStyle/>
          <a:p>
            <a:r>
              <a:rPr lang="en-GB"/>
              <a:t>Process activities</a:t>
            </a:r>
          </a:p>
        </p:txBody>
      </p:sp>
      <p:sp>
        <p:nvSpPr>
          <p:cNvPr id="10243" name="Rectangle 3"/>
          <p:cNvSpPr>
            <a:spLocks noGrp="1" noChangeArrowheads="1"/>
          </p:cNvSpPr>
          <p:nvPr>
            <p:ph idx="1"/>
          </p:nvPr>
        </p:nvSpPr>
        <p:spPr>
          <a:noFill/>
          <a:ln/>
        </p:spPr>
        <p:txBody>
          <a:bodyPr lIns="90487" tIns="44450" rIns="90487" bIns="44450"/>
          <a:lstStyle/>
          <a:p>
            <a:pPr>
              <a:lnSpc>
                <a:spcPct val="90000"/>
              </a:lnSpc>
            </a:pPr>
            <a:r>
              <a:rPr lang="en-GB" sz="2400" dirty="0"/>
              <a:t>Requirements discovery</a:t>
            </a:r>
          </a:p>
          <a:p>
            <a:pPr lvl="1">
              <a:lnSpc>
                <a:spcPct val="90000"/>
              </a:lnSpc>
            </a:pPr>
            <a:r>
              <a:rPr lang="en-GB" sz="2000" dirty="0"/>
              <a:t>Interacting with stakeholders to discover their requirements. Domain requirements are also discovered at this stage.</a:t>
            </a:r>
          </a:p>
          <a:p>
            <a:pPr>
              <a:lnSpc>
                <a:spcPct val="90000"/>
              </a:lnSpc>
            </a:pPr>
            <a:r>
              <a:rPr lang="en-GB" sz="2400" dirty="0"/>
              <a:t>Requirements classification and organisation</a:t>
            </a:r>
          </a:p>
          <a:p>
            <a:pPr lvl="1">
              <a:lnSpc>
                <a:spcPct val="90000"/>
              </a:lnSpc>
            </a:pPr>
            <a:r>
              <a:rPr lang="en-GB" sz="2000" dirty="0"/>
              <a:t>Groups related requirements and organises them into coherent clusters.</a:t>
            </a:r>
          </a:p>
          <a:p>
            <a:pPr>
              <a:lnSpc>
                <a:spcPct val="90000"/>
              </a:lnSpc>
            </a:pPr>
            <a:r>
              <a:rPr lang="en-GB" sz="2400" dirty="0"/>
              <a:t>Prioritisation and negotiation</a:t>
            </a:r>
          </a:p>
          <a:p>
            <a:pPr lvl="1">
              <a:lnSpc>
                <a:spcPct val="90000"/>
              </a:lnSpc>
            </a:pPr>
            <a:r>
              <a:rPr lang="en-GB" sz="2000" dirty="0"/>
              <a:t>Prioritising requirements and resolving requirements conflicts.</a:t>
            </a:r>
          </a:p>
          <a:p>
            <a:pPr>
              <a:lnSpc>
                <a:spcPct val="90000"/>
              </a:lnSpc>
            </a:pPr>
            <a:r>
              <a:rPr lang="en-GB" sz="2400" dirty="0"/>
              <a:t>Requirements</a:t>
            </a:r>
            <a:r>
              <a:rPr lang="en-GB" sz="2400" dirty="0" smtClean="0"/>
              <a:t> specification</a:t>
            </a:r>
          </a:p>
          <a:p>
            <a:pPr lvl="1">
              <a:lnSpc>
                <a:spcPct val="90000"/>
              </a:lnSpc>
            </a:pPr>
            <a:r>
              <a:rPr lang="en-GB" sz="2000" dirty="0"/>
              <a:t>Requirements are documented and input into the next round of the spiral.</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639495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discovery</a:t>
            </a:r>
            <a:endParaRPr lang="en-US" dirty="0"/>
          </a:p>
        </p:txBody>
      </p:sp>
      <p:sp>
        <p:nvSpPr>
          <p:cNvPr id="3" name="Content Placeholder 2"/>
          <p:cNvSpPr>
            <a:spLocks noGrp="1"/>
          </p:cNvSpPr>
          <p:nvPr>
            <p:ph idx="1"/>
          </p:nvPr>
        </p:nvSpPr>
        <p:spPr/>
        <p:txBody>
          <a:bodyPr/>
          <a:lstStyle/>
          <a:p>
            <a:r>
              <a:rPr lang="en-US" dirty="0" smtClean="0"/>
              <a:t>The process of gathering information about the required and existing systems and distilling the user and system requirements from this information.</a:t>
            </a:r>
          </a:p>
          <a:p>
            <a:r>
              <a:rPr lang="en-US" dirty="0" smtClean="0"/>
              <a:t>Interaction is with system stakeholders from managers to external regulators.</a:t>
            </a:r>
          </a:p>
          <a:p>
            <a:r>
              <a:rPr lang="en-US" dirty="0" smtClean="0"/>
              <a:t>Systems normally have a range of stakeholders.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90400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Formal or informal interviews with stakeholders are part of most RE processes.</a:t>
            </a:r>
          </a:p>
          <a:p>
            <a:r>
              <a:rPr lang="en-US" dirty="0" smtClean="0"/>
              <a:t>Types of interview</a:t>
            </a:r>
          </a:p>
          <a:p>
            <a:pPr lvl="1"/>
            <a:r>
              <a:rPr lang="en-US" dirty="0" smtClean="0"/>
              <a:t>Closed interviews based on pre-determined list of questions</a:t>
            </a:r>
          </a:p>
          <a:p>
            <a:pPr lvl="1"/>
            <a:r>
              <a:rPr lang="en-US" dirty="0" smtClean="0"/>
              <a:t>Open interviews where various issues are explored with stakeholders.</a:t>
            </a:r>
          </a:p>
          <a:p>
            <a:r>
              <a:rPr lang="en-US" dirty="0" smtClean="0"/>
              <a:t>Effective interviewing</a:t>
            </a:r>
          </a:p>
          <a:p>
            <a:pPr lvl="1"/>
            <a:r>
              <a:rPr lang="en-US" dirty="0" smtClean="0"/>
              <a:t>Be open-minded, avoid pre-conceived ideas about the requirements and are willing to listen to stakeholders. </a:t>
            </a:r>
            <a:endParaRPr lang="en-GB" dirty="0" smtClean="0"/>
          </a:p>
          <a:p>
            <a:pPr lvl="1"/>
            <a:r>
              <a:rPr lang="en-US" dirty="0" smtClean="0"/>
              <a:t>Prompt the interviewee to get discussions going using a springboard question, a requirements proposal, or by working together on a prototype system. </a:t>
            </a:r>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39</a:t>
            </a:fld>
            <a:endParaRPr lang="en-US"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01387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Interviews in practice</a:t>
            </a:r>
          </a:p>
        </p:txBody>
      </p:sp>
      <p:sp>
        <p:nvSpPr>
          <p:cNvPr id="94211" name="Rectangle 3"/>
          <p:cNvSpPr>
            <a:spLocks noGrp="1" noChangeArrowheads="1"/>
          </p:cNvSpPr>
          <p:nvPr>
            <p:ph idx="1"/>
          </p:nvPr>
        </p:nvSpPr>
        <p:spPr/>
        <p:txBody>
          <a:bodyPr/>
          <a:lstStyle/>
          <a:p>
            <a:pPr>
              <a:lnSpc>
                <a:spcPct val="90000"/>
              </a:lnSpc>
            </a:pPr>
            <a:r>
              <a:rPr lang="en-US" sz="2400" dirty="0"/>
              <a:t>Normally a mix of closed and open-ended interviewing.</a:t>
            </a:r>
          </a:p>
          <a:p>
            <a:pPr>
              <a:lnSpc>
                <a:spcPct val="90000"/>
              </a:lnSpc>
            </a:pPr>
            <a:r>
              <a:rPr lang="en-US" sz="2400" dirty="0"/>
              <a:t>Interviews are good for getting an overall understanding of what stakeholders do and how they might interact with the system</a:t>
            </a:r>
            <a:r>
              <a:rPr lang="en-US" sz="2400" dirty="0" smtClean="0"/>
              <a:t>.</a:t>
            </a:r>
          </a:p>
          <a:p>
            <a:pPr>
              <a:lnSpc>
                <a:spcPct val="90000"/>
              </a:lnSpc>
            </a:pPr>
            <a:r>
              <a:rPr lang="en-US" dirty="0" smtClean="0"/>
              <a:t>Interviewers need to be open-minded without pre-conceived ideas of what the system should do</a:t>
            </a:r>
          </a:p>
          <a:p>
            <a:pPr>
              <a:lnSpc>
                <a:spcPct val="90000"/>
              </a:lnSpc>
            </a:pPr>
            <a:r>
              <a:rPr lang="en-US" sz="2400" dirty="0" smtClean="0"/>
              <a:t>You need to prompt the use to talk about the system by suggesting requirements rather than simply asking them what they want.</a:t>
            </a:r>
            <a:endParaRPr lang="en-US" sz="2400"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358129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interviews</a:t>
            </a:r>
            <a:endParaRPr lang="en-US" dirty="0"/>
          </a:p>
        </p:txBody>
      </p:sp>
      <p:sp>
        <p:nvSpPr>
          <p:cNvPr id="3" name="Content Placeholder 2"/>
          <p:cNvSpPr>
            <a:spLocks noGrp="1"/>
          </p:cNvSpPr>
          <p:nvPr>
            <p:ph idx="1"/>
          </p:nvPr>
        </p:nvSpPr>
        <p:spPr/>
        <p:txBody>
          <a:bodyPr/>
          <a:lstStyle/>
          <a:p>
            <a:pPr>
              <a:lnSpc>
                <a:spcPct val="90000"/>
              </a:lnSpc>
            </a:pPr>
            <a:r>
              <a:rPr lang="en-US" dirty="0" smtClean="0"/>
              <a:t>Application specialists may use language to describe their work that isn’t easy for the requirements engineer to understand.</a:t>
            </a:r>
          </a:p>
          <a:p>
            <a:pPr>
              <a:lnSpc>
                <a:spcPct val="90000"/>
              </a:lnSpc>
            </a:pPr>
            <a:r>
              <a:rPr lang="en-US" dirty="0" smtClean="0"/>
              <a:t>Interviews </a:t>
            </a:r>
            <a:r>
              <a:rPr lang="en-US" dirty="0"/>
              <a:t>are not good for understanding domain requirements</a:t>
            </a:r>
          </a:p>
          <a:p>
            <a:pPr lvl="1">
              <a:lnSpc>
                <a:spcPct val="90000"/>
              </a:lnSpc>
            </a:pPr>
            <a:r>
              <a:rPr lang="en-US" dirty="0"/>
              <a:t>Requirements engineers cannot understand specific domain terminology;</a:t>
            </a:r>
          </a:p>
          <a:p>
            <a:pPr lvl="1">
              <a:lnSpc>
                <a:spcPct val="90000"/>
              </a:lnSpc>
            </a:pPr>
            <a:r>
              <a:rPr lang="en-US" dirty="0"/>
              <a:t>Some domain knowledge is so familiar that people find it hard to articulate or think that it isn’t worth articulating.</a:t>
            </a:r>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41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32645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a:ln/>
        </p:spPr>
        <p:txBody>
          <a:bodyPr lIns="90487" tIns="44450" rIns="90487" bIns="44450"/>
          <a:lstStyle/>
          <a:p>
            <a:r>
              <a:rPr lang="en-GB"/>
              <a:t>Ethnography</a:t>
            </a:r>
          </a:p>
        </p:txBody>
      </p:sp>
      <p:sp>
        <p:nvSpPr>
          <p:cNvPr id="36867" name="Rectangle 3"/>
          <p:cNvSpPr>
            <a:spLocks noGrp="1" noChangeArrowheads="1"/>
          </p:cNvSpPr>
          <p:nvPr>
            <p:ph idx="1"/>
          </p:nvPr>
        </p:nvSpPr>
        <p:spPr>
          <a:noFill/>
          <a:ln/>
        </p:spPr>
        <p:txBody>
          <a:bodyPr lIns="90487" tIns="44450" rIns="90487" bIns="44450"/>
          <a:lstStyle/>
          <a:p>
            <a:r>
              <a:rPr lang="en-GB" sz="2400" dirty="0"/>
              <a:t>A social </a:t>
            </a:r>
            <a:r>
              <a:rPr lang="en-GB" sz="2400" dirty="0" smtClean="0"/>
              <a:t>scientist </a:t>
            </a:r>
            <a:r>
              <a:rPr lang="en-GB" sz="2400" dirty="0"/>
              <a:t>spends a considerable time observing and analysing how people actually work.</a:t>
            </a:r>
          </a:p>
          <a:p>
            <a:r>
              <a:rPr lang="en-GB" sz="2400" dirty="0"/>
              <a:t>People do not have to explain or articulate their work.</a:t>
            </a:r>
          </a:p>
          <a:p>
            <a:r>
              <a:rPr lang="en-GB" sz="2400" dirty="0"/>
              <a:t>Social and organisational factors of importance may be observed.</a:t>
            </a:r>
          </a:p>
          <a:p>
            <a:r>
              <a:rPr lang="en-GB" sz="2400" dirty="0"/>
              <a:t>Ethnographic studies have shown that work is usually richer and more complex than suggested by simple system models.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7968177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GB"/>
              <a:t>Scope of ethnography</a:t>
            </a:r>
          </a:p>
        </p:txBody>
      </p:sp>
      <p:sp>
        <p:nvSpPr>
          <p:cNvPr id="76803" name="Rectangle 3"/>
          <p:cNvSpPr>
            <a:spLocks noGrp="1" noChangeArrowheads="1"/>
          </p:cNvSpPr>
          <p:nvPr>
            <p:ph idx="1"/>
          </p:nvPr>
        </p:nvSpPr>
        <p:spPr/>
        <p:txBody>
          <a:bodyPr/>
          <a:lstStyle/>
          <a:p>
            <a:r>
              <a:rPr lang="en-GB" dirty="0"/>
              <a:t>Requirements that are derived from the way that people actually work rather than the way I which process definitions suggest that they ought to work.</a:t>
            </a:r>
          </a:p>
          <a:p>
            <a:r>
              <a:rPr lang="en-GB" dirty="0"/>
              <a:t>Requirements that are derived from cooperation and awareness of other people’s activities</a:t>
            </a:r>
            <a:r>
              <a:rPr lang="en-GB" dirty="0" smtClean="0"/>
              <a:t>.</a:t>
            </a:r>
          </a:p>
          <a:p>
            <a:pPr lvl="1"/>
            <a:r>
              <a:rPr lang="en-GB" dirty="0" smtClean="0"/>
              <a:t>Awareness of what other people are doing leads to changes in the ways in which we do things.</a:t>
            </a:r>
          </a:p>
          <a:p>
            <a:r>
              <a:rPr lang="en-GB" dirty="0" smtClean="0"/>
              <a:t>Ethnography is effective for understanding existing processes but cannot identify new features that should be added to a system.</a:t>
            </a: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12553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a:ln/>
        </p:spPr>
        <p:txBody>
          <a:bodyPr lIns="90487" tIns="44450" rIns="90487" bIns="44450"/>
          <a:lstStyle/>
          <a:p>
            <a:r>
              <a:rPr lang="en-GB"/>
              <a:t>Focused ethnography</a:t>
            </a:r>
          </a:p>
        </p:txBody>
      </p:sp>
      <p:sp>
        <p:nvSpPr>
          <p:cNvPr id="37891" name="Rectangle 3"/>
          <p:cNvSpPr>
            <a:spLocks noGrp="1" noChangeArrowheads="1"/>
          </p:cNvSpPr>
          <p:nvPr>
            <p:ph idx="1"/>
          </p:nvPr>
        </p:nvSpPr>
        <p:spPr>
          <a:noFill/>
          <a:ln/>
        </p:spPr>
        <p:txBody>
          <a:bodyPr lIns="90487" tIns="44450" rIns="90487" bIns="44450"/>
          <a:lstStyle/>
          <a:p>
            <a:pPr>
              <a:lnSpc>
                <a:spcPct val="90000"/>
              </a:lnSpc>
            </a:pPr>
            <a:r>
              <a:rPr lang="en-GB"/>
              <a:t>Developed in a project studying the air traffic control process</a:t>
            </a:r>
          </a:p>
          <a:p>
            <a:pPr>
              <a:lnSpc>
                <a:spcPct val="90000"/>
              </a:lnSpc>
            </a:pPr>
            <a:r>
              <a:rPr lang="en-GB"/>
              <a:t>Combines ethnography with prototyping</a:t>
            </a:r>
          </a:p>
          <a:p>
            <a:pPr>
              <a:lnSpc>
                <a:spcPct val="90000"/>
              </a:lnSpc>
            </a:pPr>
            <a:r>
              <a:rPr lang="en-GB"/>
              <a:t>Prototype development results in unanswered questions which focus the ethnographic analysis.</a:t>
            </a:r>
          </a:p>
          <a:p>
            <a:pPr>
              <a:lnSpc>
                <a:spcPct val="90000"/>
              </a:lnSpc>
            </a:pPr>
            <a:r>
              <a:rPr lang="en-GB"/>
              <a:t>The problem with ethnography is that it studies existing practices which may have some historical basis which is no longer relevant.</a:t>
            </a:r>
            <a:endParaRPr lang="en-GB" sz="240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8042034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152400"/>
            <a:ext cx="8229600" cy="838200"/>
          </a:xfrm>
        </p:spPr>
        <p:txBody>
          <a:bodyPr>
            <a:normAutofit fontScale="90000"/>
          </a:bodyPr>
          <a:lstStyle/>
          <a:p>
            <a:pPr eaLnBrk="1" hangingPunct="1"/>
            <a:r>
              <a:rPr lang="en-US" dirty="0" smtClean="0"/>
              <a:t>Ethnography and prototyping for requirements analysis</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45</a:t>
            </a:fld>
            <a:endParaRPr lang="en-US"/>
          </a:p>
        </p:txBody>
      </p:sp>
      <p:pic>
        <p:nvPicPr>
          <p:cNvPr id="4" name="Picture 3" descr="4.16 Ethno-prototyping.eps"/>
          <p:cNvPicPr>
            <a:picLocks noChangeAspect="1"/>
          </p:cNvPicPr>
          <p:nvPr/>
        </p:nvPicPr>
        <p:blipFill>
          <a:blip r:embed="rId2"/>
          <a:stretch>
            <a:fillRect/>
          </a:stretch>
        </p:blipFill>
        <p:spPr>
          <a:xfrm>
            <a:off x="1143000" y="2819400"/>
            <a:ext cx="7394864" cy="19367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776528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dirty="0" smtClean="0"/>
              <a:t>Stories and scenarios</a:t>
            </a:r>
            <a:endParaRPr lang="en-US" dirty="0"/>
          </a:p>
        </p:txBody>
      </p:sp>
      <p:sp>
        <p:nvSpPr>
          <p:cNvPr id="90115" name="Rectangle 3"/>
          <p:cNvSpPr>
            <a:spLocks noGrp="1" noChangeArrowheads="1"/>
          </p:cNvSpPr>
          <p:nvPr>
            <p:ph idx="1"/>
          </p:nvPr>
        </p:nvSpPr>
        <p:spPr/>
        <p:txBody>
          <a:bodyPr/>
          <a:lstStyle/>
          <a:p>
            <a:r>
              <a:rPr lang="en-US" dirty="0"/>
              <a:t>Scenarios </a:t>
            </a:r>
            <a:r>
              <a:rPr lang="en-US" dirty="0" smtClean="0"/>
              <a:t>and user stories are </a:t>
            </a:r>
            <a:r>
              <a:rPr lang="en-US" dirty="0"/>
              <a:t>real-life examples of how a system can be used</a:t>
            </a:r>
            <a:r>
              <a:rPr lang="en-US" dirty="0" smtClean="0"/>
              <a:t>.</a:t>
            </a:r>
          </a:p>
          <a:p>
            <a:r>
              <a:rPr lang="en-US" dirty="0" smtClean="0"/>
              <a:t>Stories and scenarios are a description of how a system may be used for a particular task.</a:t>
            </a:r>
          </a:p>
          <a:p>
            <a:r>
              <a:rPr lang="en-US" dirty="0" smtClean="0"/>
              <a:t>Because they are based on a practical situation, stakeholders can relate to them and can comment on their situation with respect to the story.</a:t>
            </a:r>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46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58715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838200"/>
          </a:xfrm>
        </p:spPr>
        <p:txBody>
          <a:bodyPr/>
          <a:lstStyle/>
          <a:p>
            <a:r>
              <a:rPr lang="en-US" dirty="0" smtClean="0"/>
              <a:t>Photo sharing in the classroom (</a:t>
            </a:r>
            <a:r>
              <a:rPr lang="en-US" dirty="0" err="1" smtClean="0"/>
              <a:t>iLearn</a:t>
            </a:r>
            <a:r>
              <a:rPr lang="en-US" dirty="0" smtClean="0"/>
              <a:t>)</a:t>
            </a:r>
            <a:endParaRPr lang="en-US" dirty="0"/>
          </a:p>
        </p:txBody>
      </p:sp>
      <p:sp>
        <p:nvSpPr>
          <p:cNvPr id="3" name="Content Placeholder 2"/>
          <p:cNvSpPr>
            <a:spLocks noGrp="1"/>
          </p:cNvSpPr>
          <p:nvPr>
            <p:ph idx="1"/>
          </p:nvPr>
        </p:nvSpPr>
        <p:spPr/>
        <p:txBody>
          <a:bodyPr/>
          <a:lstStyle/>
          <a:p>
            <a:r>
              <a:rPr lang="en-GB" sz="1600" dirty="0"/>
              <a:t>Jack is a primary school teacher in Ullapool (a village in northern Scotland). He has decided that a class project should be focused around the fishing industry in the area, looking at the history, development and economic impact of fishing. As part of this, pupils are asked to gather and share reminiscences from relatives, use newspaper archives and collect old photographs related to fishing and fishing communities in the area. Pupils use an </a:t>
            </a:r>
            <a:r>
              <a:rPr lang="en-GB" sz="1600" dirty="0" err="1"/>
              <a:t>iLearn</a:t>
            </a:r>
            <a:r>
              <a:rPr lang="en-GB" sz="1600" dirty="0"/>
              <a:t> wiki to gather together fishing stories and SCRAN (a history resources site) to access newspaper archives and photographs. However, Jack also needs a photo sharing site as he wants pupils to take and comment on each others’ photos and to upload scans of old photographs that they may have in their </a:t>
            </a:r>
            <a:r>
              <a:rPr lang="en-GB" sz="1600" dirty="0" smtClean="0"/>
              <a:t>families.</a:t>
            </a:r>
            <a:br>
              <a:rPr lang="en-GB" sz="1600" dirty="0" smtClean="0"/>
            </a:br>
            <a:r>
              <a:rPr lang="en-GB" sz="1600" dirty="0" smtClean="0"/>
              <a:t/>
            </a:r>
            <a:br>
              <a:rPr lang="en-GB" sz="1600" dirty="0" smtClean="0"/>
            </a:br>
            <a:r>
              <a:rPr lang="en-GB" sz="1600" dirty="0" smtClean="0"/>
              <a:t>Jack </a:t>
            </a:r>
            <a:r>
              <a:rPr lang="en-GB" sz="1600" dirty="0"/>
              <a:t>sends an email to a primary school teachers group, which he is a member of to see if anyone can recommend an appropriate system. Two teachers reply and both suggest that he uses </a:t>
            </a:r>
            <a:r>
              <a:rPr lang="en-GB" sz="1600" dirty="0" err="1"/>
              <a:t>KidsTakePics</a:t>
            </a:r>
            <a:r>
              <a:rPr lang="en-GB" sz="1600" dirty="0"/>
              <a:t>, a photo sharing site that allows teachers to check and moderate content. As </a:t>
            </a:r>
            <a:r>
              <a:rPr lang="en-GB" sz="1600" dirty="0" err="1"/>
              <a:t>KidsTakePics</a:t>
            </a:r>
            <a:r>
              <a:rPr lang="en-GB" sz="1600" dirty="0"/>
              <a:t> is not integrated with the </a:t>
            </a:r>
            <a:r>
              <a:rPr lang="en-GB" sz="1600" dirty="0" err="1"/>
              <a:t>iLearn</a:t>
            </a:r>
            <a:r>
              <a:rPr lang="en-GB" sz="1600" dirty="0"/>
              <a:t> authentication service, he sets up a teacher and a class account. He uses the </a:t>
            </a:r>
            <a:r>
              <a:rPr lang="en-GB" sz="1600" dirty="0" err="1"/>
              <a:t>iLearn</a:t>
            </a:r>
            <a:r>
              <a:rPr lang="en-GB" sz="1600" dirty="0"/>
              <a:t> setup service to add </a:t>
            </a:r>
            <a:r>
              <a:rPr lang="en-GB" sz="1600" dirty="0" err="1"/>
              <a:t>KidsTakePics</a:t>
            </a:r>
            <a:r>
              <a:rPr lang="en-GB" sz="1600" dirty="0"/>
              <a:t> to the services seen by the pupils in his class so that when they log in, they can immediately use the system to upload photos from their mobile devices and class computers.</a:t>
            </a:r>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47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415530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Scenarios</a:t>
            </a:r>
            <a:endParaRPr lang="en-US" dirty="0"/>
          </a:p>
        </p:txBody>
      </p:sp>
      <p:sp>
        <p:nvSpPr>
          <p:cNvPr id="3" name="Content Placeholder 2"/>
          <p:cNvSpPr>
            <a:spLocks noGrp="1"/>
          </p:cNvSpPr>
          <p:nvPr>
            <p:ph idx="1"/>
          </p:nvPr>
        </p:nvSpPr>
        <p:spPr/>
        <p:txBody>
          <a:bodyPr/>
          <a:lstStyle/>
          <a:p>
            <a:r>
              <a:rPr lang="en-US" dirty="0" smtClean="0"/>
              <a:t>A structured form of user story</a:t>
            </a:r>
          </a:p>
          <a:p>
            <a:r>
              <a:rPr lang="en-US" dirty="0" smtClean="0"/>
              <a:t>Scenarios should </a:t>
            </a:r>
            <a:r>
              <a:rPr lang="en-US" dirty="0"/>
              <a:t>include</a:t>
            </a:r>
          </a:p>
          <a:p>
            <a:pPr lvl="1"/>
            <a:r>
              <a:rPr lang="en-US" dirty="0"/>
              <a:t>A description of the starting situation;</a:t>
            </a:r>
          </a:p>
          <a:p>
            <a:pPr lvl="1"/>
            <a:r>
              <a:rPr lang="en-US" dirty="0"/>
              <a:t>A description of the normal flow of events;</a:t>
            </a:r>
          </a:p>
          <a:p>
            <a:pPr lvl="1"/>
            <a:r>
              <a:rPr lang="en-US" dirty="0"/>
              <a:t>A description of what can go wrong;</a:t>
            </a:r>
          </a:p>
          <a:p>
            <a:pPr lvl="1"/>
            <a:r>
              <a:rPr lang="en-US" dirty="0"/>
              <a:t>Information about other concurrent activities;</a:t>
            </a:r>
          </a:p>
          <a:p>
            <a:pPr lvl="1"/>
            <a:r>
              <a:rPr lang="en-US" dirty="0"/>
              <a:t>A description of the state when the scenario finishes.</a:t>
            </a:r>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737387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Uploading photos </a:t>
            </a:r>
            <a:r>
              <a:rPr lang="en-US" dirty="0" smtClean="0"/>
              <a:t>(</a:t>
            </a:r>
            <a:r>
              <a:rPr lang="en-US" dirty="0" err="1" smtClean="0"/>
              <a:t>iLearn</a:t>
            </a:r>
            <a:r>
              <a:rPr lang="en-US" dirty="0" smtClean="0"/>
              <a:t>)</a:t>
            </a:r>
            <a:endParaRPr lang="en-US" dirty="0"/>
          </a:p>
        </p:txBody>
      </p:sp>
      <p:sp>
        <p:nvSpPr>
          <p:cNvPr id="3" name="Content Placeholder 2"/>
          <p:cNvSpPr>
            <a:spLocks noGrp="1"/>
          </p:cNvSpPr>
          <p:nvPr>
            <p:ph idx="1"/>
          </p:nvPr>
        </p:nvSpPr>
        <p:spPr/>
        <p:txBody>
          <a:bodyPr/>
          <a:lstStyle/>
          <a:p>
            <a:r>
              <a:rPr lang="en-US" sz="1600" b="1" dirty="0"/>
              <a:t>Initial assumption</a:t>
            </a:r>
            <a:r>
              <a:rPr lang="en-US" sz="1600" dirty="0"/>
              <a:t>: A user or a group of users have one or more digital photographs to be uploaded to the picture sharing site. These are saved on either a tablet or laptop computer. They have successfully logged on to </a:t>
            </a:r>
            <a:r>
              <a:rPr lang="en-US" sz="1600" dirty="0" err="1"/>
              <a:t>KidsTakePics</a:t>
            </a:r>
            <a:r>
              <a:rPr lang="en-US" sz="1600" dirty="0"/>
              <a:t>.</a:t>
            </a:r>
          </a:p>
          <a:p>
            <a:r>
              <a:rPr lang="en-US" sz="1600" b="1" dirty="0"/>
              <a:t>Normal</a:t>
            </a:r>
            <a:r>
              <a:rPr lang="en-US" sz="1600" dirty="0"/>
              <a:t>:  The user chooses upload photos and they are prompted to select the photos to be uploaded on their computer and to select the project name under which the photos will be stored. They should also be given the option of inputting keywords that should be associated with each uploaded photo. Uploaded photos are named by creating a conjunction of the user name with the filename of the photo on the local computer.</a:t>
            </a:r>
          </a:p>
          <a:p>
            <a:r>
              <a:rPr lang="en-US" sz="1600" dirty="0"/>
              <a:t>On completion of the upload, the system automatically sends an email to the project moderator asking them to check new content and generates an on-screen message to the user that this has been done. </a:t>
            </a:r>
          </a:p>
          <a:p>
            <a:endParaRPr lang="en-US" sz="1400"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49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57909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Uploading </a:t>
            </a:r>
            <a:r>
              <a:rPr lang="en-US" dirty="0" smtClean="0"/>
              <a:t>photos (Cont.)</a:t>
            </a:r>
            <a:endParaRPr lang="en-US" dirty="0"/>
          </a:p>
        </p:txBody>
      </p:sp>
      <p:sp>
        <p:nvSpPr>
          <p:cNvPr id="3" name="Content Placeholder 2"/>
          <p:cNvSpPr>
            <a:spLocks noGrp="1"/>
          </p:cNvSpPr>
          <p:nvPr>
            <p:ph idx="1"/>
          </p:nvPr>
        </p:nvSpPr>
        <p:spPr/>
        <p:txBody>
          <a:bodyPr/>
          <a:lstStyle/>
          <a:p>
            <a:r>
              <a:rPr lang="en-US" sz="1600" b="1" dirty="0"/>
              <a:t>What can go wrong</a:t>
            </a:r>
            <a:r>
              <a:rPr lang="en-US" sz="1600" dirty="0"/>
              <a:t>: </a:t>
            </a:r>
            <a:endParaRPr lang="en-US" sz="1600" dirty="0" smtClean="0"/>
          </a:p>
          <a:p>
            <a:r>
              <a:rPr lang="en-US" sz="1600" dirty="0" smtClean="0"/>
              <a:t>No </a:t>
            </a:r>
            <a:r>
              <a:rPr lang="en-US" sz="1600" dirty="0"/>
              <a:t>moderator is associated with the selected project. An email is automatically generated to the school administrator asking them to nominate a project moderator. Users should be informed that there could be a delay in making their photos visible.</a:t>
            </a:r>
          </a:p>
          <a:p>
            <a:r>
              <a:rPr lang="en-US" sz="1600" dirty="0"/>
              <a:t>Photos with the same name have already been uploaded by the same user.  The user should be asked if they wish to re-upload the photos with the same name, rename the photos or cancel the upload. If they chose to re-upload the photos, the originals are overwritten. If they chose to rename the photos, a new name is automatically generated by adding a number to the existing file name</a:t>
            </a:r>
            <a:r>
              <a:rPr lang="en-US" sz="1600" dirty="0" smtClean="0"/>
              <a:t>.</a:t>
            </a:r>
            <a:endParaRPr lang="en-US" sz="1600" dirty="0"/>
          </a:p>
          <a:p>
            <a:r>
              <a:rPr lang="en-US" sz="1600" b="1" dirty="0"/>
              <a:t>Other </a:t>
            </a:r>
            <a:r>
              <a:rPr lang="en-US" sz="1600" b="1" dirty="0" smtClean="0"/>
              <a:t>activities:  </a:t>
            </a:r>
            <a:r>
              <a:rPr lang="en-US" sz="1600" dirty="0"/>
              <a:t>The moderator may be logged on to the system and may approve photos as they are uploaded.</a:t>
            </a:r>
          </a:p>
          <a:p>
            <a:r>
              <a:rPr lang="en-US" sz="1600" b="1" dirty="0"/>
              <a:t>System state on completion</a:t>
            </a:r>
            <a:r>
              <a:rPr lang="en-US" sz="1600" dirty="0"/>
              <a:t>: User is logged on. The selected photos have been uploaded and assigned a status ‘awaiting moderation’.  Photos are visible to the moderator and to the user who uploaded them.</a:t>
            </a:r>
          </a:p>
          <a:p>
            <a:endParaRPr lang="en-US" sz="1600"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396982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6872"/>
            <a:ext cx="8229600" cy="1143000"/>
          </a:xfrm>
        </p:spPr>
        <p:txBody>
          <a:bodyPr/>
          <a:lstStyle/>
          <a:p>
            <a:pPr algn="ctr"/>
            <a:r>
              <a:rPr lang="en-US" dirty="0" smtClean="0"/>
              <a:t>Requirements specification</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51</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3199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specification</a:t>
            </a:r>
            <a:endParaRPr lang="en-US" dirty="0"/>
          </a:p>
        </p:txBody>
      </p:sp>
      <p:sp>
        <p:nvSpPr>
          <p:cNvPr id="3" name="Content Placeholder 2"/>
          <p:cNvSpPr>
            <a:spLocks noGrp="1"/>
          </p:cNvSpPr>
          <p:nvPr>
            <p:ph idx="1"/>
          </p:nvPr>
        </p:nvSpPr>
        <p:spPr/>
        <p:txBody>
          <a:bodyPr/>
          <a:lstStyle/>
          <a:p>
            <a:r>
              <a:rPr lang="en-US" dirty="0" smtClean="0"/>
              <a:t>The process of writing </a:t>
            </a:r>
            <a:r>
              <a:rPr lang="en-US" dirty="0" smtClean="0"/>
              <a:t>down </a:t>
            </a:r>
            <a:r>
              <a:rPr lang="en-US" dirty="0" smtClean="0"/>
              <a:t>the user and system requirements in a requirements document.</a:t>
            </a:r>
          </a:p>
          <a:p>
            <a:r>
              <a:rPr lang="en-US" dirty="0" smtClean="0"/>
              <a:t>User requirements have to be understandable by end-users and customers who do not have a technical background.</a:t>
            </a:r>
          </a:p>
          <a:p>
            <a:r>
              <a:rPr lang="en-US" dirty="0" smtClean="0"/>
              <a:t>System requirements are more detailed requirements and may include more technical information.</a:t>
            </a:r>
          </a:p>
          <a:p>
            <a:r>
              <a:rPr lang="en-US" dirty="0" smtClean="0"/>
              <a:t>The requirements may be part of a contract for the system development</a:t>
            </a:r>
          </a:p>
          <a:p>
            <a:pPr lvl="1"/>
            <a:r>
              <a:rPr lang="en-US" dirty="0" smtClean="0"/>
              <a:t>It is therefore important that these are as complete as possible.</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444465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76200"/>
            <a:ext cx="8229600" cy="838200"/>
          </a:xfrm>
        </p:spPr>
        <p:txBody>
          <a:bodyPr>
            <a:normAutofit fontScale="90000"/>
          </a:bodyPr>
          <a:lstStyle/>
          <a:p>
            <a:pPr eaLnBrk="1" hangingPunct="1"/>
            <a:r>
              <a:rPr lang="en-US" dirty="0" smtClean="0"/>
              <a:t>Ways of writing a system requirements specification </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53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650346687"/>
              </p:ext>
            </p:extLst>
          </p:nvPr>
        </p:nvGraphicFramePr>
        <p:xfrm>
          <a:off x="685800" y="1595479"/>
          <a:ext cx="7924800" cy="4805322"/>
        </p:xfrm>
        <a:graphic>
          <a:graphicData uri="http://schemas.openxmlformats.org/drawingml/2006/table">
            <a:tbl>
              <a:tblPr/>
              <a:tblGrid>
                <a:gridCol w="1733550">
                  <a:extLst>
                    <a:ext uri="{9D8B030D-6E8A-4147-A177-3AD203B41FA5}">
                      <a16:colId xmlns:a16="http://schemas.microsoft.com/office/drawing/2014/main" val="20000"/>
                    </a:ext>
                  </a:extLst>
                </a:gridCol>
                <a:gridCol w="6191250">
                  <a:extLst>
                    <a:ext uri="{9D8B030D-6E8A-4147-A177-3AD203B41FA5}">
                      <a16:colId xmlns:a16="http://schemas.microsoft.com/office/drawing/2014/main" val="20001"/>
                    </a:ext>
                  </a:extLst>
                </a:gridCol>
              </a:tblGrid>
              <a:tr h="37026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000000"/>
                          </a:solidFill>
                          <a:effectLst/>
                          <a:latin typeface="Arial"/>
                          <a:ea typeface="Times New Roman" charset="0"/>
                          <a:cs typeface="Arial"/>
                        </a:rPr>
                        <a:t>Notation</a:t>
                      </a:r>
                      <a:endParaRPr kumimoji="0" lang="en-US" sz="1400" b="1" i="0" u="none" strike="noStrike" cap="none" normalizeH="0" baseline="0" dirty="0" smtClean="0">
                        <a:ln>
                          <a:noFill/>
                        </a:ln>
                        <a:solidFill>
                          <a:srgbClr val="FFFFFF"/>
                        </a:solidFill>
                        <a:effectLst/>
                        <a:latin typeface="Arial"/>
                        <a:ea typeface="Arial" charset="0"/>
                        <a:cs typeface="Arial"/>
                      </a:endParaRP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latin typeface="Arial"/>
                          <a:ea typeface="Times New Roman" charset="0"/>
                          <a:cs typeface="Arial"/>
                        </a:rPr>
                        <a:t>Description</a:t>
                      </a:r>
                    </a:p>
                  </a:txBody>
                  <a:tcPr marL="73025" marR="73025"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2784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rgbClr val="000000"/>
                          </a:solidFill>
                          <a:effectLst/>
                          <a:latin typeface="Arial"/>
                          <a:ea typeface="Times New Roman" charset="0"/>
                          <a:cs typeface="Arial"/>
                        </a:rPr>
                        <a:t>Natural language</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latin typeface="Arial"/>
                          <a:ea typeface="Times New Roman" charset="0"/>
                          <a:cs typeface="Arial"/>
                        </a:rPr>
                        <a:t>The requirements are written using numbered sentences in natural language. Each sentence should express one requirement.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62784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rgbClr val="000000"/>
                          </a:solidFill>
                          <a:effectLst/>
                          <a:latin typeface="Arial"/>
                          <a:ea typeface="Times New Roman" charset="0"/>
                          <a:cs typeface="Arial"/>
                        </a:rPr>
                        <a:t>Structured natural language </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latin typeface="Arial"/>
                          <a:ea typeface="Times New Roman" charset="0"/>
                          <a:cs typeface="Arial"/>
                        </a:rPr>
                        <a:t>The requirements are written in natural language on a standard form or template. Each field provides information about an aspect of the requirement.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982014">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latin typeface="Arial"/>
                          <a:ea typeface="Times New Roman" charset="0"/>
                          <a:cs typeface="Arial"/>
                        </a:rPr>
                        <a:t>Design description languages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latin typeface="Arial"/>
                          <a:ea typeface="Times New Roman" charset="0"/>
                          <a:cs typeface="Arial"/>
                        </a:rPr>
                        <a:t>This approach uses a language like a programming language, but with more abstract features to specify the requirements by defining an operational model of the system. This approach is now rarely used although it can be useful for interface specifications.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62784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latin typeface="Arial"/>
                          <a:ea typeface="Times New Roman" charset="0"/>
                          <a:cs typeface="Arial"/>
                        </a:rPr>
                        <a:t>Graphical notations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latin typeface="Arial"/>
                          <a:ea typeface="Times New Roman" charset="0"/>
                          <a:cs typeface="Arial"/>
                        </a:rPr>
                        <a:t>Graphical models, supplemented by text annotations, are used to define the functional requirements for the system; UML use case and sequence diagrams are commonly used.</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133618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latin typeface="Arial"/>
                          <a:ea typeface="Times New Roman" charset="0"/>
                          <a:cs typeface="Arial"/>
                        </a:rPr>
                        <a:t>Mathematical specifications</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latin typeface="Arial"/>
                          <a:ea typeface="Times New Roman" charset="0"/>
                          <a:cs typeface="Arial"/>
                        </a:rPr>
                        <a:t>These notations are based on mathematical concepts such as finite-state machines or sets. Although these unambiguous specifications can reduce the ambiguity in a requirements document, most customers don’t understand a formal specification. They cannot check that it represents what they want and are reluctant to accept it as a system contract</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12542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GB"/>
              <a:t>Requirements and design</a:t>
            </a:r>
          </a:p>
        </p:txBody>
      </p:sp>
      <p:sp>
        <p:nvSpPr>
          <p:cNvPr id="63491" name="Rectangle 3"/>
          <p:cNvSpPr>
            <a:spLocks noGrp="1" noChangeArrowheads="1"/>
          </p:cNvSpPr>
          <p:nvPr>
            <p:ph idx="1"/>
          </p:nvPr>
        </p:nvSpPr>
        <p:spPr/>
        <p:txBody>
          <a:bodyPr/>
          <a:lstStyle/>
          <a:p>
            <a:pPr>
              <a:lnSpc>
                <a:spcPct val="90000"/>
              </a:lnSpc>
            </a:pPr>
            <a:r>
              <a:rPr lang="en-GB" dirty="0"/>
              <a:t>In principle, requirements should state what the system should do and the design should describe how it does this.</a:t>
            </a:r>
          </a:p>
          <a:p>
            <a:pPr>
              <a:lnSpc>
                <a:spcPct val="90000"/>
              </a:lnSpc>
            </a:pPr>
            <a:r>
              <a:rPr lang="en-GB" dirty="0"/>
              <a:t>In practice, requirements and design are inseparable</a:t>
            </a:r>
          </a:p>
          <a:p>
            <a:pPr lvl="1">
              <a:lnSpc>
                <a:spcPct val="90000"/>
              </a:lnSpc>
            </a:pPr>
            <a:r>
              <a:rPr lang="en-GB" dirty="0"/>
              <a:t>A system architecture may be designed to structure the requirements;</a:t>
            </a:r>
          </a:p>
          <a:p>
            <a:pPr lvl="1">
              <a:lnSpc>
                <a:spcPct val="90000"/>
              </a:lnSpc>
            </a:pPr>
            <a:r>
              <a:rPr lang="en-GB" dirty="0"/>
              <a:t>The system may inter-operate with other systems that generate design requirements;</a:t>
            </a:r>
          </a:p>
          <a:p>
            <a:pPr lvl="1">
              <a:lnSpc>
                <a:spcPct val="90000"/>
              </a:lnSpc>
            </a:pPr>
            <a:r>
              <a:rPr lang="en-GB" dirty="0"/>
              <a:t>The use of a specific</a:t>
            </a:r>
            <a:r>
              <a:rPr lang="en-GB" dirty="0" smtClean="0"/>
              <a:t> architecture to satisfy non-functional requirements may </a:t>
            </a:r>
            <a:r>
              <a:rPr lang="en-GB" dirty="0"/>
              <a:t>be a domain requirement</a:t>
            </a:r>
            <a:r>
              <a:rPr lang="en-GB" dirty="0" smtClean="0"/>
              <a:t>.</a:t>
            </a:r>
            <a:endParaRPr lang="en-GB" sz="1800" dirty="0" smtClean="0"/>
          </a:p>
          <a:p>
            <a:pPr lvl="1">
              <a:lnSpc>
                <a:spcPct val="90000"/>
              </a:lnSpc>
            </a:pPr>
            <a:r>
              <a:rPr lang="en-GB" dirty="0"/>
              <a:t>This may be the consequence of a regulatory requirement.</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54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989085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language specification</a:t>
            </a:r>
            <a:endParaRPr lang="en-US" dirty="0"/>
          </a:p>
        </p:txBody>
      </p:sp>
      <p:sp>
        <p:nvSpPr>
          <p:cNvPr id="3" name="Content Placeholder 2"/>
          <p:cNvSpPr>
            <a:spLocks noGrp="1"/>
          </p:cNvSpPr>
          <p:nvPr>
            <p:ph idx="1"/>
          </p:nvPr>
        </p:nvSpPr>
        <p:spPr/>
        <p:txBody>
          <a:bodyPr/>
          <a:lstStyle/>
          <a:p>
            <a:r>
              <a:rPr lang="en-US" dirty="0" smtClean="0"/>
              <a:t>Requirements are written as natural language sentences supplemented by diagrams and tables.</a:t>
            </a:r>
          </a:p>
          <a:p>
            <a:r>
              <a:rPr lang="en-US" dirty="0" smtClean="0"/>
              <a:t>Used for writing requirements because it is expressive, intuitive and universal. This means that the requirements  can be understood by users and customers.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56232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266700"/>
            <a:ext cx="8229600" cy="1104900"/>
          </a:xfrm>
        </p:spPr>
        <p:txBody>
          <a:bodyPr anchor="ctr"/>
          <a:lstStyle/>
          <a:p>
            <a:r>
              <a:rPr lang="en-GB" dirty="0"/>
              <a:t>Guidelines for writing requirements</a:t>
            </a:r>
          </a:p>
        </p:txBody>
      </p:sp>
      <p:sp>
        <p:nvSpPr>
          <p:cNvPr id="61443" name="Rectangle 3"/>
          <p:cNvSpPr>
            <a:spLocks noGrp="1" noChangeArrowheads="1"/>
          </p:cNvSpPr>
          <p:nvPr>
            <p:ph idx="1"/>
          </p:nvPr>
        </p:nvSpPr>
        <p:spPr/>
        <p:txBody>
          <a:bodyPr/>
          <a:lstStyle/>
          <a:p>
            <a:r>
              <a:rPr lang="en-GB" dirty="0"/>
              <a:t>Invent a standard format and use it for all requirements.</a:t>
            </a:r>
          </a:p>
          <a:p>
            <a:r>
              <a:rPr lang="en-GB" dirty="0"/>
              <a:t>Use language in a consistent way. Use shall for mandatory requirements, should for desirable requirements.</a:t>
            </a:r>
          </a:p>
          <a:p>
            <a:r>
              <a:rPr lang="en-GB" dirty="0"/>
              <a:t>Use text highlighting to identify key parts of the requirement.</a:t>
            </a:r>
          </a:p>
          <a:p>
            <a:r>
              <a:rPr lang="en-GB" dirty="0"/>
              <a:t>Avoid the use of computer jargon</a:t>
            </a:r>
            <a:r>
              <a:rPr lang="en-GB" dirty="0" smtClean="0"/>
              <a:t>.</a:t>
            </a:r>
          </a:p>
          <a:p>
            <a:r>
              <a:rPr lang="en-GB" dirty="0" smtClean="0"/>
              <a:t>Include an explanation (rationale) of why a requirement is necessary.</a:t>
            </a: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56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46720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304800"/>
            <a:ext cx="8229600" cy="838200"/>
          </a:xfrm>
        </p:spPr>
        <p:txBody>
          <a:bodyPr/>
          <a:lstStyle/>
          <a:p>
            <a:r>
              <a:rPr lang="en-GB" dirty="0"/>
              <a:t>Problems with natural language</a:t>
            </a:r>
          </a:p>
        </p:txBody>
      </p:sp>
      <p:sp>
        <p:nvSpPr>
          <p:cNvPr id="55299" name="Rectangle 3"/>
          <p:cNvSpPr>
            <a:spLocks noGrp="1" noChangeArrowheads="1"/>
          </p:cNvSpPr>
          <p:nvPr>
            <p:ph idx="1"/>
          </p:nvPr>
        </p:nvSpPr>
        <p:spPr/>
        <p:txBody>
          <a:bodyPr/>
          <a:lstStyle/>
          <a:p>
            <a:r>
              <a:rPr lang="en-GB"/>
              <a:t>Lack of clarity </a:t>
            </a:r>
          </a:p>
          <a:p>
            <a:pPr lvl="1"/>
            <a:r>
              <a:rPr lang="en-GB"/>
              <a:t>Precision is difficult without making the document difficult to read.</a:t>
            </a:r>
          </a:p>
          <a:p>
            <a:r>
              <a:rPr lang="en-GB"/>
              <a:t>Requirements confusion</a:t>
            </a:r>
          </a:p>
          <a:p>
            <a:pPr lvl="1"/>
            <a:r>
              <a:rPr lang="en-GB"/>
              <a:t>Functional and non-functional requirements tend to be mixed-up.</a:t>
            </a:r>
          </a:p>
          <a:p>
            <a:r>
              <a:rPr lang="en-GB"/>
              <a:t>Requirements amalgamation</a:t>
            </a:r>
          </a:p>
          <a:p>
            <a:pPr lvl="1"/>
            <a:r>
              <a:rPr lang="en-GB"/>
              <a:t>Several different requirements may be expressed together.</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57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603570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76200" y="76200"/>
            <a:ext cx="9067800" cy="914400"/>
          </a:xfrm>
        </p:spPr>
        <p:txBody>
          <a:bodyPr>
            <a:normAutofit fontScale="90000"/>
          </a:bodyPr>
          <a:lstStyle/>
          <a:p>
            <a:pPr eaLnBrk="1" hangingPunct="1"/>
            <a:r>
              <a:rPr lang="en-US" dirty="0" smtClean="0"/>
              <a:t>Example requirements for the insulin pump software system</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58</a:t>
            </a:fld>
            <a:endParaRPr lang="en-US"/>
          </a:p>
        </p:txBody>
      </p:sp>
      <p:graphicFrame>
        <p:nvGraphicFramePr>
          <p:cNvPr id="4" name="Table 3"/>
          <p:cNvGraphicFramePr>
            <a:graphicFrameLocks noGrp="1"/>
          </p:cNvGraphicFramePr>
          <p:nvPr/>
        </p:nvGraphicFramePr>
        <p:xfrm>
          <a:off x="1524000" y="2209800"/>
          <a:ext cx="6096000" cy="3383280"/>
        </p:xfrm>
        <a:graphic>
          <a:graphicData uri="http://schemas.openxmlformats.org/drawingml/2006/table">
            <a:tbl>
              <a:tblPr firstRow="1" bandRow="1">
                <a:tableStyleId>{69CF1AB2-1976-4502-BF36-3FF5EA218861}</a:tableStyleId>
              </a:tblPr>
              <a:tblGrid>
                <a:gridCol w="6096000">
                  <a:extLst>
                    <a:ext uri="{9D8B030D-6E8A-4147-A177-3AD203B41FA5}">
                      <a16:colId xmlns:a16="http://schemas.microsoft.com/office/drawing/2014/main" val="20000"/>
                    </a:ext>
                  </a:extLst>
                </a:gridCol>
              </a:tblGrid>
              <a:tr h="370840">
                <a:tc>
                  <a:txBody>
                    <a:bodyPr/>
                    <a:lstStyle/>
                    <a:p>
                      <a:r>
                        <a:rPr lang="en-GB" sz="1800" b="0" kern="1200" dirty="0" smtClean="0"/>
                        <a:t>3.2 The system shall measure the blood sugar and deliver insulin, if required, every 10 minutes.</a:t>
                      </a:r>
                      <a:r>
                        <a:rPr lang="en-GB" sz="1800" b="0" i="1" kern="1200" dirty="0" smtClean="0"/>
                        <a:t> (Changes in blood sugar are relatively slow so more frequent measurement is unnecessary; less frequent measurement could lead to unnecessarily high sugar levels.)</a:t>
                      </a:r>
                    </a:p>
                    <a:p>
                      <a:endParaRPr lang="en-GB" sz="1800" b="0" kern="1200" dirty="0" smtClean="0"/>
                    </a:p>
                    <a:p>
                      <a:r>
                        <a:rPr lang="en-GB" sz="1800" b="0" kern="1200" dirty="0" smtClean="0"/>
                        <a:t>3.6 The system shall run a self-test routine every minute with the conditions to be tested and the associated actions defined in Table 1.</a:t>
                      </a:r>
                      <a:r>
                        <a:rPr lang="en-GB" sz="1800" b="0" i="1" kern="1200" dirty="0" smtClean="0"/>
                        <a:t> (A self-test routine can discover hardware and software problems and alert the user to the fact the normal operation may be impossible.)</a:t>
                      </a:r>
                    </a:p>
                    <a:p>
                      <a:endParaRPr lang="en-US" dirty="0"/>
                    </a:p>
                  </a:txBody>
                  <a:tcPr/>
                </a:tc>
                <a:extLst>
                  <a:ext uri="{0D108BD9-81ED-4DB2-BD59-A6C34878D82A}">
                    <a16:rowId xmlns:a16="http://schemas.microsoft.com/office/drawing/2014/main" val="10000"/>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110376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Structured specifications</a:t>
            </a:r>
            <a:endParaRPr lang="en-US" dirty="0"/>
          </a:p>
        </p:txBody>
      </p:sp>
      <p:sp>
        <p:nvSpPr>
          <p:cNvPr id="3" name="Content Placeholder 2"/>
          <p:cNvSpPr>
            <a:spLocks noGrp="1"/>
          </p:cNvSpPr>
          <p:nvPr>
            <p:ph idx="1"/>
          </p:nvPr>
        </p:nvSpPr>
        <p:spPr/>
        <p:txBody>
          <a:bodyPr/>
          <a:lstStyle/>
          <a:p>
            <a:r>
              <a:rPr lang="en-US" dirty="0" smtClean="0"/>
              <a:t>An approach to writing requirements where the freedom of the requirements writer is limited and requirements are written in a standard way.</a:t>
            </a:r>
          </a:p>
          <a:p>
            <a:r>
              <a:rPr lang="en-US" dirty="0" smtClean="0"/>
              <a:t>This works well for some types of requirements e.g. requirements for embedded control system but is sometimes too rigid for writing business system requirements.</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59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78516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noFill/>
          <a:ln/>
        </p:spPr>
        <p:txBody>
          <a:bodyPr lIns="90487" tIns="44450" rIns="90487" bIns="44450"/>
          <a:lstStyle/>
          <a:p>
            <a:r>
              <a:rPr lang="en-GB"/>
              <a:t>Form-based specifications</a:t>
            </a:r>
          </a:p>
        </p:txBody>
      </p:sp>
      <p:sp>
        <p:nvSpPr>
          <p:cNvPr id="67587" name="Rectangle 3"/>
          <p:cNvSpPr>
            <a:spLocks noGrp="1" noChangeArrowheads="1"/>
          </p:cNvSpPr>
          <p:nvPr>
            <p:ph idx="1"/>
          </p:nvPr>
        </p:nvSpPr>
        <p:spPr>
          <a:noFill/>
          <a:ln/>
        </p:spPr>
        <p:txBody>
          <a:bodyPr lIns="90487" tIns="44450" rIns="90487" bIns="44450"/>
          <a:lstStyle/>
          <a:p>
            <a:r>
              <a:rPr lang="en-GB" dirty="0"/>
              <a:t>Definition of the function or entity.</a:t>
            </a:r>
          </a:p>
          <a:p>
            <a:r>
              <a:rPr lang="en-GB" dirty="0"/>
              <a:t>Description of inputs and where they come from.</a:t>
            </a:r>
          </a:p>
          <a:p>
            <a:r>
              <a:rPr lang="en-GB" dirty="0"/>
              <a:t>Description of outputs and where they go to.</a:t>
            </a:r>
            <a:endParaRPr lang="en-GB" dirty="0" smtClean="0"/>
          </a:p>
          <a:p>
            <a:r>
              <a:rPr lang="en-GB" dirty="0" smtClean="0"/>
              <a:t>Information about the information needed for the computation and other entities used.</a:t>
            </a:r>
          </a:p>
          <a:p>
            <a:r>
              <a:rPr lang="en-GB" dirty="0" smtClean="0"/>
              <a:t>Description of the action to be taken.</a:t>
            </a:r>
          </a:p>
          <a:p>
            <a:r>
              <a:rPr lang="en-GB" dirty="0"/>
              <a:t>Pre and post conditions (if appropriate).</a:t>
            </a:r>
          </a:p>
          <a:p>
            <a:r>
              <a:rPr lang="en-GB" dirty="0"/>
              <a:t>The side effects (if any) of the function.</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56151505"/>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76200" y="685800"/>
            <a:ext cx="9067800" cy="685800"/>
          </a:xfrm>
        </p:spPr>
        <p:txBody>
          <a:bodyPr>
            <a:normAutofit fontScale="90000"/>
          </a:bodyPr>
          <a:lstStyle/>
          <a:p>
            <a:pPr eaLnBrk="1" hangingPunct="1"/>
            <a:r>
              <a:rPr lang="en-US" dirty="0" smtClean="0"/>
              <a:t>A structured specification of a requirement for an insulin pump</a:t>
            </a:r>
            <a:r>
              <a:rPr lang="en-GB" dirty="0" smtClean="0"/>
              <a:t> </a:t>
            </a:r>
            <a:endParaRPr lang="en-US" dirty="0" smtClean="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61</a:t>
            </a:fld>
            <a:endParaRPr lang="en-US"/>
          </a:p>
        </p:txBody>
      </p:sp>
      <p:graphicFrame>
        <p:nvGraphicFramePr>
          <p:cNvPr id="27650" name="Object 2"/>
          <p:cNvGraphicFramePr>
            <a:graphicFrameLocks noChangeAspect="1"/>
          </p:cNvGraphicFramePr>
          <p:nvPr/>
        </p:nvGraphicFramePr>
        <p:xfrm>
          <a:off x="1143000" y="2057400"/>
          <a:ext cx="5943600" cy="3314700"/>
        </p:xfrm>
        <a:graphic>
          <a:graphicData uri="http://schemas.openxmlformats.org/presentationml/2006/ole">
            <mc:AlternateContent xmlns:mc="http://schemas.openxmlformats.org/markup-compatibility/2006">
              <mc:Choice xmlns:v="urn:schemas-microsoft-com:vml" Requires="v">
                <p:oleObj spid="_x0000_s1030" name="Document" r:id="rId3" imgW="5943600" imgH="3314700" progId="Word.Document.12">
                  <p:embed/>
                </p:oleObj>
              </mc:Choice>
              <mc:Fallback>
                <p:oleObj name="Document" r:id="rId3" imgW="5943600" imgH="3314700" progId="Word.Document.12">
                  <p:embed/>
                  <p:pic>
                    <p:nvPicPr>
                      <p:cNvPr id="276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057400"/>
                        <a:ext cx="59436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62450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76200" y="457200"/>
            <a:ext cx="9067800" cy="914400"/>
          </a:xfrm>
        </p:spPr>
        <p:txBody>
          <a:bodyPr>
            <a:normAutofit fontScale="90000"/>
          </a:bodyPr>
          <a:lstStyle/>
          <a:p>
            <a:pPr eaLnBrk="1" hangingPunct="1"/>
            <a:r>
              <a:rPr lang="en-US" dirty="0" smtClean="0"/>
              <a:t>A structured specification of a requirement for an insulin </a:t>
            </a:r>
            <a:r>
              <a:rPr lang="en-US" dirty="0" smtClean="0"/>
              <a:t>pump (Cont.)</a:t>
            </a:r>
            <a:r>
              <a:rPr lang="en-GB" dirty="0" smtClean="0"/>
              <a:t> </a:t>
            </a:r>
            <a:endParaRPr lang="en-US" dirty="0" smtClean="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62</a:t>
            </a:fld>
            <a:endParaRPr lang="en-US"/>
          </a:p>
        </p:txBody>
      </p:sp>
      <p:graphicFrame>
        <p:nvGraphicFramePr>
          <p:cNvPr id="27650" name="Object 2"/>
          <p:cNvGraphicFramePr>
            <a:graphicFrameLocks noChangeAspect="1"/>
          </p:cNvGraphicFramePr>
          <p:nvPr/>
        </p:nvGraphicFramePr>
        <p:xfrm>
          <a:off x="1295400" y="1690688"/>
          <a:ext cx="5943600" cy="4445000"/>
        </p:xfrm>
        <a:graphic>
          <a:graphicData uri="http://schemas.openxmlformats.org/presentationml/2006/ole">
            <mc:AlternateContent xmlns:mc="http://schemas.openxmlformats.org/markup-compatibility/2006">
              <mc:Choice xmlns:v="urn:schemas-microsoft-com:vml" Requires="v">
                <p:oleObj spid="_x0000_s2054" name="Document" r:id="rId3" imgW="5943600" imgH="4445000" progId="Word.Document.12">
                  <p:embed/>
                </p:oleObj>
              </mc:Choice>
              <mc:Fallback>
                <p:oleObj name="Document" r:id="rId3" imgW="5943600" imgH="4445000" progId="Word.Document.12">
                  <p:embed/>
                  <p:pic>
                    <p:nvPicPr>
                      <p:cNvPr id="276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690688"/>
                        <a:ext cx="5943600" cy="444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93215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Tabular specification</a:t>
            </a:r>
          </a:p>
        </p:txBody>
      </p:sp>
      <p:sp>
        <p:nvSpPr>
          <p:cNvPr id="82947" name="Rectangle 3"/>
          <p:cNvSpPr>
            <a:spLocks noGrp="1" noChangeArrowheads="1"/>
          </p:cNvSpPr>
          <p:nvPr>
            <p:ph idx="1"/>
          </p:nvPr>
        </p:nvSpPr>
        <p:spPr/>
        <p:txBody>
          <a:bodyPr/>
          <a:lstStyle/>
          <a:p>
            <a:r>
              <a:rPr lang="en-US" dirty="0"/>
              <a:t>Used to supplement natural language.</a:t>
            </a:r>
          </a:p>
          <a:p>
            <a:r>
              <a:rPr lang="en-US" dirty="0"/>
              <a:t>Particularly useful when you have to define a number of possible alternative courses of action</a:t>
            </a:r>
            <a:r>
              <a:rPr lang="en-US" dirty="0" smtClean="0"/>
              <a:t>.</a:t>
            </a:r>
          </a:p>
          <a:p>
            <a:r>
              <a:rPr lang="en-US" dirty="0" smtClean="0"/>
              <a:t>For example, the insulin pump systems bases its computations on the rate of change of blood sugar level and the tabular specification explains how to calculate the insulin requirement for different scenarios.</a:t>
            </a:r>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97233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304800"/>
            <a:ext cx="9144000" cy="762000"/>
          </a:xfrm>
        </p:spPr>
        <p:txBody>
          <a:bodyPr>
            <a:normAutofit fontScale="90000"/>
          </a:bodyPr>
          <a:lstStyle/>
          <a:p>
            <a:pPr eaLnBrk="1" hangingPunct="1"/>
            <a:r>
              <a:rPr lang="en-US" dirty="0" smtClean="0"/>
              <a:t>Tabular specification of computation for an insulin pump</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64</a:t>
            </a:fld>
            <a:endParaRPr lang="en-US"/>
          </a:p>
        </p:txBody>
      </p:sp>
      <p:graphicFrame>
        <p:nvGraphicFramePr>
          <p:cNvPr id="4" name="Table 3"/>
          <p:cNvGraphicFramePr>
            <a:graphicFrameLocks noGrp="1"/>
          </p:cNvGraphicFramePr>
          <p:nvPr/>
        </p:nvGraphicFramePr>
        <p:xfrm>
          <a:off x="685800" y="1981200"/>
          <a:ext cx="6461125" cy="3481389"/>
        </p:xfrm>
        <a:graphic>
          <a:graphicData uri="http://schemas.openxmlformats.org/drawingml/2006/table">
            <a:tbl>
              <a:tblPr/>
              <a:tblGrid>
                <a:gridCol w="3810000">
                  <a:extLst>
                    <a:ext uri="{9D8B030D-6E8A-4147-A177-3AD203B41FA5}">
                      <a16:colId xmlns:a16="http://schemas.microsoft.com/office/drawing/2014/main" val="20000"/>
                    </a:ext>
                  </a:extLst>
                </a:gridCol>
                <a:gridCol w="2651125">
                  <a:extLst>
                    <a:ext uri="{9D8B030D-6E8A-4147-A177-3AD203B41FA5}">
                      <a16:colId xmlns:a16="http://schemas.microsoft.com/office/drawing/2014/main" val="20001"/>
                    </a:ext>
                  </a:extLst>
                </a:gridCol>
              </a:tblGrid>
              <a:tr h="44926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Condition</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a:ea typeface="Times New Roman" charset="0"/>
                          <a:cs typeface="Arial"/>
                        </a:rPr>
                        <a:t>Action</a:t>
                      </a:r>
                      <a:endParaRPr kumimoji="0" lang="en-GB" sz="1600" b="1" i="0" u="none" strike="noStrike" cap="none" normalizeH="0" baseline="0" dirty="0">
                        <a:ln>
                          <a:noFill/>
                        </a:ln>
                        <a:solidFill>
                          <a:srgbClr val="000000"/>
                        </a:solidFill>
                        <a:effectLst/>
                        <a:latin typeface="Arial"/>
                        <a:ea typeface="Times New Roman" charset="0"/>
                        <a:cs typeface="Arial"/>
                      </a:endParaRP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4926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a:ea typeface="Times New Roman" charset="0"/>
                          <a:cs typeface="Arial"/>
                        </a:rPr>
                        <a:t>Sugar level falling (r2 &lt; r1)</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000000"/>
                          </a:solidFill>
                          <a:effectLst/>
                          <a:latin typeface="Arial"/>
                          <a:ea typeface="Times New Roman" charset="0"/>
                          <a:cs typeface="Arial"/>
                        </a:rPr>
                        <a:t>CompDose</a:t>
                      </a:r>
                      <a:r>
                        <a:rPr kumimoji="0" lang="en-GB" sz="1600" b="0" i="0" u="none" strike="noStrike" cap="none" normalizeH="0" baseline="0" dirty="0">
                          <a:ln>
                            <a:noFill/>
                          </a:ln>
                          <a:solidFill>
                            <a:srgbClr val="000000"/>
                          </a:solidFill>
                          <a:effectLst/>
                          <a:latin typeface="Arial"/>
                          <a:ea typeface="Times New Roman" charset="0"/>
                          <a:cs typeface="Arial"/>
                        </a:rPr>
                        <a:t> = 0</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4926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Sugar level stable (r2 = r1)</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000000"/>
                          </a:solidFill>
                          <a:effectLst/>
                          <a:latin typeface="Arial"/>
                          <a:ea typeface="Times New Roman" charset="0"/>
                          <a:cs typeface="Arial"/>
                        </a:rPr>
                        <a:t>CompDose</a:t>
                      </a:r>
                      <a:r>
                        <a:rPr kumimoji="0" lang="en-GB" sz="1600" b="0" i="0" u="none" strike="noStrike" cap="none" normalizeH="0" baseline="0" dirty="0">
                          <a:ln>
                            <a:noFill/>
                          </a:ln>
                          <a:solidFill>
                            <a:srgbClr val="000000"/>
                          </a:solidFill>
                          <a:effectLst/>
                          <a:latin typeface="Arial"/>
                          <a:ea typeface="Times New Roman" charset="0"/>
                          <a:cs typeface="Arial"/>
                        </a:rPr>
                        <a:t> = 0</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4926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Sugar level increasing and rate of increase decreasing</a:t>
                      </a:r>
                      <a:r>
                        <a:rPr kumimoji="0" lang="en-GB" sz="1600" b="0" i="0" u="none" strike="noStrike" cap="none" normalizeH="0" baseline="0" dirty="0" smtClean="0">
                          <a:ln>
                            <a:noFill/>
                          </a:ln>
                          <a:solidFill>
                            <a:srgbClr val="000000"/>
                          </a:solidFill>
                          <a:effectLst/>
                          <a:latin typeface="Arial"/>
                          <a:ea typeface="Times New Roman" charset="0"/>
                          <a:cs typeface="Arial"/>
                        </a:rPr>
                        <a:t> </a:t>
                      </a:r>
                      <a:br>
                        <a:rPr kumimoji="0" lang="en-GB" sz="1600" b="0" i="0" u="none" strike="noStrike" cap="none" normalizeH="0" baseline="0" dirty="0" smtClean="0">
                          <a:ln>
                            <a:noFill/>
                          </a:ln>
                          <a:solidFill>
                            <a:srgbClr val="000000"/>
                          </a:solidFill>
                          <a:effectLst/>
                          <a:latin typeface="Arial"/>
                          <a:ea typeface="Times New Roman" charset="0"/>
                          <a:cs typeface="Arial"/>
                        </a:rPr>
                      </a:br>
                      <a:r>
                        <a:rPr kumimoji="0" lang="en-GB" sz="1600" b="0" i="0" u="none" strike="noStrike" cap="none" normalizeH="0" baseline="0" dirty="0" smtClean="0">
                          <a:ln>
                            <a:noFill/>
                          </a:ln>
                          <a:solidFill>
                            <a:srgbClr val="000000"/>
                          </a:solidFill>
                          <a:effectLst/>
                          <a:latin typeface="Arial"/>
                          <a:ea typeface="Times New Roman" charset="0"/>
                          <a:cs typeface="Arial"/>
                        </a:rPr>
                        <a:t>(</a:t>
                      </a:r>
                      <a:r>
                        <a:rPr kumimoji="0" lang="en-GB" sz="1600" b="0" i="0" u="none" strike="noStrike" cap="none" normalizeH="0" baseline="0" dirty="0">
                          <a:ln>
                            <a:noFill/>
                          </a:ln>
                          <a:solidFill>
                            <a:srgbClr val="000000"/>
                          </a:solidFill>
                          <a:effectLst/>
                          <a:latin typeface="Arial"/>
                          <a:ea typeface="Times New Roman" charset="0"/>
                          <a:cs typeface="Arial"/>
                        </a:rPr>
                        <a:t>(r2 – r1) &lt; (r1 – r0))</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000000"/>
                          </a:solidFill>
                          <a:effectLst/>
                          <a:latin typeface="Arial"/>
                          <a:ea typeface="Times New Roman" charset="0"/>
                          <a:cs typeface="Arial"/>
                        </a:rPr>
                        <a:t>CompDose</a:t>
                      </a:r>
                      <a:r>
                        <a:rPr kumimoji="0" lang="en-GB" sz="1600" b="0" i="0" u="none" strike="noStrike" cap="none" normalizeH="0" baseline="0" dirty="0">
                          <a:ln>
                            <a:noFill/>
                          </a:ln>
                          <a:solidFill>
                            <a:srgbClr val="000000"/>
                          </a:solidFill>
                          <a:effectLst/>
                          <a:latin typeface="Arial"/>
                          <a:ea typeface="Times New Roman" charset="0"/>
                          <a:cs typeface="Arial"/>
                        </a:rPr>
                        <a:t> = 0</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6096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Sugar level increasing and rate of increase stable or increasing</a:t>
                      </a:r>
                      <a:r>
                        <a:rPr kumimoji="0" lang="en-GB" sz="1600" b="0" i="0" u="none" strike="noStrike" cap="none" normalizeH="0" baseline="0" dirty="0" smtClean="0">
                          <a:ln>
                            <a:noFill/>
                          </a:ln>
                          <a:solidFill>
                            <a:srgbClr val="000000"/>
                          </a:solidFill>
                          <a:effectLst/>
                          <a:latin typeface="Arial"/>
                          <a:ea typeface="Times New Roman" charset="0"/>
                          <a:cs typeface="Arial"/>
                        </a:rPr>
                        <a:t> </a:t>
                      </a:r>
                      <a:br>
                        <a:rPr kumimoji="0" lang="en-GB" sz="1600" b="0" i="0" u="none" strike="noStrike" cap="none" normalizeH="0" baseline="0" dirty="0" smtClean="0">
                          <a:ln>
                            <a:noFill/>
                          </a:ln>
                          <a:solidFill>
                            <a:srgbClr val="000000"/>
                          </a:solidFill>
                          <a:effectLst/>
                          <a:latin typeface="Arial"/>
                          <a:ea typeface="Times New Roman" charset="0"/>
                          <a:cs typeface="Arial"/>
                        </a:rPr>
                      </a:br>
                      <a:r>
                        <a:rPr kumimoji="0" lang="en-GB" sz="1600" b="0" i="0" u="none" strike="noStrike" cap="none" normalizeH="0" baseline="0" dirty="0" smtClean="0">
                          <a:ln>
                            <a:noFill/>
                          </a:ln>
                          <a:solidFill>
                            <a:srgbClr val="000000"/>
                          </a:solidFill>
                          <a:effectLst/>
                          <a:latin typeface="Arial"/>
                          <a:ea typeface="Times New Roman" charset="0"/>
                          <a:cs typeface="Arial"/>
                        </a:rPr>
                        <a:t>(</a:t>
                      </a:r>
                      <a:r>
                        <a:rPr kumimoji="0" lang="en-GB" sz="1600" b="0" i="0" u="none" strike="noStrike" cap="none" normalizeH="0" baseline="0" dirty="0">
                          <a:ln>
                            <a:noFill/>
                          </a:ln>
                          <a:solidFill>
                            <a:srgbClr val="000000"/>
                          </a:solidFill>
                          <a:effectLst/>
                          <a:latin typeface="Arial"/>
                          <a:ea typeface="Times New Roman" charset="0"/>
                          <a:cs typeface="Arial"/>
                        </a:rPr>
                        <a:t>(r2 – r1) ≥ (r1 – r0))</a:t>
                      </a: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000000"/>
                          </a:solidFill>
                          <a:effectLst/>
                          <a:latin typeface="Arial"/>
                          <a:ea typeface="Times New Roman" charset="0"/>
                          <a:cs typeface="Arial"/>
                        </a:rPr>
                        <a:t>CompDose</a:t>
                      </a:r>
                      <a:r>
                        <a:rPr kumimoji="0" lang="en-GB" sz="1600" b="0" i="0" u="none" strike="noStrike" cap="none" normalizeH="0" baseline="0" dirty="0">
                          <a:ln>
                            <a:noFill/>
                          </a:ln>
                          <a:solidFill>
                            <a:srgbClr val="000000"/>
                          </a:solidFill>
                          <a:effectLst/>
                          <a:latin typeface="Arial"/>
                          <a:ea typeface="Times New Roman" charset="0"/>
                          <a:cs typeface="Arial"/>
                        </a:rPr>
                        <a:t> =</a:t>
                      </a:r>
                      <a:r>
                        <a:rPr kumimoji="0" lang="en-GB" sz="1600" b="0" i="0" u="none" strike="noStrike" cap="none" normalizeH="0" baseline="0" dirty="0" smtClean="0">
                          <a:ln>
                            <a:noFill/>
                          </a:ln>
                          <a:solidFill>
                            <a:srgbClr val="000000"/>
                          </a:solidFill>
                          <a:effectLst/>
                          <a:latin typeface="Arial"/>
                          <a:ea typeface="Times New Roman" charset="0"/>
                          <a:cs typeface="Arial"/>
                        </a:rPr>
                        <a:t> </a:t>
                      </a:r>
                      <a:br>
                        <a:rPr kumimoji="0" lang="en-GB" sz="1600" b="0" i="0" u="none" strike="noStrike" cap="none" normalizeH="0" baseline="0" dirty="0" smtClean="0">
                          <a:ln>
                            <a:noFill/>
                          </a:ln>
                          <a:solidFill>
                            <a:srgbClr val="000000"/>
                          </a:solidFill>
                          <a:effectLst/>
                          <a:latin typeface="Arial"/>
                          <a:ea typeface="Times New Roman" charset="0"/>
                          <a:cs typeface="Arial"/>
                        </a:rPr>
                      </a:br>
                      <a:r>
                        <a:rPr kumimoji="0" lang="en-GB" sz="1600" b="0" i="0" u="none" strike="noStrike" cap="none" normalizeH="0" baseline="0" dirty="0" smtClean="0">
                          <a:ln>
                            <a:noFill/>
                          </a:ln>
                          <a:solidFill>
                            <a:srgbClr val="000000"/>
                          </a:solidFill>
                          <a:effectLst/>
                          <a:latin typeface="Arial"/>
                          <a:ea typeface="Times New Roman" charset="0"/>
                          <a:cs typeface="Arial"/>
                        </a:rPr>
                        <a:t>      round </a:t>
                      </a:r>
                      <a:r>
                        <a:rPr kumimoji="0" lang="en-GB" sz="1600" b="0" i="0" u="none" strike="noStrike" cap="none" normalizeH="0" baseline="0" dirty="0">
                          <a:ln>
                            <a:noFill/>
                          </a:ln>
                          <a:solidFill>
                            <a:srgbClr val="000000"/>
                          </a:solidFill>
                          <a:effectLst/>
                          <a:latin typeface="Arial"/>
                          <a:ea typeface="Times New Roman" charset="0"/>
                          <a:cs typeface="Arial"/>
                        </a:rPr>
                        <a:t>((r2 – r1)/4)</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a:ea typeface="Times New Roman" charset="0"/>
                          <a:cs typeface="Arial"/>
                        </a:rPr>
                        <a:t>If rounded result = 0 then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err="1">
                          <a:ln>
                            <a:noFill/>
                          </a:ln>
                          <a:solidFill>
                            <a:srgbClr val="000000"/>
                          </a:solidFill>
                          <a:effectLst/>
                          <a:latin typeface="Arial"/>
                          <a:ea typeface="Times New Roman" charset="0"/>
                          <a:cs typeface="Arial"/>
                        </a:rPr>
                        <a:t>CompDose</a:t>
                      </a:r>
                      <a:r>
                        <a:rPr kumimoji="0" lang="en-GB" sz="1600" b="0" i="0" u="none" strike="noStrike" cap="none" normalizeH="0" baseline="0" dirty="0">
                          <a:ln>
                            <a:noFill/>
                          </a:ln>
                          <a:solidFill>
                            <a:srgbClr val="000000"/>
                          </a:solidFill>
                          <a:effectLst/>
                          <a:latin typeface="Arial"/>
                          <a:ea typeface="Times New Roman" charset="0"/>
                          <a:cs typeface="Arial"/>
                        </a:rPr>
                        <a:t> = </a:t>
                      </a:r>
                      <a:r>
                        <a:rPr kumimoji="0" lang="en-GB" sz="1600" b="0" i="0" u="none" strike="noStrike" cap="none" normalizeH="0" baseline="0" dirty="0" err="1">
                          <a:ln>
                            <a:noFill/>
                          </a:ln>
                          <a:solidFill>
                            <a:srgbClr val="000000"/>
                          </a:solidFill>
                          <a:effectLst/>
                          <a:latin typeface="Arial"/>
                          <a:ea typeface="Times New Roman" charset="0"/>
                          <a:cs typeface="Arial"/>
                        </a:rPr>
                        <a:t>MinimumDose</a:t>
                      </a:r>
                      <a:endParaRPr kumimoji="0" lang="en-GB" sz="1600" b="0" i="0" u="none" strike="noStrike" cap="none" normalizeH="0" baseline="0" dirty="0">
                        <a:ln>
                          <a:noFill/>
                        </a:ln>
                        <a:solidFill>
                          <a:srgbClr val="000000"/>
                        </a:solidFill>
                        <a:effectLst/>
                        <a:latin typeface="Arial"/>
                        <a:ea typeface="Times New Roman" charset="0"/>
                        <a:cs typeface="Arial"/>
                      </a:endParaRPr>
                    </a:p>
                  </a:txBody>
                  <a:tcPr marL="73025" marR="73025"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011619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GB"/>
              <a:t>Use cases</a:t>
            </a:r>
          </a:p>
        </p:txBody>
      </p:sp>
      <p:sp>
        <p:nvSpPr>
          <p:cNvPr id="48131" name="Rectangle 3"/>
          <p:cNvSpPr>
            <a:spLocks noGrp="1" noChangeArrowheads="1"/>
          </p:cNvSpPr>
          <p:nvPr>
            <p:ph idx="1"/>
          </p:nvPr>
        </p:nvSpPr>
        <p:spPr/>
        <p:txBody>
          <a:bodyPr>
            <a:normAutofit lnSpcReduction="10000"/>
          </a:bodyPr>
          <a:lstStyle/>
          <a:p>
            <a:r>
              <a:rPr lang="en-GB" dirty="0"/>
              <a:t>Use-cases are a </a:t>
            </a:r>
            <a:r>
              <a:rPr lang="en-GB" dirty="0" smtClean="0"/>
              <a:t>kind of scenario that are included in </a:t>
            </a:r>
            <a:r>
              <a:rPr lang="en-GB" dirty="0"/>
              <a:t>the </a:t>
            </a:r>
            <a:r>
              <a:rPr lang="en-GB" dirty="0" smtClean="0"/>
              <a:t>UML. </a:t>
            </a:r>
          </a:p>
          <a:p>
            <a:r>
              <a:rPr lang="en-GB" dirty="0" smtClean="0"/>
              <a:t>Use cases identify </a:t>
            </a:r>
            <a:r>
              <a:rPr lang="en-GB" dirty="0"/>
              <a:t>the actors in an interaction and which describe the interaction itself.</a:t>
            </a:r>
          </a:p>
          <a:p>
            <a:r>
              <a:rPr lang="en-GB" dirty="0"/>
              <a:t>A set of use cases should describe all possible interactions with the system</a:t>
            </a:r>
            <a:r>
              <a:rPr lang="en-GB" dirty="0" smtClean="0"/>
              <a:t>.</a:t>
            </a:r>
          </a:p>
          <a:p>
            <a:r>
              <a:rPr lang="en-GB" dirty="0" smtClean="0"/>
              <a:t>High-level graphical model supplemented by more detailed tabular description </a:t>
            </a:r>
            <a:r>
              <a:rPr lang="en-GB" dirty="0" smtClean="0"/>
              <a:t>(next lecture).</a:t>
            </a:r>
            <a:endParaRPr lang="en-GB" dirty="0" smtClean="0"/>
          </a:p>
          <a:p>
            <a:r>
              <a:rPr lang="en-GB" dirty="0" smtClean="0"/>
              <a:t>UML sequence </a:t>
            </a:r>
            <a:r>
              <a:rPr lang="en-GB" dirty="0"/>
              <a:t>diagrams may be used to add detail to use-cases by showing the sequence of event processing in the system.</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82574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Use cases for the </a:t>
            </a:r>
            <a:r>
              <a:rPr lang="en-GB" dirty="0" smtClean="0"/>
              <a:t>Mentcare system</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66</a:t>
            </a:fld>
            <a:endParaRPr lang="en-US"/>
          </a:p>
        </p:txBody>
      </p:sp>
      <p:pic>
        <p:nvPicPr>
          <p:cNvPr id="4" name="Picture 3" descr="4.15 UseCases.eps"/>
          <p:cNvPicPr>
            <a:picLocks noChangeAspect="1"/>
          </p:cNvPicPr>
          <p:nvPr/>
        </p:nvPicPr>
        <p:blipFill>
          <a:blip r:embed="rId2"/>
          <a:stretch>
            <a:fillRect/>
          </a:stretch>
        </p:blipFill>
        <p:spPr>
          <a:xfrm>
            <a:off x="1447799" y="1828800"/>
            <a:ext cx="6555509" cy="38862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77392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lIns="90487" tIns="44450" rIns="90487" bIns="44450"/>
          <a:lstStyle/>
          <a:p>
            <a:r>
              <a:rPr lang="en-GB" dirty="0"/>
              <a:t>The</a:t>
            </a:r>
            <a:r>
              <a:rPr lang="en-GB" dirty="0" smtClean="0"/>
              <a:t> software requirements </a:t>
            </a:r>
            <a:r>
              <a:rPr lang="en-GB" dirty="0"/>
              <a:t>document</a:t>
            </a:r>
          </a:p>
        </p:txBody>
      </p:sp>
      <p:sp>
        <p:nvSpPr>
          <p:cNvPr id="16387" name="Rectangle 3"/>
          <p:cNvSpPr>
            <a:spLocks noGrp="1" noChangeArrowheads="1"/>
          </p:cNvSpPr>
          <p:nvPr>
            <p:ph idx="1"/>
          </p:nvPr>
        </p:nvSpPr>
        <p:spPr>
          <a:noFill/>
          <a:ln/>
        </p:spPr>
        <p:txBody>
          <a:bodyPr lIns="90487" tIns="44450" rIns="90487" bIns="44450"/>
          <a:lstStyle/>
          <a:p>
            <a:r>
              <a:rPr lang="en-GB" dirty="0"/>
              <a:t>The</a:t>
            </a:r>
            <a:r>
              <a:rPr lang="en-GB" dirty="0" smtClean="0"/>
              <a:t> software requirements </a:t>
            </a:r>
            <a:r>
              <a:rPr lang="en-GB" dirty="0" smtClean="0"/>
              <a:t>document (sometimes software requirements specification SRS) </a:t>
            </a:r>
            <a:r>
              <a:rPr lang="en-GB" dirty="0"/>
              <a:t>is the official statement of what is required of the system developers.</a:t>
            </a:r>
          </a:p>
          <a:p>
            <a:r>
              <a:rPr lang="en-GB" dirty="0"/>
              <a:t>Should include both a definition of user requirements and a specification of the system requirements.</a:t>
            </a:r>
          </a:p>
          <a:p>
            <a:r>
              <a:rPr lang="en-GB" dirty="0"/>
              <a:t>It is NOT a design document. As far as possible, it should set of WHAT the system should do rather than HOW it should do </a:t>
            </a:r>
            <a:r>
              <a:rPr lang="en-GB" dirty="0" smtClean="0"/>
              <a:t>it.</a:t>
            </a: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67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60601827"/>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dirty="0" smtClean="0"/>
              <a:t>Users of a requirements document</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68</a:t>
            </a:fld>
            <a:endParaRPr lang="en-US"/>
          </a:p>
        </p:txBody>
      </p:sp>
      <p:pic>
        <p:nvPicPr>
          <p:cNvPr id="4" name="Picture 3" descr="4.6 ReqDocUsers.eps"/>
          <p:cNvPicPr>
            <a:picLocks noChangeAspect="1"/>
          </p:cNvPicPr>
          <p:nvPr/>
        </p:nvPicPr>
        <p:blipFill>
          <a:blip r:embed="rId2"/>
          <a:stretch>
            <a:fillRect/>
          </a:stretch>
        </p:blipFill>
        <p:spPr>
          <a:xfrm>
            <a:off x="2514600" y="1486176"/>
            <a:ext cx="3810000" cy="4870174"/>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22875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document variability</a:t>
            </a:r>
            <a:endParaRPr lang="en-US" dirty="0"/>
          </a:p>
        </p:txBody>
      </p:sp>
      <p:sp>
        <p:nvSpPr>
          <p:cNvPr id="3" name="Content Placeholder 2"/>
          <p:cNvSpPr>
            <a:spLocks noGrp="1"/>
          </p:cNvSpPr>
          <p:nvPr>
            <p:ph idx="1"/>
          </p:nvPr>
        </p:nvSpPr>
        <p:spPr/>
        <p:txBody>
          <a:bodyPr/>
          <a:lstStyle/>
          <a:p>
            <a:r>
              <a:rPr lang="en-US" dirty="0" smtClean="0"/>
              <a:t>Information in requirements document depends on type of system and the approach to development used.</a:t>
            </a:r>
          </a:p>
          <a:p>
            <a:r>
              <a:rPr lang="en-US" dirty="0" smtClean="0"/>
              <a:t>Systems developed incrementally will, typically, have less detail in the requirements document.</a:t>
            </a:r>
          </a:p>
          <a:p>
            <a:r>
              <a:rPr lang="en-US" dirty="0" smtClean="0"/>
              <a:t>Requirements documents standards have been designed e.g. IEEE standard. These are mostly applicable to the requirements for large systems engineering projects.</a:t>
            </a:r>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69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05884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76213" y="206375"/>
            <a:ext cx="8815387" cy="1089025"/>
          </a:xfrm>
        </p:spPr>
        <p:txBody>
          <a:bodyPr anchor="ctr"/>
          <a:lstStyle/>
          <a:p>
            <a:pPr eaLnBrk="1" hangingPunct="1"/>
            <a:r>
              <a:rPr lang="en-US" dirty="0" smtClean="0"/>
              <a:t>The structure of a requirements</a:t>
            </a:r>
            <a:r>
              <a:rPr lang="en-US" b="1" dirty="0" smtClean="0"/>
              <a:t> </a:t>
            </a:r>
            <a:r>
              <a:rPr lang="en-US" dirty="0" smtClean="0"/>
              <a:t>document</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70</a:t>
            </a:fld>
            <a:endParaRPr lang="en-US"/>
          </a:p>
        </p:txBody>
      </p:sp>
      <p:graphicFrame>
        <p:nvGraphicFramePr>
          <p:cNvPr id="4" name="Table 3"/>
          <p:cNvGraphicFramePr>
            <a:graphicFrameLocks noGrp="1"/>
          </p:cNvGraphicFramePr>
          <p:nvPr/>
        </p:nvGraphicFramePr>
        <p:xfrm>
          <a:off x="762000" y="1828800"/>
          <a:ext cx="7924800" cy="4480560"/>
        </p:xfrm>
        <a:graphic>
          <a:graphicData uri="http://schemas.openxmlformats.org/drawingml/2006/table">
            <a:tbl>
              <a:tblPr/>
              <a:tblGrid>
                <a:gridCol w="1905000">
                  <a:extLst>
                    <a:ext uri="{9D8B030D-6E8A-4147-A177-3AD203B41FA5}">
                      <a16:colId xmlns:a16="http://schemas.microsoft.com/office/drawing/2014/main" val="20000"/>
                    </a:ext>
                  </a:extLst>
                </a:gridCol>
                <a:gridCol w="6019800">
                  <a:extLst>
                    <a:ext uri="{9D8B030D-6E8A-4147-A177-3AD203B41FA5}">
                      <a16:colId xmlns:a16="http://schemas.microsoft.com/office/drawing/2014/main" val="20001"/>
                    </a:ext>
                  </a:extLst>
                </a:gridCol>
              </a:tblGrid>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Times New Roman" charset="0"/>
                          <a:cs typeface="Times New Roman" charset="0"/>
                        </a:rPr>
                        <a:t>Chapter</a:t>
                      </a:r>
                      <a:endParaRPr kumimoji="0" lang="en-GB" sz="1400" b="1" i="0" u="none" strike="noStrike" cap="none" normalizeH="0" baseline="0" dirty="0" smtClean="0">
                        <a:ln>
                          <a:noFill/>
                        </a:ln>
                        <a:solidFill>
                          <a:srgbClr val="000000"/>
                        </a:solidFill>
                        <a:effectLst/>
                        <a:latin typeface="Arial" charset="0"/>
                        <a:ea typeface="Times New Roman" charset="0"/>
                        <a:cs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Times New Roman" charset="0"/>
                          <a:cs typeface="Times New Roman" charset="0"/>
                        </a:rPr>
                        <a:t>Description</a:t>
                      </a:r>
                      <a:endParaRPr kumimoji="0" lang="en-GB" sz="1400" b="1" i="0" u="none" strike="noStrike" cap="none" normalizeH="0" baseline="0" dirty="0" smtClean="0">
                        <a:ln>
                          <a:noFill/>
                        </a:ln>
                        <a:solidFill>
                          <a:srgbClr val="000000"/>
                        </a:solidFill>
                        <a:effectLst/>
                        <a:latin typeface="Arial" charset="0"/>
                        <a:ea typeface="Times New Roman" charset="0"/>
                        <a:cs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charset="0"/>
                          <a:ea typeface="Times New Roman" charset="0"/>
                          <a:cs typeface="Times New Roman" charset="0"/>
                        </a:rPr>
                        <a:t>Preface</a:t>
                      </a:r>
                      <a:endParaRPr kumimoji="0" lang="en-GB" sz="1400" b="0" i="0" u="none" strike="noStrike" cap="none" normalizeH="0" baseline="0" smtClean="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This should define the expected readership of the document and describe its version history, including a rationale for the creation of a new version and a summary of the changes made in each version. </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Introduction</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This should describe the need for the system. It should briefly describe the system’s functions and explain how it will work with other systems. It should also describe how the system fits into the overall business or strategic objectives of the organization commissioning the software.</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Glossary</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This should define the technical terms used in the document. You should not make assumptions about the experience or expertise of the reader.</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User requirements definition</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Here, you describe the services provided for the user. The nonfunctional system requirements should also be described in this section. This description may use natural language, diagrams, or other notations that are understandable to customers. Product and process standards that must be followed should be specified.</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charset="0"/>
                          <a:ea typeface="Times New Roman" charset="0"/>
                          <a:cs typeface="Times New Roman" charset="0"/>
                        </a:rPr>
                        <a:t>System architecture</a:t>
                      </a:r>
                      <a:endParaRPr kumimoji="0" lang="en-GB" sz="1400" b="0" i="0" u="none" strike="noStrike" cap="none" normalizeH="0" baseline="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charset="0"/>
                          <a:ea typeface="Times New Roman" charset="0"/>
                          <a:cs typeface="Times New Roman" charset="0"/>
                        </a:rPr>
                        <a:t>This chapter should present a high-level overview of the anticipated system architecture, showing the distribution of functions across system modules. Architectural components that are reused should be highlighted.</a:t>
                      </a:r>
                      <a:endParaRPr kumimoji="0" lang="en-GB" sz="1400" b="0" i="0" u="none" strike="noStrike" cap="none" normalizeH="0" baseline="0" dirty="0">
                        <a:ln>
                          <a:noFill/>
                        </a:ln>
                        <a:solidFill>
                          <a:srgbClr val="000000"/>
                        </a:solidFill>
                        <a:effectLst/>
                        <a:latin typeface="Arial" charset="0"/>
                        <a:ea typeface="Times New Roman" charset="0"/>
                        <a:cs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991988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763000" cy="838200"/>
          </a:xfrm>
        </p:spPr>
        <p:txBody>
          <a:bodyPr/>
          <a:lstStyle/>
          <a:p>
            <a:r>
              <a:rPr lang="en-US" dirty="0" smtClean="0"/>
              <a:t>The structure of a requirements </a:t>
            </a:r>
            <a:r>
              <a:rPr lang="en-US" dirty="0" smtClean="0"/>
              <a:t>document (Cont.)</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676400"/>
          <a:ext cx="8229600" cy="4680813"/>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6553200">
                  <a:extLst>
                    <a:ext uri="{9D8B030D-6E8A-4147-A177-3AD203B41FA5}">
                      <a16:colId xmlns:a16="http://schemas.microsoft.com/office/drawing/2014/main" val="20001"/>
                    </a:ext>
                  </a:extLst>
                </a:gridCol>
              </a:tblGrid>
              <a:tr h="319976">
                <a:tc>
                  <a:txBody>
                    <a:bodyPr/>
                    <a:lstStyle/>
                    <a:p>
                      <a:r>
                        <a:rPr lang="en-US" sz="1400" dirty="0" smtClean="0">
                          <a:solidFill>
                            <a:schemeClr val="tx1"/>
                          </a:solidFill>
                          <a:latin typeface="Arial"/>
                          <a:cs typeface="Arial"/>
                        </a:rPr>
                        <a:t>Chapter</a:t>
                      </a:r>
                      <a:endParaRPr lang="en-US" sz="1400" dirty="0">
                        <a:solidFill>
                          <a:schemeClr val="tx1"/>
                        </a:solidFill>
                        <a:latin typeface="Arial"/>
                        <a:cs typeface="Arial"/>
                      </a:endParaRPr>
                    </a:p>
                  </a:txBody>
                  <a:tcPr/>
                </a:tc>
                <a:tc>
                  <a:txBody>
                    <a:bodyPr/>
                    <a:lstStyle/>
                    <a:p>
                      <a:r>
                        <a:rPr lang="en-US" sz="1400" dirty="0" smtClean="0">
                          <a:solidFill>
                            <a:schemeClr val="tx1"/>
                          </a:solidFill>
                          <a:latin typeface="Arial"/>
                          <a:cs typeface="Arial"/>
                        </a:rPr>
                        <a:t>Description</a:t>
                      </a:r>
                      <a:endParaRPr lang="en-US" sz="1400" dirty="0">
                        <a:solidFill>
                          <a:schemeClr val="tx1"/>
                        </a:solidFill>
                        <a:latin typeface="Arial"/>
                        <a:cs typeface="Arial"/>
                      </a:endParaRPr>
                    </a:p>
                  </a:txBody>
                  <a:tcPr/>
                </a:tc>
                <a:extLst>
                  <a:ext uri="{0D108BD9-81ED-4DB2-BD59-A6C34878D82A}">
                    <a16:rowId xmlns:a16="http://schemas.microsoft.com/office/drawing/2014/main" val="10000"/>
                  </a:ext>
                </a:extLst>
              </a:tr>
              <a:tr h="69890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a:ea typeface="Times New Roman" charset="0"/>
                          <a:cs typeface="Arial"/>
                        </a:rPr>
                        <a:t>System requirements specification</a:t>
                      </a:r>
                      <a:endParaRPr kumimoji="0" lang="en-GB" sz="1400" b="0" i="0" u="none" strike="noStrike" cap="none" normalizeH="0" baseline="0" dirty="0">
                        <a:ln>
                          <a:noFill/>
                        </a:ln>
                        <a:solidFill>
                          <a:srgbClr val="000000"/>
                        </a:solidFill>
                        <a:effectLst/>
                        <a:latin typeface="Arial"/>
                        <a:ea typeface="Times New Roman" charset="0"/>
                        <a:cs typeface="Arial"/>
                      </a:endParaRPr>
                    </a:p>
                  </a:txBody>
                  <a:tcPr marL="54610" marR="54610" marT="0" marB="91440" horzOverflow="overflow"/>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This should describe the functional and nonfunctional requirements in more detail. If necessary, further detail may also be added to the nonfunctional requirements. Interfaces to other systems may be defined.</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extLst>
                  <a:ext uri="{0D108BD9-81ED-4DB2-BD59-A6C34878D82A}">
                    <a16:rowId xmlns:a16="http://schemas.microsoft.com/office/drawing/2014/main" val="10001"/>
                  </a:ext>
                </a:extLst>
              </a:tr>
              <a:tr h="815281">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System models</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This might include graphical system models showing the relationships between the system components and the system and its environment. Examples of possible models are object models, data-flow models, or semantic data models. </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extLst>
                  <a:ext uri="{0D108BD9-81ED-4DB2-BD59-A6C34878D82A}">
                    <a16:rowId xmlns:a16="http://schemas.microsoft.com/office/drawing/2014/main" val="10002"/>
                  </a:ext>
                </a:extLst>
              </a:tr>
              <a:tr h="999377">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System evolution</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This should describe the fundamental assumptions on which the system is based, and any anticipated changes due to hardware evolution, changing user needs, and so on. This section is useful for system designers as it may help them avoid design decisions that would constrain likely future changes to the system.</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extLst>
                  <a:ext uri="{0D108BD9-81ED-4DB2-BD59-A6C34878D82A}">
                    <a16:rowId xmlns:a16="http://schemas.microsoft.com/office/drawing/2014/main" val="10003"/>
                  </a:ext>
                </a:extLst>
              </a:tr>
              <a:tr h="1183473">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Appendices</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These should provide detailed, specific information that is related to the application being developed; for example, hardware and database descriptions. Hardware requirements define the minimal and optimal configurations for the system. Database requirements define the logical organization of the data used by the system and the relationships between data. </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extLst>
                  <a:ext uri="{0D108BD9-81ED-4DB2-BD59-A6C34878D82A}">
                    <a16:rowId xmlns:a16="http://schemas.microsoft.com/office/drawing/2014/main" val="10004"/>
                  </a:ext>
                </a:extLst>
              </a:tr>
              <a:tr h="631186">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rgbClr val="000000"/>
                          </a:solidFill>
                          <a:effectLst/>
                          <a:latin typeface="Arial"/>
                          <a:ea typeface="Times New Roman" charset="0"/>
                          <a:cs typeface="Arial"/>
                        </a:rPr>
                        <a:t>Index</a:t>
                      </a:r>
                      <a:endParaRPr kumimoji="0" lang="en-GB" sz="1400" b="0" i="0" u="none" strike="noStrike" cap="none" normalizeH="0" baseline="0">
                        <a:ln>
                          <a:noFill/>
                        </a:ln>
                        <a:solidFill>
                          <a:srgbClr val="000000"/>
                        </a:solidFill>
                        <a:effectLst/>
                        <a:latin typeface="Arial"/>
                        <a:ea typeface="Times New Roman" charset="0"/>
                        <a:cs typeface="Arial"/>
                      </a:endParaRPr>
                    </a:p>
                  </a:txBody>
                  <a:tcPr marL="54610" marR="54610" marT="0" marB="91440" horzOverflow="overflow"/>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Arial"/>
                          <a:ea typeface="Times New Roman" charset="0"/>
                          <a:cs typeface="Arial"/>
                        </a:rPr>
                        <a:t>Several indexes to the document may be included. As well as a normal alphabetic index, there may be an index of diagrams, an index of functions, and so on.</a:t>
                      </a:r>
                      <a:endParaRPr kumimoji="0" lang="en-GB" sz="1400" b="0" i="0" u="none" strike="noStrike" cap="none" normalizeH="0" baseline="0" dirty="0">
                        <a:ln>
                          <a:noFill/>
                        </a:ln>
                        <a:solidFill>
                          <a:srgbClr val="000000"/>
                        </a:solidFill>
                        <a:effectLst/>
                        <a:latin typeface="Arial"/>
                        <a:ea typeface="Times New Roman" charset="0"/>
                        <a:cs typeface="Arial"/>
                      </a:endParaRPr>
                    </a:p>
                  </a:txBody>
                  <a:tcPr marL="54610" marR="54610" marT="0" marB="91440" horzOverflow="overflow"/>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71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93506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244" y="2348880"/>
            <a:ext cx="8239555" cy="1143000"/>
          </a:xfrm>
        </p:spPr>
        <p:txBody>
          <a:bodyPr/>
          <a:lstStyle/>
          <a:p>
            <a:pPr algn="ctr"/>
            <a:r>
              <a:rPr lang="en-US" dirty="0" smtClean="0"/>
              <a:t>Requirements validation</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72</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095296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a:ln/>
        </p:spPr>
        <p:txBody>
          <a:bodyPr lIns="90487" tIns="44450" rIns="90487" bIns="44450"/>
          <a:lstStyle/>
          <a:p>
            <a:r>
              <a:rPr lang="en-GB"/>
              <a:t>Requirements validation</a:t>
            </a:r>
          </a:p>
        </p:txBody>
      </p:sp>
      <p:sp>
        <p:nvSpPr>
          <p:cNvPr id="57347" name="Rectangle 3"/>
          <p:cNvSpPr>
            <a:spLocks noGrp="1" noChangeArrowheads="1"/>
          </p:cNvSpPr>
          <p:nvPr>
            <p:ph idx="1"/>
          </p:nvPr>
        </p:nvSpPr>
        <p:spPr>
          <a:noFill/>
          <a:ln/>
        </p:spPr>
        <p:txBody>
          <a:bodyPr lIns="90487" tIns="44450" rIns="90487" bIns="44450"/>
          <a:lstStyle/>
          <a:p>
            <a:r>
              <a:rPr lang="en-GB"/>
              <a:t>Concerned with demonstrating that the requirements define the system that the customer really wants.</a:t>
            </a:r>
          </a:p>
          <a:p>
            <a:r>
              <a:rPr lang="en-GB"/>
              <a:t>Requirements error costs are high so validation is very important</a:t>
            </a:r>
          </a:p>
          <a:p>
            <a:pPr lvl="1"/>
            <a:r>
              <a:rPr lang="en-GB"/>
              <a:t>Fixing a requirements error after delivery may cost up to 100 times the cost of fixing an implementation error.</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8068612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noFill/>
          <a:ln/>
        </p:spPr>
        <p:txBody>
          <a:bodyPr lIns="90487" tIns="44450" rIns="90487" bIns="44450"/>
          <a:lstStyle/>
          <a:p>
            <a:r>
              <a:rPr lang="en-GB"/>
              <a:t>Requirements checking</a:t>
            </a:r>
          </a:p>
        </p:txBody>
      </p:sp>
      <p:sp>
        <p:nvSpPr>
          <p:cNvPr id="58371" name="Rectangle 3"/>
          <p:cNvSpPr>
            <a:spLocks noGrp="1" noChangeArrowheads="1"/>
          </p:cNvSpPr>
          <p:nvPr>
            <p:ph idx="1"/>
          </p:nvPr>
        </p:nvSpPr>
        <p:spPr>
          <a:noFill/>
          <a:ln/>
        </p:spPr>
        <p:txBody>
          <a:bodyPr lIns="90487" tIns="44450" rIns="90487" bIns="44450"/>
          <a:lstStyle/>
          <a:p>
            <a:r>
              <a:rPr lang="en-GB" sz="2400" dirty="0">
                <a:solidFill>
                  <a:srgbClr val="000000"/>
                </a:solidFill>
              </a:rPr>
              <a:t>Validity.</a:t>
            </a:r>
            <a:r>
              <a:rPr lang="en-GB" sz="2400" dirty="0" smtClean="0">
                <a:solidFill>
                  <a:srgbClr val="000000"/>
                </a:solidFill>
              </a:rPr>
              <a:t> Does </a:t>
            </a:r>
            <a:r>
              <a:rPr lang="en-GB" sz="2400" dirty="0">
                <a:solidFill>
                  <a:srgbClr val="000000"/>
                </a:solidFill>
              </a:rPr>
              <a:t>the system provide the functions which best support the customer’s needs?</a:t>
            </a:r>
          </a:p>
          <a:p>
            <a:r>
              <a:rPr lang="en-GB" sz="2400" dirty="0">
                <a:solidFill>
                  <a:srgbClr val="000000"/>
                </a:solidFill>
              </a:rPr>
              <a:t>Consistency</a:t>
            </a:r>
            <a:r>
              <a:rPr lang="en-GB" sz="2400" dirty="0" smtClean="0">
                <a:solidFill>
                  <a:srgbClr val="000000"/>
                </a:solidFill>
              </a:rPr>
              <a:t>. </a:t>
            </a:r>
            <a:r>
              <a:rPr lang="en-GB" sz="2400" dirty="0">
                <a:solidFill>
                  <a:srgbClr val="000000"/>
                </a:solidFill>
              </a:rPr>
              <a:t>Are there any requirements conflicts?</a:t>
            </a:r>
          </a:p>
          <a:p>
            <a:r>
              <a:rPr lang="en-GB" sz="2400" dirty="0" smtClean="0">
                <a:solidFill>
                  <a:srgbClr val="000000"/>
                </a:solidFill>
              </a:rPr>
              <a:t>Completeness. Are </a:t>
            </a:r>
            <a:r>
              <a:rPr lang="en-GB" sz="2400" dirty="0">
                <a:solidFill>
                  <a:srgbClr val="000000"/>
                </a:solidFill>
              </a:rPr>
              <a:t>all functions required by the customer included?</a:t>
            </a:r>
          </a:p>
          <a:p>
            <a:r>
              <a:rPr lang="en-GB" sz="2400" dirty="0" smtClean="0">
                <a:solidFill>
                  <a:srgbClr val="000000"/>
                </a:solidFill>
              </a:rPr>
              <a:t>Realism. Can </a:t>
            </a:r>
            <a:r>
              <a:rPr lang="en-GB" sz="2400" dirty="0">
                <a:solidFill>
                  <a:srgbClr val="000000"/>
                </a:solidFill>
              </a:rPr>
              <a:t>the requirements be implemented given available budget and technology</a:t>
            </a:r>
          </a:p>
          <a:p>
            <a:r>
              <a:rPr lang="en-GB" sz="2400" dirty="0">
                <a:solidFill>
                  <a:srgbClr val="000000"/>
                </a:solidFill>
              </a:rPr>
              <a:t>Verifiability. Can the requirements be checked?</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94611858"/>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81000" y="266700"/>
            <a:ext cx="8305800" cy="1104900"/>
          </a:xfrm>
        </p:spPr>
        <p:txBody>
          <a:bodyPr anchor="ctr"/>
          <a:lstStyle/>
          <a:p>
            <a:r>
              <a:rPr lang="en-GB" dirty="0"/>
              <a:t>Requirements validation techniques</a:t>
            </a:r>
          </a:p>
        </p:txBody>
      </p:sp>
      <p:sp>
        <p:nvSpPr>
          <p:cNvPr id="77827" name="Rectangle 3"/>
          <p:cNvSpPr>
            <a:spLocks noGrp="1" noChangeArrowheads="1"/>
          </p:cNvSpPr>
          <p:nvPr>
            <p:ph idx="1"/>
          </p:nvPr>
        </p:nvSpPr>
        <p:spPr/>
        <p:txBody>
          <a:bodyPr/>
          <a:lstStyle/>
          <a:p>
            <a:pPr>
              <a:lnSpc>
                <a:spcPct val="90000"/>
              </a:lnSpc>
            </a:pPr>
            <a:r>
              <a:rPr lang="en-GB" dirty="0"/>
              <a:t>Requirements reviews</a:t>
            </a:r>
          </a:p>
          <a:p>
            <a:pPr lvl="1">
              <a:lnSpc>
                <a:spcPct val="90000"/>
              </a:lnSpc>
            </a:pPr>
            <a:r>
              <a:rPr lang="en-GB" dirty="0"/>
              <a:t>Systematic manual analysis of the requirements.</a:t>
            </a:r>
          </a:p>
          <a:p>
            <a:pPr>
              <a:lnSpc>
                <a:spcPct val="90000"/>
              </a:lnSpc>
            </a:pPr>
            <a:r>
              <a:rPr lang="en-GB" dirty="0"/>
              <a:t>Prototyping</a:t>
            </a:r>
          </a:p>
          <a:p>
            <a:pPr lvl="1">
              <a:lnSpc>
                <a:spcPct val="90000"/>
              </a:lnSpc>
            </a:pPr>
            <a:r>
              <a:rPr lang="en-GB" dirty="0"/>
              <a:t>Using an executable model of the system to check requirements. </a:t>
            </a:r>
            <a:r>
              <a:rPr lang="en-GB" dirty="0" smtClean="0"/>
              <a:t>(Covered </a:t>
            </a:r>
            <a:r>
              <a:rPr lang="en-GB" dirty="0"/>
              <a:t>in </a:t>
            </a:r>
            <a:r>
              <a:rPr lang="en-GB" dirty="0" smtClean="0"/>
              <a:t>lecture #2)</a:t>
            </a:r>
            <a:endParaRPr lang="en-GB" dirty="0"/>
          </a:p>
          <a:p>
            <a:pPr>
              <a:lnSpc>
                <a:spcPct val="90000"/>
              </a:lnSpc>
            </a:pPr>
            <a:r>
              <a:rPr lang="en-GB" dirty="0"/>
              <a:t>Test-case generation</a:t>
            </a:r>
          </a:p>
          <a:p>
            <a:pPr lvl="1">
              <a:lnSpc>
                <a:spcPct val="90000"/>
              </a:lnSpc>
            </a:pPr>
            <a:r>
              <a:rPr lang="en-GB" dirty="0"/>
              <a:t>Developing tests for requirements to check testability.</a:t>
            </a:r>
          </a:p>
          <a:p>
            <a:pPr>
              <a:lnSpc>
                <a:spcPct val="90000"/>
              </a:lnSpc>
              <a:buFont typeface="Zapf Dingbats" charset="2"/>
              <a:buNone/>
            </a:pPr>
            <a:endParaRPr lang="en-GB"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013984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81000" y="381000"/>
            <a:ext cx="8229600" cy="838200"/>
          </a:xfrm>
          <a:noFill/>
          <a:ln/>
        </p:spPr>
        <p:txBody>
          <a:bodyPr lIns="90487" tIns="44450" rIns="90487" bIns="44450"/>
          <a:lstStyle/>
          <a:p>
            <a:r>
              <a:rPr lang="en-GB" dirty="0"/>
              <a:t>Requirements reviews</a:t>
            </a:r>
          </a:p>
        </p:txBody>
      </p:sp>
      <p:sp>
        <p:nvSpPr>
          <p:cNvPr id="59395" name="Rectangle 3"/>
          <p:cNvSpPr>
            <a:spLocks noGrp="1" noChangeArrowheads="1"/>
          </p:cNvSpPr>
          <p:nvPr>
            <p:ph idx="1"/>
          </p:nvPr>
        </p:nvSpPr>
        <p:spPr>
          <a:noFill/>
          <a:ln/>
        </p:spPr>
        <p:txBody>
          <a:bodyPr lIns="90487" tIns="44450" rIns="90487" bIns="44450"/>
          <a:lstStyle/>
          <a:p>
            <a:r>
              <a:rPr lang="en-GB"/>
              <a:t>Regular reviews should be held while the requirements definition is being formulated.</a:t>
            </a:r>
          </a:p>
          <a:p>
            <a:r>
              <a:rPr lang="en-GB"/>
              <a:t>Both client and contractor staff should be involved in reviews.</a:t>
            </a:r>
          </a:p>
          <a:p>
            <a:r>
              <a:rPr lang="en-GB"/>
              <a:t>Reviews may be formal (with completed documents) or informal. Good communications between developers, customers and users can resolve problems at an early stage.</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7892321"/>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304800"/>
            <a:ext cx="8229600" cy="838200"/>
          </a:xfrm>
          <a:noFill/>
          <a:ln/>
        </p:spPr>
        <p:txBody>
          <a:bodyPr lIns="90487" tIns="44450" rIns="90487" bIns="44450"/>
          <a:lstStyle/>
          <a:p>
            <a:r>
              <a:rPr lang="en-GB" dirty="0"/>
              <a:t>Review checks</a:t>
            </a:r>
          </a:p>
        </p:txBody>
      </p:sp>
      <p:sp>
        <p:nvSpPr>
          <p:cNvPr id="60419" name="Rectangle 3"/>
          <p:cNvSpPr>
            <a:spLocks noGrp="1" noChangeArrowheads="1"/>
          </p:cNvSpPr>
          <p:nvPr>
            <p:ph idx="1"/>
          </p:nvPr>
        </p:nvSpPr>
        <p:spPr>
          <a:noFill/>
          <a:ln/>
        </p:spPr>
        <p:txBody>
          <a:bodyPr lIns="90487" tIns="44450" rIns="90487" bIns="44450"/>
          <a:lstStyle/>
          <a:p>
            <a:pPr>
              <a:lnSpc>
                <a:spcPct val="90000"/>
              </a:lnSpc>
            </a:pPr>
            <a:r>
              <a:rPr lang="en-GB" dirty="0" smtClean="0">
                <a:solidFill>
                  <a:srgbClr val="FF0000"/>
                </a:solidFill>
              </a:rPr>
              <a:t>Verifiability</a:t>
            </a:r>
            <a:endParaRPr lang="en-GB" dirty="0" smtClean="0"/>
          </a:p>
          <a:p>
            <a:pPr lvl="1">
              <a:lnSpc>
                <a:spcPct val="90000"/>
              </a:lnSpc>
            </a:pPr>
            <a:r>
              <a:rPr lang="en-GB" dirty="0" smtClean="0"/>
              <a:t>Is </a:t>
            </a:r>
            <a:r>
              <a:rPr lang="en-GB" dirty="0"/>
              <a:t>the requirement realistically testable?</a:t>
            </a:r>
          </a:p>
          <a:p>
            <a:pPr>
              <a:lnSpc>
                <a:spcPct val="90000"/>
              </a:lnSpc>
            </a:pPr>
            <a:r>
              <a:rPr lang="en-GB" dirty="0" smtClean="0">
                <a:solidFill>
                  <a:srgbClr val="FF0000"/>
                </a:solidFill>
              </a:rPr>
              <a:t>Comprehensibility</a:t>
            </a:r>
            <a:endParaRPr lang="en-GB" dirty="0" smtClean="0"/>
          </a:p>
          <a:p>
            <a:pPr lvl="1">
              <a:lnSpc>
                <a:spcPct val="90000"/>
              </a:lnSpc>
            </a:pPr>
            <a:r>
              <a:rPr lang="en-GB" dirty="0" smtClean="0"/>
              <a:t>Is </a:t>
            </a:r>
            <a:r>
              <a:rPr lang="en-GB" dirty="0"/>
              <a:t>the requirement properly understood?</a:t>
            </a:r>
          </a:p>
          <a:p>
            <a:pPr>
              <a:lnSpc>
                <a:spcPct val="90000"/>
              </a:lnSpc>
            </a:pPr>
            <a:r>
              <a:rPr lang="en-GB" dirty="0" smtClean="0">
                <a:solidFill>
                  <a:srgbClr val="FF0000"/>
                </a:solidFill>
              </a:rPr>
              <a:t>Traceability</a:t>
            </a:r>
            <a:endParaRPr lang="en-GB" dirty="0" smtClean="0"/>
          </a:p>
          <a:p>
            <a:pPr lvl="1">
              <a:lnSpc>
                <a:spcPct val="90000"/>
              </a:lnSpc>
            </a:pPr>
            <a:r>
              <a:rPr lang="en-GB" dirty="0" smtClean="0"/>
              <a:t>Is </a:t>
            </a:r>
            <a:r>
              <a:rPr lang="en-GB" dirty="0"/>
              <a:t>the origin of the requirement clearly stated?</a:t>
            </a:r>
          </a:p>
          <a:p>
            <a:pPr>
              <a:lnSpc>
                <a:spcPct val="90000"/>
              </a:lnSpc>
            </a:pPr>
            <a:r>
              <a:rPr lang="en-GB" dirty="0" smtClean="0">
                <a:solidFill>
                  <a:srgbClr val="FF0000"/>
                </a:solidFill>
              </a:rPr>
              <a:t>Adaptability</a:t>
            </a:r>
            <a:endParaRPr lang="en-GB" dirty="0" smtClean="0"/>
          </a:p>
          <a:p>
            <a:pPr lvl="1">
              <a:lnSpc>
                <a:spcPct val="90000"/>
              </a:lnSpc>
            </a:pPr>
            <a:r>
              <a:rPr lang="en-GB" dirty="0" smtClean="0"/>
              <a:t>Can </a:t>
            </a:r>
            <a:r>
              <a:rPr lang="en-GB" dirty="0"/>
              <a:t>the requirement be changed without a large impact on other requirements?</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77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52405195"/>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6872"/>
            <a:ext cx="8229600" cy="1143000"/>
          </a:xfrm>
        </p:spPr>
        <p:txBody>
          <a:bodyPr/>
          <a:lstStyle/>
          <a:p>
            <a:pPr algn="ctr"/>
            <a:r>
              <a:rPr lang="en-US" dirty="0" smtClean="0"/>
              <a:t>Requirements change</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78</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45235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requirements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business and technical environment of the system always changes after installation. </a:t>
            </a:r>
          </a:p>
          <a:p>
            <a:pPr lvl="1"/>
            <a:r>
              <a:rPr lang="en-US" dirty="0" smtClean="0"/>
              <a:t>New hardware may be introduced, it may be necessary to interface the system with other systems, business priorities may change (with consequent changes in the system support required), and new legislation and regulations may be introduced that the system must necessarily abide by. </a:t>
            </a:r>
            <a:endParaRPr lang="en-GB" dirty="0" smtClean="0"/>
          </a:p>
          <a:p>
            <a:r>
              <a:rPr lang="en-US" dirty="0" smtClean="0"/>
              <a:t>The people who pay for a system and the users of that system are rarely the same people. </a:t>
            </a:r>
          </a:p>
          <a:p>
            <a:pPr lvl="1"/>
            <a:r>
              <a:rPr lang="en-US" dirty="0" smtClean="0"/>
              <a:t>System customers impose requirements because of organizational and budgetary constraints. These may conflict with end-user requirements and, after delivery, new features may have to be added for user support if the system is to meet its goals.</a:t>
            </a:r>
            <a:endParaRPr lang="en-GB" dirty="0" smtClean="0"/>
          </a:p>
          <a:p>
            <a:endParaRPr lang="en-GB" dirty="0" smtClean="0"/>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79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68025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a:t>
            </a:r>
            <a:r>
              <a:rPr lang="en-US" dirty="0" smtClean="0"/>
              <a:t>requirements (Cont.)</a:t>
            </a:r>
            <a:endParaRPr lang="en-US" dirty="0"/>
          </a:p>
        </p:txBody>
      </p:sp>
      <p:sp>
        <p:nvSpPr>
          <p:cNvPr id="3" name="Content Placeholder 2"/>
          <p:cNvSpPr>
            <a:spLocks noGrp="1"/>
          </p:cNvSpPr>
          <p:nvPr>
            <p:ph idx="1"/>
          </p:nvPr>
        </p:nvSpPr>
        <p:spPr/>
        <p:txBody>
          <a:bodyPr/>
          <a:lstStyle/>
          <a:p>
            <a:r>
              <a:rPr lang="en-US" dirty="0" smtClean="0"/>
              <a:t>Large systems usually have a diverse user community, with many users having different requirements and priorities that may be conflicting or contradictory. </a:t>
            </a:r>
          </a:p>
          <a:p>
            <a:pPr lvl="1"/>
            <a:r>
              <a:rPr lang="en-US" dirty="0" smtClean="0"/>
              <a:t>The final system requirements are inevitably a compromise between them and, with experience, it is often discovered that the balance of support given to different users has to be changed.</a:t>
            </a:r>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43991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dirty="0" smtClean="0"/>
              <a:t>Requirements evolution</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81</a:t>
            </a:fld>
            <a:endParaRPr lang="en-US"/>
          </a:p>
        </p:txBody>
      </p:sp>
      <p:pic>
        <p:nvPicPr>
          <p:cNvPr id="4" name="Picture 3" descr="4.17 ReqEvolution.eps"/>
          <p:cNvPicPr>
            <a:picLocks noChangeAspect="1"/>
          </p:cNvPicPr>
          <p:nvPr/>
        </p:nvPicPr>
        <p:blipFill>
          <a:blip r:embed="rId2"/>
          <a:stretch>
            <a:fillRect/>
          </a:stretch>
        </p:blipFill>
        <p:spPr>
          <a:xfrm>
            <a:off x="2133600" y="2514600"/>
            <a:ext cx="5005917" cy="25146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2719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GB"/>
              <a:t>Requirements management</a:t>
            </a:r>
          </a:p>
        </p:txBody>
      </p:sp>
      <p:sp>
        <p:nvSpPr>
          <p:cNvPr id="55299" name="Rectangle 3"/>
          <p:cNvSpPr>
            <a:spLocks noGrp="1" noChangeArrowheads="1"/>
          </p:cNvSpPr>
          <p:nvPr>
            <p:ph idx="1"/>
          </p:nvPr>
        </p:nvSpPr>
        <p:spPr/>
        <p:txBody>
          <a:bodyPr/>
          <a:lstStyle/>
          <a:p>
            <a:r>
              <a:rPr lang="en-GB" sz="2400" dirty="0"/>
              <a:t>Requirements management is the process of managing changing requirements during the requirements engineering process and system development</a:t>
            </a:r>
            <a:r>
              <a:rPr lang="en-GB" sz="2400" dirty="0" smtClean="0"/>
              <a:t>.</a:t>
            </a:r>
          </a:p>
          <a:p>
            <a:r>
              <a:rPr lang="en-GB" dirty="0" smtClean="0"/>
              <a:t>New requirements emerge as a system is being developed and after it has gone into use.</a:t>
            </a:r>
          </a:p>
          <a:p>
            <a:r>
              <a:rPr lang="en-US" dirty="0" smtClean="0"/>
              <a:t>You need to keep track of individual requirements and maintain links between dependent requirements so that you can assess the impact of requirements changes. You need to establish a formal process for making change proposals and linking these to system requirements.</a:t>
            </a:r>
            <a:r>
              <a:rPr lang="en-GB" dirty="0" smtClean="0"/>
              <a:t> </a:t>
            </a:r>
            <a:endParaRPr lang="en-GB" sz="2400"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82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97362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management planning</a:t>
            </a:r>
            <a:endParaRPr lang="en-US" dirty="0"/>
          </a:p>
        </p:txBody>
      </p:sp>
      <p:sp>
        <p:nvSpPr>
          <p:cNvPr id="3" name="Content Placeholder 2"/>
          <p:cNvSpPr>
            <a:spLocks noGrp="1"/>
          </p:cNvSpPr>
          <p:nvPr>
            <p:ph idx="1"/>
          </p:nvPr>
        </p:nvSpPr>
        <p:spPr>
          <a:xfrm>
            <a:off x="304800" y="1524000"/>
            <a:ext cx="8686800" cy="4525963"/>
          </a:xfrm>
        </p:spPr>
        <p:txBody>
          <a:bodyPr>
            <a:normAutofit fontScale="92500" lnSpcReduction="20000"/>
          </a:bodyPr>
          <a:lstStyle/>
          <a:p>
            <a:r>
              <a:rPr lang="en-US" dirty="0" smtClean="0"/>
              <a:t>Establishes the level of requirements management detail that is required.</a:t>
            </a:r>
          </a:p>
          <a:p>
            <a:r>
              <a:rPr lang="en-US" dirty="0" smtClean="0"/>
              <a:t>Requirements management decisions:</a:t>
            </a:r>
          </a:p>
          <a:p>
            <a:pPr lvl="1"/>
            <a:r>
              <a:rPr lang="en-US" i="1" dirty="0" smtClean="0">
                <a:solidFill>
                  <a:schemeClr val="tx1"/>
                </a:solidFill>
              </a:rPr>
              <a:t>Requirements identificati</a:t>
            </a:r>
            <a:r>
              <a:rPr lang="en-US" i="1" dirty="0" smtClean="0">
                <a:solidFill>
                  <a:srgbClr val="000000"/>
                </a:solidFill>
              </a:rPr>
              <a:t>on</a:t>
            </a:r>
            <a:r>
              <a:rPr lang="en-US" dirty="0" smtClean="0">
                <a:solidFill>
                  <a:srgbClr val="FF0000"/>
                </a:solidFill>
              </a:rPr>
              <a:t> </a:t>
            </a:r>
            <a:r>
              <a:rPr lang="en-US" dirty="0" smtClean="0"/>
              <a:t>Each requirement must be uniquely identified so that it can be cross-referenced with other requirements. </a:t>
            </a:r>
            <a:endParaRPr lang="en-GB" dirty="0" smtClean="0"/>
          </a:p>
          <a:p>
            <a:pPr lvl="1"/>
            <a:r>
              <a:rPr lang="en-US" i="1" dirty="0" smtClean="0">
                <a:solidFill>
                  <a:srgbClr val="000000"/>
                </a:solidFill>
              </a:rPr>
              <a:t>A change management process</a:t>
            </a:r>
            <a:r>
              <a:rPr lang="en-US" dirty="0" smtClean="0">
                <a:solidFill>
                  <a:srgbClr val="000000"/>
                </a:solidFill>
              </a:rPr>
              <a:t> </a:t>
            </a:r>
            <a:r>
              <a:rPr lang="en-US" dirty="0" smtClean="0"/>
              <a:t>This is the set of activities that assess the impact and cost of changes. I discuss this process in more detail in the following section.</a:t>
            </a:r>
            <a:endParaRPr lang="en-GB" dirty="0" smtClean="0"/>
          </a:p>
          <a:p>
            <a:pPr lvl="1"/>
            <a:r>
              <a:rPr lang="en-US" i="1" dirty="0" smtClean="0">
                <a:solidFill>
                  <a:srgbClr val="000000"/>
                </a:solidFill>
              </a:rPr>
              <a:t>Traceability policies</a:t>
            </a:r>
            <a:r>
              <a:rPr lang="en-US" dirty="0" smtClean="0">
                <a:solidFill>
                  <a:srgbClr val="000000"/>
                </a:solidFill>
              </a:rPr>
              <a:t> </a:t>
            </a:r>
            <a:r>
              <a:rPr lang="en-US" dirty="0" smtClean="0"/>
              <a:t>These policies define the relationships between each requirement and between the requirements and the system design that should be recorded. </a:t>
            </a:r>
            <a:endParaRPr lang="en-GB" dirty="0" smtClean="0"/>
          </a:p>
          <a:p>
            <a:pPr lvl="1"/>
            <a:r>
              <a:rPr lang="en-US" i="1" dirty="0" smtClean="0">
                <a:solidFill>
                  <a:srgbClr val="000000"/>
                </a:solidFill>
              </a:rPr>
              <a:t>Tool support</a:t>
            </a:r>
            <a:r>
              <a:rPr lang="en-US" dirty="0" smtClean="0">
                <a:solidFill>
                  <a:srgbClr val="000000"/>
                </a:solidFill>
              </a:rPr>
              <a:t> </a:t>
            </a:r>
            <a:r>
              <a:rPr lang="en-US" dirty="0" smtClean="0"/>
              <a:t>Tools that may be used range from specialist requirements management systems to spreadsheets and simple database systems.</a:t>
            </a:r>
            <a:endParaRPr lang="en-GB" dirty="0" smtClean="0"/>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83</a:t>
            </a:fld>
            <a:endParaRPr lang="en-US"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061652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change management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000000"/>
                </a:solidFill>
              </a:rPr>
              <a:t>Deciding if a requirements change should be accepted</a:t>
            </a:r>
          </a:p>
          <a:p>
            <a:pPr lvl="1"/>
            <a:r>
              <a:rPr lang="en-US" i="1" dirty="0" smtClean="0">
                <a:solidFill>
                  <a:srgbClr val="000000"/>
                </a:solidFill>
              </a:rPr>
              <a:t>Problem analysis and change specification</a:t>
            </a:r>
            <a:r>
              <a:rPr lang="en-US" dirty="0" smtClean="0">
                <a:solidFill>
                  <a:srgbClr val="000000"/>
                </a:solidFill>
              </a:rPr>
              <a:t> </a:t>
            </a:r>
          </a:p>
          <a:p>
            <a:pPr lvl="2"/>
            <a:r>
              <a:rPr lang="en-US" dirty="0" smtClean="0">
                <a:solidFill>
                  <a:srgbClr val="000000"/>
                </a:solidFill>
              </a:rPr>
              <a:t>During this stage, the problem or the change proposal is analyzed to check that it is valid. This analysis is fed back to the change requestor who may respond with a more specific requirements change proposal, or decide to withdraw the request.</a:t>
            </a:r>
            <a:endParaRPr lang="en-GB" dirty="0" smtClean="0">
              <a:solidFill>
                <a:srgbClr val="000000"/>
              </a:solidFill>
            </a:endParaRPr>
          </a:p>
          <a:p>
            <a:pPr lvl="1"/>
            <a:r>
              <a:rPr lang="en-US" i="1" dirty="0" smtClean="0">
                <a:solidFill>
                  <a:srgbClr val="000000"/>
                </a:solidFill>
              </a:rPr>
              <a:t>Change analysis and costing</a:t>
            </a:r>
            <a:r>
              <a:rPr lang="en-US" dirty="0" smtClean="0">
                <a:solidFill>
                  <a:srgbClr val="000000"/>
                </a:solidFill>
              </a:rPr>
              <a:t> </a:t>
            </a:r>
          </a:p>
          <a:p>
            <a:pPr lvl="2"/>
            <a:r>
              <a:rPr lang="en-US" dirty="0" smtClean="0">
                <a:solidFill>
                  <a:srgbClr val="000000"/>
                </a:solidFill>
              </a:rPr>
              <a:t>The effect of the proposed change is assessed using traceability information and general knowledge of the system requirements. Once this analysis is completed, a decision is made whether or not to proceed with the requirements change.</a:t>
            </a:r>
            <a:endParaRPr lang="en-GB" dirty="0" smtClean="0">
              <a:solidFill>
                <a:srgbClr val="000000"/>
              </a:solidFill>
            </a:endParaRPr>
          </a:p>
          <a:p>
            <a:pPr lvl="1"/>
            <a:r>
              <a:rPr lang="en-US" dirty="0" smtClean="0">
                <a:solidFill>
                  <a:srgbClr val="000000"/>
                </a:solidFill>
              </a:rPr>
              <a:t>Change implementation </a:t>
            </a:r>
          </a:p>
          <a:p>
            <a:pPr lvl="2"/>
            <a:r>
              <a:rPr lang="en-US" dirty="0" smtClean="0">
                <a:solidFill>
                  <a:srgbClr val="000000"/>
                </a:solidFill>
              </a:rPr>
              <a:t>The requirements document and, where necessary, the system design and implementation, are modified. Ideally, the document should be organized so that changes can be easily implemented.</a:t>
            </a:r>
            <a:endParaRPr lang="en-US" dirty="0">
              <a:solidFill>
                <a:srgbClr val="000000"/>
              </a:solidFill>
            </a:endParaRPr>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9489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dirty="0" smtClean="0"/>
              <a:t>Requirements change management</a:t>
            </a:r>
            <a:r>
              <a:rPr lang="en-GB" dirty="0" smtClean="0"/>
              <a:t> </a:t>
            </a:r>
            <a:endParaRPr lang="en-US" dirty="0" smtClean="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85</a:t>
            </a:fld>
            <a:endParaRPr lang="en-US"/>
          </a:p>
        </p:txBody>
      </p:sp>
      <p:pic>
        <p:nvPicPr>
          <p:cNvPr id="4" name="Picture 3" descr="4.18 ReqChangeMan.eps"/>
          <p:cNvPicPr>
            <a:picLocks noChangeAspect="1"/>
          </p:cNvPicPr>
          <p:nvPr/>
        </p:nvPicPr>
        <p:blipFill>
          <a:blip r:embed="rId2"/>
          <a:stretch>
            <a:fillRect/>
          </a:stretch>
        </p:blipFill>
        <p:spPr>
          <a:xfrm>
            <a:off x="228600" y="3136900"/>
            <a:ext cx="8661952" cy="10541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28191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Requirements for a software system set out what the system should do and define constraints on its operation and implementation.</a:t>
            </a:r>
            <a:endParaRPr lang="en-GB" dirty="0" smtClean="0"/>
          </a:p>
          <a:p>
            <a:r>
              <a:rPr lang="en-US" dirty="0" smtClean="0"/>
              <a:t>Functional requirements are statements of the services that the system must provide or are descriptions of how some computations must be carried out. </a:t>
            </a:r>
            <a:endParaRPr lang="en-GB" dirty="0" smtClean="0"/>
          </a:p>
          <a:p>
            <a:r>
              <a:rPr lang="en-US" dirty="0" smtClean="0"/>
              <a:t>Non-functional requirements often constrain the system being developed and the development process being used. </a:t>
            </a:r>
          </a:p>
          <a:p>
            <a:r>
              <a:rPr lang="en-US" dirty="0" smtClean="0"/>
              <a:t>They often relate to the emergent properties of the system and therefore apply to the system as a whole.</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86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71826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a:xfrm>
            <a:off x="457200" y="1600200"/>
            <a:ext cx="8382000" cy="4525963"/>
          </a:xfrm>
        </p:spPr>
        <p:txBody>
          <a:bodyPr/>
          <a:lstStyle/>
          <a:p>
            <a:r>
              <a:rPr lang="en-US" dirty="0" smtClean="0"/>
              <a:t>The requirements engineering process is an iterative process that includes requirements elicitation, specification and validation.</a:t>
            </a:r>
            <a:endParaRPr lang="en-GB" dirty="0" smtClean="0"/>
          </a:p>
          <a:p>
            <a:r>
              <a:rPr lang="en-US" dirty="0" smtClean="0"/>
              <a:t>Requirements elicitation is an iterative process that can be represented as a spiral of activities – requirements discovery, requirements classification and organization, requirements negotiation and requirements documentation.</a:t>
            </a:r>
            <a:r>
              <a:rPr lang="en-GB" dirty="0" smtClean="0"/>
              <a:t> </a:t>
            </a:r>
          </a:p>
          <a:p>
            <a:r>
              <a:rPr lang="en-US" dirty="0"/>
              <a:t>You can use a range of techniques for requirements elicitation including </a:t>
            </a:r>
            <a:r>
              <a:rPr lang="en-US" dirty="0" smtClean="0"/>
              <a:t>interviews and ethnography. User stories and scenarios may be used to facilitate discussions.</a:t>
            </a:r>
            <a:endParaRPr lang="en-US" dirty="0"/>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019541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Requirements specification is the process of formally documenting the user and system requirements and creating a software requirements document.</a:t>
            </a:r>
          </a:p>
          <a:p>
            <a:r>
              <a:rPr lang="en-US" dirty="0" smtClean="0"/>
              <a:t>The </a:t>
            </a:r>
            <a:r>
              <a:rPr lang="en-US" dirty="0"/>
              <a:t>software requirements document is an agreed statement of the system requirements. It should be organized so that both system customers and software developers can use it.</a:t>
            </a:r>
            <a:endParaRPr lang="en-GB" dirty="0"/>
          </a:p>
          <a:p>
            <a:endParaRPr lang="en-US" dirty="0"/>
          </a:p>
        </p:txBody>
      </p:sp>
      <p:sp>
        <p:nvSpPr>
          <p:cNvPr id="5" name="Slide Number Placeholder 4"/>
          <p:cNvSpPr>
            <a:spLocks noGrp="1"/>
          </p:cNvSpPr>
          <p:nvPr>
            <p:ph type="sldNum" sz="quarter" idx="12"/>
          </p:nvPr>
        </p:nvSpPr>
        <p:spPr/>
        <p:txBody>
          <a:bodyPr/>
          <a:lstStyle/>
          <a:p>
            <a:pPr>
              <a:defRPr/>
            </a:pPr>
            <a:fld id="{825F70CE-84E9-D04C-9B15-10C693AA0F2A}" type="slidenum">
              <a:rPr lang="en-US" smtClean="0"/>
              <a:pPr>
                <a:defRPr/>
              </a:pPr>
              <a:t>88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43702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points</a:t>
            </a:r>
            <a:endParaRPr lang="en-US" dirty="0"/>
          </a:p>
        </p:txBody>
      </p:sp>
      <p:sp>
        <p:nvSpPr>
          <p:cNvPr id="3" name="Content Placeholder 2"/>
          <p:cNvSpPr>
            <a:spLocks noGrp="1"/>
          </p:cNvSpPr>
          <p:nvPr>
            <p:ph idx="1"/>
          </p:nvPr>
        </p:nvSpPr>
        <p:spPr/>
        <p:txBody>
          <a:bodyPr/>
          <a:lstStyle/>
          <a:p>
            <a:r>
              <a:rPr lang="en-US" dirty="0" smtClean="0"/>
              <a:t>Requirements validation is the process of checking the requirements for validity, consistency, completeness, realism and verifiability. </a:t>
            </a:r>
            <a:endParaRPr lang="en-GB" dirty="0" smtClean="0"/>
          </a:p>
          <a:p>
            <a:r>
              <a:rPr lang="en-US" dirty="0" smtClean="0"/>
              <a:t>Business, organizational and technical changes inevitably lead to changes to the requirements for a software system. Requirements management is the process of managing and controlling these changes.</a:t>
            </a:r>
            <a:endParaRPr lang="en-GB" dirty="0" smtClean="0"/>
          </a:p>
          <a:p>
            <a:endParaRPr lang="en-US" dirty="0"/>
          </a:p>
        </p:txBody>
      </p:sp>
      <p:sp>
        <p:nvSpPr>
          <p:cNvPr id="4" name="Slide Number Placeholder 3"/>
          <p:cNvSpPr>
            <a:spLocks noGrp="1"/>
          </p:cNvSpPr>
          <p:nvPr>
            <p:ph type="sldNum" sz="quarter" idx="12"/>
          </p:nvPr>
        </p:nvSpPr>
        <p:spPr/>
        <p:txBody>
          <a:bodyPr/>
          <a:lstStyle/>
          <a:p>
            <a:fld id="{825F70CE-84E9-D04C-9B15-10C693AA0F2A}" type="slidenum">
              <a:rPr lang="en-US" smtClean="0"/>
              <a:pPr/>
              <a:t>89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382021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2</a:t>
            </a:r>
            <a:r>
              <a:rPr lang="de-DE" sz="4000" dirty="0"/>
              <a:t/>
            </a:r>
            <a:br>
              <a:rPr lang="de-DE" sz="4000" dirty="0"/>
            </a:br>
            <a:r>
              <a:rPr lang="de-DE" sz="4000" dirty="0" smtClean="0"/>
              <a:t>System Modeling</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90</a:t>
            </a:fld>
            <a:endParaRPr lang="en-US" dirty="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5072" y="15240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52400"/>
            <a:ext cx="564844" cy="564844"/>
          </a:xfrm>
          <a:prstGeom prst="rect">
            <a:avLst/>
          </a:prstGeom>
        </p:spPr>
      </p:pic>
    </p:spTree>
    <p:extLst>
      <p:ext uri="{BB962C8B-B14F-4D97-AF65-F5344CB8AC3E}">
        <p14:creationId xmlns:p14="http://schemas.microsoft.com/office/powerpoint/2010/main" val="415541947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Context models</a:t>
            </a:r>
            <a:endParaRPr lang="en-GB" dirty="0" smtClean="0"/>
          </a:p>
          <a:p>
            <a:r>
              <a:rPr lang="en-US" dirty="0" smtClean="0"/>
              <a:t>Interaction models</a:t>
            </a:r>
            <a:endParaRPr lang="en-GB" dirty="0" smtClean="0"/>
          </a:p>
          <a:p>
            <a:r>
              <a:rPr lang="en-US" dirty="0" smtClean="0"/>
              <a:t>Structural models</a:t>
            </a:r>
            <a:endParaRPr lang="en-GB" dirty="0" smtClean="0"/>
          </a:p>
          <a:p>
            <a:r>
              <a:rPr lang="en-US" dirty="0" smtClean="0"/>
              <a:t>Behavioral models</a:t>
            </a:r>
            <a:endParaRPr lang="en-GB" dirty="0" smtClean="0"/>
          </a:p>
          <a:p>
            <a:r>
              <a:rPr lang="en-US" dirty="0" smtClean="0"/>
              <a:t>Model-driven engineering</a:t>
            </a:r>
            <a:r>
              <a:rPr lang="en-GB" dirty="0" smtClean="0"/>
              <a:t> </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348773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modeling</a:t>
            </a:r>
            <a:endParaRPr lang="en-US" dirty="0"/>
          </a:p>
        </p:txBody>
      </p:sp>
      <p:sp>
        <p:nvSpPr>
          <p:cNvPr id="3" name="Content Placeholder 2"/>
          <p:cNvSpPr>
            <a:spLocks noGrp="1"/>
          </p:cNvSpPr>
          <p:nvPr>
            <p:ph idx="1"/>
          </p:nvPr>
        </p:nvSpPr>
        <p:spPr/>
        <p:txBody>
          <a:bodyPr/>
          <a:lstStyle/>
          <a:p>
            <a:r>
              <a:rPr lang="en-US" dirty="0" smtClean="0"/>
              <a:t>System modeling is the process of developing abstract models of a system, with each model presenting a different view or perspective of that system. </a:t>
            </a:r>
          </a:p>
          <a:p>
            <a:r>
              <a:rPr lang="en-US" dirty="0" smtClean="0"/>
              <a:t>System modeling has now come to mean representing a system using some kind of graphical notation, which is now almost always based on notations in the Unified Modeling Language (UML). </a:t>
            </a:r>
          </a:p>
          <a:p>
            <a:r>
              <a:rPr lang="en-GB" dirty="0" smtClean="0"/>
              <a:t>System modelling helps the analyst to understand the functionality of the system and models are used to communicate with customers.</a:t>
            </a:r>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829017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lIns="90487" tIns="44450" rIns="90487" bIns="44450"/>
          <a:lstStyle/>
          <a:p>
            <a:r>
              <a:rPr lang="en-GB" dirty="0" smtClean="0"/>
              <a:t>Existing and planned system models</a:t>
            </a:r>
            <a:endParaRPr lang="en-GB" dirty="0"/>
          </a:p>
        </p:txBody>
      </p:sp>
      <p:sp>
        <p:nvSpPr>
          <p:cNvPr id="7171" name="Rectangle 3"/>
          <p:cNvSpPr>
            <a:spLocks noGrp="1" noChangeArrowheads="1"/>
          </p:cNvSpPr>
          <p:nvPr>
            <p:ph idx="1"/>
          </p:nvPr>
        </p:nvSpPr>
        <p:spPr>
          <a:noFill/>
          <a:ln/>
        </p:spPr>
        <p:txBody>
          <a:bodyPr lIns="90487" tIns="44450" rIns="90487" bIns="44450"/>
          <a:lstStyle/>
          <a:p>
            <a:r>
              <a:rPr lang="en-US" sz="2200" dirty="0" smtClean="0"/>
              <a:t>Models of the existing system are used during requirements engineering. They help clarify what the existing system does and can be used as a basis for discussing its strengths and weaknesses. These then lead to requirements for the new system.</a:t>
            </a:r>
            <a:endParaRPr lang="en-GB" sz="2200" dirty="0" smtClean="0"/>
          </a:p>
          <a:p>
            <a:r>
              <a:rPr lang="en-US" sz="2200" dirty="0" smtClean="0"/>
              <a:t>Models of the new system are used during requirements engineering to help explain the proposed requirements to other system stakeholders. Engineers use these models to discuss design proposals and to document the system for implementation. </a:t>
            </a:r>
          </a:p>
          <a:p>
            <a:r>
              <a:rPr lang="en-US" sz="2200" dirty="0" smtClean="0"/>
              <a:t>In a model-driven engineering process, it is possible to generate a complete or partial system implementation from the system model.</a:t>
            </a:r>
            <a:r>
              <a:rPr lang="en-US" dirty="0" smtClean="0"/>
              <a:t> </a:t>
            </a:r>
            <a:endParaRPr lang="en-GB" dirty="0" smtClean="0"/>
          </a:p>
          <a:p>
            <a:endParaRPr lang="en-GB" sz="2000"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15831015"/>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perspectives</a:t>
            </a:r>
            <a:endParaRPr lang="en-US" dirty="0"/>
          </a:p>
        </p:txBody>
      </p:sp>
      <p:sp>
        <p:nvSpPr>
          <p:cNvPr id="3" name="Content Placeholder 2"/>
          <p:cNvSpPr>
            <a:spLocks noGrp="1"/>
          </p:cNvSpPr>
          <p:nvPr>
            <p:ph idx="1"/>
          </p:nvPr>
        </p:nvSpPr>
        <p:spPr/>
        <p:txBody>
          <a:bodyPr/>
          <a:lstStyle/>
          <a:p>
            <a:r>
              <a:rPr lang="en-US" dirty="0" smtClean="0"/>
              <a:t>An external perspective, where you model the context or environment of the system.</a:t>
            </a:r>
            <a:endParaRPr lang="en-GB" dirty="0" smtClean="0"/>
          </a:p>
          <a:p>
            <a:r>
              <a:rPr lang="en-US" dirty="0" smtClean="0"/>
              <a:t>An interaction perspective, where you model the interactions between a system and its environment, or between the components of a system.</a:t>
            </a:r>
            <a:endParaRPr lang="en-GB" dirty="0" smtClean="0"/>
          </a:p>
          <a:p>
            <a:r>
              <a:rPr lang="en-US" dirty="0" smtClean="0"/>
              <a:t>A structural perspective, where you model the organization of a system or the structure of the data that is processed by the system.</a:t>
            </a:r>
            <a:endParaRPr lang="en-GB" dirty="0" smtClean="0"/>
          </a:p>
          <a:p>
            <a:r>
              <a:rPr lang="en-US" dirty="0" smtClean="0"/>
              <a:t>A behavioral perspective, where you model the dynamic behavior of the system and how it responds to events. </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3431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UML diagram types</a:t>
            </a:r>
            <a:endParaRPr lang="en-US" dirty="0"/>
          </a:p>
        </p:txBody>
      </p:sp>
      <p:sp>
        <p:nvSpPr>
          <p:cNvPr id="3" name="Content Placeholder 2"/>
          <p:cNvSpPr>
            <a:spLocks noGrp="1"/>
          </p:cNvSpPr>
          <p:nvPr>
            <p:ph idx="1"/>
          </p:nvPr>
        </p:nvSpPr>
        <p:spPr/>
        <p:txBody>
          <a:bodyPr/>
          <a:lstStyle/>
          <a:p>
            <a:r>
              <a:rPr lang="en-US" dirty="0" smtClean="0"/>
              <a:t>Activity diagrams, which show the activities involved in a process or in data processing .</a:t>
            </a:r>
            <a:endParaRPr lang="en-GB" dirty="0" smtClean="0"/>
          </a:p>
          <a:p>
            <a:r>
              <a:rPr lang="en-US" dirty="0" smtClean="0"/>
              <a:t>Use case diagrams, which show the interactions between a system and its environment. </a:t>
            </a:r>
            <a:endParaRPr lang="en-GB" dirty="0" smtClean="0"/>
          </a:p>
          <a:p>
            <a:r>
              <a:rPr lang="en-US" dirty="0" smtClean="0"/>
              <a:t>Sequence diagrams, which show interactions between actors and the system and between system components.</a:t>
            </a:r>
            <a:endParaRPr lang="en-GB" dirty="0" smtClean="0"/>
          </a:p>
          <a:p>
            <a:r>
              <a:rPr lang="en-US" dirty="0" smtClean="0"/>
              <a:t>Class diagrams, which show the object classes in the system and the associations between these classes.</a:t>
            </a:r>
            <a:endParaRPr lang="en-GB" dirty="0" smtClean="0"/>
          </a:p>
          <a:p>
            <a:r>
              <a:rPr lang="en-US" dirty="0" smtClean="0"/>
              <a:t>State diagrams, which show how the system reacts to internal and external events. </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39293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graphical models</a:t>
            </a:r>
            <a:endParaRPr lang="en-US" dirty="0"/>
          </a:p>
        </p:txBody>
      </p:sp>
      <p:sp>
        <p:nvSpPr>
          <p:cNvPr id="3" name="Content Placeholder 2"/>
          <p:cNvSpPr>
            <a:spLocks noGrp="1"/>
          </p:cNvSpPr>
          <p:nvPr>
            <p:ph idx="1"/>
          </p:nvPr>
        </p:nvSpPr>
        <p:spPr/>
        <p:txBody>
          <a:bodyPr/>
          <a:lstStyle/>
          <a:p>
            <a:r>
              <a:rPr lang="en-US" dirty="0" smtClean="0"/>
              <a:t>As a means of facilitating discussion about an existing or proposed system</a:t>
            </a:r>
          </a:p>
          <a:p>
            <a:pPr lvl="1"/>
            <a:r>
              <a:rPr lang="en-US" dirty="0" smtClean="0"/>
              <a:t>Incomplete and incorrect models are OK as their role is to support discussion.</a:t>
            </a:r>
            <a:endParaRPr lang="en-GB" dirty="0" smtClean="0"/>
          </a:p>
          <a:p>
            <a:r>
              <a:rPr lang="en-US" dirty="0" smtClean="0"/>
              <a:t>As a way of documenting an existing system</a:t>
            </a:r>
          </a:p>
          <a:p>
            <a:pPr lvl="1"/>
            <a:r>
              <a:rPr lang="en-US" dirty="0" smtClean="0"/>
              <a:t>Models should be an accurate representation of the system but need not be complete.</a:t>
            </a:r>
            <a:endParaRPr lang="en-GB" dirty="0" smtClean="0"/>
          </a:p>
          <a:p>
            <a:r>
              <a:rPr lang="en-US" dirty="0" smtClean="0"/>
              <a:t>As a detailed system description that can be used to generate a system implementation</a:t>
            </a:r>
          </a:p>
          <a:p>
            <a:pPr lvl="1"/>
            <a:r>
              <a:rPr lang="en-US" dirty="0" smtClean="0"/>
              <a:t>Models have to be both correct and complete.</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52388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3938"/>
            <a:ext cx="8229600" cy="1143000"/>
          </a:xfrm>
        </p:spPr>
        <p:txBody>
          <a:bodyPr/>
          <a:lstStyle/>
          <a:p>
            <a:pPr algn="ctr"/>
            <a:r>
              <a:rPr lang="en-US" dirty="0" smtClean="0"/>
              <a:t>Context models</a:t>
            </a:r>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97</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81558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a:t>Context models</a:t>
            </a:r>
          </a:p>
        </p:txBody>
      </p:sp>
      <p:sp>
        <p:nvSpPr>
          <p:cNvPr id="35843" name="Rectangle 3"/>
          <p:cNvSpPr>
            <a:spLocks noGrp="1" noChangeArrowheads="1"/>
          </p:cNvSpPr>
          <p:nvPr>
            <p:ph idx="1"/>
          </p:nvPr>
        </p:nvSpPr>
        <p:spPr/>
        <p:txBody>
          <a:bodyPr/>
          <a:lstStyle/>
          <a:p>
            <a:r>
              <a:rPr lang="en-GB"/>
              <a:t>Context models are used to illustrate the operational context of a system - they show what lies outside the system boundaries.</a:t>
            </a:r>
          </a:p>
          <a:p>
            <a:r>
              <a:rPr lang="en-GB"/>
              <a:t>Social and organisational concerns may affect the decision on where to position system boundaries.</a:t>
            </a:r>
          </a:p>
          <a:p>
            <a:r>
              <a:rPr lang="en-GB"/>
              <a:t>Architectural models show the system and its relationship with other systems.</a:t>
            </a:r>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40160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boundaries</a:t>
            </a:r>
            <a:endParaRPr lang="en-US" dirty="0"/>
          </a:p>
        </p:txBody>
      </p:sp>
      <p:sp>
        <p:nvSpPr>
          <p:cNvPr id="3" name="Content Placeholder 2"/>
          <p:cNvSpPr>
            <a:spLocks noGrp="1"/>
          </p:cNvSpPr>
          <p:nvPr>
            <p:ph idx="1"/>
          </p:nvPr>
        </p:nvSpPr>
        <p:spPr/>
        <p:txBody>
          <a:bodyPr/>
          <a:lstStyle/>
          <a:p>
            <a:r>
              <a:rPr lang="en-US" dirty="0" smtClean="0"/>
              <a:t>System boundaries are established to define what is inside and what is outside the system.</a:t>
            </a:r>
          </a:p>
          <a:p>
            <a:pPr lvl="1"/>
            <a:r>
              <a:rPr lang="en-US" dirty="0" smtClean="0"/>
              <a:t>They show other systems that are used or depend on the system being developed.</a:t>
            </a:r>
          </a:p>
          <a:p>
            <a:r>
              <a:rPr lang="en-US" dirty="0" smtClean="0"/>
              <a:t>The position of the system boundary has a profound effect on the system requirements. </a:t>
            </a:r>
          </a:p>
          <a:p>
            <a:r>
              <a:rPr lang="en-US" dirty="0" smtClean="0"/>
              <a:t>Defining a system boundary is a political judgment</a:t>
            </a:r>
          </a:p>
          <a:p>
            <a:pPr lvl="1"/>
            <a:r>
              <a:rPr lang="en-US" dirty="0" smtClean="0"/>
              <a:t>There may be pressures to develop system boundaries that increase / decrease the influence or workload of different parts of an organization.</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99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92940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3810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The context of the </a:t>
            </a:r>
            <a:r>
              <a:rPr lang="en-GB" sz="3200" dirty="0" err="1">
                <a:solidFill>
                  <a:schemeClr val="tx1"/>
                </a:solidFill>
                <a:latin typeface="Times New Roman" panose="02020603050405020304" pitchFamily="18" charset="0"/>
                <a:cs typeface="Times New Roman" panose="02020603050405020304" pitchFamily="18" charset="0"/>
              </a:rPr>
              <a:t>Mentcare</a:t>
            </a:r>
            <a:r>
              <a:rPr lang="en-GB" sz="3200" dirty="0">
                <a:solidFill>
                  <a:schemeClr val="tx1"/>
                </a:solidFill>
                <a:latin typeface="Times New Roman" panose="02020603050405020304" pitchFamily="18" charset="0"/>
                <a:cs typeface="Times New Roman" panose="02020603050405020304" pitchFamily="18" charset="0"/>
              </a:rPr>
              <a:t> system</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100</a:t>
            </a:fld>
            <a:endParaRPr lang="en-US"/>
          </a:p>
        </p:txBody>
      </p:sp>
      <p:pic>
        <p:nvPicPr>
          <p:cNvPr id="2" name="Picture 1" descr="5.1 Mentcare contex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600" y="2057400"/>
            <a:ext cx="5645150" cy="35560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16822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perspective</a:t>
            </a:r>
            <a:endParaRPr lang="en-US" dirty="0"/>
          </a:p>
        </p:txBody>
      </p:sp>
      <p:sp>
        <p:nvSpPr>
          <p:cNvPr id="4" name="Content Placeholder 3"/>
          <p:cNvSpPr>
            <a:spLocks noGrp="1"/>
          </p:cNvSpPr>
          <p:nvPr>
            <p:ph idx="1"/>
          </p:nvPr>
        </p:nvSpPr>
        <p:spPr/>
        <p:txBody>
          <a:bodyPr/>
          <a:lstStyle/>
          <a:p>
            <a:r>
              <a:rPr lang="en-US" dirty="0" smtClean="0"/>
              <a:t>Context models simply show the other systems in the environment, not how the system being developed is used in that environment.</a:t>
            </a:r>
          </a:p>
          <a:p>
            <a:r>
              <a:rPr lang="en-US" dirty="0" smtClean="0"/>
              <a:t>Process models reveal how the system being developed is used in broader business processes.</a:t>
            </a:r>
          </a:p>
          <a:p>
            <a:r>
              <a:rPr lang="en-US" dirty="0" smtClean="0"/>
              <a:t>UML activity diagrams may be used to define business process models.</a:t>
            </a:r>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101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394205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3810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model of involuntary detention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102</a:t>
            </a:fld>
            <a:endParaRPr lang="en-US"/>
          </a:p>
        </p:txBody>
      </p:sp>
      <p:pic>
        <p:nvPicPr>
          <p:cNvPr id="2" name="Picture 1" descr="5.2 Detention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1765299"/>
            <a:ext cx="8331200" cy="4306013"/>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280717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3138"/>
            <a:ext cx="8229600" cy="1143000"/>
          </a:xfrm>
        </p:spPr>
        <p:txBody>
          <a:bodyPr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Interaction models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103</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251884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 models</a:t>
            </a:r>
            <a:endParaRPr lang="en-US" dirty="0"/>
          </a:p>
        </p:txBody>
      </p:sp>
      <p:sp>
        <p:nvSpPr>
          <p:cNvPr id="3" name="Content Placeholder 2"/>
          <p:cNvSpPr>
            <a:spLocks noGrp="1"/>
          </p:cNvSpPr>
          <p:nvPr>
            <p:ph idx="1"/>
          </p:nvPr>
        </p:nvSpPr>
        <p:spPr/>
        <p:txBody>
          <a:bodyPr/>
          <a:lstStyle/>
          <a:p>
            <a:r>
              <a:rPr lang="en-US" dirty="0" smtClean="0"/>
              <a:t>Modeling user interaction is important as it helps to identify user requirements. </a:t>
            </a:r>
          </a:p>
          <a:p>
            <a:r>
              <a:rPr lang="en-US" dirty="0" smtClean="0"/>
              <a:t>Modeling system-to-system interaction highlights the communication problems that may arise. </a:t>
            </a:r>
          </a:p>
          <a:p>
            <a:r>
              <a:rPr lang="en-US" dirty="0" smtClean="0"/>
              <a:t>Modeling component interaction helps us understand if a proposed system structure is likely to deliver the required system performance and dependability.</a:t>
            </a:r>
            <a:r>
              <a:rPr lang="en-GB" dirty="0" smtClean="0"/>
              <a:t> </a:t>
            </a:r>
          </a:p>
          <a:p>
            <a:r>
              <a:rPr lang="en-GB" dirty="0" smtClean="0"/>
              <a:t>Use case diagrams and sequence diagrams may be used for interaction </a:t>
            </a:r>
            <a:r>
              <a:rPr lang="en-GB" dirty="0" smtClean="0"/>
              <a:t>modelling.</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104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35731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a:t>
            </a:r>
            <a:r>
              <a:rPr lang="en-US" dirty="0" smtClean="0"/>
              <a:t>modeling </a:t>
            </a:r>
            <a:endParaRPr lang="en-US" dirty="0"/>
          </a:p>
        </p:txBody>
      </p:sp>
      <p:sp>
        <p:nvSpPr>
          <p:cNvPr id="3" name="Content Placeholder 2"/>
          <p:cNvSpPr>
            <a:spLocks noGrp="1"/>
          </p:cNvSpPr>
          <p:nvPr>
            <p:ph idx="1"/>
          </p:nvPr>
        </p:nvSpPr>
        <p:spPr/>
        <p:txBody>
          <a:bodyPr/>
          <a:lstStyle/>
          <a:p>
            <a:r>
              <a:rPr lang="en-US" dirty="0" smtClean="0"/>
              <a:t>Use cases were developed originally to support requirements elicitation and now incorporated into the UML.</a:t>
            </a:r>
          </a:p>
          <a:p>
            <a:r>
              <a:rPr lang="en-US" dirty="0" smtClean="0"/>
              <a:t>Each use case represents a discrete task that involves external interaction with a system.</a:t>
            </a:r>
          </a:p>
          <a:p>
            <a:r>
              <a:rPr lang="en-US" dirty="0" smtClean="0"/>
              <a:t>Actors in a use case may be people or other systems.</a:t>
            </a:r>
          </a:p>
          <a:p>
            <a:r>
              <a:rPr lang="en-US" dirty="0" smtClean="0"/>
              <a:t>Represented </a:t>
            </a:r>
            <a:r>
              <a:rPr lang="en-US" dirty="0" smtClean="0"/>
              <a:t>diagrammatically </a:t>
            </a:r>
            <a:r>
              <a:rPr lang="en-US" dirty="0" smtClean="0"/>
              <a:t>to provide an overview of the use case and in a more detailed textual form.</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105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44692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Transfer-data use case</a:t>
            </a:r>
            <a:r>
              <a:rPr lang="en-GB" dirty="0" smtClean="0"/>
              <a:t> </a:t>
            </a:r>
            <a:endParaRPr lang="en-US" dirty="0" smtClean="0"/>
          </a:p>
        </p:txBody>
      </p:sp>
      <p:sp>
        <p:nvSpPr>
          <p:cNvPr id="5" name="Content Placeholder 4"/>
          <p:cNvSpPr>
            <a:spLocks noGrp="1"/>
          </p:cNvSpPr>
          <p:nvPr>
            <p:ph idx="1"/>
          </p:nvPr>
        </p:nvSpPr>
        <p:spPr/>
        <p:txBody>
          <a:bodyPr/>
          <a:lstStyle/>
          <a:p>
            <a:r>
              <a:rPr lang="en-US" dirty="0" smtClean="0"/>
              <a:t>A use case in the </a:t>
            </a:r>
            <a:r>
              <a:rPr lang="en-US" dirty="0" err="1" smtClean="0"/>
              <a:t>Mentcare</a:t>
            </a:r>
            <a:r>
              <a:rPr lang="en-US" dirty="0" smtClean="0"/>
              <a:t> system</a:t>
            </a:r>
            <a:endParaRPr lang="en-US" dirty="0"/>
          </a:p>
        </p:txBody>
      </p:sp>
      <p:sp>
        <p:nvSpPr>
          <p:cNvPr id="6" name="Slide Number Placeholder 5"/>
          <p:cNvSpPr>
            <a:spLocks noGrp="1"/>
          </p:cNvSpPr>
          <p:nvPr>
            <p:ph type="sldNum" sz="quarter" idx="12"/>
          </p:nvPr>
        </p:nvSpPr>
        <p:spPr/>
        <p:txBody>
          <a:bodyPr/>
          <a:lstStyle/>
          <a:p>
            <a:pPr>
              <a:defRPr/>
            </a:pPr>
            <a:fld id="{DEC9DA09-039A-A841-BA90-58CFCFBF8E01}" type="slidenum">
              <a:rPr lang="en-US" smtClean="0"/>
              <a:pPr>
                <a:defRPr/>
              </a:pPr>
              <a:t>106</a:t>
            </a:fld>
            <a:endParaRPr lang="en-US"/>
          </a:p>
        </p:txBody>
      </p:sp>
      <p:pic>
        <p:nvPicPr>
          <p:cNvPr id="4" name="Picture 3" descr="5.3 UseCase.eps"/>
          <p:cNvPicPr>
            <a:picLocks noChangeAspect="1"/>
          </p:cNvPicPr>
          <p:nvPr/>
        </p:nvPicPr>
        <p:blipFill>
          <a:blip r:embed="rId2"/>
          <a:stretch>
            <a:fillRect/>
          </a:stretch>
        </p:blipFill>
        <p:spPr>
          <a:xfrm>
            <a:off x="866722" y="3259717"/>
            <a:ext cx="7486946" cy="1214863"/>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807041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Tabular description of the ‘Transfer data’ use-case</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107</a:t>
            </a:fld>
            <a:endParaRPr lang="en-US"/>
          </a:p>
        </p:txBody>
      </p:sp>
      <p:graphicFrame>
        <p:nvGraphicFramePr>
          <p:cNvPr id="3" name="Table 2"/>
          <p:cNvGraphicFramePr>
            <a:graphicFrameLocks noGrp="1"/>
          </p:cNvGraphicFramePr>
          <p:nvPr>
            <p:extLst/>
          </p:nvPr>
        </p:nvGraphicFramePr>
        <p:xfrm>
          <a:off x="909638" y="1866900"/>
          <a:ext cx="7205662" cy="4051935"/>
        </p:xfrm>
        <a:graphic>
          <a:graphicData uri="http://schemas.openxmlformats.org/drawingml/2006/table">
            <a:tbl>
              <a:tblPr/>
              <a:tblGrid>
                <a:gridCol w="1935162">
                  <a:extLst>
                    <a:ext uri="{9D8B030D-6E8A-4147-A177-3AD203B41FA5}">
                      <a16:colId xmlns:a16="http://schemas.microsoft.com/office/drawing/2014/main" val="20000"/>
                    </a:ext>
                  </a:extLst>
                </a:gridCol>
                <a:gridCol w="5270500">
                  <a:extLst>
                    <a:ext uri="{9D8B030D-6E8A-4147-A177-3AD203B41FA5}">
                      <a16:colId xmlns:a16="http://schemas.microsoft.com/office/drawing/2014/main" val="20001"/>
                    </a:ext>
                  </a:extLst>
                </a:gridCol>
              </a:tblGrid>
              <a:tr h="371475">
                <a:tc gridSpan="2">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ea typeface="Times New Roman" charset="0"/>
                        </a:rPr>
                        <a:t>MHC</a:t>
                      </a:r>
                      <a:r>
                        <a:rPr kumimoji="0" lang="en-GB" sz="1600" b="1" i="0" u="none" strike="noStrike" cap="none" normalizeH="0" baseline="0" dirty="0">
                          <a:ln>
                            <a:noFill/>
                          </a:ln>
                          <a:solidFill>
                            <a:srgbClr val="000000"/>
                          </a:solidFill>
                          <a:effectLst/>
                          <a:latin typeface="Arial" charset="0"/>
                          <a:ea typeface="Times New Roman" charset="0"/>
                        </a:rPr>
                        <a:t>-PMS: Transfer </a:t>
                      </a:r>
                      <a:r>
                        <a:rPr kumimoji="0" lang="en-GB" sz="1600" b="1" i="0" u="none" strike="noStrike" cap="none" normalizeH="0" baseline="0" dirty="0" smtClean="0">
                          <a:ln>
                            <a:noFill/>
                          </a:ln>
                          <a:solidFill>
                            <a:srgbClr val="000000"/>
                          </a:solidFill>
                          <a:effectLst/>
                          <a:latin typeface="Arial" charset="0"/>
                          <a:ea typeface="Times New Roman" charset="0"/>
                        </a:rPr>
                        <a:t>data</a:t>
                      </a:r>
                      <a:endParaRPr kumimoji="0" lang="en-GB" sz="1600" b="1" i="0" u="none" strike="noStrike" cap="none" normalizeH="0" baseline="0" dirty="0">
                        <a:ln>
                          <a:noFill/>
                        </a:ln>
                        <a:solidFill>
                          <a:srgbClr val="000000"/>
                        </a:solidFill>
                        <a:effectLst/>
                        <a:latin typeface="Arial" charset="0"/>
                        <a:ea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charset="0"/>
                          <a:ea typeface="Times New Roman" charset="0"/>
                        </a:rPr>
                        <a:t>Actors</a:t>
                      </a:r>
                      <a:endParaRPr kumimoji="0" lang="en-GB" sz="1600" b="0" i="0" u="none" strike="noStrike" cap="none" normalizeH="0" baseline="0" dirty="0">
                        <a:ln>
                          <a:noFill/>
                        </a:ln>
                        <a:solidFill>
                          <a:srgbClr val="000000"/>
                        </a:solidFill>
                        <a:effectLst/>
                        <a:latin typeface="Arial" charset="0"/>
                        <a:ea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Medical receptionist, patient records system (PRS)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Description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A receptionist may transfer data from the </a:t>
                      </a:r>
                      <a:r>
                        <a:rPr kumimoji="0" lang="en-GB" sz="1600" b="0" i="0" u="none" strike="noStrike" cap="none" normalizeH="0" baseline="0" dirty="0" err="1" smtClean="0">
                          <a:ln>
                            <a:noFill/>
                          </a:ln>
                          <a:solidFill>
                            <a:srgbClr val="000000"/>
                          </a:solidFill>
                          <a:effectLst/>
                          <a:latin typeface="Arial" charset="0"/>
                          <a:ea typeface="Times New Roman" charset="0"/>
                        </a:rPr>
                        <a:t>Mentcase</a:t>
                      </a:r>
                      <a:r>
                        <a:rPr kumimoji="0" lang="en-GB" sz="1600" b="0" i="0" u="none" strike="noStrike" cap="none" normalizeH="0" baseline="0" dirty="0" smtClean="0">
                          <a:ln>
                            <a:noFill/>
                          </a:ln>
                          <a:solidFill>
                            <a:srgbClr val="000000"/>
                          </a:solidFill>
                          <a:effectLst/>
                          <a:latin typeface="Arial" charset="0"/>
                          <a:ea typeface="Times New Roman" charset="0"/>
                        </a:rPr>
                        <a:t> system to </a:t>
                      </a:r>
                      <a:r>
                        <a:rPr kumimoji="0" lang="en-GB" sz="1600" b="0" i="0" u="none" strike="noStrike" cap="none" normalizeH="0" baseline="0" dirty="0">
                          <a:ln>
                            <a:noFill/>
                          </a:ln>
                          <a:solidFill>
                            <a:srgbClr val="000000"/>
                          </a:solidFill>
                          <a:effectLst/>
                          <a:latin typeface="Arial" charset="0"/>
                          <a:ea typeface="Times New Roman" charset="0"/>
                        </a:rPr>
                        <a:t>a general patient record database that is maintained by a health authority. The information transferred may either be updated personal information (address, phone number, etc.) or a summary of the patient’s diagnosis and treatment.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Data</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Patient’s personal information, treatment summary</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Stimulus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User command issued by medical receptionist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Response</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Confirmation that PRS has been updated</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Comments</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The receptionist must have appropriate security permissions to access the patient information and the PRS</a:t>
                      </a:r>
                      <a:r>
                        <a:rPr kumimoji="0" lang="en-GB" sz="1600" b="0" i="0" u="none" strike="noStrike" cap="none" normalizeH="0" baseline="0" dirty="0" smtClean="0">
                          <a:ln>
                            <a:noFill/>
                          </a:ln>
                          <a:solidFill>
                            <a:srgbClr val="000000"/>
                          </a:solidFill>
                          <a:effectLst/>
                          <a:latin typeface="Arial" charset="0"/>
                          <a:ea typeface="Times New Roman" charset="0"/>
                        </a:rPr>
                        <a:t>.</a:t>
                      </a:r>
                      <a:endParaRPr kumimoji="0" lang="en-GB" sz="1600" b="0" i="0" u="none" strike="noStrike" cap="none" normalizeH="0" baseline="0" dirty="0">
                        <a:ln>
                          <a:noFill/>
                        </a:ln>
                        <a:solidFill>
                          <a:srgbClr val="000000"/>
                        </a:solidFill>
                        <a:effectLst/>
                        <a:latin typeface="Arial" charset="0"/>
                        <a:ea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819654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457200"/>
            <a:ext cx="9144000" cy="1277112"/>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Use cases in the </a:t>
            </a:r>
            <a:r>
              <a:rPr lang="en-US" sz="3200" dirty="0" err="1">
                <a:solidFill>
                  <a:schemeClr val="tx1"/>
                </a:solidFill>
                <a:latin typeface="Times New Roman" panose="02020603050405020304" pitchFamily="18" charset="0"/>
                <a:cs typeface="Times New Roman" panose="02020603050405020304" pitchFamily="18" charset="0"/>
              </a:rPr>
              <a:t>Mentcare</a:t>
            </a:r>
            <a:r>
              <a:rPr lang="en-US" sz="3200" dirty="0">
                <a:solidFill>
                  <a:schemeClr val="tx1"/>
                </a:solidFill>
                <a:latin typeface="Times New Roman" panose="02020603050405020304" pitchFamily="18" charset="0"/>
                <a:cs typeface="Times New Roman" panose="02020603050405020304" pitchFamily="18" charset="0"/>
              </a:rPr>
              <a:t> system involving the role ‘Medical Receptionist’</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108</a:t>
            </a:fld>
            <a:endParaRPr lang="en-US"/>
          </a:p>
        </p:txBody>
      </p:sp>
      <p:pic>
        <p:nvPicPr>
          <p:cNvPr id="4" name="Picture 3" descr="5.5 RecepUseCases.eps"/>
          <p:cNvPicPr>
            <a:picLocks noChangeAspect="1"/>
          </p:cNvPicPr>
          <p:nvPr/>
        </p:nvPicPr>
        <p:blipFill>
          <a:blip r:embed="rId2"/>
          <a:stretch>
            <a:fillRect/>
          </a:stretch>
        </p:blipFill>
        <p:spPr>
          <a:xfrm>
            <a:off x="2279650" y="1747838"/>
            <a:ext cx="4451350" cy="4795654"/>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2053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 diagrams</a:t>
            </a:r>
            <a:endParaRPr lang="en-US" dirty="0"/>
          </a:p>
        </p:txBody>
      </p:sp>
      <p:sp>
        <p:nvSpPr>
          <p:cNvPr id="3" name="Content Placeholder 2"/>
          <p:cNvSpPr>
            <a:spLocks noGrp="1"/>
          </p:cNvSpPr>
          <p:nvPr>
            <p:ph idx="1"/>
          </p:nvPr>
        </p:nvSpPr>
        <p:spPr/>
        <p:txBody>
          <a:bodyPr>
            <a:normAutofit lnSpcReduction="10000"/>
          </a:bodyPr>
          <a:lstStyle/>
          <a:p>
            <a:r>
              <a:rPr lang="en-US" dirty="0" smtClean="0"/>
              <a:t>Sequence diagrams are part of the UML and are used to model the interactions between the actors and the objects within a system.</a:t>
            </a:r>
          </a:p>
          <a:p>
            <a:r>
              <a:rPr lang="en-US" dirty="0" smtClean="0"/>
              <a:t>A sequence diagram shows the sequence of interactions that take place during a particular use case or use case instance.</a:t>
            </a:r>
          </a:p>
          <a:p>
            <a:r>
              <a:rPr lang="en-US" dirty="0" smtClean="0"/>
              <a:t>The objects and actors involved are listed along the top of the diagram, with a dotted line drawn vertically from these. </a:t>
            </a:r>
          </a:p>
          <a:p>
            <a:r>
              <a:rPr lang="en-US" dirty="0" smtClean="0"/>
              <a:t>Interactions between objects are indicated by annotated arrows.  </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109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010425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810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Sequence diagram for View patient information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110</a:t>
            </a:fld>
            <a:endParaRPr lang="en-US"/>
          </a:p>
        </p:txBody>
      </p:sp>
      <p:pic>
        <p:nvPicPr>
          <p:cNvPr id="2" name="Picture 1" descr="5.6 ViewInfo Seq Diag.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400" y="1663698"/>
            <a:ext cx="6201032" cy="472459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61491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616700" y="838200"/>
            <a:ext cx="2260600" cy="1143000"/>
          </a:xfrm>
        </p:spPr>
        <p:txBody>
          <a:bodyPr>
            <a:no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Sequence diagram for Transfer Data</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111</a:t>
            </a:fld>
            <a:endParaRPr lang="en-US"/>
          </a:p>
        </p:txBody>
      </p:sp>
      <p:pic>
        <p:nvPicPr>
          <p:cNvPr id="2" name="Picture 1" descr="5.7 Transfer Data.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155574"/>
            <a:ext cx="5988050" cy="6049153"/>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170025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9638"/>
            <a:ext cx="82296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Structural models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112</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2314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models</a:t>
            </a:r>
            <a:endParaRPr lang="en-US" dirty="0"/>
          </a:p>
        </p:txBody>
      </p:sp>
      <p:sp>
        <p:nvSpPr>
          <p:cNvPr id="3" name="Content Placeholder 2"/>
          <p:cNvSpPr>
            <a:spLocks noGrp="1"/>
          </p:cNvSpPr>
          <p:nvPr>
            <p:ph idx="1"/>
          </p:nvPr>
        </p:nvSpPr>
        <p:spPr/>
        <p:txBody>
          <a:bodyPr/>
          <a:lstStyle/>
          <a:p>
            <a:r>
              <a:rPr lang="en-US" dirty="0" smtClean="0"/>
              <a:t>Structural models of software display the organization of a system in terms of the components that make up that system and their relationships. </a:t>
            </a:r>
          </a:p>
          <a:p>
            <a:r>
              <a:rPr lang="en-US" dirty="0" smtClean="0"/>
              <a:t>Structural models may be static models, which show the structure of the system design, or dynamic models, which show the organization of the system when it is executing. </a:t>
            </a:r>
          </a:p>
          <a:p>
            <a:r>
              <a:rPr lang="en-US" dirty="0" smtClean="0"/>
              <a:t>You create structural models of a system when you are discussing and designing the system architecture. </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37081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diagrams</a:t>
            </a:r>
            <a:endParaRPr lang="en-US" dirty="0"/>
          </a:p>
        </p:txBody>
      </p:sp>
      <p:sp>
        <p:nvSpPr>
          <p:cNvPr id="3" name="Content Placeholder 2"/>
          <p:cNvSpPr>
            <a:spLocks noGrp="1"/>
          </p:cNvSpPr>
          <p:nvPr>
            <p:ph idx="1"/>
          </p:nvPr>
        </p:nvSpPr>
        <p:spPr/>
        <p:txBody>
          <a:bodyPr>
            <a:normAutofit lnSpcReduction="10000"/>
          </a:bodyPr>
          <a:lstStyle/>
          <a:p>
            <a:r>
              <a:rPr lang="en-US" dirty="0" smtClean="0"/>
              <a:t>Class diagrams are used when developing an object-oriented system model to show the classes in a system and the associations between these classes. </a:t>
            </a:r>
          </a:p>
          <a:p>
            <a:r>
              <a:rPr lang="en-US" dirty="0" smtClean="0"/>
              <a:t>An object class can be thought of as a general definition of one kind of system object. </a:t>
            </a:r>
          </a:p>
          <a:p>
            <a:r>
              <a:rPr lang="en-US" dirty="0" smtClean="0"/>
              <a:t>An association is a link between classes that indicates that there is some relationship between these classes.</a:t>
            </a:r>
            <a:r>
              <a:rPr lang="en-GB" dirty="0" smtClean="0"/>
              <a:t> </a:t>
            </a:r>
          </a:p>
          <a:p>
            <a:r>
              <a:rPr lang="en-US" dirty="0" smtClean="0"/>
              <a:t>When you are developing models during the early stages of the software engineering process, objects represent something in the real world, such as a patient, a prescription, doctor, etc. </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114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94676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5334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UML classes and association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115</a:t>
            </a:fld>
            <a:endParaRPr lang="en-US"/>
          </a:p>
        </p:txBody>
      </p:sp>
      <p:pic>
        <p:nvPicPr>
          <p:cNvPr id="4" name="Picture 3" descr="5.8 ClassAssoc.eps"/>
          <p:cNvPicPr>
            <a:picLocks noChangeAspect="1"/>
          </p:cNvPicPr>
          <p:nvPr/>
        </p:nvPicPr>
        <p:blipFill>
          <a:blip r:embed="rId2"/>
          <a:stretch>
            <a:fillRect/>
          </a:stretch>
        </p:blipFill>
        <p:spPr>
          <a:xfrm>
            <a:off x="2076449" y="3060700"/>
            <a:ext cx="5312019" cy="9525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3746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Classes and associations in the MHC-PMS </a:t>
            </a: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116</a:t>
            </a:fld>
            <a:endParaRPr lang="en-US"/>
          </a:p>
        </p:txBody>
      </p:sp>
      <p:pic>
        <p:nvPicPr>
          <p:cNvPr id="4" name="Picture 3" descr="5.9 MHCPMS-classes.eps"/>
          <p:cNvPicPr>
            <a:picLocks noChangeAspect="1"/>
          </p:cNvPicPr>
          <p:nvPr/>
        </p:nvPicPr>
        <p:blipFill>
          <a:blip r:embed="rId2"/>
          <a:stretch>
            <a:fillRect/>
          </a:stretch>
        </p:blipFill>
        <p:spPr>
          <a:xfrm>
            <a:off x="1073149" y="1746249"/>
            <a:ext cx="6677283" cy="447770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93529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The Consultation class</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117</a:t>
            </a:fld>
            <a:endParaRPr lang="en-US"/>
          </a:p>
        </p:txBody>
      </p:sp>
      <p:pic>
        <p:nvPicPr>
          <p:cNvPr id="4" name="Picture 3" descr="5.10 Consultation Class.eps"/>
          <p:cNvPicPr>
            <a:picLocks noChangeAspect="1"/>
          </p:cNvPicPr>
          <p:nvPr/>
        </p:nvPicPr>
        <p:blipFill>
          <a:blip r:embed="rId2"/>
          <a:stretch>
            <a:fillRect/>
          </a:stretch>
        </p:blipFill>
        <p:spPr>
          <a:xfrm>
            <a:off x="3263900" y="1727199"/>
            <a:ext cx="2654300" cy="4550229"/>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283699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a:t>
            </a:r>
            <a:endParaRPr lang="en-US" dirty="0"/>
          </a:p>
        </p:txBody>
      </p:sp>
      <p:sp>
        <p:nvSpPr>
          <p:cNvPr id="5" name="Content Placeholder 4"/>
          <p:cNvSpPr>
            <a:spLocks noGrp="1"/>
          </p:cNvSpPr>
          <p:nvPr>
            <p:ph idx="1"/>
          </p:nvPr>
        </p:nvSpPr>
        <p:spPr/>
        <p:txBody>
          <a:bodyPr/>
          <a:lstStyle/>
          <a:p>
            <a:r>
              <a:rPr lang="en-US" dirty="0" smtClean="0"/>
              <a:t>Generalization is an everyday technique that we use to manage complexity. </a:t>
            </a:r>
          </a:p>
          <a:p>
            <a:r>
              <a:rPr lang="en-US" dirty="0" smtClean="0"/>
              <a:t>Rather than learn the detailed characteristics of every entity that we experience, we place these entities in more general classes (animals, cars, houses, etc.) and learn the characteristics of these classes. </a:t>
            </a:r>
          </a:p>
          <a:p>
            <a:r>
              <a:rPr lang="en-US" dirty="0" smtClean="0"/>
              <a:t>This allows us to infer that different members of these classes have some common characteristics e.g. squirrels and rats are rodents. </a:t>
            </a:r>
            <a:endParaRPr lang="en-US" dirty="0"/>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949423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 (Cont.)</a:t>
            </a:r>
            <a:endParaRPr lang="en-US" dirty="0"/>
          </a:p>
        </p:txBody>
      </p:sp>
      <p:sp>
        <p:nvSpPr>
          <p:cNvPr id="3" name="Content Placeholder 2"/>
          <p:cNvSpPr>
            <a:spLocks noGrp="1"/>
          </p:cNvSpPr>
          <p:nvPr>
            <p:ph idx="1"/>
          </p:nvPr>
        </p:nvSpPr>
        <p:spPr>
          <a:xfrm>
            <a:off x="381000" y="1752600"/>
            <a:ext cx="8458200" cy="4724400"/>
          </a:xfrm>
        </p:spPr>
        <p:txBody>
          <a:bodyPr/>
          <a:lstStyle/>
          <a:p>
            <a:r>
              <a:rPr lang="en-US" sz="2100" dirty="0" smtClean="0"/>
              <a:t>In modeling systems, it is often useful to examine the classes in a system to see if there is scope for generalization. If changes are proposed, then you do not have to look at all classes in the system to see if they are affected by the change. </a:t>
            </a:r>
          </a:p>
          <a:p>
            <a:r>
              <a:rPr lang="en-US" sz="2100" dirty="0" smtClean="0"/>
              <a:t>In object-oriented languages, such as Java, generalization is implemented using the class inheritance mechanisms built into the language.</a:t>
            </a:r>
            <a:r>
              <a:rPr lang="en-GB" sz="2100" dirty="0" smtClean="0"/>
              <a:t> </a:t>
            </a:r>
          </a:p>
          <a:p>
            <a:r>
              <a:rPr lang="en-US" sz="2100" dirty="0" smtClean="0"/>
              <a:t>In a generalization, the attributes and operations associated with higher-level classes are also associated with the lower-level classes.</a:t>
            </a:r>
          </a:p>
          <a:p>
            <a:r>
              <a:rPr lang="en-US" sz="2100" dirty="0" smtClean="0"/>
              <a:t> The lower-level classes are subclasses inherit the attributes and operations from their </a:t>
            </a:r>
            <a:r>
              <a:rPr lang="en-US" sz="2100" dirty="0" err="1" smtClean="0"/>
              <a:t>superclasses</a:t>
            </a:r>
            <a:r>
              <a:rPr lang="en-US" sz="2100" dirty="0" smtClean="0"/>
              <a:t>. These lower-level classes then add more specific attributes and operations. </a:t>
            </a:r>
            <a:endParaRPr lang="en-US" sz="2100"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50974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533400"/>
            <a:ext cx="8305800" cy="1143000"/>
          </a:xfrm>
        </p:spPr>
        <p:txBody>
          <a:bodyPr anchor="ctr"/>
          <a:lstStyle/>
          <a:p>
            <a:pPr algn="ctr"/>
            <a:r>
              <a:rPr lang="en-US" sz="3200" dirty="0">
                <a:solidFill>
                  <a:schemeClr val="tx1"/>
                </a:solidFill>
                <a:latin typeface="Times New Roman" panose="02020603050405020304" pitchFamily="18" charset="0"/>
                <a:cs typeface="Times New Roman" panose="02020603050405020304" pitchFamily="18" charset="0"/>
              </a:rPr>
              <a:t>A </a:t>
            </a:r>
            <a:r>
              <a:rPr lang="en-US" sz="3200" dirty="0">
                <a:solidFill>
                  <a:schemeClr val="tx1"/>
                </a:solidFill>
                <a:latin typeface="Times New Roman" panose="02020603050405020304" pitchFamily="18" charset="0"/>
                <a:cs typeface="Times New Roman" panose="02020603050405020304" pitchFamily="18" charset="0"/>
              </a:rPr>
              <a:t>generalization </a:t>
            </a:r>
            <a:r>
              <a:rPr lang="en-US" sz="3200" dirty="0">
                <a:solidFill>
                  <a:schemeClr val="tx1"/>
                </a:solidFill>
                <a:latin typeface="Times New Roman" panose="02020603050405020304" pitchFamily="18" charset="0"/>
                <a:cs typeface="Times New Roman" panose="02020603050405020304" pitchFamily="18" charset="0"/>
              </a:rPr>
              <a:t>hierarchy</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120</a:t>
            </a:fld>
            <a:endParaRPr lang="en-US"/>
          </a:p>
        </p:txBody>
      </p:sp>
      <p:pic>
        <p:nvPicPr>
          <p:cNvPr id="4" name="Picture 3" descr="5.11 GeneralizationHierarchy.eps"/>
          <p:cNvPicPr>
            <a:picLocks noChangeAspect="1"/>
          </p:cNvPicPr>
          <p:nvPr/>
        </p:nvPicPr>
        <p:blipFill>
          <a:blip r:embed="rId2"/>
          <a:stretch>
            <a:fillRect/>
          </a:stretch>
        </p:blipFill>
        <p:spPr>
          <a:xfrm>
            <a:off x="2374900" y="2133600"/>
            <a:ext cx="4495800" cy="32385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78998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5334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a:solidFill>
                  <a:schemeClr val="tx1"/>
                </a:solidFill>
                <a:latin typeface="Times New Roman" panose="02020603050405020304" pitchFamily="18" charset="0"/>
                <a:cs typeface="Times New Roman" panose="02020603050405020304" pitchFamily="18" charset="0"/>
              </a:rPr>
              <a:t>generalization </a:t>
            </a:r>
            <a:r>
              <a:rPr lang="en-US" sz="3200" dirty="0">
                <a:solidFill>
                  <a:schemeClr val="tx1"/>
                </a:solidFill>
                <a:latin typeface="Times New Roman" panose="02020603050405020304" pitchFamily="18" charset="0"/>
                <a:cs typeface="Times New Roman" panose="02020603050405020304" pitchFamily="18" charset="0"/>
              </a:rPr>
              <a:t>hierarchy with added detail</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121</a:t>
            </a:fld>
            <a:endParaRPr lang="en-US"/>
          </a:p>
        </p:txBody>
      </p:sp>
      <p:pic>
        <p:nvPicPr>
          <p:cNvPr id="4" name="Picture 3" descr="5.12 GeneralisationDetail.eps"/>
          <p:cNvPicPr>
            <a:picLocks noChangeAspect="1"/>
          </p:cNvPicPr>
          <p:nvPr/>
        </p:nvPicPr>
        <p:blipFill>
          <a:blip r:embed="rId2"/>
          <a:stretch>
            <a:fillRect/>
          </a:stretch>
        </p:blipFill>
        <p:spPr>
          <a:xfrm>
            <a:off x="2432049" y="1879600"/>
            <a:ext cx="4576879" cy="37719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96748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lIns="90487" tIns="44450" rIns="90487" bIns="44450"/>
          <a:lstStyle/>
          <a:p>
            <a:r>
              <a:rPr lang="en-GB" dirty="0"/>
              <a:t>Object</a:t>
            </a:r>
            <a:r>
              <a:rPr lang="en-GB" dirty="0" smtClean="0"/>
              <a:t> class aggregation models</a:t>
            </a:r>
            <a:endParaRPr lang="en-GB" dirty="0"/>
          </a:p>
        </p:txBody>
      </p:sp>
      <p:sp>
        <p:nvSpPr>
          <p:cNvPr id="25603" name="Rectangle 3"/>
          <p:cNvSpPr>
            <a:spLocks noGrp="1" noChangeArrowheads="1"/>
          </p:cNvSpPr>
          <p:nvPr>
            <p:ph idx="1"/>
          </p:nvPr>
        </p:nvSpPr>
        <p:spPr>
          <a:noFill/>
          <a:ln/>
        </p:spPr>
        <p:txBody>
          <a:bodyPr lIns="90487" tIns="44450" rIns="90487" bIns="44450"/>
          <a:lstStyle/>
          <a:p>
            <a:r>
              <a:rPr lang="en-GB" dirty="0"/>
              <a:t>An aggregation model shows how classes that are collections are composed of other classes.</a:t>
            </a:r>
          </a:p>
          <a:p>
            <a:r>
              <a:rPr lang="en-GB" dirty="0"/>
              <a:t>Aggregation models are similar to the part-of relationship in semantic data models</a:t>
            </a:r>
            <a:r>
              <a:rPr lang="en-GB" dirty="0" smtClean="0"/>
              <a:t>. </a:t>
            </a:r>
            <a:endParaRPr lang="en-GB"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0443694"/>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The aggregation association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123</a:t>
            </a:fld>
            <a:endParaRPr lang="en-US"/>
          </a:p>
        </p:txBody>
      </p:sp>
      <p:pic>
        <p:nvPicPr>
          <p:cNvPr id="4" name="Picture 3" descr="5.13 Aggregation.eps"/>
          <p:cNvPicPr>
            <a:picLocks noChangeAspect="1"/>
          </p:cNvPicPr>
          <p:nvPr/>
        </p:nvPicPr>
        <p:blipFill>
          <a:blip r:embed="rId2"/>
          <a:stretch>
            <a:fillRect/>
          </a:stretch>
        </p:blipFill>
        <p:spPr>
          <a:xfrm>
            <a:off x="2425699" y="2540000"/>
            <a:ext cx="4199467" cy="23622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41923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9338"/>
            <a:ext cx="82296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Behavioral models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124</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84779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models</a:t>
            </a:r>
            <a:endParaRPr lang="en-US" dirty="0"/>
          </a:p>
        </p:txBody>
      </p:sp>
      <p:sp>
        <p:nvSpPr>
          <p:cNvPr id="3" name="Content Placeholder 2"/>
          <p:cNvSpPr>
            <a:spLocks noGrp="1"/>
          </p:cNvSpPr>
          <p:nvPr>
            <p:ph idx="1"/>
          </p:nvPr>
        </p:nvSpPr>
        <p:spPr/>
        <p:txBody>
          <a:bodyPr/>
          <a:lstStyle/>
          <a:p>
            <a:r>
              <a:rPr lang="en-US" dirty="0" smtClean="0"/>
              <a:t>Behavioral models are models of the dynamic behavior of a system as it is executing. They show what happens or what is supposed to happen when a system responds to a stimulus from its environment. </a:t>
            </a:r>
          </a:p>
          <a:p>
            <a:r>
              <a:rPr lang="en-US" dirty="0" smtClean="0"/>
              <a:t>You can think of these stimuli as being of two types:</a:t>
            </a:r>
            <a:endParaRPr lang="en-GB" dirty="0" smtClean="0"/>
          </a:p>
          <a:p>
            <a:pPr lvl="1"/>
            <a:r>
              <a:rPr lang="en-US" dirty="0" smtClean="0">
                <a:solidFill>
                  <a:srgbClr val="FF0000"/>
                </a:solidFill>
              </a:rPr>
              <a:t>Data </a:t>
            </a:r>
            <a:r>
              <a:rPr lang="en-US" dirty="0" smtClean="0"/>
              <a:t>Some data arrives that has to be processed by the system.</a:t>
            </a:r>
            <a:endParaRPr lang="en-GB" dirty="0" smtClean="0"/>
          </a:p>
          <a:p>
            <a:pPr lvl="1"/>
            <a:r>
              <a:rPr lang="en-US" dirty="0" smtClean="0">
                <a:solidFill>
                  <a:srgbClr val="FF0000"/>
                </a:solidFill>
              </a:rPr>
              <a:t>Events </a:t>
            </a:r>
            <a:r>
              <a:rPr lang="en-US" dirty="0" smtClean="0"/>
              <a:t>Some event happens that triggers system processing. Events may have associated data, although this is not always the case.</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125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700888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Data-driven modeling</a:t>
            </a:r>
            <a:endParaRPr lang="en-US" dirty="0"/>
          </a:p>
        </p:txBody>
      </p:sp>
      <p:sp>
        <p:nvSpPr>
          <p:cNvPr id="3" name="Content Placeholder 2"/>
          <p:cNvSpPr>
            <a:spLocks noGrp="1"/>
          </p:cNvSpPr>
          <p:nvPr>
            <p:ph idx="1"/>
          </p:nvPr>
        </p:nvSpPr>
        <p:spPr/>
        <p:txBody>
          <a:bodyPr/>
          <a:lstStyle/>
          <a:p>
            <a:r>
              <a:rPr lang="en-US" dirty="0" smtClean="0"/>
              <a:t>Many business systems are data-processing systems that are primarily driven by data. They are controlled by the data input to the system, with relatively little external event processing. </a:t>
            </a:r>
          </a:p>
          <a:p>
            <a:r>
              <a:rPr lang="en-US" dirty="0" smtClean="0"/>
              <a:t>Data-driven models show the sequence of actions involved in processing input data and generating an associated output. </a:t>
            </a:r>
          </a:p>
          <a:p>
            <a:r>
              <a:rPr lang="en-US" dirty="0" smtClean="0"/>
              <a:t>They are particularly useful during the analysis of requirements as they can be used to show end-to-end processing in a system. </a:t>
            </a:r>
            <a:endParaRPr lang="en-US" dirty="0"/>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39173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5334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An </a:t>
            </a:r>
            <a:r>
              <a:rPr lang="en-US" sz="3200" dirty="0" smtClean="0">
                <a:solidFill>
                  <a:schemeClr val="tx1"/>
                </a:solidFill>
                <a:latin typeface="Times New Roman" panose="02020603050405020304" pitchFamily="18" charset="0"/>
                <a:cs typeface="Times New Roman" panose="02020603050405020304" pitchFamily="18" charset="0"/>
              </a:rPr>
              <a:t>activity model of </a:t>
            </a:r>
            <a:r>
              <a:rPr lang="en-US" sz="3200" dirty="0">
                <a:solidFill>
                  <a:schemeClr val="tx1"/>
                </a:solidFill>
                <a:latin typeface="Times New Roman" panose="02020603050405020304" pitchFamily="18" charset="0"/>
                <a:cs typeface="Times New Roman" panose="02020603050405020304" pitchFamily="18" charset="0"/>
              </a:rPr>
              <a:t>the insulin pump’s operation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127</a:t>
            </a:fld>
            <a:endParaRPr lang="en-US"/>
          </a:p>
        </p:txBody>
      </p:sp>
      <p:pic>
        <p:nvPicPr>
          <p:cNvPr id="4" name="Picture 3" descr="5.14 PumpDFD.eps"/>
          <p:cNvPicPr>
            <a:picLocks noChangeAspect="1"/>
          </p:cNvPicPr>
          <p:nvPr/>
        </p:nvPicPr>
        <p:blipFill>
          <a:blip r:embed="rId2"/>
          <a:stretch>
            <a:fillRect/>
          </a:stretch>
        </p:blipFill>
        <p:spPr>
          <a:xfrm>
            <a:off x="1035049" y="2355850"/>
            <a:ext cx="7215073" cy="24574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601542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Order processing</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128</a:t>
            </a:fld>
            <a:endParaRPr lang="en-US"/>
          </a:p>
        </p:txBody>
      </p:sp>
      <p:pic>
        <p:nvPicPr>
          <p:cNvPr id="4" name="Picture 3" descr="5.15 OrderSeq.eps"/>
          <p:cNvPicPr>
            <a:picLocks noChangeAspect="1"/>
          </p:cNvPicPr>
          <p:nvPr/>
        </p:nvPicPr>
        <p:blipFill rotWithShape="1">
          <a:blip r:embed="rId2"/>
          <a:srcRect b="13436"/>
          <a:stretch/>
        </p:blipFill>
        <p:spPr>
          <a:xfrm>
            <a:off x="632742" y="1758950"/>
            <a:ext cx="7393658" cy="42354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342375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Event-driven modeling</a:t>
            </a:r>
            <a:endParaRPr lang="en-US" dirty="0"/>
          </a:p>
        </p:txBody>
      </p:sp>
      <p:sp>
        <p:nvSpPr>
          <p:cNvPr id="5" name="Content Placeholder 4"/>
          <p:cNvSpPr>
            <a:spLocks noGrp="1"/>
          </p:cNvSpPr>
          <p:nvPr>
            <p:ph idx="1"/>
          </p:nvPr>
        </p:nvSpPr>
        <p:spPr/>
        <p:txBody>
          <a:bodyPr/>
          <a:lstStyle/>
          <a:p>
            <a:r>
              <a:rPr lang="en-US" dirty="0" smtClean="0"/>
              <a:t>Real-time systems are often event-driven, with minimal data processing. For example, a landline phone switching system responds to events such as ‘receiver off hook’ by</a:t>
            </a:r>
            <a:r>
              <a:rPr lang="en-GB" dirty="0" smtClean="0"/>
              <a:t> </a:t>
            </a:r>
            <a:r>
              <a:rPr lang="en-US" dirty="0" smtClean="0"/>
              <a:t>generating a dial tone.</a:t>
            </a:r>
            <a:r>
              <a:rPr lang="en-GB" dirty="0" smtClean="0"/>
              <a:t> </a:t>
            </a:r>
            <a:endParaRPr lang="en-US" dirty="0" smtClean="0"/>
          </a:p>
          <a:p>
            <a:r>
              <a:rPr lang="en-US" dirty="0" smtClean="0"/>
              <a:t>Event-driven modeling shows how a system responds to external and internal events. </a:t>
            </a:r>
          </a:p>
          <a:p>
            <a:r>
              <a:rPr lang="en-US" dirty="0" smtClean="0"/>
              <a:t>It is based on the assumption that a system has a finite number of states and that events (stimuli) may cause a transition from one state to another. </a:t>
            </a:r>
            <a:endParaRPr lang="en-US" dirty="0"/>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129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139241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GB" dirty="0"/>
              <a:t>State machine models</a:t>
            </a:r>
          </a:p>
        </p:txBody>
      </p:sp>
      <p:sp>
        <p:nvSpPr>
          <p:cNvPr id="56323" name="Rectangle 3"/>
          <p:cNvSpPr>
            <a:spLocks noGrp="1" noChangeArrowheads="1"/>
          </p:cNvSpPr>
          <p:nvPr>
            <p:ph idx="1"/>
          </p:nvPr>
        </p:nvSpPr>
        <p:spPr/>
        <p:txBody>
          <a:bodyPr/>
          <a:lstStyle/>
          <a:p>
            <a:r>
              <a:rPr lang="en-GB" sz="2400"/>
              <a:t>These model the behaviour of the system in response to external and internal events.</a:t>
            </a:r>
          </a:p>
          <a:p>
            <a:r>
              <a:rPr lang="en-GB" sz="2400"/>
              <a:t>They show the system’s responses to stimuli so are often used for modelling real-time systems.</a:t>
            </a:r>
          </a:p>
          <a:p>
            <a:r>
              <a:rPr lang="en-GB" sz="2400"/>
              <a:t>State machine models show system states as nodes and events as arcs between these nodes. When an event occurs, the system moves from one state to another.</a:t>
            </a:r>
          </a:p>
          <a:p>
            <a:r>
              <a:rPr lang="en-GB" sz="2400"/>
              <a:t>Statecharts are an integral part of the UML and are used to represent state machine models.</a:t>
            </a:r>
          </a:p>
        </p:txBody>
      </p:sp>
      <p:sp>
        <p:nvSpPr>
          <p:cNvPr id="4" name="Slide Number Placeholder 3"/>
          <p:cNvSpPr>
            <a:spLocks noGrp="1"/>
          </p:cNvSpPr>
          <p:nvPr>
            <p:ph type="sldNum" sz="quarter" idx="12"/>
          </p:nvPr>
        </p:nvSpPr>
        <p:spPr/>
        <p:txBody>
          <a:bodyPr/>
          <a:lstStyle/>
          <a:p>
            <a:pPr>
              <a:defRPr/>
            </a:pPr>
            <a:fld id="{DEC9DA09-039A-A841-BA90-58CFCFBF8E01}" type="slidenum">
              <a:rPr lang="en-US" smtClean="0"/>
              <a:pPr>
                <a:defRPr/>
              </a:pPr>
              <a:t>130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37056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State </a:t>
            </a:r>
            <a:r>
              <a:rPr lang="en-US" sz="3200" dirty="0">
                <a:solidFill>
                  <a:schemeClr val="tx1"/>
                </a:solidFill>
                <a:latin typeface="Times New Roman" panose="02020603050405020304" pitchFamily="18" charset="0"/>
                <a:cs typeface="Times New Roman" panose="02020603050405020304" pitchFamily="18" charset="0"/>
              </a:rPr>
              <a:t>diagram of a microwave oven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131</a:t>
            </a:fld>
            <a:endParaRPr lang="en-US"/>
          </a:p>
        </p:txBody>
      </p:sp>
      <p:pic>
        <p:nvPicPr>
          <p:cNvPr id="4" name="Picture 3" descr="5.16 MWOvenStateDiag.eps"/>
          <p:cNvPicPr>
            <a:picLocks noChangeAspect="1"/>
          </p:cNvPicPr>
          <p:nvPr/>
        </p:nvPicPr>
        <p:blipFill>
          <a:blip r:embed="rId2"/>
          <a:stretch>
            <a:fillRect/>
          </a:stretch>
        </p:blipFill>
        <p:spPr>
          <a:xfrm>
            <a:off x="1276349" y="1689100"/>
            <a:ext cx="7086461" cy="43053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88924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56823"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Microwave oven operation</a:t>
            </a:r>
            <a:r>
              <a:rPr lang="en-GB" sz="3200" dirty="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132</a:t>
            </a:fld>
            <a:endParaRPr lang="en-US"/>
          </a:p>
        </p:txBody>
      </p:sp>
      <p:pic>
        <p:nvPicPr>
          <p:cNvPr id="4" name="Picture 3" descr="5.18 Operate-state-mc.eps"/>
          <p:cNvPicPr>
            <a:picLocks noChangeAspect="1"/>
          </p:cNvPicPr>
          <p:nvPr/>
        </p:nvPicPr>
        <p:blipFill>
          <a:blip r:embed="rId2"/>
          <a:stretch>
            <a:fillRect/>
          </a:stretch>
        </p:blipFill>
        <p:spPr>
          <a:xfrm>
            <a:off x="2228850" y="1746250"/>
            <a:ext cx="5048250" cy="405765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15849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457200"/>
            <a:ext cx="83058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States and stimuli for the microwave </a:t>
            </a:r>
            <a:r>
              <a:rPr lang="en-US" sz="3200" dirty="0" smtClean="0">
                <a:solidFill>
                  <a:schemeClr val="tx1"/>
                </a:solidFill>
                <a:latin typeface="Times New Roman" panose="02020603050405020304" pitchFamily="18" charset="0"/>
                <a:cs typeface="Times New Roman" panose="02020603050405020304" pitchFamily="18" charset="0"/>
              </a:rPr>
              <a:t>oven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133</a:t>
            </a:fld>
            <a:endParaRPr lang="en-US"/>
          </a:p>
        </p:txBody>
      </p:sp>
      <p:graphicFrame>
        <p:nvGraphicFramePr>
          <p:cNvPr id="3" name="Table 2"/>
          <p:cNvGraphicFramePr>
            <a:graphicFrameLocks noGrp="1"/>
          </p:cNvGraphicFramePr>
          <p:nvPr/>
        </p:nvGraphicFramePr>
        <p:xfrm>
          <a:off x="431800" y="1727200"/>
          <a:ext cx="8089900" cy="4345305"/>
        </p:xfrm>
        <a:graphic>
          <a:graphicData uri="http://schemas.openxmlformats.org/drawingml/2006/table">
            <a:tbl>
              <a:tblPr/>
              <a:tblGrid>
                <a:gridCol w="1816100">
                  <a:extLst>
                    <a:ext uri="{9D8B030D-6E8A-4147-A177-3AD203B41FA5}">
                      <a16:colId xmlns:a16="http://schemas.microsoft.com/office/drawing/2014/main" val="20000"/>
                    </a:ext>
                  </a:extLst>
                </a:gridCol>
                <a:gridCol w="6273800">
                  <a:extLst>
                    <a:ext uri="{9D8B030D-6E8A-4147-A177-3AD203B41FA5}">
                      <a16:colId xmlns:a16="http://schemas.microsoft.com/office/drawing/2014/main" val="20001"/>
                    </a:ext>
                  </a:extLst>
                </a:gridCol>
              </a:tblGrid>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ea typeface="Times New Roman" charset="0"/>
                        </a:rPr>
                        <a:t>State</a:t>
                      </a:r>
                      <a:endParaRPr kumimoji="0" lang="en-GB" sz="1600" b="1" i="0" u="none" strike="noStrike" cap="none" normalizeH="0" baseline="0" dirty="0">
                        <a:ln>
                          <a:noFill/>
                        </a:ln>
                        <a:solidFill>
                          <a:srgbClr val="000000"/>
                        </a:solidFill>
                        <a:effectLst/>
                        <a:latin typeface="Arial" charset="0"/>
                        <a:ea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000000"/>
                          </a:solidFill>
                          <a:effectLst/>
                          <a:latin typeface="Arial" charset="0"/>
                          <a:ea typeface="Times New Roman" charset="0"/>
                        </a:rPr>
                        <a:t>Description</a:t>
                      </a:r>
                      <a:endParaRPr kumimoji="0" lang="en-GB" sz="1600" b="1" i="0" u="none" strike="noStrike" cap="none" normalizeH="0" baseline="0">
                        <a:ln>
                          <a:noFill/>
                        </a:ln>
                        <a:solidFill>
                          <a:srgbClr val="000000"/>
                        </a:solidFill>
                        <a:effectLst/>
                        <a:latin typeface="Arial" charset="0"/>
                        <a:ea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charset="0"/>
                          <a:ea typeface="Times New Roman" charset="0"/>
                        </a:rPr>
                        <a:t>Waiting</a:t>
                      </a:r>
                      <a:endParaRPr kumimoji="0" lang="en-GB" sz="1600" b="0" i="0" u="none" strike="noStrike" cap="none" normalizeH="0" baseline="0" dirty="0">
                        <a:ln>
                          <a:noFill/>
                        </a:ln>
                        <a:solidFill>
                          <a:srgbClr val="000000"/>
                        </a:solidFill>
                        <a:effectLst/>
                        <a:latin typeface="Arial" charset="0"/>
                        <a:ea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oven is waiting for input. The display shows the current time.</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Half power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oven power is set to 300 watts. The display shows ‘Half power’.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Full power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oven power is set to 600 watts. The display shows ‘Full power’.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Set time</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cooking time is set to the user’s input value. The display shows the cooking time selected and is updated as the time is set.</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Disabled</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Oven operation is disabled for safety. Interior oven light is on. Display shows ‘Not ready’.</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Enabled</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Oven operation is enabled. Interior oven light is off. Display shows ‘Ready to cook’.</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14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Operation</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Oven in operation. Interior oven light is on. Display shows the timer countdown. On completion of cooking, the buzzer is sounded for five seconds. Oven light is on. Display shows ‘Cooking complete’ while buzzer is sounding</a:t>
                      </a:r>
                      <a:r>
                        <a:rPr kumimoji="0" lang="en-GB" sz="1600" b="0" i="0" u="none" strike="noStrike" cap="none" normalizeH="0" baseline="0" dirty="0" smtClean="0">
                          <a:ln>
                            <a:noFill/>
                          </a:ln>
                          <a:solidFill>
                            <a:srgbClr val="000000"/>
                          </a:solidFill>
                          <a:effectLst/>
                          <a:latin typeface="Arial" charset="0"/>
                          <a:ea typeface="Times New Roman" charset="0"/>
                        </a:rPr>
                        <a:t>.</a:t>
                      </a:r>
                      <a:endParaRPr kumimoji="0" lang="en-GB" sz="1600" b="0" i="0" u="none" strike="noStrike" cap="none" normalizeH="0" baseline="0" dirty="0">
                        <a:ln>
                          <a:noFill/>
                        </a:ln>
                        <a:solidFill>
                          <a:srgbClr val="000000"/>
                        </a:solidFill>
                        <a:effectLst/>
                        <a:latin typeface="Arial" charset="0"/>
                        <a:ea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56624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52400" y="704088"/>
            <a:ext cx="8915400" cy="1048512"/>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States and stimuli for the microwave oven </a:t>
            </a:r>
            <a:r>
              <a:rPr lang="en-US" sz="3200" dirty="0" smtClean="0">
                <a:solidFill>
                  <a:schemeClr val="tx1"/>
                </a:solidFill>
                <a:latin typeface="Times New Roman" panose="02020603050405020304" pitchFamily="18" charset="0"/>
                <a:cs typeface="Times New Roman" panose="02020603050405020304" pitchFamily="18" charset="0"/>
              </a:rPr>
              <a:t>(Cont.)</a:t>
            </a:r>
            <a:r>
              <a:rPr lang="en-GB" sz="3200" dirty="0" smtClean="0">
                <a:solidFill>
                  <a:schemeClr val="tx1"/>
                </a:solidFill>
                <a:latin typeface="Times New Roman" panose="02020603050405020304" pitchFamily="18" charset="0"/>
                <a:cs typeface="Times New Roman" panose="02020603050405020304" pitchFamily="18" charset="0"/>
              </a:rPr>
              <a:t>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134</a:t>
            </a:fld>
            <a:endParaRPr lang="en-US"/>
          </a:p>
        </p:txBody>
      </p:sp>
      <p:graphicFrame>
        <p:nvGraphicFramePr>
          <p:cNvPr id="3" name="Table 2"/>
          <p:cNvGraphicFramePr>
            <a:graphicFrameLocks noGrp="1"/>
          </p:cNvGraphicFramePr>
          <p:nvPr/>
        </p:nvGraphicFramePr>
        <p:xfrm>
          <a:off x="1419482" y="1841500"/>
          <a:ext cx="6330950" cy="3760470"/>
        </p:xfrm>
        <a:graphic>
          <a:graphicData uri="http://schemas.openxmlformats.org/drawingml/2006/table">
            <a:tbl>
              <a:tblPr/>
              <a:tblGrid>
                <a:gridCol w="1841500">
                  <a:extLst>
                    <a:ext uri="{9D8B030D-6E8A-4147-A177-3AD203B41FA5}">
                      <a16:colId xmlns:a16="http://schemas.microsoft.com/office/drawing/2014/main" val="20000"/>
                    </a:ext>
                  </a:extLst>
                </a:gridCol>
                <a:gridCol w="4489450">
                  <a:extLst>
                    <a:ext uri="{9D8B030D-6E8A-4147-A177-3AD203B41FA5}">
                      <a16:colId xmlns:a16="http://schemas.microsoft.com/office/drawing/2014/main" val="20001"/>
                    </a:ext>
                  </a:extLst>
                </a:gridCol>
              </a:tblGrid>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ea typeface="Times New Roman" charset="0"/>
                        </a:rPr>
                        <a:t>Stimulus</a:t>
                      </a:r>
                      <a:endParaRPr kumimoji="0" lang="en-GB" sz="1600" b="1" i="0" u="none" strike="noStrike" cap="none" normalizeH="0" baseline="0" dirty="0">
                        <a:ln>
                          <a:noFill/>
                        </a:ln>
                        <a:solidFill>
                          <a:srgbClr val="000000"/>
                        </a:solidFill>
                        <a:effectLst/>
                        <a:latin typeface="Arial" charset="0"/>
                        <a:ea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rgbClr val="000000"/>
                          </a:solidFill>
                          <a:effectLst/>
                          <a:latin typeface="Arial" charset="0"/>
                          <a:ea typeface="Times New Roman" charset="0"/>
                        </a:rPr>
                        <a:t>Description</a:t>
                      </a:r>
                      <a:endParaRPr kumimoji="0" lang="en-GB" sz="1600" b="1" i="0" u="none" strike="noStrike" cap="none" normalizeH="0" baseline="0" dirty="0">
                        <a:ln>
                          <a:noFill/>
                        </a:ln>
                        <a:solidFill>
                          <a:srgbClr val="000000"/>
                        </a:solidFill>
                        <a:effectLst/>
                        <a:latin typeface="Arial" charset="0"/>
                        <a:ea typeface="Times New Roman" charset="0"/>
                      </a:endParaRPr>
                    </a:p>
                  </a:txBody>
                  <a:tcPr marL="54610" marR="54610" marT="9144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857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000000"/>
                          </a:solidFill>
                          <a:effectLst/>
                          <a:latin typeface="Arial" charset="0"/>
                          <a:ea typeface="Times New Roman" charset="0"/>
                        </a:rPr>
                        <a:t>Half </a:t>
                      </a:r>
                      <a:r>
                        <a:rPr kumimoji="0" lang="en-GB" sz="1600" b="0" i="0" u="none" strike="noStrike" cap="none" normalizeH="0" baseline="0" dirty="0">
                          <a:ln>
                            <a:noFill/>
                          </a:ln>
                          <a:solidFill>
                            <a:srgbClr val="000000"/>
                          </a:solidFill>
                          <a:effectLst/>
                          <a:latin typeface="Arial" charset="0"/>
                          <a:ea typeface="Times New Roman" charset="0"/>
                        </a:rPr>
                        <a:t>power </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The user has pressed the half-power button.</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Full power </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The user has pressed the full-power button.</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85775">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Timer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user has pressed one of the timer buttons.</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Number</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user has pressed a numeric key.</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Door open</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oven door switch is not closed.</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Door closed</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oven door switch is closed.</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Start</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The user has pressed the Start button.</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7"/>
                  </a:ext>
                </a:extLst>
              </a:tr>
              <a:tr h="393700">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a:ln>
                            <a:noFill/>
                          </a:ln>
                          <a:solidFill>
                            <a:srgbClr val="000000"/>
                          </a:solidFill>
                          <a:effectLst/>
                          <a:latin typeface="Arial" charset="0"/>
                          <a:ea typeface="Times New Roman" charset="0"/>
                        </a:rPr>
                        <a:t>Cancel</a:t>
                      </a: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ea typeface="Times New Roman" charset="0"/>
                        </a:rPr>
                        <a:t>The user has pressed the Cancel button</a:t>
                      </a:r>
                      <a:r>
                        <a:rPr kumimoji="0" lang="en-GB" sz="1600" b="0" i="0" u="none" strike="noStrike" cap="none" normalizeH="0" baseline="0" dirty="0" smtClean="0">
                          <a:ln>
                            <a:noFill/>
                          </a:ln>
                          <a:solidFill>
                            <a:srgbClr val="000000"/>
                          </a:solidFill>
                          <a:effectLst/>
                          <a:latin typeface="Arial" charset="0"/>
                          <a:ea typeface="Times New Roman" charset="0"/>
                        </a:rPr>
                        <a:t>. </a:t>
                      </a:r>
                      <a:endParaRPr kumimoji="0" lang="en-GB" sz="1600" b="0" i="0" u="none" strike="noStrike" cap="none" normalizeH="0" baseline="0" dirty="0">
                        <a:ln>
                          <a:noFill/>
                        </a:ln>
                        <a:solidFill>
                          <a:srgbClr val="000000"/>
                        </a:solidFill>
                        <a:effectLst/>
                        <a:latin typeface="Arial" charset="0"/>
                        <a:ea typeface="Times New Roman" charset="0"/>
                      </a:endParaRPr>
                    </a:p>
                  </a:txBody>
                  <a:tcPr marL="54610" marR="54610" marT="0" marB="914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bl>
          </a:graphicData>
        </a:graphic>
      </p:graphicFrame>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339058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8238"/>
            <a:ext cx="8229600" cy="114300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Model-driven engineering</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135</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19909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Model-driven engineering</a:t>
            </a:r>
            <a:endParaRPr lang="en-US" dirty="0"/>
          </a:p>
        </p:txBody>
      </p:sp>
      <p:sp>
        <p:nvSpPr>
          <p:cNvPr id="5" name="Content Placeholder 4"/>
          <p:cNvSpPr>
            <a:spLocks noGrp="1"/>
          </p:cNvSpPr>
          <p:nvPr>
            <p:ph idx="1"/>
          </p:nvPr>
        </p:nvSpPr>
        <p:spPr/>
        <p:txBody>
          <a:bodyPr/>
          <a:lstStyle/>
          <a:p>
            <a:r>
              <a:rPr lang="en-US" dirty="0" smtClean="0"/>
              <a:t>Model-driven engineering (MDE) is an approach to software development where models rather than programs are the principal outputs of the development process. </a:t>
            </a:r>
          </a:p>
          <a:p>
            <a:r>
              <a:rPr lang="en-US" dirty="0" smtClean="0"/>
              <a:t>The programs that execute on a hardware/software platform are then generated automatically from the models. </a:t>
            </a:r>
          </a:p>
          <a:p>
            <a:r>
              <a:rPr lang="en-US" dirty="0" smtClean="0"/>
              <a:t>Proponents of MDE argue that this raises the level of abstraction in software engineering so that engineers no longer have to be concerned with programming language details or the specifics of execution platforms.</a:t>
            </a:r>
            <a:r>
              <a:rPr lang="en-GB" dirty="0" smtClean="0"/>
              <a:t> </a:t>
            </a:r>
            <a:endParaRPr lang="en-US" dirty="0"/>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136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218769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of model-driven engineering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Model-driven engineering is still at an early stage of development, and it is unclear whether or not it will have a significant effect on software engineering practice.</a:t>
            </a:r>
            <a:r>
              <a:rPr lang="en-GB" dirty="0" smtClean="0"/>
              <a:t> </a:t>
            </a:r>
          </a:p>
          <a:p>
            <a:r>
              <a:rPr lang="en-GB" dirty="0" smtClean="0"/>
              <a:t>Pros</a:t>
            </a:r>
          </a:p>
          <a:p>
            <a:pPr lvl="1"/>
            <a:r>
              <a:rPr lang="en-GB" dirty="0" smtClean="0"/>
              <a:t>Allows systems to be considered at higher levels of abstraction</a:t>
            </a:r>
          </a:p>
          <a:p>
            <a:pPr lvl="1"/>
            <a:r>
              <a:rPr lang="en-GB" dirty="0" smtClean="0"/>
              <a:t>Generating code automatically means that it is cheaper to adapt systems to new platforms.</a:t>
            </a:r>
          </a:p>
          <a:p>
            <a:r>
              <a:rPr lang="en-GB" dirty="0" smtClean="0"/>
              <a:t>Cons</a:t>
            </a:r>
          </a:p>
          <a:p>
            <a:pPr lvl="1"/>
            <a:r>
              <a:rPr lang="en-GB" dirty="0" smtClean="0"/>
              <a:t>Models for abstraction and not necessarily right for implementation.</a:t>
            </a:r>
          </a:p>
          <a:p>
            <a:pPr lvl="1"/>
            <a:r>
              <a:rPr lang="en-GB" dirty="0" smtClean="0"/>
              <a:t>Savings from generating code may be outweighed by the costs of developing translators for new platforms.</a:t>
            </a:r>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53072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driven architecture</a:t>
            </a:r>
            <a:endParaRPr lang="en-US" dirty="0"/>
          </a:p>
        </p:txBody>
      </p:sp>
      <p:sp>
        <p:nvSpPr>
          <p:cNvPr id="5" name="Content Placeholder 4"/>
          <p:cNvSpPr>
            <a:spLocks noGrp="1"/>
          </p:cNvSpPr>
          <p:nvPr>
            <p:ph idx="1"/>
          </p:nvPr>
        </p:nvSpPr>
        <p:spPr/>
        <p:txBody>
          <a:bodyPr/>
          <a:lstStyle/>
          <a:p>
            <a:r>
              <a:rPr lang="en-US" dirty="0" smtClean="0"/>
              <a:t>Model-driven architecture (MDA) was the precursor of more general model-driven engineering</a:t>
            </a:r>
          </a:p>
          <a:p>
            <a:r>
              <a:rPr lang="en-US" dirty="0" smtClean="0"/>
              <a:t>MDA is a model-focused approach to software design and implementation that uses a subset of UML models to describe a system. </a:t>
            </a:r>
          </a:p>
          <a:p>
            <a:r>
              <a:rPr lang="en-US" dirty="0" smtClean="0"/>
              <a:t>Models at different levels of abstraction are created. From a high-level, platform independent model, it is possible, in principle, to generate a working program without manual intervention.</a:t>
            </a:r>
            <a:r>
              <a:rPr lang="en-GB" dirty="0" smtClean="0"/>
              <a:t> </a:t>
            </a:r>
            <a:endParaRPr lang="en-US" dirty="0"/>
          </a:p>
        </p:txBody>
      </p:sp>
      <p:sp>
        <p:nvSpPr>
          <p:cNvPr id="3" name="Slide Number Placeholder 2"/>
          <p:cNvSpPr>
            <a:spLocks noGrp="1"/>
          </p:cNvSpPr>
          <p:nvPr>
            <p:ph type="sldNum" sz="quarter" idx="12"/>
          </p:nvPr>
        </p:nvSpPr>
        <p:spPr/>
        <p:txBody>
          <a:bodyPr/>
          <a:lstStyle/>
          <a:p>
            <a:pPr>
              <a:defRPr/>
            </a:pPr>
            <a:fld id="{964AD586-7C25-0244-A129-E014CC0A164A}" type="slidenum">
              <a:rPr lang="en-US" smtClean="0"/>
              <a:pPr>
                <a:defRPr/>
              </a:pPr>
              <a:t>138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777565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model</a:t>
            </a:r>
            <a:endParaRPr lang="en-US" dirty="0"/>
          </a:p>
        </p:txBody>
      </p:sp>
      <p:sp>
        <p:nvSpPr>
          <p:cNvPr id="3" name="Content Placeholder 2"/>
          <p:cNvSpPr>
            <a:spLocks noGrp="1"/>
          </p:cNvSpPr>
          <p:nvPr>
            <p:ph idx="1"/>
          </p:nvPr>
        </p:nvSpPr>
        <p:spPr>
          <a:xfrm>
            <a:off x="457200" y="1536700"/>
            <a:ext cx="8229600" cy="4525963"/>
          </a:xfrm>
        </p:spPr>
        <p:txBody>
          <a:bodyPr>
            <a:normAutofit fontScale="92500" lnSpcReduction="10000"/>
          </a:bodyPr>
          <a:lstStyle/>
          <a:p>
            <a:r>
              <a:rPr lang="en-US" dirty="0" smtClean="0"/>
              <a:t>A computation independent model (CIM) </a:t>
            </a:r>
          </a:p>
          <a:p>
            <a:pPr lvl="1"/>
            <a:r>
              <a:rPr lang="en-US" dirty="0" smtClean="0"/>
              <a:t>These model the important domain abstractions used in a system. </a:t>
            </a:r>
            <a:r>
              <a:rPr lang="en-US" dirty="0" err="1" smtClean="0"/>
              <a:t>CIMs</a:t>
            </a:r>
            <a:r>
              <a:rPr lang="en-US" dirty="0" smtClean="0"/>
              <a:t> are sometimes called domain models. </a:t>
            </a:r>
          </a:p>
          <a:p>
            <a:r>
              <a:rPr lang="en-US" dirty="0" smtClean="0"/>
              <a:t>A platform independent model (PIM) </a:t>
            </a:r>
          </a:p>
          <a:p>
            <a:pPr lvl="1"/>
            <a:r>
              <a:rPr lang="en-US" dirty="0" smtClean="0"/>
              <a:t>These model the operation of the system without reference to its implementation. The PIM is usually described using UML models that show the static system structure and how it responds to external and internal events.</a:t>
            </a:r>
          </a:p>
          <a:p>
            <a:r>
              <a:rPr lang="en-US" dirty="0" smtClean="0"/>
              <a:t>Platform specific models (PSM) </a:t>
            </a:r>
          </a:p>
          <a:p>
            <a:pPr lvl="1"/>
            <a:r>
              <a:rPr lang="en-US" dirty="0" smtClean="0"/>
              <a:t>These are transformations of the platform-independent model with a separate PSM for each application platform. In principle, there may be layers of PSM, with each layer adding some platform-specific detail.</a:t>
            </a:r>
            <a:r>
              <a:rPr lang="en-GB" dirty="0" smtClean="0"/>
              <a:t>  </a:t>
            </a:r>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139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215302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MDA transformations</a:t>
            </a: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140</a:t>
            </a:fld>
            <a:endParaRPr lang="en-US"/>
          </a:p>
        </p:txBody>
      </p:sp>
      <p:pic>
        <p:nvPicPr>
          <p:cNvPr id="4" name="Picture 3" descr="5.19 MDA-Transformations.eps"/>
          <p:cNvPicPr>
            <a:picLocks noChangeAspect="1"/>
          </p:cNvPicPr>
          <p:nvPr/>
        </p:nvPicPr>
        <p:blipFill>
          <a:blip r:embed="rId2"/>
          <a:stretch>
            <a:fillRect/>
          </a:stretch>
        </p:blipFill>
        <p:spPr>
          <a:xfrm>
            <a:off x="1365250" y="2273300"/>
            <a:ext cx="6789738" cy="28067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54403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Multiple platform-specific models </a:t>
            </a:r>
          </a:p>
        </p:txBody>
      </p:sp>
      <p:sp>
        <p:nvSpPr>
          <p:cNvPr id="5" name="Slide Number Placeholder 4"/>
          <p:cNvSpPr>
            <a:spLocks noGrp="1"/>
          </p:cNvSpPr>
          <p:nvPr>
            <p:ph type="sldNum" sz="quarter" idx="12"/>
          </p:nvPr>
        </p:nvSpPr>
        <p:spPr/>
        <p:txBody>
          <a:bodyPr/>
          <a:lstStyle/>
          <a:p>
            <a:pPr>
              <a:defRPr/>
            </a:pPr>
            <a:fld id="{964AD586-7C25-0244-A129-E014CC0A164A}" type="slidenum">
              <a:rPr lang="en-US" smtClean="0"/>
              <a:pPr>
                <a:defRPr/>
              </a:pPr>
              <a:t>141</a:t>
            </a:fld>
            <a:endParaRPr lang="en-US"/>
          </a:p>
        </p:txBody>
      </p:sp>
      <p:pic>
        <p:nvPicPr>
          <p:cNvPr id="4" name="Picture 3" descr="5.20 Multiple PSMs.eps"/>
          <p:cNvPicPr>
            <a:picLocks noChangeAspect="1"/>
          </p:cNvPicPr>
          <p:nvPr/>
        </p:nvPicPr>
        <p:blipFill>
          <a:blip r:embed="rId2"/>
          <a:stretch>
            <a:fillRect/>
          </a:stretch>
        </p:blipFill>
        <p:spPr>
          <a:xfrm>
            <a:off x="857250" y="2438400"/>
            <a:ext cx="7117940" cy="251460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619957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and MDA</a:t>
            </a:r>
            <a:endParaRPr lang="en-US" dirty="0"/>
          </a:p>
        </p:txBody>
      </p:sp>
      <p:sp>
        <p:nvSpPr>
          <p:cNvPr id="5" name="Content Placeholder 4"/>
          <p:cNvSpPr>
            <a:spLocks noGrp="1"/>
          </p:cNvSpPr>
          <p:nvPr>
            <p:ph idx="1"/>
          </p:nvPr>
        </p:nvSpPr>
        <p:spPr/>
        <p:txBody>
          <a:bodyPr>
            <a:normAutofit lnSpcReduction="10000"/>
          </a:bodyPr>
          <a:lstStyle/>
          <a:p>
            <a:r>
              <a:rPr lang="en-US" dirty="0" smtClean="0"/>
              <a:t>The developers of MDA claim that it is intended to support an iterative approach to development and so can be used within agile methods. </a:t>
            </a:r>
          </a:p>
          <a:p>
            <a:r>
              <a:rPr lang="en-US" dirty="0" smtClean="0"/>
              <a:t>The notion of extensive up-front modeling contradicts the fundamental ideas in the agile manifesto and </a:t>
            </a:r>
            <a:r>
              <a:rPr lang="en-US" dirty="0" smtClean="0"/>
              <a:t>some </a:t>
            </a:r>
            <a:r>
              <a:rPr lang="en-US" dirty="0" smtClean="0"/>
              <a:t>suspect that few agile developers feel comfortable with model-driven engineering.  </a:t>
            </a:r>
          </a:p>
          <a:p>
            <a:r>
              <a:rPr lang="en-US" dirty="0" smtClean="0"/>
              <a:t>If transformations can be completely automated and a complete program generated from a PIM, then, in principle, MDA could be used in an agile development process as no separate coding would be required. </a:t>
            </a:r>
            <a:endParaRPr lang="en-US" dirty="0"/>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158974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Adoption of MDA</a:t>
            </a:r>
            <a:endParaRPr lang="en-US" dirty="0"/>
          </a:p>
        </p:txBody>
      </p:sp>
      <p:sp>
        <p:nvSpPr>
          <p:cNvPr id="3" name="Content Placeholder 2"/>
          <p:cNvSpPr>
            <a:spLocks noGrp="1"/>
          </p:cNvSpPr>
          <p:nvPr>
            <p:ph idx="1"/>
          </p:nvPr>
        </p:nvSpPr>
        <p:spPr/>
        <p:txBody>
          <a:bodyPr/>
          <a:lstStyle/>
          <a:p>
            <a:r>
              <a:rPr lang="en-US" dirty="0" smtClean="0"/>
              <a:t>A range of factors has limited the adoption of MDE/MDA</a:t>
            </a:r>
          </a:p>
          <a:p>
            <a:r>
              <a:rPr lang="en-US" dirty="0" smtClean="0"/>
              <a:t>Specialized tool support is required to convert models from one level to another</a:t>
            </a:r>
          </a:p>
          <a:p>
            <a:r>
              <a:rPr lang="en-US" dirty="0" smtClean="0"/>
              <a:t>There is limited tool availability and organizations may require tool adaptation and </a:t>
            </a:r>
            <a:r>
              <a:rPr lang="en-US" dirty="0" smtClean="0"/>
              <a:t>customization </a:t>
            </a:r>
            <a:r>
              <a:rPr lang="en-US" dirty="0" smtClean="0"/>
              <a:t>to their environment</a:t>
            </a:r>
          </a:p>
          <a:p>
            <a:r>
              <a:rPr lang="en-US" dirty="0" smtClean="0"/>
              <a:t>For the long-lifetime systems developed using MDA, companies are reluctant to develop their own tools or rely on small companies that may go out of business</a:t>
            </a:r>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12958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Adoption of MDA</a:t>
            </a:r>
            <a:endParaRPr lang="en-US" dirty="0"/>
          </a:p>
        </p:txBody>
      </p:sp>
      <p:sp>
        <p:nvSpPr>
          <p:cNvPr id="3" name="Content Placeholder 2"/>
          <p:cNvSpPr>
            <a:spLocks noGrp="1"/>
          </p:cNvSpPr>
          <p:nvPr>
            <p:ph idx="1"/>
          </p:nvPr>
        </p:nvSpPr>
        <p:spPr/>
        <p:txBody>
          <a:bodyPr/>
          <a:lstStyle/>
          <a:p>
            <a:r>
              <a:rPr lang="en-US" dirty="0"/>
              <a:t>Models are a good way of facilitating discussions about a software design. </a:t>
            </a:r>
            <a:r>
              <a:rPr lang="en-US" dirty="0" smtClean="0"/>
              <a:t>However the </a:t>
            </a:r>
            <a:r>
              <a:rPr lang="en-US" dirty="0"/>
              <a:t>abstractions that are useful for discussions </a:t>
            </a:r>
            <a:r>
              <a:rPr lang="en-US" dirty="0" smtClean="0"/>
              <a:t>may not be the </a:t>
            </a:r>
            <a:r>
              <a:rPr lang="en-US" dirty="0"/>
              <a:t>right abstractions for implementation. </a:t>
            </a:r>
            <a:endParaRPr lang="en-US" dirty="0" smtClean="0"/>
          </a:p>
          <a:p>
            <a:r>
              <a:rPr lang="en-US" dirty="0" smtClean="0"/>
              <a:t>For </a:t>
            </a:r>
            <a:r>
              <a:rPr lang="en-US" dirty="0"/>
              <a:t>most complex systems, implementation is not the major problem – requirements engineering, security and dependability, integration with legacy systems and testing are all more significant. </a:t>
            </a:r>
            <a:endParaRPr lang="en-US" dirty="0" smtClean="0"/>
          </a:p>
          <a:p>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144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4634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Adoption of </a:t>
            </a:r>
            <a:r>
              <a:rPr lang="en-US" dirty="0" smtClean="0"/>
              <a:t>MDA (Cont.)</a:t>
            </a:r>
            <a:endParaRPr lang="en-US" dirty="0"/>
          </a:p>
        </p:txBody>
      </p:sp>
      <p:sp>
        <p:nvSpPr>
          <p:cNvPr id="3" name="Content Placeholder 2"/>
          <p:cNvSpPr>
            <a:spLocks noGrp="1"/>
          </p:cNvSpPr>
          <p:nvPr>
            <p:ph idx="1"/>
          </p:nvPr>
        </p:nvSpPr>
        <p:spPr/>
        <p:txBody>
          <a:bodyPr/>
          <a:lstStyle/>
          <a:p>
            <a:r>
              <a:rPr lang="en-US" dirty="0"/>
              <a:t>The arguments for platform-independence are only valid for large, long-lifetime systems. For software products and information systems, the savings from the use of MDA are likely to be outweighed by the costs of its introduction and tooling.</a:t>
            </a:r>
            <a:endParaRPr lang="en-GB" dirty="0"/>
          </a:p>
          <a:p>
            <a:r>
              <a:rPr lang="en-GB" dirty="0" smtClean="0"/>
              <a:t>The </a:t>
            </a:r>
            <a:r>
              <a:rPr lang="en-GB" dirty="0"/>
              <a:t>widespread adoption of agile methods over the same period that MDA was evolving has diverted attention away from model-driven approaches.</a:t>
            </a:r>
          </a:p>
          <a:p>
            <a:endParaRPr lang="en-US" dirty="0"/>
          </a:p>
        </p:txBody>
      </p:sp>
      <p:sp>
        <p:nvSpPr>
          <p:cNvPr id="5" name="Slide Number Placeholder 4"/>
          <p:cNvSpPr>
            <a:spLocks noGrp="1"/>
          </p:cNvSpPr>
          <p:nvPr>
            <p:ph type="sldNum" sz="quarter" idx="12"/>
          </p:nvPr>
        </p:nvSpPr>
        <p:spPr/>
        <p:txBody>
          <a:bodyPr/>
          <a:lstStyle/>
          <a:p>
            <a:pPr>
              <a:defRPr/>
            </a:pPr>
            <a:fld id="{DEC9DA09-039A-A841-BA90-58CFCFBF8E01}" type="slidenum">
              <a:rPr lang="en-US" smtClean="0"/>
              <a:pPr>
                <a:defRPr/>
              </a:pPr>
              <a:t>145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74928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5" name="Content Placeholder 4"/>
          <p:cNvSpPr>
            <a:spLocks noGrp="1"/>
          </p:cNvSpPr>
          <p:nvPr>
            <p:ph idx="1"/>
          </p:nvPr>
        </p:nvSpPr>
        <p:spPr/>
        <p:txBody>
          <a:bodyPr/>
          <a:lstStyle/>
          <a:p>
            <a:r>
              <a:rPr lang="en-GB" sz="2000" dirty="0" smtClean="0"/>
              <a:t>A model is an abstract view of a system that ignores system details. Complementary system models can be developed to show the system’s context, interactions, structure and </a:t>
            </a:r>
            <a:r>
              <a:rPr lang="en-GB" sz="2000" dirty="0" smtClean="0"/>
              <a:t>behaviour.</a:t>
            </a:r>
            <a:endParaRPr lang="en-GB" sz="2000" dirty="0" smtClean="0"/>
          </a:p>
          <a:p>
            <a:r>
              <a:rPr lang="en-GB" sz="2000" dirty="0" smtClean="0"/>
              <a:t>Context models show how a system that is being </a:t>
            </a:r>
            <a:r>
              <a:rPr lang="en-US" sz="2000" dirty="0" smtClean="0"/>
              <a:t>modeled is positioned in an environment with other systems and processes. </a:t>
            </a:r>
            <a:endParaRPr lang="en-GB" sz="2000" dirty="0" smtClean="0"/>
          </a:p>
          <a:p>
            <a:r>
              <a:rPr lang="en-US" sz="2000" dirty="0" smtClean="0"/>
              <a:t>Use case diagrams and sequence diagrams are used to describe the interactions between users and systems in the system being designed. Use cases describe interactions between a system and external actors; sequence diagrams add more information to these by showing interactions between system objects.</a:t>
            </a:r>
            <a:endParaRPr lang="en-GB" sz="2000" dirty="0" smtClean="0"/>
          </a:p>
          <a:p>
            <a:r>
              <a:rPr lang="en-US" sz="2000" dirty="0" smtClean="0"/>
              <a:t>Structural models show the organization and architecture of a system. Class diagrams are used to define the static structure of classes in a system and their associations.</a:t>
            </a:r>
            <a:endParaRPr lang="en-GB" sz="2000" dirty="0" smtClean="0"/>
          </a:p>
          <a:p>
            <a:endParaRPr lang="en-US" dirty="0"/>
          </a:p>
        </p:txBody>
      </p:sp>
      <p:sp>
        <p:nvSpPr>
          <p:cNvPr id="4" name="Slide Number Placeholder 3"/>
          <p:cNvSpPr>
            <a:spLocks noGrp="1"/>
          </p:cNvSpPr>
          <p:nvPr>
            <p:ph type="sldNum" sz="quarter" idx="12"/>
          </p:nvPr>
        </p:nvSpPr>
        <p:spPr/>
        <p:txBody>
          <a:bodyPr/>
          <a:lstStyle/>
          <a:p>
            <a:pPr>
              <a:defRPr/>
            </a:pPr>
            <a:fld id="{964AD586-7C25-0244-A129-E014CC0A164A}" type="slidenum">
              <a:rPr lang="en-US" smtClean="0"/>
              <a:pPr>
                <a:defRPr/>
              </a:pPr>
              <a:t>146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054554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points</a:t>
            </a:r>
            <a:endParaRPr lang="en-US"/>
          </a:p>
        </p:txBody>
      </p:sp>
      <p:sp>
        <p:nvSpPr>
          <p:cNvPr id="5" name="Content Placeholder 4"/>
          <p:cNvSpPr>
            <a:spLocks noGrp="1"/>
          </p:cNvSpPr>
          <p:nvPr>
            <p:ph idx="1"/>
          </p:nvPr>
        </p:nvSpPr>
        <p:spPr/>
        <p:txBody>
          <a:bodyPr/>
          <a:lstStyle/>
          <a:p>
            <a:r>
              <a:rPr lang="en-US" sz="2200" dirty="0" smtClean="0"/>
              <a:t>Behavioral models are used to describe the dynamic behavior of an executing system. This behavior can be modeled from the perspective of the data processed by the system, or by the events that stimulate responses from a system.</a:t>
            </a:r>
            <a:endParaRPr lang="en-GB" sz="2200" dirty="0" smtClean="0"/>
          </a:p>
          <a:p>
            <a:r>
              <a:rPr lang="en-US" sz="2200" dirty="0" smtClean="0"/>
              <a:t>Activity diagrams may be used to model the processing of data, where each activity represents one process step.</a:t>
            </a:r>
            <a:endParaRPr lang="en-GB" sz="2200" dirty="0" smtClean="0"/>
          </a:p>
          <a:p>
            <a:r>
              <a:rPr lang="en-US" sz="2200" dirty="0" smtClean="0"/>
              <a:t>State diagrams are used to model a system’s behavior in response to internal or external events. </a:t>
            </a:r>
            <a:endParaRPr lang="en-GB" sz="2200" dirty="0" smtClean="0"/>
          </a:p>
          <a:p>
            <a:r>
              <a:rPr lang="en-US" sz="2200" dirty="0" smtClean="0"/>
              <a:t>Model-driven engineering is an approach to software development in which a system is represented as a set of models that can be automatically transformed to executable code. </a:t>
            </a:r>
            <a:endParaRPr lang="en-US" sz="2200" dirty="0"/>
          </a:p>
        </p:txBody>
      </p:sp>
      <p:sp>
        <p:nvSpPr>
          <p:cNvPr id="3" name="Slide Number Placeholder 2"/>
          <p:cNvSpPr>
            <a:spLocks noGrp="1"/>
          </p:cNvSpPr>
          <p:nvPr>
            <p:ph type="sldNum" sz="quarter" idx="12"/>
          </p:nvPr>
        </p:nvSpPr>
        <p:spPr/>
        <p:txBody>
          <a:bodyPr/>
          <a:lstStyle/>
          <a:p>
            <a:pPr>
              <a:defRPr/>
            </a:pPr>
            <a:fld id="{964AD586-7C25-0244-A129-E014CC0A164A}" type="slidenum">
              <a:rPr lang="en-US" smtClean="0"/>
              <a:pPr>
                <a:defRPr/>
              </a:pPr>
              <a:t>147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05123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tr-TR" sz="3200" dirty="0">
                <a:solidFill>
                  <a:schemeClr val="dk1"/>
                </a:solidFill>
                <a:latin typeface="Times New Roman"/>
                <a:ea typeface="Times New Roman"/>
              </a:rPr>
              <a:t>Architectural design and </a:t>
            </a:r>
            <a:r>
              <a:rPr lang="tr-TR" sz="3200" dirty="0" smtClean="0">
                <a:solidFill>
                  <a:schemeClr val="dk1"/>
                </a:solidFill>
                <a:latin typeface="Times New Roman"/>
                <a:ea typeface="Times New Roman"/>
              </a:rPr>
              <a:t>implementation</a:t>
            </a: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148</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149</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8412</Words>
  <Application>Microsoft Office PowerPoint</Application>
  <PresentationFormat>Bildschirmpräsentation (4:3)</PresentationFormat>
  <Paragraphs>815</Paragraphs>
  <Slides>149</Slides>
  <Notes>1</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149</vt:i4>
      </vt:variant>
    </vt:vector>
  </HeadingPairs>
  <TitlesOfParts>
    <vt:vector size="158" baseType="lpstr">
      <vt:lpstr>Arial</vt:lpstr>
      <vt:lpstr>Calibri</vt:lpstr>
      <vt:lpstr>Constantia</vt:lpstr>
      <vt:lpstr>Times New Roman</vt:lpstr>
      <vt:lpstr>Wingdings</vt:lpstr>
      <vt:lpstr>Wingdings 2</vt:lpstr>
      <vt:lpstr>Zapf Dingbats</vt:lpstr>
      <vt:lpstr>Flow</vt:lpstr>
      <vt:lpstr>Document</vt:lpstr>
      <vt:lpstr>PowerPoint-Präsentation</vt:lpstr>
      <vt:lpstr>Part 1 Requirements Engineering</vt:lpstr>
      <vt:lpstr>Topics covered</vt:lpstr>
      <vt:lpstr>Requirements engineering</vt:lpstr>
      <vt:lpstr>What is a requirement?</vt:lpstr>
      <vt:lpstr>Requirements abstraction (Davis, 1993)</vt:lpstr>
      <vt:lpstr>Types of requirement</vt:lpstr>
      <vt:lpstr>User and system requirements </vt:lpstr>
      <vt:lpstr>Readers of different types of requirements specification </vt:lpstr>
      <vt:lpstr>System stakeholders</vt:lpstr>
      <vt:lpstr>Stakeholders in the Mentcare system</vt:lpstr>
      <vt:lpstr>Stakeholders in the Mentcare system (Cont.)</vt:lpstr>
      <vt:lpstr>Agile methods and requirements</vt:lpstr>
      <vt:lpstr>Functional and non-functional requirements</vt:lpstr>
      <vt:lpstr>Functional and non-functional requirements</vt:lpstr>
      <vt:lpstr>Functional requirements</vt:lpstr>
      <vt:lpstr>Mentcare system: functional requirements</vt:lpstr>
      <vt:lpstr>Requirements imprecision</vt:lpstr>
      <vt:lpstr>Requirements completeness and consistency</vt:lpstr>
      <vt:lpstr>Non-functional requirements</vt:lpstr>
      <vt:lpstr>Types of non-functional requirement </vt:lpstr>
      <vt:lpstr>Non-functional requirements implementation</vt:lpstr>
      <vt:lpstr>Non-functional classifications</vt:lpstr>
      <vt:lpstr>Examples of non-functional requirements in the Mentcare system</vt:lpstr>
      <vt:lpstr>Goals and requirements</vt:lpstr>
      <vt:lpstr>Usability requirements</vt:lpstr>
      <vt:lpstr>Metrics for specifying nonfunctional requirements</vt:lpstr>
      <vt:lpstr>Requirements engineering processes</vt:lpstr>
      <vt:lpstr>Requirements engineering processes</vt:lpstr>
      <vt:lpstr>A spiral view of the requirements engineering process </vt:lpstr>
      <vt:lpstr>Requirements elicitation</vt:lpstr>
      <vt:lpstr>Requirements elicitation and analysis</vt:lpstr>
      <vt:lpstr>Requirements elicitation</vt:lpstr>
      <vt:lpstr>Requirements elicitation</vt:lpstr>
      <vt:lpstr>Problems of requirements elicitation</vt:lpstr>
      <vt:lpstr>The requirements elicitation and analysis process </vt:lpstr>
      <vt:lpstr>Process activities</vt:lpstr>
      <vt:lpstr>Requirements discovery</vt:lpstr>
      <vt:lpstr>Interviewing</vt:lpstr>
      <vt:lpstr>Interviews in practice</vt:lpstr>
      <vt:lpstr>Problems with interviews</vt:lpstr>
      <vt:lpstr>Ethnography</vt:lpstr>
      <vt:lpstr>Scope of ethnography</vt:lpstr>
      <vt:lpstr>Focused ethnography</vt:lpstr>
      <vt:lpstr>Ethnography and prototyping for requirements analysis </vt:lpstr>
      <vt:lpstr>Stories and scenarios</vt:lpstr>
      <vt:lpstr>Photo sharing in the classroom (iLearn)</vt:lpstr>
      <vt:lpstr>Scenarios</vt:lpstr>
      <vt:lpstr>Uploading photos (iLearn)</vt:lpstr>
      <vt:lpstr>Uploading photos (Cont.)</vt:lpstr>
      <vt:lpstr>Requirements specification</vt:lpstr>
      <vt:lpstr>Requirements specification</vt:lpstr>
      <vt:lpstr>Ways of writing a system requirements specification </vt:lpstr>
      <vt:lpstr>Requirements and design</vt:lpstr>
      <vt:lpstr>Natural language specification</vt:lpstr>
      <vt:lpstr>Guidelines for writing requirements</vt:lpstr>
      <vt:lpstr>Problems with natural language</vt:lpstr>
      <vt:lpstr>Example requirements for the insulin pump software system </vt:lpstr>
      <vt:lpstr>Structured specifications</vt:lpstr>
      <vt:lpstr>Form-based specifications</vt:lpstr>
      <vt:lpstr>A structured specification of a requirement for an insulin pump </vt:lpstr>
      <vt:lpstr>A structured specification of a requirement for an insulin pump (Cont.) </vt:lpstr>
      <vt:lpstr>Tabular specification</vt:lpstr>
      <vt:lpstr>Tabular specification of computation for an insulin pump </vt:lpstr>
      <vt:lpstr>Use cases</vt:lpstr>
      <vt:lpstr>Use cases for the Mentcare system</vt:lpstr>
      <vt:lpstr>The software requirements document</vt:lpstr>
      <vt:lpstr>Users of a requirements document </vt:lpstr>
      <vt:lpstr>Requirements document variability</vt:lpstr>
      <vt:lpstr>The structure of a requirements document </vt:lpstr>
      <vt:lpstr>The structure of a requirements document (Cont.) </vt:lpstr>
      <vt:lpstr>Requirements validation</vt:lpstr>
      <vt:lpstr>Requirements validation</vt:lpstr>
      <vt:lpstr>Requirements checking</vt:lpstr>
      <vt:lpstr>Requirements validation techniques</vt:lpstr>
      <vt:lpstr>Requirements reviews</vt:lpstr>
      <vt:lpstr>Review checks</vt:lpstr>
      <vt:lpstr>Requirements change</vt:lpstr>
      <vt:lpstr>Changing requirements</vt:lpstr>
      <vt:lpstr>Changing requirements (Cont.)</vt:lpstr>
      <vt:lpstr>Requirements evolution </vt:lpstr>
      <vt:lpstr>Requirements management</vt:lpstr>
      <vt:lpstr>Requirements management planning</vt:lpstr>
      <vt:lpstr>Requirements change management</vt:lpstr>
      <vt:lpstr>Requirements change management </vt:lpstr>
      <vt:lpstr>Key points</vt:lpstr>
      <vt:lpstr>Key points</vt:lpstr>
      <vt:lpstr>Key points</vt:lpstr>
      <vt:lpstr>Key points</vt:lpstr>
      <vt:lpstr>Part 2 System Modeling</vt:lpstr>
      <vt:lpstr>Topics covered</vt:lpstr>
      <vt:lpstr>System modeling</vt:lpstr>
      <vt:lpstr>Existing and planned system models</vt:lpstr>
      <vt:lpstr>System perspectives</vt:lpstr>
      <vt:lpstr>UML diagram types</vt:lpstr>
      <vt:lpstr>Use of graphical models</vt:lpstr>
      <vt:lpstr>Context models</vt:lpstr>
      <vt:lpstr>Context models</vt:lpstr>
      <vt:lpstr>System boundaries</vt:lpstr>
      <vt:lpstr>The context of the Mentcare system</vt:lpstr>
      <vt:lpstr>Process perspective</vt:lpstr>
      <vt:lpstr>Process model of involuntary detention </vt:lpstr>
      <vt:lpstr>Interaction models</vt:lpstr>
      <vt:lpstr>Interaction models</vt:lpstr>
      <vt:lpstr>Use case modeling </vt:lpstr>
      <vt:lpstr>Transfer-data use case </vt:lpstr>
      <vt:lpstr>Tabular description of the ‘Transfer data’ use-case </vt:lpstr>
      <vt:lpstr>Use cases in the Mentcare system involving the role ‘Medical Receptionist’ </vt:lpstr>
      <vt:lpstr>Sequence diagrams</vt:lpstr>
      <vt:lpstr>Sequence diagram for View patient information </vt:lpstr>
      <vt:lpstr>Sequence diagram for Transfer Data </vt:lpstr>
      <vt:lpstr>Structural models</vt:lpstr>
      <vt:lpstr>Structural models</vt:lpstr>
      <vt:lpstr>Class diagrams</vt:lpstr>
      <vt:lpstr>UML classes and association </vt:lpstr>
      <vt:lpstr>Classes and associations in the MHC-PMS </vt:lpstr>
      <vt:lpstr>The Consultation class </vt:lpstr>
      <vt:lpstr>Generalization</vt:lpstr>
      <vt:lpstr>Generalization (Cont.)</vt:lpstr>
      <vt:lpstr>A generalization hierarchy </vt:lpstr>
      <vt:lpstr>A generalization hierarchy with added detail </vt:lpstr>
      <vt:lpstr>Object class aggregation models</vt:lpstr>
      <vt:lpstr>The aggregation association </vt:lpstr>
      <vt:lpstr>Behavioral models</vt:lpstr>
      <vt:lpstr>Behavioral models</vt:lpstr>
      <vt:lpstr>Data-driven modeling</vt:lpstr>
      <vt:lpstr>An activity model of the insulin pump’s operation </vt:lpstr>
      <vt:lpstr>Order processing </vt:lpstr>
      <vt:lpstr>Event-driven modeling</vt:lpstr>
      <vt:lpstr>State machine models</vt:lpstr>
      <vt:lpstr>State diagram of a microwave oven </vt:lpstr>
      <vt:lpstr>Microwave oven operation </vt:lpstr>
      <vt:lpstr>States and stimuli for the microwave oven</vt:lpstr>
      <vt:lpstr>States and stimuli for the microwave oven (Cont.) </vt:lpstr>
      <vt:lpstr>Model-driven engineering</vt:lpstr>
      <vt:lpstr>Model-driven engineering</vt:lpstr>
      <vt:lpstr>Usage of model-driven engineering</vt:lpstr>
      <vt:lpstr>Model driven architecture</vt:lpstr>
      <vt:lpstr>Types of model</vt:lpstr>
      <vt:lpstr>MDA transformations</vt:lpstr>
      <vt:lpstr>Multiple platform-specific models </vt:lpstr>
      <vt:lpstr>Agile methods and MDA</vt:lpstr>
      <vt:lpstr>Adoption of MDA</vt:lpstr>
      <vt:lpstr>Adoption of MDA</vt:lpstr>
      <vt:lpstr>Adoption of MDA (Cont.)</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506</cp:revision>
  <dcterms:created xsi:type="dcterms:W3CDTF">2006-08-16T00:00:00Z</dcterms:created>
  <dcterms:modified xsi:type="dcterms:W3CDTF">2017-10-14T14:41:59Z</dcterms:modified>
</cp:coreProperties>
</file>