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81"/>
  </p:notesMasterIdLst>
  <p:sldIdLst>
    <p:sldId id="530" r:id="rId2"/>
    <p:sldId id="737" r:id="rId3"/>
    <p:sldId id="738" r:id="rId4"/>
    <p:sldId id="967" r:id="rId5"/>
    <p:sldId id="968" r:id="rId6"/>
    <p:sldId id="969" r:id="rId7"/>
    <p:sldId id="970" r:id="rId8"/>
    <p:sldId id="971" r:id="rId9"/>
    <p:sldId id="972" r:id="rId10"/>
    <p:sldId id="973" r:id="rId11"/>
    <p:sldId id="974" r:id="rId12"/>
    <p:sldId id="975" r:id="rId13"/>
    <p:sldId id="976" r:id="rId14"/>
    <p:sldId id="977" r:id="rId15"/>
    <p:sldId id="978" r:id="rId16"/>
    <p:sldId id="979" r:id="rId17"/>
    <p:sldId id="980" r:id="rId18"/>
    <p:sldId id="981" r:id="rId19"/>
    <p:sldId id="982" r:id="rId20"/>
    <p:sldId id="983" r:id="rId21"/>
    <p:sldId id="984" r:id="rId22"/>
    <p:sldId id="985" r:id="rId23"/>
    <p:sldId id="986" r:id="rId24"/>
    <p:sldId id="987" r:id="rId25"/>
    <p:sldId id="988" r:id="rId26"/>
    <p:sldId id="989" r:id="rId27"/>
    <p:sldId id="990" r:id="rId28"/>
    <p:sldId id="991" r:id="rId29"/>
    <p:sldId id="992" r:id="rId30"/>
    <p:sldId id="993" r:id="rId31"/>
    <p:sldId id="994" r:id="rId32"/>
    <p:sldId id="995" r:id="rId33"/>
    <p:sldId id="996" r:id="rId34"/>
    <p:sldId id="997" r:id="rId35"/>
    <p:sldId id="998" r:id="rId36"/>
    <p:sldId id="999" r:id="rId37"/>
    <p:sldId id="1000" r:id="rId38"/>
    <p:sldId id="1001" r:id="rId39"/>
    <p:sldId id="1002" r:id="rId40"/>
    <p:sldId id="736" r:id="rId41"/>
    <p:sldId id="1003" r:id="rId42"/>
    <p:sldId id="1005" r:id="rId43"/>
    <p:sldId id="1006" r:id="rId44"/>
    <p:sldId id="1007" r:id="rId45"/>
    <p:sldId id="1008" r:id="rId46"/>
    <p:sldId id="1009" r:id="rId47"/>
    <p:sldId id="1010" r:id="rId48"/>
    <p:sldId id="1011" r:id="rId49"/>
    <p:sldId id="1012" r:id="rId50"/>
    <p:sldId id="1013" r:id="rId51"/>
    <p:sldId id="1014" r:id="rId52"/>
    <p:sldId id="1015" r:id="rId53"/>
    <p:sldId id="1016" r:id="rId54"/>
    <p:sldId id="1017" r:id="rId55"/>
    <p:sldId id="1018" r:id="rId56"/>
    <p:sldId id="1019" r:id="rId57"/>
    <p:sldId id="1020" r:id="rId58"/>
    <p:sldId id="1021" r:id="rId59"/>
    <p:sldId id="1022" r:id="rId60"/>
    <p:sldId id="1023" r:id="rId61"/>
    <p:sldId id="1024" r:id="rId62"/>
    <p:sldId id="1025" r:id="rId63"/>
    <p:sldId id="1026" r:id="rId64"/>
    <p:sldId id="1027" r:id="rId65"/>
    <p:sldId id="1028" r:id="rId66"/>
    <p:sldId id="1029" r:id="rId67"/>
    <p:sldId id="1030" r:id="rId68"/>
    <p:sldId id="1031" r:id="rId69"/>
    <p:sldId id="1032" r:id="rId70"/>
    <p:sldId id="1033" r:id="rId71"/>
    <p:sldId id="1034" r:id="rId72"/>
    <p:sldId id="1035" r:id="rId73"/>
    <p:sldId id="1036" r:id="rId74"/>
    <p:sldId id="1037" r:id="rId75"/>
    <p:sldId id="1038" r:id="rId76"/>
    <p:sldId id="1039" r:id="rId77"/>
    <p:sldId id="1040" r:id="rId78"/>
    <p:sldId id="963" r:id="rId79"/>
    <p:sldId id="362" r:id="rId80"/>
  </p:sldIdLst>
  <p:sldSz cx="9144000" cy="6858000" type="screen4x3"/>
  <p:notesSz cx="7099300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6740" autoAdjust="0"/>
    <p:restoredTop sz="72950" autoAdjust="0"/>
  </p:normalViewPr>
  <p:slideViewPr>
    <p:cSldViewPr>
      <p:cViewPr varScale="1">
        <p:scale>
          <a:sx n="80" d="100"/>
          <a:sy n="80" d="100"/>
        </p:scale>
        <p:origin x="2058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3834" y="-96"/>
      </p:cViewPr>
      <p:guideLst>
        <p:guide orient="horz" pos="3224"/>
        <p:guide pos="2236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theme" Target="theme/theme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61" Type="http://schemas.openxmlformats.org/officeDocument/2006/relationships/slide" Target="slides/slide60.xml"/><Relationship Id="rId8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6CB80335-EEF7-46CB-9124-4F645B7A6A81}" type="datetimeFigureOut">
              <a:rPr lang="en-US" smtClean="0"/>
              <a:t>3/31/2017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96394C6F-EDC9-4575-BB5A-26CCACBE67F9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8736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de-DE" altLang="de-DE"/>
          </a:p>
        </p:txBody>
      </p:sp>
      <p:sp>
        <p:nvSpPr>
          <p:cNvPr id="47107" name="Rectangle 2"/>
          <p:cNvSpPr>
            <a:spLocks noGrp="1" noChangeArrowheads="1"/>
          </p:cNvSpPr>
          <p:nvPr>
            <p:ph type="body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4118258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3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BC2C10-FAD9-4442-9528-D6D6F9AF6595}" type="slidenum">
              <a:rPr lang="en-US" smtClean="0">
                <a:solidFill>
                  <a:prstClr val="black"/>
                </a:solidFill>
              </a:rPr>
              <a:pPr/>
              <a:t>78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74422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8229600" cy="838200"/>
          </a:xfrm>
        </p:spPr>
        <p:txBody>
          <a:bodyPr>
            <a:normAutofit/>
          </a:bodyPr>
          <a:lstStyle>
            <a:lvl1pPr algn="ctr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752600"/>
            <a:ext cx="8229600" cy="4389120"/>
          </a:xfrm>
        </p:spPr>
        <p:txBody>
          <a:bodyPr/>
          <a:lstStyle>
            <a:lvl1pPr marL="274320" indent="-274320">
              <a:buClrTx/>
              <a:buFont typeface="Wingdings" panose="05000000000000000000" pitchFamily="2" charset="2"/>
              <a:buChar char="§"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buClrTx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buClrTx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/>
              <a:t>Click icon to add picture</a:t>
            </a:r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itle 2"/>
          <p:cNvSpPr txBox="1">
            <a:spLocks/>
          </p:cNvSpPr>
          <p:nvPr/>
        </p:nvSpPr>
        <p:spPr bwMode="auto">
          <a:xfrm>
            <a:off x="609600" y="3886200"/>
            <a:ext cx="8153400" cy="112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639763" indent="-246063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indent="-246063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187450" indent="-20955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1462088" indent="-20955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19192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3764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28336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2908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buFont typeface="Wingdings 2" panose="05020102010507070707" pitchFamily="18" charset="2"/>
              <a:buNone/>
            </a:pPr>
            <a:r>
              <a:rPr lang="tr-TR" altLang="de-DE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Prepared </a:t>
            </a:r>
            <a:r>
              <a:rPr lang="de-DE" altLang="de-DE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&amp; Presented </a:t>
            </a:r>
            <a:r>
              <a:rPr lang="en-US" altLang="de-DE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</a:t>
            </a:r>
            <a:r>
              <a:rPr lang="tr-TR" altLang="de-DE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de-DE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Asst. Prof. Dr. Samsun M. BAŞARICI</a:t>
            </a:r>
            <a:endParaRPr lang="en-US" altLang="de-DE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09600" y="1752600"/>
            <a:ext cx="8153400" cy="1830388"/>
          </a:xfrm>
          <a:prstGeom prst="rect">
            <a:avLst/>
          </a:prstGeom>
        </p:spPr>
        <p:txBody>
          <a:bodyPr anchor="b">
            <a:normAutofit fontScale="9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fontAlgn="auto">
              <a:lnSpc>
                <a:spcPct val="110000"/>
              </a:lnSpc>
              <a:spcAft>
                <a:spcPts val="1200"/>
              </a:spcAft>
              <a:defRPr/>
            </a:pPr>
            <a:r>
              <a:rPr lang="en-US" sz="41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CSE202 Database Management Systems</a:t>
            </a:r>
            <a:endParaRPr lang="tr-TR" sz="41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lnSpc>
                <a:spcPct val="110000"/>
              </a:lnSpc>
              <a:spcAft>
                <a:spcPts val="1200"/>
              </a:spcAft>
              <a:defRPr/>
            </a:pPr>
            <a:r>
              <a:rPr lang="tr-TR" sz="29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Lecture #</a:t>
            </a:r>
            <a:r>
              <a:rPr lang="de-DE" sz="29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tr-TR" sz="29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95067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295400"/>
            <a:ext cx="8915400" cy="5724644"/>
          </a:xfrm>
        </p:spPr>
        <p:txBody>
          <a:bodyPr anchor="t" anchorCtr="0">
            <a:normAutofit/>
          </a:bodyPr>
          <a:lstStyle/>
          <a:p>
            <a:r>
              <a:rPr lang="en-US" altLang="de-DE" sz="2000" dirty="0" smtClean="0"/>
              <a:t>Apply high-level conceptual data modeling</a:t>
            </a:r>
            <a:endParaRPr lang="en-US" altLang="de-DE" sz="2000" dirty="0"/>
          </a:p>
          <a:p>
            <a:r>
              <a:rPr lang="en-US" altLang="de-DE" sz="2000" dirty="0" smtClean="0"/>
              <a:t>Creating a sample database</a:t>
            </a:r>
            <a:endParaRPr lang="en-US" sz="2000" dirty="0"/>
          </a:p>
          <a:p>
            <a:pPr algn="just">
              <a:lnSpc>
                <a:spcPct val="90000"/>
              </a:lnSpc>
              <a:defRPr/>
            </a:pPr>
            <a:r>
              <a:rPr lang="en-US" sz="2000" dirty="0" smtClean="0"/>
              <a:t>Understand and apply DB terms</a:t>
            </a:r>
            <a:endParaRPr lang="en-US" sz="1800" dirty="0"/>
          </a:p>
          <a:p>
            <a:pPr algn="just">
              <a:lnSpc>
                <a:spcPct val="90000"/>
              </a:lnSpc>
              <a:defRPr/>
            </a:pPr>
            <a:r>
              <a:rPr lang="en-US" sz="2000" dirty="0" smtClean="0"/>
              <a:t>Differentiate between ER and UML notations</a:t>
            </a:r>
            <a:endParaRPr lang="en-US" sz="2000" dirty="0"/>
          </a:p>
          <a:p>
            <a:pPr algn="just">
              <a:lnSpc>
                <a:spcPct val="90000"/>
              </a:lnSpc>
              <a:defRPr/>
            </a:pPr>
            <a:endParaRPr lang="en-US" sz="2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2367" y="223707"/>
            <a:ext cx="7543800" cy="914400"/>
          </a:xfrm>
        </p:spPr>
        <p:txBody>
          <a:bodyPr>
            <a:normAutofit/>
          </a:bodyPr>
          <a:lstStyle/>
          <a:p>
            <a:pPr algn="ctr"/>
            <a:r>
              <a:rPr lang="tr-TR" sz="3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Learning Objectives</a:t>
            </a: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71842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610600" cy="5029200"/>
          </a:xfrm>
        </p:spPr>
        <p:txBody>
          <a:bodyPr anchor="t" anchorCtr="0">
            <a:normAutofit/>
          </a:bodyPr>
          <a:lstStyle/>
          <a:p>
            <a:r>
              <a:rPr lang="en-US" altLang="de-DE" sz="2400" dirty="0"/>
              <a:t>Using </a:t>
            </a:r>
            <a:r>
              <a:rPr lang="en-US" altLang="de-DE" sz="2400" dirty="0" smtClean="0"/>
              <a:t>high-level conceptual data models </a:t>
            </a:r>
            <a:r>
              <a:rPr lang="en-US" altLang="de-DE" sz="2400" dirty="0"/>
              <a:t>for </a:t>
            </a:r>
            <a:r>
              <a:rPr lang="en-US" altLang="de-DE" sz="2400" dirty="0" smtClean="0"/>
              <a:t>database design</a:t>
            </a:r>
            <a:endParaRPr lang="en-US" altLang="de-DE" sz="2400" dirty="0"/>
          </a:p>
          <a:p>
            <a:r>
              <a:rPr lang="en-US" altLang="de-DE" sz="2400" dirty="0"/>
              <a:t>A </a:t>
            </a:r>
            <a:r>
              <a:rPr lang="en-US" altLang="de-DE" sz="2400" dirty="0" smtClean="0"/>
              <a:t>sample database application</a:t>
            </a:r>
            <a:endParaRPr lang="en-US" altLang="de-DE" sz="2400" dirty="0"/>
          </a:p>
          <a:p>
            <a:r>
              <a:rPr lang="en-US" altLang="de-DE" sz="2400" dirty="0"/>
              <a:t>Entity </a:t>
            </a:r>
            <a:r>
              <a:rPr lang="en-US" altLang="de-DE" sz="2400" dirty="0" smtClean="0"/>
              <a:t>types</a:t>
            </a:r>
            <a:r>
              <a:rPr lang="en-US" altLang="de-DE" sz="2400" dirty="0"/>
              <a:t>, </a:t>
            </a:r>
            <a:r>
              <a:rPr lang="en-US" altLang="de-DE" sz="2400" dirty="0" smtClean="0"/>
              <a:t>entity sets</a:t>
            </a:r>
            <a:r>
              <a:rPr lang="en-US" altLang="de-DE" sz="2400" dirty="0"/>
              <a:t>, </a:t>
            </a:r>
            <a:r>
              <a:rPr lang="en-US" altLang="de-DE" sz="2400" dirty="0"/>
              <a:t>a</a:t>
            </a:r>
            <a:r>
              <a:rPr lang="en-US" altLang="de-DE" sz="2400" dirty="0" smtClean="0"/>
              <a:t>ttributes</a:t>
            </a:r>
            <a:r>
              <a:rPr lang="en-US" altLang="de-DE" sz="2400" dirty="0"/>
              <a:t>, and </a:t>
            </a:r>
            <a:r>
              <a:rPr lang="en-US" altLang="de-DE" sz="2400" dirty="0" smtClean="0"/>
              <a:t>keys</a:t>
            </a:r>
            <a:endParaRPr lang="en-US" altLang="de-DE" sz="2400" dirty="0"/>
          </a:p>
          <a:p>
            <a:r>
              <a:rPr lang="en-US" altLang="de-DE" sz="2400" dirty="0"/>
              <a:t>Relationship </a:t>
            </a:r>
            <a:r>
              <a:rPr lang="en-US" altLang="de-DE" sz="2400" dirty="0" smtClean="0"/>
              <a:t>types</a:t>
            </a:r>
            <a:r>
              <a:rPr lang="en-US" altLang="de-DE" sz="2400" dirty="0"/>
              <a:t>, </a:t>
            </a:r>
            <a:r>
              <a:rPr lang="en-US" altLang="de-DE" sz="2400" dirty="0" smtClean="0"/>
              <a:t>relationship sets</a:t>
            </a:r>
            <a:r>
              <a:rPr lang="en-US" altLang="de-DE" sz="2400" dirty="0"/>
              <a:t>, </a:t>
            </a:r>
            <a:r>
              <a:rPr lang="en-US" altLang="de-DE" sz="2400" dirty="0" smtClean="0"/>
              <a:t>roles</a:t>
            </a:r>
            <a:r>
              <a:rPr lang="en-US" altLang="de-DE" sz="2400" dirty="0"/>
              <a:t>, and </a:t>
            </a:r>
            <a:r>
              <a:rPr lang="en-US" altLang="de-DE" sz="2400" dirty="0" smtClean="0"/>
              <a:t>structural constraints</a:t>
            </a:r>
            <a:endParaRPr lang="en-US" altLang="de-DE" sz="2400" dirty="0"/>
          </a:p>
          <a:p>
            <a:r>
              <a:rPr lang="en-US" altLang="de-DE" sz="2400" dirty="0"/>
              <a:t>Weak </a:t>
            </a:r>
            <a:r>
              <a:rPr lang="en-US" altLang="de-DE" sz="2400" dirty="0" smtClean="0"/>
              <a:t>entity types</a:t>
            </a:r>
            <a:endParaRPr lang="en-US" altLang="de-DE" sz="2400" dirty="0"/>
          </a:p>
          <a:p>
            <a:r>
              <a:rPr lang="en-US" altLang="de-DE" sz="2400" dirty="0"/>
              <a:t>Refining the ER </a:t>
            </a:r>
            <a:r>
              <a:rPr lang="en-US" altLang="de-DE" sz="2400" dirty="0" smtClean="0"/>
              <a:t>design </a:t>
            </a:r>
            <a:r>
              <a:rPr lang="en-US" altLang="de-DE" sz="2400" dirty="0"/>
              <a:t>for the COMPANY </a:t>
            </a:r>
            <a:r>
              <a:rPr lang="en-US" altLang="de-DE" sz="2400" dirty="0" smtClean="0"/>
              <a:t>database</a:t>
            </a:r>
            <a:endParaRPr lang="en-US" altLang="de-DE" sz="2400" dirty="0"/>
          </a:p>
          <a:p>
            <a:r>
              <a:rPr lang="en-US" altLang="de-DE" sz="2400" dirty="0"/>
              <a:t>ER </a:t>
            </a:r>
            <a:r>
              <a:rPr lang="en-US" altLang="de-DE" sz="2400" dirty="0" smtClean="0"/>
              <a:t>diagrams</a:t>
            </a:r>
            <a:r>
              <a:rPr lang="en-US" altLang="de-DE" sz="2400" dirty="0"/>
              <a:t>, </a:t>
            </a:r>
            <a:r>
              <a:rPr lang="en-US" altLang="de-DE" sz="2400" dirty="0" smtClean="0"/>
              <a:t>naming conventions</a:t>
            </a:r>
            <a:r>
              <a:rPr lang="en-US" altLang="de-DE" sz="2400" dirty="0"/>
              <a:t>, and </a:t>
            </a:r>
            <a:r>
              <a:rPr lang="en-US" altLang="de-DE" sz="2400" dirty="0" smtClean="0"/>
              <a:t>design issues</a:t>
            </a:r>
            <a:endParaRPr lang="en-US" altLang="de-DE" sz="2400" dirty="0"/>
          </a:p>
          <a:p>
            <a:r>
              <a:rPr lang="en-US" altLang="de-DE" sz="2400" dirty="0"/>
              <a:t>Example of </a:t>
            </a:r>
            <a:r>
              <a:rPr lang="en-US" altLang="de-DE" sz="2400" dirty="0" smtClean="0"/>
              <a:t>other </a:t>
            </a:r>
            <a:r>
              <a:rPr lang="en-US" altLang="de-DE" sz="2400" dirty="0"/>
              <a:t>Notation: UML </a:t>
            </a:r>
            <a:r>
              <a:rPr lang="en-US" altLang="de-DE" sz="2400" dirty="0" smtClean="0"/>
              <a:t>class diagrams</a:t>
            </a:r>
            <a:endParaRPr lang="en-US" altLang="de-DE" sz="2400" dirty="0"/>
          </a:p>
          <a:p>
            <a:r>
              <a:rPr lang="en-US" altLang="de-DE" sz="2400" dirty="0"/>
              <a:t>Relationship </a:t>
            </a:r>
            <a:r>
              <a:rPr lang="en-US" altLang="de-DE" sz="2400" dirty="0" smtClean="0"/>
              <a:t>types </a:t>
            </a:r>
            <a:r>
              <a:rPr lang="en-US" altLang="de-DE" sz="2400" dirty="0"/>
              <a:t>of </a:t>
            </a:r>
            <a:r>
              <a:rPr lang="en-US" altLang="de-DE" sz="2400" dirty="0" smtClean="0"/>
              <a:t>degree higher </a:t>
            </a:r>
            <a:r>
              <a:rPr lang="en-US" altLang="de-DE" sz="2400" dirty="0"/>
              <a:t>than </a:t>
            </a:r>
            <a:r>
              <a:rPr lang="en-US" altLang="de-DE" sz="2400" dirty="0" smtClean="0"/>
              <a:t>two</a:t>
            </a:r>
            <a:endParaRPr lang="en-US" altLang="de-DE" sz="2400" dirty="0"/>
          </a:p>
          <a:p>
            <a:endParaRPr lang="en-US" altLang="en-US" sz="2400" dirty="0"/>
          </a:p>
          <a:p>
            <a:endParaRPr lang="en-US" altLang="en-US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543800" cy="914400"/>
          </a:xfrm>
        </p:spPr>
        <p:txBody>
          <a:bodyPr>
            <a:normAutofit/>
          </a:bodyPr>
          <a:lstStyle/>
          <a:p>
            <a:pPr algn="ctr"/>
            <a:r>
              <a:rPr lang="tr-TR" sz="3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Outline</a:t>
            </a: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69806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76200" y="533400"/>
            <a:ext cx="8915400" cy="838200"/>
          </a:xfrm>
        </p:spPr>
        <p:txBody>
          <a:bodyPr>
            <a:normAutofit fontScale="90000"/>
          </a:bodyPr>
          <a:lstStyle/>
          <a:p>
            <a:r>
              <a:rPr lang="en-US" altLang="de-DE" dirty="0"/>
              <a:t>Data Modeling Using </a:t>
            </a:r>
            <a:r>
              <a:rPr lang="en-US" altLang="de-DE" dirty="0" smtClean="0"/>
              <a:t>the Entity-Relationship </a:t>
            </a:r>
            <a:r>
              <a:rPr lang="en-US" altLang="de-DE" dirty="0"/>
              <a:t>(ER) Model</a:t>
            </a:r>
          </a:p>
        </p:txBody>
      </p:sp>
      <p:sp>
        <p:nvSpPr>
          <p:cNvPr id="819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 b="1"/>
              <a:t>Entity-Relationship (ER) model</a:t>
            </a:r>
          </a:p>
          <a:p>
            <a:pPr lvl="1"/>
            <a:r>
              <a:rPr lang="en-US" altLang="de-DE"/>
              <a:t>Popular high-level conceptual data model</a:t>
            </a:r>
          </a:p>
          <a:p>
            <a:r>
              <a:rPr lang="en-US" altLang="de-DE" b="1"/>
              <a:t>ER diagrams</a:t>
            </a:r>
          </a:p>
          <a:p>
            <a:pPr lvl="1"/>
            <a:r>
              <a:rPr lang="en-US" altLang="de-DE"/>
              <a:t>Diagrammatic notation associated with the ER model</a:t>
            </a:r>
          </a:p>
          <a:p>
            <a:r>
              <a:rPr lang="en-US" altLang="de-DE" b="1"/>
              <a:t>Unified Modeling Language (UML)</a:t>
            </a:r>
          </a:p>
        </p:txBody>
      </p:sp>
    </p:spTree>
    <p:extLst>
      <p:ext uri="{BB962C8B-B14F-4D97-AF65-F5344CB8AC3E}">
        <p14:creationId xmlns:p14="http://schemas.microsoft.com/office/powerpoint/2010/main" val="15703257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8013" cy="1143000"/>
          </a:xfrm>
        </p:spPr>
        <p:txBody>
          <a:bodyPr/>
          <a:lstStyle/>
          <a:p>
            <a:r>
              <a:rPr lang="en-US" altLang="de-DE"/>
              <a:t>Using High-Level Conceptual Data Models for Database Design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8013" cy="4071938"/>
          </a:xfrm>
        </p:spPr>
        <p:txBody>
          <a:bodyPr/>
          <a:lstStyle/>
          <a:p>
            <a:r>
              <a:rPr lang="en-US" altLang="de-DE" b="1"/>
              <a:t>Requirements collection and analysis</a:t>
            </a:r>
          </a:p>
          <a:p>
            <a:pPr lvl="1"/>
            <a:r>
              <a:rPr lang="en-US" altLang="de-DE"/>
              <a:t>Database designers interview prospective database users to understand and document data requirements</a:t>
            </a:r>
          </a:p>
          <a:p>
            <a:pPr lvl="1"/>
            <a:r>
              <a:rPr lang="en-US" altLang="de-DE"/>
              <a:t>Result: </a:t>
            </a:r>
            <a:r>
              <a:rPr lang="en-US" altLang="de-DE" b="1"/>
              <a:t>data requirements</a:t>
            </a:r>
            <a:endParaRPr lang="en-US" altLang="de-DE"/>
          </a:p>
          <a:p>
            <a:pPr lvl="1"/>
            <a:r>
              <a:rPr lang="en-US" altLang="de-DE" b="1"/>
              <a:t>Functional requirements </a:t>
            </a:r>
            <a:r>
              <a:rPr lang="en-US" altLang="de-DE"/>
              <a:t>of the application</a:t>
            </a:r>
          </a:p>
        </p:txBody>
      </p:sp>
    </p:spTree>
    <p:extLst>
      <p:ext uri="{BB962C8B-B14F-4D97-AF65-F5344CB8AC3E}">
        <p14:creationId xmlns:p14="http://schemas.microsoft.com/office/powerpoint/2010/main" val="4283198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de-DE"/>
              <a:t>Using High-Level Conceptual Data Models (cont’d.)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 b="1"/>
              <a:t>Conceptual schema </a:t>
            </a:r>
          </a:p>
          <a:p>
            <a:pPr lvl="1"/>
            <a:r>
              <a:rPr lang="en-US" altLang="de-DE"/>
              <a:t>Conceptual design</a:t>
            </a:r>
          </a:p>
          <a:p>
            <a:pPr lvl="1"/>
            <a:r>
              <a:rPr lang="en-US" altLang="de-DE"/>
              <a:t>Description of data requirements</a:t>
            </a:r>
          </a:p>
          <a:p>
            <a:pPr lvl="1"/>
            <a:r>
              <a:rPr lang="en-US" altLang="de-DE"/>
              <a:t>Includes detailed descriptions of the entity types, relationships, and constraints</a:t>
            </a:r>
          </a:p>
          <a:p>
            <a:pPr lvl="1"/>
            <a:r>
              <a:rPr lang="en-US" altLang="de-DE"/>
              <a:t>Transformed from high-level data model into implementation data model</a:t>
            </a:r>
          </a:p>
        </p:txBody>
      </p:sp>
    </p:spTree>
    <p:extLst>
      <p:ext uri="{BB962C8B-B14F-4D97-AF65-F5344CB8AC3E}">
        <p14:creationId xmlns:p14="http://schemas.microsoft.com/office/powerpoint/2010/main" val="13070198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de-DE" dirty="0"/>
              <a:t>Using High-Level Conceptual Data Models (</a:t>
            </a:r>
            <a:r>
              <a:rPr lang="en-US" altLang="de-DE" dirty="0" smtClean="0"/>
              <a:t>cont.)</a:t>
            </a:r>
            <a:endParaRPr lang="en-US" altLang="de-DE" dirty="0"/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 b="1"/>
              <a:t>Logical design </a:t>
            </a:r>
            <a:r>
              <a:rPr lang="en-US" altLang="de-DE"/>
              <a:t>or </a:t>
            </a:r>
            <a:r>
              <a:rPr lang="en-US" altLang="de-DE" b="1"/>
              <a:t>data model mapping</a:t>
            </a:r>
          </a:p>
          <a:p>
            <a:pPr lvl="1"/>
            <a:r>
              <a:rPr lang="en-US" altLang="de-DE"/>
              <a:t>Result is a database schema in implementation data model of DBMS</a:t>
            </a:r>
          </a:p>
          <a:p>
            <a:r>
              <a:rPr lang="en-US" altLang="de-DE" b="1"/>
              <a:t>Physical design phase</a:t>
            </a:r>
          </a:p>
          <a:p>
            <a:pPr lvl="1"/>
            <a:r>
              <a:rPr lang="en-US" altLang="de-DE"/>
              <a:t>Internal storage structures, file organizations, indexes, access paths, and physical design parameters for the database files specified</a:t>
            </a:r>
          </a:p>
        </p:txBody>
      </p:sp>
    </p:spTree>
    <p:extLst>
      <p:ext uri="{BB962C8B-B14F-4D97-AF65-F5344CB8AC3E}">
        <p14:creationId xmlns:p14="http://schemas.microsoft.com/office/powerpoint/2010/main" val="35927020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A Sample Database Application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/>
              <a:t>COMPANY</a:t>
            </a:r>
          </a:p>
          <a:p>
            <a:pPr lvl="1"/>
            <a:r>
              <a:rPr lang="en-US" altLang="de-DE"/>
              <a:t>Employees, departments, and projects</a:t>
            </a:r>
          </a:p>
          <a:p>
            <a:pPr lvl="1"/>
            <a:r>
              <a:rPr lang="en-US" altLang="de-DE"/>
              <a:t>Company is organized into departments</a:t>
            </a:r>
          </a:p>
          <a:p>
            <a:pPr lvl="1"/>
            <a:r>
              <a:rPr lang="en-US" altLang="de-DE"/>
              <a:t>Department controls a number of projects</a:t>
            </a:r>
          </a:p>
          <a:p>
            <a:pPr lvl="1"/>
            <a:r>
              <a:rPr lang="en-US" altLang="de-DE"/>
              <a:t>Employee: store each employee’s name, Social Security number, address, salary, sex (gender), and birth date</a:t>
            </a:r>
          </a:p>
          <a:p>
            <a:pPr lvl="1"/>
            <a:r>
              <a:rPr lang="en-US" altLang="de-DE"/>
              <a:t>Keep track of the dependents of each employee</a:t>
            </a:r>
          </a:p>
        </p:txBody>
      </p:sp>
    </p:spTree>
    <p:extLst>
      <p:ext uri="{BB962C8B-B14F-4D97-AF65-F5344CB8AC3E}">
        <p14:creationId xmlns:p14="http://schemas.microsoft.com/office/powerpoint/2010/main" val="11959788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52400"/>
            <a:ext cx="6272213" cy="609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08745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Entity Types, Entity Sets, Attributes, and Keys</a:t>
            </a:r>
          </a:p>
        </p:txBody>
      </p:sp>
      <p:sp>
        <p:nvSpPr>
          <p:cNvPr id="14339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/>
              <a:t>ER model describes data as: </a:t>
            </a:r>
          </a:p>
          <a:p>
            <a:pPr lvl="1"/>
            <a:r>
              <a:rPr lang="en-US" altLang="de-DE"/>
              <a:t>Entities</a:t>
            </a:r>
          </a:p>
          <a:p>
            <a:pPr lvl="1"/>
            <a:r>
              <a:rPr lang="en-US" altLang="de-DE"/>
              <a:t>Relationships</a:t>
            </a:r>
          </a:p>
          <a:p>
            <a:pPr lvl="1"/>
            <a:r>
              <a:rPr lang="en-US" altLang="de-DE"/>
              <a:t>Attributes</a:t>
            </a:r>
          </a:p>
        </p:txBody>
      </p:sp>
    </p:spTree>
    <p:extLst>
      <p:ext uri="{BB962C8B-B14F-4D97-AF65-F5344CB8AC3E}">
        <p14:creationId xmlns:p14="http://schemas.microsoft.com/office/powerpoint/2010/main" val="2286065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dirty="0"/>
              <a:t>Entities and Attributes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 b="1"/>
              <a:t>Entity</a:t>
            </a:r>
          </a:p>
          <a:p>
            <a:pPr lvl="1"/>
            <a:r>
              <a:rPr lang="en-US" altLang="de-DE"/>
              <a:t>Thing in real world with independent existence</a:t>
            </a:r>
          </a:p>
          <a:p>
            <a:r>
              <a:rPr lang="en-US" altLang="de-DE" b="1"/>
              <a:t>Attributes</a:t>
            </a:r>
          </a:p>
          <a:p>
            <a:pPr lvl="1"/>
            <a:r>
              <a:rPr lang="en-US" altLang="de-DE"/>
              <a:t>Particular properties that describe entity</a:t>
            </a:r>
          </a:p>
          <a:p>
            <a:pPr lvl="1"/>
            <a:r>
              <a:rPr lang="en-US" altLang="de-DE"/>
              <a:t>Types of attributes:</a:t>
            </a:r>
          </a:p>
          <a:p>
            <a:pPr lvl="2"/>
            <a:r>
              <a:rPr lang="en-US" altLang="de-DE" i="1"/>
              <a:t>Composite</a:t>
            </a:r>
            <a:r>
              <a:rPr lang="en-US" altLang="de-DE"/>
              <a:t> versus </a:t>
            </a:r>
            <a:r>
              <a:rPr lang="en-US" altLang="de-DE" i="1"/>
              <a:t>simple</a:t>
            </a:r>
            <a:r>
              <a:rPr lang="en-US" altLang="de-DE"/>
              <a:t> (atomic) </a:t>
            </a:r>
            <a:r>
              <a:rPr lang="en-US" altLang="de-DE" i="1"/>
              <a:t>attributes</a:t>
            </a:r>
          </a:p>
          <a:p>
            <a:pPr lvl="2"/>
            <a:r>
              <a:rPr lang="en-US" altLang="de-DE" b="1"/>
              <a:t>Single-valued</a:t>
            </a:r>
            <a:r>
              <a:rPr lang="en-US" altLang="de-DE"/>
              <a:t> versus </a:t>
            </a:r>
            <a:r>
              <a:rPr lang="en-US" altLang="de-DE" b="1"/>
              <a:t>multivalued</a:t>
            </a:r>
            <a:r>
              <a:rPr lang="en-US" altLang="de-DE"/>
              <a:t> attributes</a:t>
            </a:r>
          </a:p>
          <a:p>
            <a:pPr lvl="2"/>
            <a:r>
              <a:rPr lang="en-US" altLang="de-DE" b="1"/>
              <a:t>Stored</a:t>
            </a:r>
            <a:r>
              <a:rPr lang="en-US" altLang="de-DE"/>
              <a:t> versus </a:t>
            </a:r>
            <a:r>
              <a:rPr lang="en-US" altLang="de-DE" b="1"/>
              <a:t>derived</a:t>
            </a:r>
            <a:r>
              <a:rPr lang="en-US" altLang="de-DE"/>
              <a:t> attributes</a:t>
            </a:r>
          </a:p>
          <a:p>
            <a:pPr lvl="2"/>
            <a:r>
              <a:rPr lang="en-US" altLang="de-DE" b="1"/>
              <a:t>NULL</a:t>
            </a:r>
            <a:r>
              <a:rPr lang="en-US" altLang="de-DE"/>
              <a:t> values</a:t>
            </a:r>
          </a:p>
          <a:p>
            <a:pPr lvl="2"/>
            <a:r>
              <a:rPr lang="en-US" altLang="de-DE" b="1"/>
              <a:t>Complex</a:t>
            </a:r>
            <a:r>
              <a:rPr lang="en-US" altLang="de-DE"/>
              <a:t> attributes</a:t>
            </a:r>
          </a:p>
        </p:txBody>
      </p:sp>
    </p:spTree>
    <p:extLst>
      <p:ext uri="{BB962C8B-B14F-4D97-AF65-F5344CB8AC3E}">
        <p14:creationId xmlns:p14="http://schemas.microsoft.com/office/powerpoint/2010/main" val="13536096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4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en-US" altLang="de-DE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Entities and Attributes (</a:t>
            </a:r>
            <a:r>
              <a:rPr lang="en-US" altLang="de-DE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cont.)</a:t>
            </a:r>
            <a:endParaRPr lang="en-US" altLang="de-DE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38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209800"/>
            <a:ext cx="7439025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6760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Entity Types, Entity Sets, Keys, and Value Sets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 b="1"/>
              <a:t>Entity type </a:t>
            </a:r>
          </a:p>
          <a:p>
            <a:pPr lvl="1"/>
            <a:r>
              <a:rPr lang="en-US" altLang="de-DE"/>
              <a:t>Collection (or set) of entities that have the same attributes</a:t>
            </a:r>
          </a:p>
        </p:txBody>
      </p:sp>
      <p:pic>
        <p:nvPicPr>
          <p:cNvPr id="1741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3124200"/>
            <a:ext cx="6705600" cy="330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48939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de-DE" dirty="0"/>
              <a:t>Entity Types, Entity Sets, Keys, and Value Sets (</a:t>
            </a:r>
            <a:r>
              <a:rPr lang="en-US" altLang="de-DE" dirty="0" smtClean="0"/>
              <a:t>cont.)</a:t>
            </a:r>
            <a:endParaRPr lang="en-US" altLang="de-DE" dirty="0"/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 b="1"/>
              <a:t>Key </a:t>
            </a:r>
            <a:r>
              <a:rPr lang="en-US" altLang="de-DE"/>
              <a:t>or</a:t>
            </a:r>
            <a:r>
              <a:rPr lang="en-US" altLang="de-DE" b="1"/>
              <a:t> uniqueness constraint </a:t>
            </a:r>
          </a:p>
          <a:p>
            <a:pPr lvl="1"/>
            <a:r>
              <a:rPr lang="en-US" altLang="de-DE"/>
              <a:t>Attributes whose values are distinct for each individual entity in entity set</a:t>
            </a:r>
          </a:p>
          <a:p>
            <a:pPr lvl="1"/>
            <a:r>
              <a:rPr lang="en-US" altLang="de-DE" b="1"/>
              <a:t>Key attribute</a:t>
            </a:r>
          </a:p>
          <a:p>
            <a:pPr lvl="2"/>
            <a:r>
              <a:rPr lang="en-US" altLang="de-DE"/>
              <a:t>Uniqueness property must hold for every entity set of the entity type</a:t>
            </a:r>
          </a:p>
          <a:p>
            <a:r>
              <a:rPr lang="en-US" altLang="de-DE" b="1"/>
              <a:t>Value sets </a:t>
            </a:r>
            <a:r>
              <a:rPr lang="en-US" altLang="de-DE"/>
              <a:t>(or </a:t>
            </a:r>
            <a:r>
              <a:rPr lang="en-US" altLang="de-DE" b="1"/>
              <a:t>domain of values</a:t>
            </a:r>
            <a:r>
              <a:rPr lang="en-US" altLang="de-DE"/>
              <a:t>)</a:t>
            </a:r>
          </a:p>
          <a:p>
            <a:pPr lvl="1"/>
            <a:r>
              <a:rPr lang="en-US" altLang="de-DE"/>
              <a:t>Specifies set of values that may be assigned to that attribute for each individual entity</a:t>
            </a:r>
          </a:p>
          <a:p>
            <a:pPr lvl="2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5018226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en-US" altLang="de-DE" sz="2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Initial Conceptual Design of the COMPANY Database</a:t>
            </a:r>
          </a:p>
        </p:txBody>
      </p:sp>
      <p:pic>
        <p:nvPicPr>
          <p:cNvPr id="19459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429000"/>
            <a:ext cx="6372225" cy="290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1550" y="1981200"/>
            <a:ext cx="3371850" cy="305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32576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8013" cy="1143000"/>
          </a:xfrm>
        </p:spPr>
        <p:txBody>
          <a:bodyPr/>
          <a:lstStyle/>
          <a:p>
            <a:r>
              <a:rPr lang="en-US" altLang="de-DE"/>
              <a:t>Relationship Types, Relationship Sets, Roles, and Structural Constraints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8013" cy="4071938"/>
          </a:xfrm>
        </p:spPr>
        <p:txBody>
          <a:bodyPr/>
          <a:lstStyle/>
          <a:p>
            <a:r>
              <a:rPr lang="en-US" altLang="de-DE" b="1"/>
              <a:t>Relationship</a:t>
            </a:r>
          </a:p>
          <a:p>
            <a:pPr lvl="1"/>
            <a:r>
              <a:rPr lang="en-US" altLang="de-DE"/>
              <a:t>When an attribute of one entity type refers to another entity type</a:t>
            </a:r>
          </a:p>
          <a:p>
            <a:pPr lvl="1"/>
            <a:r>
              <a:rPr lang="en-US" altLang="de-DE"/>
              <a:t>Represent references as relationships not attributes</a:t>
            </a:r>
          </a:p>
          <a:p>
            <a:pPr lvl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0192619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Relationship Types, Sets, and Instances</a:t>
            </a: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 b="1"/>
              <a:t>Relationship type </a:t>
            </a:r>
            <a:r>
              <a:rPr lang="en-US" altLang="de-DE" i="1"/>
              <a:t>R</a:t>
            </a:r>
            <a:r>
              <a:rPr lang="en-US" altLang="de-DE"/>
              <a:t> among </a:t>
            </a:r>
            <a:r>
              <a:rPr lang="en-US" altLang="de-DE" i="1"/>
              <a:t>n</a:t>
            </a:r>
            <a:r>
              <a:rPr lang="en-US" altLang="de-DE"/>
              <a:t> entity types </a:t>
            </a:r>
            <a:r>
              <a:rPr lang="en-US" altLang="de-DE" i="1"/>
              <a:t>E</a:t>
            </a:r>
            <a:r>
              <a:rPr lang="en-US" altLang="de-DE" baseline="-25000"/>
              <a:t>1</a:t>
            </a:r>
            <a:r>
              <a:rPr lang="en-US" altLang="de-DE"/>
              <a:t>, </a:t>
            </a:r>
            <a:r>
              <a:rPr lang="en-US" altLang="de-DE" i="1"/>
              <a:t>E</a:t>
            </a:r>
            <a:r>
              <a:rPr lang="en-US" altLang="de-DE" baseline="-25000"/>
              <a:t>2</a:t>
            </a:r>
            <a:r>
              <a:rPr lang="en-US" altLang="de-DE"/>
              <a:t>, ..., </a:t>
            </a:r>
            <a:r>
              <a:rPr lang="en-US" altLang="de-DE" i="1"/>
              <a:t>E</a:t>
            </a:r>
            <a:r>
              <a:rPr lang="en-US" altLang="de-DE" i="1" baseline="-25000"/>
              <a:t>n</a:t>
            </a:r>
            <a:endParaRPr lang="en-US" altLang="de-DE" i="1"/>
          </a:p>
          <a:p>
            <a:pPr lvl="1"/>
            <a:r>
              <a:rPr lang="en-US" altLang="de-DE"/>
              <a:t>Defines a set of associations among entities from these entity types</a:t>
            </a:r>
          </a:p>
          <a:p>
            <a:r>
              <a:rPr lang="en-US" altLang="de-DE" b="1"/>
              <a:t>Relationship instances </a:t>
            </a:r>
            <a:r>
              <a:rPr lang="en-US" altLang="de-DE" i="1"/>
              <a:t>r</a:t>
            </a:r>
            <a:r>
              <a:rPr lang="en-US" altLang="de-DE" i="1" baseline="-25000"/>
              <a:t>i</a:t>
            </a:r>
          </a:p>
          <a:p>
            <a:pPr lvl="1"/>
            <a:r>
              <a:rPr lang="en-US" altLang="de-DE"/>
              <a:t>Each </a:t>
            </a:r>
            <a:r>
              <a:rPr lang="en-US" altLang="de-DE" i="1"/>
              <a:t>r</a:t>
            </a:r>
            <a:r>
              <a:rPr lang="en-US" altLang="de-DE" i="1" baseline="-25000"/>
              <a:t>i</a:t>
            </a:r>
            <a:r>
              <a:rPr lang="en-US" altLang="de-DE"/>
              <a:t> associates n individual entities (</a:t>
            </a:r>
            <a:r>
              <a:rPr lang="en-US" altLang="de-DE" i="1"/>
              <a:t>e</a:t>
            </a:r>
            <a:r>
              <a:rPr lang="en-US" altLang="de-DE" baseline="-25000"/>
              <a:t>1</a:t>
            </a:r>
            <a:r>
              <a:rPr lang="en-US" altLang="de-DE"/>
              <a:t>, </a:t>
            </a:r>
            <a:r>
              <a:rPr lang="en-US" altLang="de-DE" i="1"/>
              <a:t>e</a:t>
            </a:r>
            <a:r>
              <a:rPr lang="en-US" altLang="de-DE" baseline="-25000"/>
              <a:t>2</a:t>
            </a:r>
            <a:r>
              <a:rPr lang="en-US" altLang="de-DE"/>
              <a:t>, ..., </a:t>
            </a:r>
            <a:r>
              <a:rPr lang="en-US" altLang="de-DE" i="1"/>
              <a:t>e</a:t>
            </a:r>
            <a:r>
              <a:rPr lang="en-US" altLang="de-DE" i="1" baseline="-25000"/>
              <a:t>n</a:t>
            </a:r>
            <a:r>
              <a:rPr lang="en-US" altLang="de-DE"/>
              <a:t>)</a:t>
            </a:r>
          </a:p>
          <a:p>
            <a:pPr lvl="1"/>
            <a:r>
              <a:rPr lang="en-US" altLang="de-DE"/>
              <a:t>Each entity </a:t>
            </a:r>
            <a:r>
              <a:rPr lang="en-US" altLang="de-DE" i="1"/>
              <a:t>e</a:t>
            </a:r>
            <a:r>
              <a:rPr lang="en-US" altLang="de-DE" i="1" baseline="-25000"/>
              <a:t>j</a:t>
            </a:r>
            <a:r>
              <a:rPr lang="en-US" altLang="de-DE"/>
              <a:t> in </a:t>
            </a:r>
            <a:r>
              <a:rPr lang="en-US" altLang="de-DE" i="1"/>
              <a:t>r</a:t>
            </a:r>
            <a:r>
              <a:rPr lang="en-US" altLang="de-DE" i="1" baseline="-25000"/>
              <a:t>i</a:t>
            </a:r>
            <a:r>
              <a:rPr lang="en-US" altLang="de-DE"/>
              <a:t> is a member of entity set </a:t>
            </a:r>
            <a:r>
              <a:rPr lang="en-US" altLang="de-DE" i="1"/>
              <a:t>E</a:t>
            </a:r>
            <a:r>
              <a:rPr lang="en-US" altLang="de-DE" i="1" baseline="-25000"/>
              <a:t>j</a:t>
            </a:r>
          </a:p>
        </p:txBody>
      </p:sp>
    </p:spTree>
    <p:extLst>
      <p:ext uri="{BB962C8B-B14F-4D97-AF65-F5344CB8AC3E}">
        <p14:creationId xmlns:p14="http://schemas.microsoft.com/office/powerpoint/2010/main" val="22229074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Relationship Degree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 b="1"/>
              <a:t>Degree</a:t>
            </a:r>
            <a:r>
              <a:rPr lang="en-US" altLang="de-DE"/>
              <a:t> of a relationship type </a:t>
            </a:r>
          </a:p>
          <a:p>
            <a:pPr lvl="1"/>
            <a:r>
              <a:rPr lang="en-US" altLang="de-DE"/>
              <a:t>Number of participating entity types</a:t>
            </a:r>
          </a:p>
          <a:p>
            <a:pPr lvl="1"/>
            <a:r>
              <a:rPr lang="en-US" altLang="de-DE" b="1"/>
              <a:t>Binary</a:t>
            </a:r>
            <a:r>
              <a:rPr lang="en-US" altLang="de-DE"/>
              <a:t>, </a:t>
            </a:r>
            <a:r>
              <a:rPr lang="en-US" altLang="de-DE" b="1"/>
              <a:t>ternary</a:t>
            </a:r>
          </a:p>
          <a:p>
            <a:r>
              <a:rPr lang="en-US" altLang="de-DE"/>
              <a:t>Relationships as attributes</a:t>
            </a:r>
          </a:p>
          <a:p>
            <a:pPr lvl="1"/>
            <a:r>
              <a:rPr lang="en-US" altLang="de-DE"/>
              <a:t>Think of a binary relationship type in terms of attributes</a:t>
            </a:r>
          </a:p>
        </p:txBody>
      </p:sp>
    </p:spTree>
    <p:extLst>
      <p:ext uri="{BB962C8B-B14F-4D97-AF65-F5344CB8AC3E}">
        <p14:creationId xmlns:p14="http://schemas.microsoft.com/office/powerpoint/2010/main" val="21967640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974725"/>
            <a:ext cx="7621588" cy="466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11721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Role Names and Recursive Relationships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 b="1"/>
              <a:t>Role names </a:t>
            </a:r>
            <a:r>
              <a:rPr lang="en-US" altLang="de-DE"/>
              <a:t>and recursive relationships</a:t>
            </a:r>
          </a:p>
          <a:p>
            <a:pPr lvl="1"/>
            <a:r>
              <a:rPr lang="en-US" altLang="de-DE"/>
              <a:t>Role name signifies role that a participating entity plays in each relationship instance</a:t>
            </a:r>
          </a:p>
          <a:p>
            <a:r>
              <a:rPr lang="en-US" altLang="de-DE" b="1"/>
              <a:t>Recursive</a:t>
            </a:r>
            <a:r>
              <a:rPr lang="en-US" altLang="de-DE"/>
              <a:t> relationships</a:t>
            </a:r>
          </a:p>
          <a:p>
            <a:pPr lvl="1"/>
            <a:r>
              <a:rPr lang="en-US" altLang="de-DE"/>
              <a:t>Same entity type participates more than once in a relationship type in different roles</a:t>
            </a:r>
          </a:p>
          <a:p>
            <a:pPr lvl="1"/>
            <a:r>
              <a:rPr lang="en-US" altLang="de-DE"/>
              <a:t>Must specify role name</a:t>
            </a:r>
          </a:p>
        </p:txBody>
      </p:sp>
    </p:spTree>
    <p:extLst>
      <p:ext uri="{BB962C8B-B14F-4D97-AF65-F5344CB8AC3E}">
        <p14:creationId xmlns:p14="http://schemas.microsoft.com/office/powerpoint/2010/main" val="2672991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1000" y="914400"/>
            <a:ext cx="8077200" cy="4846638"/>
          </a:xfrm>
          <a:noFill/>
        </p:spPr>
      </p:pic>
    </p:spTree>
    <p:extLst>
      <p:ext uri="{BB962C8B-B14F-4D97-AF65-F5344CB8AC3E}">
        <p14:creationId xmlns:p14="http://schemas.microsoft.com/office/powerpoint/2010/main" val="11955314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Constraints on Binary Relationship Types</a:t>
            </a: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 b="1"/>
              <a:t>Cardinality ratio </a:t>
            </a:r>
            <a:r>
              <a:rPr lang="en-US" altLang="de-DE"/>
              <a:t>for a binary relationship </a:t>
            </a:r>
          </a:p>
          <a:p>
            <a:pPr lvl="1"/>
            <a:r>
              <a:rPr lang="en-US" altLang="de-DE"/>
              <a:t>Specifies maximum number of relationship instances that entity can participate in</a:t>
            </a:r>
          </a:p>
          <a:p>
            <a:r>
              <a:rPr lang="en-US" altLang="de-DE" b="1"/>
              <a:t>Participation constraint </a:t>
            </a:r>
          </a:p>
          <a:p>
            <a:pPr lvl="1"/>
            <a:r>
              <a:rPr lang="en-US" altLang="de-DE"/>
              <a:t>Specifies whether existence of entity depends on its being related to another entity</a:t>
            </a:r>
          </a:p>
          <a:p>
            <a:pPr lvl="1"/>
            <a:r>
              <a:rPr lang="en-US" altLang="de-DE"/>
              <a:t>Types: </a:t>
            </a:r>
            <a:r>
              <a:rPr lang="en-US" altLang="de-DE" b="1"/>
              <a:t>total</a:t>
            </a:r>
            <a:r>
              <a:rPr lang="en-US" altLang="de-DE"/>
              <a:t> and </a:t>
            </a:r>
            <a:r>
              <a:rPr lang="en-US" altLang="de-DE" b="1"/>
              <a:t>partial</a:t>
            </a:r>
          </a:p>
          <a:p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2477122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Attributes of Relationship Types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/>
              <a:t>Attributes of 1:1 or 1:N relationship types can be migrated to one entity type</a:t>
            </a:r>
          </a:p>
          <a:p>
            <a:r>
              <a:rPr lang="en-US" altLang="de-DE"/>
              <a:t>For a 1:N relationship type</a:t>
            </a:r>
          </a:p>
          <a:p>
            <a:pPr lvl="1"/>
            <a:r>
              <a:rPr lang="en-US" altLang="de-DE"/>
              <a:t>Relationship attribute can be migrated only to entity type on N-side of relationship</a:t>
            </a:r>
          </a:p>
          <a:p>
            <a:r>
              <a:rPr lang="en-US" altLang="de-DE"/>
              <a:t>For M:N relationship types</a:t>
            </a:r>
          </a:p>
          <a:p>
            <a:pPr lvl="1"/>
            <a:r>
              <a:rPr lang="en-US" altLang="de-DE"/>
              <a:t>Some attributes may be determined by combination of participating entities</a:t>
            </a:r>
          </a:p>
          <a:p>
            <a:pPr lvl="1"/>
            <a:r>
              <a:rPr lang="en-US" altLang="de-DE"/>
              <a:t>Must be specified as relationship attributes</a:t>
            </a:r>
          </a:p>
        </p:txBody>
      </p:sp>
    </p:spTree>
    <p:extLst>
      <p:ext uri="{BB962C8B-B14F-4D97-AF65-F5344CB8AC3E}">
        <p14:creationId xmlns:p14="http://schemas.microsoft.com/office/powerpoint/2010/main" val="32935394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Weak Entity Types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/>
              <a:t>Do not have key attributes of their own</a:t>
            </a:r>
          </a:p>
          <a:p>
            <a:pPr lvl="1"/>
            <a:r>
              <a:rPr lang="en-US" altLang="de-DE"/>
              <a:t>Identified by being related to specific entities from another entity type</a:t>
            </a:r>
          </a:p>
          <a:p>
            <a:r>
              <a:rPr lang="en-US" altLang="de-DE" b="1"/>
              <a:t>Identifying relationship</a:t>
            </a:r>
          </a:p>
          <a:p>
            <a:pPr lvl="1"/>
            <a:r>
              <a:rPr lang="en-US" altLang="de-DE"/>
              <a:t>Relates a weak entity type to its owner </a:t>
            </a:r>
          </a:p>
          <a:p>
            <a:r>
              <a:rPr lang="en-US" altLang="de-DE"/>
              <a:t>Always has a total participation constraint</a:t>
            </a:r>
          </a:p>
        </p:txBody>
      </p:sp>
    </p:spTree>
    <p:extLst>
      <p:ext uri="{BB962C8B-B14F-4D97-AF65-F5344CB8AC3E}">
        <p14:creationId xmlns:p14="http://schemas.microsoft.com/office/powerpoint/2010/main" val="10243581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de-DE"/>
              <a:t>Refining the ER Design for the COMPANY Database</a:t>
            </a:r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/>
              <a:t>Change attributes that represent relationships into relationship types</a:t>
            </a:r>
          </a:p>
          <a:p>
            <a:r>
              <a:rPr lang="en-US" altLang="de-DE"/>
              <a:t>Determine cardinality ratio and participation constraint of each relationship type</a:t>
            </a:r>
          </a:p>
        </p:txBody>
      </p:sp>
    </p:spTree>
    <p:extLst>
      <p:ext uri="{BB962C8B-B14F-4D97-AF65-F5344CB8AC3E}">
        <p14:creationId xmlns:p14="http://schemas.microsoft.com/office/powerpoint/2010/main" val="4924302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de-DE"/>
              <a:t>ER Diagrams, Naming Conventions, and Design Issues</a:t>
            </a:r>
          </a:p>
        </p:txBody>
      </p:sp>
      <p:pic>
        <p:nvPicPr>
          <p:cNvPr id="3072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33600" y="1539875"/>
            <a:ext cx="4391025" cy="5029200"/>
          </a:xfrm>
        </p:spPr>
      </p:pic>
    </p:spTree>
    <p:extLst>
      <p:ext uri="{BB962C8B-B14F-4D97-AF65-F5344CB8AC3E}">
        <p14:creationId xmlns:p14="http://schemas.microsoft.com/office/powerpoint/2010/main" val="361145993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Proper Naming of Schema Constructs</a:t>
            </a:r>
          </a:p>
        </p:txBody>
      </p:sp>
      <p:sp>
        <p:nvSpPr>
          <p:cNvPr id="317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/>
              <a:t>Choose names that convey meanings attached to different constructs in schema</a:t>
            </a:r>
          </a:p>
          <a:p>
            <a:r>
              <a:rPr lang="en-US" altLang="de-DE"/>
              <a:t>Nouns give rise to entity type names</a:t>
            </a:r>
          </a:p>
          <a:p>
            <a:r>
              <a:rPr lang="en-US" altLang="de-DE"/>
              <a:t>Verbs indicate names of relationship types</a:t>
            </a:r>
          </a:p>
          <a:p>
            <a:r>
              <a:rPr lang="en-US" altLang="de-DE"/>
              <a:t>Choose binary relationship names to make ER diagram readable from left to right and from top to bottom</a:t>
            </a:r>
          </a:p>
        </p:txBody>
      </p:sp>
    </p:spTree>
    <p:extLst>
      <p:ext uri="{BB962C8B-B14F-4D97-AF65-F5344CB8AC3E}">
        <p14:creationId xmlns:p14="http://schemas.microsoft.com/office/powerpoint/2010/main" val="24837119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Design Choices for ER Conceptual Design</a:t>
            </a:r>
          </a:p>
        </p:txBody>
      </p:sp>
      <p:sp>
        <p:nvSpPr>
          <p:cNvPr id="327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/>
              <a:t>Model concept first as an attribute</a:t>
            </a:r>
          </a:p>
          <a:p>
            <a:pPr lvl="1"/>
            <a:r>
              <a:rPr lang="en-US" altLang="de-DE"/>
              <a:t>Refined into a relationship if attribute is a reference to another entity type</a:t>
            </a:r>
          </a:p>
          <a:p>
            <a:r>
              <a:rPr lang="en-US" altLang="de-DE"/>
              <a:t>Attribute that exists in several entity types may be elevated to an independent entity type</a:t>
            </a:r>
          </a:p>
          <a:p>
            <a:pPr lvl="1"/>
            <a:r>
              <a:rPr lang="en-US" altLang="de-DE"/>
              <a:t>Can also be applied in the inverse</a:t>
            </a:r>
          </a:p>
        </p:txBody>
      </p:sp>
    </p:spTree>
    <p:extLst>
      <p:ext uri="{BB962C8B-B14F-4D97-AF65-F5344CB8AC3E}">
        <p14:creationId xmlns:p14="http://schemas.microsoft.com/office/powerpoint/2010/main" val="21991879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Alternative Notations for ER Diagrams</a:t>
            </a:r>
          </a:p>
        </p:txBody>
      </p:sp>
      <p:sp>
        <p:nvSpPr>
          <p:cNvPr id="337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/>
              <a:t>Specify structural constraints on relationships</a:t>
            </a:r>
          </a:p>
          <a:p>
            <a:pPr lvl="1"/>
            <a:r>
              <a:rPr lang="en-US" altLang="de-DE"/>
              <a:t>Replaces cardinality ratio (1:1, 1:N, M:N) and single/double line notation for participation constraints</a:t>
            </a:r>
          </a:p>
          <a:p>
            <a:pPr lvl="1"/>
            <a:r>
              <a:rPr lang="en-US" altLang="de-DE"/>
              <a:t>Associate a pair of integer numbers (min, max) with each participation of an entity type </a:t>
            </a:r>
            <a:r>
              <a:rPr lang="en-US" altLang="de-DE" i="1"/>
              <a:t>E</a:t>
            </a:r>
            <a:r>
              <a:rPr lang="en-US" altLang="de-DE"/>
              <a:t> in a relationship type </a:t>
            </a:r>
            <a:r>
              <a:rPr lang="en-US" altLang="de-DE" i="1"/>
              <a:t>R</a:t>
            </a:r>
            <a:r>
              <a:rPr lang="en-US" altLang="de-DE"/>
              <a:t>, where 0 ≤ min ≤ max and max ≥ 1</a:t>
            </a:r>
          </a:p>
        </p:txBody>
      </p:sp>
    </p:spTree>
    <p:extLst>
      <p:ext uri="{BB962C8B-B14F-4D97-AF65-F5344CB8AC3E}">
        <p14:creationId xmlns:p14="http://schemas.microsoft.com/office/powerpoint/2010/main" val="415133020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304800"/>
            <a:ext cx="6616700" cy="616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987612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381000" y="533400"/>
            <a:ext cx="8229600" cy="838200"/>
          </a:xfrm>
        </p:spPr>
        <p:txBody>
          <a:bodyPr>
            <a:normAutofit fontScale="90000"/>
          </a:bodyPr>
          <a:lstStyle/>
          <a:p>
            <a:r>
              <a:rPr lang="en-US" altLang="de-DE" dirty="0"/>
              <a:t>Example of Other Notation:</a:t>
            </a:r>
            <a:br>
              <a:rPr lang="en-US" altLang="de-DE" dirty="0"/>
            </a:br>
            <a:r>
              <a:rPr lang="en-US" altLang="de-DE" dirty="0"/>
              <a:t>UML Class Diagrams</a:t>
            </a:r>
          </a:p>
        </p:txBody>
      </p:sp>
      <p:sp>
        <p:nvSpPr>
          <p:cNvPr id="358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/>
              <a:t>UML methodology </a:t>
            </a:r>
          </a:p>
          <a:p>
            <a:pPr lvl="1"/>
            <a:r>
              <a:rPr lang="en-US" altLang="de-DE"/>
              <a:t>Used extensively in software design </a:t>
            </a:r>
          </a:p>
          <a:p>
            <a:pPr lvl="1"/>
            <a:r>
              <a:rPr lang="en-US" altLang="de-DE"/>
              <a:t>Many types of diagrams for various software design purposes</a:t>
            </a:r>
          </a:p>
          <a:p>
            <a:r>
              <a:rPr lang="en-US" altLang="de-DE"/>
              <a:t>UML class diagrams</a:t>
            </a:r>
          </a:p>
          <a:p>
            <a:pPr lvl="1"/>
            <a:r>
              <a:rPr lang="en-US" altLang="de-DE"/>
              <a:t>Entity in ER corresponds to an object in UML</a:t>
            </a:r>
          </a:p>
        </p:txBody>
      </p:sp>
    </p:spTree>
    <p:extLst>
      <p:ext uri="{BB962C8B-B14F-4D97-AF65-F5344CB8AC3E}">
        <p14:creationId xmlns:p14="http://schemas.microsoft.com/office/powerpoint/2010/main" val="160335112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8600"/>
            <a:ext cx="7910513" cy="603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708567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 b="1"/>
              <a:t>Class</a:t>
            </a:r>
            <a:r>
              <a:rPr lang="en-US" altLang="de-DE"/>
              <a:t> includes three sections: </a:t>
            </a:r>
          </a:p>
          <a:p>
            <a:pPr lvl="1"/>
            <a:r>
              <a:rPr lang="en-US" altLang="de-DE"/>
              <a:t>Top section gives the class name</a:t>
            </a:r>
          </a:p>
          <a:p>
            <a:pPr lvl="1"/>
            <a:r>
              <a:rPr lang="en-US" altLang="de-DE"/>
              <a:t>Middle section includes the attributes;</a:t>
            </a:r>
          </a:p>
          <a:p>
            <a:pPr lvl="1"/>
            <a:r>
              <a:rPr lang="en-US" altLang="de-DE"/>
              <a:t>Last section includes operations that can be applied to individual objects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81000" y="533400"/>
            <a:ext cx="8229600" cy="838200"/>
          </a:xfrm>
        </p:spPr>
        <p:txBody>
          <a:bodyPr>
            <a:normAutofit fontScale="90000"/>
          </a:bodyPr>
          <a:lstStyle/>
          <a:p>
            <a:r>
              <a:rPr lang="en-US" altLang="de-DE" dirty="0"/>
              <a:t>Example of Other Notation:</a:t>
            </a:r>
            <a:br>
              <a:rPr lang="en-US" altLang="de-DE" dirty="0"/>
            </a:br>
            <a:r>
              <a:rPr lang="en-US" altLang="de-DE" dirty="0"/>
              <a:t>UML Class </a:t>
            </a:r>
            <a:r>
              <a:rPr lang="en-US" altLang="de-DE" dirty="0" smtClean="0"/>
              <a:t>Diagrams (cont.)</a:t>
            </a:r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257560935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 b="1"/>
              <a:t>Associations</a:t>
            </a:r>
            <a:r>
              <a:rPr lang="en-US" altLang="de-DE"/>
              <a:t>: relationship types</a:t>
            </a:r>
          </a:p>
          <a:p>
            <a:r>
              <a:rPr lang="en-US" altLang="de-DE" b="1"/>
              <a:t>Relationship instances</a:t>
            </a:r>
            <a:r>
              <a:rPr lang="en-US" altLang="de-DE"/>
              <a:t>: links</a:t>
            </a:r>
          </a:p>
          <a:p>
            <a:r>
              <a:rPr lang="en-US" altLang="de-DE"/>
              <a:t>Binary association </a:t>
            </a:r>
          </a:p>
          <a:p>
            <a:pPr lvl="1"/>
            <a:r>
              <a:rPr lang="en-US" altLang="de-DE"/>
              <a:t>Represented as a line connecting participating classes </a:t>
            </a:r>
          </a:p>
          <a:p>
            <a:pPr lvl="1"/>
            <a:r>
              <a:rPr lang="en-US" altLang="de-DE"/>
              <a:t>May optionally have a name</a:t>
            </a:r>
          </a:p>
          <a:p>
            <a:r>
              <a:rPr lang="en-US" altLang="de-DE"/>
              <a:t>Link attribute</a:t>
            </a:r>
          </a:p>
          <a:p>
            <a:pPr lvl="1"/>
            <a:r>
              <a:rPr lang="en-US" altLang="de-DE"/>
              <a:t>Placed in a box connected to the association’s line by a dashed line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81000" y="533400"/>
            <a:ext cx="8229600" cy="838200"/>
          </a:xfrm>
        </p:spPr>
        <p:txBody>
          <a:bodyPr>
            <a:normAutofit fontScale="90000"/>
          </a:bodyPr>
          <a:lstStyle/>
          <a:p>
            <a:r>
              <a:rPr lang="en-US" altLang="de-DE" dirty="0"/>
              <a:t>Example of Other Notation:</a:t>
            </a:r>
            <a:br>
              <a:rPr lang="en-US" altLang="de-DE" dirty="0"/>
            </a:br>
            <a:r>
              <a:rPr lang="en-US" altLang="de-DE" dirty="0"/>
              <a:t>UML Class </a:t>
            </a:r>
            <a:r>
              <a:rPr lang="en-US" altLang="de-DE" dirty="0" smtClean="0"/>
              <a:t>Diagrams (cont.)</a:t>
            </a:r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361965159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 b="1"/>
              <a:t>Multiplicities</a:t>
            </a:r>
            <a:r>
              <a:rPr lang="en-US" altLang="de-DE"/>
              <a:t>: min..max, asterisk (*) indicates no maximum limit on participation</a:t>
            </a:r>
          </a:p>
          <a:p>
            <a:r>
              <a:rPr lang="en-US" altLang="de-DE"/>
              <a:t>Types of relationships: </a:t>
            </a:r>
            <a:r>
              <a:rPr lang="en-US" altLang="de-DE" b="1"/>
              <a:t>association</a:t>
            </a:r>
            <a:r>
              <a:rPr lang="en-US" altLang="de-DE"/>
              <a:t> and </a:t>
            </a:r>
            <a:r>
              <a:rPr lang="en-US" altLang="de-DE" b="1"/>
              <a:t>aggregation</a:t>
            </a:r>
          </a:p>
          <a:p>
            <a:r>
              <a:rPr lang="en-US" altLang="de-DE"/>
              <a:t>Distinguish between </a:t>
            </a:r>
            <a:r>
              <a:rPr lang="en-US" altLang="de-DE" b="1"/>
              <a:t>unidirectional</a:t>
            </a:r>
            <a:r>
              <a:rPr lang="en-US" altLang="de-DE"/>
              <a:t> and </a:t>
            </a:r>
            <a:r>
              <a:rPr lang="en-US" altLang="de-DE" b="1"/>
              <a:t>bidirectional</a:t>
            </a:r>
            <a:r>
              <a:rPr lang="en-US" altLang="de-DE"/>
              <a:t> associations </a:t>
            </a:r>
          </a:p>
          <a:p>
            <a:r>
              <a:rPr lang="en-US" altLang="de-DE"/>
              <a:t>Model weak entities using </a:t>
            </a:r>
            <a:r>
              <a:rPr lang="en-US" altLang="de-DE" b="1"/>
              <a:t>qualified</a:t>
            </a:r>
            <a:r>
              <a:rPr lang="en-US" altLang="de-DE"/>
              <a:t> </a:t>
            </a:r>
            <a:r>
              <a:rPr lang="en-US" altLang="de-DE" b="1"/>
              <a:t>association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81000" y="533400"/>
            <a:ext cx="8229600" cy="838200"/>
          </a:xfrm>
        </p:spPr>
        <p:txBody>
          <a:bodyPr>
            <a:normAutofit fontScale="90000"/>
          </a:bodyPr>
          <a:lstStyle/>
          <a:p>
            <a:r>
              <a:rPr lang="en-US" altLang="de-DE" dirty="0"/>
              <a:t>Example of Other Notation:</a:t>
            </a:r>
            <a:br>
              <a:rPr lang="en-US" altLang="de-DE" dirty="0"/>
            </a:br>
            <a:r>
              <a:rPr lang="en-US" altLang="de-DE" dirty="0"/>
              <a:t>UML Class </a:t>
            </a:r>
            <a:r>
              <a:rPr lang="en-US" altLang="de-DE" dirty="0" smtClean="0"/>
              <a:t>Diagrams (cont.)</a:t>
            </a:r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57951388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>
          <a:xfrm>
            <a:off x="76200" y="381000"/>
            <a:ext cx="8915400" cy="838200"/>
          </a:xfrm>
        </p:spPr>
        <p:txBody>
          <a:bodyPr>
            <a:normAutofit/>
          </a:bodyPr>
          <a:lstStyle/>
          <a:p>
            <a:r>
              <a:rPr lang="en-US" altLang="de-DE" dirty="0"/>
              <a:t>Relationship Types of </a:t>
            </a:r>
            <a:r>
              <a:rPr lang="en-US" altLang="de-DE" dirty="0" smtClean="0"/>
              <a:t>Degree Higher </a:t>
            </a:r>
            <a:r>
              <a:rPr lang="en-US" altLang="de-DE" dirty="0"/>
              <a:t>than Two</a:t>
            </a:r>
          </a:p>
        </p:txBody>
      </p:sp>
      <p:sp>
        <p:nvSpPr>
          <p:cNvPr id="409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 b="1"/>
              <a:t>Degree</a:t>
            </a:r>
            <a:r>
              <a:rPr lang="en-US" altLang="de-DE"/>
              <a:t> of a relationship type </a:t>
            </a:r>
          </a:p>
          <a:p>
            <a:pPr lvl="1"/>
            <a:r>
              <a:rPr lang="en-US" altLang="de-DE"/>
              <a:t>Number of participating entity types </a:t>
            </a:r>
          </a:p>
          <a:p>
            <a:r>
              <a:rPr lang="en-US" altLang="de-DE" i="1"/>
              <a:t>Binary</a:t>
            </a:r>
          </a:p>
          <a:p>
            <a:pPr lvl="1"/>
            <a:r>
              <a:rPr lang="en-US" altLang="de-DE"/>
              <a:t>Relationship type of degree two </a:t>
            </a:r>
          </a:p>
          <a:p>
            <a:r>
              <a:rPr lang="en-US" altLang="de-DE" i="1"/>
              <a:t>Ternary</a:t>
            </a:r>
          </a:p>
          <a:p>
            <a:pPr lvl="1"/>
            <a:r>
              <a:rPr lang="en-US" altLang="de-DE"/>
              <a:t>Relationship type of degree three </a:t>
            </a:r>
          </a:p>
        </p:txBody>
      </p:sp>
    </p:spTree>
    <p:extLst>
      <p:ext uri="{BB962C8B-B14F-4D97-AF65-F5344CB8AC3E}">
        <p14:creationId xmlns:p14="http://schemas.microsoft.com/office/powerpoint/2010/main" val="270867064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8013" cy="1143000"/>
          </a:xfrm>
        </p:spPr>
        <p:txBody>
          <a:bodyPr/>
          <a:lstStyle/>
          <a:p>
            <a:r>
              <a:rPr lang="en-US" altLang="de-DE"/>
              <a:t>Choosing between Binary and Ternary (or Higher-Degree) Relationships</a:t>
            </a:r>
          </a:p>
        </p:txBody>
      </p:sp>
      <p:sp>
        <p:nvSpPr>
          <p:cNvPr id="41987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8013" cy="4148138"/>
          </a:xfrm>
        </p:spPr>
        <p:txBody>
          <a:bodyPr/>
          <a:lstStyle/>
          <a:p>
            <a:r>
              <a:rPr lang="en-US" altLang="de-DE"/>
              <a:t>Some database design tools permit only binary relationships</a:t>
            </a:r>
          </a:p>
          <a:p>
            <a:pPr lvl="1"/>
            <a:r>
              <a:rPr lang="en-US" altLang="de-DE"/>
              <a:t>Ternary relationship must be represented as a weak entity type</a:t>
            </a:r>
          </a:p>
          <a:p>
            <a:pPr lvl="1"/>
            <a:r>
              <a:rPr lang="en-US" altLang="de-DE"/>
              <a:t>No partial key and three identifying relationships</a:t>
            </a:r>
          </a:p>
          <a:p>
            <a:r>
              <a:rPr lang="en-US" altLang="de-DE"/>
              <a:t>Represent ternary relationship as a regular entity type </a:t>
            </a:r>
          </a:p>
          <a:p>
            <a:pPr lvl="1"/>
            <a:r>
              <a:rPr lang="en-US" altLang="de-DE"/>
              <a:t>By introducing an artificial or surrogate key</a:t>
            </a:r>
          </a:p>
        </p:txBody>
      </p:sp>
    </p:spTree>
    <p:extLst>
      <p:ext uri="{BB962C8B-B14F-4D97-AF65-F5344CB8AC3E}">
        <p14:creationId xmlns:p14="http://schemas.microsoft.com/office/powerpoint/2010/main" val="358624776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68275"/>
            <a:ext cx="6365875" cy="630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851024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>
          <a:xfrm>
            <a:off x="76200" y="457200"/>
            <a:ext cx="8915400" cy="838200"/>
          </a:xfrm>
        </p:spPr>
        <p:txBody>
          <a:bodyPr>
            <a:normAutofit fontScale="90000"/>
          </a:bodyPr>
          <a:lstStyle/>
          <a:p>
            <a:r>
              <a:rPr lang="en-US" altLang="de-DE" dirty="0"/>
              <a:t>Constraints on Ternary (or Higher-Degree) Relationships</a:t>
            </a:r>
          </a:p>
        </p:txBody>
      </p:sp>
      <p:sp>
        <p:nvSpPr>
          <p:cNvPr id="440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/>
              <a:t>Notations for specifying structural constraints on </a:t>
            </a:r>
            <a:r>
              <a:rPr lang="en-US" altLang="de-DE" i="1"/>
              <a:t>n</a:t>
            </a:r>
            <a:r>
              <a:rPr lang="en-US" altLang="de-DE"/>
              <a:t>-ary relationships</a:t>
            </a:r>
          </a:p>
          <a:p>
            <a:pPr lvl="1"/>
            <a:r>
              <a:rPr lang="en-US" altLang="de-DE"/>
              <a:t>Should both be used if it is important to fully specify structural constraints</a:t>
            </a:r>
          </a:p>
        </p:txBody>
      </p:sp>
    </p:spTree>
    <p:extLst>
      <p:ext uri="{BB962C8B-B14F-4D97-AF65-F5344CB8AC3E}">
        <p14:creationId xmlns:p14="http://schemas.microsoft.com/office/powerpoint/2010/main" val="89826411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81000" y="2133600"/>
            <a:ext cx="8382000" cy="1828800"/>
          </a:xfrm>
        </p:spPr>
        <p:txBody>
          <a:bodyPr anchor="ctr">
            <a:normAutofit fontScale="90000"/>
          </a:bodyPr>
          <a:lstStyle/>
          <a:p>
            <a:r>
              <a:rPr lang="de-DE" sz="4000" dirty="0"/>
              <a:t>Additional Material</a:t>
            </a:r>
            <a:br>
              <a:rPr lang="de-DE" sz="4000" dirty="0"/>
            </a:br>
            <a:r>
              <a:rPr lang="de-DE" sz="4000" dirty="0"/>
              <a:t>Enhanced Entity-</a:t>
            </a:r>
            <a:r>
              <a:rPr lang="de-DE" sz="4000" dirty="0" err="1"/>
              <a:t>Relationship</a:t>
            </a:r>
            <a:r>
              <a:rPr lang="de-DE" sz="4000" dirty="0"/>
              <a:t> (EER) Model</a:t>
            </a:r>
            <a:endParaRPr lang="tr-TR" sz="40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72169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dirty="0"/>
              <a:t>Chapter </a:t>
            </a:r>
            <a:r>
              <a:rPr lang="en-US" altLang="de-DE" dirty="0" smtClean="0"/>
              <a:t>8 (</a:t>
            </a:r>
            <a:r>
              <a:rPr lang="en-US" altLang="de-DE" dirty="0" err="1" smtClean="0"/>
              <a:t>Elmasri</a:t>
            </a:r>
            <a:r>
              <a:rPr lang="en-US" altLang="de-DE" dirty="0" smtClean="0"/>
              <a:t>) </a:t>
            </a:r>
            <a:r>
              <a:rPr lang="en-US" altLang="de-DE" dirty="0"/>
              <a:t>Outline</a:t>
            </a:r>
          </a:p>
        </p:txBody>
      </p:sp>
      <p:sp>
        <p:nvSpPr>
          <p:cNvPr id="6147" name="Rectangle 2"/>
          <p:cNvSpPr>
            <a:spLocks noGrp="1" noChangeArrowheads="1"/>
          </p:cNvSpPr>
          <p:nvPr>
            <p:ph idx="1"/>
          </p:nvPr>
        </p:nvSpPr>
        <p:spPr>
          <a:xfrm>
            <a:off x="381000" y="1752600"/>
            <a:ext cx="8763000" cy="5029200"/>
          </a:xfrm>
        </p:spPr>
        <p:txBody>
          <a:bodyPr>
            <a:normAutofit lnSpcReduction="10000"/>
          </a:bodyPr>
          <a:lstStyle/>
          <a:p>
            <a:r>
              <a:rPr lang="en-US" altLang="de-DE" dirty="0"/>
              <a:t>Subclasses, </a:t>
            </a:r>
            <a:r>
              <a:rPr lang="en-US" altLang="de-DE" dirty="0" err="1"/>
              <a:t>Superclasses</a:t>
            </a:r>
            <a:r>
              <a:rPr lang="en-US" altLang="de-DE" dirty="0"/>
              <a:t>, and Inheritance</a:t>
            </a:r>
          </a:p>
          <a:p>
            <a:r>
              <a:rPr lang="en-US" altLang="de-DE" dirty="0"/>
              <a:t>Specialization and Generalization</a:t>
            </a:r>
          </a:p>
          <a:p>
            <a:r>
              <a:rPr lang="en-US" altLang="de-DE" dirty="0"/>
              <a:t>Constraints and Characteristics of Specialization and Generalization Hierarchies</a:t>
            </a:r>
          </a:p>
          <a:p>
            <a:r>
              <a:rPr lang="en-US" altLang="de-DE" dirty="0"/>
              <a:t>Modeling of UNION Types Using </a:t>
            </a:r>
            <a:r>
              <a:rPr lang="en-US" altLang="de-DE" dirty="0" smtClean="0"/>
              <a:t>Categories</a:t>
            </a:r>
          </a:p>
          <a:p>
            <a:r>
              <a:rPr lang="en-US" altLang="de-DE" dirty="0"/>
              <a:t>A Sample UNIVERSITY EER Schema, Design Choices, and Formal Definitions</a:t>
            </a:r>
          </a:p>
          <a:p>
            <a:r>
              <a:rPr lang="en-US" altLang="de-DE" dirty="0"/>
              <a:t>Example of Other Notation: Representing Specialization and Generalization in UML</a:t>
            </a:r>
            <a:br>
              <a:rPr lang="en-US" altLang="de-DE" dirty="0"/>
            </a:br>
            <a:r>
              <a:rPr lang="en-US" altLang="de-DE" dirty="0"/>
              <a:t>Class Diagrams</a:t>
            </a:r>
          </a:p>
          <a:p>
            <a:r>
              <a:rPr lang="en-US" altLang="de-DE" dirty="0"/>
              <a:t>Data Abstraction, Knowledge Representation, and Ontology Concepts</a:t>
            </a:r>
          </a:p>
          <a:p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199275850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The Enhanced Entity-Relationship (EER) Model</a:t>
            </a:r>
          </a:p>
        </p:txBody>
      </p:sp>
      <p:sp>
        <p:nvSpPr>
          <p:cNvPr id="819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 b="1"/>
              <a:t>Enhanced ER (EER) model</a:t>
            </a:r>
          </a:p>
          <a:p>
            <a:pPr lvl="1"/>
            <a:r>
              <a:rPr lang="en-US" altLang="de-DE"/>
              <a:t>Created to design more accurate database schemas </a:t>
            </a:r>
          </a:p>
          <a:p>
            <a:pPr lvl="2"/>
            <a:r>
              <a:rPr lang="en-US" altLang="de-DE"/>
              <a:t>Reflect the data properties and constraints more precisely</a:t>
            </a:r>
          </a:p>
          <a:p>
            <a:pPr lvl="1"/>
            <a:r>
              <a:rPr lang="en-US" altLang="de-DE"/>
              <a:t>More complex requirements than traditional applications</a:t>
            </a:r>
          </a:p>
        </p:txBody>
      </p:sp>
    </p:spTree>
    <p:extLst>
      <p:ext uri="{BB962C8B-B14F-4D97-AF65-F5344CB8AC3E}">
        <p14:creationId xmlns:p14="http://schemas.microsoft.com/office/powerpoint/2010/main" val="20416849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Subclasses, Superclasses, and Inheritance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/>
              <a:t>EER model includes all modeling concepts of the ER model</a:t>
            </a:r>
          </a:p>
          <a:p>
            <a:r>
              <a:rPr lang="en-US" altLang="de-DE"/>
              <a:t>In addition, EER includes:</a:t>
            </a:r>
          </a:p>
          <a:p>
            <a:pPr lvl="1"/>
            <a:r>
              <a:rPr lang="en-US" altLang="de-DE" b="1"/>
              <a:t>Subclasses</a:t>
            </a:r>
            <a:r>
              <a:rPr lang="en-US" altLang="de-DE"/>
              <a:t> and </a:t>
            </a:r>
            <a:r>
              <a:rPr lang="en-US" altLang="de-DE" b="1"/>
              <a:t>superclasses</a:t>
            </a:r>
          </a:p>
          <a:p>
            <a:pPr lvl="1"/>
            <a:r>
              <a:rPr lang="en-US" altLang="de-DE" b="1"/>
              <a:t>Specialization</a:t>
            </a:r>
            <a:r>
              <a:rPr lang="en-US" altLang="de-DE"/>
              <a:t> and </a:t>
            </a:r>
            <a:r>
              <a:rPr lang="en-US" altLang="de-DE" b="1"/>
              <a:t>generalization</a:t>
            </a:r>
          </a:p>
          <a:p>
            <a:pPr lvl="1"/>
            <a:r>
              <a:rPr lang="en-US" altLang="de-DE" b="1"/>
              <a:t>Category</a:t>
            </a:r>
            <a:r>
              <a:rPr lang="en-US" altLang="de-DE"/>
              <a:t> or </a:t>
            </a:r>
            <a:r>
              <a:rPr lang="en-US" altLang="de-DE" b="1"/>
              <a:t>union type</a:t>
            </a:r>
          </a:p>
          <a:p>
            <a:pPr lvl="1"/>
            <a:r>
              <a:rPr lang="en-US" altLang="de-DE" b="1"/>
              <a:t>Attribute</a:t>
            </a:r>
            <a:r>
              <a:rPr lang="en-US" altLang="de-DE"/>
              <a:t> and </a:t>
            </a:r>
            <a:r>
              <a:rPr lang="en-US" altLang="de-DE" b="1"/>
              <a:t>relationship</a:t>
            </a:r>
            <a:r>
              <a:rPr lang="en-US" altLang="de-DE"/>
              <a:t> </a:t>
            </a:r>
            <a:r>
              <a:rPr lang="en-US" altLang="de-DE" b="1"/>
              <a:t>inheritance</a:t>
            </a:r>
          </a:p>
        </p:txBody>
      </p:sp>
    </p:spTree>
    <p:extLst>
      <p:ext uri="{BB962C8B-B14F-4D97-AF65-F5344CB8AC3E}">
        <p14:creationId xmlns:p14="http://schemas.microsoft.com/office/powerpoint/2010/main" val="390930703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de-DE" dirty="0"/>
              <a:t>Subclasses, </a:t>
            </a:r>
            <a:r>
              <a:rPr lang="en-US" altLang="de-DE" dirty="0" err="1"/>
              <a:t>Superclasses</a:t>
            </a:r>
            <a:r>
              <a:rPr lang="en-US" altLang="de-DE" dirty="0"/>
              <a:t>, and Inheritance (</a:t>
            </a:r>
            <a:r>
              <a:rPr lang="en-US" altLang="de-DE" dirty="0" smtClean="0"/>
              <a:t>cont.)</a:t>
            </a:r>
            <a:endParaRPr lang="en-US" altLang="de-DE" dirty="0"/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 b="1"/>
              <a:t>Enhanced ER </a:t>
            </a:r>
            <a:r>
              <a:rPr lang="en-US" altLang="de-DE"/>
              <a:t>or</a:t>
            </a:r>
            <a:r>
              <a:rPr lang="en-US" altLang="de-DE" b="1"/>
              <a:t> EER diagrams</a:t>
            </a:r>
          </a:p>
          <a:p>
            <a:pPr lvl="1"/>
            <a:r>
              <a:rPr lang="en-US" altLang="de-DE"/>
              <a:t>Diagrammatic technique for displaying these concepts in an EER schema</a:t>
            </a:r>
          </a:p>
          <a:p>
            <a:r>
              <a:rPr lang="en-US" altLang="de-DE" b="1"/>
              <a:t>Subtype</a:t>
            </a:r>
            <a:r>
              <a:rPr lang="en-US" altLang="de-DE"/>
              <a:t> or </a:t>
            </a:r>
            <a:r>
              <a:rPr lang="en-US" altLang="de-DE" b="1"/>
              <a:t>subclass</a:t>
            </a:r>
            <a:r>
              <a:rPr lang="en-US" altLang="de-DE"/>
              <a:t> of an entity type</a:t>
            </a:r>
          </a:p>
          <a:p>
            <a:pPr lvl="1"/>
            <a:r>
              <a:rPr lang="en-US" altLang="de-DE"/>
              <a:t>Subgroupings of entities that are meaningful</a:t>
            </a:r>
          </a:p>
          <a:p>
            <a:pPr lvl="1"/>
            <a:r>
              <a:rPr lang="en-US" altLang="de-DE"/>
              <a:t>Represented explicitly because of their significance to the database application</a:t>
            </a:r>
          </a:p>
        </p:txBody>
      </p:sp>
    </p:spTree>
    <p:extLst>
      <p:ext uri="{BB962C8B-B14F-4D97-AF65-F5344CB8AC3E}">
        <p14:creationId xmlns:p14="http://schemas.microsoft.com/office/powerpoint/2010/main" val="327078970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de-DE" dirty="0"/>
              <a:t>Subclasses, </a:t>
            </a:r>
            <a:r>
              <a:rPr lang="en-US" altLang="de-DE" dirty="0" err="1"/>
              <a:t>Superclasses</a:t>
            </a:r>
            <a:r>
              <a:rPr lang="en-US" altLang="de-DE" dirty="0"/>
              <a:t>, and Inheritance (</a:t>
            </a:r>
            <a:r>
              <a:rPr lang="en-US" altLang="de-DE" dirty="0" smtClean="0"/>
              <a:t>cont.)</a:t>
            </a:r>
            <a:endParaRPr lang="en-US" altLang="de-DE" dirty="0"/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/>
              <a:t>Terms for relationship between a superclass and any one of its subclasses</a:t>
            </a:r>
          </a:p>
          <a:p>
            <a:pPr lvl="1"/>
            <a:r>
              <a:rPr lang="en-US" altLang="de-DE" b="1"/>
              <a:t>Superclass/subclass</a:t>
            </a:r>
          </a:p>
          <a:p>
            <a:pPr lvl="1"/>
            <a:r>
              <a:rPr lang="en-US" altLang="de-DE" b="1"/>
              <a:t>Supertype/subtype</a:t>
            </a:r>
          </a:p>
          <a:p>
            <a:pPr lvl="1"/>
            <a:r>
              <a:rPr lang="en-US" altLang="de-DE" b="1"/>
              <a:t>Class/subclass</a:t>
            </a:r>
            <a:r>
              <a:rPr lang="en-US" altLang="de-DE"/>
              <a:t> relationship</a:t>
            </a:r>
          </a:p>
          <a:p>
            <a:r>
              <a:rPr lang="en-US" altLang="de-DE" b="1"/>
              <a:t>Type inheritance</a:t>
            </a:r>
          </a:p>
          <a:p>
            <a:pPr lvl="1"/>
            <a:r>
              <a:rPr lang="en-US" altLang="de-DE"/>
              <a:t>Subclass entity inherits all attributes and relationships of superclass</a:t>
            </a:r>
          </a:p>
        </p:txBody>
      </p:sp>
    </p:spTree>
    <p:extLst>
      <p:ext uri="{BB962C8B-B14F-4D97-AF65-F5344CB8AC3E}">
        <p14:creationId xmlns:p14="http://schemas.microsoft.com/office/powerpoint/2010/main" val="75234229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09600"/>
            <a:ext cx="8296275" cy="490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466134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Specialization and Generalization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 b="1"/>
              <a:t>Specialization </a:t>
            </a:r>
          </a:p>
          <a:p>
            <a:pPr lvl="1"/>
            <a:r>
              <a:rPr lang="en-US" altLang="de-DE"/>
              <a:t>Process of defining a set of subclasses of an entity type</a:t>
            </a:r>
          </a:p>
          <a:p>
            <a:pPr lvl="1"/>
            <a:r>
              <a:rPr lang="en-US" altLang="de-DE"/>
              <a:t>Defined on the basis of some distinguishing characteristic of the entities in the superclass</a:t>
            </a:r>
          </a:p>
          <a:p>
            <a:r>
              <a:rPr lang="en-US" altLang="de-DE"/>
              <a:t>Subclass can define:</a:t>
            </a:r>
          </a:p>
          <a:p>
            <a:pPr lvl="1"/>
            <a:r>
              <a:rPr lang="en-US" altLang="de-DE" b="1"/>
              <a:t>Specific attributes	</a:t>
            </a:r>
          </a:p>
          <a:p>
            <a:pPr lvl="1"/>
            <a:r>
              <a:rPr lang="en-US" altLang="de-DE" b="1"/>
              <a:t>Specific relationship types</a:t>
            </a:r>
          </a:p>
        </p:txBody>
      </p:sp>
    </p:spTree>
    <p:extLst>
      <p:ext uri="{BB962C8B-B14F-4D97-AF65-F5344CB8AC3E}">
        <p14:creationId xmlns:p14="http://schemas.microsoft.com/office/powerpoint/2010/main" val="117474365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52400"/>
            <a:ext cx="8124825" cy="6153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591966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dirty="0"/>
              <a:t>Specialization and Generalization (</a:t>
            </a:r>
            <a:r>
              <a:rPr lang="en-US" altLang="de-DE" dirty="0" smtClean="0"/>
              <a:t>cont.)</a:t>
            </a:r>
            <a:endParaRPr lang="en-US" altLang="de-DE" dirty="0"/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/>
              <a:t>Certain attributes may apply to some but not all entities of the superclass</a:t>
            </a:r>
          </a:p>
          <a:p>
            <a:r>
              <a:rPr lang="en-US" altLang="de-DE"/>
              <a:t>Some relationship types may be participated in only by members of the subclass</a:t>
            </a:r>
          </a:p>
        </p:txBody>
      </p:sp>
    </p:spTree>
    <p:extLst>
      <p:ext uri="{BB962C8B-B14F-4D97-AF65-F5344CB8AC3E}">
        <p14:creationId xmlns:p14="http://schemas.microsoft.com/office/powerpoint/2010/main" val="217789303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Generalization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/>
              <a:t>Reverse process of abstraction</a:t>
            </a:r>
          </a:p>
          <a:p>
            <a:r>
              <a:rPr lang="en-US" altLang="de-DE" b="1"/>
              <a:t>Generalize</a:t>
            </a:r>
            <a:r>
              <a:rPr lang="en-US" altLang="de-DE"/>
              <a:t> into a single </a:t>
            </a:r>
            <a:r>
              <a:rPr lang="en-US" altLang="de-DE" b="1"/>
              <a:t>superclass </a:t>
            </a:r>
          </a:p>
          <a:p>
            <a:pPr lvl="1"/>
            <a:r>
              <a:rPr lang="en-US" altLang="de-DE"/>
              <a:t>Original entity types are special subclasses</a:t>
            </a:r>
          </a:p>
          <a:p>
            <a:r>
              <a:rPr lang="en-US" altLang="de-DE" b="1"/>
              <a:t>Generalization </a:t>
            </a:r>
          </a:p>
          <a:p>
            <a:pPr lvl="1"/>
            <a:r>
              <a:rPr lang="en-US" altLang="de-DE"/>
              <a:t>Process of defining a generalized entity type from the given entity types</a:t>
            </a:r>
          </a:p>
        </p:txBody>
      </p:sp>
    </p:spTree>
    <p:extLst>
      <p:ext uri="{BB962C8B-B14F-4D97-AF65-F5344CB8AC3E}">
        <p14:creationId xmlns:p14="http://schemas.microsoft.com/office/powerpoint/2010/main" val="232779938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8013" cy="1143000"/>
          </a:xfrm>
        </p:spPr>
        <p:txBody>
          <a:bodyPr/>
          <a:lstStyle/>
          <a:p>
            <a:r>
              <a:rPr lang="en-US" altLang="de-DE"/>
              <a:t>Constraints and Characteristics of Specialization and Generalization Hierarchies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8013" cy="4071938"/>
          </a:xfrm>
        </p:spPr>
        <p:txBody>
          <a:bodyPr/>
          <a:lstStyle/>
          <a:p>
            <a:r>
              <a:rPr lang="en-US" altLang="de-DE"/>
              <a:t>Constraints that apply to a single specialization or a single generalization</a:t>
            </a:r>
          </a:p>
          <a:p>
            <a:r>
              <a:rPr lang="en-US" altLang="de-DE"/>
              <a:t>Differences between specialization/</a:t>
            </a:r>
          </a:p>
          <a:p>
            <a:pPr>
              <a:buFont typeface="Wingdings" pitchFamily="2" charset="2"/>
              <a:buNone/>
            </a:pPr>
            <a:r>
              <a:rPr lang="en-US" altLang="de-DE"/>
              <a:t>	generalization lattices and hierarchies</a:t>
            </a:r>
          </a:p>
        </p:txBody>
      </p:sp>
    </p:spTree>
    <p:extLst>
      <p:ext uri="{BB962C8B-B14F-4D97-AF65-F5344CB8AC3E}">
        <p14:creationId xmlns:p14="http://schemas.microsoft.com/office/powerpoint/2010/main" val="244472659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Constraints on Specialization and Generalization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/>
              <a:t>May be several or one subclass</a:t>
            </a:r>
          </a:p>
          <a:p>
            <a:r>
              <a:rPr lang="en-US" altLang="de-DE"/>
              <a:t>Determine entity subtype:</a:t>
            </a:r>
          </a:p>
          <a:p>
            <a:pPr lvl="1"/>
            <a:r>
              <a:rPr lang="en-US" altLang="de-DE" b="1"/>
              <a:t>Predicate-defined</a:t>
            </a:r>
            <a:r>
              <a:rPr lang="en-US" altLang="de-DE"/>
              <a:t> (or c</a:t>
            </a:r>
            <a:r>
              <a:rPr lang="en-US" altLang="de-DE" b="1"/>
              <a:t>ondition-defined</a:t>
            </a:r>
            <a:r>
              <a:rPr lang="en-US" altLang="de-DE"/>
              <a:t>) </a:t>
            </a:r>
            <a:r>
              <a:rPr lang="en-US" altLang="de-DE" b="1"/>
              <a:t>subclasses</a:t>
            </a:r>
          </a:p>
          <a:p>
            <a:pPr lvl="1"/>
            <a:r>
              <a:rPr lang="en-US" altLang="de-DE" b="1"/>
              <a:t>Attribute-defined specialization</a:t>
            </a:r>
          </a:p>
          <a:p>
            <a:pPr lvl="1"/>
            <a:r>
              <a:rPr lang="en-US" altLang="de-DE" b="1"/>
              <a:t>User-defined</a:t>
            </a:r>
          </a:p>
        </p:txBody>
      </p:sp>
    </p:spTree>
    <p:extLst>
      <p:ext uri="{BB962C8B-B14F-4D97-AF65-F5344CB8AC3E}">
        <p14:creationId xmlns:p14="http://schemas.microsoft.com/office/powerpoint/2010/main" val="95529970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4"/>
          <p:cNvSpPr>
            <a:spLocks noGrp="1"/>
          </p:cNvSpPr>
          <p:nvPr>
            <p:ph type="title"/>
          </p:nvPr>
        </p:nvSpPr>
        <p:spPr>
          <a:xfrm>
            <a:off x="76200" y="381000"/>
            <a:ext cx="9067800" cy="838200"/>
          </a:xfrm>
        </p:spPr>
        <p:txBody>
          <a:bodyPr>
            <a:normAutofit fontScale="90000"/>
          </a:bodyPr>
          <a:lstStyle/>
          <a:p>
            <a:r>
              <a:rPr lang="en-US" altLang="de-DE" dirty="0"/>
              <a:t>Constraints on Specialization and Generalization (</a:t>
            </a:r>
            <a:r>
              <a:rPr lang="en-US" altLang="de-DE" dirty="0" smtClean="0"/>
              <a:t>cont.)</a:t>
            </a:r>
            <a:endParaRPr lang="en-US" altLang="de-DE" dirty="0"/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 b="1"/>
              <a:t>Disjointness constraint</a:t>
            </a:r>
          </a:p>
          <a:p>
            <a:pPr lvl="1"/>
            <a:r>
              <a:rPr lang="en-US" altLang="de-DE"/>
              <a:t>Specifies that the subclasses of the specialization must be disjoint</a:t>
            </a:r>
          </a:p>
          <a:p>
            <a:r>
              <a:rPr lang="en-US" altLang="de-DE" b="1"/>
              <a:t>Completeness</a:t>
            </a:r>
            <a:r>
              <a:rPr lang="en-US" altLang="de-DE"/>
              <a:t> (or </a:t>
            </a:r>
            <a:r>
              <a:rPr lang="en-US" altLang="de-DE" b="1"/>
              <a:t>totalness</a:t>
            </a:r>
            <a:r>
              <a:rPr lang="en-US" altLang="de-DE"/>
              <a:t>) </a:t>
            </a:r>
            <a:r>
              <a:rPr lang="en-US" altLang="de-DE" b="1"/>
              <a:t>constraint</a:t>
            </a:r>
          </a:p>
          <a:p>
            <a:pPr lvl="1"/>
            <a:r>
              <a:rPr lang="en-US" altLang="de-DE"/>
              <a:t>May be </a:t>
            </a:r>
            <a:r>
              <a:rPr lang="en-US" altLang="de-DE" b="1"/>
              <a:t>total</a:t>
            </a:r>
            <a:r>
              <a:rPr lang="en-US" altLang="de-DE"/>
              <a:t> or </a:t>
            </a:r>
            <a:r>
              <a:rPr lang="en-US" altLang="de-DE" b="1"/>
              <a:t>partial</a:t>
            </a:r>
          </a:p>
          <a:p>
            <a:r>
              <a:rPr lang="en-US" altLang="de-DE"/>
              <a:t>Disjointness and completeness constraints are independent</a:t>
            </a:r>
          </a:p>
        </p:txBody>
      </p:sp>
    </p:spTree>
    <p:extLst>
      <p:ext uri="{BB962C8B-B14F-4D97-AF65-F5344CB8AC3E}">
        <p14:creationId xmlns:p14="http://schemas.microsoft.com/office/powerpoint/2010/main" val="221102260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8013" cy="1143000"/>
          </a:xfrm>
        </p:spPr>
        <p:txBody>
          <a:bodyPr/>
          <a:lstStyle/>
          <a:p>
            <a:r>
              <a:rPr lang="en-US" altLang="de-DE"/>
              <a:t>Specialization and Generalization Hierarchies</a:t>
            </a:r>
            <a:br>
              <a:rPr lang="en-US" altLang="de-DE"/>
            </a:br>
            <a:r>
              <a:rPr lang="en-US" altLang="de-DE"/>
              <a:t>and Lattices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8228013" cy="3690938"/>
          </a:xfrm>
        </p:spPr>
        <p:txBody>
          <a:bodyPr/>
          <a:lstStyle/>
          <a:p>
            <a:r>
              <a:rPr lang="en-US" altLang="de-DE" b="1"/>
              <a:t>Specialization hierarchy </a:t>
            </a:r>
          </a:p>
          <a:p>
            <a:pPr lvl="1"/>
            <a:r>
              <a:rPr lang="en-US" altLang="de-DE"/>
              <a:t>Every subclass participates as a subclass in only one class/subclass relationship</a:t>
            </a:r>
          </a:p>
          <a:p>
            <a:pPr lvl="1"/>
            <a:r>
              <a:rPr lang="en-US" altLang="de-DE"/>
              <a:t>Results in a </a:t>
            </a:r>
            <a:r>
              <a:rPr lang="en-US" altLang="de-DE" b="1"/>
              <a:t>tree structure </a:t>
            </a:r>
            <a:r>
              <a:rPr lang="en-US" altLang="de-DE"/>
              <a:t>or </a:t>
            </a:r>
            <a:r>
              <a:rPr lang="en-US" altLang="de-DE" b="1"/>
              <a:t>strict hierarchy</a:t>
            </a:r>
          </a:p>
          <a:p>
            <a:r>
              <a:rPr lang="en-US" altLang="de-DE" b="1"/>
              <a:t>Specialization lattice</a:t>
            </a:r>
          </a:p>
          <a:p>
            <a:pPr lvl="1"/>
            <a:r>
              <a:rPr lang="en-US" altLang="de-DE"/>
              <a:t>Subclass can be a subclass in more than one class/subclass relationship</a:t>
            </a:r>
          </a:p>
        </p:txBody>
      </p:sp>
    </p:spTree>
    <p:extLst>
      <p:ext uri="{BB962C8B-B14F-4D97-AF65-F5344CB8AC3E}">
        <p14:creationId xmlns:p14="http://schemas.microsoft.com/office/powerpoint/2010/main" val="422164102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04800"/>
            <a:ext cx="7629525" cy="575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280383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4"/>
          <p:cNvSpPr>
            <a:spLocks noGrp="1"/>
          </p:cNvSpPr>
          <p:nvPr>
            <p:ph type="title"/>
          </p:nvPr>
        </p:nvSpPr>
        <p:spPr>
          <a:xfrm>
            <a:off x="0" y="381000"/>
            <a:ext cx="9067800" cy="1143000"/>
          </a:xfrm>
        </p:spPr>
        <p:txBody>
          <a:bodyPr/>
          <a:lstStyle/>
          <a:p>
            <a:r>
              <a:rPr lang="en-US" altLang="de-DE" dirty="0"/>
              <a:t>Specialization and Generalization Hierarchies</a:t>
            </a:r>
            <a:br>
              <a:rPr lang="en-US" altLang="de-DE" dirty="0"/>
            </a:br>
            <a:r>
              <a:rPr lang="en-US" altLang="de-DE" dirty="0"/>
              <a:t>and Lattices (</a:t>
            </a:r>
            <a:r>
              <a:rPr lang="en-US" altLang="de-DE" dirty="0" smtClean="0"/>
              <a:t>cont.)</a:t>
            </a:r>
            <a:endParaRPr lang="en-US" altLang="de-DE" dirty="0"/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>
          <a:xfrm>
            <a:off x="457200" y="2028825"/>
            <a:ext cx="8228013" cy="4524375"/>
          </a:xfrm>
        </p:spPr>
        <p:txBody>
          <a:bodyPr/>
          <a:lstStyle/>
          <a:p>
            <a:r>
              <a:rPr lang="en-US" altLang="de-DE" b="1"/>
              <a:t>Multiple inheritance</a:t>
            </a:r>
          </a:p>
          <a:p>
            <a:pPr lvl="1"/>
            <a:r>
              <a:rPr lang="en-US" altLang="de-DE"/>
              <a:t>Subclass with more than one superclass</a:t>
            </a:r>
          </a:p>
          <a:p>
            <a:pPr lvl="1"/>
            <a:r>
              <a:rPr lang="en-US" altLang="de-DE"/>
              <a:t>If attribute (or relationship) originating in the same superclass inherited more than once via different paths in lattice</a:t>
            </a:r>
          </a:p>
          <a:p>
            <a:pPr lvl="2"/>
            <a:r>
              <a:rPr lang="en-US" altLang="de-DE"/>
              <a:t>Included only once in shared subclass</a:t>
            </a:r>
          </a:p>
          <a:p>
            <a:r>
              <a:rPr lang="en-US" altLang="de-DE" b="1"/>
              <a:t>Single inheritance</a:t>
            </a:r>
          </a:p>
          <a:p>
            <a:pPr lvl="1"/>
            <a:r>
              <a:rPr lang="en-US" altLang="de-DE"/>
              <a:t>Some models and languages limited to single inheritance</a:t>
            </a:r>
          </a:p>
        </p:txBody>
      </p:sp>
    </p:spTree>
    <p:extLst>
      <p:ext uri="{BB962C8B-B14F-4D97-AF65-F5344CB8AC3E}">
        <p14:creationId xmlns:p14="http://schemas.microsoft.com/office/powerpoint/2010/main" val="75436060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8013" cy="1143000"/>
          </a:xfrm>
        </p:spPr>
        <p:txBody>
          <a:bodyPr/>
          <a:lstStyle/>
          <a:p>
            <a:r>
              <a:rPr lang="en-US" altLang="de-DE"/>
              <a:t>Utilizing Specialization and Generalization in Refining Conceptual Schemas</a:t>
            </a:r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8013" cy="4071938"/>
          </a:xfrm>
        </p:spPr>
        <p:txBody>
          <a:bodyPr/>
          <a:lstStyle/>
          <a:p>
            <a:r>
              <a:rPr lang="en-US" altLang="de-DE"/>
              <a:t>Specialization process</a:t>
            </a:r>
          </a:p>
          <a:p>
            <a:pPr lvl="1"/>
            <a:r>
              <a:rPr lang="en-US" altLang="de-DE"/>
              <a:t>Start with entity type then define subclasses by successive specialization</a:t>
            </a:r>
          </a:p>
          <a:p>
            <a:pPr lvl="1"/>
            <a:r>
              <a:rPr lang="en-US" altLang="de-DE" b="1"/>
              <a:t>Top-down conceptual refinement process</a:t>
            </a:r>
          </a:p>
          <a:p>
            <a:r>
              <a:rPr lang="en-US" altLang="de-DE" b="1"/>
              <a:t>Bottom-up conceptual synthesis</a:t>
            </a:r>
          </a:p>
          <a:p>
            <a:pPr lvl="1"/>
            <a:r>
              <a:rPr lang="en-US" altLang="de-DE"/>
              <a:t>Involves generalization rather than specialization</a:t>
            </a:r>
          </a:p>
        </p:txBody>
      </p:sp>
    </p:spTree>
    <p:extLst>
      <p:ext uri="{BB962C8B-B14F-4D97-AF65-F5344CB8AC3E}">
        <p14:creationId xmlns:p14="http://schemas.microsoft.com/office/powerpoint/2010/main" val="236412701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Modeling of UNION Types Using Categories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spcBef>
                <a:spcPts val="800"/>
              </a:spcBef>
              <a:buClr>
                <a:srgbClr val="800000"/>
              </a:buClr>
              <a:buSzPct val="100000"/>
              <a:defRPr/>
            </a:pPr>
            <a:r>
              <a:rPr lang="en-US" b="1" dirty="0"/>
              <a:t>Union type </a:t>
            </a:r>
            <a:r>
              <a:rPr lang="en-US" dirty="0"/>
              <a:t>or a </a:t>
            </a:r>
            <a:r>
              <a:rPr lang="en-US" b="1" dirty="0"/>
              <a:t>category</a:t>
            </a:r>
          </a:p>
          <a:p>
            <a:pPr lvl="1">
              <a:defRPr/>
            </a:pPr>
            <a:r>
              <a:rPr lang="en-US" dirty="0"/>
              <a:t>Represents a single superclass/subclass relationship with more than one superclass</a:t>
            </a:r>
          </a:p>
          <a:p>
            <a:pPr lvl="1">
              <a:defRPr/>
            </a:pPr>
            <a:r>
              <a:rPr lang="en-US" dirty="0"/>
              <a:t>Subclass represents a collection of objects that is a subset of the UNION of distinct entity types</a:t>
            </a:r>
          </a:p>
          <a:p>
            <a:pPr lvl="1">
              <a:defRPr/>
            </a:pPr>
            <a:r>
              <a:rPr lang="en-US" dirty="0"/>
              <a:t>Attribute inheritance works more selectively</a:t>
            </a:r>
          </a:p>
          <a:p>
            <a:pPr lvl="1">
              <a:defRPr/>
            </a:pPr>
            <a:r>
              <a:rPr lang="en-US" dirty="0"/>
              <a:t>Category can be </a:t>
            </a:r>
            <a:r>
              <a:rPr lang="en-US" b="1" dirty="0"/>
              <a:t>total</a:t>
            </a:r>
            <a:r>
              <a:rPr lang="en-US" dirty="0"/>
              <a:t> or </a:t>
            </a:r>
            <a:r>
              <a:rPr lang="en-US" b="1" dirty="0"/>
              <a:t>partial</a:t>
            </a:r>
          </a:p>
          <a:p>
            <a:pPr>
              <a:defRPr/>
            </a:pPr>
            <a:r>
              <a:rPr lang="en-US" dirty="0"/>
              <a:t>Some modeling methodologies do not have union types</a:t>
            </a:r>
          </a:p>
        </p:txBody>
      </p:sp>
    </p:spTree>
    <p:extLst>
      <p:ext uri="{BB962C8B-B14F-4D97-AF65-F5344CB8AC3E}">
        <p14:creationId xmlns:p14="http://schemas.microsoft.com/office/powerpoint/2010/main" val="281782759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8013" cy="1143000"/>
          </a:xfrm>
        </p:spPr>
        <p:txBody>
          <a:bodyPr/>
          <a:lstStyle/>
          <a:p>
            <a:r>
              <a:rPr lang="en-US" altLang="de-DE"/>
              <a:t>A Sample UNIVERSITY EER Schema, Design Choices, and Formal Definitions</a:t>
            </a: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8228013" cy="3843338"/>
          </a:xfrm>
        </p:spPr>
        <p:txBody>
          <a:bodyPr/>
          <a:lstStyle/>
          <a:p>
            <a:r>
              <a:rPr lang="en-US" altLang="de-DE"/>
              <a:t>The UNIVERSITY Database Example</a:t>
            </a:r>
          </a:p>
          <a:p>
            <a:pPr lvl="1"/>
            <a:r>
              <a:rPr lang="en-US" altLang="de-DE"/>
              <a:t>UNIVERSITY database </a:t>
            </a:r>
          </a:p>
          <a:p>
            <a:pPr lvl="2"/>
            <a:r>
              <a:rPr lang="en-US" altLang="de-DE"/>
              <a:t>Students and their majors</a:t>
            </a:r>
          </a:p>
          <a:p>
            <a:pPr lvl="2"/>
            <a:r>
              <a:rPr lang="en-US" altLang="de-DE"/>
              <a:t>Transcripts, and registration </a:t>
            </a:r>
          </a:p>
          <a:p>
            <a:pPr lvl="2"/>
            <a:r>
              <a:rPr lang="en-US" altLang="de-DE"/>
              <a:t>University’s course offerings</a:t>
            </a:r>
          </a:p>
        </p:txBody>
      </p:sp>
    </p:spTree>
    <p:extLst>
      <p:ext uri="{BB962C8B-B14F-4D97-AF65-F5344CB8AC3E}">
        <p14:creationId xmlns:p14="http://schemas.microsoft.com/office/powerpoint/2010/main" val="326508864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228600"/>
            <a:ext cx="5343525" cy="624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162718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Design Choices for Specialization/Generalization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/>
              <a:t>Many specializations and subclasses can be defined to make the conceptual model accurate</a:t>
            </a:r>
          </a:p>
          <a:p>
            <a:r>
              <a:rPr lang="en-US" altLang="de-DE"/>
              <a:t>If subclass has few specific attributes and no specific relationships</a:t>
            </a:r>
          </a:p>
          <a:p>
            <a:pPr lvl="1"/>
            <a:r>
              <a:rPr lang="en-US" altLang="de-DE"/>
              <a:t>Can be merged into the superclass</a:t>
            </a:r>
          </a:p>
        </p:txBody>
      </p:sp>
    </p:spTree>
    <p:extLst>
      <p:ext uri="{BB962C8B-B14F-4D97-AF65-F5344CB8AC3E}">
        <p14:creationId xmlns:p14="http://schemas.microsoft.com/office/powerpoint/2010/main" val="317763887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0" y="457200"/>
            <a:ext cx="9144000" cy="1143000"/>
          </a:xfrm>
        </p:spPr>
        <p:txBody>
          <a:bodyPr/>
          <a:lstStyle/>
          <a:p>
            <a:r>
              <a:rPr lang="en-US" altLang="de-DE" dirty="0"/>
              <a:t>Design Choices for Specialization/Generalization (</a:t>
            </a:r>
            <a:r>
              <a:rPr lang="en-US" altLang="de-DE" dirty="0" smtClean="0"/>
              <a:t>cont.)</a:t>
            </a:r>
            <a:endParaRPr lang="en-US" altLang="de-DE" dirty="0"/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8013" cy="4148138"/>
          </a:xfrm>
        </p:spPr>
        <p:txBody>
          <a:bodyPr/>
          <a:lstStyle/>
          <a:p>
            <a:r>
              <a:rPr lang="en-US" altLang="de-DE"/>
              <a:t>If all the subclasses of a specialization/generalization have few specific attributes and no specific relationships</a:t>
            </a:r>
          </a:p>
          <a:p>
            <a:pPr lvl="1"/>
            <a:r>
              <a:rPr lang="en-US" altLang="de-DE"/>
              <a:t>Can be merged into the superclass </a:t>
            </a:r>
          </a:p>
          <a:p>
            <a:pPr lvl="1"/>
            <a:r>
              <a:rPr lang="en-US" altLang="de-DE"/>
              <a:t>Replace with one or more type attributes that specify the subclass or subclasses that each entity belongs to</a:t>
            </a:r>
          </a:p>
          <a:p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5799620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8013" cy="1143000"/>
          </a:xfrm>
        </p:spPr>
        <p:txBody>
          <a:bodyPr/>
          <a:lstStyle/>
          <a:p>
            <a:r>
              <a:rPr lang="en-US" altLang="de-DE" dirty="0"/>
              <a:t>Design Choices for Specialization/Generalization (</a:t>
            </a:r>
            <a:r>
              <a:rPr lang="en-US" altLang="de-DE" dirty="0" smtClean="0"/>
              <a:t>cont</a:t>
            </a:r>
            <a:r>
              <a:rPr lang="en-US" altLang="de-DE" dirty="0"/>
              <a:t>.</a:t>
            </a:r>
            <a:r>
              <a:rPr lang="en-US" altLang="de-DE" dirty="0" smtClean="0"/>
              <a:t>)</a:t>
            </a:r>
            <a:endParaRPr lang="en-US" altLang="de-DE" dirty="0"/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8228013" cy="3995738"/>
          </a:xfrm>
        </p:spPr>
        <p:txBody>
          <a:bodyPr/>
          <a:lstStyle/>
          <a:p>
            <a:r>
              <a:rPr lang="en-US" altLang="de-DE"/>
              <a:t>Union types and categories should generally be avoided</a:t>
            </a:r>
          </a:p>
          <a:p>
            <a:r>
              <a:rPr lang="en-US" altLang="de-DE"/>
              <a:t>Choice of disjoint/overlapping and total/partial constraints on specialization/generalization</a:t>
            </a:r>
          </a:p>
          <a:p>
            <a:pPr lvl="1"/>
            <a:r>
              <a:rPr lang="en-US" altLang="de-DE"/>
              <a:t>Driven by rules in miniworld being modeled</a:t>
            </a:r>
          </a:p>
        </p:txBody>
      </p:sp>
    </p:spTree>
    <p:extLst>
      <p:ext uri="{BB962C8B-B14F-4D97-AF65-F5344CB8AC3E}">
        <p14:creationId xmlns:p14="http://schemas.microsoft.com/office/powerpoint/2010/main" val="84999707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Formal Definitions for the EER Model Concepts</a:t>
            </a:r>
          </a:p>
        </p:txBody>
      </p:sp>
      <p:sp>
        <p:nvSpPr>
          <p:cNvPr id="307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 b="1"/>
              <a:t>Class</a:t>
            </a:r>
          </a:p>
          <a:p>
            <a:pPr lvl="1"/>
            <a:r>
              <a:rPr lang="en-US" altLang="de-DE"/>
              <a:t>Set or collection of entities</a:t>
            </a:r>
          </a:p>
          <a:p>
            <a:pPr lvl="1"/>
            <a:r>
              <a:rPr lang="en-US" altLang="de-DE"/>
              <a:t>Includes any of the EER schema constructs of group entities</a:t>
            </a:r>
          </a:p>
          <a:p>
            <a:r>
              <a:rPr lang="en-US" altLang="de-DE" b="1"/>
              <a:t>Subclass</a:t>
            </a:r>
          </a:p>
          <a:p>
            <a:pPr lvl="1"/>
            <a:r>
              <a:rPr lang="en-US" altLang="de-DE"/>
              <a:t>Class whose entities must always be a subset of the entities in another class</a:t>
            </a:r>
          </a:p>
          <a:p>
            <a:r>
              <a:rPr lang="en-US" altLang="de-DE" b="1"/>
              <a:t>Specialization </a:t>
            </a:r>
          </a:p>
          <a:p>
            <a:pPr lvl="1"/>
            <a:r>
              <a:rPr lang="en-US" altLang="de-DE"/>
              <a:t>Set of subclasses that have same superclass</a:t>
            </a:r>
          </a:p>
          <a:p>
            <a:pPr lvl="1"/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42134461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4"/>
          <p:cNvSpPr>
            <a:spLocks noGrp="1"/>
          </p:cNvSpPr>
          <p:nvPr>
            <p:ph type="title"/>
          </p:nvPr>
        </p:nvSpPr>
        <p:spPr>
          <a:xfrm>
            <a:off x="76200" y="381000"/>
            <a:ext cx="9067800" cy="838200"/>
          </a:xfrm>
        </p:spPr>
        <p:txBody>
          <a:bodyPr>
            <a:normAutofit fontScale="90000"/>
          </a:bodyPr>
          <a:lstStyle/>
          <a:p>
            <a:r>
              <a:rPr lang="en-US" altLang="de-DE" dirty="0"/>
              <a:t>Formal Definitions for the EER Model Concepts (</a:t>
            </a:r>
            <a:r>
              <a:rPr lang="en-US" altLang="de-DE" dirty="0" smtClean="0"/>
              <a:t>cont.)</a:t>
            </a:r>
            <a:endParaRPr lang="en-US" altLang="de-DE" dirty="0"/>
          </a:p>
        </p:txBody>
      </p:sp>
      <p:sp>
        <p:nvSpPr>
          <p:cNvPr id="317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 b="1"/>
              <a:t>Generalization</a:t>
            </a:r>
          </a:p>
          <a:p>
            <a:pPr lvl="1"/>
            <a:r>
              <a:rPr lang="en-US" altLang="de-DE"/>
              <a:t>Generalized entity type or superclass</a:t>
            </a:r>
          </a:p>
          <a:p>
            <a:r>
              <a:rPr lang="en-US" altLang="de-DE" b="1"/>
              <a:t>Predicate-defined </a:t>
            </a:r>
          </a:p>
          <a:p>
            <a:pPr lvl="1"/>
            <a:r>
              <a:rPr lang="en-US" altLang="de-DE"/>
              <a:t>Predicate on the attributes of is used to specify which entities in </a:t>
            </a:r>
            <a:r>
              <a:rPr lang="en-US" altLang="de-DE" i="1"/>
              <a:t>C</a:t>
            </a:r>
            <a:r>
              <a:rPr lang="en-US" altLang="de-DE"/>
              <a:t> are members of </a:t>
            </a:r>
            <a:r>
              <a:rPr lang="en-US" altLang="de-DE" i="1"/>
              <a:t>S</a:t>
            </a:r>
          </a:p>
          <a:p>
            <a:r>
              <a:rPr lang="en-US" altLang="de-DE" b="1"/>
              <a:t>User-defined</a:t>
            </a:r>
          </a:p>
          <a:p>
            <a:pPr lvl="1"/>
            <a:r>
              <a:rPr lang="en-US" altLang="de-DE"/>
              <a:t>Subclass that is not defined by a predicate</a:t>
            </a:r>
          </a:p>
        </p:txBody>
      </p:sp>
    </p:spTree>
    <p:extLst>
      <p:ext uri="{BB962C8B-B14F-4D97-AF65-F5344CB8AC3E}">
        <p14:creationId xmlns:p14="http://schemas.microsoft.com/office/powerpoint/2010/main" val="137397767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 b="1"/>
              <a:t>Category </a:t>
            </a:r>
          </a:p>
          <a:p>
            <a:pPr lvl="1"/>
            <a:r>
              <a:rPr lang="en-US" altLang="de-DE"/>
              <a:t>Class that is a subset of the union of n defining superclasses</a:t>
            </a:r>
          </a:p>
          <a:p>
            <a:r>
              <a:rPr lang="en-US" altLang="de-DE" b="1"/>
              <a:t>Relationship type </a:t>
            </a:r>
          </a:p>
          <a:p>
            <a:pPr lvl="1"/>
            <a:r>
              <a:rPr lang="en-US" altLang="de-DE"/>
              <a:t>Any class can participate in a relationship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6200" y="381000"/>
            <a:ext cx="9067800" cy="838200"/>
          </a:xfrm>
        </p:spPr>
        <p:txBody>
          <a:bodyPr>
            <a:normAutofit fontScale="90000"/>
          </a:bodyPr>
          <a:lstStyle/>
          <a:p>
            <a:r>
              <a:rPr lang="en-US" altLang="de-DE" dirty="0"/>
              <a:t>Formal Definitions for the EER Model Concepts (</a:t>
            </a:r>
            <a:r>
              <a:rPr lang="en-US" altLang="de-DE" dirty="0" smtClean="0"/>
              <a:t>cont.)</a:t>
            </a:r>
            <a:endParaRPr lang="en-US" altLang="de-DE" dirty="0"/>
          </a:p>
        </p:txBody>
      </p:sp>
    </p:spTree>
    <p:extLst>
      <p:ext uri="{BB962C8B-B14F-4D97-AF65-F5344CB8AC3E}">
        <p14:creationId xmlns:p14="http://schemas.microsoft.com/office/powerpoint/2010/main" val="351997570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Example of Other Notation</a:t>
            </a:r>
          </a:p>
        </p:txBody>
      </p:sp>
      <p:sp>
        <p:nvSpPr>
          <p:cNvPr id="337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/>
              <a:t>Representing specialization and generalization in UML class diagrams</a:t>
            </a:r>
          </a:p>
          <a:p>
            <a:pPr lvl="1"/>
            <a:r>
              <a:rPr lang="en-US" altLang="de-DE"/>
              <a:t>Basic notation </a:t>
            </a:r>
          </a:p>
          <a:p>
            <a:pPr lvl="2"/>
            <a:r>
              <a:rPr lang="en-US" altLang="de-DE"/>
              <a:t>See Figure 8.10</a:t>
            </a:r>
          </a:p>
          <a:p>
            <a:pPr lvl="1"/>
            <a:r>
              <a:rPr lang="en-US" altLang="de-DE"/>
              <a:t>Base class	</a:t>
            </a:r>
          </a:p>
          <a:p>
            <a:pPr lvl="2"/>
            <a:r>
              <a:rPr lang="en-US" altLang="de-DE"/>
              <a:t>Root superclass </a:t>
            </a:r>
          </a:p>
          <a:p>
            <a:pPr lvl="1"/>
            <a:r>
              <a:rPr lang="en-US" altLang="de-DE"/>
              <a:t>Leaf classes</a:t>
            </a:r>
          </a:p>
          <a:p>
            <a:pPr lvl="2"/>
            <a:r>
              <a:rPr lang="en-US" altLang="de-DE"/>
              <a:t>Subclasses (leaf nodes) </a:t>
            </a:r>
          </a:p>
        </p:txBody>
      </p:sp>
    </p:spTree>
    <p:extLst>
      <p:ext uri="{BB962C8B-B14F-4D97-AF65-F5344CB8AC3E}">
        <p14:creationId xmlns:p14="http://schemas.microsoft.com/office/powerpoint/2010/main" val="405300793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228600"/>
            <a:ext cx="6121400" cy="630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860887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8013" cy="1143000"/>
          </a:xfrm>
        </p:spPr>
        <p:txBody>
          <a:bodyPr/>
          <a:lstStyle/>
          <a:p>
            <a:r>
              <a:rPr lang="en-US" altLang="de-DE"/>
              <a:t>Data Abstraction, Knowledge</a:t>
            </a:r>
            <a:br>
              <a:rPr lang="en-US" altLang="de-DE"/>
            </a:br>
            <a:r>
              <a:rPr lang="en-US" altLang="de-DE"/>
              <a:t>Representation, and Ontology Concepts</a:t>
            </a:r>
          </a:p>
        </p:txBody>
      </p:sp>
      <p:sp>
        <p:nvSpPr>
          <p:cNvPr id="3584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8013" cy="4148138"/>
          </a:xfrm>
        </p:spPr>
        <p:txBody>
          <a:bodyPr/>
          <a:lstStyle/>
          <a:p>
            <a:r>
              <a:rPr lang="en-US" altLang="de-DE"/>
              <a:t>Goal of </a:t>
            </a:r>
            <a:r>
              <a:rPr lang="en-US" altLang="de-DE" b="1"/>
              <a:t>knowledge representation (KR) </a:t>
            </a:r>
            <a:r>
              <a:rPr lang="en-US" altLang="de-DE"/>
              <a:t>techniques </a:t>
            </a:r>
          </a:p>
          <a:p>
            <a:pPr lvl="1"/>
            <a:r>
              <a:rPr lang="en-US" altLang="de-DE"/>
              <a:t>Accurately model some </a:t>
            </a:r>
            <a:r>
              <a:rPr lang="en-US" altLang="de-DE" b="1"/>
              <a:t>domain of knowledge </a:t>
            </a:r>
          </a:p>
          <a:p>
            <a:pPr lvl="1"/>
            <a:r>
              <a:rPr lang="en-US" altLang="de-DE"/>
              <a:t>Create an </a:t>
            </a:r>
            <a:r>
              <a:rPr lang="en-US" altLang="de-DE" b="1"/>
              <a:t>ontology</a:t>
            </a:r>
            <a:r>
              <a:rPr lang="en-US" altLang="de-DE"/>
              <a:t> that describes the concepts of the domain and how these concepts are interrelated</a:t>
            </a:r>
          </a:p>
          <a:p>
            <a:r>
              <a:rPr lang="en-US" altLang="de-DE"/>
              <a:t>Goals of KR are similar to those of semantic data models </a:t>
            </a:r>
          </a:p>
          <a:p>
            <a:pPr lvl="1"/>
            <a:r>
              <a:rPr lang="en-US" altLang="de-DE"/>
              <a:t>Important similarities and differences</a:t>
            </a:r>
          </a:p>
        </p:txBody>
      </p:sp>
    </p:spTree>
    <p:extLst>
      <p:ext uri="{BB962C8B-B14F-4D97-AF65-F5344CB8AC3E}">
        <p14:creationId xmlns:p14="http://schemas.microsoft.com/office/powerpoint/2010/main" val="338811204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Classification and Instantiation</a:t>
            </a:r>
          </a:p>
        </p:txBody>
      </p:sp>
      <p:sp>
        <p:nvSpPr>
          <p:cNvPr id="36867" name="Content Placeholder 2"/>
          <p:cNvSpPr>
            <a:spLocks noGrp="1"/>
          </p:cNvSpPr>
          <p:nvPr>
            <p:ph idx="1"/>
          </p:nvPr>
        </p:nvSpPr>
        <p:spPr>
          <a:xfrm>
            <a:off x="457200" y="1495425"/>
            <a:ext cx="8228013" cy="4524375"/>
          </a:xfrm>
        </p:spPr>
        <p:txBody>
          <a:bodyPr/>
          <a:lstStyle/>
          <a:p>
            <a:r>
              <a:rPr lang="en-US" altLang="de-DE" b="1"/>
              <a:t>Classification </a:t>
            </a:r>
          </a:p>
          <a:p>
            <a:pPr lvl="1"/>
            <a:r>
              <a:rPr lang="en-US" altLang="de-DE"/>
              <a:t>Systematically assigning similar objects/entities to object classes/entity types</a:t>
            </a:r>
          </a:p>
          <a:p>
            <a:r>
              <a:rPr lang="en-US" altLang="de-DE" b="1"/>
              <a:t>Instantiation </a:t>
            </a:r>
          </a:p>
          <a:p>
            <a:pPr lvl="1"/>
            <a:r>
              <a:rPr lang="en-US" altLang="de-DE"/>
              <a:t>Inverse of classification </a:t>
            </a:r>
          </a:p>
          <a:p>
            <a:pPr lvl="1"/>
            <a:r>
              <a:rPr lang="en-US" altLang="de-DE"/>
              <a:t>Generation and specific examination of distinct objects of a class</a:t>
            </a:r>
          </a:p>
        </p:txBody>
      </p:sp>
    </p:spTree>
    <p:extLst>
      <p:ext uri="{BB962C8B-B14F-4D97-AF65-F5344CB8AC3E}">
        <p14:creationId xmlns:p14="http://schemas.microsoft.com/office/powerpoint/2010/main" val="415981793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dirty="0"/>
              <a:t>Classification and Instantiation (</a:t>
            </a:r>
            <a:r>
              <a:rPr lang="en-US" altLang="de-DE" dirty="0" smtClean="0"/>
              <a:t>cont.)</a:t>
            </a:r>
            <a:endParaRPr lang="en-US" altLang="de-DE" dirty="0"/>
          </a:p>
        </p:txBody>
      </p:sp>
      <p:sp>
        <p:nvSpPr>
          <p:cNvPr id="378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 b="1"/>
              <a:t>Exception objects</a:t>
            </a:r>
          </a:p>
          <a:p>
            <a:pPr lvl="1"/>
            <a:r>
              <a:rPr lang="en-US" altLang="de-DE"/>
              <a:t>Differ in some respects from other objects of class</a:t>
            </a:r>
          </a:p>
          <a:p>
            <a:pPr marL="742950" lvl="2" indent="-342900">
              <a:spcBef>
                <a:spcPts val="800"/>
              </a:spcBef>
              <a:buClr>
                <a:srgbClr val="0070C0"/>
              </a:buClr>
              <a:buFont typeface="Wingdings" panose="05000000000000000000" pitchFamily="2" charset="2"/>
              <a:buChar char="§"/>
            </a:pPr>
            <a:r>
              <a:rPr lang="en-US" altLang="de-DE"/>
              <a:t>KR schemes allow such </a:t>
            </a:r>
            <a:r>
              <a:rPr lang="en-US" altLang="de-DE" b="1"/>
              <a:t>class properties</a:t>
            </a:r>
          </a:p>
          <a:p>
            <a:r>
              <a:rPr lang="en-US" altLang="de-DE"/>
              <a:t>One class can be an instance of another class (called a meta-class)</a:t>
            </a:r>
          </a:p>
          <a:p>
            <a:pPr lvl="1"/>
            <a:r>
              <a:rPr lang="en-US" altLang="de-DE"/>
              <a:t>Cannot be represented directly in EER model</a:t>
            </a:r>
          </a:p>
        </p:txBody>
      </p:sp>
    </p:spTree>
    <p:extLst>
      <p:ext uri="{BB962C8B-B14F-4D97-AF65-F5344CB8AC3E}">
        <p14:creationId xmlns:p14="http://schemas.microsoft.com/office/powerpoint/2010/main" val="162760853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Identification</a:t>
            </a:r>
          </a:p>
        </p:txBody>
      </p:sp>
      <p:sp>
        <p:nvSpPr>
          <p:cNvPr id="389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/>
              <a:t>Abstraction process </a:t>
            </a:r>
          </a:p>
          <a:p>
            <a:r>
              <a:rPr lang="en-US" altLang="de-DE"/>
              <a:t>Classes and objects are made uniquely identifiable by means of some </a:t>
            </a:r>
            <a:r>
              <a:rPr lang="en-US" altLang="de-DE" b="1"/>
              <a:t>identifier</a:t>
            </a:r>
          </a:p>
          <a:p>
            <a:r>
              <a:rPr lang="en-US" altLang="de-DE"/>
              <a:t>Needed at two levels</a:t>
            </a:r>
          </a:p>
          <a:p>
            <a:pPr lvl="1"/>
            <a:r>
              <a:rPr lang="en-US" altLang="de-DE"/>
              <a:t>To distinguish among database objects and classes</a:t>
            </a:r>
          </a:p>
          <a:p>
            <a:pPr lvl="1"/>
            <a:r>
              <a:rPr lang="en-US" altLang="de-DE"/>
              <a:t>To identify database objects and to relate them to their real-world counterparts</a:t>
            </a:r>
          </a:p>
        </p:txBody>
      </p:sp>
    </p:spTree>
    <p:extLst>
      <p:ext uri="{BB962C8B-B14F-4D97-AF65-F5344CB8AC3E}">
        <p14:creationId xmlns:p14="http://schemas.microsoft.com/office/powerpoint/2010/main" val="175378065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Specialization and Generalization</a:t>
            </a:r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 b="1"/>
              <a:t>Specialization </a:t>
            </a:r>
          </a:p>
          <a:p>
            <a:pPr lvl="1"/>
            <a:r>
              <a:rPr lang="en-US" altLang="de-DE"/>
              <a:t>Classify a class of objects into more specialized subclasses</a:t>
            </a:r>
          </a:p>
          <a:p>
            <a:r>
              <a:rPr lang="en-US" altLang="de-DE" b="1"/>
              <a:t>Generalization </a:t>
            </a:r>
          </a:p>
          <a:p>
            <a:pPr lvl="1"/>
            <a:r>
              <a:rPr lang="en-US" altLang="de-DE"/>
              <a:t>Generalize several classes into a higher-level abstract class </a:t>
            </a:r>
          </a:p>
          <a:p>
            <a:pPr lvl="1"/>
            <a:r>
              <a:rPr lang="en-US" altLang="de-DE"/>
              <a:t>Includes the objects in all these classes</a:t>
            </a:r>
          </a:p>
        </p:txBody>
      </p:sp>
    </p:spTree>
    <p:extLst>
      <p:ext uri="{BB962C8B-B14F-4D97-AF65-F5344CB8AC3E}">
        <p14:creationId xmlns:p14="http://schemas.microsoft.com/office/powerpoint/2010/main" val="73530687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Aggregation and Association</a:t>
            </a:r>
          </a:p>
        </p:txBody>
      </p:sp>
      <p:sp>
        <p:nvSpPr>
          <p:cNvPr id="409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 b="1"/>
              <a:t>Aggregation </a:t>
            </a:r>
          </a:p>
          <a:p>
            <a:pPr lvl="1"/>
            <a:r>
              <a:rPr lang="en-US" altLang="de-DE"/>
              <a:t>Abstraction concept for building composite objects from their component objects</a:t>
            </a:r>
          </a:p>
          <a:p>
            <a:r>
              <a:rPr lang="en-US" altLang="de-DE" b="1"/>
              <a:t>Association </a:t>
            </a:r>
          </a:p>
          <a:p>
            <a:pPr lvl="1"/>
            <a:r>
              <a:rPr lang="en-US" altLang="de-DE"/>
              <a:t>Associate objects from several independent classes</a:t>
            </a:r>
          </a:p>
          <a:p>
            <a:r>
              <a:rPr lang="en-US" altLang="de-DE"/>
              <a:t>Main structural distinction</a:t>
            </a:r>
          </a:p>
          <a:p>
            <a:pPr lvl="1"/>
            <a:r>
              <a:rPr lang="en-US" altLang="de-DE"/>
              <a:t>When an association instance is deleted</a:t>
            </a:r>
          </a:p>
          <a:p>
            <a:pPr lvl="2"/>
            <a:r>
              <a:rPr lang="en-US" altLang="de-DE"/>
              <a:t>Participating objects may continue to exist</a:t>
            </a:r>
          </a:p>
        </p:txBody>
      </p:sp>
    </p:spTree>
    <p:extLst>
      <p:ext uri="{BB962C8B-B14F-4D97-AF65-F5344CB8AC3E}">
        <p14:creationId xmlns:p14="http://schemas.microsoft.com/office/powerpoint/2010/main" val="382462677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533400"/>
            <a:ext cx="8124825" cy="527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471540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914400"/>
            <a:ext cx="5541963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914400"/>
            <a:ext cx="2498725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988301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Ontologies and the Semantic Web</a:t>
            </a:r>
          </a:p>
        </p:txBody>
      </p:sp>
      <p:sp>
        <p:nvSpPr>
          <p:cNvPr id="44035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8013" cy="4524375"/>
          </a:xfrm>
        </p:spPr>
        <p:txBody>
          <a:bodyPr/>
          <a:lstStyle/>
          <a:p>
            <a:r>
              <a:rPr lang="en-US" altLang="de-DE"/>
              <a:t>Documents contain less structure than database information does</a:t>
            </a:r>
          </a:p>
          <a:p>
            <a:r>
              <a:rPr lang="en-US" altLang="de-DE" b="1"/>
              <a:t>Semantic Web</a:t>
            </a:r>
          </a:p>
          <a:p>
            <a:pPr lvl="1"/>
            <a:r>
              <a:rPr lang="en-US" altLang="de-DE"/>
              <a:t>Allow meaningful information exchange and search among machines</a:t>
            </a:r>
          </a:p>
          <a:p>
            <a:r>
              <a:rPr lang="en-US" altLang="de-DE" b="1"/>
              <a:t>Ontology </a:t>
            </a:r>
          </a:p>
          <a:p>
            <a:pPr lvl="1"/>
            <a:r>
              <a:rPr lang="en-US" altLang="de-DE"/>
              <a:t>Specification of a </a:t>
            </a:r>
            <a:r>
              <a:rPr lang="en-US" altLang="de-DE" b="1"/>
              <a:t>conceptualization</a:t>
            </a:r>
          </a:p>
          <a:p>
            <a:r>
              <a:rPr lang="en-US" altLang="de-DE" b="1"/>
              <a:t>Specification </a:t>
            </a:r>
          </a:p>
          <a:p>
            <a:pPr lvl="1"/>
            <a:r>
              <a:rPr lang="en-US" altLang="de-DE"/>
              <a:t>Language and vocabulary terms used to specify conceptualization</a:t>
            </a:r>
          </a:p>
        </p:txBody>
      </p:sp>
    </p:spTree>
    <p:extLst>
      <p:ext uri="{BB962C8B-B14F-4D97-AF65-F5344CB8AC3E}">
        <p14:creationId xmlns:p14="http://schemas.microsoft.com/office/powerpoint/2010/main" val="339372568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utoShape 2" descr="data:image/jpeg;base64,/9j/4AAQSkZJRgABAQAAAQABAAD/2wCEAAkGBxQSEhUUEhQWFRUUGBUUFBUXFBQXFBcYFBcXFhQUFBUYHCggGBolHBQUITEhJSkrLi4uFx8zODMsNygtLisBCgoKDgwOFxAQFywcHCQsLCwsLCwsLCwsLCwsLCwsLCwsLCwsLCwsLCwsLCwsLCwsLCw3LCwsLDcsLCssLCwrLP/AABEIAMIBAwMBIgACEQEDEQH/xAAcAAABBQEBAQAAAAAAAAAAAAACAAEDBAUGBwj/xAA+EAABAwIEAwYFAwMBBwUAAAABAAIRAyEEMUFRBRJhBiJxgZGhBxMUsfAywdFS4fFCFSNicqKy0kNTc4KS/8QAGAEBAQEBAQAAAAAAAAAAAAAAAAECAwT/xAAeEQEBAQACAwEBAQAAAAAAAAAAARECIRIxQQNhUf/aAAwDAQACEQMRAD8A8YhOGqRjFMykiq3In5FcFFF8hBQ5E4Yr/wBMiFBBQ+WnFMrQOGTiggz/AJacU1oHDovplRXwgM3W9hsPIWbSpXyXRcHbJE5Lcms1kcU4U7lK5BzYXueH4SKjIiZXk3afhhoYipTOhkeBuFOUSe2RTClbTTUm3WgaGV1huKPy0TaSvMoqUYdBniki+StP6VL6fZUZgopxQWn9NZMKCDO+Sn+StUYZOMOFcGQaSjcxa76Cp4imiKJCSOoFGgdOEwTygJIFNKeUEzaiSjCSqBpK9TAWGHKQPKwut9oG6MkdP5XPteTurdDCOOZhFaoc3dG1k5Kth6TW3zPVaHD63e3GyS7Ws6WWYEuAuNkI4f16eK1KYOuee1tEeJcCBpBvvH8rv4Ry8rrKp8Ok5xomOCjXoVpNtJGkXM+CaqDEx+rO/mp4w2qX0wDcu8DnOm0KxgnFhnOMx0Rh2156fm6EZxl16+auYbro+GdpflmHMkZZrkO1FI4vEPrZB0ADYCyvPve0npsgqEnRL2OebwA583srdPhsC5nyWoBFictkjczFlnxi6zfooUhw1slbqCDbwRNM5p4w1TNGw6IPl9FdcRl6eaCmzO/v9ksXVZtMaqSjh+YiPRG2ln+6OnTg3+6SJqvXIpkh4g7EKP6ppsSIXqmE4Jh+IYRvOzvNHKXZOBGoXm/ar4fYjCkupzUp9P1DxGqXjfief+s2pXZlKoYms1ZTyRY2UZcuetLb6gUReFC1spcqaJuYKWkzmyVRXcA7NCpPpuqX06tISqiAYcpKwElU1HxbhsN+Y3T9Q8dVkALrKwmk8btPtdcqFmrF7BsAE6lWwVBhMvBTLNdIMKxg3w4KsCpKboIUiunZVOWwPhlnbQKUsImbgZHKzj9rj1VXB4gR+mJAkAWdJm855K1aI6EC2ezb5Zar1S9OGYrcudv72mUmGLDx8SLWPqjaBBgwYIgztf3HuirZDcWA1iJnL8lBGXQO9I+3hHomYJGU/sjcYAzNjkRBMz+490hY5i0/hQR8hsDr4+qRZ4zpmjfUkxAJAzk76goA4gTMddFFRHxnon58h7RqlykXIiRnbW/lZSBstA5RMEk3ncz4BAIjO0nr9wo3GOqMicotkNfsipN387bII4kZXSaJifP/ACjg+O0ZFA9w8/GVATyBeBc/ZNSHuctUA3t0H8ouY3ymM/7oO7+HPEeWq6i4/rEgHQhd7WpB1iJXi3CcYaNRtQWc0g31jML2mnXDmtcMntDh53Wk/jyX4qdiw0fU0G//ACNA/wCoALyhzIN19Q9oGh9B4ORaR7L5nx9OHuBEQSIWOc+rx66REWULlM02UTwuTYFJQfBUaSDbBsmUGDqS2NlYC0ydoSThOqi/Q2XM1Ww4jYke66GibrG4tTiq7c3MdVL6X6bCHNXAqGGdBV1pWK3BtKOVGEQUVv8ACQXN1gZxJgeG8wr5JbGsXPnOe/4Fk8HdJ2/vlaVrtgcsGx8g2AIcbX1J6lenhenPlOwERfTwgGBcN2Kb5YFjYmcs5G/3UlWeUGJuBOU7W8vdV6pMyOaD6xlPU5LTImmDB0TtYAbxfb1THu9dTY6wS2Z8PwpqzhDiWwM2t0GY1M265qCF+M70UwSZgCOtgBmbwtrBdk+IVRagQDq/laPR1/ZV/h9h/mcQw+sPL3f/AFaTPqAvoAhY1ucdeJu7AcQaJ5GHWBUb6LF4jw3E4afqcO9oNueO7Jy7wtsvoQqjx6uGYas4gENpvdBAIs0nI5pq3i+faVRpg80HWf48U7Wm5C73sn2Cw+KwLH1Q5lV5eedjtA4hvdIiICav8J6gPcxQI05mOBHobq6zlcGW92bwLmT6KPnz5fIWPqvQ8L8JJI+diSRqGMv6uJ+y5P4icCo4HENp0C6Pltc7mdJkkj9lNMZdNw2F8pugpxNj4W26pw202Nh5SEwYSRl6fmiqJKcH9U+Izleq9huICrhg3WkeTrym4PrK8lvOdj/HRdf8POI8mJFMmG1GlvSTcX9vNWJXf44S3oF4L2/wHy8S50Q2p3h+6+garJBAiL2K81+JnC+ak50GWXGWevsrZssTcseQApPCZ4Tk2XndURTJymQWcFUh3itJYrStei+QCrEqVpTpNCS0iekbqhxxnfad238R/kK80qHjVPutd1IU+J9ZVMwVeaVRVuiVluJgiDkARArLUXuH1SHWOa6R1KRAv4xIiJMnMXnz6rk6LoIXVM71MHM53tY2bAFjn7Bdvz9Mcx08iCdzzT/qINj0z8UzaVtshJ70dfZAWESIgCx1m0i4Q1QbNGR9xAOWg/YrowH5wu2CC6Z00yB8TPkFBjT3XOkXmBHhl6lT8tsid7ZAXm9ie9HkFSxryGRJgxnpGUeql9DqvhMGtxjnvcGtp0XGXEAS5zBr0lelYrtzgWGDXa45d0Odl/yhcH8K+ztDEmtUr0xUFPkawOktBMky3UwG5r1jDYClSEU6bGDZrGtHsFh1jn6PbzAuMfO5f+dj2+5CftjxGm7huJfTe17TTLZa4O/XAGR6roq+GY8EPY1wOYc0EeYK83+JfZrDUMMa1Jhpuc9rS1jiKZmSSac8oyQu46zsLS5MBhxl/u2u/wD13v3W6uJ4U/iODo02GizFUmsaAabuWq0Ad1rg6zoytsrp7ZRZ2CxgPSjPuCmVZY6heHfFurPEHD+llNo9J/deljjmLq2oYJzZyfXe1jR4tEuPkvHe2nznY2r9QWGpzBriyeSzWgcusRHuiWo5sAcoA9Bl+bppGYmZy02MFSPMGb+X8dFFUNgZ6DyjTwstOZb3G9h6AR5KxgKjmkPaYIcAL53sB6ZKBzTlB6i2nj4IzIgZA7RO9joZCsHtGFxIq02VBA52h0dTn6GVh9puHio0yNNIv5KP4e4z5lB1ImDSMgGSYfafUe66DHUA8Q6ZvP31WpcrHKbHzbxbA/LqvbsTHhos2IMLu/iDgeWqHgGHSCYi64iuNVx58crfC7EDwgUrlEVhsle4e/MKipKL4IKI2gklTcICS0ymCLiAJonpB9CgarBbzMcCND0VK5xpVnDmyphWMMVhuLYKl59VEEQKy0kaV0XDalp2EWnynzhc2Ctzg5tG5HrK3+d7Z5emm4ACxANwRHpBHmi5LSbcoyME7ZeXpCJ7okC9hERnGf39UzLTM2EtO9xGel8l6HJWa4zOYBl3QbHa8+iqcSP6Qd5nx0Cvz37CQRESYyt6TrqqHEKJsRfLLrsPJZ5elj1v4N4flwb3/wBdV3o0NaPsV3hK+e+HdqsVh6AoUavIySRytHMC65HNnmqNTjGJeZdXqkz/AO5UPpdYdZyfSMrhfis8lmFpD/1K7QetuUf9y81wfa3GUj3MRU0s48w9HSr+L7Z1MTWwzsSABh6gcXMBHMOZpJ5STfuobHuNMQAiWVwztHhq7QaVZh6Ew7zabrTFVu49VGhBfPna1/Pj625rOHQQ6BPovbeI9psLh5+bWYCLcoPM6duUXXg1d5q16j23BqPdeJhzi4WVjPJI9pzNotrY79cpQC0iQARbT0nw9lPUcMtXSfwaZlV3iZ/fKdPutVzhP5TvfXe94/NEjAzmDYTY5TpkmMnKPyf5TNBJBiZEfsg6DsRxP5OJpz+l3+7fGrXWBPgYXq1RsetzMx065leH4RvMW3yIGuX5917NwnHivQp1bkub3p0cyz+YeU+dlUcT8QOG89JwvIBcPLIRvmvFqq+kuP0Q9s5AZ30z01/hfP8A2owXycQ9uhJI2gqfpOpU4XLYyBko3IgUzguLqFOEySC5SxMABOqkpldTHQhW8MVUCsYcwrErnsU2HuGxKfDG6scbpctUn+qD/KqUjdZpGmHbfdOGHbPXT1UbCjk7qOkOFr8BHM+DscrLIKtcPqQ4K8eql9OuJ5eUFxNrDbxOg/hDz3tcajICPv5IZHK25IIuCMuXMjqiaBBMZxF8vJepwQ1gD0yDhBtYd6MrwmIJNgRECQdotI3COO9PUwN46pPdbx00vqSD1jyUxUP0oDrQJMSYyI7w65xKcOLTHW9tY9kn8xIBMXub2k5+ER6J2t/mZg31+yiojQkGADncfuPP2UD8MwzEt6C4iJ8VbZrf/h1uNZ3TvBExpEkbbfdMGY7CPafIkQdN4Ql1UjN8eJg2Wmc5zvcjQ6fY+iakMtdc51i48gs+LWstmGeTfxzVqhh/lkSDPWwvEj3PqFZNOxIuObObakW6ShDQQPF3idR6JiAAm5GVp22BTEeem+/spD11zz6WPROwCe7M3vlb9s8uqCMgSTHKBcidM7blPTAJIsOu+Wf5qj5c5tE28722/hDVFrzvHj+k+kfgQKf9JEk5wTGcSPzVehfDnGhzalE5t5ajBsI5HC/SPQrguXu5ExmNxB89FpdlMf8AJxVOoP0uIa9v/C7unyuD6Kj1XE0w9rmECI2uYAXjHxP4bEVIyJFsomIJ1iPde2lkE/yMspy2j1XGdt+GCpRewNBieVoEESCZG97+a17ljnerr5/RuSr0y0kHMGD5Jmmy8zsBJOQmRThMkkg6JTUSonBExaZVu0bLscNiPRY7VvcdE0mn+k/dYAUvsjSp5Z+SkCgw5sFMstwQKkovggqJFCiutwTw8akjPfZTtYBYkkiSIgeRXO8Ox5Zlrmuhw3LyyIvM308l6uHKWOPLjlA+lyO7ueV+uqUSC2eQgCZi6T3X6j0sm+bPrP7SqgA2CZOYmRnB6Jw8vkTYeGmqGABN9h+6cP1Pgd+igTWzeTlN/E/3R1HgxNvfVE2oJtl66a+6N1ICMp3GucfsqIKsmP7Wyv8AdOGdcvDXK+6ThzX2sfACICkMQD62nJFQVHajKxytbYeqAgT0jK22fTdWa1JpA5Sb3IIA5ZOpGfsoaZAdeBYzOUxb3KzREPGZRNgugAaeeyXLkfWNLp6fdzyIuY3v+wuhp4BFr5cwvJvN9/BEx8zpnlmMjYbT+6QZreSLAD7+cIqN5LRp3jFpuLDeEAgWGuQvmbGPsiZScHSM/wDyyjf+6kpVJ5YgHroNJKu8ELecF3eIIcBbMDXcQHe1lR69Soc1GkTYhrQ7xAAJPgsji9GWm9zMgydbmN7lXeC8RDv9Q63tF72/Mlbx9CQciDlt576qS5SzY+au3fD/AJWKeYhr+81c6xep/FDhvNT5xM03EwRo6JE5k5novKiuf6TKvC9CchUhUaw2SSdMg6FrpUjFSoVFcaVplNiqfNReOk+l1zIXWYcSCNwVyr2wSNilSe1nDGyshU8Ibq9Tpl2QJ8Oiw6QgiYELUYKKdWMPWc3IqvCmpDZWIu08YRMqX/aJjIbSqACS3tZyNQ49pbBHe9soR08ZTjIkxlmJWSUYV8qeMaYxjTAHmUf1Q5bG8xt5+CykjunlTI1TixNj423R/WAOIaSQTtHkVkSnLreyeVPGNWviGBxg8wPr1Hqo6la4IFjmTG9vJZ7BPVEwp5GLTsWNLX8s5j1hOa5Ma6wJjrKqSMkic5U2mLTMSchuD6T/ACgqPJuLSbCcvyVC2pCIG9+n5KaYmbUtBJtMX3V7BYnli8jUf3Wa376qQW/OlpVlMd9wPiwJaADmBaQOXOST1K9BwGJFRt7ggR0t/j1XiXCsXyuBcdY9Im269C7PcYb3bz99zc7Fb9s+gdtuGDleC0HmBF7mCJNvGfC6+fcfQ+W9zP6SQvqfijPqKJj9TQPXr0Xz38QeHfLr84Fn9ALjMHrf2U598UnVcsw2QlJpuncFxdApJ0kF6i9XqD1ksKt0ai0y3KBXO8QZFRwyvPqt3A1JWb2hZFQHcD2S+k+qNA3WhTftZZtM3WiwLLcGBCdMiaoomhTMNroGhEtIIJxdIFJqocFOEgmBQGCk3qkCEt/sgQRzOaCUYN0DMRShBRBqBRCSYOg9URO/igJwI19NEh+dUACkn0QETbZO2yCExVFin/gfmq6Ps/xJzTEiBvpf3zXMMeALm9/7FWMNXjxmVZcqWPX+EY0xDiLxMGw8APEe65L4q8B+bRdVYJLSMumds7yUPBeJWufKRqP4GS6lmKbUplkgyOl5BF/NdGHzU9sf5TqxxSi1lV7Wfpa4geAOUqswrz1sySKEkDgqak9V5TtcrBsYKtBCm7QiWMcNJlZNGtClxmM5mcvVX4io1aOGdIWaCrFGtCy1F8IwFXbXG6lZWCCcSY9keRUAxI3S+pG/iqLBKcKqcU3dS08YwNORJiOion5so80MqJ2JaADM7hRfWtUFsJ1T+tCY48ILoT0zJiYn2us8Y8bITxEaBXRqef8AdO1yyDxPol/tU2sLJo2InJJsSsM8TcmPE3Kaa6CRv5JSIvoud+vfun+rfumjoHO1Cf5o0nLfX8hc47EO/qKYV3blXR0hMCTkcr7Qm+e0Ze65svO5Q8x6qaa63DcRDbyPCfuts9rWU2ZyYP6Tf1OW2S815k7nrU52M2SmxL+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60106" y="3810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r-TR" sz="2800" dirty="0">
                <a:solidFill>
                  <a:prstClr val="black">
                    <a:lumMod val="85000"/>
                    <a:lumOff val="15000"/>
                  </a:prst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Next Lecture</a:t>
            </a:r>
            <a:endParaRPr lang="en-US" sz="2200" dirty="0">
              <a:solidFill>
                <a:prstClr val="black">
                  <a:lumMod val="85000"/>
                  <a:lumOff val="15000"/>
                </a:prst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AutoShape 4" descr="data:image/jpeg;base64,/9j/4AAQSkZJRgABAQAAAQABAAD/2wCEAAkGBxQSEhUUEhQWFRUUGBUUFBUXFBQXFBcYFBcXFhQUFBUYHCggGBolHBQUITEhJSkrLi4uFx8zODMsNygtLisBCgoKDgwOFxAQFywcHCQsLCwsLCwsLCwsLCwsLCwsLCwsLCwsLCwsLCwsLCwsLCwsLCw3LCwsLDcsLCssLCwrLP/AABEIAMIBAwMBIgACEQEDEQH/xAAcAAABBQEBAQAAAAAAAAAAAAACAAEDBAUGBwj/xAA+EAABAwIEAwYFAwMBBwUAAAABAAIRAyEEMUFRBRJhBiJxgZGhBxMUsfAywdFS4fFCFSNicqKy0kNTc4KS/8QAGAEBAQEBAQAAAAAAAAAAAAAAAAECAwT/xAAeEQEBAQACAwEBAQAAAAAAAAAAARECIRIxQQNhUf/aAAwDAQACEQMRAD8A8YhOGqRjFMykiq3In5FcFFF8hBQ5E4Yr/wBMiFBBQ+WnFMrQOGTiggz/AJacU1oHDovplRXwgM3W9hsPIWbSpXyXRcHbJE5Lcms1kcU4U7lK5BzYXueH4SKjIiZXk3afhhoYipTOhkeBuFOUSe2RTClbTTUm3WgaGV1huKPy0TaSvMoqUYdBniki+StP6VL6fZUZgopxQWn9NZMKCDO+Sn+StUYZOMOFcGQaSjcxa76Cp4imiKJCSOoFGgdOEwTygJIFNKeUEzaiSjCSqBpK9TAWGHKQPKwut9oG6MkdP5XPteTurdDCOOZhFaoc3dG1k5Kth6TW3zPVaHD63e3GyS7Ws6WWYEuAuNkI4f16eK1KYOuee1tEeJcCBpBvvH8rv4Ry8rrKp8Ok5xomOCjXoVpNtJGkXM+CaqDEx+rO/mp4w2qX0wDcu8DnOm0KxgnFhnOMx0Rh2156fm6EZxl16+auYbro+GdpflmHMkZZrkO1FI4vEPrZB0ADYCyvPve0npsgqEnRL2OebwA583srdPhsC5nyWoBFictkjczFlnxi6zfooUhw1slbqCDbwRNM5p4w1TNGw6IPl9FdcRl6eaCmzO/v9ksXVZtMaqSjh+YiPRG2ln+6OnTg3+6SJqvXIpkh4g7EKP6ppsSIXqmE4Jh+IYRvOzvNHKXZOBGoXm/ar4fYjCkupzUp9P1DxGqXjfief+s2pXZlKoYms1ZTyRY2UZcuetLb6gUReFC1spcqaJuYKWkzmyVRXcA7NCpPpuqX06tISqiAYcpKwElU1HxbhsN+Y3T9Q8dVkALrKwmk8btPtdcqFmrF7BsAE6lWwVBhMvBTLNdIMKxg3w4KsCpKboIUiunZVOWwPhlnbQKUsImbgZHKzj9rj1VXB4gR+mJAkAWdJm855K1aI6EC2ezb5Zar1S9OGYrcudv72mUmGLDx8SLWPqjaBBgwYIgztf3HuirZDcWA1iJnL8lBGXQO9I+3hHomYJGU/sjcYAzNjkRBMz+490hY5i0/hQR8hsDr4+qRZ4zpmjfUkxAJAzk76goA4gTMddFFRHxnon58h7RqlykXIiRnbW/lZSBstA5RMEk3ncz4BAIjO0nr9wo3GOqMicotkNfsipN387bII4kZXSaJifP/ACjg+O0ZFA9w8/GVATyBeBc/ZNSHuctUA3t0H8ouY3ymM/7oO7+HPEeWq6i4/rEgHQhd7WpB1iJXi3CcYaNRtQWc0g31jML2mnXDmtcMntDh53Wk/jyX4qdiw0fU0G//ACNA/wCoALyhzIN19Q9oGh9B4ORaR7L5nx9OHuBEQSIWOc+rx66REWULlM02UTwuTYFJQfBUaSDbBsmUGDqS2NlYC0ydoSThOqi/Q2XM1Ww4jYke66GibrG4tTiq7c3MdVL6X6bCHNXAqGGdBV1pWK3BtKOVGEQUVv8ACQXN1gZxJgeG8wr5JbGsXPnOe/4Fk8HdJ2/vlaVrtgcsGx8g2AIcbX1J6lenhenPlOwERfTwgGBcN2Kb5YFjYmcs5G/3UlWeUGJuBOU7W8vdV6pMyOaD6xlPU5LTImmDB0TtYAbxfb1THu9dTY6wS2Z8PwpqzhDiWwM2t0GY1M265qCF+M70UwSZgCOtgBmbwtrBdk+IVRagQDq/laPR1/ZV/h9h/mcQw+sPL3f/AFaTPqAvoAhY1ucdeJu7AcQaJ5GHWBUb6LF4jw3E4afqcO9oNueO7Jy7wtsvoQqjx6uGYas4gENpvdBAIs0nI5pq3i+faVRpg80HWf48U7Wm5C73sn2Cw+KwLH1Q5lV5eedjtA4hvdIiICav8J6gPcxQI05mOBHobq6zlcGW92bwLmT6KPnz5fIWPqvQ8L8JJI+diSRqGMv6uJ+y5P4icCo4HENp0C6Pltc7mdJkkj9lNMZdNw2F8pugpxNj4W26pw202Nh5SEwYSRl6fmiqJKcH9U+Izleq9huICrhg3WkeTrym4PrK8lvOdj/HRdf8POI8mJFMmG1GlvSTcX9vNWJXf44S3oF4L2/wHy8S50Q2p3h+6+garJBAiL2K81+JnC+ak50GWXGWevsrZssTcseQApPCZ4Tk2XndURTJymQWcFUh3itJYrStei+QCrEqVpTpNCS0iekbqhxxnfad238R/kK80qHjVPutd1IU+J9ZVMwVeaVRVuiVluJgiDkARArLUXuH1SHWOa6R1KRAv4xIiJMnMXnz6rk6LoIXVM71MHM53tY2bAFjn7Bdvz9Mcx08iCdzzT/qINj0z8UzaVtshJ70dfZAWESIgCx1m0i4Q1QbNGR9xAOWg/YrowH5wu2CC6Z00yB8TPkFBjT3XOkXmBHhl6lT8tsid7ZAXm9ie9HkFSxryGRJgxnpGUeql9DqvhMGtxjnvcGtp0XGXEAS5zBr0lelYrtzgWGDXa45d0Odl/yhcH8K+ztDEmtUr0xUFPkawOktBMky3UwG5r1jDYClSEU6bGDZrGtHsFh1jn6PbzAuMfO5f+dj2+5CftjxGm7huJfTe17TTLZa4O/XAGR6roq+GY8EPY1wOYc0EeYK83+JfZrDUMMa1Jhpuc9rS1jiKZmSSac8oyQu46zsLS5MBhxl/u2u/wD13v3W6uJ4U/iODo02GizFUmsaAabuWq0Ad1rg6zoytsrp7ZRZ2CxgPSjPuCmVZY6heHfFurPEHD+llNo9J/deljjmLq2oYJzZyfXe1jR4tEuPkvHe2nznY2r9QWGpzBriyeSzWgcusRHuiWo5sAcoA9Bl+bppGYmZy02MFSPMGb+X8dFFUNgZ6DyjTwstOZb3G9h6AR5KxgKjmkPaYIcAL53sB6ZKBzTlB6i2nj4IzIgZA7RO9joZCsHtGFxIq02VBA52h0dTn6GVh9puHio0yNNIv5KP4e4z5lB1ImDSMgGSYfafUe66DHUA8Q6ZvP31WpcrHKbHzbxbA/LqvbsTHhos2IMLu/iDgeWqHgGHSCYi64iuNVx58crfC7EDwgUrlEVhsle4e/MKipKL4IKI2gklTcICS0ymCLiAJonpB9CgarBbzMcCND0VK5xpVnDmyphWMMVhuLYKl59VEEQKy0kaV0XDalp2EWnynzhc2Ctzg5tG5HrK3+d7Z5emm4ACxANwRHpBHmi5LSbcoyME7ZeXpCJ7okC9hERnGf39UzLTM2EtO9xGel8l6HJWa4zOYBl3QbHa8+iqcSP6Qd5nx0Cvz37CQRESYyt6TrqqHEKJsRfLLrsPJZ5elj1v4N4flwb3/wBdV3o0NaPsV3hK+e+HdqsVh6AoUavIySRytHMC65HNnmqNTjGJeZdXqkz/AO5UPpdYdZyfSMrhfis8lmFpD/1K7QetuUf9y81wfa3GUj3MRU0s48w9HSr+L7Z1MTWwzsSABh6gcXMBHMOZpJ5STfuobHuNMQAiWVwztHhq7QaVZh6Ew7zabrTFVu49VGhBfPna1/Pj625rOHQQ6BPovbeI9psLh5+bWYCLcoPM6duUXXg1d5q16j23BqPdeJhzi4WVjPJI9pzNotrY79cpQC0iQARbT0nw9lPUcMtXSfwaZlV3iZ/fKdPutVzhP5TvfXe94/NEjAzmDYTY5TpkmMnKPyf5TNBJBiZEfsg6DsRxP5OJpz+l3+7fGrXWBPgYXq1RsetzMx065leH4RvMW3yIGuX5917NwnHivQp1bkub3p0cyz+YeU+dlUcT8QOG89JwvIBcPLIRvmvFqq+kuP0Q9s5AZ30z01/hfP8A2owXycQ9uhJI2gqfpOpU4XLYyBko3IgUzguLqFOEySC5SxMABOqkpldTHQhW8MVUCsYcwrErnsU2HuGxKfDG6scbpctUn+qD/KqUjdZpGmHbfdOGHbPXT1UbCjk7qOkOFr8BHM+DscrLIKtcPqQ4K8eql9OuJ5eUFxNrDbxOg/hDz3tcajICPv5IZHK25IIuCMuXMjqiaBBMZxF8vJepwQ1gD0yDhBtYd6MrwmIJNgRECQdotI3COO9PUwN46pPdbx00vqSD1jyUxUP0oDrQJMSYyI7w65xKcOLTHW9tY9kn8xIBMXub2k5+ER6J2t/mZg31+yiojQkGADncfuPP2UD8MwzEt6C4iJ8VbZrf/h1uNZ3TvBExpEkbbfdMGY7CPafIkQdN4Ql1UjN8eJg2Wmc5zvcjQ6fY+iakMtdc51i48gs+LWstmGeTfxzVqhh/lkSDPWwvEj3PqFZNOxIuObObakW6ShDQQPF3idR6JiAAm5GVp22BTEeem+/spD11zz6WPROwCe7M3vlb9s8uqCMgSTHKBcidM7blPTAJIsOu+Wf5qj5c5tE28722/hDVFrzvHj+k+kfgQKf9JEk5wTGcSPzVehfDnGhzalE5t5ajBsI5HC/SPQrguXu5ExmNxB89FpdlMf8AJxVOoP0uIa9v/C7unyuD6Kj1XE0w9rmECI2uYAXjHxP4bEVIyJFsomIJ1iPde2lkE/yMspy2j1XGdt+GCpRewNBieVoEESCZG97+a17ljnerr5/RuSr0y0kHMGD5Jmmy8zsBJOQmRThMkkg6JTUSonBExaZVu0bLscNiPRY7VvcdE0mn+k/dYAUvsjSp5Z+SkCgw5sFMstwQKkovggqJFCiutwTw8akjPfZTtYBYkkiSIgeRXO8Ox5Zlrmuhw3LyyIvM308l6uHKWOPLjlA+lyO7ueV+uqUSC2eQgCZi6T3X6j0sm+bPrP7SqgA2CZOYmRnB6Jw8vkTYeGmqGABN9h+6cP1Pgd+igTWzeTlN/E/3R1HgxNvfVE2oJtl66a+6N1ICMp3GucfsqIKsmP7Wyv8AdOGdcvDXK+6ThzX2sfACICkMQD62nJFQVHajKxytbYeqAgT0jK22fTdWa1JpA5Sb3IIA5ZOpGfsoaZAdeBYzOUxb3KzREPGZRNgugAaeeyXLkfWNLp6fdzyIuY3v+wuhp4BFr5cwvJvN9/BEx8zpnlmMjYbT+6QZreSLAD7+cIqN5LRp3jFpuLDeEAgWGuQvmbGPsiZScHSM/wDyyjf+6kpVJ5YgHroNJKu8ELecF3eIIcBbMDXcQHe1lR69Soc1GkTYhrQ7xAAJPgsji9GWm9zMgydbmN7lXeC8RDv9Q63tF72/Mlbx9CQciDlt576qS5SzY+au3fD/AJWKeYhr+81c6xep/FDhvNT5xM03EwRo6JE5k5novKiuf6TKvC9CchUhUaw2SSdMg6FrpUjFSoVFcaVplNiqfNReOk+l1zIXWYcSCNwVyr2wSNilSe1nDGyshU8Ibq9Tpl2QJ8Oiw6QgiYELUYKKdWMPWc3IqvCmpDZWIu08YRMqX/aJjIbSqACS3tZyNQ49pbBHe9soR08ZTjIkxlmJWSUYV8qeMaYxjTAHmUf1Q5bG8xt5+CykjunlTI1TixNj423R/WAOIaSQTtHkVkSnLreyeVPGNWviGBxg8wPr1Hqo6la4IFjmTG9vJZ7BPVEwp5GLTsWNLX8s5j1hOa5Ma6wJjrKqSMkic5U2mLTMSchuD6T/ACgqPJuLSbCcvyVC2pCIG9+n5KaYmbUtBJtMX3V7BYnli8jUf3Wa376qQW/OlpVlMd9wPiwJaADmBaQOXOST1K9BwGJFRt7ggR0t/j1XiXCsXyuBcdY9Im269C7PcYb3bz99zc7Fb9s+gdtuGDleC0HmBF7mCJNvGfC6+fcfQ+W9zP6SQvqfijPqKJj9TQPXr0Xz38QeHfLr84Fn9ALjMHrf2U598UnVcsw2QlJpuncFxdApJ0kF6i9XqD1ksKt0ai0y3KBXO8QZFRwyvPqt3A1JWb2hZFQHcD2S+k+qNA3WhTftZZtM3WiwLLcGBCdMiaoomhTMNroGhEtIIJxdIFJqocFOEgmBQGCk3qkCEt/sgQRzOaCUYN0DMRShBRBqBRCSYOg9URO/igJwI19NEh+dUACkn0QETbZO2yCExVFin/gfmq6Ps/xJzTEiBvpf3zXMMeALm9/7FWMNXjxmVZcqWPX+EY0xDiLxMGw8APEe65L4q8B+bRdVYJLSMumds7yUPBeJWufKRqP4GS6lmKbUplkgyOl5BF/NdGHzU9sf5TqxxSi1lV7Wfpa4geAOUqswrz1sySKEkDgqak9V5TtcrBsYKtBCm7QiWMcNJlZNGtClxmM5mcvVX4io1aOGdIWaCrFGtCy1F8IwFXbXG6lZWCCcSY9keRUAxI3S+pG/iqLBKcKqcU3dS08YwNORJiOion5so80MqJ2JaADM7hRfWtUFsJ1T+tCY48ILoT0zJiYn2us8Y8bITxEaBXRqef8AdO1yyDxPol/tU2sLJo2InJJsSsM8TcmPE3Kaa6CRv5JSIvoud+vfun+rfumjoHO1Cf5o0nLfX8hc47EO/qKYV3blXR0hMCTkcr7Qm+e0Ze65svO5Q8x6qaa63DcRDbyPCfuts9rWU2ZyYP6Tf1OW2S815k7nrU52M2SmxL+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/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0" y="2438400"/>
            <a:ext cx="9143999" cy="1371600"/>
          </a:xfrm>
        </p:spPr>
        <p:txBody>
          <a:bodyPr anchor="t" anchorCtr="0">
            <a:normAutofit/>
          </a:bodyPr>
          <a:lstStyle/>
          <a:p>
            <a:pPr marL="0" indent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de-DE" sz="3200" dirty="0"/>
              <a:t>Database design </a:t>
            </a:r>
            <a:r>
              <a:rPr lang="de-DE" sz="3200" dirty="0" err="1"/>
              <a:t>methodology</a:t>
            </a:r>
            <a:r>
              <a:rPr lang="de-DE" sz="3200" dirty="0"/>
              <a:t> &amp; UML</a:t>
            </a:r>
          </a:p>
          <a:p>
            <a:pPr marL="0" indent="0">
              <a:spcAft>
                <a:spcPts val="600"/>
              </a:spcAft>
              <a:buNone/>
            </a:pPr>
            <a:endParaRPr lang="tr-TR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Aft>
                <a:spcPts val="600"/>
              </a:spcAft>
              <a:buNone/>
            </a:pP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919851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0"/>
              </a:spcAft>
            </a:pPr>
            <a:r>
              <a:rPr lang="en-US" sz="2800" dirty="0" err="1"/>
              <a:t>Ramez</a:t>
            </a:r>
            <a:r>
              <a:rPr lang="en-US" sz="2800" dirty="0"/>
              <a:t> </a:t>
            </a:r>
            <a:r>
              <a:rPr lang="en-US" sz="2800" dirty="0" err="1"/>
              <a:t>Elmasri</a:t>
            </a:r>
            <a:r>
              <a:rPr lang="en-US" sz="2800" dirty="0"/>
              <a:t>, </a:t>
            </a:r>
            <a:r>
              <a:rPr lang="en-US" sz="2800" dirty="0" err="1"/>
              <a:t>Shamkant</a:t>
            </a:r>
            <a:r>
              <a:rPr lang="en-US" sz="2800" dirty="0"/>
              <a:t> </a:t>
            </a:r>
            <a:r>
              <a:rPr lang="en-US" sz="2800" dirty="0" err="1"/>
              <a:t>Navathe</a:t>
            </a:r>
            <a:r>
              <a:rPr lang="en-US" sz="2800" dirty="0"/>
              <a:t>; “Fundamentals of Database Systems”, 6</a:t>
            </a:r>
            <a:r>
              <a:rPr lang="en-US" sz="2800" baseline="30000" dirty="0"/>
              <a:t>th</a:t>
            </a:r>
            <a:r>
              <a:rPr lang="en-US" sz="2800" dirty="0"/>
              <a:t> Ed., Pearson, 2014.</a:t>
            </a:r>
          </a:p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227313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0</TotalTime>
  <Words>2356</Words>
  <Application>Microsoft Office PowerPoint</Application>
  <PresentationFormat>Bildschirmpräsentation (4:3)</PresentationFormat>
  <Paragraphs>370</Paragraphs>
  <Slides>79</Slides>
  <Notes>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79</vt:i4>
      </vt:variant>
    </vt:vector>
  </HeadingPairs>
  <TitlesOfParts>
    <vt:vector size="86" baseType="lpstr">
      <vt:lpstr>Arial</vt:lpstr>
      <vt:lpstr>Calibri</vt:lpstr>
      <vt:lpstr>Constantia</vt:lpstr>
      <vt:lpstr>Times New Roman</vt:lpstr>
      <vt:lpstr>Wingdings</vt:lpstr>
      <vt:lpstr>Wingdings 2</vt:lpstr>
      <vt:lpstr>Flow</vt:lpstr>
      <vt:lpstr>PowerPoint-Präsentation</vt:lpstr>
      <vt:lpstr>Learning Objectives</vt:lpstr>
      <vt:lpstr>Outline</vt:lpstr>
      <vt:lpstr>Data Modeling Using the Entity-Relationship (ER) Model</vt:lpstr>
      <vt:lpstr>Using High-Level Conceptual Data Models for Database Design</vt:lpstr>
      <vt:lpstr>Using High-Level Conceptual Data Models (cont’d.)</vt:lpstr>
      <vt:lpstr>Using High-Level Conceptual Data Models (cont.)</vt:lpstr>
      <vt:lpstr>A Sample Database Application</vt:lpstr>
      <vt:lpstr>PowerPoint-Präsentation</vt:lpstr>
      <vt:lpstr>Entity Types, Entity Sets, Attributes, and Keys</vt:lpstr>
      <vt:lpstr>Entities and Attributes</vt:lpstr>
      <vt:lpstr>Entities and Attributes (cont.)</vt:lpstr>
      <vt:lpstr>Entity Types, Entity Sets, Keys, and Value Sets</vt:lpstr>
      <vt:lpstr>Entity Types, Entity Sets, Keys, and Value Sets (cont.)</vt:lpstr>
      <vt:lpstr>Initial Conceptual Design of the COMPANY Database</vt:lpstr>
      <vt:lpstr>Relationship Types, Relationship Sets, Roles, and Structural Constraints</vt:lpstr>
      <vt:lpstr>Relationship Types, Sets, and Instances</vt:lpstr>
      <vt:lpstr>Relationship Degree</vt:lpstr>
      <vt:lpstr>PowerPoint-Präsentation</vt:lpstr>
      <vt:lpstr>Role Names and Recursive Relationships</vt:lpstr>
      <vt:lpstr>PowerPoint-Präsentation</vt:lpstr>
      <vt:lpstr>Constraints on Binary Relationship Types</vt:lpstr>
      <vt:lpstr>Attributes of Relationship Types</vt:lpstr>
      <vt:lpstr>Weak Entity Types</vt:lpstr>
      <vt:lpstr>Refining the ER Design for the COMPANY Database</vt:lpstr>
      <vt:lpstr>ER Diagrams, Naming Conventions, and Design Issues</vt:lpstr>
      <vt:lpstr>Proper Naming of Schema Constructs</vt:lpstr>
      <vt:lpstr>Design Choices for ER Conceptual Design</vt:lpstr>
      <vt:lpstr>Alternative Notations for ER Diagrams</vt:lpstr>
      <vt:lpstr>PowerPoint-Präsentation</vt:lpstr>
      <vt:lpstr>Example of Other Notation: UML Class Diagrams</vt:lpstr>
      <vt:lpstr>PowerPoint-Präsentation</vt:lpstr>
      <vt:lpstr>Example of Other Notation: UML Class Diagrams (cont.)</vt:lpstr>
      <vt:lpstr>Example of Other Notation: UML Class Diagrams (cont.)</vt:lpstr>
      <vt:lpstr>Example of Other Notation: UML Class Diagrams (cont.)</vt:lpstr>
      <vt:lpstr>Relationship Types of Degree Higher than Two</vt:lpstr>
      <vt:lpstr>Choosing between Binary and Ternary (or Higher-Degree) Relationships</vt:lpstr>
      <vt:lpstr>PowerPoint-Präsentation</vt:lpstr>
      <vt:lpstr>Constraints on Ternary (or Higher-Degree) Relationships</vt:lpstr>
      <vt:lpstr>Additional Material Enhanced Entity-Relationship (EER) Model</vt:lpstr>
      <vt:lpstr>Chapter 8 (Elmasri) Outline</vt:lpstr>
      <vt:lpstr>The Enhanced Entity-Relationship (EER) Model</vt:lpstr>
      <vt:lpstr>Subclasses, Superclasses, and Inheritance</vt:lpstr>
      <vt:lpstr>Subclasses, Superclasses, and Inheritance (cont.)</vt:lpstr>
      <vt:lpstr>Subclasses, Superclasses, and Inheritance (cont.)</vt:lpstr>
      <vt:lpstr>PowerPoint-Präsentation</vt:lpstr>
      <vt:lpstr>Specialization and Generalization</vt:lpstr>
      <vt:lpstr>PowerPoint-Präsentation</vt:lpstr>
      <vt:lpstr>Specialization and Generalization (cont.)</vt:lpstr>
      <vt:lpstr>Generalization</vt:lpstr>
      <vt:lpstr>Constraints and Characteristics of Specialization and Generalization Hierarchies</vt:lpstr>
      <vt:lpstr>Constraints on Specialization and Generalization</vt:lpstr>
      <vt:lpstr>Constraints on Specialization and Generalization (cont.)</vt:lpstr>
      <vt:lpstr>Specialization and Generalization Hierarchies and Lattices</vt:lpstr>
      <vt:lpstr>PowerPoint-Präsentation</vt:lpstr>
      <vt:lpstr>Specialization and Generalization Hierarchies and Lattices (cont.)</vt:lpstr>
      <vt:lpstr>Utilizing Specialization and Generalization in Refining Conceptual Schemas</vt:lpstr>
      <vt:lpstr>Modeling of UNION Types Using Categories</vt:lpstr>
      <vt:lpstr>A Sample UNIVERSITY EER Schema, Design Choices, and Formal Definitions</vt:lpstr>
      <vt:lpstr>PowerPoint-Präsentation</vt:lpstr>
      <vt:lpstr>Design Choices for Specialization/Generalization</vt:lpstr>
      <vt:lpstr>Design Choices for Specialization/Generalization (cont.)</vt:lpstr>
      <vt:lpstr>Design Choices for Specialization/Generalization (cont.)</vt:lpstr>
      <vt:lpstr>Formal Definitions for the EER Model Concepts</vt:lpstr>
      <vt:lpstr>Formal Definitions for the EER Model Concepts (cont.)</vt:lpstr>
      <vt:lpstr>Formal Definitions for the EER Model Concepts (cont.)</vt:lpstr>
      <vt:lpstr>Example of Other Notation</vt:lpstr>
      <vt:lpstr>PowerPoint-Präsentation</vt:lpstr>
      <vt:lpstr>Data Abstraction, Knowledge Representation, and Ontology Concepts</vt:lpstr>
      <vt:lpstr>Classification and Instantiation</vt:lpstr>
      <vt:lpstr>Classification and Instantiation (cont.)</vt:lpstr>
      <vt:lpstr>Identification</vt:lpstr>
      <vt:lpstr>Specialization and Generalization</vt:lpstr>
      <vt:lpstr>Aggregation and Association</vt:lpstr>
      <vt:lpstr>PowerPoint-Präsentation</vt:lpstr>
      <vt:lpstr>PowerPoint-Präsentation</vt:lpstr>
      <vt:lpstr>Ontologies and the Semantic Web</vt:lpstr>
      <vt:lpstr>PowerPoint-Präsentation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Mohmaed</dc:creator>
  <cp:lastModifiedBy>Samsun</cp:lastModifiedBy>
  <cp:revision>517</cp:revision>
  <dcterms:created xsi:type="dcterms:W3CDTF">2006-08-16T00:00:00Z</dcterms:created>
  <dcterms:modified xsi:type="dcterms:W3CDTF">2017-03-31T08:36:32Z</dcterms:modified>
</cp:coreProperties>
</file>