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35"/>
  </p:notesMasterIdLst>
  <p:handoutMasterIdLst>
    <p:handoutMasterId r:id="rId36"/>
  </p:handoutMasterIdLst>
  <p:sldIdLst>
    <p:sldId id="314" r:id="rId2"/>
    <p:sldId id="362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440" r:id="rId33"/>
    <p:sldId id="441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pos="2880">
          <p15:clr>
            <a:srgbClr val="A4A3A4"/>
          </p15:clr>
        </p15:guide>
        <p15:guide id="5" pos="54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6699FF"/>
    <a:srgbClr val="0033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7" autoAdjust="0"/>
    <p:restoredTop sz="90468" autoAdjust="0"/>
  </p:normalViewPr>
  <p:slideViewPr>
    <p:cSldViewPr>
      <p:cViewPr varScale="1">
        <p:scale>
          <a:sx n="104" d="100"/>
          <a:sy n="104" d="100"/>
        </p:scale>
        <p:origin x="1824" y="96"/>
      </p:cViewPr>
      <p:guideLst>
        <p:guide orient="horz" pos="2160"/>
        <p:guide orient="horz" pos="3984"/>
        <p:guide orient="horz" pos="1008"/>
        <p:guide pos="2880"/>
        <p:guide pos="54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34F67C4-4239-4EF9-B665-72757BEA99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A71F5C2B-C1CC-416E-A7A3-A075741EBED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5D376787-CF84-46C4-B8F8-0D08DC9972A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60CC006-EC2E-4A92-91D7-A4DFA4094D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124CD7A-5348-4BC8-8BB8-E65BE8E2A0FF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CD5CC82-9361-4E71-86AB-01F64D842DF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08BF748-5F3F-4922-AD1D-CB0A7DA1A1B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680B07CD-8517-4EEA-B5C2-1680404E56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A1FFF31-C164-4367-AB1C-675D27DAA88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D4E2EEC0-2894-40CC-99ED-EE75354869E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40CD81FD-EFB0-4B64-BEA6-C0E7E56A23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FBDCC7-6094-4C53-8EEC-9AB568B9A2F2}" type="slidenum">
              <a:rPr lang="en-US" altLang="de-DE"/>
              <a:pPr/>
              <a:t>‹Nr.›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767A171-2D08-4E15-9EDE-9364696293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F09EDD-058E-4011-93FE-D369F93225C6}" type="slidenum">
              <a:rPr lang="en-US" altLang="de-DE"/>
              <a:pPr eaLnBrk="1" hangingPunct="1"/>
              <a:t>1</a:t>
            </a:fld>
            <a:endParaRPr lang="en-US" altLang="de-DE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861EF023-5721-4CD3-A4D0-01296DCE0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62600EA-D220-47C2-A197-41457900C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ECE7F45D-EEBD-4D1A-B49E-92C3C525D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42E8700-9755-4C6A-B035-5E4E26DE8623}" type="slidenum">
              <a:rPr lang="en-US" altLang="de-DE"/>
              <a:pPr eaLnBrk="1" hangingPunct="1"/>
              <a:t>2</a:t>
            </a:fld>
            <a:endParaRPr lang="en-US" altLang="de-DE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4C24612-58CA-42AE-A813-8008580AC8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79BA3A21-E56B-4700-ABAD-5C3EE8645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14AB75B4-8268-4D0A-9837-3CC72B9B82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9336828-F235-4D54-AFB9-4B98FC9F8E34}" type="slidenum">
              <a:rPr lang="en-US" altLang="de-DE"/>
              <a:pPr eaLnBrk="1" hangingPunct="1"/>
              <a:t>3</a:t>
            </a:fld>
            <a:endParaRPr lang="en-US" altLang="de-DE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5F0066DB-862B-4B5E-8BAD-142E28B3EF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11A9B8CD-00DF-4AA5-8432-A1B42CF026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E45FBB03-E68F-47EA-AE65-58C72FE52F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43B7DC-DE2A-422A-AD8F-423B3C93DD4A}" type="slidenum">
              <a:rPr lang="en-US" altLang="de-DE"/>
              <a:pPr eaLnBrk="1" hangingPunct="1"/>
              <a:t>4</a:t>
            </a:fld>
            <a:endParaRPr lang="en-US" altLang="de-DE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D14A371-DB00-4564-AEE3-31741CB55C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85F97CE-E8B7-471E-9B59-62AE21519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3C21270B-7303-433B-928C-EE5D787382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520FAEE-A64F-4FB9-B904-B0A710BE63EC}" type="slidenum">
              <a:rPr lang="en-US" altLang="de-DE"/>
              <a:pPr eaLnBrk="1" hangingPunct="1"/>
              <a:t>5</a:t>
            </a:fld>
            <a:endParaRPr lang="en-US" altLang="de-DE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1D16210A-9B36-430F-8931-DD1265BF3A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35843709-4AE9-4A00-A1B8-4F0C35CDD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3526018-50A9-4073-B4B2-F38D86E442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8B2D5E3-3C4D-447E-B12F-1D7772571B40}" type="slidenum">
              <a:rPr lang="en-US" altLang="de-DE"/>
              <a:pPr eaLnBrk="1" hangingPunct="1"/>
              <a:t>6</a:t>
            </a:fld>
            <a:endParaRPr lang="en-US" altLang="de-DE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5C1ECC66-6A61-4B6E-B3DF-E7003EA47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2F66291D-4C97-4C67-AC03-EDDCE17A34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7E89B29B-AC1F-40B7-AE93-7951D282CC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84B62D1-E7EC-4563-B0A1-268665AA124F}" type="slidenum">
              <a:rPr lang="en-US" altLang="de-DE"/>
              <a:pPr eaLnBrk="1" hangingPunct="1"/>
              <a:t>7</a:t>
            </a:fld>
            <a:endParaRPr lang="en-US" altLang="de-DE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D7634C7-9751-42F5-AD37-59E489ED76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7760937F-BCF9-48EB-8541-527436A7EF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EE12A528-F50E-4A96-9956-949EF614BD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D11E533-6D0F-44C3-9714-A6E346A00146}" type="slidenum">
              <a:rPr lang="en-US" altLang="de-DE"/>
              <a:pPr eaLnBrk="1" hangingPunct="1"/>
              <a:t>8</a:t>
            </a:fld>
            <a:endParaRPr lang="en-US" altLang="de-DE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BE31F20-D076-461D-8E6D-ECF8FE05DB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EADE63E-6B00-48CA-AEAD-83E5B7CE5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E34A7C59-6265-49A7-9190-66941E9747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31290D-571E-4A41-9C61-5296FEA28C9C}" type="slidenum">
              <a:rPr lang="en-US" altLang="de-DE"/>
              <a:pPr eaLnBrk="1" hangingPunct="1"/>
              <a:t>9</a:t>
            </a:fld>
            <a:endParaRPr lang="en-US" altLang="de-DE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B3B0695-471B-4BEB-B0CC-33A41427BE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355C571D-7732-4F43-ABBB-3CA941F688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84DE916-1679-44D5-BF45-FE6048271D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20F8B0A-47E9-4981-83AC-B88E318D0BA6}" type="slidenum">
              <a:rPr lang="en-US" altLang="de-DE"/>
              <a:pPr eaLnBrk="1" hangingPunct="1"/>
              <a:t>10</a:t>
            </a:fld>
            <a:endParaRPr lang="en-US" altLang="de-DE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AF88F66-C4D6-4CA9-9FAB-3F1FBCEBAE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F4F6DD2-7A88-451D-B4A4-B0217B4BAF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A3E79F59-A0BA-4229-B80E-9A2DFEC71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22D38BF-145D-4CC1-B9A1-BCF63E9A3A30}" type="slidenum">
              <a:rPr lang="en-US" altLang="de-DE"/>
              <a:pPr eaLnBrk="1" hangingPunct="1"/>
              <a:t>11</a:t>
            </a:fld>
            <a:endParaRPr lang="en-US" altLang="de-DE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C0409544-F955-4CCC-96A1-96CF7D1EFF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10854BE-0EC6-44CB-BB7E-32FE1FF595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CA3F2C71-7022-4AA4-97A7-0BC0FF156A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9091370-DE5A-4D22-8D8E-D4C74FB587E2}" type="slidenum">
              <a:rPr lang="en-US" altLang="de-DE"/>
              <a:pPr eaLnBrk="1" hangingPunct="1"/>
              <a:t>12</a:t>
            </a:fld>
            <a:endParaRPr lang="en-US" altLang="de-DE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EF3A01F4-E5BD-4D03-AFFD-BCE427AC17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27202F85-2466-4CF6-B1D7-ED9FAB4768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5322DBB-A155-4497-AD99-BB6C7817D6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0E1665-1CEA-4157-8EB7-54C544AEF43A}" type="slidenum">
              <a:rPr lang="en-US" altLang="de-DE"/>
              <a:pPr eaLnBrk="1" hangingPunct="1"/>
              <a:t>13</a:t>
            </a:fld>
            <a:endParaRPr lang="en-US" altLang="de-DE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E64BD74-A58C-4CC3-9C76-CA19823BA5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6BC9609-A7D8-426B-8BF8-D243BDB21F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A979ABD0-80E0-4A84-8441-7D2A147598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2C379CA-C6B2-445E-8C7E-8D225C227987}" type="slidenum">
              <a:rPr lang="en-US" altLang="de-DE"/>
              <a:pPr eaLnBrk="1" hangingPunct="1"/>
              <a:t>14</a:t>
            </a:fld>
            <a:endParaRPr lang="en-US" altLang="de-DE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6C9EC6C9-ADD1-43FE-8482-D8F6FDA654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959A5AF6-7BF3-4FAA-A355-640EC3CA6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7B9DEB0F-A704-444A-A9AE-F7AFEC9AE7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BA296F7-F77E-4A67-82F9-A55CC79CFA5B}" type="slidenum">
              <a:rPr lang="en-US" altLang="de-DE"/>
              <a:pPr eaLnBrk="1" hangingPunct="1"/>
              <a:t>15</a:t>
            </a:fld>
            <a:endParaRPr lang="en-US" altLang="de-DE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3710098-C68D-4471-953F-B19601AC4A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80A5775-7BDD-46D6-8BB3-21F2B6530D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35155136-770A-4986-B76B-69B9C1EEF9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02A0AF3-3542-4E8E-8A92-C5FCC3679C7B}" type="slidenum">
              <a:rPr lang="en-US" altLang="de-DE"/>
              <a:pPr eaLnBrk="1" hangingPunct="1"/>
              <a:t>16</a:t>
            </a:fld>
            <a:endParaRPr lang="en-US" altLang="de-DE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98B9534-95DE-4F70-9595-1518831315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9C7ED716-5044-4982-8D79-B2164FDA17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106BDA52-9A05-4014-AF5F-45B5EEB255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CD92AE8-55A0-451D-B11B-A15903195CCB}" type="slidenum">
              <a:rPr lang="en-US" altLang="de-DE"/>
              <a:pPr eaLnBrk="1" hangingPunct="1"/>
              <a:t>17</a:t>
            </a:fld>
            <a:endParaRPr lang="en-US" altLang="de-DE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BBF91B8-C195-4F54-9271-C0AD8A90E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B3D4F43F-105B-4778-B83C-FFBCE87DA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8CE5ACC2-6B87-4911-A6CC-E93898696F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73B9AC-DFF2-4C93-85B9-F32073085525}" type="slidenum">
              <a:rPr lang="en-US" altLang="de-DE"/>
              <a:pPr eaLnBrk="1" hangingPunct="1"/>
              <a:t>18</a:t>
            </a:fld>
            <a:endParaRPr lang="en-US" altLang="de-DE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CCFA682B-2D61-487A-AB57-651B55F3DC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A817E4C4-DAB5-4412-8DD0-76D0B1C85B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326BC9EE-A68F-4B6A-8CF0-3D48219ED6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C87705-DB77-41F7-92F1-9D53E01A453E}" type="slidenum">
              <a:rPr lang="en-US" altLang="de-DE"/>
              <a:pPr eaLnBrk="1" hangingPunct="1"/>
              <a:t>19</a:t>
            </a:fld>
            <a:endParaRPr lang="en-US" altLang="de-DE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45E024C0-38B6-4312-B3C6-C77A21FFC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B16DDCB5-1327-42EF-9A0E-7560693D2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0B3CDDE5-3058-431A-A507-9BE7E1A28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B2687C-EE29-4926-BC90-A0E4E587FBCF}" type="slidenum">
              <a:rPr lang="en-US" altLang="de-DE"/>
              <a:pPr eaLnBrk="1" hangingPunct="1"/>
              <a:t>20</a:t>
            </a:fld>
            <a:endParaRPr lang="en-US" altLang="de-DE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7B0D213C-2E1F-4A14-8C3B-9B0473A266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994049F-308E-4E97-832E-251A82A197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3715EF2E-20FD-4E14-B8C4-2B8EA9415D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F7DB7FE-C2FB-4F28-A6ED-C50C3E65D4F5}" type="slidenum">
              <a:rPr lang="en-US" altLang="de-DE"/>
              <a:pPr eaLnBrk="1" hangingPunct="1"/>
              <a:t>21</a:t>
            </a:fld>
            <a:endParaRPr lang="en-US" altLang="de-DE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A7DD1A18-3B70-42B6-8A0B-56EF4845E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CB9F6E8E-DE9C-4BA4-A961-460929E01A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3AB61684-8925-4DD9-AEEC-8D6C0F2A12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6E83800-F793-47AC-A002-892E462EC033}" type="slidenum">
              <a:rPr lang="en-US" altLang="de-DE"/>
              <a:pPr eaLnBrk="1" hangingPunct="1"/>
              <a:t>22</a:t>
            </a:fld>
            <a:endParaRPr lang="en-US" altLang="de-DE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6ADCB1F2-DC47-457B-9A00-555A1109AC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6D4041EF-ACC1-4A2A-8E50-66F17813F2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0879D2FD-1547-4EDA-A6A2-506369F50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7932894-1A05-49F4-AFE7-5F12BDD0CD63}" type="slidenum">
              <a:rPr lang="en-US" altLang="de-DE"/>
              <a:pPr eaLnBrk="1" hangingPunct="1"/>
              <a:t>23</a:t>
            </a:fld>
            <a:endParaRPr lang="en-US" altLang="de-DE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FB3FD8F0-91D5-4AEF-9675-3D3775BAEB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849286C8-7511-425A-A2E0-C3D7F7258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C8F297CD-12C9-488E-895C-01B2103854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2B3F93C-8F61-4535-BBEC-3597893568E4}" type="slidenum">
              <a:rPr lang="en-US" altLang="de-DE"/>
              <a:pPr eaLnBrk="1" hangingPunct="1"/>
              <a:t>24</a:t>
            </a:fld>
            <a:endParaRPr lang="en-US" altLang="de-DE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787C4B51-303B-4099-8B16-9DB6EFA64F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7FF92A9-9844-42AE-A359-F26DF0FD0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EB352CEB-25FC-4F16-912A-14A4AC51D9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1ED902D-5D6E-41BB-B870-046C7E6951CE}" type="slidenum">
              <a:rPr lang="en-US" altLang="de-DE"/>
              <a:pPr eaLnBrk="1" hangingPunct="1"/>
              <a:t>25</a:t>
            </a:fld>
            <a:endParaRPr lang="en-US" altLang="de-DE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50A0BDD6-6E98-4C0F-B9C7-117CD3F830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10CD99F1-23E9-4DC6-96A2-CC775E2FB8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B690943B-1E5E-4F17-A0DD-35CE4DE88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6D84308-49F0-41CC-BAF4-F05D20787CC4}" type="slidenum">
              <a:rPr lang="en-US" altLang="de-DE"/>
              <a:pPr eaLnBrk="1" hangingPunct="1"/>
              <a:t>26</a:t>
            </a:fld>
            <a:endParaRPr lang="en-US" altLang="de-DE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AFF62F07-3201-4D08-9D26-96C4852DE4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97CBE5B-EFD8-438F-BF2A-1BAED1AAC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5641D601-D624-491E-B508-E55C0ED6C5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1A91D0A-E63F-4759-B7F3-3AAECD6EB151}" type="slidenum">
              <a:rPr lang="en-US" altLang="de-DE"/>
              <a:pPr eaLnBrk="1" hangingPunct="1"/>
              <a:t>27</a:t>
            </a:fld>
            <a:endParaRPr lang="en-US" altLang="de-DE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F98918A2-0AD9-4245-AA68-CC831A3E18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12E65493-BC5D-439B-8F6D-51CF3B72ED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2AFCF860-C616-4C4F-ABD9-490AA6E2F7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83CC9B0-910D-4AE0-AFA4-B33B1541619E}" type="slidenum">
              <a:rPr lang="en-US" altLang="de-DE"/>
              <a:pPr eaLnBrk="1" hangingPunct="1"/>
              <a:t>28</a:t>
            </a:fld>
            <a:endParaRPr lang="en-US" altLang="de-DE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D7737591-E33A-494B-B2DD-02D0795BD4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90037F07-2C6D-4FE9-90E6-A0F201065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BCFA5F3B-5670-4F1E-A28B-5A0BFAE7D9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1F7E4C3-5DA4-4854-9642-075E2B6EACFE}" type="slidenum">
              <a:rPr lang="en-US" altLang="de-DE"/>
              <a:pPr eaLnBrk="1" hangingPunct="1"/>
              <a:t>29</a:t>
            </a:fld>
            <a:endParaRPr lang="en-US" altLang="de-DE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F9DCEA83-FBAA-42C0-8BC5-8F10EFC084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443FA10E-2564-4D09-967F-C5D1B9668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D536F13C-EAC4-4810-B412-BFC0C079E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97CAA92-429C-4C02-A64C-C06EF447506C}" type="slidenum">
              <a:rPr lang="en-US" altLang="de-DE"/>
              <a:pPr eaLnBrk="1" hangingPunct="1"/>
              <a:t>30</a:t>
            </a:fld>
            <a:endParaRPr lang="en-US" altLang="de-DE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7364DDF5-91A6-4AF3-96F2-1E22F5127B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D2B36A20-D71E-4310-A62A-4CB02DAFDE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65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3C4AA86C-8795-4005-9FCD-A22E5E8EA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C99E9673-9F13-4DE2-AA5C-142424CAE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8C04F977-5837-4A59-81E0-CE8747BB8A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5EFC2AB-E49D-497E-9F23-CA1CE36B63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Garamond" pitchFamily="18" charset="0"/>
              </a:defRPr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0217D25-B132-44F7-9FDF-91D7144F7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8C076C94-4538-48B6-AB08-2B6600EF5D40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739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D9778BE-6142-485B-B7DE-132F6020E6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E9F162C-88B9-4B28-AFA5-A93D8C14A6F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510434-17FD-468A-B71B-353D18644847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CD8736F1-C00A-4885-91CF-5C1B10A2812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5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62A8968-94EA-4AEB-B613-5300814421A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5D94FC-CC89-40F0-8AE8-0770CB6A50D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25A-886B-4E15-98D4-47C5CAC741C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9C0B095D-1DFC-4276-8A51-D339FE1D827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57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49F0B22-7737-4EC4-BD65-F7D6768CD03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B26169A0-07A3-43D6-9AF1-9182EC6B41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17A937-6D7F-4A8E-9087-D3DC33F0DDAD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D33A6E79-F440-419A-B034-18DEB82D05E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01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241D646D-4D54-4E4B-B595-3AB1D408275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D1994432-C0D7-4C2D-AFAD-D5099B50FFB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3408C-E053-476B-B59B-CB3AE6413591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9" name="Rectangle 17">
            <a:extLst>
              <a:ext uri="{FF2B5EF4-FFF2-40B4-BE49-F238E27FC236}">
                <a16:creationId xmlns:a16="http://schemas.microsoft.com/office/drawing/2014/main" id="{E1D8AD19-E2A7-41E0-AD8E-0A872CADCE4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12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BFF47CCA-E036-4F04-89DC-362CBB43105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0ECC5F28-C9CA-45BF-8A6D-F1C9B53F8A7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57882-A33D-4CFE-AB8E-ECB9A7D1A02E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F1BA0210-2F27-4B27-BB86-238129C452E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19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DCB10B20-9281-4CE6-8C78-4373F45A8F5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F054DDF2-DF8E-4D86-B91D-3C4C3C28CDE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ACD02C-8AFC-4564-8ABD-B59DD3C0CBB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BCFD48E-84E9-45DA-A865-96DEF7680DAA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35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6617C7DF-26E9-4D34-B328-300954A5A7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047B74-1CE5-421B-BF03-B382D761126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0E8F2D-D8E0-4088-9217-AF3F25BFE67C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C4CD84EF-4C22-4085-8C25-FC07C0DE873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098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93D50EAE-A01A-4BA0-B970-B9977F8E35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68ED2045-4689-45AA-8CF8-D114246B04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4B380-F433-4773-A69C-3743B7909F90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5BB7A659-5CE1-4457-8562-F49516D8C85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A5C00FCC-4464-4692-8834-F141654F56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14D3C73-2572-453E-A400-BB2D6C5528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A20CC-B6DB-426C-A41B-B9B2D2269A2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E42E74E0-105B-4401-A95E-9D5EA679A62D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28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2547626-80E9-4CE3-A6BB-995E2934D99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CEA5D12-604C-4ADD-96EA-B373760105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27612C-8FC9-4AC7-9D01-3E27924D98C4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1D502C10-FCF3-4B1E-80FE-E8F00F846C9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236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75438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1143000" y="1600200"/>
            <a:ext cx="7543800" cy="4525963"/>
          </a:xfr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304541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7">
            <a:extLst>
              <a:ext uri="{FF2B5EF4-FFF2-40B4-BE49-F238E27FC236}">
                <a16:creationId xmlns:a16="http://schemas.microsoft.com/office/drawing/2014/main" id="{99361ACD-563C-4A1C-8B2A-C8D337D15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2300" name="Rectangle 12">
            <a:extLst>
              <a:ext uri="{FF2B5EF4-FFF2-40B4-BE49-F238E27FC236}">
                <a16:creationId xmlns:a16="http://schemas.microsoft.com/office/drawing/2014/main" id="{0A5EFC41-FD74-41D4-8197-E50F3F64CA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98800" y="6248400"/>
            <a:ext cx="284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 altLang="en-US"/>
              <a:t>Lecture #3  Introduction to Python</a:t>
            </a:r>
          </a:p>
        </p:txBody>
      </p:sp>
      <p:sp>
        <p:nvSpPr>
          <p:cNvPr id="12301" name="Rectangle 13">
            <a:extLst>
              <a:ext uri="{FF2B5EF4-FFF2-40B4-BE49-F238E27FC236}">
                <a16:creationId xmlns:a16="http://schemas.microsoft.com/office/drawing/2014/main" id="{42235D9B-840F-4177-8B38-E8BB9216CDC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6699FF"/>
                </a:solidFill>
              </a:defRPr>
            </a:lvl1pPr>
          </a:lstStyle>
          <a:p>
            <a:fld id="{6B2F36DC-951A-4F46-B91A-56E8A3B0FD03}" type="slidenum">
              <a:rPr lang="en-US" altLang="en-US"/>
              <a:pPr/>
              <a:t>‹Nr.›</a:t>
            </a:fld>
            <a:endParaRPr lang="en-US" altLang="en-US"/>
          </a:p>
        </p:txBody>
      </p:sp>
      <p:sp>
        <p:nvSpPr>
          <p:cNvPr id="1029" name="Rectangle 15">
            <a:extLst>
              <a:ext uri="{FF2B5EF4-FFF2-40B4-BE49-F238E27FC236}">
                <a16:creationId xmlns:a16="http://schemas.microsoft.com/office/drawing/2014/main" id="{9D14430E-0248-4C7F-8803-66F1D1259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16">
            <a:extLst>
              <a:ext uri="{FF2B5EF4-FFF2-40B4-BE49-F238E27FC236}">
                <a16:creationId xmlns:a16="http://schemas.microsoft.com/office/drawing/2014/main" id="{2DB3A408-1A9A-4CDC-AC30-A9F3845C0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2305" name="Rectangle 17">
            <a:extLst>
              <a:ext uri="{FF2B5EF4-FFF2-40B4-BE49-F238E27FC236}">
                <a16:creationId xmlns:a16="http://schemas.microsoft.com/office/drawing/2014/main" id="{023D4C17-0293-4CC1-A4FD-0B9E2D278DF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641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6699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6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7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rgbClr val="003399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q"/>
        <a:defRPr sz="2600">
          <a:solidFill>
            <a:srgbClr val="003399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rgbClr val="003399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rgbClr val="003399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rgbClr val="003399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rgbClr val="00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EA3F5DC0-0C23-41FA-B2B8-30A55E53E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C72471B-7589-45C2-BF91-AB88C6C003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9921CB88-6F06-4AC7-84D3-5D206DCB3F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4BEC255-E169-45B6-A9A0-423211C3F1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de-DE" altLang="de-DE"/>
          </a:p>
        </p:txBody>
      </p:sp>
      <p:pic>
        <p:nvPicPr>
          <p:cNvPr id="4100" name="Picture 4" descr="subtunnel2">
            <a:extLst>
              <a:ext uri="{FF2B5EF4-FFF2-40B4-BE49-F238E27FC236}">
                <a16:creationId xmlns:a16="http://schemas.microsoft.com/office/drawing/2014/main" id="{BF178E4C-4E4A-45A3-BFA6-7E1B04F21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8763"/>
            <a:ext cx="8812212" cy="598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Text Box 5">
            <a:extLst>
              <a:ext uri="{FF2B5EF4-FFF2-40B4-BE49-F238E27FC236}">
                <a16:creationId xmlns:a16="http://schemas.microsoft.com/office/drawing/2014/main" id="{2435D02B-AB65-4F87-8E4F-90F69A459212}"/>
              </a:ext>
            </a:extLst>
          </p:cNvPr>
          <p:cNvSpPr txBox="1">
            <a:spLocks noChangeArrowheads="1"/>
          </p:cNvSpPr>
          <p:nvPr/>
        </p:nvSpPr>
        <p:spPr bwMode="auto">
          <a:xfrm rot="21356255">
            <a:off x="4973638" y="3675063"/>
            <a:ext cx="31765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CSE 420</a:t>
            </a:r>
            <a:r>
              <a:rPr lang="en-US" sz="4000" dirty="0">
                <a:solidFill>
                  <a:srgbClr val="75A4F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2808" name="Text Box 760">
            <a:extLst>
              <a:ext uri="{FF2B5EF4-FFF2-40B4-BE49-F238E27FC236}">
                <a16:creationId xmlns:a16="http://schemas.microsoft.com/office/drawing/2014/main" id="{81E9F93D-B5D7-4488-AF60-93CF7D1CB8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5381625"/>
            <a:ext cx="308930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Computer Games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</a:endParaRPr>
          </a:p>
        </p:txBody>
      </p:sp>
      <p:sp>
        <p:nvSpPr>
          <p:cNvPr id="2809" name="Text Box 761">
            <a:extLst>
              <a:ext uri="{FF2B5EF4-FFF2-40B4-BE49-F238E27FC236}">
                <a16:creationId xmlns:a16="http://schemas.microsoft.com/office/drawing/2014/main" id="{868C7761-3855-4994-97E9-B599BFAB5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815013"/>
            <a:ext cx="442436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Lecture #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3</a:t>
            </a:r>
            <a:r>
              <a:rPr lang="en-US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 </a:t>
            </a:r>
            <a:r>
              <a:rPr lang="tr-TR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Introduction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tr-TR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to</a:t>
            </a:r>
            <a:r>
              <a:rPr lang="tr-TR" sz="2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tr-TR" sz="2200" dirty="0" err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Python</a:t>
            </a:r>
            <a:endParaRPr lang="tr-TR" sz="2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4" name="Text Box 762">
            <a:extLst>
              <a:ext uri="{FF2B5EF4-FFF2-40B4-BE49-F238E27FC236}">
                <a16:creationId xmlns:a16="http://schemas.microsoft.com/office/drawing/2014/main" id="{CB54622A-DFA3-45E3-8016-EEFDB124D41A}"/>
              </a:ext>
            </a:extLst>
          </p:cNvPr>
          <p:cNvSpPr txBox="1">
            <a:spLocks noChangeArrowheads="1"/>
          </p:cNvSpPr>
          <p:nvPr/>
        </p:nvSpPr>
        <p:spPr bwMode="auto">
          <a:xfrm rot="-218648">
            <a:off x="7543800" y="3001963"/>
            <a:ext cx="2286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1200" b="1">
                <a:solidFill>
                  <a:srgbClr val="E1E8FB"/>
                </a:solidFill>
              </a:rPr>
              <a:t>L Line</a:t>
            </a:r>
          </a:p>
        </p:txBody>
      </p:sp>
      <p:sp>
        <p:nvSpPr>
          <p:cNvPr id="4105" name="Oval 764">
            <a:extLst>
              <a:ext uri="{FF2B5EF4-FFF2-40B4-BE49-F238E27FC236}">
                <a16:creationId xmlns:a16="http://schemas.microsoft.com/office/drawing/2014/main" id="{77D7CE0C-CBB0-46F2-9D08-07EB567E0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1295400"/>
            <a:ext cx="304800" cy="304800"/>
          </a:xfrm>
          <a:prstGeom prst="ellipse">
            <a:avLst/>
          </a:prstGeom>
          <a:solidFill>
            <a:srgbClr val="6390E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4106" name="Text Box 765">
            <a:extLst>
              <a:ext uri="{FF2B5EF4-FFF2-40B4-BE49-F238E27FC236}">
                <a16:creationId xmlns:a16="http://schemas.microsoft.com/office/drawing/2014/main" id="{A8B78740-57F1-49EA-A840-DDC13EDF5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26365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DC2F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b="1">
                <a:solidFill>
                  <a:schemeClr val="bg1"/>
                </a:solidFill>
              </a:rPr>
              <a:t>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ußzeilenplatzhalter 3">
            <a:extLst>
              <a:ext uri="{FF2B5EF4-FFF2-40B4-BE49-F238E27FC236}">
                <a16:creationId xmlns:a16="http://schemas.microsoft.com/office/drawing/2014/main" id="{AF33FFFD-11FE-4040-AFED-C71A43DBB2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sp>
        <p:nvSpPr>
          <p:cNvPr id="5123" name="Rectangle 1026">
            <a:extLst>
              <a:ext uri="{FF2B5EF4-FFF2-40B4-BE49-F238E27FC236}">
                <a16:creationId xmlns:a16="http://schemas.microsoft.com/office/drawing/2014/main" id="{03E82E52-1E3F-4EDE-9B75-6C6E7DA3B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Objectives</a:t>
            </a:r>
          </a:p>
        </p:txBody>
      </p:sp>
      <p:sp>
        <p:nvSpPr>
          <p:cNvPr id="5124" name="Rectangle 1027">
            <a:extLst>
              <a:ext uri="{FF2B5EF4-FFF2-40B4-BE49-F238E27FC236}">
                <a16:creationId xmlns:a16="http://schemas.microsoft.com/office/drawing/2014/main" id="{4B739438-40ED-46BD-B99F-1451FB9DE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30725"/>
          </a:xfrm>
        </p:spPr>
        <p:txBody>
          <a:bodyPr/>
          <a:lstStyle/>
          <a:p>
            <a:r>
              <a:rPr lang="en-US" altLang="de-DE"/>
              <a:t>Installing Python</a:t>
            </a:r>
          </a:p>
          <a:p>
            <a:r>
              <a:rPr lang="en-US" altLang="de-DE"/>
              <a:t>Interacting with the Python console</a:t>
            </a:r>
          </a:p>
          <a:p>
            <a:r>
              <a:rPr lang="en-US" altLang="de-DE"/>
              <a:t>Building a program that greets the user</a:t>
            </a:r>
          </a:p>
          <a:p>
            <a:r>
              <a:rPr lang="en-US" altLang="de-DE"/>
              <a:t>Getting basic text input from the user</a:t>
            </a:r>
            <a:endParaRPr lang="tr-TR" altLang="de-DE"/>
          </a:p>
          <a:p>
            <a:r>
              <a:rPr lang="en-US" altLang="de-DE"/>
              <a:t>Building a string variable with an appropriate name</a:t>
            </a:r>
            <a:endParaRPr lang="tr-TR" altLang="de-DE"/>
          </a:p>
          <a:p>
            <a:r>
              <a:rPr lang="en-US" altLang="de-DE"/>
              <a:t>Outputting the value of a string variable to the user</a:t>
            </a:r>
            <a:endParaRPr lang="tr-TR" altLang="de-DE"/>
          </a:p>
          <a:p>
            <a:r>
              <a:rPr lang="en-US" altLang="de-DE"/>
              <a:t>Creating subsets of a string with slicing</a:t>
            </a:r>
            <a:endParaRPr lang="tr-TR" altLang="de-DE"/>
          </a:p>
          <a:p>
            <a:r>
              <a:rPr lang="en-US" altLang="de-DE"/>
              <a:t>Using string interpolation for complex output</a:t>
            </a:r>
          </a:p>
          <a:p>
            <a:endParaRPr lang="en-US" altLang="de-DE"/>
          </a:p>
          <a:p>
            <a:endParaRPr lang="tr-TR" altLang="de-DE"/>
          </a:p>
          <a:p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9D158C-E34B-433D-B31C-64645564B0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6215283-7912-4315-9126-BDD9F89F6D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C3A996E-DC61-4ABB-8627-F8DA46E92A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Why Use Python?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20FC2E0-43BF-4DE8-B768-2677A3504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Freely available</a:t>
            </a:r>
          </a:p>
          <a:p>
            <a:r>
              <a:rPr lang="en-US" altLang="de-DE"/>
              <a:t>Platform-independent</a:t>
            </a:r>
          </a:p>
          <a:p>
            <a:r>
              <a:rPr lang="en-US" altLang="de-DE"/>
              <a:t>Easy to learn</a:t>
            </a:r>
          </a:p>
          <a:p>
            <a:r>
              <a:rPr lang="en-US" altLang="de-DE"/>
              <a:t>Powerful</a:t>
            </a:r>
          </a:p>
          <a:p>
            <a:r>
              <a:rPr lang="en-US" altLang="de-DE"/>
              <a:t>Extensible</a:t>
            </a:r>
          </a:p>
          <a:p>
            <a:r>
              <a:rPr lang="en-US" altLang="de-DE"/>
              <a:t>Transferable</a:t>
            </a:r>
          </a:p>
        </p:txBody>
      </p:sp>
      <p:sp>
        <p:nvSpPr>
          <p:cNvPr id="6148" name="Fußzeilenplatzhalter 1">
            <a:extLst>
              <a:ext uri="{FF2B5EF4-FFF2-40B4-BE49-F238E27FC236}">
                <a16:creationId xmlns:a16="http://schemas.microsoft.com/office/drawing/2014/main" id="{1AD0B758-9D63-4640-9031-AFD110FCBB4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9BE0213-D036-4FF6-8A17-4F72D3A70F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6D4C5E-1A0D-4534-BA2F-B98C114DD9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72E720E-DD7A-4C91-BECE-6331BD4A3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Installing Python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E430099-C9B4-43B8-BE4B-9955ABF6AF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z="2800"/>
              <a:t>Download binaries from </a:t>
            </a:r>
            <a:r>
              <a:rPr lang="en-US" altLang="de-DE" sz="2800">
                <a:latin typeface="Courier New" panose="02070309020205020404" pitchFamily="49" charset="0"/>
              </a:rPr>
              <a:t>www.python.org</a:t>
            </a:r>
            <a:r>
              <a:rPr lang="en-US" altLang="de-DE" sz="2800"/>
              <a:t>.</a:t>
            </a:r>
          </a:p>
          <a:p>
            <a:r>
              <a:rPr lang="en-US" altLang="de-DE" sz="2800"/>
              <a:t>The book examples were tested with Python 2.4.</a:t>
            </a:r>
          </a:p>
          <a:p>
            <a:r>
              <a:rPr lang="en-US" altLang="de-DE" sz="2800"/>
              <a:t>Not all libraries are yet available for 2.5.</a:t>
            </a:r>
          </a:p>
          <a:p>
            <a:r>
              <a:rPr lang="en-US" altLang="de-DE" sz="2800"/>
              <a:t>Run the installer with default parameters.</a:t>
            </a:r>
          </a:p>
          <a:p>
            <a:r>
              <a:rPr lang="en-US" altLang="de-DE" sz="2800"/>
              <a:t>Mac or Linux users, follow the Python Web site instructions.</a:t>
            </a:r>
          </a:p>
        </p:txBody>
      </p:sp>
      <p:sp>
        <p:nvSpPr>
          <p:cNvPr id="7172" name="Fußzeilenplatzhalter 1">
            <a:extLst>
              <a:ext uri="{FF2B5EF4-FFF2-40B4-BE49-F238E27FC236}">
                <a16:creationId xmlns:a16="http://schemas.microsoft.com/office/drawing/2014/main" id="{B090289A-22A9-4DE2-A8BB-C9502B894C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6075BAF-DECF-4766-BDA4-EE5CEFF50F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D0A193F-9A46-4CBB-94D7-67B24DDDEA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79F0BF5-15FA-493A-BC7C-3EBF03ADA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Starting the Engine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13EDD14A-C47B-44C7-A5E9-7C339CF04C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Run Python in the command-line console.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Windows: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Start</a:t>
            </a:r>
            <a:r>
              <a:rPr lang="en-US" altLang="de-DE">
                <a:sym typeface="Wingdings" panose="05000000000000000000" pitchFamily="2" charset="2"/>
              </a:rPr>
              <a:t></a:t>
            </a:r>
            <a:r>
              <a:rPr lang="en-US" altLang="de-DE"/>
              <a:t>Run</a:t>
            </a:r>
            <a:r>
              <a:rPr lang="en-US" altLang="de-DE">
                <a:sym typeface="Wingdings" panose="05000000000000000000" pitchFamily="2" charset="2"/>
              </a:rPr>
              <a:t></a:t>
            </a:r>
            <a:r>
              <a:rPr lang="en-US" altLang="de-DE"/>
              <a:t>cmd</a:t>
            </a:r>
          </a:p>
          <a:p>
            <a:pPr>
              <a:lnSpc>
                <a:spcPct val="90000"/>
              </a:lnSpc>
            </a:pPr>
            <a:r>
              <a:rPr lang="en-US" altLang="de-DE"/>
              <a:t>Mac/Linux:</a:t>
            </a:r>
          </a:p>
          <a:p>
            <a:pPr lvl="1">
              <a:lnSpc>
                <a:spcPct val="90000"/>
              </a:lnSpc>
            </a:pPr>
            <a:r>
              <a:rPr lang="en-US" altLang="de-DE"/>
              <a:t>Start terminal console</a:t>
            </a:r>
          </a:p>
          <a:p>
            <a:pPr>
              <a:lnSpc>
                <a:spcPct val="90000"/>
              </a:lnSpc>
            </a:pPr>
            <a:r>
              <a:rPr lang="en-US" altLang="de-DE"/>
              <a:t>Move to the Python directory, if necessary.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Type </a:t>
            </a:r>
            <a:r>
              <a:rPr lang="en-US" altLang="de-DE">
                <a:latin typeface="Courier New" panose="02070309020205020404" pitchFamily="49" charset="0"/>
              </a:rPr>
              <a:t>python</a:t>
            </a:r>
            <a:r>
              <a:rPr lang="en-US" altLang="de-DE"/>
              <a:t> to begin your session.</a:t>
            </a:r>
          </a:p>
        </p:txBody>
      </p:sp>
      <p:sp>
        <p:nvSpPr>
          <p:cNvPr id="8196" name="Fußzeilenplatzhalter 1">
            <a:extLst>
              <a:ext uri="{FF2B5EF4-FFF2-40B4-BE49-F238E27FC236}">
                <a16:creationId xmlns:a16="http://schemas.microsoft.com/office/drawing/2014/main" id="{D711998B-A895-4C4F-8E3D-CF00C02300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FA2999-DDB6-4468-ABFD-820318AE0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4C707C1-9133-4702-A89C-9A37A6F9F7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B78BDE3-18B2-45DF-BCD1-C11CAFB8D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Interacting with the Console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A292DC0-A905-4609-A59C-59596968F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</a:t>
            </a:r>
            <a:r>
              <a:rPr lang="en-US" altLang="de-DE">
                <a:latin typeface="Courier New" panose="02070309020205020404" pitchFamily="49" charset="0"/>
              </a:rPr>
              <a:t>&gt;&gt;&gt;</a:t>
            </a:r>
            <a:r>
              <a:rPr lang="en-US" altLang="de-DE"/>
              <a:t> symbol is Python’s prompt.</a:t>
            </a:r>
          </a:p>
          <a:p>
            <a:r>
              <a:rPr lang="en-US" altLang="de-DE"/>
              <a:t>Type </a:t>
            </a:r>
            <a:r>
              <a:rPr lang="en-US" altLang="de-DE">
                <a:latin typeface="Courier New" panose="02070309020205020404" pitchFamily="49" charset="0"/>
              </a:rPr>
              <a:t>print "Hello, there!"</a:t>
            </a:r>
          </a:p>
          <a:p>
            <a:r>
              <a:rPr lang="en-US" altLang="de-DE"/>
              <a:t>View immediate results.</a:t>
            </a:r>
          </a:p>
        </p:txBody>
      </p:sp>
      <p:sp>
        <p:nvSpPr>
          <p:cNvPr id="9220" name="Fußzeilenplatzhalter 1">
            <a:extLst>
              <a:ext uri="{FF2B5EF4-FFF2-40B4-BE49-F238E27FC236}">
                <a16:creationId xmlns:a16="http://schemas.microsoft.com/office/drawing/2014/main" id="{BC317CB9-DD79-4A99-B312-3E9A10FC3D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FE6AD8-AB5F-4E88-84CA-B3213BF115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52EC787-11AC-4F4E-B4EC-C8FD38693E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E832B38-D746-4FBF-A33F-1A4B6AA3B4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Using Python as a Simple Calculator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A3C350F-9338-465D-BBDA-53CC5BBE9D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Type a simple math problem (</a:t>
            </a:r>
            <a:r>
              <a:rPr lang="en-US" altLang="de-DE">
                <a:latin typeface="Courier New" panose="02070309020205020404" pitchFamily="49" charset="0"/>
              </a:rPr>
              <a:t>4 + 3</a:t>
            </a:r>
            <a:r>
              <a:rPr lang="en-US" altLang="de-DE"/>
              <a:t>) at the </a:t>
            </a:r>
            <a:r>
              <a:rPr lang="en-US" altLang="de-DE">
                <a:latin typeface="Courier New" panose="02070309020205020404" pitchFamily="49" charset="0"/>
              </a:rPr>
              <a:t>&gt;&gt;&gt;</a:t>
            </a:r>
            <a:r>
              <a:rPr lang="en-US" altLang="de-DE"/>
              <a:t> prompt.</a:t>
            </a:r>
          </a:p>
          <a:p>
            <a:r>
              <a:rPr lang="en-US" altLang="de-DE"/>
              <a:t>View the immediate response.</a:t>
            </a:r>
          </a:p>
          <a:p>
            <a:r>
              <a:rPr lang="en-US" altLang="de-DE"/>
              <a:t>Try other operations:</a:t>
            </a:r>
          </a:p>
          <a:p>
            <a:pPr lvl="1"/>
            <a:r>
              <a:rPr lang="en-US" altLang="de-DE"/>
              <a:t>Multiply = *</a:t>
            </a:r>
          </a:p>
          <a:p>
            <a:pPr lvl="1"/>
            <a:r>
              <a:rPr lang="en-US" altLang="de-DE"/>
              <a:t>Divide = /</a:t>
            </a:r>
          </a:p>
          <a:p>
            <a:pPr lvl="1"/>
            <a:r>
              <a:rPr lang="en-US" altLang="de-DE"/>
              <a:t>Try parentheses</a:t>
            </a:r>
          </a:p>
          <a:p>
            <a:pPr lvl="1"/>
            <a:r>
              <a:rPr lang="en-US" altLang="de-DE">
                <a:solidFill>
                  <a:srgbClr val="FF0000"/>
                </a:solidFill>
              </a:rPr>
              <a:t>Note that 5/2 is incorrect! I'll return to this.</a:t>
            </a:r>
          </a:p>
        </p:txBody>
      </p:sp>
      <p:sp>
        <p:nvSpPr>
          <p:cNvPr id="10244" name="Fußzeilenplatzhalter 1">
            <a:extLst>
              <a:ext uri="{FF2B5EF4-FFF2-40B4-BE49-F238E27FC236}">
                <a16:creationId xmlns:a16="http://schemas.microsoft.com/office/drawing/2014/main" id="{B32F7543-0B92-4FA0-AC58-FF6105D3B5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E92D123-9438-4BF8-B1B3-65BF305DE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66E198B-CAC7-4A12-BE78-16CAA9B075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999CF6-E809-4F26-8D64-39F55DB64F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Storing Information in Variables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5135C32-5135-4277-B0DA-8E8CC967C4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Type the following on the console:</a:t>
            </a:r>
          </a:p>
          <a:p>
            <a:endParaRPr lang="en-US" altLang="de-DE"/>
          </a:p>
          <a:p>
            <a:r>
              <a:rPr lang="en-US" altLang="de-DE"/>
              <a:t>Retrieve the answer with this code:</a:t>
            </a:r>
          </a:p>
          <a:p>
            <a:endParaRPr lang="en-US" altLang="de-DE"/>
          </a:p>
          <a:p>
            <a:r>
              <a:rPr lang="en-US" altLang="de-DE" i="1"/>
              <a:t>Variables</a:t>
            </a:r>
            <a:r>
              <a:rPr lang="en-US" altLang="de-DE"/>
              <a:t> are locations in memory designated to hold a piece of information.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205A5999-C49D-4239-9739-CBF3EB9ED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362200"/>
            <a:ext cx="6400800" cy="346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answer = 5 + 3</a:t>
            </a:r>
          </a:p>
        </p:txBody>
      </p:sp>
      <p:sp>
        <p:nvSpPr>
          <p:cNvPr id="11269" name="Text Box 5">
            <a:extLst>
              <a:ext uri="{FF2B5EF4-FFF2-40B4-BE49-F238E27FC236}">
                <a16:creationId xmlns:a16="http://schemas.microsoft.com/office/drawing/2014/main" id="{34463FF7-F7E5-451C-966F-369E94B1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505200"/>
            <a:ext cx="6400800" cy="3460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 sz="1600">
                <a:latin typeface="Courier New" panose="02070309020205020404" pitchFamily="49" charset="0"/>
              </a:rPr>
              <a:t>print answer</a:t>
            </a:r>
          </a:p>
        </p:txBody>
      </p:sp>
      <p:sp>
        <p:nvSpPr>
          <p:cNvPr id="11270" name="Fußzeilenplatzhalter 1">
            <a:extLst>
              <a:ext uri="{FF2B5EF4-FFF2-40B4-BE49-F238E27FC236}">
                <a16:creationId xmlns:a16="http://schemas.microsoft.com/office/drawing/2014/main" id="{71C360D9-8EA6-4B18-9376-60D3D76C9E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77C0918-E75E-4F9E-81CA-FFC4A9AD94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76D0791-607D-45EA-9F1B-852591E8D2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3C24317-2DCB-4536-901F-8303A52655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IDLE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5358499-78CA-4E67-9F65-F9716B59A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IDLE is an Integrated Development Environment for Python.</a:t>
            </a:r>
          </a:p>
          <a:p>
            <a:r>
              <a:rPr lang="en-US" altLang="de-DE"/>
              <a:t>It comes standard with most versions of Python.</a:t>
            </a:r>
          </a:p>
          <a:p>
            <a:r>
              <a:rPr lang="en-US" altLang="de-DE"/>
              <a:t>It's a text editor specialized for creating and testing Python programs.</a:t>
            </a:r>
          </a:p>
        </p:txBody>
      </p:sp>
      <p:sp>
        <p:nvSpPr>
          <p:cNvPr id="12292" name="Fußzeilenplatzhalter 1">
            <a:extLst>
              <a:ext uri="{FF2B5EF4-FFF2-40B4-BE49-F238E27FC236}">
                <a16:creationId xmlns:a16="http://schemas.microsoft.com/office/drawing/2014/main" id="{E0C369DA-0F9D-41C5-B7C4-BC8A56CC05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B08D21-34E4-4658-B44F-9BD637222D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F9EE7B-8624-4113-9D7C-EB88C866CA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420FE9D-E8C1-4593-829A-39E1A358C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IDLE's Two Modes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67BEE9B-C678-47D1-879B-D65F731A87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If you type </a:t>
            </a:r>
            <a:r>
              <a:rPr lang="en-US" altLang="de-DE">
                <a:latin typeface="Courier New" panose="02070309020205020404" pitchFamily="49" charset="0"/>
              </a:rPr>
              <a:t>idle</a:t>
            </a:r>
            <a:r>
              <a:rPr lang="en-US" altLang="de-DE"/>
              <a:t> into the command line, the IDLE window shows the </a:t>
            </a:r>
            <a:r>
              <a:rPr lang="en-US" altLang="de-DE">
                <a:latin typeface="Courier New" panose="02070309020205020404" pitchFamily="49" charset="0"/>
              </a:rPr>
              <a:t>&gt;&gt;&gt; </a:t>
            </a:r>
            <a:r>
              <a:rPr lang="en-US" altLang="de-DE"/>
              <a:t>prompt.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This is </a:t>
            </a:r>
            <a:r>
              <a:rPr lang="en-US" altLang="de-DE" i="1"/>
              <a:t>interactive mode.</a:t>
            </a:r>
            <a:r>
              <a:rPr lang="en-US" altLang="de-DE"/>
              <a:t> You can type instructions directly.</a:t>
            </a:r>
          </a:p>
          <a:p>
            <a:pPr>
              <a:lnSpc>
                <a:spcPct val="90000"/>
              </a:lnSpc>
            </a:pPr>
            <a:r>
              <a:rPr lang="en-US" altLang="de-DE"/>
              <a:t>File-new calls up a new IDLE window that acts more like a text editor.</a:t>
            </a:r>
          </a:p>
          <a:p>
            <a:pPr>
              <a:lnSpc>
                <a:spcPct val="90000"/>
              </a:lnSpc>
            </a:pPr>
            <a:r>
              <a:rPr lang="en-US" altLang="de-DE"/>
              <a:t>Note the menus are slightly different in the two modes.</a:t>
            </a:r>
          </a:p>
        </p:txBody>
      </p:sp>
      <p:sp>
        <p:nvSpPr>
          <p:cNvPr id="13316" name="Fußzeilenplatzhalter 1">
            <a:extLst>
              <a:ext uri="{FF2B5EF4-FFF2-40B4-BE49-F238E27FC236}">
                <a16:creationId xmlns:a16="http://schemas.microsoft.com/office/drawing/2014/main" id="{B4F42A05-3227-4FA6-A95A-E329712265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F3D855-1E6B-4E78-A2AF-9E3AD38DEC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0D0E613-40FB-4E50-8432-A458114499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D693997-945C-4DA8-AAA7-396B271728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Storing Code in a File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B6DBF93-1819-4131-8049-DBF8652EE9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Open a new IDLE window.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Note the different menus.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Continue writing code (nothing happens immediately).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Save your file with a </a:t>
            </a:r>
            <a:r>
              <a:rPr lang="en-US" altLang="de-DE">
                <a:latin typeface="Courier New" panose="02070309020205020404" pitchFamily="49" charset="0"/>
              </a:rPr>
              <a:t>.py</a:t>
            </a:r>
            <a:r>
              <a:rPr lang="en-US" altLang="de-DE"/>
              <a:t> extension.</a:t>
            </a:r>
          </a:p>
          <a:p>
            <a:pPr marL="609600" indent="-609600">
              <a:buFont typeface="Wingdings" panose="05000000000000000000" pitchFamily="2" charset="2"/>
              <a:buAutoNum type="arabicPeriod"/>
            </a:pPr>
            <a:r>
              <a:rPr lang="en-US" altLang="de-DE"/>
              <a:t>Run the program (F5).</a:t>
            </a:r>
          </a:p>
        </p:txBody>
      </p:sp>
      <p:sp>
        <p:nvSpPr>
          <p:cNvPr id="14340" name="Fußzeilenplatzhalter 1">
            <a:extLst>
              <a:ext uri="{FF2B5EF4-FFF2-40B4-BE49-F238E27FC236}">
                <a16:creationId xmlns:a16="http://schemas.microsoft.com/office/drawing/2014/main" id="{83FA94FC-762F-48F1-9FA9-EBDFF44857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E7F2F7-11BC-4AE2-8883-9374C72051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B5BFCC1-00A0-42B4-8636-C6A96DA0C2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4F73138-F401-407B-8C57-C2814F960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Your First Interactive Game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8675D31-16EF-48EE-8B0D-1C7C9260A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371600"/>
            <a:ext cx="7543800" cy="4525963"/>
          </a:xfrm>
        </p:spPr>
        <p:txBody>
          <a:bodyPr/>
          <a:lstStyle/>
          <a:p>
            <a:r>
              <a:rPr lang="en-US" altLang="de-DE"/>
              <a:t>Type this code into IDLE:</a:t>
            </a:r>
          </a:p>
          <a:p>
            <a:endParaRPr lang="en-US" altLang="de-DE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44052666-F812-481B-9119-F4860A057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133600"/>
            <a:ext cx="6400800" cy="449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"""Cheese Shop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cheeseShop.py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demonstrate comments, raw input, and string variables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from Game Programming - L-line, Andy Harris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4/10/06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"""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#tell the user something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"Welcome to the cheese shop!"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#get information from the user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cheeseType = raw_input("What kind of cheese would you like? 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#we don't have that kind...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"Sorry, We're all out of"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cheeseType</a:t>
            </a:r>
          </a:p>
        </p:txBody>
      </p:sp>
      <p:sp>
        <p:nvSpPr>
          <p:cNvPr id="15365" name="Fußzeilenplatzhalter 1">
            <a:extLst>
              <a:ext uri="{FF2B5EF4-FFF2-40B4-BE49-F238E27FC236}">
                <a16:creationId xmlns:a16="http://schemas.microsoft.com/office/drawing/2014/main" id="{1AAF0217-CD67-45E8-9F44-7BDDFC5A03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012EF60-7425-42B1-8AE4-2DC4D0D7E1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E86D5FE4-C2A9-4B8A-AAC8-964757F0CA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C1A586A-9FA3-4189-8872-F741C03F5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Using docstrings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1A1AF38-A07A-4D6E-964F-00CFD3D90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triple-quoted string contains special comments about the program:</a:t>
            </a:r>
          </a:p>
          <a:p>
            <a:pPr lvl="1"/>
            <a:r>
              <a:rPr lang="en-US" altLang="de-DE"/>
              <a:t>Program name</a:t>
            </a:r>
          </a:p>
          <a:p>
            <a:pPr lvl="1"/>
            <a:r>
              <a:rPr lang="en-US" altLang="de-DE"/>
              <a:t>Author</a:t>
            </a:r>
          </a:p>
          <a:p>
            <a:pPr lvl="1"/>
            <a:r>
              <a:rPr lang="en-US" altLang="de-DE"/>
              <a:t>Date</a:t>
            </a:r>
          </a:p>
          <a:p>
            <a:pPr lvl="1"/>
            <a:r>
              <a:rPr lang="en-US" altLang="de-DE"/>
              <a:t>Filename</a:t>
            </a:r>
          </a:p>
        </p:txBody>
      </p:sp>
      <p:sp>
        <p:nvSpPr>
          <p:cNvPr id="16388" name="Fußzeilenplatzhalter 1">
            <a:extLst>
              <a:ext uri="{FF2B5EF4-FFF2-40B4-BE49-F238E27FC236}">
                <a16:creationId xmlns:a16="http://schemas.microsoft.com/office/drawing/2014/main" id="{F459B0B1-BCB9-45DF-82D3-EE9746C177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4336E88-0D1B-4734-90AF-3A127DFCA9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0F23274-4E7A-453D-9FF8-A528E111C4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623328C-F285-42AA-8D6B-3C27641832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Printing Output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9726D911-57C3-4F0E-BDB4-240C4CC5B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>
                <a:latin typeface="Courier New" panose="02070309020205020404" pitchFamily="49" charset="0"/>
              </a:rPr>
              <a:t>print</a:t>
            </a:r>
            <a:r>
              <a:rPr lang="en-US" altLang="de-DE"/>
              <a:t> prints output to the screen.</a:t>
            </a:r>
          </a:p>
          <a:p>
            <a:r>
              <a:rPr lang="en-US" altLang="de-DE"/>
              <a:t>Values in quotes are printed exactly.</a:t>
            </a:r>
          </a:p>
          <a:p>
            <a:r>
              <a:rPr lang="en-US" altLang="de-DE"/>
              <a:t>The value of a variable is printed.</a:t>
            </a:r>
          </a:p>
        </p:txBody>
      </p:sp>
      <p:sp>
        <p:nvSpPr>
          <p:cNvPr id="17412" name="Fußzeilenplatzhalter 1">
            <a:extLst>
              <a:ext uri="{FF2B5EF4-FFF2-40B4-BE49-F238E27FC236}">
                <a16:creationId xmlns:a16="http://schemas.microsoft.com/office/drawing/2014/main" id="{CFFC1E37-86FB-40AD-BB77-68A3262A98B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1F833F4-7E4A-4BD1-B0B8-16EECD3F38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37AEE63-0313-45F6-AB76-FA0B04066A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AC21666-4B0E-47B2-8FC7-457857CC1A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Getting Input from the User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95744B2A-E11F-4B8A-92D9-7F00782A74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raw_input gets data from the screen.</a:t>
            </a:r>
          </a:p>
          <a:p>
            <a:r>
              <a:rPr lang="en-US" altLang="de-DE"/>
              <a:t>It prints a prompt.</a:t>
            </a:r>
          </a:p>
          <a:p>
            <a:r>
              <a:rPr lang="en-US" altLang="de-DE"/>
              <a:t>It retrieves text data.</a:t>
            </a:r>
          </a:p>
          <a:p>
            <a:r>
              <a:rPr lang="en-US" altLang="de-DE"/>
              <a:t>It expects a variable in which to store the result.</a:t>
            </a:r>
          </a:p>
        </p:txBody>
      </p:sp>
      <p:sp>
        <p:nvSpPr>
          <p:cNvPr id="18436" name="Fußzeilenplatzhalter 1">
            <a:extLst>
              <a:ext uri="{FF2B5EF4-FFF2-40B4-BE49-F238E27FC236}">
                <a16:creationId xmlns:a16="http://schemas.microsoft.com/office/drawing/2014/main" id="{BF0B7B7E-F8C7-4F00-8F1E-B019DEAFF3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6308498-AF61-4BEF-B645-D7B1C72606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6FA281B-C08A-42AE-85E8-DB038C341A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A9D1A58-FE88-412A-83E3-4565A4913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Variable Naming Conventions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1C72A3F-E04E-4E4E-A2A9-DE77EBD3F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Descriptive</a:t>
            </a:r>
          </a:p>
          <a:p>
            <a:r>
              <a:rPr lang="en-US" altLang="de-DE"/>
              <a:t>No spaces</a:t>
            </a:r>
          </a:p>
          <a:p>
            <a:r>
              <a:rPr lang="en-US" altLang="de-DE"/>
              <a:t>Case-sensitive</a:t>
            </a:r>
          </a:p>
          <a:p>
            <a:r>
              <a:rPr lang="en-US" altLang="de-DE"/>
              <a:t>Manageable length</a:t>
            </a:r>
          </a:p>
        </p:txBody>
      </p:sp>
      <p:sp>
        <p:nvSpPr>
          <p:cNvPr id="19460" name="Fußzeilenplatzhalter 1">
            <a:extLst>
              <a:ext uri="{FF2B5EF4-FFF2-40B4-BE49-F238E27FC236}">
                <a16:creationId xmlns:a16="http://schemas.microsoft.com/office/drawing/2014/main" id="{541FFB6A-5705-4886-935C-ED0CD2EF80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EBFAE7-2DD0-44A7-8A49-4384EDD64F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1EDBEFF-5DD9-4E6C-AE62-00C44C0753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A150F04-B5F5-4598-94DE-72E60BEAB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Strings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0A6645B-83BB-45E4-91C3-BEC99135DC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Programmers call text </a:t>
            </a:r>
            <a:r>
              <a:rPr lang="en-US" altLang="de-DE" i="1"/>
              <a:t>strings.</a:t>
            </a:r>
            <a:endParaRPr lang="en-US" altLang="de-DE"/>
          </a:p>
          <a:p>
            <a:r>
              <a:rPr lang="en-US" altLang="de-DE"/>
              <a:t>The storage mechanism uses a sequence of memory cells.</a:t>
            </a:r>
          </a:p>
          <a:p>
            <a:r>
              <a:rPr lang="en-US" altLang="de-DE"/>
              <a:t>This reminded early programmers of beads on a string.</a:t>
            </a:r>
          </a:p>
          <a:p>
            <a:r>
              <a:rPr lang="en-US" altLang="de-DE"/>
              <a:t>Variables that contain text are called </a:t>
            </a:r>
            <a:r>
              <a:rPr lang="en-US" altLang="de-DE" i="1"/>
              <a:t>string variables.</a:t>
            </a:r>
            <a:endParaRPr lang="en-US" altLang="de-DE"/>
          </a:p>
        </p:txBody>
      </p:sp>
      <p:sp>
        <p:nvSpPr>
          <p:cNvPr id="20484" name="Fußzeilenplatzhalter 1">
            <a:extLst>
              <a:ext uri="{FF2B5EF4-FFF2-40B4-BE49-F238E27FC236}">
                <a16:creationId xmlns:a16="http://schemas.microsoft.com/office/drawing/2014/main" id="{FD491F95-F466-4BFA-9F67-F6D9667CF8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43E9ABD-761D-45E8-811E-EDD70FC497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D50C044-DE7D-4F0E-9124-52A060EAAD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620E21F-B8E6-4DC9-AA19-5C75056C60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Building a Basic String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BB8B5D37-BE7E-4D92-AD86-8134D493BB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Type string assignment in the console (the </a:t>
            </a:r>
            <a:r>
              <a:rPr lang="en-US" altLang="de-DE">
                <a:latin typeface="Courier New" panose="02070309020205020404" pitchFamily="49" charset="0"/>
              </a:rPr>
              <a:t>&gt;&gt;&gt;</a:t>
            </a:r>
            <a:r>
              <a:rPr lang="en-US" altLang="de-DE"/>
              <a:t> will already be there):</a:t>
            </a:r>
          </a:p>
          <a:p>
            <a:endParaRPr lang="en-US" altLang="de-DE"/>
          </a:p>
          <a:p>
            <a:r>
              <a:rPr lang="en-US" altLang="de-DE"/>
              <a:t>Output the value of the string:</a:t>
            </a:r>
          </a:p>
          <a:p>
            <a:endParaRPr lang="en-US" altLang="de-DE"/>
          </a:p>
          <a:p>
            <a:endParaRPr lang="en-US" altLang="de-DE"/>
          </a:p>
          <a:p>
            <a:r>
              <a:rPr lang="en-US" altLang="de-DE"/>
              <a:t>Storing a string value into a variable automatically creates a string variable.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98A5CD62-E30B-46C1-9436-C0A7945A2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743200"/>
            <a:ext cx="64008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playerName = "Princess Oogieboogie"</a:t>
            </a:r>
            <a:r>
              <a:rPr lang="en-US" altLang="de-DE"/>
              <a:t> 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2EEE325E-8C03-4026-BAC9-C3ACD3234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886200"/>
            <a:ext cx="6400800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print playerName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Princess OoogieBoogie</a:t>
            </a:r>
          </a:p>
        </p:txBody>
      </p:sp>
      <p:sp>
        <p:nvSpPr>
          <p:cNvPr id="21510" name="Fußzeilenplatzhalter 1">
            <a:extLst>
              <a:ext uri="{FF2B5EF4-FFF2-40B4-BE49-F238E27FC236}">
                <a16:creationId xmlns:a16="http://schemas.microsoft.com/office/drawing/2014/main" id="{E0AA98A6-1E5F-4AE3-8E19-584CE4F795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253D38D-ED18-4F9D-A6CF-71237ED180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49786D7-C1A5-4BCB-8ECB-3F100A576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E9ACA8A-69CD-48C3-86EC-4FA2ECD12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Introducing Methods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3AF3FC83-4533-4EB2-A5AC-5D5C82B022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Python uses Object-Oriented Programming (OOP).</a:t>
            </a:r>
          </a:p>
          <a:p>
            <a:r>
              <a:rPr lang="en-US" altLang="de-DE"/>
              <a:t>All entities are objects.</a:t>
            </a:r>
          </a:p>
          <a:p>
            <a:r>
              <a:rPr lang="en-US" altLang="de-DE"/>
              <a:t>Objects have </a:t>
            </a:r>
            <a:r>
              <a:rPr lang="en-US" altLang="de-DE" i="1"/>
              <a:t>methods</a:t>
            </a:r>
            <a:r>
              <a:rPr lang="en-US" altLang="de-DE"/>
              <a:t> (things they can do).</a:t>
            </a:r>
          </a:p>
          <a:p>
            <a:r>
              <a:rPr lang="en-US" altLang="de-DE"/>
              <a:t>Strings have a bunch of interesting methods.</a:t>
            </a:r>
          </a:p>
        </p:txBody>
      </p:sp>
      <p:sp>
        <p:nvSpPr>
          <p:cNvPr id="22532" name="Fußzeilenplatzhalter 1">
            <a:extLst>
              <a:ext uri="{FF2B5EF4-FFF2-40B4-BE49-F238E27FC236}">
                <a16:creationId xmlns:a16="http://schemas.microsoft.com/office/drawing/2014/main" id="{3D07CF2F-583D-4C64-BEA3-C21CDEC40B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7F253E-7C30-499F-B299-F892065D1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F9C14CF-C684-44B2-9ADA-303DF5A69A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EE48A42-9C99-4CFC-A444-F56A5CD0E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Discovering String Methods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F47883A-5E73-4077-8DF4-CC35013847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Python has a very rich built-in help system you can use to learn about objects.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Type </a:t>
            </a:r>
            <a:r>
              <a:rPr lang="en-US" altLang="de-DE">
                <a:latin typeface="Courier New" panose="02070309020205020404" pitchFamily="49" charset="0"/>
              </a:rPr>
              <a:t>help("str")</a:t>
            </a:r>
            <a:r>
              <a:rPr lang="en-US" altLang="de-DE"/>
              <a:t> at the console to learn about the str (string) object.</a:t>
            </a:r>
          </a:p>
          <a:p>
            <a:pPr>
              <a:lnSpc>
                <a:spcPct val="90000"/>
              </a:lnSpc>
            </a:pPr>
            <a:r>
              <a:rPr lang="en-US" altLang="de-DE"/>
              <a:t>Note: </a:t>
            </a:r>
            <a:r>
              <a:rPr lang="en-US" altLang="de-DE">
                <a:latin typeface="Courier New" panose="02070309020205020404" pitchFamily="49" charset="0"/>
              </a:rPr>
              <a:t>help("string")</a:t>
            </a:r>
            <a:r>
              <a:rPr lang="en-US" altLang="de-DE"/>
              <a:t> produces results too, but these are older functions that have been replaced by str.</a:t>
            </a:r>
          </a:p>
        </p:txBody>
      </p:sp>
      <p:sp>
        <p:nvSpPr>
          <p:cNvPr id="23556" name="Fußzeilenplatzhalter 1">
            <a:extLst>
              <a:ext uri="{FF2B5EF4-FFF2-40B4-BE49-F238E27FC236}">
                <a16:creationId xmlns:a16="http://schemas.microsoft.com/office/drawing/2014/main" id="{E0A880F3-EFDD-45F3-9170-9A9ACCFC32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52362AE-E2D2-429E-9153-538329E66F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FCA59EC-CCBE-4A6B-B0E9-49C1A65865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BCD74AA-C8C6-4541-A924-EF6A58E22B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0"/>
            <a:ext cx="7543800" cy="1143000"/>
          </a:xfrm>
        </p:spPr>
        <p:txBody>
          <a:bodyPr/>
          <a:lstStyle/>
          <a:p>
            <a:r>
              <a:rPr lang="en-US" altLang="de-DE"/>
              <a:t>Exploring String Methods</a:t>
            </a:r>
          </a:p>
        </p:txBody>
      </p:sp>
      <p:sp>
        <p:nvSpPr>
          <p:cNvPr id="24579" name="Text Box 4">
            <a:extLst>
              <a:ext uri="{FF2B5EF4-FFF2-40B4-BE49-F238E27FC236}">
                <a16:creationId xmlns:a16="http://schemas.microsoft.com/office/drawing/2014/main" id="{546B8622-C78B-4ACA-BBA2-F0BB80A15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066800"/>
            <a:ext cx="6400800" cy="5594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""" nameGame.py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illustrate basic string functions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Andy Harris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    3/15/06"""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userName = raw_input("Please tell me your name: 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"I will shout your name: ", userName.upper()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"Now all in lowercase: ", userName.lower()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"How about inverting the case? ", userName.swapcase()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numChars = len(userName)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"Your name has", numChars, "characters"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"Now I'll pronounce your name like a cartoon character:"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userName = userName.upper()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userName = userName.replace("R", "W")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userName = userName.title()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userName</a:t>
            </a:r>
          </a:p>
        </p:txBody>
      </p:sp>
      <p:sp>
        <p:nvSpPr>
          <p:cNvPr id="24580" name="Fußzeilenplatzhalter 1">
            <a:extLst>
              <a:ext uri="{FF2B5EF4-FFF2-40B4-BE49-F238E27FC236}">
                <a16:creationId xmlns:a16="http://schemas.microsoft.com/office/drawing/2014/main" id="{83481E35-633D-47D7-9489-8F414401A3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FFD8109-12F7-4EA2-8C80-8F92994DE7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32EAE2A-E53E-4018-99E3-17AF180856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>
            <a:extLst>
              <a:ext uri="{FF2B5EF4-FFF2-40B4-BE49-F238E27FC236}">
                <a16:creationId xmlns:a16="http://schemas.microsoft.com/office/drawing/2014/main" id="{59062925-9854-4174-8766-61100B10F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Selected String Methods</a:t>
            </a:r>
          </a:p>
        </p:txBody>
      </p:sp>
      <p:graphicFrame>
        <p:nvGraphicFramePr>
          <p:cNvPr id="118825" name="Group 41">
            <a:extLst>
              <a:ext uri="{FF2B5EF4-FFF2-40B4-BE49-F238E27FC236}">
                <a16:creationId xmlns:a16="http://schemas.microsoft.com/office/drawing/2014/main" id="{9B98883C-1F60-4F49-B220-6D477819A34A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 Method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Description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stringName.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upper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Converts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into all uppercase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stringName.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lower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Converts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into all lowercase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stringName.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swapcase()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Converts uppercase to lowercase, lowercase to uppercase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.replace(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old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, </a:t>
                      </a: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new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Looks in the string for the value 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old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and replaces it with the value 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new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1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stringName.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title()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Capitalizes each word in the 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len</a:t>
                      </a:r>
                      <a:r>
                        <a:rPr kumimoji="0" lang="en-US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(string)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Returns the length of the string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" name="Grafik 3">
            <a:extLst>
              <a:ext uri="{FF2B5EF4-FFF2-40B4-BE49-F238E27FC236}">
                <a16:creationId xmlns:a16="http://schemas.microsoft.com/office/drawing/2014/main" id="{156744B4-2342-41F0-BFAD-F76528D7B3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17C0A5D-9FEC-4E9D-9A1D-ACC05A3188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86CDED8-A97E-4B23-8BF2-8D3A52842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Making the Cartoon Version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489D104-436E-433A-AE35-7C0A6060E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The "cartoon voice" requires a couple of steps.</a:t>
            </a:r>
          </a:p>
          <a:p>
            <a:r>
              <a:rPr lang="en-US" altLang="de-DE"/>
              <a:t>Convert the string to uppercase.</a:t>
            </a:r>
          </a:p>
          <a:p>
            <a:r>
              <a:rPr lang="en-US" altLang="de-DE"/>
              <a:t>Replace "R" with "W."</a:t>
            </a:r>
          </a:p>
          <a:p>
            <a:r>
              <a:rPr lang="en-US" altLang="de-DE"/>
              <a:t>Convert back to title case.</a:t>
            </a:r>
          </a:p>
          <a:p>
            <a:r>
              <a:rPr lang="en-US" altLang="de-DE"/>
              <a:t>Program catches uppercase and lowercase "R."</a:t>
            </a:r>
          </a:p>
        </p:txBody>
      </p:sp>
      <p:sp>
        <p:nvSpPr>
          <p:cNvPr id="26628" name="Fußzeilenplatzhalter 1">
            <a:extLst>
              <a:ext uri="{FF2B5EF4-FFF2-40B4-BE49-F238E27FC236}">
                <a16:creationId xmlns:a16="http://schemas.microsoft.com/office/drawing/2014/main" id="{B4CB281D-7B4F-4A3E-AF32-6E59F7C368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D46AB28-BC5B-4267-AE46-F6F6C03749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BD464B3-4B8A-48C1-935E-6ACF5261AB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411D69B-8672-4293-B9F5-D9DD9D032C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Slicing Strings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F13DF25-5338-40E9-A226-270B7A2CB5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You can extract parts of a string.</a:t>
            </a:r>
          </a:p>
          <a:p>
            <a:r>
              <a:rPr lang="en-US" altLang="de-DE"/>
              <a:t>This technique is called </a:t>
            </a:r>
            <a:r>
              <a:rPr lang="en-US" altLang="de-DE" i="1"/>
              <a:t>slicing.</a:t>
            </a:r>
          </a:p>
          <a:p>
            <a:r>
              <a:rPr lang="en-US" altLang="de-DE"/>
              <a:t>String has positions </a:t>
            </a:r>
            <a:r>
              <a:rPr lang="en-US" altLang="de-DE" i="1"/>
              <a:t>between</a:t>
            </a:r>
            <a:r>
              <a:rPr lang="en-US" altLang="de-DE"/>
              <a:t> characters:</a:t>
            </a:r>
          </a:p>
          <a:p>
            <a:pPr lvl="1"/>
            <a:r>
              <a:rPr lang="en-US" altLang="de-DE">
                <a:latin typeface="Courier New" panose="02070309020205020404" pitchFamily="49" charset="0"/>
              </a:rPr>
              <a:t>0 1 2 3 4 5 6</a:t>
            </a:r>
          </a:p>
          <a:p>
            <a:pPr lvl="1"/>
            <a:r>
              <a:rPr lang="en-US" altLang="de-DE">
                <a:latin typeface="Courier New" panose="02070309020205020404" pitchFamily="49" charset="0"/>
              </a:rPr>
              <a:t>|s|a|l|a|m|i|</a:t>
            </a:r>
          </a:p>
          <a:p>
            <a:r>
              <a:rPr lang="en-US" altLang="de-DE"/>
              <a:t>Please view</a:t>
            </a:r>
            <a:r>
              <a:rPr lang="en-US" altLang="de-DE">
                <a:latin typeface="Courier New" panose="02070309020205020404" pitchFamily="49" charset="0"/>
              </a:rPr>
              <a:t> salamiSlice.py</a:t>
            </a:r>
            <a:r>
              <a:rPr lang="en-US" altLang="de-DE"/>
              <a:t>.</a:t>
            </a:r>
          </a:p>
        </p:txBody>
      </p:sp>
      <p:sp>
        <p:nvSpPr>
          <p:cNvPr id="27652" name="Fußzeilenplatzhalter 1">
            <a:extLst>
              <a:ext uri="{FF2B5EF4-FFF2-40B4-BE49-F238E27FC236}">
                <a16:creationId xmlns:a16="http://schemas.microsoft.com/office/drawing/2014/main" id="{CFD54E79-4A9E-459B-8AA9-26EBE24965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C14F24-86CB-4C33-B0CA-BE3A2CE16F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ED26011-3168-480B-972E-4A0E291697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15D9739-170D-419B-8D7E-E94515C815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String Slicing Example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374EC08-F0E7-40BF-85FF-A294BB12B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Guide:</a:t>
            </a:r>
          </a:p>
          <a:p>
            <a:pPr lvl="1"/>
            <a:r>
              <a:rPr lang="en-US" altLang="de-DE">
                <a:latin typeface="Courier New" panose="02070309020205020404" pitchFamily="49" charset="0"/>
              </a:rPr>
              <a:t>0 1 2 3 4 5 6</a:t>
            </a:r>
          </a:p>
          <a:p>
            <a:pPr lvl="1"/>
            <a:r>
              <a:rPr lang="en-US" altLang="de-DE">
                <a:latin typeface="Courier New" panose="02070309020205020404" pitchFamily="49" charset="0"/>
              </a:rPr>
              <a:t>|s|a|l|a|m|i|</a:t>
            </a:r>
          </a:p>
          <a:p>
            <a:pPr lvl="1"/>
            <a:endParaRPr lang="en-US" altLang="de-DE">
              <a:latin typeface="Courier New" panose="02070309020205020404" pitchFamily="49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246BB207-5A55-416B-B09D-D5DC1B52D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429000"/>
            <a:ext cx="6400800" cy="2024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meat = "salami"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print meat[2:5]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'lam'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print meat[0: 3]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'sal'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meat[4:6]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'mi'</a:t>
            </a:r>
          </a:p>
        </p:txBody>
      </p:sp>
      <p:sp>
        <p:nvSpPr>
          <p:cNvPr id="28677" name="Fußzeilenplatzhalter 1">
            <a:extLst>
              <a:ext uri="{FF2B5EF4-FFF2-40B4-BE49-F238E27FC236}">
                <a16:creationId xmlns:a16="http://schemas.microsoft.com/office/drawing/2014/main" id="{904FC3C6-00A4-4E04-90A9-8D130D91E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D43DA55-A134-4ABC-8D2B-B1969C2ECF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806CACC-2FA0-4B3E-B947-5610ADFFAD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9D5C985-EFBA-48D4-963E-4BA0AC3DC1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More String Slicing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4219A0D-1800-4BC0-8125-DEDE0E6D52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de-DE">
                <a:latin typeface="Courier New" panose="02070309020205020404" pitchFamily="49" charset="0"/>
              </a:rPr>
              <a:t>0 1 2 3 4 5 6</a:t>
            </a:r>
          </a:p>
          <a:p>
            <a:pPr lvl="1"/>
            <a:r>
              <a:rPr lang="en-US" altLang="de-DE">
                <a:latin typeface="Courier New" panose="02070309020205020404" pitchFamily="49" charset="0"/>
              </a:rPr>
              <a:t>|s|a|l|a|m|i|</a:t>
            </a:r>
          </a:p>
          <a:p>
            <a:endParaRPr lang="en-US" altLang="de-DE"/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4398AB60-E4AE-407C-877E-F1871D551E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743200"/>
            <a:ext cx="6400800" cy="394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meat = "salami"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print meat[0:3]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'sal'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meat[:3]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'sal'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meat[4:6]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'mi'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meat[4:]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'mi'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meat[-3:]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'ami'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meat[4]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'm'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</p:txBody>
      </p:sp>
      <p:sp>
        <p:nvSpPr>
          <p:cNvPr id="29701" name="Fußzeilenplatzhalter 1">
            <a:extLst>
              <a:ext uri="{FF2B5EF4-FFF2-40B4-BE49-F238E27FC236}">
                <a16:creationId xmlns:a16="http://schemas.microsoft.com/office/drawing/2014/main" id="{1AC031F9-E711-4FEA-87BD-A637348508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40A85F6-0B7F-4A7B-9961-CEC9F0AA94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8F576E0-A405-4E74-8D96-BC15D75424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D96975D-0558-4DA8-9D51-883AA462F5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String Interpolation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8A67053-F849-4764-A134-10443A5079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z="2800"/>
              <a:t>Sometimes, you want to combine variables and literal values.</a:t>
            </a:r>
          </a:p>
          <a:p>
            <a:pPr>
              <a:lnSpc>
                <a:spcPct val="90000"/>
              </a:lnSpc>
            </a:pPr>
            <a:r>
              <a:rPr lang="en-US" altLang="de-DE" sz="2800"/>
              <a:t>Python has a nice technique called </a:t>
            </a:r>
            <a:r>
              <a:rPr lang="en-US" altLang="de-DE" sz="2800" i="1"/>
              <a:t>string interpolation:</a:t>
            </a:r>
          </a:p>
          <a:p>
            <a:pPr>
              <a:lnSpc>
                <a:spcPct val="90000"/>
              </a:lnSpc>
            </a:pPr>
            <a:endParaRPr lang="en-US" altLang="de-DE" sz="2800" i="1"/>
          </a:p>
          <a:p>
            <a:pPr>
              <a:lnSpc>
                <a:spcPct val="90000"/>
              </a:lnSpc>
            </a:pPr>
            <a:endParaRPr lang="en-US" altLang="de-DE" sz="28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de-DE" sz="280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de-DE" sz="2800"/>
              <a:t>%s indicates a </a:t>
            </a:r>
            <a:r>
              <a:rPr lang="en-US" altLang="de-DE" sz="2800" i="1"/>
              <a:t>string placeholder.</a:t>
            </a:r>
            <a:endParaRPr lang="en-US" altLang="de-DE" sz="2800"/>
          </a:p>
          <a:p>
            <a:pPr>
              <a:lnSpc>
                <a:spcPct val="90000"/>
              </a:lnSpc>
            </a:pPr>
            <a:r>
              <a:rPr lang="en-US" altLang="de-DE" sz="2800"/>
              <a:t>The second % indicates variable to stuff into string.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62C96FC4-CABC-412A-A054-8BBDDDAB4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429000"/>
            <a:ext cx="6400800" cy="12001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userName = "Benjamin"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&gt;&gt;&gt; print "Hi there, %s!" % userName</a:t>
            </a:r>
          </a:p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Hi there, Benjamin!</a:t>
            </a:r>
          </a:p>
          <a:p>
            <a:pPr eaLnBrk="1" hangingPunct="1"/>
            <a:endParaRPr lang="en-US" altLang="de-DE">
              <a:latin typeface="Courier New" panose="02070309020205020404" pitchFamily="49" charset="0"/>
            </a:endParaRPr>
          </a:p>
        </p:txBody>
      </p:sp>
      <p:sp>
        <p:nvSpPr>
          <p:cNvPr id="30725" name="Fußzeilenplatzhalter 1">
            <a:extLst>
              <a:ext uri="{FF2B5EF4-FFF2-40B4-BE49-F238E27FC236}">
                <a16:creationId xmlns:a16="http://schemas.microsoft.com/office/drawing/2014/main" id="{277FB410-CFFE-4E0A-8C21-25006E7788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96D5F2C-ECC2-4FC2-BBE3-700863C2DB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6518821-81CA-4E29-9F25-F54508A972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3EC6935-6E93-48EA-92E9-689A60950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Interpolating Numbers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3ED453AE-6CB3-41D9-B396-30987B854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/>
              <a:t>Use %s to embed a string value.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%d to embed an integer (a number without decimal values).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%f to embed a real number (with decimal values).</a:t>
            </a:r>
          </a:p>
          <a:p>
            <a:pPr>
              <a:lnSpc>
                <a:spcPct val="90000"/>
              </a:lnSpc>
            </a:pPr>
            <a:r>
              <a:rPr lang="en-US" altLang="de-DE"/>
              <a:t>Use %.2f to embed a real number to two places.</a:t>
            </a:r>
          </a:p>
          <a:p>
            <a:pPr>
              <a:lnSpc>
                <a:spcPct val="90000"/>
              </a:lnSpc>
            </a:pPr>
            <a:r>
              <a:rPr lang="en-US" altLang="de-DE"/>
              <a:t>You can find more on numbers in Chapter 2.</a:t>
            </a:r>
          </a:p>
        </p:txBody>
      </p:sp>
      <p:sp>
        <p:nvSpPr>
          <p:cNvPr id="31748" name="Fußzeilenplatzhalter 1">
            <a:extLst>
              <a:ext uri="{FF2B5EF4-FFF2-40B4-BE49-F238E27FC236}">
                <a16:creationId xmlns:a16="http://schemas.microsoft.com/office/drawing/2014/main" id="{C88BC918-4539-4E01-8E9C-B8E4DBEFBA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102A013-9F12-4AB9-A236-0EE53DBCE1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87CDBD3-142D-4A6A-84CD-C2EE232451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0929A9C-8ED3-49F7-B29D-DDEA41C1AE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z="3600"/>
              <a:t>Interpolating Multiple Values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B010CCF-01AC-40E0-AE48-0A4367994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A string interpolation can include multiple values:</a:t>
            </a:r>
          </a:p>
          <a:p>
            <a:endParaRPr lang="en-US" altLang="de-DE"/>
          </a:p>
          <a:p>
            <a:r>
              <a:rPr lang="en-US" altLang="de-DE"/>
              <a:t>Use a placeholder for each value.</a:t>
            </a:r>
          </a:p>
          <a:p>
            <a:r>
              <a:rPr lang="en-US" altLang="de-DE"/>
              <a:t>Use parentheses to make a list of variables.</a:t>
            </a:r>
          </a:p>
          <a:p>
            <a:r>
              <a:rPr lang="en-US" altLang="de-DE"/>
              <a:t>Please view </a:t>
            </a:r>
            <a:r>
              <a:rPr lang="en-US" altLang="de-DE">
                <a:latin typeface="Courier New" panose="02070309020205020404" pitchFamily="49" charset="0"/>
              </a:rPr>
              <a:t>interpolation.py</a:t>
            </a:r>
            <a:r>
              <a:rPr lang="en-US" altLang="de-DE"/>
              <a:t>.</a:t>
            </a:r>
          </a:p>
        </p:txBody>
      </p:sp>
      <p:sp>
        <p:nvSpPr>
          <p:cNvPr id="32772" name="Text Box 4">
            <a:extLst>
              <a:ext uri="{FF2B5EF4-FFF2-40B4-BE49-F238E27FC236}">
                <a16:creationId xmlns:a16="http://schemas.microsoft.com/office/drawing/2014/main" id="{E918B14E-E689-4A4C-8172-114F93293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819400"/>
            <a:ext cx="6934200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de-DE">
                <a:latin typeface="Courier New" panose="02070309020205020404" pitchFamily="49" charset="0"/>
              </a:rPr>
              <a:t>Print "%s is %d years old today." % (name, age)</a:t>
            </a:r>
            <a:endParaRPr lang="en-US" altLang="de-DE"/>
          </a:p>
        </p:txBody>
      </p:sp>
      <p:sp>
        <p:nvSpPr>
          <p:cNvPr id="32773" name="Fußzeilenplatzhalter 1">
            <a:extLst>
              <a:ext uri="{FF2B5EF4-FFF2-40B4-BE49-F238E27FC236}">
                <a16:creationId xmlns:a16="http://schemas.microsoft.com/office/drawing/2014/main" id="{2AF64BF8-B86A-4B72-BA4B-EEF6DFC15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D17C4B6-3F9A-4962-AA54-B73A30761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B7B9980-AE18-4785-81BE-A01EDEF300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825C70C5-5A1F-4912-B514-E31F5AF2E0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/>
              <a:t>Discussion Topics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0E44AB5-D33E-4B2F-A17E-9DC0A7438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/>
              <a:t>How does Python compare to any other language you might know?</a:t>
            </a:r>
          </a:p>
          <a:p>
            <a:r>
              <a:rPr lang="en-US" altLang="de-DE"/>
              <a:t>Why is it important to work with string values?</a:t>
            </a:r>
          </a:p>
          <a:p>
            <a:r>
              <a:rPr lang="en-US" altLang="de-DE"/>
              <a:t>How will basic input and output be useful in more advanced games?</a:t>
            </a:r>
          </a:p>
          <a:p>
            <a:r>
              <a:rPr lang="en-US" altLang="de-DE"/>
              <a:t>When might a program require string slicing?</a:t>
            </a:r>
          </a:p>
        </p:txBody>
      </p:sp>
      <p:sp>
        <p:nvSpPr>
          <p:cNvPr id="33796" name="Fußzeilenplatzhalter 1">
            <a:extLst>
              <a:ext uri="{FF2B5EF4-FFF2-40B4-BE49-F238E27FC236}">
                <a16:creationId xmlns:a16="http://schemas.microsoft.com/office/drawing/2014/main" id="{9EDF7F52-0689-4127-B63B-2C17C2D85D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FDDD9C8-FCD6-43BE-9632-70DC9BC54C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C033E05-3DB1-487D-881D-D54295DDB2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ußzeilenplatzhalter 3">
            <a:extLst>
              <a:ext uri="{FF2B5EF4-FFF2-40B4-BE49-F238E27FC236}">
                <a16:creationId xmlns:a16="http://schemas.microsoft.com/office/drawing/2014/main" id="{38BE9FB8-5656-465C-8DDA-DA85DB7207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6699FF"/>
                </a:solidFill>
              </a:rPr>
              <a:t>Lecture #3  Introduction to Python</a:t>
            </a: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956EFD5-A830-46EA-A749-F887CC0537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de-DE"/>
              <a:t>Summary</a:t>
            </a:r>
          </a:p>
        </p:txBody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E5C45902-6C04-441F-9EB7-A3E23101E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/>
              <a:t>You should now understand</a:t>
            </a:r>
          </a:p>
          <a:p>
            <a:pPr lvl="1" eaLnBrk="1" hangingPunct="1"/>
            <a:r>
              <a:rPr lang="tr-TR" altLang="de-DE"/>
              <a:t>Installing Python</a:t>
            </a:r>
            <a:endParaRPr lang="en-US" altLang="de-DE"/>
          </a:p>
          <a:p>
            <a:pPr lvl="1" eaLnBrk="1" hangingPunct="1"/>
            <a:r>
              <a:rPr lang="tr-TR" altLang="de-DE"/>
              <a:t>Interacting with Python</a:t>
            </a:r>
            <a:endParaRPr lang="en-US" altLang="de-DE"/>
          </a:p>
          <a:p>
            <a:pPr lvl="1" eaLnBrk="1" hangingPunct="1"/>
            <a:r>
              <a:rPr lang="tr-TR" altLang="de-DE"/>
              <a:t>Using IDLE</a:t>
            </a:r>
            <a:endParaRPr lang="en-US" altLang="de-DE"/>
          </a:p>
          <a:p>
            <a:pPr lvl="1" eaLnBrk="1" hangingPunct="1"/>
            <a:r>
              <a:rPr lang="tr-TR" altLang="de-DE"/>
              <a:t>Building a simple program</a:t>
            </a:r>
          </a:p>
          <a:p>
            <a:pPr lvl="1" eaLnBrk="1" hangingPunct="1"/>
            <a:r>
              <a:rPr lang="tr-TR" altLang="de-DE"/>
              <a:t>String operations in Python</a:t>
            </a:r>
            <a:endParaRPr lang="en-US" altLang="de-DE"/>
          </a:p>
          <a:p>
            <a:pPr lvl="1" eaLnBrk="1" hangingPunct="1"/>
            <a:endParaRPr lang="en-US" alt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F6644B-65BE-49A5-98C9-BA7B7472C3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145CE7E-DE07-44E0-BE6E-22E8FB6E38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1000"/>
            <a:ext cx="75438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4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bg1"/>
                </a:solidFill>
                <a:latin typeface="Arial" charset="0"/>
              </a:defRPr>
            </a:lvl2pPr>
            <a:lvl3pPr>
              <a:defRPr sz="4200">
                <a:solidFill>
                  <a:schemeClr val="bg1"/>
                </a:solidFill>
                <a:latin typeface="Arial" charset="0"/>
              </a:defRPr>
            </a:lvl3pPr>
            <a:lvl4pPr>
              <a:defRPr sz="4200">
                <a:solidFill>
                  <a:schemeClr val="bg1"/>
                </a:solidFill>
                <a:latin typeface="Arial" charset="0"/>
              </a:defRPr>
            </a:lvl4pPr>
            <a:lvl5pPr>
              <a:defRPr sz="4200">
                <a:solidFill>
                  <a:schemeClr val="bg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tr-TR" dirty="0"/>
              <a:t>Next Lecture</a:t>
            </a:r>
            <a:endParaRPr lang="en-US" dirty="0"/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55576" y="2438400"/>
            <a:ext cx="8759824" cy="9144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tr-TR" sz="3200" dirty="0">
                <a:solidFill>
                  <a:schemeClr val="dk1"/>
                </a:solidFill>
                <a:latin typeface="Times New Roman"/>
                <a:ea typeface="Times New Roman" panose="02020603050405020304" pitchFamily="18" charset="0"/>
              </a:rPr>
              <a:t>Working with Data</a:t>
            </a: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92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endParaRPr lang="tr-TR" sz="2800" dirty="0"/>
          </a:p>
          <a:p>
            <a:pPr>
              <a:spcAft>
                <a:spcPts val="0"/>
              </a:spcAft>
            </a:pPr>
            <a:r>
              <a:rPr lang="en-US" sz="2800" dirty="0"/>
              <a:t>Andy Harris, “Game Programming, The L Line, The Express Line to Learning”; Wiley, 2007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theme1.xml><?xml version="1.0" encoding="utf-8"?>
<a:theme xmlns:a="http://schemas.openxmlformats.org/drawingml/2006/main" name="1_Edge">
  <a:themeElements>
    <a:clrScheme name="1_Edge 2">
      <a:dk1>
        <a:srgbClr val="333333"/>
      </a:dk1>
      <a:lt1>
        <a:srgbClr val="CCCCFF"/>
      </a:lt1>
      <a:dk2>
        <a:srgbClr val="0B0506"/>
      </a:dk2>
      <a:lt2>
        <a:srgbClr val="FFFFFF"/>
      </a:lt2>
      <a:accent1>
        <a:srgbClr val="3366CC"/>
      </a:accent1>
      <a:accent2>
        <a:srgbClr val="3333CC"/>
      </a:accent2>
      <a:accent3>
        <a:srgbClr val="AAAAAA"/>
      </a:accent3>
      <a:accent4>
        <a:srgbClr val="AEAEDA"/>
      </a:accent4>
      <a:accent5>
        <a:srgbClr val="ADB8E2"/>
      </a:accent5>
      <a:accent6>
        <a:srgbClr val="2D2DB9"/>
      </a:accent6>
      <a:hlink>
        <a:srgbClr val="808080"/>
      </a:hlink>
      <a:folHlink>
        <a:srgbClr val="666633"/>
      </a:folHlink>
    </a:clrScheme>
    <a:fontScheme name="1_Ed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0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11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00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1646</Words>
  <Application>Microsoft Office PowerPoint</Application>
  <PresentationFormat>Bildschirmpräsentation (4:3)</PresentationFormat>
  <Paragraphs>308</Paragraphs>
  <Slides>33</Slides>
  <Notes>31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0" baseType="lpstr">
      <vt:lpstr>Arial</vt:lpstr>
      <vt:lpstr>Arial Black</vt:lpstr>
      <vt:lpstr>Courier New</vt:lpstr>
      <vt:lpstr>Garamond</vt:lpstr>
      <vt:lpstr>Times New Roman</vt:lpstr>
      <vt:lpstr>Wingdings</vt:lpstr>
      <vt:lpstr>1_Edge</vt:lpstr>
      <vt:lpstr>PowerPoint-Präsentation</vt:lpstr>
      <vt:lpstr>Objectives</vt:lpstr>
      <vt:lpstr>Why Use Python?</vt:lpstr>
      <vt:lpstr>Installing Python</vt:lpstr>
      <vt:lpstr>Starting the Engine</vt:lpstr>
      <vt:lpstr>Interacting with the Console</vt:lpstr>
      <vt:lpstr>Using Python as a Simple Calculator</vt:lpstr>
      <vt:lpstr>Storing Information in Variables</vt:lpstr>
      <vt:lpstr>Using IDLE</vt:lpstr>
      <vt:lpstr>IDLE's Two Modes</vt:lpstr>
      <vt:lpstr>Storing Code in a File</vt:lpstr>
      <vt:lpstr>Your First Interactive Game</vt:lpstr>
      <vt:lpstr>Using docstrings</vt:lpstr>
      <vt:lpstr>Printing Output</vt:lpstr>
      <vt:lpstr>Getting Input from the User</vt:lpstr>
      <vt:lpstr>Variable Naming Conventions</vt:lpstr>
      <vt:lpstr>Introducing Strings</vt:lpstr>
      <vt:lpstr>Building a Basic String</vt:lpstr>
      <vt:lpstr>Introducing Methods</vt:lpstr>
      <vt:lpstr>Discovering String Methods</vt:lpstr>
      <vt:lpstr>Exploring String Methods</vt:lpstr>
      <vt:lpstr>Selected String Methods</vt:lpstr>
      <vt:lpstr>Making the Cartoon Version</vt:lpstr>
      <vt:lpstr>Slicing Strings</vt:lpstr>
      <vt:lpstr>String Slicing Example</vt:lpstr>
      <vt:lpstr>More String Slicing</vt:lpstr>
      <vt:lpstr>String Interpolation</vt:lpstr>
      <vt:lpstr>Interpolating Numbers</vt:lpstr>
      <vt:lpstr>Interpolating Multiple Values</vt:lpstr>
      <vt:lpstr>Discussion Topics</vt:lpstr>
      <vt:lpstr>Summary</vt:lpstr>
      <vt:lpstr>PowerPoint-Präsentation</vt:lpstr>
      <vt:lpstr>References</vt:lpstr>
    </vt:vector>
  </TitlesOfParts>
  <Company>Adams Consulting Services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Game Design, 2nd Edition - Ch 1</dc:title>
  <dc:creator>Ernest Adams</dc:creator>
  <cp:lastModifiedBy>Samsun</cp:lastModifiedBy>
  <cp:revision>119</cp:revision>
  <dcterms:created xsi:type="dcterms:W3CDTF">2003-03-16T17:22:50Z</dcterms:created>
  <dcterms:modified xsi:type="dcterms:W3CDTF">2019-04-21T11:53:52Z</dcterms:modified>
</cp:coreProperties>
</file>