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78"/>
  </p:notesMasterIdLst>
  <p:sldIdLst>
    <p:sldId id="769" r:id="rId3"/>
    <p:sldId id="770" r:id="rId4"/>
    <p:sldId id="771" r:id="rId5"/>
    <p:sldId id="772" r:id="rId6"/>
    <p:sldId id="773" r:id="rId7"/>
    <p:sldId id="774" r:id="rId8"/>
    <p:sldId id="775" r:id="rId9"/>
    <p:sldId id="776" r:id="rId10"/>
    <p:sldId id="777" r:id="rId11"/>
    <p:sldId id="778" r:id="rId12"/>
    <p:sldId id="779" r:id="rId13"/>
    <p:sldId id="780" r:id="rId14"/>
    <p:sldId id="781" r:id="rId15"/>
    <p:sldId id="782" r:id="rId16"/>
    <p:sldId id="783" r:id="rId17"/>
    <p:sldId id="784" r:id="rId18"/>
    <p:sldId id="785" r:id="rId19"/>
    <p:sldId id="786" r:id="rId20"/>
    <p:sldId id="787" r:id="rId21"/>
    <p:sldId id="788" r:id="rId22"/>
    <p:sldId id="789" r:id="rId23"/>
    <p:sldId id="790" r:id="rId24"/>
    <p:sldId id="791" r:id="rId25"/>
    <p:sldId id="792" r:id="rId26"/>
    <p:sldId id="793" r:id="rId27"/>
    <p:sldId id="794" r:id="rId28"/>
    <p:sldId id="795" r:id="rId29"/>
    <p:sldId id="796" r:id="rId30"/>
    <p:sldId id="797" r:id="rId31"/>
    <p:sldId id="798" r:id="rId32"/>
    <p:sldId id="799" r:id="rId33"/>
    <p:sldId id="800" r:id="rId34"/>
    <p:sldId id="801" r:id="rId35"/>
    <p:sldId id="802" r:id="rId36"/>
    <p:sldId id="803" r:id="rId37"/>
    <p:sldId id="804" r:id="rId38"/>
    <p:sldId id="805" r:id="rId39"/>
    <p:sldId id="806" r:id="rId40"/>
    <p:sldId id="807" r:id="rId41"/>
    <p:sldId id="808" r:id="rId42"/>
    <p:sldId id="809" r:id="rId43"/>
    <p:sldId id="810" r:id="rId44"/>
    <p:sldId id="811" r:id="rId45"/>
    <p:sldId id="812" r:id="rId46"/>
    <p:sldId id="813" r:id="rId47"/>
    <p:sldId id="814" r:id="rId48"/>
    <p:sldId id="815" r:id="rId49"/>
    <p:sldId id="816" r:id="rId50"/>
    <p:sldId id="817" r:id="rId51"/>
    <p:sldId id="818" r:id="rId52"/>
    <p:sldId id="819" r:id="rId53"/>
    <p:sldId id="820" r:id="rId54"/>
    <p:sldId id="821" r:id="rId55"/>
    <p:sldId id="822" r:id="rId56"/>
    <p:sldId id="823" r:id="rId57"/>
    <p:sldId id="824" r:id="rId58"/>
    <p:sldId id="825" r:id="rId59"/>
    <p:sldId id="826" r:id="rId60"/>
    <p:sldId id="827" r:id="rId61"/>
    <p:sldId id="828" r:id="rId62"/>
    <p:sldId id="829" r:id="rId63"/>
    <p:sldId id="830" r:id="rId64"/>
    <p:sldId id="831" r:id="rId65"/>
    <p:sldId id="832" r:id="rId66"/>
    <p:sldId id="833" r:id="rId67"/>
    <p:sldId id="834" r:id="rId68"/>
    <p:sldId id="835" r:id="rId69"/>
    <p:sldId id="836" r:id="rId70"/>
    <p:sldId id="837" r:id="rId71"/>
    <p:sldId id="838" r:id="rId72"/>
    <p:sldId id="839" r:id="rId73"/>
    <p:sldId id="840" r:id="rId74"/>
    <p:sldId id="841" r:id="rId75"/>
    <p:sldId id="440" r:id="rId76"/>
    <p:sldId id="842" r:id="rId7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0CEBAC7-3DBB-4F68-BD59-717F8E585F03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335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CDB898-7B0D-4A77-81E7-611A40DAE43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25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4D7E94-EB6C-45AF-A53D-69CA0EBC7FF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459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5899C6-9781-41DD-B72D-A02A805D005F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067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AED6DB-32E5-4AD8-BE26-DAA7E0CF251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7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A08172-F5D5-4646-BA01-019CDEF41D7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03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D717EF-2C8E-4B9B-A0BA-C7D522AE6B7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71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D340CA-0CEF-44A9-B2F2-70AE50BA6C7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907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E67056-B927-45F4-8F03-47CB34A9ECD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61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1EC617-BCF2-44C4-BCF2-44B00C99240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72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2FB510-933D-4775-9123-52EDE99F164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451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D42D01-EDA3-4C74-B69F-988E78A873C6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62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562036-5F5C-47D2-B310-AEA9C8209B3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13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711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9E1A11-EAA3-45F8-B714-AAEE0B97BFE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60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8C6B80-20D3-483C-BE4D-9DBFFB5989EE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187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0600C-754A-47D3-B625-69695F9AC17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131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01827-A8A5-469F-B531-8FD56A09DD94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35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DBF291-068C-4B43-9455-7301F5A4F8E7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76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F4D65A-2225-4954-9EFB-A70655B4617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28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188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7EBAEC-AC96-4844-B811-525D1E1AC0F7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2275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771A3D-FC96-4287-B69C-DFF4AAA2B02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045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3D21FE-5931-48B1-B503-0093AC4A5E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35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6352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2585B1-2347-4340-A63E-5751F7E0E026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137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44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BC1A85-DD53-4ECE-BDA6-A025A38B6ED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8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FAF367-C119-4422-8CD1-9A01C744A80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42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083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622E89-5605-49EF-9943-6B7E283A754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655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4E502-4955-493E-84FA-8BDA29BB626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47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547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974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0D3DAE-A248-4B29-9F04-6C9E03B3B6B4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49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50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702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99A10C-60B4-4AB2-B645-4EC221C8D77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52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752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483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A9F05D-0D55-48A7-88E1-6BA17A59C46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1357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FBCF56-967A-4F42-9981-4955AA7DA85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57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957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06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F7E60B-F332-465F-ABC4-6DED90603FD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059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7010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91FF9E-D6B2-4E8B-AEB4-50E6E732949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61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162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84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6AD2AC-D59E-479D-8896-4D50CB21F1E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264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429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2BDC07-1FAF-41DF-A9A0-722D04FBB93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66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366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907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4D4D6A-A798-44F2-912A-A486F84E39D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691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4692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3394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2C4D77-247B-4DEB-8A44-2948E93D79E6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715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089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EC618D-E6D0-4B3E-87BD-AEE12C17003F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739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40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3821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14BAAE-E667-4C0D-87FD-635CE05A2CC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763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7764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596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10FE5F-DAF1-4D48-A4CE-0E04A6C4835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787" name="Rectangle 2"/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8" name="Rectangle 3"/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9035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anose="02020404030301010803" pitchFamily="18" charset="0"/>
              </a:defRPr>
            </a:lvl1pPr>
          </a:lstStyle>
          <a:p>
            <a:fld id="{B8F44CED-3DC9-4895-A6C0-E446D0CABB21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794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D1E708-B668-4224-B2B0-3536C753D84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90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67664-08D3-45C2-8757-935B9C7CE61A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56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80A5C8-65D9-41E8-BA0B-CEFDD547DDA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48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544D2B-661B-417F-B8E0-8ED3E31723DB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12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43F83B-1BC1-41D1-8517-8391C361973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42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07E07-D9C1-4F3A-AE23-DB0480B71D1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73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A1F969-14B5-466E-B1AB-20EDFA566049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12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974EB9-B54A-4D41-B3A2-A131102D5C55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53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32492-A9CC-4192-BD16-7072A1198609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9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ECBFF1-28E7-4BFA-9638-AF3914F75FA6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4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Graphics Output Primitives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9FB5DB3B-E38B-4242-9E8F-1D9E795D845B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814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79388"/>
            <a:ext cx="8837612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</a:t>
            </a: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SE</a:t>
            </a:r>
            <a:r>
              <a:rPr lang="tr-T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411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2825750" y="2889249"/>
            <a:ext cx="34385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Graphics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1447800" y="3606799"/>
            <a:ext cx="70104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 smtClean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de-DE" sz="2200" dirty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 </a:t>
            </a:r>
            <a:r>
              <a:rPr lang="de-DE" sz="2200" dirty="0" smtClean="0">
                <a:solidFill>
                  <a:schemeClr val="tx2">
                    <a:lumMod val="9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Graphics Output Primitives</a:t>
            </a:r>
            <a:endParaRPr lang="en-US" sz="2200" dirty="0" smtClean="0">
              <a:solidFill>
                <a:schemeClr val="tx2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endParaRPr lang="en-US" sz="2200" dirty="0">
              <a:solidFill>
                <a:schemeClr val="tx2">
                  <a:lumMod val="9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609600" y="45148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smtClean="0"/>
              <a:t>Objectives</a:t>
            </a:r>
            <a:endParaRPr lang="en-US" altLang="de-DE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tr-TR" dirty="0" smtClean="0">
                <a:solidFill>
                  <a:schemeClr val="bg1"/>
                </a:solidFill>
              </a:rPr>
              <a:t>HB Ch. 4 &amp; GVS Ch. 7 (partly)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Coordinate reference frames</a:t>
            </a:r>
          </a:p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Two-dimensional world reference</a:t>
            </a:r>
          </a:p>
          <a:p>
            <a:pPr>
              <a:defRPr/>
            </a:pPr>
            <a:r>
              <a:rPr lang="tr-TR" dirty="0" smtClean="0">
                <a:solidFill>
                  <a:schemeClr val="bg1"/>
                </a:solidFill>
              </a:rPr>
              <a:t>OpenGL </a:t>
            </a:r>
            <a:r>
              <a:rPr lang="en-US" dirty="0" smtClean="0">
                <a:solidFill>
                  <a:schemeClr val="bg1"/>
                </a:solidFill>
              </a:rPr>
              <a:t>Point </a:t>
            </a:r>
            <a:r>
              <a:rPr lang="tr-TR" dirty="0" smtClean="0">
                <a:solidFill>
                  <a:schemeClr val="bg1"/>
                </a:solidFill>
              </a:rPr>
              <a:t>F</a:t>
            </a:r>
            <a:r>
              <a:rPr lang="en-US" dirty="0" err="1" smtClean="0">
                <a:solidFill>
                  <a:schemeClr val="bg1"/>
                </a:solidFill>
              </a:rPr>
              <a:t>unctions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tr-TR" dirty="0" smtClean="0">
                <a:solidFill>
                  <a:schemeClr val="bg1"/>
                </a:solidFill>
              </a:rPr>
              <a:t>OpenGL </a:t>
            </a:r>
            <a:r>
              <a:rPr lang="en-US" dirty="0" smtClean="0">
                <a:solidFill>
                  <a:schemeClr val="bg1"/>
                </a:solidFill>
              </a:rPr>
              <a:t>Line </a:t>
            </a:r>
            <a:r>
              <a:rPr lang="tr-TR" dirty="0" smtClean="0">
                <a:solidFill>
                  <a:schemeClr val="bg1"/>
                </a:solidFill>
              </a:rPr>
              <a:t>F</a:t>
            </a:r>
            <a:r>
              <a:rPr lang="en-US" dirty="0" err="1" smtClean="0">
                <a:solidFill>
                  <a:schemeClr val="bg1"/>
                </a:solidFill>
              </a:rPr>
              <a:t>unctions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tr-TR" dirty="0" smtClean="0">
                <a:solidFill>
                  <a:schemeClr val="bg1"/>
                </a:solidFill>
              </a:rPr>
              <a:t>Polygon Fill Areas &amp; OpenGL functions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tr-TR" dirty="0" smtClean="0">
                <a:solidFill>
                  <a:schemeClr val="bg1"/>
                </a:solidFill>
              </a:rPr>
              <a:t>OpenGL Vertex Arrays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C</a:t>
            </a:r>
            <a:r>
              <a:rPr lang="tr-TR" dirty="0" smtClean="0">
                <a:solidFill>
                  <a:schemeClr val="bg1"/>
                </a:solidFill>
              </a:rPr>
              <a:t>haracter Primitives &amp; OpenGL functions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10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40D810-1760-455C-83EE-70C2E82EB5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36588"/>
            <a:ext cx="8229600" cy="1069975"/>
          </a:xfrm>
        </p:spPr>
        <p:txBody>
          <a:bodyPr/>
          <a:lstStyle/>
          <a:p>
            <a:r>
              <a:rPr lang="en-US" altLang="de-DE" b="1" smtClean="0"/>
              <a:t>Graphics Output Primitives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 smtClean="0">
                <a:solidFill>
                  <a:schemeClr val="bg1"/>
                </a:solidFill>
              </a:rPr>
              <a:t>Graphics output primitives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Functions used to describe the various picture components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Examples: car, house, flower, …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Geometric primitives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Functions used to describe points, lines, triangles, circles, …</a:t>
            </a:r>
          </a:p>
        </p:txBody>
      </p:sp>
      <p:sp>
        <p:nvSpPr>
          <p:cNvPr id="512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C8ECBB-6E8D-4518-87F8-11FA98C3B9D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58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en-US" altLang="de-DE" b="1" smtClean="0"/>
              <a:t>Coordinate Reference Frames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  <a:noFill/>
        </p:spPr>
        <p:txBody>
          <a:bodyPr/>
          <a:lstStyle/>
          <a:p>
            <a:r>
              <a:rPr lang="en-US" altLang="de-DE" smtClean="0">
                <a:solidFill>
                  <a:schemeClr val="bg1"/>
                </a:solidFill>
              </a:rPr>
              <a:t>Cartesian coordinate system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Can be 2D or 3D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Objects are associated to a set of coordinates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World coordinates are associated to a scene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Object description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Coordinates of vertices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Color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Coordinate extents (min and max for each (x,y,z) in object – also called the bounding box</a:t>
            </a:r>
          </a:p>
          <a:p>
            <a:pPr lvl="2"/>
            <a:r>
              <a:rPr lang="en-US" altLang="de-DE" sz="2400" smtClean="0">
                <a:solidFill>
                  <a:schemeClr val="bg1"/>
                </a:solidFill>
              </a:rPr>
              <a:t>In 2D – bounding rectangle</a:t>
            </a:r>
          </a:p>
        </p:txBody>
      </p:sp>
      <p:sp>
        <p:nvSpPr>
          <p:cNvPr id="614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15C35C-64A2-4465-A225-B0EC85F785A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4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56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229600" cy="1069975"/>
          </a:xfrm>
        </p:spPr>
        <p:txBody>
          <a:bodyPr/>
          <a:lstStyle/>
          <a:p>
            <a:r>
              <a:rPr lang="en-US" altLang="de-DE" b="1" smtClean="0"/>
              <a:t>Coordinate Reference Frames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Screen coordinates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Location of object on a monitor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Start from upper left corner (origin (0,0))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Pixel coordinates</a:t>
            </a:r>
          </a:p>
          <a:p>
            <a:pPr lvl="2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Scan line number (y)</a:t>
            </a:r>
          </a:p>
          <a:p>
            <a:pPr lvl="2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Column number (x)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Other origin </a:t>
            </a:r>
            <a:r>
              <a:rPr lang="en-US" altLang="de-DE" smtClean="0">
                <a:solidFill>
                  <a:schemeClr val="bg1"/>
                </a:solidFill>
                <a:sym typeface="Wingdings" panose="05000000000000000000" pitchFamily="2" charset="2"/>
              </a:rPr>
              <a:t> lower left corner (0,0)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  <a:sym typeface="Wingdings" panose="05000000000000000000" pitchFamily="2" charset="2"/>
              </a:rPr>
              <a:t>Pixel coordinate references the center of the pixel</a:t>
            </a:r>
          </a:p>
          <a:p>
            <a:pPr lvl="2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setPixel (x, y)</a:t>
            </a:r>
          </a:p>
          <a:p>
            <a:pPr lvl="2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getPixel (x, y, color)</a:t>
            </a:r>
          </a:p>
          <a:p>
            <a:pPr lvl="2">
              <a:lnSpc>
                <a:spcPct val="90000"/>
              </a:lnSpc>
            </a:pPr>
            <a:r>
              <a:rPr lang="en-US" altLang="de-DE" sz="2400" smtClean="0">
                <a:solidFill>
                  <a:schemeClr val="bg1"/>
                </a:solidFill>
              </a:rPr>
              <a:t>Depth value is 0 in 2D</a:t>
            </a: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FD27E1-CFDD-4B98-B04E-4F785E47E6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2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57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57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57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57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57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57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57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570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57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57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Pixel positions</a:t>
            </a:r>
            <a:endParaRPr lang="en-US" altLang="de-DE" smtClean="0"/>
          </a:p>
        </p:txBody>
      </p:sp>
      <p:pic>
        <p:nvPicPr>
          <p:cNvPr id="8195" name="AADGGWZ0.jpg" descr="AADGGWZ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8" y="1079500"/>
            <a:ext cx="46783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hteck 1"/>
          <p:cNvSpPr>
            <a:spLocks noChangeArrowheads="1"/>
          </p:cNvSpPr>
          <p:nvPr/>
        </p:nvSpPr>
        <p:spPr bwMode="auto">
          <a:xfrm>
            <a:off x="1066800" y="6092825"/>
            <a:ext cx="739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eferenced with respect to the lower-left corner of a screen area.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15A933-5234-4879-9D66-14042E7132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29600" cy="1069975"/>
          </a:xfrm>
        </p:spPr>
        <p:txBody>
          <a:bodyPr/>
          <a:lstStyle/>
          <a:p>
            <a:r>
              <a:rPr lang="en-US" altLang="de-DE" b="1" smtClean="0"/>
              <a:t>Coordinate </a:t>
            </a:r>
            <a:r>
              <a:rPr lang="tr-TR" altLang="de-DE" b="1" smtClean="0"/>
              <a:t>Specifications</a:t>
            </a:r>
            <a:endParaRPr lang="en-US" altLang="de-DE" b="1" smtClean="0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Absolute coordinate values</a:t>
            </a:r>
          </a:p>
          <a:p>
            <a:pPr>
              <a:lnSpc>
                <a:spcPct val="9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Relative coordinate values:</a:t>
            </a:r>
          </a:p>
          <a:p>
            <a:pPr lvl="1">
              <a:lnSpc>
                <a:spcPct val="9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Current position + offset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922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79FD9E-0854-4A57-A34E-6609EE01EEE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13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25438"/>
            <a:ext cx="6248400" cy="1295400"/>
          </a:xfrm>
        </p:spPr>
        <p:txBody>
          <a:bodyPr/>
          <a:lstStyle/>
          <a:p>
            <a:r>
              <a:rPr lang="en-US" altLang="de-DE" b="1" smtClean="0"/>
              <a:t>2D World Reference</a:t>
            </a:r>
            <a:r>
              <a:rPr lang="en-US" altLang="de-DE" smtClean="0"/>
              <a:t> 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7921625" cy="46085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gluOrtho2D (xMin, xMax, yMin, yMax)</a:t>
            </a:r>
          </a:p>
          <a:p>
            <a:pPr lvl="1"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References display window as a rectangle with the minimum and maximum values listed</a:t>
            </a:r>
          </a:p>
          <a:p>
            <a:pPr lvl="1"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Absolute coordinates within these ranges will be displayed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altLang="de-DE" sz="1600" b="1" smtClean="0">
                <a:latin typeface="Courier New" panose="02070309020205020404" pitchFamily="49" charset="0"/>
              </a:rPr>
              <a:t>	</a:t>
            </a:r>
            <a:r>
              <a:rPr lang="en-US" altLang="de-DE" sz="1600" b="1" smtClean="0">
                <a:latin typeface="Courier New" panose="02070309020205020404" pitchFamily="49" charset="0"/>
              </a:rPr>
              <a:t>glMatrixMode(GL_PROJECTION);</a:t>
            </a:r>
            <a:br>
              <a:rPr lang="en-US" altLang="de-DE" sz="1600" b="1" smtClean="0">
                <a:latin typeface="Courier New" panose="02070309020205020404" pitchFamily="49" charset="0"/>
              </a:rPr>
            </a:br>
            <a:r>
              <a:rPr lang="en-US" altLang="de-DE" sz="1600" b="1" smtClean="0">
                <a:latin typeface="Courier New" panose="02070309020205020404" pitchFamily="49" charset="0"/>
              </a:rPr>
              <a:t>		</a:t>
            </a:r>
            <a:r>
              <a:rPr lang="tr-TR" altLang="de-DE" sz="1600" b="1" smtClean="0">
                <a:latin typeface="Courier New" panose="02070309020205020404" pitchFamily="49" charset="0"/>
              </a:rPr>
              <a:t>	</a:t>
            </a:r>
            <a:r>
              <a:rPr lang="en-US" altLang="de-DE" sz="1600" b="1" smtClean="0">
                <a:latin typeface="Courier New" panose="02070309020205020404" pitchFamily="49" charset="0"/>
              </a:rPr>
              <a:t>// set projection parameters to 2D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 b="1" smtClean="0">
                <a:latin typeface="Courier New" panose="02070309020205020404" pitchFamily="49" charset="0"/>
              </a:rPr>
              <a:t>	glLoadIdentity(); </a:t>
            </a:r>
            <a:r>
              <a:rPr lang="tr-TR" altLang="de-DE" sz="1600" b="1" smtClean="0">
                <a:latin typeface="Courier New" panose="02070309020205020404" pitchFamily="49" charset="0"/>
              </a:rPr>
              <a:t>	</a:t>
            </a:r>
            <a:r>
              <a:rPr lang="en-US" altLang="de-DE" sz="1600" b="1" smtClean="0">
                <a:latin typeface="Courier New" panose="02070309020205020404" pitchFamily="49" charset="0"/>
              </a:rPr>
              <a:t>// sets projection matrix to identity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 b="1" smtClean="0">
                <a:latin typeface="Courier New" panose="02070309020205020404" pitchFamily="49" charset="0"/>
              </a:rPr>
              <a:t>   gluOrtho2D(0.0, 200.0, 0.0, 150.0); </a:t>
            </a:r>
            <a:br>
              <a:rPr lang="en-US" altLang="de-DE" sz="1600" b="1" smtClean="0">
                <a:latin typeface="Courier New" panose="02070309020205020404" pitchFamily="49" charset="0"/>
              </a:rPr>
            </a:br>
            <a:r>
              <a:rPr lang="en-US" altLang="de-DE" sz="1600" b="1" smtClean="0">
                <a:latin typeface="Courier New" panose="02070309020205020404" pitchFamily="49" charset="0"/>
              </a:rPr>
              <a:t>			// set coordinate values </a:t>
            </a:r>
            <a:br>
              <a:rPr lang="en-US" altLang="de-DE" sz="1600" b="1" smtClean="0">
                <a:latin typeface="Courier New" panose="02070309020205020404" pitchFamily="49" charset="0"/>
              </a:rPr>
            </a:br>
            <a:r>
              <a:rPr lang="en-US" altLang="de-DE" sz="1600" b="1" smtClean="0">
                <a:latin typeface="Courier New" panose="02070309020205020404" pitchFamily="49" charset="0"/>
              </a:rPr>
              <a:t>			// with vertices (0,0) for lower left corner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 b="1" smtClean="0">
                <a:latin typeface="Courier New" panose="02070309020205020404" pitchFamily="49" charset="0"/>
              </a:rPr>
              <a:t>				// and (200, 150) for upper right corner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de-DE" sz="1600" b="1" smtClean="0"/>
          </a:p>
        </p:txBody>
      </p:sp>
      <p:sp>
        <p:nvSpPr>
          <p:cNvPr id="1024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7F546C-9C75-4381-AD45-14E6D6C89D3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641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0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60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60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39825"/>
          </a:xfrm>
        </p:spPr>
        <p:txBody>
          <a:bodyPr/>
          <a:lstStyle/>
          <a:p>
            <a:r>
              <a:rPr lang="tr-TR" altLang="de-DE" b="1" smtClean="0"/>
              <a:t>glOrtho2D Function</a:t>
            </a:r>
            <a:endParaRPr lang="en-US" altLang="de-DE" b="1" smtClean="0"/>
          </a:p>
        </p:txBody>
      </p:sp>
      <p:pic>
        <p:nvPicPr>
          <p:cNvPr id="112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1066800"/>
            <a:ext cx="633730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E41231-30BC-4792-872D-488DFA37DB7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45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5900738" cy="1069975"/>
          </a:xfrm>
        </p:spPr>
        <p:txBody>
          <a:bodyPr/>
          <a:lstStyle/>
          <a:p>
            <a:r>
              <a:rPr lang="en-US" altLang="de-DE" b="1" smtClean="0"/>
              <a:t>Point Functions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953000"/>
          </a:xfrm>
        </p:spPr>
        <p:txBody>
          <a:bodyPr/>
          <a:lstStyle/>
          <a:p>
            <a:r>
              <a:rPr lang="en-US" altLang="de-DE" smtClean="0">
                <a:solidFill>
                  <a:schemeClr val="bg1"/>
                </a:solidFill>
              </a:rPr>
              <a:t>Point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Coordinates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Color – default color is white 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Size – one screen pixel by default </a:t>
            </a:r>
            <a:r>
              <a:rPr lang="en-US" altLang="de-DE" smtClean="0"/>
              <a:t>(</a:t>
            </a:r>
            <a:r>
              <a:rPr lang="en-US" altLang="de-DE" sz="2000" b="1" smtClean="0">
                <a:latin typeface="Courier New" panose="02070309020205020404" pitchFamily="49" charset="0"/>
              </a:rPr>
              <a:t>glPointSize)</a:t>
            </a:r>
          </a:p>
          <a:p>
            <a:pPr lvl="1"/>
            <a:r>
              <a:rPr lang="en-US" altLang="de-DE" sz="2000" b="1" smtClean="0">
                <a:latin typeface="Courier New" panose="02070309020205020404" pitchFamily="49" charset="0"/>
              </a:rPr>
              <a:t>glBegin (GL_POINTS)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glVertex2i (50, 100);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	   </a:t>
            </a:r>
            <a:r>
              <a:rPr lang="tr-TR" altLang="de-DE" sz="2000" b="1" smtClean="0">
                <a:latin typeface="Courier New" panose="02070309020205020404" pitchFamily="49" charset="0"/>
              </a:rPr>
              <a:t> </a:t>
            </a:r>
            <a:r>
              <a:rPr lang="en-US" altLang="de-DE" sz="2000" b="1" smtClean="0">
                <a:latin typeface="Courier New" panose="02070309020205020404" pitchFamily="49" charset="0"/>
              </a:rPr>
              <a:t>glVertex2i (75, 150);</a:t>
            </a:r>
            <a:endParaRPr lang="tr-TR" altLang="de-DE" sz="2000" b="1" smtClean="0">
              <a:latin typeface="Courier New" panose="02070309020205020404" pitchFamily="49" charset="0"/>
            </a:endParaRPr>
          </a:p>
          <a:p>
            <a:pPr marL="669925" lvl="2" indent="0">
              <a:buFont typeface="Wingdings" panose="05000000000000000000" pitchFamily="2" charset="2"/>
              <a:buNone/>
            </a:pPr>
            <a:r>
              <a:rPr lang="tr-TR" altLang="de-DE" sz="1600" b="1" smtClean="0">
                <a:latin typeface="Courier New" panose="02070309020205020404" pitchFamily="49" charset="0"/>
              </a:rPr>
              <a:t>	</a:t>
            </a:r>
            <a:r>
              <a:rPr lang="tr-TR" altLang="de-DE" sz="2000" b="1" smtClean="0">
                <a:latin typeface="Courier New" panose="02070309020205020404" pitchFamily="49" charset="0"/>
              </a:rPr>
              <a:t>    </a:t>
            </a:r>
            <a:r>
              <a:rPr lang="en-US" altLang="de-DE" sz="2000" b="1" smtClean="0">
                <a:latin typeface="Courier New" panose="02070309020205020404" pitchFamily="49" charset="0"/>
              </a:rPr>
              <a:t>glVertex2i (</a:t>
            </a:r>
            <a:r>
              <a:rPr lang="tr-TR" altLang="de-DE" sz="2000" b="1" smtClean="0">
                <a:latin typeface="Courier New" panose="02070309020205020404" pitchFamily="49" charset="0"/>
              </a:rPr>
              <a:t>100</a:t>
            </a:r>
            <a:r>
              <a:rPr lang="en-US" altLang="de-DE" sz="2000" b="1" smtClean="0">
                <a:latin typeface="Courier New" panose="02070309020205020404" pitchFamily="49" charset="0"/>
              </a:rPr>
              <a:t>, </a:t>
            </a:r>
            <a:r>
              <a:rPr lang="tr-TR" altLang="de-DE" sz="2000" b="1" smtClean="0">
                <a:latin typeface="Courier New" panose="02070309020205020404" pitchFamily="49" charset="0"/>
              </a:rPr>
              <a:t>200</a:t>
            </a:r>
            <a:r>
              <a:rPr lang="en-US" altLang="de-DE" sz="2000" b="1" smtClean="0">
                <a:latin typeface="Courier New" panose="02070309020205020404" pitchFamily="49" charset="0"/>
              </a:rPr>
              <a:t>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glEnd();</a:t>
            </a:r>
          </a:p>
          <a:p>
            <a:pPr lvl="1"/>
            <a:r>
              <a:rPr lang="en-US" altLang="de-DE" smtClean="0">
                <a:solidFill>
                  <a:schemeClr val="bg1"/>
                </a:solidFill>
              </a:rPr>
              <a:t>Coordinates can also be set in an </a:t>
            </a:r>
            <a:r>
              <a:rPr lang="en-US" altLang="de-DE" smtClean="0"/>
              <a:t>int []:</a:t>
            </a:r>
            <a:br>
              <a:rPr lang="en-US" altLang="de-DE" smtClean="0"/>
            </a:br>
            <a:r>
              <a:rPr lang="en-US" altLang="de-DE" smtClean="0"/>
              <a:t> </a:t>
            </a:r>
            <a:r>
              <a:rPr lang="en-US" altLang="de-DE" sz="2000" b="1" smtClean="0">
                <a:latin typeface="Courier New" panose="02070309020205020404" pitchFamily="49" charset="0"/>
              </a:rPr>
              <a:t>int point1 [] = {50, 100};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…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glVertex2iv (point1);</a:t>
            </a:r>
          </a:p>
          <a:p>
            <a:pPr lvl="1">
              <a:buFont typeface="Tahoma" panose="020B0604030504040204" pitchFamily="34" charset="0"/>
              <a:buNone/>
            </a:pPr>
            <a:endParaRPr lang="en-US" altLang="de-DE" smtClean="0">
              <a:latin typeface="Courier New" panose="02070309020205020404" pitchFamily="49" charset="0"/>
            </a:endParaRPr>
          </a:p>
          <a:p>
            <a:pPr lvl="1"/>
            <a:endParaRPr lang="en-US" altLang="de-DE" smtClean="0">
              <a:latin typeface="Courier New" panose="02070309020205020404" pitchFamily="49" charset="0"/>
            </a:endParaRPr>
          </a:p>
        </p:txBody>
      </p:sp>
      <p:sp>
        <p:nvSpPr>
          <p:cNvPr id="1229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BA432C-1B47-4AB7-B97D-0F189B4CB7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64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1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T</a:t>
            </a:r>
            <a:r>
              <a:rPr lang="en-US" altLang="de-DE" b="1" smtClean="0"/>
              <a:t>hree </a:t>
            </a:r>
            <a:r>
              <a:rPr lang="tr-TR" altLang="de-DE" b="1" smtClean="0"/>
              <a:t>P</a:t>
            </a:r>
            <a:r>
              <a:rPr lang="en-US" altLang="de-DE" b="1" smtClean="0"/>
              <a:t>oint</a:t>
            </a:r>
            <a:r>
              <a:rPr lang="tr-TR" altLang="de-DE" b="1" smtClean="0"/>
              <a:t> Positions</a:t>
            </a:r>
            <a:endParaRPr lang="en-US" altLang="de-DE" b="1" smtClean="0"/>
          </a:p>
        </p:txBody>
      </p:sp>
      <p:pic>
        <p:nvPicPr>
          <p:cNvPr id="13315" name="AADGHVU0.jpg" descr="AADGHVU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1066800"/>
            <a:ext cx="52847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hteck 1"/>
          <p:cNvSpPr>
            <a:spLocks noChangeArrowheads="1"/>
          </p:cNvSpPr>
          <p:nvPr/>
        </p:nvSpPr>
        <p:spPr bwMode="auto">
          <a:xfrm>
            <a:off x="1930400" y="6130925"/>
            <a:ext cx="683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enerated with 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glBegin 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(GL_POINTS).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4409BB-0E57-43C6-B222-9C6FF2FE3F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3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25438"/>
            <a:ext cx="6248400" cy="1295400"/>
          </a:xfrm>
        </p:spPr>
        <p:txBody>
          <a:bodyPr/>
          <a:lstStyle/>
          <a:p>
            <a:r>
              <a:rPr lang="tr-TR" altLang="de-DE" b="1" smtClean="0"/>
              <a:t>OpenGL </a:t>
            </a:r>
            <a:r>
              <a:rPr lang="en-US" altLang="de-DE" b="1" smtClean="0"/>
              <a:t>Line Functions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Line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Defined by two endpoint coordinates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(one line segment)</a:t>
            </a:r>
            <a:r>
              <a:rPr lang="en-US" altLang="de-DE" smtClean="0"/>
              <a:t/>
            </a:r>
            <a:br>
              <a:rPr lang="en-US" altLang="de-DE" smtClean="0"/>
            </a:br>
            <a:r>
              <a:rPr lang="en-US" altLang="de-DE" sz="2000" b="1" smtClean="0">
                <a:latin typeface="Courier New" panose="02070309020205020404" pitchFamily="49" charset="0"/>
              </a:rPr>
              <a:t>glBegin(GL_LINES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glVertex2i( 180, 15 );    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glVertex2i( 10, 145 );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glEnd();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If several vertices, a line is drawn between the first and second, then a separate one between the third and the fourth, etc. (isolated vertices are not drawn).</a:t>
            </a:r>
          </a:p>
          <a:p>
            <a:pPr lvl="1">
              <a:lnSpc>
                <a:spcPct val="90000"/>
              </a:lnSpc>
            </a:pPr>
            <a:endParaRPr lang="en-US" altLang="de-DE" smtClean="0"/>
          </a:p>
        </p:txBody>
      </p:sp>
      <p:sp>
        <p:nvSpPr>
          <p:cNvPr id="1434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CC41EB-FBC9-446A-B253-9ACEB5EBD7D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64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5438"/>
            <a:ext cx="8229600" cy="969962"/>
          </a:xfrm>
        </p:spPr>
        <p:txBody>
          <a:bodyPr/>
          <a:lstStyle/>
          <a:p>
            <a:r>
              <a:rPr lang="tr-TR" altLang="de-DE" b="1" smtClean="0"/>
              <a:t>OpenGL </a:t>
            </a:r>
            <a:r>
              <a:rPr lang="en-US" altLang="de-DE" b="1" smtClean="0"/>
              <a:t>Line Functions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Polyline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Defined by line connecting all the points</a:t>
            </a:r>
            <a:r>
              <a:rPr lang="en-US" altLang="de-DE" smtClean="0"/>
              <a:t/>
            </a:r>
            <a:br>
              <a:rPr lang="en-US" altLang="de-DE" smtClean="0"/>
            </a:br>
            <a:r>
              <a:rPr lang="en-US" altLang="de-DE" sz="2000" b="1" smtClean="0">
                <a:latin typeface="Courier New" panose="02070309020205020404" pitchFamily="49" charset="0"/>
              </a:rPr>
              <a:t>glBegin(GL_LINE_STRIP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glVertex2i( 180, 15 );    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glVertex2i( 10, 145 );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	     glVertex2i( 100, 20 );    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glVertex2i( 30, 150 );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glEnd();</a:t>
            </a:r>
          </a:p>
          <a:p>
            <a:pPr lvl="1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Draws a line between vertex 1 and vertex 2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then between vertex 2 and vertex 3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then between vertex 3 and vertex 4.</a:t>
            </a:r>
            <a:br>
              <a:rPr lang="en-US" altLang="de-DE" smtClean="0">
                <a:solidFill>
                  <a:schemeClr val="bg1"/>
                </a:solidFill>
              </a:rPr>
            </a:b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1536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0C1D9-78D4-4BA7-858E-A05E95BD88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287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3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3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3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438"/>
            <a:ext cx="8534400" cy="1046162"/>
          </a:xfrm>
        </p:spPr>
        <p:txBody>
          <a:bodyPr/>
          <a:lstStyle/>
          <a:p>
            <a:r>
              <a:rPr lang="tr-TR" altLang="de-DE" b="1" smtClean="0"/>
              <a:t>OpenGL </a:t>
            </a:r>
            <a:r>
              <a:rPr lang="en-US" altLang="de-DE" b="1" smtClean="0"/>
              <a:t>Line Functions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Polyline</a:t>
            </a:r>
          </a:p>
          <a:p>
            <a:pPr lvl="1"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In addition to GL_LINE_STRIP, adds a line between the last vertex and the first one</a:t>
            </a:r>
            <a:r>
              <a:rPr lang="en-US" altLang="de-DE" smtClean="0"/>
              <a:t/>
            </a:r>
            <a:br>
              <a:rPr lang="en-US" altLang="de-DE" smtClean="0"/>
            </a:br>
            <a:r>
              <a:rPr lang="en-US" altLang="de-DE" sz="2000" b="1" smtClean="0">
                <a:latin typeface="Courier New" panose="02070309020205020404" pitchFamily="49" charset="0"/>
              </a:rPr>
              <a:t>glBegin(GL_LINE_LOOP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glVertex2i( 180, 15 );    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glVertex2i( 10, 145 );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	     glVertex2i( 100, 20 );    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      glVertex2i( 30, 150 );</a:t>
            </a:r>
            <a:br>
              <a:rPr lang="en-US" altLang="de-DE" sz="2000" b="1" smtClean="0">
                <a:latin typeface="Courier New" panose="02070309020205020404" pitchFamily="49" charset="0"/>
              </a:rPr>
            </a:br>
            <a:r>
              <a:rPr lang="en-US" altLang="de-DE" sz="2000" b="1" smtClean="0">
                <a:latin typeface="Courier New" panose="02070309020205020404" pitchFamily="49" charset="0"/>
              </a:rPr>
              <a:t>glEnd();</a:t>
            </a:r>
          </a:p>
          <a:p>
            <a:pPr lvl="1">
              <a:lnSpc>
                <a:spcPct val="8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Draws a line between vertex 1 and vertex 2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then between vertex 2 and vertex 3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then between vertex 3 and vertex 4</a:t>
            </a:r>
            <a:br>
              <a:rPr lang="en-US" altLang="de-DE" smtClean="0">
                <a:solidFill>
                  <a:schemeClr val="bg1"/>
                </a:solidFill>
              </a:rPr>
            </a:br>
            <a:r>
              <a:rPr lang="en-US" altLang="de-DE" smtClean="0">
                <a:solidFill>
                  <a:schemeClr val="bg1"/>
                </a:solidFill>
              </a:rPr>
              <a:t>then between vertex 4 and vertex 1.</a:t>
            </a:r>
          </a:p>
        </p:txBody>
      </p:sp>
      <p:sp>
        <p:nvSpPr>
          <p:cNvPr id="1638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F69240-5B13-49AB-8D3D-5CFCAF6DE7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06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</a:t>
            </a:r>
            <a:r>
              <a:rPr lang="en-US" altLang="de-DE" b="1" smtClean="0"/>
              <a:t>Line segments</a:t>
            </a:r>
          </a:p>
        </p:txBody>
      </p:sp>
      <p:pic>
        <p:nvPicPr>
          <p:cNvPr id="17411" name="AADGHVV0.jpg" descr="AADGHVV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71600"/>
            <a:ext cx="8226425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74663" y="4219575"/>
            <a:ext cx="8212137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With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five endpoint coordinates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 unconnected set of lines generated with the primitive line constant GL_LINES.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polyline generated with GL_LINE_STRIP.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closed polyline generated with GL_LINE_LOOP.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41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61F9A-5032-48E2-A6A8-B7942488CA8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5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438"/>
            <a:ext cx="8534400" cy="1046162"/>
          </a:xfrm>
        </p:spPr>
        <p:txBody>
          <a:bodyPr/>
          <a:lstStyle/>
          <a:p>
            <a:r>
              <a:rPr lang="tr-TR" altLang="de-DE" b="1" smtClean="0"/>
              <a:t>OpenGL Curve </a:t>
            </a:r>
            <a:r>
              <a:rPr lang="en-US" altLang="de-DE" b="1" smtClean="0"/>
              <a:t>Functions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Not included in OpenGL core library (only Bézier splines: polynomials defined with a discrete point set)</a:t>
            </a:r>
          </a:p>
          <a:p>
            <a:pPr>
              <a:lnSpc>
                <a:spcPct val="8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GLU has routines for 3D quadrics like spheres, cylinders and also rational B-splines </a:t>
            </a:r>
          </a:p>
          <a:p>
            <a:pPr>
              <a:lnSpc>
                <a:spcPct val="8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GLUT has routines for 3D quadrics like spheres, cones and others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1843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3572DB-7733-4FFF-B38B-B548ADABF67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54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438"/>
            <a:ext cx="8534400" cy="1046162"/>
          </a:xfrm>
        </p:spPr>
        <p:txBody>
          <a:bodyPr/>
          <a:lstStyle/>
          <a:p>
            <a:r>
              <a:rPr lang="tr-TR" altLang="de-DE" b="1" smtClean="0"/>
              <a:t>OpenGL Curve </a:t>
            </a:r>
            <a:r>
              <a:rPr lang="en-US" altLang="de-DE" b="1" smtClean="0"/>
              <a:t>Functions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How to draw curves?</a:t>
            </a:r>
          </a:p>
          <a:p>
            <a:pPr>
              <a:lnSpc>
                <a:spcPct val="80000"/>
              </a:lnSpc>
            </a:pPr>
            <a:endParaRPr lang="tr-TR" altLang="de-DE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tr-TR" altLang="de-DE" smtClean="0">
                <a:solidFill>
                  <a:schemeClr val="bg1"/>
                </a:solidFill>
              </a:rPr>
              <a:t>Solution: Approximating using polyline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1946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AD34FD-E517-4B03-9E9F-365EE615A30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171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Curve Approximation</a:t>
            </a:r>
            <a:endParaRPr lang="en-US" altLang="de-DE" b="1" smtClean="0"/>
          </a:p>
        </p:txBody>
      </p:sp>
      <p:pic>
        <p:nvPicPr>
          <p:cNvPr id="20483" name="AADGHVW0.jpg" descr="AADGHVW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4770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hteck 1"/>
          <p:cNvSpPr>
            <a:spLocks noChangeArrowheads="1"/>
          </p:cNvSpPr>
          <p:nvPr/>
        </p:nvSpPr>
        <p:spPr bwMode="auto">
          <a:xfrm>
            <a:off x="0" y="6094413"/>
            <a:ext cx="8991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circular arc approximated with (a) three straight-line segments, (b) six line segments, and (c) twelve line segments.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485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B0B6BA-1FE0-4593-AAC2-FE30D2772E8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28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5900738" cy="1069975"/>
          </a:xfrm>
        </p:spPr>
        <p:txBody>
          <a:bodyPr/>
          <a:lstStyle/>
          <a:p>
            <a:r>
              <a:rPr lang="en-US" altLang="de-DE" b="1" smtClean="0"/>
              <a:t>Fill-Area Primitives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 smtClean="0">
                <a:solidFill>
                  <a:schemeClr val="bg1"/>
                </a:solidFill>
              </a:rPr>
              <a:t>Fill-areas </a:t>
            </a:r>
          </a:p>
          <a:p>
            <a:pPr marL="990600" lvl="1" indent="-533400"/>
            <a:r>
              <a:rPr lang="en-US" altLang="de-DE" smtClean="0">
                <a:solidFill>
                  <a:schemeClr val="bg1"/>
                </a:solidFill>
              </a:rPr>
              <a:t>Area filled with a certain color</a:t>
            </a:r>
          </a:p>
          <a:p>
            <a:pPr marL="990600" lvl="1" indent="-533400"/>
            <a:r>
              <a:rPr lang="en-US" altLang="de-DE" smtClean="0">
                <a:solidFill>
                  <a:schemeClr val="bg1"/>
                </a:solidFill>
              </a:rPr>
              <a:t>Most often the shape is that of a polygon</a:t>
            </a:r>
          </a:p>
          <a:p>
            <a:pPr marL="990600" lvl="1" indent="-533400"/>
            <a:r>
              <a:rPr lang="en-US" altLang="de-DE" smtClean="0">
                <a:solidFill>
                  <a:schemeClr val="bg1"/>
                </a:solidFill>
              </a:rPr>
              <a:t>Boundaries are linear</a:t>
            </a:r>
          </a:p>
          <a:p>
            <a:pPr marL="990600" lvl="1" indent="-533400"/>
            <a:r>
              <a:rPr lang="en-US" altLang="de-DE" smtClean="0">
                <a:solidFill>
                  <a:schemeClr val="bg1"/>
                </a:solidFill>
              </a:rPr>
              <a:t>Most curved surfaces can be approximated with polygon facets (surface fitting with polygon mesh)</a:t>
            </a:r>
          </a:p>
          <a:p>
            <a:pPr marL="990600" lvl="1" indent="-533400"/>
            <a:r>
              <a:rPr lang="en-US" altLang="de-DE" smtClean="0">
                <a:solidFill>
                  <a:schemeClr val="bg1"/>
                </a:solidFill>
              </a:rPr>
              <a:t>Standard graphics objects are objects made of a set of polygon surface patches.</a:t>
            </a:r>
          </a:p>
        </p:txBody>
      </p:sp>
      <p:sp>
        <p:nvSpPr>
          <p:cNvPr id="2150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DDA621-DDC8-45EA-B556-3C13044615C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48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Solid-color fill areas curved boundary</a:t>
            </a:r>
          </a:p>
        </p:txBody>
      </p:sp>
      <p:pic>
        <p:nvPicPr>
          <p:cNvPr id="22531" name="AADGHVX0.jpg" descr="AADGHV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55800"/>
            <a:ext cx="8226425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0375" y="5213350"/>
            <a:ext cx="8226425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pecified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with various boundaries.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circular fill region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fill area bounded by a closed polyline 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filled area specified with an irregular 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curved boundary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53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D0D857-1FE1-40A1-8122-6BACD0272F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15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10600" cy="1139825"/>
          </a:xfrm>
        </p:spPr>
        <p:txBody>
          <a:bodyPr/>
          <a:lstStyle/>
          <a:p>
            <a:pPr eaLnBrk="1" hangingPunct="1"/>
            <a:r>
              <a:rPr lang="tr-TR" altLang="de-DE" b="1" smtClean="0"/>
              <a:t>Approximating a curved surface</a:t>
            </a:r>
            <a:endParaRPr lang="en-US" altLang="de-DE" b="1" smtClean="0"/>
          </a:p>
        </p:txBody>
      </p:sp>
      <p:pic>
        <p:nvPicPr>
          <p:cNvPr id="23555" name="AADGHFG0.jpg" descr="AADGHFG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155700"/>
            <a:ext cx="33940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hteck 1"/>
          <p:cNvSpPr>
            <a:spLocks noChangeArrowheads="1"/>
          </p:cNvSpPr>
          <p:nvPr/>
        </p:nvSpPr>
        <p:spPr bwMode="auto">
          <a:xfrm>
            <a:off x="990600" y="6045200"/>
            <a:ext cx="769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Wire-frame representation for a cylinder, showing only the front (visible) faces of the polygon mesh used to approximate the surfaces.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7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3BD4D5-5EA6-4020-B3F3-98FF0073B4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5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81000"/>
            <a:ext cx="5900738" cy="1069975"/>
          </a:xfrm>
        </p:spPr>
        <p:txBody>
          <a:bodyPr/>
          <a:lstStyle/>
          <a:p>
            <a:r>
              <a:rPr lang="en-US" altLang="de-DE" b="1" smtClean="0"/>
              <a:t>Polygon Fill-Areas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7772400" cy="4017962"/>
          </a:xfrm>
          <a:noFill/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de-DE" sz="3600" smtClean="0">
                <a:solidFill>
                  <a:schemeClr val="bg1"/>
                </a:solidFill>
              </a:rPr>
              <a:t>Polygon classification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Polygon is a figure with three or more </a:t>
            </a:r>
            <a:r>
              <a:rPr lang="en-US" altLang="de-DE" i="1" smtClean="0">
                <a:solidFill>
                  <a:schemeClr val="bg1"/>
                </a:solidFill>
              </a:rPr>
              <a:t>vertices</a:t>
            </a:r>
            <a:r>
              <a:rPr lang="en-US" altLang="de-DE" smtClean="0">
                <a:solidFill>
                  <a:schemeClr val="bg1"/>
                </a:solidFill>
              </a:rPr>
              <a:t> and vertices are connected by a sequence of straight line called </a:t>
            </a:r>
            <a:r>
              <a:rPr lang="en-US" altLang="de-DE" i="1" smtClean="0">
                <a:solidFill>
                  <a:schemeClr val="bg1"/>
                </a:solidFill>
              </a:rPr>
              <a:t>edges</a:t>
            </a:r>
            <a:r>
              <a:rPr lang="en-US" altLang="de-DE" smtClean="0">
                <a:solidFill>
                  <a:schemeClr val="bg1"/>
                </a:solidFill>
              </a:rPr>
              <a:t> or </a:t>
            </a:r>
            <a:r>
              <a:rPr lang="en-US" altLang="de-DE" i="1" smtClean="0">
                <a:solidFill>
                  <a:schemeClr val="bg1"/>
                </a:solidFill>
              </a:rPr>
              <a:t>sides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A polygon should be closed and with no edges crossing</a:t>
            </a:r>
          </a:p>
          <a:p>
            <a:pPr marL="990600" lvl="1" indent="-533400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Convex polygon has all interior angles less than or equal to 180</a:t>
            </a:r>
            <a:r>
              <a:rPr lang="en-US" altLang="de-DE" smtClean="0">
                <a:solidFill>
                  <a:schemeClr val="bg1"/>
                </a:solidFill>
                <a:cs typeface="Times New Roman" panose="02020603050405020304" pitchFamily="18" charset="0"/>
              </a:rPr>
              <a:t>º, line joining two interior points is also interior to the polygon</a:t>
            </a:r>
            <a:endParaRPr lang="en-US" altLang="de-DE" smtClean="0">
              <a:solidFill>
                <a:schemeClr val="bg1"/>
              </a:solidFill>
            </a:endParaRPr>
          </a:p>
          <a:p>
            <a:pPr marL="990600" lvl="1" indent="-533400">
              <a:lnSpc>
                <a:spcPct val="90000"/>
              </a:lnSpc>
            </a:pPr>
            <a:r>
              <a:rPr lang="en-US" altLang="de-DE" smtClean="0">
                <a:solidFill>
                  <a:schemeClr val="bg1"/>
                </a:solidFill>
              </a:rPr>
              <a:t>Concave polygon otherwise</a:t>
            </a:r>
          </a:p>
        </p:txBody>
      </p:sp>
      <p:sp>
        <p:nvSpPr>
          <p:cNvPr id="2458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47AEE9-821F-457B-9DC7-CBC9CEA626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71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19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19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19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19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19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 smtClean="0"/>
              <a:t>OpenGL Fill Area Functions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mtClean="0">
                <a:solidFill>
                  <a:schemeClr val="bg1"/>
                </a:solidFill>
              </a:rPr>
              <a:t>OpenGL requires all polygons to be convex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If need to draw concave polygons, then split them into convex polygons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GLU library contains routines to convert concave polygons into a set of triangles, triangle mashes, triangle fans and straight line segments</a:t>
            </a:r>
          </a:p>
        </p:txBody>
      </p:sp>
      <p:sp>
        <p:nvSpPr>
          <p:cNvPr id="2560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967236-7C7A-4131-8A1B-A8FA584E3FE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92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smtClean="0"/>
              <a:t>Valid and Invalid Polygons</a:t>
            </a:r>
            <a:endParaRPr lang="en-US" altLang="de-DE" smtClean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492375"/>
            <a:ext cx="8280400" cy="215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0DD96C-4448-4702-A725-4EB8A22952A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83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Convex and Concave Polygons</a:t>
            </a:r>
            <a:endParaRPr lang="en-US" altLang="de-DE" b="1" smtClean="0"/>
          </a:p>
        </p:txBody>
      </p:sp>
      <p:pic>
        <p:nvPicPr>
          <p:cNvPr id="27651" name="AADGHVY0.jpg" descr="AADGHVY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09763"/>
            <a:ext cx="8226425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hteck 1"/>
          <p:cNvSpPr>
            <a:spLocks noChangeArrowheads="1"/>
          </p:cNvSpPr>
          <p:nvPr/>
        </p:nvSpPr>
        <p:spPr bwMode="auto">
          <a:xfrm>
            <a:off x="914400" y="5365750"/>
            <a:ext cx="7391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2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convex polygon (a), and a concave polygon (b).</a:t>
            </a:r>
            <a:endParaRPr kumimoji="0" lang="de-DE" altLang="de-DE" sz="22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326423-1E98-4A1D-B861-856676432F3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Identifying a concave polygon</a:t>
            </a:r>
          </a:p>
        </p:txBody>
      </p:sp>
      <p:pic>
        <p:nvPicPr>
          <p:cNvPr id="28675" name="AADGHCT0.jpg" descr="AADGHCT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1066800"/>
            <a:ext cx="7596187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hteck 1"/>
          <p:cNvSpPr>
            <a:spLocks noChangeArrowheads="1"/>
          </p:cNvSpPr>
          <p:nvPr/>
        </p:nvSpPr>
        <p:spPr bwMode="auto">
          <a:xfrm>
            <a:off x="760413" y="6072188"/>
            <a:ext cx="7593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 calculating cross-products of successive pairs of edge vectors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BA303D-F315-456B-998F-6A3B4128B1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20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Splitting a concave polygon</a:t>
            </a:r>
          </a:p>
        </p:txBody>
      </p:sp>
      <p:pic>
        <p:nvPicPr>
          <p:cNvPr id="29699" name="AADGHCU0.jpg" descr="AADGHCU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338" y="1012825"/>
            <a:ext cx="47625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hteck 1"/>
          <p:cNvSpPr>
            <a:spLocks noChangeArrowheads="1"/>
          </p:cNvSpPr>
          <p:nvPr/>
        </p:nvSpPr>
        <p:spPr bwMode="auto">
          <a:xfrm>
            <a:off x="2590800" y="6089650"/>
            <a:ext cx="3671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sing the vector method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1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9D324F-B8C0-457A-8AF5-3255EBBBE35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81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</a:t>
            </a:r>
            <a:r>
              <a:rPr lang="en-US" altLang="de-DE" b="1" smtClean="0"/>
              <a:t>Splitting a concave polygon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Polygon from Slide 27: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Edge vectors: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component is 0 because all edges are in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xy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plane</a:t>
            </a:r>
            <a:endParaRPr kumimoji="0" lang="tr-TR" sz="2600" b="0" i="1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(1, 0, 0)		 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(1, 1, 0) 		 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(1, -1, 0) 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(0, 2, 0)		 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(-3, 0, 0) 		 E</a:t>
            </a:r>
            <a:r>
              <a:rPr kumimoji="0" lang="tr-TR" sz="22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(0, -2, 0) 	</a:t>
            </a:r>
            <a:endParaRPr kumimoji="0" lang="en-US" sz="2200" b="0" i="0" u="none" strike="noStrike" kern="0" cap="none" spc="0" normalizeH="0" baseline="-2500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(Remember) The cross-product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 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two successive edge vectors is a vector perpendicular the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xy 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plane with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 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component equal to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jx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ky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kx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jy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2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7757F6-3C53-458E-BDA7-CEBD7CCCFA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879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</a:t>
            </a:r>
            <a:r>
              <a:rPr lang="en-US" altLang="de-DE" b="1" smtClean="0"/>
              <a:t>Splitting a concave polygon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= (0, 0, 1)		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(0, 0, -2)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= (0, 0, 2)		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(0, 0, 6)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= (0, 0, 6)		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26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(0, 0, 2)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600" b="0" i="0" u="none" strike="noStrike" kern="0" cap="none" spc="0" normalizeH="0" baseline="-2500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 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negative, split along the line of vector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</a:t>
            </a:r>
            <a:r>
              <a:rPr kumimoji="0" lang="tr-TR" sz="3000" b="0" i="1" u="none" strike="noStrike" kern="0" cap="none" spc="0" normalizeH="0" baseline="-2500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74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CC673B-A4BF-4A95-93AD-71ABDE3831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98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</a:t>
            </a:r>
            <a:r>
              <a:rPr lang="en-US" altLang="de-DE" b="1" smtClean="0"/>
              <a:t>Splitting a concave polygon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57200" y="16002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582" t="-175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327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ADCC90-D6A0-4015-A693-226BE26FB85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3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87363" y="304800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de-DE" b="1" smtClean="0"/>
              <a:t>Splitting a concave polygon</a:t>
            </a:r>
          </a:p>
        </p:txBody>
      </p:sp>
      <p:pic>
        <p:nvPicPr>
          <p:cNvPr id="33795" name="AADGHCV0.jpg" descr="AADGHCV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09650"/>
            <a:ext cx="46482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hteck 1"/>
          <p:cNvSpPr>
            <a:spLocks noChangeArrowheads="1"/>
          </p:cNvSpPr>
          <p:nvPr/>
        </p:nvSpPr>
        <p:spPr bwMode="auto">
          <a:xfrm>
            <a:off x="1828800" y="6037263"/>
            <a:ext cx="533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sing the rotational method</a:t>
            </a:r>
            <a:endParaRPr kumimoji="0" lang="de-DE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D290A0-84B1-4362-9BA1-14B5893F35E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12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</a:t>
            </a:r>
            <a:r>
              <a:rPr lang="en-US" altLang="de-DE" b="1" smtClean="0"/>
              <a:t>Splitting a concave polygon</a:t>
            </a:r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57200" y="16002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582" t="-1750" r="-73" b="-8075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3482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A623E1-C319-441E-9281-F1708595459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5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Inside-Outside Tests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CG applications often interior regions of objects have to be identified.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sz="30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Approaches: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Odd-even rule: </a:t>
            </a:r>
          </a:p>
          <a:p>
            <a:pPr marL="1128712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+mj-lt"/>
              <a:buAutoNum type="arabicPeriod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Draw a line from a point to outside of coordinate extents</a:t>
            </a:r>
          </a:p>
          <a:p>
            <a:pPr marL="1128712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+mj-lt"/>
              <a:buAutoNum type="arabicPeriod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Count line segments of the object crossing this line</a:t>
            </a:r>
          </a:p>
          <a:p>
            <a:pPr marL="1128712" marR="0" lvl="2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+mj-lt"/>
              <a:buAutoNum type="arabicPeriod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the number is odd then the point is interior, else exterior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sz="30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tr-TR" sz="30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C390AF-3EBB-47A4-98BD-0780B82E935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9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Inside-Outside Tests (cont.)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Nonzero winding-number rule: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Init winding-number to 0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Draw a line from a point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Move along the line 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Count line segments of object crossing this line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crossing line is from right-to-left; winding-number + 1, otherwise winding-number – 1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winding-number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≠ 0 </a:t>
            </a:r>
            <a:r>
              <a:rPr kumimoji="0" 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then point interior, else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exterior</a:t>
            </a:r>
          </a:p>
          <a:p>
            <a:pPr marL="531812" marR="0" lvl="0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But: How to determine directional boundary crossings?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(Hint: Using vectors)</a:t>
            </a:r>
            <a:endParaRPr kumimoji="0" lang="tr-TR" sz="26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86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FD1B91-7C74-47CE-94C2-E4EB5CAB1B0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49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Inside-Outside Tests</a:t>
            </a:r>
            <a:endParaRPr lang="en-US" altLang="de-DE" smtClean="0"/>
          </a:p>
        </p:txBody>
      </p:sp>
      <p:pic>
        <p:nvPicPr>
          <p:cNvPr id="37891" name="AADGGYL0.jpg" descr="AADGGYL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57288"/>
            <a:ext cx="8226425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0C2A1E-FAC8-4D34-8B17-A283795713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6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Polygon Tables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Objects in a scene are described as sets of polygon surface facets.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Data is organized in polygon data tables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Geometric data tables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Vertex table: Coordinate values for each vertex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Edge table: Pointers to vertex table defining each edge in polygon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Surface-facet table: Pointers to edge tabel defining each edge for given surface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Attribute data tables: Degree of transparency, surface reflectivity, texture characteristics</a:t>
            </a:r>
            <a:endParaRPr kumimoji="0" lang="tr-TR" sz="26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91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036EB3-A225-48B7-9337-90BA1B3FF54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3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Geometric data-table</a:t>
            </a:r>
          </a:p>
        </p:txBody>
      </p:sp>
      <p:pic>
        <p:nvPicPr>
          <p:cNvPr id="39939" name="AADGHFH0.jpg" descr="AADGHFH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066800"/>
            <a:ext cx="48482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hteck 1"/>
          <p:cNvSpPr>
            <a:spLocks noChangeArrowheads="1"/>
          </p:cNvSpPr>
          <p:nvPr/>
        </p:nvSpPr>
        <p:spPr bwMode="auto">
          <a:xfrm>
            <a:off x="304800" y="6094413"/>
            <a:ext cx="8610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epresentation for two adjacent polygon surface facets, formed with six edges and five vertices.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41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429022-052C-41BD-B66B-3AD0C1FACFA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2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Expanded E</a:t>
            </a:r>
            <a:r>
              <a:rPr lang="en-US" altLang="de-DE" b="1" smtClean="0"/>
              <a:t>dge </a:t>
            </a:r>
            <a:r>
              <a:rPr lang="tr-TR" altLang="de-DE" b="1" smtClean="0"/>
              <a:t>T</a:t>
            </a:r>
            <a:r>
              <a:rPr lang="en-US" altLang="de-DE" b="1" smtClean="0"/>
              <a:t>able</a:t>
            </a:r>
          </a:p>
        </p:txBody>
      </p:sp>
      <p:pic>
        <p:nvPicPr>
          <p:cNvPr id="40963" name="AADGHFI0.jpg" descr="AADGHFI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66800"/>
            <a:ext cx="54498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hteck 1"/>
          <p:cNvSpPr>
            <a:spLocks noChangeArrowheads="1"/>
          </p:cNvSpPr>
          <p:nvPr/>
        </p:nvSpPr>
        <p:spPr bwMode="auto">
          <a:xfrm>
            <a:off x="228600" y="6094413"/>
            <a:ext cx="8610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 the surfaces of </a:t>
            </a: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figure in Slide 37 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expanded to include pointers into the surface-facet table.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5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482481-0E52-48ED-9F36-804F12A05DB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Polygon Tables 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Error checking is easier when using three data tables.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Error checking includes: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every vertex listed as an endpoint for at least two edges?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every edge a part of at least one polygon?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every polygon closed?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Has each polygon at least one shared edge?</a:t>
            </a:r>
          </a:p>
          <a:p>
            <a:pPr marL="858837" marR="0" lvl="1" indent="-5143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+mj-lt"/>
              <a:buAutoNum type="arabicPeriod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the edge table contains pointers to polygons, has every edge referenced by a polygon pointer a reciprocal pointer back to the polygon?</a:t>
            </a:r>
          </a:p>
        </p:txBody>
      </p:sp>
      <p:sp>
        <p:nvSpPr>
          <p:cNvPr id="4198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3C8837-FC63-4827-BB0B-885C5C80E88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81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Plane Equations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many CG applications the spatial orientation of the surface components of objects is needed.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This information is obtained from vertex coordinate values and the equations that describe the polygon surface.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General equation for a plane is: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 + By + Cz + D = 0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 y, z) 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any point on the plane</a:t>
            </a:r>
          </a:p>
          <a:p>
            <a:pPr marL="1022350" marR="0" lvl="2" indent="-3508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A, B, C, D </a:t>
            </a:r>
            <a:r>
              <a:rPr kumimoji="0" lang="tr-TR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plane parameters</a:t>
            </a:r>
            <a:endParaRPr kumimoji="0" lang="tr-TR" sz="2200" b="0" i="1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01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AF824D-01A8-4DB9-834D-817A3D79737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914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Plane Equations: The Parameters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57200" y="15240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582" t="-1750" b="-13997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4403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8DE96B-ABE1-4E05-A562-1E26A80EA3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9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Front and Back Polygon Faces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sides of a polygon surface have to be distinguished.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side of a polygon surface facing into the interior of an object is called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back face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visible/outward side of a polygon surface is called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front face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Every polygon on a plane partitions the space into two regions.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Any point that is not on the plane and is visible to the front face of a polygon surface is called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front of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outside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plane (and also outside the object).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Otherwise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behind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inside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</a:p>
        </p:txBody>
      </p:sp>
      <p:sp>
        <p:nvSpPr>
          <p:cNvPr id="4506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5A6F57-38A2-4073-9937-8377555304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01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Where is the Point?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3820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any point </a:t>
            </a:r>
            <a:r>
              <a:rPr kumimoji="0" lang="tr-TR" sz="30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 y, z) 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not on a plane: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 + By + Cz + D ≠ </a:t>
            </a: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tr-TR" sz="26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 if: 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 + By + Cz + D &lt; 0,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point is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behind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plane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Ax + By + Cz + D &gt; 0, 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point is </a:t>
            </a:r>
            <a:r>
              <a:rPr kumimoji="0" lang="tr-TR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front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the plane</a:t>
            </a:r>
          </a:p>
        </p:txBody>
      </p:sp>
      <p:sp>
        <p:nvSpPr>
          <p:cNvPr id="4608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A22641-AD17-4D5D-AC78-003F4833E4C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60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Point in Relation to Unit Cube</a:t>
            </a:r>
            <a:endParaRPr lang="en-US" altLang="de-DE" b="1" smtClean="0"/>
          </a:p>
        </p:txBody>
      </p:sp>
      <p:pic>
        <p:nvPicPr>
          <p:cNvPr id="47107" name="AADGHFK0.jpg" descr="AADGHFK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43000"/>
            <a:ext cx="4608513" cy="47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chteck 1"/>
          <p:cNvSpPr>
            <a:spLocks noChangeArrowheads="1"/>
          </p:cNvSpPr>
          <p:nvPr/>
        </p:nvSpPr>
        <p:spPr bwMode="auto">
          <a:xfrm>
            <a:off x="304800" y="6092825"/>
            <a:ext cx="800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shaded polygon surface of the unit cube has the plane equation 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 − 1 = 0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109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CE8F3A-79FD-4F07-A288-4419505F7D0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9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eaLnBrk="1" hangingPunct="1"/>
            <a:r>
              <a:rPr lang="tr-TR" altLang="de-DE" b="1" smtClean="0"/>
              <a:t>Orientation of a Polygon Surface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8171" y="16764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582" t="-1750" r="-181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4813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70F982-1D47-42FF-B3D0-B579FACC5C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95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The normal vector N</a:t>
            </a:r>
          </a:p>
        </p:txBody>
      </p:sp>
      <p:pic>
        <p:nvPicPr>
          <p:cNvPr id="49155" name="AADGHFJ0.jpg" descr="AADGHFJ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066800"/>
            <a:ext cx="446563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hteck 1"/>
          <p:cNvSpPr>
            <a:spLocks noChangeArrowheads="1"/>
          </p:cNvSpPr>
          <p:nvPr/>
        </p:nvSpPr>
        <p:spPr bwMode="auto">
          <a:xfrm>
            <a:off x="153988" y="6086475"/>
            <a:ext cx="8839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 a plane described with the equation 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Ax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By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Cz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0 is perpendicular to the plane and has Cartesian components (</a:t>
            </a:r>
            <a:r>
              <a:rPr kumimoji="0" lang="en-US" altLang="de-DE" sz="2000" b="0" i="1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A, B, C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F40E9D-0C77-4A3B-9397-8AFE5E35F57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80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eaLnBrk="1" hangingPunct="1"/>
            <a:r>
              <a:rPr lang="tr-TR" altLang="de-DE" b="1" smtClean="0"/>
              <a:t>Calculating the Normal Vector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4542" y="11430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655" t="-1750" r="-2327" b="-12921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5018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7E6C33-C83F-4F1A-8811-293316FA5FC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96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eaLnBrk="1" hangingPunct="1"/>
            <a:r>
              <a:rPr lang="tr-TR" altLang="de-DE" b="1" smtClean="0"/>
              <a:t>Calculating the Normal Vector</a:t>
            </a:r>
            <a:endParaRPr lang="en-US" altLang="de-DE" b="1" smtClean="0"/>
          </a:p>
        </p:txBody>
      </p:sp>
      <p:sp>
        <p:nvSpPr>
          <p:cNvPr id="5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24542" y="1143000"/>
            <a:ext cx="8382000" cy="4530725"/>
          </a:xfrm>
          <a:prstGeom prst="rect">
            <a:avLst/>
          </a:prstGeom>
          <a:blipFill rotWithShape="1">
            <a:blip r:embed="rId3"/>
            <a:stretch>
              <a:fillRect l="-655" t="-1750" r="-2327" b="-12921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charset="0"/>
                <a:ea typeface="+mn-ea"/>
                <a:cs typeface="+mn-cs"/>
              </a:rPr>
              <a:t> </a:t>
            </a:r>
          </a:p>
        </p:txBody>
      </p:sp>
      <p:sp>
        <p:nvSpPr>
          <p:cNvPr id="5120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1B246E-02AE-4374-9896-FD2A6A03488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541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en-US" altLang="de-DE" b="1" smtClean="0"/>
              <a:t>OpenGL Fill Area Functions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 smtClean="0">
                <a:solidFill>
                  <a:schemeClr val="bg1"/>
                </a:solidFill>
              </a:rPr>
              <a:t>By default, a polygon interior is displayed in a solid color, determined by the current color settings</a:t>
            </a:r>
          </a:p>
          <a:p>
            <a:pPr marL="609600" indent="-609600"/>
            <a:r>
              <a:rPr lang="en-US" altLang="de-DE" smtClean="0">
                <a:solidFill>
                  <a:schemeClr val="bg1"/>
                </a:solidFill>
              </a:rPr>
              <a:t>Alternatively, we can fill a polygon with a pattern and we can display polygon edges as line borders around the interior fill</a:t>
            </a:r>
            <a:endParaRPr lang="tr-TR" altLang="de-DE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Polygon vertices are specified counterclockwise.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5222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C64E9E-5075-4EA2-8CD2-7E5CB561B8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87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915400" cy="990600"/>
          </a:xfrm>
        </p:spPr>
        <p:txBody>
          <a:bodyPr/>
          <a:lstStyle/>
          <a:p>
            <a:r>
              <a:rPr lang="en-US" altLang="de-DE" b="1" smtClean="0"/>
              <a:t>OpenGL Fill Area Functions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</p:spPr>
        <p:txBody>
          <a:bodyPr/>
          <a:lstStyle/>
          <a:p>
            <a:pPr marL="609600" indent="-609600">
              <a:defRPr/>
            </a:pPr>
            <a:r>
              <a:rPr lang="en-US" dirty="0">
                <a:solidFill>
                  <a:schemeClr val="bg1"/>
                </a:solidFill>
              </a:rPr>
              <a:t>Rectangle</a:t>
            </a:r>
            <a:r>
              <a:rPr lang="en-US" dirty="0"/>
              <a:t> </a:t>
            </a:r>
            <a:endParaRPr lang="tr-TR" dirty="0"/>
          </a:p>
          <a:p>
            <a:pPr marL="990600" lvl="1" indent="-533400">
              <a:defRPr/>
            </a:pPr>
            <a:r>
              <a:rPr lang="en-US" dirty="0" err="1"/>
              <a:t>glRect</a:t>
            </a:r>
            <a:r>
              <a:rPr lang="en-US" dirty="0"/>
              <a:t>*</a:t>
            </a:r>
            <a:r>
              <a:rPr lang="tr-TR" dirty="0"/>
              <a:t>(x1,y1,x2,y2)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where * means </a:t>
            </a:r>
            <a:r>
              <a:rPr lang="en-US" dirty="0"/>
              <a:t>d, f, </a:t>
            </a:r>
            <a:r>
              <a:rPr lang="en-US" dirty="0" err="1"/>
              <a:t>i</a:t>
            </a:r>
            <a:r>
              <a:rPr lang="en-US" dirty="0"/>
              <a:t>, s, v)</a:t>
            </a:r>
            <a:endParaRPr lang="tr-TR" dirty="0"/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tr-TR" dirty="0"/>
              <a:t>glRecti(200,100,50,250)</a:t>
            </a:r>
          </a:p>
          <a:p>
            <a:pPr marL="914400" lvl="2" indent="0">
              <a:buFont typeface="Wingdings" panose="05000000000000000000" pitchFamily="2" charset="2"/>
              <a:buNone/>
              <a:defRPr/>
            </a:pPr>
            <a:r>
              <a:rPr lang="tr-TR" dirty="0"/>
              <a:t>int vertex1[ ]= {200,100};</a:t>
            </a:r>
          </a:p>
          <a:p>
            <a:pPr marL="1371600" lvl="2" indent="-457200">
              <a:buFontTx/>
              <a:buNone/>
              <a:defRPr/>
            </a:pPr>
            <a:r>
              <a:rPr lang="tr-TR" dirty="0" smtClean="0"/>
              <a:t>int </a:t>
            </a:r>
            <a:r>
              <a:rPr lang="tr-TR" dirty="0"/>
              <a:t>vertex1[ ]= {50,250};</a:t>
            </a:r>
          </a:p>
          <a:p>
            <a:pPr marL="1371600" lvl="2" indent="-457200">
              <a:buFontTx/>
              <a:buNone/>
              <a:defRPr/>
            </a:pPr>
            <a:r>
              <a:rPr lang="tr-TR" dirty="0" smtClean="0"/>
              <a:t>glRectiv(vertex1</a:t>
            </a:r>
            <a:r>
              <a:rPr lang="tr-TR" dirty="0"/>
              <a:t>, vertex2);</a:t>
            </a:r>
          </a:p>
          <a:p>
            <a:pPr marL="1371600" lvl="2" indent="-457200">
              <a:defRPr/>
            </a:pPr>
            <a:endParaRPr lang="en-US" dirty="0"/>
          </a:p>
          <a:p>
            <a:pPr marL="609600" indent="-609600">
              <a:defRPr/>
            </a:pPr>
            <a:endParaRPr lang="en-US" dirty="0"/>
          </a:p>
        </p:txBody>
      </p:sp>
      <p:sp>
        <p:nvSpPr>
          <p:cNvPr id="5325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F330DA-2496-40A4-83FB-73B07E7457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099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2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25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25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2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2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</a:t>
            </a:r>
            <a:r>
              <a:rPr lang="en-US" altLang="de-DE" b="1" smtClean="0"/>
              <a:t> </a:t>
            </a:r>
            <a:r>
              <a:rPr lang="tr-TR" altLang="de-DE" b="1" smtClean="0"/>
              <a:t>S</a:t>
            </a:r>
            <a:r>
              <a:rPr lang="en-US" altLang="de-DE" b="1" smtClean="0"/>
              <a:t>quare </a:t>
            </a:r>
            <a:r>
              <a:rPr lang="tr-TR" altLang="de-DE" b="1" smtClean="0"/>
              <a:t>F</a:t>
            </a:r>
            <a:r>
              <a:rPr lang="en-US" altLang="de-DE" b="1" smtClean="0"/>
              <a:t>ill </a:t>
            </a:r>
            <a:r>
              <a:rPr lang="tr-TR" altLang="de-DE" b="1" smtClean="0"/>
              <a:t>A</a:t>
            </a:r>
            <a:r>
              <a:rPr lang="en-US" altLang="de-DE" b="1" smtClean="0"/>
              <a:t>rea</a:t>
            </a:r>
          </a:p>
        </p:txBody>
      </p:sp>
      <p:pic>
        <p:nvPicPr>
          <p:cNvPr id="54275" name="AADGHWD0.jpg" descr="AADGHWD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1066800"/>
            <a:ext cx="53149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hteck 1"/>
          <p:cNvSpPr>
            <a:spLocks noChangeArrowheads="1"/>
          </p:cNvSpPr>
          <p:nvPr/>
        </p:nvSpPr>
        <p:spPr bwMode="auto">
          <a:xfrm>
            <a:off x="1916113" y="6094413"/>
            <a:ext cx="5627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using the 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glRect 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function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277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0646FB-CBF1-48D3-A4D1-EA54E18D2B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4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tr-TR" altLang="de-DE" b="1" smtClean="0"/>
              <a:t>Counterclockwise? Clockwise?</a:t>
            </a:r>
            <a:endParaRPr lang="en-US" altLang="de-DE" b="1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What happened in previous example?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Why clockwise?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Answer: In OpenGL normally always counterclockwise but in general counterclockwise is necessary if back face/front face distinction is important.</a:t>
            </a:r>
            <a:endParaRPr lang="en-US" altLang="de-DE" smtClean="0">
              <a:solidFill>
                <a:schemeClr val="bg1"/>
              </a:solidFill>
            </a:endParaRPr>
          </a:p>
        </p:txBody>
      </p:sp>
      <p:sp>
        <p:nvSpPr>
          <p:cNvPr id="5530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61460C-3D31-4DE8-9B19-D8B6F67DC5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01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686800" cy="1069975"/>
          </a:xfrm>
        </p:spPr>
        <p:txBody>
          <a:bodyPr/>
          <a:lstStyle/>
          <a:p>
            <a:r>
              <a:rPr lang="en-US" altLang="de-DE" b="1" smtClean="0"/>
              <a:t>OpenGL Fill Area Functions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 smtClean="0"/>
              <a:t>GL_POLYGON</a:t>
            </a:r>
          </a:p>
          <a:p>
            <a:pPr marL="990600" lvl="1" indent="-533400"/>
            <a:r>
              <a:rPr lang="tr-TR" altLang="de-DE" smtClean="0"/>
              <a:t>glBegin(GL_POLYGON);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glVertex2iv(p1);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glVertex2iv(p2);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glVertex2iv(p3);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glVertex2iv(p4);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glVertex2iv(p5);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glVertex2iv(p6);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glEnd( );</a:t>
            </a:r>
            <a:endParaRPr lang="en-US" altLang="de-DE" smtClean="0"/>
          </a:p>
          <a:p>
            <a:pPr marL="609600" indent="-609600"/>
            <a:endParaRPr lang="en-US" altLang="de-DE" smtClean="0"/>
          </a:p>
        </p:txBody>
      </p:sp>
      <p:sp>
        <p:nvSpPr>
          <p:cNvPr id="5632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A755FE-0601-4AB5-BE8C-4059C453D9B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37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6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6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6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26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26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26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6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26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26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26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26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26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59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altLang="de-DE" b="1" smtClean="0"/>
              <a:t>OpenGL Fill Area Functions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altLang="de-DE" sz="2800" smtClean="0"/>
              <a:t>Triangle (GL_TRIANGLE</a:t>
            </a:r>
            <a:r>
              <a:rPr lang="tr-TR" altLang="de-DE" sz="2800" smtClean="0"/>
              <a:t>S</a:t>
            </a:r>
            <a:r>
              <a:rPr lang="en-US" altLang="de-DE" sz="2800" smtClean="0"/>
              <a:t> or GL_TRIANGLE_STRIP or GL_TRIANGLE_FAN)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de-DE" sz="2800" smtClean="0"/>
              <a:t>GL_TRIANGLE_STRIP</a:t>
            </a:r>
            <a:endParaRPr lang="tr-TR" altLang="de-DE" sz="2800" smtClean="0"/>
          </a:p>
          <a:p>
            <a:pPr marL="990600" lvl="1" indent="-533400">
              <a:lnSpc>
                <a:spcPct val="80000"/>
              </a:lnSpc>
            </a:pPr>
            <a:r>
              <a:rPr lang="tr-TR" altLang="de-DE" sz="2400" smtClean="0"/>
              <a:t>glBegin(GL_TRIANGLES);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glVertex2iv(p1);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glVertex2iv(p2);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glVertex2iv(p3);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glVertex2iv(p4);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glVertex2iv(p5);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	glVertex2iv(p6);</a:t>
            </a:r>
          </a:p>
          <a:p>
            <a:pPr marL="1371600" lvl="2" indent="-457200">
              <a:lnSpc>
                <a:spcPct val="80000"/>
              </a:lnSpc>
              <a:buFontTx/>
              <a:buNone/>
            </a:pPr>
            <a:r>
              <a:rPr lang="tr-TR" altLang="de-DE" sz="2000" smtClean="0"/>
              <a:t>glEnd( );</a:t>
            </a:r>
            <a:endParaRPr lang="en-US" altLang="de-DE" sz="2000" smtClean="0"/>
          </a:p>
          <a:p>
            <a:pPr marL="609600" indent="-609600">
              <a:lnSpc>
                <a:spcPct val="80000"/>
              </a:lnSpc>
            </a:pPr>
            <a:endParaRPr lang="en-US" altLang="de-DE" sz="2800" smtClean="0"/>
          </a:p>
          <a:p>
            <a:pPr marL="609600" indent="-609600">
              <a:lnSpc>
                <a:spcPct val="80000"/>
              </a:lnSpc>
            </a:pPr>
            <a:endParaRPr lang="tr-TR" altLang="de-DE" sz="2800" smtClean="0"/>
          </a:p>
          <a:p>
            <a:pPr marL="990600" lvl="1" indent="-533400">
              <a:lnSpc>
                <a:spcPct val="80000"/>
              </a:lnSpc>
            </a:pPr>
            <a:endParaRPr lang="en-US" altLang="de-DE" sz="2400" smtClean="0"/>
          </a:p>
        </p:txBody>
      </p:sp>
      <p:sp>
        <p:nvSpPr>
          <p:cNvPr id="5734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2CC059-5B30-44A6-BF8C-DD9DD2FC13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38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276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 smtClean="0"/>
              <a:t>GL_TRIANGLE_STRIP</a:t>
            </a:r>
            <a:endParaRPr lang="tr-TR" altLang="de-DE" smtClean="0"/>
          </a:p>
          <a:p>
            <a:pPr marL="990600" lvl="1" indent="-533400"/>
            <a:r>
              <a:rPr lang="tr-TR" altLang="de-DE" smtClean="0"/>
              <a:t>glBegin(</a:t>
            </a:r>
            <a:r>
              <a:rPr lang="en-US" altLang="de-DE" smtClean="0"/>
              <a:t>GL_TRIANGLE_STRIP</a:t>
            </a:r>
            <a:r>
              <a:rPr lang="tr-TR" altLang="de-DE" smtClean="0"/>
              <a:t>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glVertex2iv(p1);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glVertex2iv(p2);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glVertex2iv(p6);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glVertex2iv(p3);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glVertex2iv(p5);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glVertex2iv(p4);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glEnd( );</a:t>
            </a:r>
            <a:endParaRPr lang="en-US" altLang="de-DE" smtClean="0"/>
          </a:p>
          <a:p>
            <a:pPr marL="609600" indent="-609600"/>
            <a:endParaRPr lang="en-US" altLang="de-DE" smtClean="0"/>
          </a:p>
          <a:p>
            <a:pPr marL="609600" indent="-609600"/>
            <a:endParaRPr lang="tr-TR" altLang="de-DE" smtClean="0"/>
          </a:p>
          <a:p>
            <a:pPr marL="990600" lvl="1" indent="-533400"/>
            <a:endParaRPr lang="en-US" altLang="de-DE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5138" y="3048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OpenGL Fill Area Functions</a:t>
            </a:r>
            <a:r>
              <a:rPr kumimoji="0" lang="tr-TR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83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F94B5D-2087-4DCF-BA9D-9B11928FCC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388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28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8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28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28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28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28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 smtClean="0"/>
              <a:t>GL_TRIANGLE_</a:t>
            </a:r>
            <a:r>
              <a:rPr lang="tr-TR" altLang="de-DE" smtClean="0"/>
              <a:t>FAN</a:t>
            </a:r>
          </a:p>
          <a:p>
            <a:pPr marL="990600" lvl="1" indent="-533400"/>
            <a:r>
              <a:rPr lang="tr-TR" altLang="de-DE" smtClean="0"/>
              <a:t>glBegin(</a:t>
            </a:r>
            <a:r>
              <a:rPr lang="en-US" altLang="de-DE" smtClean="0"/>
              <a:t>GL_TRIANGLE_</a:t>
            </a:r>
            <a:r>
              <a:rPr lang="tr-TR" altLang="de-DE" smtClean="0"/>
              <a:t>FAN);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glVertex2iv(p1);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glVertex2iv(p2);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glVertex2iv(p3);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glVertex2iv(p4);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glVertex2iv(p5);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	glVertex2iv(p6);</a:t>
            </a:r>
          </a:p>
          <a:p>
            <a:pPr marL="1371600" lvl="2" indent="-457200">
              <a:buFontTx/>
              <a:buNone/>
            </a:pPr>
            <a:r>
              <a:rPr lang="tr-TR" altLang="de-DE" smtClean="0"/>
              <a:t>glEnd( );</a:t>
            </a:r>
            <a:endParaRPr lang="en-US" altLang="de-DE" smtClean="0"/>
          </a:p>
          <a:p>
            <a:pPr marL="609600" indent="-609600"/>
            <a:endParaRPr lang="en-US" altLang="de-DE" smtClean="0"/>
          </a:p>
          <a:p>
            <a:pPr marL="609600" indent="-609600"/>
            <a:endParaRPr lang="tr-TR" altLang="de-DE" smtClean="0"/>
          </a:p>
          <a:p>
            <a:pPr marL="990600" lvl="1" indent="-533400"/>
            <a:endParaRPr lang="en-US" altLang="de-DE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5138" y="3048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OpenGL Fill Area Functions</a:t>
            </a:r>
            <a:r>
              <a:rPr kumimoji="0" lang="tr-TR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939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0DBAB9-8635-435E-9EBA-4BDF2D0E499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81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29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297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P</a:t>
            </a:r>
            <a:r>
              <a:rPr lang="en-US" altLang="de-DE" b="1" smtClean="0"/>
              <a:t>olygon </a:t>
            </a:r>
            <a:r>
              <a:rPr lang="tr-TR" altLang="de-DE" b="1" smtClean="0"/>
              <a:t>F</a:t>
            </a:r>
            <a:r>
              <a:rPr lang="en-US" altLang="de-DE" b="1" smtClean="0"/>
              <a:t>ill </a:t>
            </a:r>
            <a:r>
              <a:rPr lang="tr-TR" altLang="de-DE" b="1" smtClean="0"/>
              <a:t>A</a:t>
            </a:r>
            <a:r>
              <a:rPr lang="en-US" altLang="de-DE" b="1" smtClean="0"/>
              <a:t>reas</a:t>
            </a:r>
          </a:p>
        </p:txBody>
      </p:sp>
      <p:pic>
        <p:nvPicPr>
          <p:cNvPr id="60419" name="AADGHWE0.jpg" descr="AADGHWE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8" y="914400"/>
            <a:ext cx="62706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hteck 1"/>
          <p:cNvSpPr>
            <a:spLocks noChangeArrowheads="1"/>
          </p:cNvSpPr>
          <p:nvPr/>
        </p:nvSpPr>
        <p:spPr bwMode="auto">
          <a:xfrm>
            <a:off x="-28575" y="5657850"/>
            <a:ext cx="952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sing a list of six vertex positions. (a) A single convex polygon fill area generated with the primitive constant GL_POLYGON. (b) Two unconnected triangles generated with GL_ TRIANGLES. (c) Four connected triangles generated with GL_TRIANGLE_STRIP. (d) Four connected triangles generated with GL_TRIANGLE_FAN.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421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DED10B-6D8D-4BC6-987D-A6DD4F4BC3E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8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tr-TR" altLang="de-DE" sz="2800" smtClean="0"/>
              <a:t>Quads (</a:t>
            </a:r>
            <a:r>
              <a:rPr lang="en-US" altLang="de-DE" sz="2800" smtClean="0"/>
              <a:t>GL_</a:t>
            </a:r>
            <a:r>
              <a:rPr lang="tr-TR" altLang="de-DE" sz="2800" smtClean="0"/>
              <a:t>QUADS or </a:t>
            </a:r>
            <a:r>
              <a:rPr lang="en-US" altLang="de-DE" sz="2800" smtClean="0"/>
              <a:t>GL_</a:t>
            </a:r>
            <a:r>
              <a:rPr lang="tr-TR" altLang="de-DE" sz="2800" smtClean="0"/>
              <a:t>QUAD_STRIP)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de-DE" sz="2800" smtClean="0"/>
              <a:t>GL_</a:t>
            </a:r>
            <a:r>
              <a:rPr lang="tr-TR" altLang="de-DE" sz="2800" smtClean="0"/>
              <a:t>QUADS</a:t>
            </a:r>
          </a:p>
          <a:p>
            <a:pPr marL="990600" lvl="1" indent="-533400">
              <a:lnSpc>
                <a:spcPct val="90000"/>
              </a:lnSpc>
            </a:pPr>
            <a:r>
              <a:rPr lang="tr-TR" altLang="de-DE" sz="2400" smtClean="0"/>
              <a:t>glBegin(</a:t>
            </a:r>
            <a:r>
              <a:rPr lang="en-US" altLang="de-DE" sz="2400" smtClean="0"/>
              <a:t>GL_</a:t>
            </a:r>
            <a:r>
              <a:rPr lang="tr-TR" altLang="de-DE" sz="2400" smtClean="0"/>
              <a:t>QUADS);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glVertex2iv(p1);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glVertex2iv(p2);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glVertex2iv(p3);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glVertex2iv(p4);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glVertex2iv(p5);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glVertex2iv(p6);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glVertex2iv(p7);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	glVertex2iv(p8);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r>
              <a:rPr lang="tr-TR" altLang="de-DE" sz="2000" smtClean="0"/>
              <a:t>glEnd( );</a:t>
            </a:r>
          </a:p>
          <a:p>
            <a:pPr marL="1371600" lvl="2" indent="-457200">
              <a:lnSpc>
                <a:spcPct val="90000"/>
              </a:lnSpc>
              <a:buFontTx/>
              <a:buNone/>
            </a:pPr>
            <a:endParaRPr lang="en-US" altLang="de-DE" sz="2000" smtClean="0"/>
          </a:p>
          <a:p>
            <a:pPr marL="609600" indent="-609600">
              <a:lnSpc>
                <a:spcPct val="90000"/>
              </a:lnSpc>
            </a:pPr>
            <a:endParaRPr lang="en-US" altLang="de-DE" sz="2800" smtClean="0"/>
          </a:p>
          <a:p>
            <a:pPr marL="609600" indent="-609600">
              <a:lnSpc>
                <a:spcPct val="90000"/>
              </a:lnSpc>
            </a:pPr>
            <a:endParaRPr lang="tr-TR" altLang="de-DE" sz="2800" smtClean="0"/>
          </a:p>
          <a:p>
            <a:pPr marL="990600" lvl="1" indent="-533400">
              <a:lnSpc>
                <a:spcPct val="90000"/>
              </a:lnSpc>
            </a:pPr>
            <a:endParaRPr lang="en-US" altLang="de-DE" sz="2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5138" y="3048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OpenGL Fill Area Functions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144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C8A707-4427-4300-BEEE-1290EBD4AA7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59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0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0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30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30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3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30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3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30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0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30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30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30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30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30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30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30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30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30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30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30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 sz="2800" smtClean="0"/>
              <a:t>GL_</a:t>
            </a:r>
            <a:r>
              <a:rPr lang="tr-TR" altLang="de-DE" sz="2800" smtClean="0"/>
              <a:t>QUAD_STRIP</a:t>
            </a:r>
          </a:p>
          <a:p>
            <a:pPr marL="990600" lvl="1" indent="-533400"/>
            <a:r>
              <a:rPr lang="tr-TR" altLang="de-DE" sz="2400" smtClean="0"/>
              <a:t>glBegin(</a:t>
            </a:r>
            <a:r>
              <a:rPr lang="en-US" altLang="de-DE" sz="2400" smtClean="0"/>
              <a:t>GL_</a:t>
            </a:r>
            <a:r>
              <a:rPr lang="tr-TR" altLang="de-DE" sz="2400" smtClean="0"/>
              <a:t>QUADS);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glVertex2iv(p1);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glVertex2iv(p2);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glVertex2iv(p4);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glVertex2iv(p3);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glVertex2iv(p5);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glVertex2iv(p6);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glVertex2iv(p8);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	glVertex2iv(p7);</a:t>
            </a:r>
          </a:p>
          <a:p>
            <a:pPr marL="1371600" lvl="2" indent="-457200">
              <a:buFontTx/>
              <a:buNone/>
            </a:pPr>
            <a:r>
              <a:rPr lang="tr-TR" altLang="de-DE" sz="2000" smtClean="0"/>
              <a:t>glEnd( );</a:t>
            </a:r>
          </a:p>
          <a:p>
            <a:pPr marL="1371600" lvl="2" indent="-457200">
              <a:buFontTx/>
              <a:buNone/>
            </a:pPr>
            <a:endParaRPr lang="en-US" altLang="de-DE" sz="2000" smtClean="0"/>
          </a:p>
          <a:p>
            <a:pPr marL="609600" indent="-609600"/>
            <a:endParaRPr lang="en-US" altLang="de-DE" sz="2800" smtClean="0"/>
          </a:p>
          <a:p>
            <a:pPr marL="609600" indent="-609600"/>
            <a:endParaRPr lang="tr-TR" altLang="de-DE" sz="2800" smtClean="0"/>
          </a:p>
          <a:p>
            <a:pPr marL="990600" lvl="1" indent="-533400"/>
            <a:endParaRPr lang="en-US" altLang="de-DE" sz="2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5138" y="3048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OpenGL Fill Area Functions</a:t>
            </a:r>
            <a:r>
              <a:rPr kumimoji="0" lang="tr-TR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246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A79333-4FF8-4641-B268-079ED31ED70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3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1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1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31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31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31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31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1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31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31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31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31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31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31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9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Q</a:t>
            </a:r>
            <a:r>
              <a:rPr lang="en-US" altLang="de-DE" b="1" smtClean="0"/>
              <a:t>uadrilateral </a:t>
            </a:r>
            <a:r>
              <a:rPr lang="tr-TR" altLang="de-DE" b="1" smtClean="0"/>
              <a:t>F</a:t>
            </a:r>
            <a:r>
              <a:rPr lang="en-US" altLang="de-DE" b="1" smtClean="0"/>
              <a:t>ill </a:t>
            </a:r>
            <a:r>
              <a:rPr lang="tr-TR" altLang="de-DE" b="1" smtClean="0"/>
              <a:t>A</a:t>
            </a:r>
            <a:r>
              <a:rPr lang="en-US" altLang="de-DE" b="1" smtClean="0"/>
              <a:t>reas</a:t>
            </a:r>
          </a:p>
        </p:txBody>
      </p:sp>
      <p:pic>
        <p:nvPicPr>
          <p:cNvPr id="63491" name="AADGHWF0.jpg" descr="AADGHW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877888"/>
            <a:ext cx="3984625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hteck 1"/>
          <p:cNvSpPr>
            <a:spLocks noChangeArrowheads="1"/>
          </p:cNvSpPr>
          <p:nvPr/>
        </p:nvSpPr>
        <p:spPr bwMode="auto">
          <a:xfrm>
            <a:off x="268288" y="5934075"/>
            <a:ext cx="8839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</a:t>
            </a: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sing a list of eight vertex positions. (a) Two unconnected quadrilaterals generated with GL_QUADS. (b) Three connected quadrilaterals generated with GL_QUAD_STRIP.</a:t>
            </a:r>
            <a:endParaRPr kumimoji="0" lang="de-DE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3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5963B7-244B-4904-9C33-0EC21C48AD1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79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tr-TR" altLang="de-DE" b="1" smtClean="0"/>
              <a:t>How many objects?</a:t>
            </a:r>
            <a:endParaRPr lang="en-US" altLang="de-DE" b="1" smtClean="0"/>
          </a:p>
        </p:txBody>
      </p:sp>
      <p:sp>
        <p:nvSpPr>
          <p:cNvPr id="321539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609600" y="1600200"/>
            <a:ext cx="7772400" cy="4017963"/>
          </a:xfrm>
          <a:blipFill rotWithShape="1">
            <a:blip r:embed="rId2"/>
            <a:stretch>
              <a:fillRect l="-627" t="-1973" b="-16844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de-DE">
                <a:noFill/>
              </a:rPr>
              <a:t> </a:t>
            </a:r>
          </a:p>
        </p:txBody>
      </p:sp>
      <p:sp>
        <p:nvSpPr>
          <p:cNvPr id="6451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DD1CAF-9190-4E1D-85CC-0021F49E41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05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15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tr-TR" altLang="de-DE" b="1" smtClean="0"/>
              <a:t>Processing Order</a:t>
            </a:r>
            <a:endParaRPr lang="en-US" altLang="de-DE" b="1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Assumption: Position in vertex list = </a:t>
            </a:r>
            <a:r>
              <a:rPr lang="tr-TR" altLang="de-DE" i="1" smtClean="0">
                <a:solidFill>
                  <a:schemeClr val="bg1"/>
                </a:solidFill>
              </a:rPr>
              <a:t>n </a:t>
            </a:r>
          </a:p>
          <a:p>
            <a:pPr marL="936625" lvl="1" indent="-609600"/>
            <a:r>
              <a:rPr lang="tr-TR" altLang="de-DE" i="1" smtClean="0">
                <a:solidFill>
                  <a:schemeClr val="bg1"/>
                </a:solidFill>
              </a:rPr>
              <a:t>(n = 1, n = 2, …, n = N-2)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Triangles: Nothing special</a:t>
            </a: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Triangles in strip: </a:t>
            </a:r>
          </a:p>
          <a:p>
            <a:pPr marL="936625" lvl="1" indent="-609600"/>
            <a:r>
              <a:rPr lang="tr-TR" altLang="de-DE" smtClean="0">
                <a:solidFill>
                  <a:schemeClr val="bg1"/>
                </a:solidFill>
              </a:rPr>
              <a:t>If </a:t>
            </a:r>
            <a:r>
              <a:rPr lang="tr-TR" altLang="de-DE" i="1" smtClean="0">
                <a:solidFill>
                  <a:schemeClr val="bg1"/>
                </a:solidFill>
              </a:rPr>
              <a:t>n </a:t>
            </a:r>
            <a:r>
              <a:rPr lang="tr-TR" altLang="de-DE" smtClean="0">
                <a:solidFill>
                  <a:schemeClr val="bg1"/>
                </a:solidFill>
              </a:rPr>
              <a:t>odd: </a:t>
            </a:r>
            <a:r>
              <a:rPr lang="tr-TR" altLang="de-DE" i="1" smtClean="0">
                <a:solidFill>
                  <a:schemeClr val="bg1"/>
                </a:solidFill>
              </a:rPr>
              <a:t>n, n + 1, n + 2</a:t>
            </a:r>
          </a:p>
          <a:p>
            <a:pPr marL="936625" lvl="1" indent="-609600"/>
            <a:r>
              <a:rPr lang="tr-TR" altLang="de-DE" smtClean="0">
                <a:solidFill>
                  <a:schemeClr val="bg1"/>
                </a:solidFill>
              </a:rPr>
              <a:t>If</a:t>
            </a:r>
            <a:r>
              <a:rPr lang="tr-TR" altLang="de-DE" i="1" smtClean="0">
                <a:solidFill>
                  <a:schemeClr val="bg1"/>
                </a:solidFill>
              </a:rPr>
              <a:t> n</a:t>
            </a:r>
            <a:r>
              <a:rPr lang="tr-TR" altLang="de-DE" smtClean="0">
                <a:solidFill>
                  <a:schemeClr val="bg1"/>
                </a:solidFill>
              </a:rPr>
              <a:t> even: </a:t>
            </a:r>
            <a:r>
              <a:rPr lang="tr-TR" altLang="de-DE" i="1" smtClean="0">
                <a:solidFill>
                  <a:schemeClr val="bg1"/>
                </a:solidFill>
              </a:rPr>
              <a:t>n + 1, n, n + 2</a:t>
            </a: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Triangles in fan: </a:t>
            </a:r>
            <a:r>
              <a:rPr lang="tr-TR" altLang="de-DE" i="1" smtClean="0">
                <a:solidFill>
                  <a:schemeClr val="bg1"/>
                </a:solidFill>
              </a:rPr>
              <a:t>1, n + 1, n + 2</a:t>
            </a:r>
          </a:p>
          <a:p>
            <a:pPr marL="609600" indent="-609600"/>
            <a:endParaRPr lang="tr-TR" altLang="de-DE" i="1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Quads in strip: </a:t>
            </a:r>
            <a:r>
              <a:rPr lang="tr-TR" altLang="de-DE" i="1" smtClean="0">
                <a:solidFill>
                  <a:schemeClr val="bg1"/>
                </a:solidFill>
              </a:rPr>
              <a:t>2n – 1, 2n, 2n + 2, 2n +1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</p:txBody>
      </p:sp>
      <p:sp>
        <p:nvSpPr>
          <p:cNvPr id="6554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8E6748-029B-484E-9A58-BDBF86AFCF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46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 smtClean="0"/>
              <a:t>Vertex Arrays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mtClean="0">
                <a:solidFill>
                  <a:schemeClr val="bg1"/>
                </a:solidFill>
              </a:rPr>
              <a:t>We can store a list of points:</a:t>
            </a:r>
          </a:p>
          <a:p>
            <a:pPr lvl="1">
              <a:buFontTx/>
              <a:buNone/>
            </a:pPr>
            <a:r>
              <a:rPr lang="en-US" altLang="de-DE" smtClean="0"/>
              <a:t>int pt[8][3] = {{0,0,0},{0,1,0},{1,0,0},{1,1,0},</a:t>
            </a:r>
          </a:p>
          <a:p>
            <a:pPr lvl="1">
              <a:buFontTx/>
              <a:buNone/>
            </a:pPr>
            <a:r>
              <a:rPr lang="en-US" altLang="de-DE" smtClean="0"/>
              <a:t>                     {0,0,1},{0,1,1},{1,0,1},{1,1,1}};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Above could be used for a cube.</a:t>
            </a:r>
          </a:p>
          <a:p>
            <a:r>
              <a:rPr lang="en-US" altLang="de-DE" smtClean="0">
                <a:solidFill>
                  <a:schemeClr val="bg1"/>
                </a:solidFill>
              </a:rPr>
              <a:t>To plot faces can make calls beginning with either</a:t>
            </a:r>
            <a:r>
              <a:rPr lang="en-US" altLang="de-DE" smtClean="0"/>
              <a:t> glBegin(GL_POLYGON) </a:t>
            </a:r>
            <a:r>
              <a:rPr lang="en-US" altLang="de-DE" smtClean="0">
                <a:solidFill>
                  <a:schemeClr val="bg1"/>
                </a:solidFill>
              </a:rPr>
              <a:t>or </a:t>
            </a:r>
            <a:r>
              <a:rPr lang="en-US" altLang="de-DE" smtClean="0"/>
              <a:t>glBegin(GL_QUADS)</a:t>
            </a:r>
          </a:p>
          <a:p>
            <a:endParaRPr lang="en-US" altLang="de-DE" smtClean="0"/>
          </a:p>
        </p:txBody>
      </p:sp>
      <p:sp>
        <p:nvSpPr>
          <p:cNvPr id="6656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522263-8A92-46B1-87BB-6CC1C999051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103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C</a:t>
            </a:r>
            <a:r>
              <a:rPr lang="en-US" altLang="de-DE" b="1" smtClean="0"/>
              <a:t>ube</a:t>
            </a:r>
          </a:p>
        </p:txBody>
      </p:sp>
      <p:pic>
        <p:nvPicPr>
          <p:cNvPr id="67587" name="AADGHWG0.jpg" descr="AADGHWG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1066800"/>
            <a:ext cx="49514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hteck 1"/>
          <p:cNvSpPr>
            <a:spLocks noChangeArrowheads="1"/>
          </p:cNvSpPr>
          <p:nvPr/>
        </p:nvSpPr>
        <p:spPr bwMode="auto">
          <a:xfrm>
            <a:off x="2547938" y="6103938"/>
            <a:ext cx="4049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with an edge length of 1</a:t>
            </a:r>
            <a:endParaRPr kumimoji="0" lang="de-DE" altLang="de-DE" sz="2400" b="0" i="0" u="none" strike="noStrike" kern="1200" cap="none" spc="0" normalizeH="0" baseline="0" noProof="0" smtClean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7589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7BD49F-F6F9-4798-81F5-A85EE2CDC20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09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 smtClean="0"/>
              <a:t>Example: Cube (cont.)</a:t>
            </a:r>
            <a:endParaRPr lang="en-US" altLang="de-DE" b="1" smtClean="0"/>
          </a:p>
        </p:txBody>
      </p:sp>
      <p:pic>
        <p:nvPicPr>
          <p:cNvPr id="68611" name="AADGHWH0.jpg" descr="AADGHWH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1066800"/>
            <a:ext cx="47212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hteck 1"/>
          <p:cNvSpPr>
            <a:spLocks noChangeArrowheads="1"/>
          </p:cNvSpPr>
          <p:nvPr/>
        </p:nvSpPr>
        <p:spPr bwMode="auto">
          <a:xfrm>
            <a:off x="457200" y="6094413"/>
            <a:ext cx="8458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Subscript values for array pt corresponding to the vertex coordinates for the cube shown in </a:t>
            </a:r>
            <a:r>
              <a:rPr kumimoji="0" lang="tr-TR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Slide 6</a:t>
            </a:r>
            <a:r>
              <a:rPr kumimoji="0" lang="en-US" altLang="de-DE" sz="20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4.</a:t>
            </a:r>
            <a:endParaRPr kumimoji="0" lang="de-DE" altLang="de-DE" sz="2000" b="0" i="0" u="none" strike="noStrike" kern="1200" cap="none" spc="0" normalizeH="0" baseline="0" noProof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8613" name="Foliennummernplatzhalt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24DF84-689C-44DE-B469-4E718FDAC49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65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 smtClean="0"/>
              <a:t>Vertex Arrays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69635" name="Text Box 4"/>
          <p:cNvSpPr txBox="1">
            <a:spLocks noChangeArrowheads="1"/>
          </p:cNvSpPr>
          <p:nvPr/>
        </p:nvSpPr>
        <p:spPr bwMode="auto">
          <a:xfrm>
            <a:off x="5410200" y="2209800"/>
            <a:ext cx="19240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void cube()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quad(6,2,3,7);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quad(5,1,0,4);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quad(7,3,1,5);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quad(4,0,2,6);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quad(2,0,1,3);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quad(7,5,4,6);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636" name="Text Box 5"/>
          <p:cNvSpPr txBox="1">
            <a:spLocks noChangeArrowheads="1"/>
          </p:cNvSpPr>
          <p:nvPr/>
        </p:nvSpPr>
        <p:spPr bwMode="auto">
          <a:xfrm>
            <a:off x="184150" y="2147888"/>
            <a:ext cx="46545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void quad(int p1, int p2, int p3, int p4) 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glBegin(GL_QUADS);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glVertex3i( pt[p1][0], pt[p1][1], pt[p1][2] 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glVertex3i( pt[p2][0], pt[p2][1], pt[p2][2] 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glVertex3i( pt[p3][0], pt[p3][1], pt[p3][2] 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glVertex3i( pt[p4][0], pt[p4][1], pt[p4][2] 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glEnd();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de-DE" sz="1800" b="0" i="0" u="none" strike="noStrike" kern="1200" cap="none" spc="0" normalizeH="0" baseline="0" noProof="0" smtClean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9637" name="Text Box 6"/>
          <p:cNvSpPr txBox="1">
            <a:spLocks noChangeArrowheads="1"/>
          </p:cNvSpPr>
          <p:nvPr/>
        </p:nvSpPr>
        <p:spPr bwMode="auto">
          <a:xfrm>
            <a:off x="2395538" y="5257800"/>
            <a:ext cx="3471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Too many function calls!</a:t>
            </a:r>
          </a:p>
        </p:txBody>
      </p:sp>
      <p:sp>
        <p:nvSpPr>
          <p:cNvPr id="6963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E51D56-EC23-4A58-986C-1034FD9C8E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9166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tr-TR" altLang="de-DE" b="1" smtClean="0"/>
              <a:t>Vertex Arrays (cont.)</a:t>
            </a:r>
            <a:endParaRPr lang="en-US" altLang="de-DE" b="1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Use vertex arrays!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General procedure:</a:t>
            </a:r>
            <a:endParaRPr lang="tr-TR" altLang="de-DE" i="1" smtClean="0">
              <a:solidFill>
                <a:schemeClr val="bg1"/>
              </a:solidFill>
            </a:endParaRP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  <a:p>
            <a:pPr marL="936625" lvl="1" indent="-609600">
              <a:buFont typeface="Arial" panose="020B0604020202020204" pitchFamily="34" charset="0"/>
              <a:buAutoNum type="arabicPeriod"/>
            </a:pPr>
            <a:r>
              <a:rPr lang="tr-TR" altLang="de-DE" smtClean="0">
                <a:solidFill>
                  <a:schemeClr val="bg1"/>
                </a:solidFill>
              </a:rPr>
              <a:t>Activate vertex array feature</a:t>
            </a:r>
          </a:p>
          <a:p>
            <a:pPr marL="936625" lvl="1" indent="-609600">
              <a:buFont typeface="Arial" panose="020B0604020202020204" pitchFamily="34" charset="0"/>
              <a:buAutoNum type="arabicPeriod"/>
            </a:pPr>
            <a:r>
              <a:rPr lang="tr-TR" altLang="de-DE" smtClean="0">
                <a:solidFill>
                  <a:schemeClr val="bg1"/>
                </a:solidFill>
              </a:rPr>
              <a:t>Specify location and data for vertex coordinates</a:t>
            </a:r>
          </a:p>
          <a:p>
            <a:pPr marL="936625" lvl="1" indent="-609600">
              <a:buFont typeface="Arial" panose="020B0604020202020204" pitchFamily="34" charset="0"/>
              <a:buAutoNum type="arabicPeriod"/>
            </a:pPr>
            <a:r>
              <a:rPr lang="tr-TR" altLang="de-DE" smtClean="0">
                <a:solidFill>
                  <a:schemeClr val="bg1"/>
                </a:solidFill>
              </a:rPr>
              <a:t>Process multiple primitives with few calls</a:t>
            </a:r>
          </a:p>
        </p:txBody>
      </p:sp>
      <p:sp>
        <p:nvSpPr>
          <p:cNvPr id="7066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94CD25-7D6C-4D81-A88A-FD9C83AB0A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08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 smtClean="0"/>
              <a:t>Vertex Arrays</a:t>
            </a:r>
            <a:r>
              <a:rPr lang="tr-TR" altLang="de-DE" b="1" smtClean="0"/>
              <a:t> (cont.)</a:t>
            </a:r>
            <a:endParaRPr lang="en-US" altLang="de-DE" b="1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US" altLang="de-DE" sz="2400" smtClean="0"/>
              <a:t>glEnableClientState(GL_VERTEX_ARRAY);</a:t>
            </a:r>
            <a:r>
              <a:rPr lang="tr-TR" altLang="de-DE" sz="2400" smtClean="0"/>
              <a:t>  </a:t>
            </a:r>
            <a:r>
              <a:rPr lang="tr-TR" altLang="de-DE" sz="2400" smtClean="0">
                <a:solidFill>
                  <a:schemeClr val="bg1"/>
                </a:solidFill>
              </a:rPr>
              <a:t>(1)</a:t>
            </a:r>
            <a:endParaRPr lang="en-US" altLang="de-DE" sz="2400" smtClean="0">
              <a:solidFill>
                <a:schemeClr val="bg1"/>
              </a:solidFill>
            </a:endParaRPr>
          </a:p>
          <a:p>
            <a:pPr lvl="1">
              <a:buFontTx/>
              <a:buNone/>
            </a:pPr>
            <a:r>
              <a:rPr lang="en-US" altLang="de-DE" sz="2400" smtClean="0"/>
              <a:t>glVertexPointer(3,GL_INT,0,pt);</a:t>
            </a:r>
            <a:r>
              <a:rPr lang="tr-TR" altLang="de-DE" sz="2400" smtClean="0"/>
              <a:t>  </a:t>
            </a:r>
            <a:r>
              <a:rPr lang="tr-TR" altLang="de-DE" sz="2400" smtClean="0">
                <a:solidFill>
                  <a:schemeClr val="bg1"/>
                </a:solidFill>
              </a:rPr>
              <a:t>(2)</a:t>
            </a:r>
            <a:endParaRPr lang="en-US" altLang="de-DE" sz="2400" smtClean="0">
              <a:solidFill>
                <a:schemeClr val="bg1"/>
              </a:solidFill>
            </a:endParaRPr>
          </a:p>
          <a:p>
            <a:pPr lvl="1">
              <a:buFontTx/>
              <a:buNone/>
            </a:pPr>
            <a:r>
              <a:rPr lang="en-US" altLang="de-DE" sz="2400" smtClean="0"/>
              <a:t>GLubyte vertIndex[] = {6,2,3,7, 5,1,0,4, 7,3,1,5, 4,0,2,6, 2,0,1,3, 7,5,4,6};</a:t>
            </a:r>
            <a:r>
              <a:rPr lang="tr-TR" altLang="de-DE" sz="2400" smtClean="0"/>
              <a:t> </a:t>
            </a:r>
            <a:r>
              <a:rPr lang="tr-TR" altLang="de-DE" sz="2400" smtClean="0">
                <a:solidFill>
                  <a:schemeClr val="bg1"/>
                </a:solidFill>
              </a:rPr>
              <a:t> (vertices for cube)</a:t>
            </a:r>
            <a:endParaRPr lang="en-US" altLang="de-DE" sz="2400" smtClean="0"/>
          </a:p>
          <a:p>
            <a:pPr lvl="1">
              <a:buFontTx/>
              <a:buNone/>
            </a:pPr>
            <a:r>
              <a:rPr lang="en-US" altLang="de-DE" sz="2400" smtClean="0"/>
              <a:t>glDrawElements(GL_QUADS, 24, GL_UNSIGNED_BYTE,vertIndex);</a:t>
            </a:r>
          </a:p>
          <a:p>
            <a:pPr lvl="1">
              <a:buFontTx/>
              <a:buNone/>
            </a:pPr>
            <a:endParaRPr lang="en-US" altLang="de-DE" sz="2400" smtClean="0"/>
          </a:p>
          <a:p>
            <a:r>
              <a:rPr lang="en-US" altLang="de-DE" sz="2800" smtClean="0">
                <a:solidFill>
                  <a:schemeClr val="bg1"/>
                </a:solidFill>
              </a:rPr>
              <a:t>Vertex arrays can be disabled with</a:t>
            </a:r>
          </a:p>
          <a:p>
            <a:pPr lvl="1">
              <a:buFontTx/>
              <a:buNone/>
            </a:pPr>
            <a:r>
              <a:rPr lang="en-US" altLang="de-DE" sz="2400" smtClean="0"/>
              <a:t>glDisableClientState(GL_VERTEX_ARRAY);</a:t>
            </a:r>
            <a:r>
              <a:rPr lang="tr-TR" altLang="de-DE" sz="2400" smtClean="0">
                <a:solidFill>
                  <a:schemeClr val="bg1"/>
                </a:solidFill>
              </a:rPr>
              <a:t>  (3)</a:t>
            </a:r>
            <a:endParaRPr lang="en-US" altLang="de-DE" sz="2400" smtClean="0"/>
          </a:p>
        </p:txBody>
      </p:sp>
      <p:sp>
        <p:nvSpPr>
          <p:cNvPr id="7168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2E333-8ABF-4CC4-B873-BEFCFA1C01A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2686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9144000" cy="1069975"/>
          </a:xfrm>
        </p:spPr>
        <p:txBody>
          <a:bodyPr/>
          <a:lstStyle/>
          <a:p>
            <a:r>
              <a:rPr lang="tr-TR" altLang="de-DE" b="1" smtClean="0"/>
              <a:t>OpenGL Output Primitives</a:t>
            </a:r>
            <a:endParaRPr lang="en-US" altLang="de-DE" b="1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Next slides give a summary of OpenGL output primitive functions and related routines (incl. Pixel-array primitives and Character primitives) </a:t>
            </a:r>
          </a:p>
          <a:p>
            <a:pPr marL="609600" indent="-609600"/>
            <a:r>
              <a:rPr lang="tr-TR" altLang="de-DE" smtClean="0">
                <a:solidFill>
                  <a:schemeClr val="bg1"/>
                </a:solidFill>
              </a:rPr>
              <a:t>(See also HB p. 102-117)</a:t>
            </a:r>
          </a:p>
          <a:p>
            <a:pPr marL="609600" indent="-609600"/>
            <a:endParaRPr lang="tr-TR" altLang="de-DE" smtClean="0">
              <a:solidFill>
                <a:schemeClr val="bg1"/>
              </a:solidFill>
            </a:endParaRPr>
          </a:p>
        </p:txBody>
      </p:sp>
      <p:sp>
        <p:nvSpPr>
          <p:cNvPr id="72708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10A083-B706-4602-8CE3-C437E1F5436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2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839200" cy="685800"/>
          </a:xfrm>
        </p:spPr>
        <p:txBody>
          <a:bodyPr/>
          <a:lstStyle/>
          <a:p>
            <a:pPr eaLnBrk="1" hangingPunct="1"/>
            <a:r>
              <a:rPr lang="tr-TR" altLang="de-DE" b="1" smtClean="0"/>
              <a:t>Table 4.1</a:t>
            </a:r>
            <a:endParaRPr lang="en-US" altLang="de-DE" b="1" smtClean="0"/>
          </a:p>
        </p:txBody>
      </p:sp>
      <p:pic>
        <p:nvPicPr>
          <p:cNvPr id="73731" name="tab_04_01a.jpg" descr="tab_04_0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7772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2C4A73-C6D5-4D54-9B2C-BC35993D365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4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Table 4-1 (cont</a:t>
            </a:r>
            <a:r>
              <a:rPr lang="tr-TR" altLang="de-DE" b="1" smtClean="0"/>
              <a:t>.</a:t>
            </a:r>
            <a:r>
              <a:rPr lang="en-US" altLang="de-DE" b="1" smtClean="0"/>
              <a:t>)</a:t>
            </a:r>
            <a:endParaRPr lang="en-US" altLang="de-DE" smtClean="0"/>
          </a:p>
        </p:txBody>
      </p:sp>
      <p:pic>
        <p:nvPicPr>
          <p:cNvPr id="74755" name="tab_04_01b.jpg" descr="tab_04_0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7772400" cy="567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B5424B-CC4C-4297-B98B-ECDF925BDA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22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 idx="4294967295"/>
          </p:nvPr>
        </p:nvSpPr>
        <p:spPr>
          <a:xfrm>
            <a:off x="1671638" y="228600"/>
            <a:ext cx="5791200" cy="685800"/>
          </a:xfrm>
        </p:spPr>
        <p:txBody>
          <a:bodyPr/>
          <a:lstStyle/>
          <a:p>
            <a:pPr eaLnBrk="1" hangingPunct="1"/>
            <a:r>
              <a:rPr lang="en-US" altLang="de-DE" b="1" smtClean="0"/>
              <a:t>Table 4-1 (cont</a:t>
            </a:r>
            <a:r>
              <a:rPr lang="tr-TR" altLang="de-DE" b="1" smtClean="0"/>
              <a:t>.</a:t>
            </a:r>
            <a:r>
              <a:rPr lang="en-US" altLang="de-DE" b="1" smtClean="0"/>
              <a:t>)</a:t>
            </a:r>
            <a:endParaRPr lang="en-US" altLang="de-DE" smtClean="0"/>
          </a:p>
        </p:txBody>
      </p:sp>
      <p:pic>
        <p:nvPicPr>
          <p:cNvPr id="75779" name="tab_04_01c.jpg" descr="tab_04_01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77724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47A2A8-F187-4871-A9B2-0D99B6D5E08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06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 smtClean="0"/>
              <a:t>Table 4-1 (cont</a:t>
            </a:r>
            <a:r>
              <a:rPr lang="tr-TR" altLang="de-DE" b="1" smtClean="0"/>
              <a:t>.</a:t>
            </a:r>
            <a:r>
              <a:rPr lang="en-US" altLang="de-DE" b="1" smtClean="0"/>
              <a:t>)</a:t>
            </a:r>
            <a:endParaRPr lang="en-US" altLang="de-DE" smtClean="0"/>
          </a:p>
        </p:txBody>
      </p:sp>
      <p:pic>
        <p:nvPicPr>
          <p:cNvPr id="76803" name="tab_04_01d.jpg" descr="tab_04_01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9248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0D268A-B59F-4CFC-876E-377286DEA92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81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0375" y="2438400"/>
            <a:ext cx="8531225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Attributes of Graphics Primitives</a:t>
            </a: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03942"/>
            <a:ext cx="8763000" cy="5577858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en-US" sz="2800" dirty="0" smtClean="0"/>
              <a:t>Donald Hearn, M. Pauline Baker, Warren R. </a:t>
            </a:r>
            <a:r>
              <a:rPr lang="en-US" sz="2800" dirty="0" err="1" smtClean="0"/>
              <a:t>Carithers</a:t>
            </a:r>
            <a:r>
              <a:rPr lang="en-US" sz="2800" dirty="0" smtClean="0"/>
              <a:t>, “Computer Graphics with OpenGL, 4th Edition”; Pearson, 2011</a:t>
            </a:r>
          </a:p>
          <a:p>
            <a:pPr algn="just">
              <a:spcAft>
                <a:spcPts val="0"/>
              </a:spcAft>
            </a:pPr>
            <a:r>
              <a:rPr lang="en-US" sz="2800" dirty="0" err="1" smtClean="0"/>
              <a:t>Sumanta</a:t>
            </a:r>
            <a:r>
              <a:rPr lang="en-US" sz="2800" dirty="0" smtClean="0"/>
              <a:t> </a:t>
            </a:r>
            <a:r>
              <a:rPr lang="en-US" sz="2800" dirty="0" err="1" smtClean="0"/>
              <a:t>Guha</a:t>
            </a:r>
            <a:r>
              <a:rPr lang="en-US" sz="2800" dirty="0" smtClean="0"/>
              <a:t>, “Computer Graphics Through OpenGL: From Theory to Experiments”, CRC Press, 2010</a:t>
            </a:r>
          </a:p>
          <a:p>
            <a:pPr algn="just"/>
            <a:r>
              <a:rPr lang="tr-TR" sz="2900" dirty="0" smtClean="0"/>
              <a:t>Richard </a:t>
            </a:r>
            <a:r>
              <a:rPr lang="tr-TR" sz="2900" dirty="0"/>
              <a:t>S. Wright, Nicholas Haemel, Graham Sellers, Benjamin Lipchak, “OpenGL SuperBible: Comprehensive Tutorial and Reference”, Addison-Wesley, </a:t>
            </a:r>
            <a:r>
              <a:rPr lang="tr-TR" sz="2900" dirty="0" smtClean="0"/>
              <a:t>2010</a:t>
            </a:r>
            <a:r>
              <a:rPr lang="tr-TR" sz="2900" dirty="0"/>
              <a:t> </a:t>
            </a:r>
            <a:endParaRPr lang="de-DE" sz="2900" dirty="0"/>
          </a:p>
          <a:p>
            <a:pPr algn="just"/>
            <a:r>
              <a:rPr lang="tr-TR" sz="2900" dirty="0"/>
              <a:t>Edward Angel, “Interactive Computer Graphics. A Top-Down Approach Using OpenGL”, Addison-Wesley, </a:t>
            </a:r>
            <a:r>
              <a:rPr lang="tr-TR" sz="2900" dirty="0" smtClean="0"/>
              <a:t>2005</a:t>
            </a:r>
            <a:endParaRPr lang="de-DE" sz="29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Fußzeilenplatzhalt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Graphics Output Primitives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970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Edge 2">
    <a:dk1>
      <a:srgbClr val="333333"/>
    </a:dk1>
    <a:lt1>
      <a:srgbClr val="CCCCFF"/>
    </a:lt1>
    <a:dk2>
      <a:srgbClr val="0B0506"/>
    </a:dk2>
    <a:lt2>
      <a:srgbClr val="FFFFFF"/>
    </a:lt2>
    <a:accent1>
      <a:srgbClr val="3366CC"/>
    </a:accent1>
    <a:accent2>
      <a:srgbClr val="3333CC"/>
    </a:accent2>
    <a:accent3>
      <a:srgbClr val="AAAAAA"/>
    </a:accent3>
    <a:accent4>
      <a:srgbClr val="AEAEDA"/>
    </a:accent4>
    <a:accent5>
      <a:srgbClr val="ADB8E2"/>
    </a:accent5>
    <a:accent6>
      <a:srgbClr val="2D2DB9"/>
    </a:accent6>
    <a:hlink>
      <a:srgbClr val="808080"/>
    </a:hlink>
    <a:folHlink>
      <a:srgbClr val="66663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2656</Words>
  <Application>Microsoft Office PowerPoint</Application>
  <PresentationFormat>Bildschirmpräsentation (4:3)</PresentationFormat>
  <Paragraphs>582</Paragraphs>
  <Slides>75</Slides>
  <Notes>41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75</vt:i4>
      </vt:variant>
    </vt:vector>
  </HeadingPairs>
  <TitlesOfParts>
    <vt:vector size="88" baseType="lpstr">
      <vt:lpstr>Arial</vt:lpstr>
      <vt:lpstr>Arial Black</vt:lpstr>
      <vt:lpstr>Calibri</vt:lpstr>
      <vt:lpstr>Constantia</vt:lpstr>
      <vt:lpstr>Courier New</vt:lpstr>
      <vt:lpstr>Garamond</vt:lpstr>
      <vt:lpstr>Tahoma</vt:lpstr>
      <vt:lpstr>Times</vt:lpstr>
      <vt:lpstr>Times New Roman</vt:lpstr>
      <vt:lpstr>Wingdings</vt:lpstr>
      <vt:lpstr>Wingdings 2</vt:lpstr>
      <vt:lpstr>Flow</vt:lpstr>
      <vt:lpstr>2_Edge</vt:lpstr>
      <vt:lpstr>PowerPoint-Präsentation</vt:lpstr>
      <vt:lpstr>Objectives</vt:lpstr>
      <vt:lpstr>Graphics Output Primitives</vt:lpstr>
      <vt:lpstr>Coordinate Reference Frames</vt:lpstr>
      <vt:lpstr>Coordinate Reference Frames (cont.)</vt:lpstr>
      <vt:lpstr>Pixel positions</vt:lpstr>
      <vt:lpstr>Coordinate Specifications</vt:lpstr>
      <vt:lpstr>2D World Reference </vt:lpstr>
      <vt:lpstr>glOrtho2D Function</vt:lpstr>
      <vt:lpstr>Point Functions</vt:lpstr>
      <vt:lpstr>Example: Three Point Positions</vt:lpstr>
      <vt:lpstr>OpenGL Line Functions</vt:lpstr>
      <vt:lpstr>OpenGL Line Functions (cont.)</vt:lpstr>
      <vt:lpstr>OpenGL Line Functions (cont.)</vt:lpstr>
      <vt:lpstr>Example: Line segments</vt:lpstr>
      <vt:lpstr>OpenGL Curve Functions</vt:lpstr>
      <vt:lpstr>OpenGL Curve Functions (cont.)</vt:lpstr>
      <vt:lpstr>Curve Approximation</vt:lpstr>
      <vt:lpstr>Fill-Area Primitives</vt:lpstr>
      <vt:lpstr>Solid-color fill areas curved boundary</vt:lpstr>
      <vt:lpstr>Approximating a curved surface</vt:lpstr>
      <vt:lpstr>Polygon Fill-Areas</vt:lpstr>
      <vt:lpstr>OpenGL Fill Area Functions</vt:lpstr>
      <vt:lpstr>Valid and Invalid Polygons</vt:lpstr>
      <vt:lpstr>Convex and Concave Polygons</vt:lpstr>
      <vt:lpstr>Identifying a concave polygon</vt:lpstr>
      <vt:lpstr>Splitting a concave polygon</vt:lpstr>
      <vt:lpstr>Example: Splitting a concave polygon</vt:lpstr>
      <vt:lpstr>Example: Splitting a concave polygon (cont.)</vt:lpstr>
      <vt:lpstr>Example: Splitting a concave polygon (cont.)</vt:lpstr>
      <vt:lpstr>Splitting a concave polygon</vt:lpstr>
      <vt:lpstr>Example: Splitting a concave polygon</vt:lpstr>
      <vt:lpstr>Inside-Outside Tests</vt:lpstr>
      <vt:lpstr>Inside-Outside Tests (cont.)</vt:lpstr>
      <vt:lpstr>Example: Inside-Outside Tests</vt:lpstr>
      <vt:lpstr>Polygon Tables</vt:lpstr>
      <vt:lpstr>Geometric data-table</vt:lpstr>
      <vt:lpstr>Expanded Edge Table</vt:lpstr>
      <vt:lpstr>Polygon Tables </vt:lpstr>
      <vt:lpstr>Plane Equations</vt:lpstr>
      <vt:lpstr>Plane Equations: The Parameters</vt:lpstr>
      <vt:lpstr>Front and Back Polygon Faces</vt:lpstr>
      <vt:lpstr>Where is the Point?</vt:lpstr>
      <vt:lpstr>Example: Point in Relation to Unit Cube</vt:lpstr>
      <vt:lpstr>Orientation of a Polygon Surface</vt:lpstr>
      <vt:lpstr>The normal vector N</vt:lpstr>
      <vt:lpstr>Calculating the Normal Vector</vt:lpstr>
      <vt:lpstr>Calculating the Normal Vector</vt:lpstr>
      <vt:lpstr>OpenGL Fill Area Functions</vt:lpstr>
      <vt:lpstr>OpenGL Fill Area Functions (cont.)</vt:lpstr>
      <vt:lpstr>Example: Square Fill Area</vt:lpstr>
      <vt:lpstr>Counterclockwise? Clockwise?</vt:lpstr>
      <vt:lpstr>OpenGL Fill Area Functions</vt:lpstr>
      <vt:lpstr>OpenGL Fill Area Functions (cont.)</vt:lpstr>
      <vt:lpstr>PowerPoint-Präsentation</vt:lpstr>
      <vt:lpstr>PowerPoint-Präsentation</vt:lpstr>
      <vt:lpstr>Polygon Fill Areas</vt:lpstr>
      <vt:lpstr>PowerPoint-Präsentation</vt:lpstr>
      <vt:lpstr>PowerPoint-Präsentation</vt:lpstr>
      <vt:lpstr>Quadrilateral Fill Areas</vt:lpstr>
      <vt:lpstr>How many objects?</vt:lpstr>
      <vt:lpstr>Processing Order</vt:lpstr>
      <vt:lpstr>Vertex Arrays</vt:lpstr>
      <vt:lpstr>Example: Cube</vt:lpstr>
      <vt:lpstr>Example: Cube (cont.)</vt:lpstr>
      <vt:lpstr>Vertex Arrays (cont.)</vt:lpstr>
      <vt:lpstr>Vertex Arrays (cont.)</vt:lpstr>
      <vt:lpstr>Vertex Arrays (cont.)</vt:lpstr>
      <vt:lpstr>OpenGL Output Primitives</vt:lpstr>
      <vt:lpstr>Table 4.1</vt:lpstr>
      <vt:lpstr>Table 4-1 (cont.)</vt:lpstr>
      <vt:lpstr>Table 4-1 (cont.)</vt:lpstr>
      <vt:lpstr>Table 4-1 (cont.)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498</cp:revision>
  <dcterms:created xsi:type="dcterms:W3CDTF">2006-08-16T00:00:00Z</dcterms:created>
  <dcterms:modified xsi:type="dcterms:W3CDTF">2018-10-12T13:03:57Z</dcterms:modified>
</cp:coreProperties>
</file>