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31"/>
  </p:notesMasterIdLst>
  <p:sldIdLst>
    <p:sldId id="769" r:id="rId3"/>
    <p:sldId id="770" r:id="rId4"/>
    <p:sldId id="771" r:id="rId5"/>
    <p:sldId id="772" r:id="rId6"/>
    <p:sldId id="773" r:id="rId7"/>
    <p:sldId id="774" r:id="rId8"/>
    <p:sldId id="775" r:id="rId9"/>
    <p:sldId id="776" r:id="rId10"/>
    <p:sldId id="777" r:id="rId11"/>
    <p:sldId id="778" r:id="rId12"/>
    <p:sldId id="779" r:id="rId13"/>
    <p:sldId id="780" r:id="rId14"/>
    <p:sldId id="781" r:id="rId15"/>
    <p:sldId id="782" r:id="rId16"/>
    <p:sldId id="783" r:id="rId17"/>
    <p:sldId id="784" r:id="rId18"/>
    <p:sldId id="785" r:id="rId19"/>
    <p:sldId id="786" r:id="rId20"/>
    <p:sldId id="787" r:id="rId21"/>
    <p:sldId id="788" r:id="rId22"/>
    <p:sldId id="789" r:id="rId23"/>
    <p:sldId id="790" r:id="rId24"/>
    <p:sldId id="791" r:id="rId25"/>
    <p:sldId id="792" r:id="rId26"/>
    <p:sldId id="793" r:id="rId27"/>
    <p:sldId id="794" r:id="rId28"/>
    <p:sldId id="795" r:id="rId29"/>
    <p:sldId id="796" r:id="rId30"/>
    <p:sldId id="797" r:id="rId31"/>
    <p:sldId id="798" r:id="rId32"/>
    <p:sldId id="799" r:id="rId33"/>
    <p:sldId id="800" r:id="rId34"/>
    <p:sldId id="801" r:id="rId35"/>
    <p:sldId id="802" r:id="rId36"/>
    <p:sldId id="803" r:id="rId37"/>
    <p:sldId id="804" r:id="rId38"/>
    <p:sldId id="805" r:id="rId39"/>
    <p:sldId id="806" r:id="rId40"/>
    <p:sldId id="807" r:id="rId41"/>
    <p:sldId id="808" r:id="rId42"/>
    <p:sldId id="809" r:id="rId43"/>
    <p:sldId id="810" r:id="rId44"/>
    <p:sldId id="811" r:id="rId45"/>
    <p:sldId id="812" r:id="rId46"/>
    <p:sldId id="813" r:id="rId47"/>
    <p:sldId id="814" r:id="rId48"/>
    <p:sldId id="815" r:id="rId49"/>
    <p:sldId id="816" r:id="rId50"/>
    <p:sldId id="817" r:id="rId51"/>
    <p:sldId id="818" r:id="rId52"/>
    <p:sldId id="819" r:id="rId53"/>
    <p:sldId id="820" r:id="rId54"/>
    <p:sldId id="821" r:id="rId55"/>
    <p:sldId id="822" r:id="rId56"/>
    <p:sldId id="823" r:id="rId57"/>
    <p:sldId id="824" r:id="rId58"/>
    <p:sldId id="825" r:id="rId59"/>
    <p:sldId id="826" r:id="rId60"/>
    <p:sldId id="827" r:id="rId61"/>
    <p:sldId id="828" r:id="rId62"/>
    <p:sldId id="829" r:id="rId63"/>
    <p:sldId id="830" r:id="rId64"/>
    <p:sldId id="831" r:id="rId65"/>
    <p:sldId id="832" r:id="rId66"/>
    <p:sldId id="833" r:id="rId67"/>
    <p:sldId id="834" r:id="rId68"/>
    <p:sldId id="835" r:id="rId69"/>
    <p:sldId id="836" r:id="rId70"/>
    <p:sldId id="837" r:id="rId71"/>
    <p:sldId id="838" r:id="rId72"/>
    <p:sldId id="839" r:id="rId73"/>
    <p:sldId id="840" r:id="rId74"/>
    <p:sldId id="841" r:id="rId75"/>
    <p:sldId id="842" r:id="rId76"/>
    <p:sldId id="843" r:id="rId77"/>
    <p:sldId id="844" r:id="rId78"/>
    <p:sldId id="845" r:id="rId79"/>
    <p:sldId id="846" r:id="rId80"/>
    <p:sldId id="847" r:id="rId81"/>
    <p:sldId id="848" r:id="rId82"/>
    <p:sldId id="849" r:id="rId83"/>
    <p:sldId id="850" r:id="rId84"/>
    <p:sldId id="851" r:id="rId85"/>
    <p:sldId id="852" r:id="rId86"/>
    <p:sldId id="853" r:id="rId87"/>
    <p:sldId id="854" r:id="rId88"/>
    <p:sldId id="855" r:id="rId89"/>
    <p:sldId id="856" r:id="rId90"/>
    <p:sldId id="857" r:id="rId91"/>
    <p:sldId id="858" r:id="rId92"/>
    <p:sldId id="859" r:id="rId93"/>
    <p:sldId id="860" r:id="rId94"/>
    <p:sldId id="861" r:id="rId95"/>
    <p:sldId id="862" r:id="rId96"/>
    <p:sldId id="863" r:id="rId97"/>
    <p:sldId id="864" r:id="rId98"/>
    <p:sldId id="865" r:id="rId99"/>
    <p:sldId id="866" r:id="rId100"/>
    <p:sldId id="867" r:id="rId101"/>
    <p:sldId id="868" r:id="rId102"/>
    <p:sldId id="869" r:id="rId103"/>
    <p:sldId id="870" r:id="rId104"/>
    <p:sldId id="871" r:id="rId105"/>
    <p:sldId id="872" r:id="rId106"/>
    <p:sldId id="873" r:id="rId107"/>
    <p:sldId id="874" r:id="rId108"/>
    <p:sldId id="875" r:id="rId109"/>
    <p:sldId id="876" r:id="rId110"/>
    <p:sldId id="877" r:id="rId111"/>
    <p:sldId id="878" r:id="rId112"/>
    <p:sldId id="879" r:id="rId113"/>
    <p:sldId id="880" r:id="rId114"/>
    <p:sldId id="881" r:id="rId115"/>
    <p:sldId id="882" r:id="rId116"/>
    <p:sldId id="883" r:id="rId117"/>
    <p:sldId id="884" r:id="rId118"/>
    <p:sldId id="885" r:id="rId119"/>
    <p:sldId id="886" r:id="rId120"/>
    <p:sldId id="887" r:id="rId121"/>
    <p:sldId id="888" r:id="rId122"/>
    <p:sldId id="889" r:id="rId123"/>
    <p:sldId id="890" r:id="rId124"/>
    <p:sldId id="891" r:id="rId125"/>
    <p:sldId id="892" r:id="rId126"/>
    <p:sldId id="893" r:id="rId127"/>
    <p:sldId id="894" r:id="rId128"/>
    <p:sldId id="440" r:id="rId129"/>
    <p:sldId id="895" r:id="rId13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theme" Target="theme/theme1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tableStyles" Target="tableStyles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presProps" Target="pres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11114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251050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021060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3721530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2654996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12E6F4-5F01-43F8-A17A-38B458F1151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6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BA1C29-4420-4A11-AD65-99B17625DAE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495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3A76D6-1F15-4B70-B5EF-DD8BEF36D2CE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18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35F709-7E50-44F5-8EF5-AD5DACAD9A6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472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7A1470-17CE-4F4D-8C79-6213A0F1A17D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584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84F74F-CA2F-4D4F-8D7F-D045099C3A4F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172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7F7381E-0AC9-4928-BA4B-8A1C9026A0A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420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03F228-FD9F-4B0B-A82E-42492E2ACC9D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229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336037C-EBC9-4590-B79B-0D925277807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8833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90D39D-30F3-4D02-8D1B-775AA6B8956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6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72E7BF-51F1-4DD0-9678-AF781CFCAAE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617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9F3C13-D96A-4502-B7D4-801708D0DEB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524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3C5C48-FAF0-4AE0-8632-42AA0275CB4D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870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A91434-44ED-47F9-8E96-F1A1376F34E8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952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5BF2C3-3863-436E-9C00-337BFD10EFB4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537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550D5-F281-4CD6-AADF-328FE264FF10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20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AB404D-F547-4828-B72F-5BBB045C78A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80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F1A709-654D-42BD-8A83-37221AEE301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42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D708A1-1BFE-46E0-A87F-942B866A999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349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368F1A-143A-4212-B745-52A6DDE6483D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1508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230FBA-2CBA-4811-AD9F-5DB0E94049D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30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AC0D57-24B5-48D1-896A-5F065A525F9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0274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9310DD-39D6-4365-92C5-D29E093ACF6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2055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908B25-A0B3-41F8-BEF1-B46186F36EB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141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F2672B-AC00-42AB-839E-A8425D71583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864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28096A-AC70-4C72-82FF-927FA761B6A4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539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5EFEAF-7704-4134-B927-DEEBC4C2830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369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571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71E776-2F0C-4ACD-888A-2A1632412F1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8917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B9D571-ABA2-402C-ACDF-2157082FFE6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9056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42AB0-F0D6-4EC1-B520-AB14801205C2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5353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2A940D-B176-4EFB-A61C-8CA3AD99772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8175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0DBC49-AE70-4E82-8BF2-AA4093FA3E5B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1149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4E1A1-0FDB-4351-8F51-A703255A968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442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0E1198-4E48-4025-BC2F-5F4C6D680FF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210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7549BE-5EAE-4795-8AD0-A324DBDCBDD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129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80A26-6979-4492-8A11-9A0896EB245E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6634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B3D57E-7393-4BF0-92AC-A6D10D89B42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275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140B4F-9217-4F76-BC78-21C6E3EA01C4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7756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0916E6-2D84-4E3D-A8D1-1BE24F8E014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0078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48F493-0D7D-435A-BED1-FE14CBB4582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0155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4245D8-A0C3-46B0-9172-C03AFCC71D3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6190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099650-8494-461D-80F2-89C9F1A33ADB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4415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793957-8E4D-49B8-A1CF-C3A4CE1E6D82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5087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0AB8E3-279B-41C9-8E84-CFD670C35A2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373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1BB8BC-E088-415A-AC56-60BB13500B2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7003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F1A808-ADE0-40E6-BD14-69A1AEC8ABDE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79991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ECABA5-B945-44D9-B2F1-C5C9B550BBEF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2608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F4A774-6B8E-4A9B-B6A8-9B2B614EFD5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4631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88A14-4C05-4FA5-B8D0-7B97A1074EF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22131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867C630-B8D9-4826-88D4-2DFDDB76756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171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E81DB9-337A-4516-8A36-464EE51944EF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55720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D4D43-4E95-491D-830B-B26AACFEADC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04065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EC94C-FC17-4F43-82C9-E73361C444E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707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D01787-2FD1-47AD-958B-7A38F137993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68616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DB80D4-8C8A-474C-BDBE-170FE315DFA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2068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B6DB21-C4C5-444F-A724-3F18DD3DCDCB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88348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A0F963-C8B1-4560-B594-BB01F9A47C1A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21683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DDEC2F-C6EA-47E3-B8A7-C30BEFE3FF38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354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5F77FC-15BC-43A4-951F-45C2F991FE0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1217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738638-EF36-4B81-9E58-872D06AC691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40737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63D9DC-7D15-448A-849A-039B8F7F9871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10057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B7F28A-9AC8-4390-9C56-D4BB653F3F8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248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A5BCD8-356C-41D9-B459-E52DFA6F27B0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122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CBBB1C-3386-4B04-BE18-6FA82A3C81B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66433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CD1CA5-4799-4914-8AD9-145D92A61F3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83546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057FE5-835F-430D-A82F-7295A9F30B48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11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C09A7-E665-4D63-B1D3-FC57F6800A01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02202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FC1EC9-29A3-4781-B89D-3B4221F96610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19521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D2FBA9-0F95-451E-A5C1-913DD9C623BE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6337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F1FA00-54DD-4FE7-AAFF-F8CD676C5D5C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5307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7F983E-BB4F-445A-9B18-1BCBE839ADE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46943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DFA408-D9F9-4672-AD34-11C1CC44D34F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05545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61975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7515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08175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127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C10413FC-37B7-44EB-9DD5-0AC759DF54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76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2AF41-90C3-472C-B1CF-A43BF454D5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341043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2B24-8CBC-4BE6-B7F3-5F68C82675C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59453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8FE7-80CA-42AF-8870-69591DDC160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88072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2B092-357A-4AF9-AFD4-86F8A76F12C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76667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44202-42E0-4A84-B07F-DB0FF13C16F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669969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55E4-47AA-4F57-8E48-8F0B2A0BC76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00066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33456-0CED-4C83-B0EA-54ECEED13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731075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06397-116D-48A6-B341-3EA33663CF6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468602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745A0-113D-4E54-94A9-642CC0100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232407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FB4E-8962-46C2-B0EA-8EF2945FE01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812266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Intensity Transformations &amp; Spatial Filtering </a:t>
            </a:r>
            <a:endParaRPr lang="tr-T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6721DF-DE55-4776-8C75-6F8D85F7B616}" type="slidenum">
              <a:rPr lang="tr-TR" altLang="tr-TR"/>
              <a:pPr/>
              <a:t>‹Nr.›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4522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Intensity Transformations &amp; Spatial Filtering 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 smtClean="0"/>
              <a:t>Intensity Transformations &amp; Spatial Filtering </a:t>
            </a:r>
            <a:endParaRPr lang="en-US" alt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45B2000D-D133-44D6-B6E7-6189F73F8FB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777377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7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oleObject" Target="../embeddings/oleObject4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8.wmf"/><Relationship Id="rId5" Type="http://schemas.openxmlformats.org/officeDocument/2006/relationships/image" Target="../media/image67.png"/><Relationship Id="rId4" Type="http://schemas.openxmlformats.org/officeDocument/2006/relationships/image" Target="../media/image66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8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87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9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6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0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0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11.w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2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2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35.wmf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1981200" y="3733800"/>
            <a:ext cx="6172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Basics </a:t>
            </a:r>
            <a:r>
              <a:rPr lang="de-DE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0" y="4674513"/>
            <a:ext cx="89900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</a:t>
            </a:r>
            <a:r>
              <a:rPr lang="en-US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#</a:t>
            </a:r>
            <a:r>
              <a:rPr lang="de-DE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 </a:t>
            </a: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Intensity 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  <a:r>
              <a:rPr lang="en-US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ransformations</a:t>
            </a: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and 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</a:t>
            </a:r>
            <a:r>
              <a:rPr lang="en-US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patial</a:t>
            </a: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  <a:r>
              <a:rPr lang="en-US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iltering</a:t>
            </a: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106747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57200" y="1219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does it mean to “enhance” an image?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</a:t>
            </a: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can image enhancement be achieved using gray-level transformations?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</a:t>
            </a: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are the most commonly used gray-level transformations and how can they be implemented using MATLAB</a:t>
            </a: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  <a:endParaRPr kumimoji="0" lang="tr-TR" altLang="de-DE" sz="30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the histogram of an image?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can the histogram of an image be computed?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de-DE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7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r>
              <a:rPr lang="tr-TR" altLang="de-DE" dirty="0" smtClean="0"/>
              <a:t> (</a:t>
            </a:r>
            <a:r>
              <a:rPr lang="tr-TR" altLang="de-DE" dirty="0" err="1" smtClean="0"/>
              <a:t>cont</a:t>
            </a:r>
            <a:r>
              <a:rPr lang="tr-TR" altLang="de-DE" dirty="0" smtClean="0"/>
              <a:t>.)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61962" y="11430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much information does the histogram provide about the image?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histogram equalization and what happens to an image whose histogram is equalized?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How can the histogram be modified through direct histogram specification and what happens to an image when we do it</a:t>
            </a: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  <a:endParaRPr kumimoji="0" lang="en-US" altLang="de-DE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3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r>
              <a:rPr lang="tr-TR" altLang="de-DE" dirty="0" smtClean="0"/>
              <a:t> (</a:t>
            </a:r>
            <a:r>
              <a:rPr lang="tr-TR" altLang="de-DE" dirty="0" err="1" smtClean="0"/>
              <a:t>cont</a:t>
            </a:r>
            <a:r>
              <a:rPr lang="tr-TR" altLang="de-DE" dirty="0" smtClean="0"/>
              <a:t>.)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28625" y="990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other histogram modification techniques can be applied to digital images and what is the result of applying such techniques?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neighborhood processing and how does it differ from point processing?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convolution and how is it used to process digital images</a:t>
            </a:r>
            <a:r>
              <a:rPr kumimoji="0" lang="en-US" altLang="tr-TR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  <a:endParaRPr kumimoji="0" lang="tr-TR" altLang="tr-TR" sz="30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tr-TR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 low-pass linear filter, what is it used for, and how can it be implemented using 2D convolution?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tr-TR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8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r>
              <a:rPr lang="tr-TR" altLang="de-DE" dirty="0" smtClean="0"/>
              <a:t> (</a:t>
            </a:r>
            <a:r>
              <a:rPr lang="tr-TR" altLang="de-DE" dirty="0" err="1" smtClean="0"/>
              <a:t>cont</a:t>
            </a:r>
            <a:r>
              <a:rPr lang="tr-TR" altLang="de-DE" dirty="0" smtClean="0"/>
              <a:t>.)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61962" y="11430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 median filter and what is it used for</a:t>
            </a: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  <a:endParaRPr kumimoji="0" lang="tr-TR" altLang="de-DE" sz="30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de-DE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 high-pass linear filter, what is it used for, and how can it be implemented using 2D convolution?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tr-TR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2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/>
              <a:t>Spatial</a:t>
            </a:r>
            <a:r>
              <a:rPr lang="tr-TR" altLang="tr-TR" dirty="0"/>
              <a:t> Domain </a:t>
            </a:r>
          </a:p>
        </p:txBody>
      </p:sp>
      <p:sp>
        <p:nvSpPr>
          <p:cNvPr id="1536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kern="1200" dirty="0" err="1">
                <a:latin typeface="Arial" charset="0"/>
              </a:rPr>
              <a:t>The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term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domain </a:t>
            </a:r>
            <a:r>
              <a:rPr lang="tr-TR" altLang="tr-TR" kern="1200" dirty="0" err="1">
                <a:latin typeface="Arial" charset="0"/>
              </a:rPr>
              <a:t>refers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to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the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image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plane</a:t>
            </a:r>
            <a:r>
              <a:rPr lang="tr-TR" altLang="tr-TR" kern="1200" dirty="0">
                <a:latin typeface="Arial" charset="0"/>
              </a:rPr>
              <a:t>. </a:t>
            </a:r>
          </a:p>
          <a:p>
            <a:pPr algn="just" eaLnBrk="1" hangingPunct="1"/>
            <a:r>
              <a:rPr lang="tr-TR" altLang="tr-TR" kern="1200" dirty="0" err="1">
                <a:latin typeface="Arial" charset="0"/>
              </a:rPr>
              <a:t>Methods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based</a:t>
            </a:r>
            <a:r>
              <a:rPr lang="tr-TR" altLang="tr-TR" kern="1200" dirty="0">
                <a:latin typeface="Arial" charset="0"/>
              </a:rPr>
              <a:t> on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domain </a:t>
            </a:r>
            <a:r>
              <a:rPr lang="tr-TR" altLang="tr-TR" kern="1200" dirty="0" err="1">
                <a:latin typeface="Arial" charset="0"/>
              </a:rPr>
              <a:t>process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are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the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direct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manupulation</a:t>
            </a:r>
            <a:r>
              <a:rPr lang="tr-TR" altLang="tr-TR" kern="1200" dirty="0">
                <a:latin typeface="Arial" charset="0"/>
              </a:rPr>
              <a:t> of </a:t>
            </a:r>
            <a:r>
              <a:rPr lang="tr-TR" altLang="tr-TR" kern="1200" dirty="0" err="1">
                <a:latin typeface="Arial" charset="0"/>
              </a:rPr>
              <a:t>pixel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positions</a:t>
            </a:r>
            <a:r>
              <a:rPr lang="tr-TR" altLang="tr-TR" kern="1200" dirty="0">
                <a:latin typeface="Arial" charset="0"/>
              </a:rPr>
              <a:t> in an </a:t>
            </a:r>
            <a:r>
              <a:rPr lang="tr-TR" altLang="tr-TR" kern="1200" dirty="0" err="1">
                <a:latin typeface="Arial" charset="0"/>
              </a:rPr>
              <a:t>image</a:t>
            </a:r>
            <a:r>
              <a:rPr lang="tr-TR" altLang="tr-TR" kern="1200" dirty="0">
                <a:latin typeface="Arial" charset="0"/>
              </a:rPr>
              <a:t>.</a:t>
            </a:r>
          </a:p>
          <a:p>
            <a:pPr algn="just" eaLnBrk="1" hangingPunct="1"/>
            <a:r>
              <a:rPr lang="tr-TR" altLang="tr-TR" kern="1200" dirty="0" err="1">
                <a:latin typeface="Arial" charset="0"/>
              </a:rPr>
              <a:t>Intensity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transformation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and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filtering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are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two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important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processing</a:t>
            </a:r>
            <a:endParaRPr lang="tr-TR" altLang="tr-TR" kern="1200" dirty="0">
              <a:latin typeface="Arial" charset="0"/>
            </a:endParaRPr>
          </a:p>
          <a:p>
            <a:pPr eaLnBrk="1" hangingPunct="1"/>
            <a:endParaRPr lang="tr-TR" altLang="tr-TR" sz="22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09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7084579" cy="838200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Background</a:t>
            </a:r>
            <a:endParaRPr lang="tr-TR" altLang="tr-TR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47800"/>
            <a:ext cx="7639050" cy="4645025"/>
          </a:xfrm>
        </p:spPr>
        <p:txBody>
          <a:bodyPr/>
          <a:lstStyle/>
          <a:p>
            <a:pPr algn="just" eaLnBrk="1" hangingPunct="1"/>
            <a:r>
              <a:rPr lang="tr-TR" altLang="tr-TR" kern="1200" dirty="0" err="1">
                <a:latin typeface="Arial" charset="0"/>
              </a:rPr>
              <a:t>Intensity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transformations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and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filtering</a:t>
            </a:r>
            <a:r>
              <a:rPr lang="tr-TR" altLang="tr-TR" kern="1200" dirty="0">
                <a:latin typeface="Arial" charset="0"/>
              </a:rPr>
              <a:t>:</a:t>
            </a:r>
          </a:p>
          <a:p>
            <a:pPr lvl="1" eaLnBrk="1" hangingPunct="1"/>
            <a:r>
              <a:rPr lang="tr-TR" altLang="tr-TR" kern="1200" dirty="0" err="1">
                <a:latin typeface="Arial" charset="0"/>
              </a:rPr>
              <a:t>The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domain </a:t>
            </a:r>
            <a:r>
              <a:rPr lang="tr-TR" altLang="tr-TR" kern="1200" dirty="0" err="1">
                <a:latin typeface="Arial" charset="0"/>
              </a:rPr>
              <a:t>process</a:t>
            </a:r>
            <a:r>
              <a:rPr lang="tr-TR" altLang="tr-TR" kern="1200" dirty="0">
                <a:latin typeface="Arial" charset="0"/>
              </a:rPr>
              <a:t>:</a:t>
            </a:r>
          </a:p>
          <a:p>
            <a:pPr eaLnBrk="1" hangingPunct="1"/>
            <a:endParaRPr lang="tr-TR" altLang="tr-TR" sz="2000" dirty="0" smtClean="0"/>
          </a:p>
          <a:p>
            <a:pPr eaLnBrk="1" hangingPunct="1"/>
            <a:endParaRPr lang="tr-TR" altLang="tr-TR" sz="2000" dirty="0" smtClean="0"/>
          </a:p>
          <a:p>
            <a:pPr eaLnBrk="1" hangingPunct="1"/>
            <a:endParaRPr lang="tr-TR" altLang="tr-TR" sz="2000" dirty="0" smtClean="0"/>
          </a:p>
          <a:p>
            <a:pPr eaLnBrk="1" hangingPunct="1"/>
            <a:endParaRPr lang="tr-TR" altLang="tr-TR" sz="2000" dirty="0" smtClean="0"/>
          </a:p>
          <a:p>
            <a:pPr eaLnBrk="1" hangingPunct="1"/>
            <a:endParaRPr lang="tr-TR" altLang="tr-TR" sz="2000" dirty="0" smtClean="0"/>
          </a:p>
          <a:p>
            <a:pPr eaLnBrk="1" hangingPunct="1"/>
            <a:endParaRPr lang="tr-TR" altLang="tr-TR" sz="2000" dirty="0" smtClean="0"/>
          </a:p>
          <a:p>
            <a:pPr algn="just" eaLnBrk="1" hangingPunct="1"/>
            <a:r>
              <a:rPr lang="tr-TR" altLang="tr-TR" kern="1200" dirty="0" err="1">
                <a:latin typeface="Arial" charset="0"/>
              </a:rPr>
              <a:t>This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procedure</a:t>
            </a:r>
            <a:r>
              <a:rPr lang="tr-TR" altLang="tr-TR" kern="1200" dirty="0">
                <a:latin typeface="Arial" charset="0"/>
              </a:rPr>
              <a:t> is </a:t>
            </a:r>
            <a:r>
              <a:rPr lang="tr-TR" altLang="tr-TR" kern="1200" dirty="0" err="1">
                <a:latin typeface="Arial" charset="0"/>
              </a:rPr>
              <a:t>called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spatial</a:t>
            </a:r>
            <a:r>
              <a:rPr lang="tr-TR" altLang="tr-TR" kern="1200" dirty="0">
                <a:latin typeface="Arial" charset="0"/>
              </a:rPr>
              <a:t> </a:t>
            </a:r>
            <a:r>
              <a:rPr lang="tr-TR" altLang="tr-TR" kern="1200" dirty="0" err="1">
                <a:latin typeface="Arial" charset="0"/>
              </a:rPr>
              <a:t>filtering</a:t>
            </a:r>
            <a:endParaRPr lang="tr-TR" altLang="tr-TR" kern="1200" dirty="0">
              <a:latin typeface="Arial" charset="0"/>
            </a:endParaRPr>
          </a:p>
          <a:p>
            <a:pPr eaLnBrk="1" hangingPunct="1"/>
            <a:endParaRPr lang="tr-TR" altLang="tr-TR" sz="2000" dirty="0" smtClean="0"/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796925" y="3276600"/>
          <a:ext cx="7110413" cy="159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Formel" r:id="rId3" imgW="3962160" imgH="888840" progId="Equation.3">
                  <p:embed/>
                </p:oleObj>
              </mc:Choice>
              <mc:Fallback>
                <p:oleObj name="Formel" r:id="rId3" imgW="3962160" imgH="888840" progId="Equation.3">
                  <p:embed/>
                  <p:pic>
                    <p:nvPicPr>
                      <p:cNvPr id="102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3276600"/>
                        <a:ext cx="7110413" cy="159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209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07481"/>
            <a:ext cx="5040312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464429"/>
            <a:ext cx="218598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1"/>
            <a:ext cx="7084579" cy="838200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Background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59823"/>
            <a:ext cx="86106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i="1" dirty="0"/>
              <a:t>T</a:t>
            </a:r>
            <a:r>
              <a:rPr lang="tr-TR" altLang="tr-TR" sz="3200" dirty="0"/>
              <a:t> is </a:t>
            </a:r>
            <a:r>
              <a:rPr lang="tr-TR" altLang="tr-TR" sz="3200" dirty="0" err="1"/>
              <a:t>applied</a:t>
            </a:r>
            <a:r>
              <a:rPr lang="tr-TR" altLang="tr-TR" sz="3200" dirty="0"/>
              <a:t> </a:t>
            </a:r>
            <a:r>
              <a:rPr lang="tr-TR" altLang="tr-TR" sz="3200" dirty="0" err="1"/>
              <a:t>to</a:t>
            </a:r>
            <a:r>
              <a:rPr lang="tr-TR" altLang="tr-TR" sz="3200" dirty="0"/>
              <a:t> </a:t>
            </a:r>
            <a:r>
              <a:rPr lang="tr-TR" altLang="tr-TR" sz="3200" dirty="0" err="1"/>
              <a:t>neighboring</a:t>
            </a:r>
            <a:r>
              <a:rPr lang="tr-TR" altLang="tr-TR" sz="3200" dirty="0"/>
              <a:t> </a:t>
            </a:r>
            <a:r>
              <a:rPr lang="tr-TR" altLang="tr-TR" sz="3200" dirty="0" err="1"/>
              <a:t>pixels</a:t>
            </a:r>
            <a:r>
              <a:rPr lang="tr-TR" altLang="tr-TR" sz="3200" dirty="0"/>
              <a:t> </a:t>
            </a:r>
            <a:r>
              <a:rPr lang="tr-TR" altLang="tr-TR" sz="3200" dirty="0" err="1"/>
              <a:t>to</a:t>
            </a:r>
            <a:r>
              <a:rPr lang="tr-TR" altLang="tr-TR" sz="3200" dirty="0"/>
              <a:t> </a:t>
            </a:r>
            <a:r>
              <a:rPr lang="tr-TR" altLang="tr-TR" sz="3200" dirty="0" err="1"/>
              <a:t>yield</a:t>
            </a:r>
            <a:r>
              <a:rPr lang="tr-TR" altLang="tr-TR" sz="3200" dirty="0"/>
              <a:t> </a:t>
            </a:r>
            <a:r>
              <a:rPr lang="tr-TR" altLang="tr-TR" sz="3200" dirty="0" err="1"/>
              <a:t>the</a:t>
            </a:r>
            <a:r>
              <a:rPr lang="tr-TR" altLang="tr-TR" sz="3200" dirty="0"/>
              <a:t> </a:t>
            </a:r>
            <a:r>
              <a:rPr lang="tr-TR" altLang="tr-TR" sz="3200" dirty="0" err="1"/>
              <a:t>output</a:t>
            </a:r>
            <a:r>
              <a:rPr lang="tr-TR" altLang="tr-TR" sz="3200" dirty="0"/>
              <a:t> at </a:t>
            </a:r>
            <a:r>
              <a:rPr lang="tr-TR" altLang="tr-TR" sz="3200" dirty="0" err="1"/>
              <a:t>that</a:t>
            </a:r>
            <a:r>
              <a:rPr lang="tr-TR" altLang="tr-TR" sz="3200" dirty="0"/>
              <a:t> </a:t>
            </a:r>
            <a:r>
              <a:rPr lang="tr-TR" altLang="tr-TR" sz="3200" dirty="0" err="1"/>
              <a:t>location</a:t>
            </a:r>
            <a:r>
              <a:rPr lang="tr-TR" altLang="tr-TR" sz="3200" dirty="0"/>
              <a:t> </a:t>
            </a:r>
          </a:p>
          <a:p>
            <a:pPr eaLnBrk="1" hangingPunct="1"/>
            <a:endParaRPr lang="en-US" altLang="tr-TR" i="1" dirty="0" smtClean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612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The image enhancement process</a:t>
            </a:r>
          </a:p>
        </p:txBody>
      </p:sp>
      <p:pic>
        <p:nvPicPr>
          <p:cNvPr id="13314" name="Picture 6" descr="Figure08_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7775"/>
            <a:ext cx="7356475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Image enhancement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10600" cy="5181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tr-TR" dirty="0" smtClean="0"/>
              <a:t>Goals: </a:t>
            </a:r>
          </a:p>
          <a:p>
            <a:pPr lvl="1" eaLnBrk="1" hangingPunct="1"/>
            <a:r>
              <a:rPr lang="en-US" altLang="tr-TR" dirty="0" smtClean="0"/>
              <a:t>to improve the subjective quality of an image for human viewing;  (</a:t>
            </a:r>
            <a:r>
              <a:rPr lang="en-US" altLang="tr-TR" dirty="0" smtClean="0">
                <a:solidFill>
                  <a:srgbClr val="C00000"/>
                </a:solidFill>
              </a:rPr>
              <a:t>an image needs improvement</a:t>
            </a:r>
            <a:r>
              <a:rPr lang="en-US" altLang="tr-TR" dirty="0" smtClean="0"/>
              <a:t>)</a:t>
            </a:r>
          </a:p>
          <a:p>
            <a:pPr lvl="1" eaLnBrk="1" hangingPunct="1"/>
            <a:r>
              <a:rPr lang="en-US" altLang="tr-TR" dirty="0" smtClean="0"/>
              <a:t>to modify the image in such a way as to make it more suitable to further analysis and automatic extraction of its contents. (</a:t>
            </a:r>
            <a:r>
              <a:rPr lang="en-US" altLang="tr-TR" dirty="0" smtClean="0">
                <a:solidFill>
                  <a:srgbClr val="C00000"/>
                </a:solidFill>
              </a:rPr>
              <a:t>low-level features must be detected</a:t>
            </a:r>
            <a:r>
              <a:rPr lang="en-US" altLang="tr-TR" dirty="0" smtClean="0"/>
              <a:t>)</a:t>
            </a:r>
          </a:p>
          <a:p>
            <a:pPr eaLnBrk="1" hangingPunct="1"/>
            <a:endParaRPr lang="pt-BR" altLang="tr-TR" dirty="0" smtClean="0"/>
          </a:p>
          <a:p>
            <a:pPr eaLnBrk="1" hangingPunct="1"/>
            <a:r>
              <a:rPr lang="pt-BR" altLang="tr-TR" dirty="0" smtClean="0"/>
              <a:t>Usually:</a:t>
            </a:r>
          </a:p>
          <a:p>
            <a:pPr lvl="1" eaLnBrk="1" hangingPunct="1"/>
            <a:r>
              <a:rPr lang="pt-BR" altLang="tr-TR" dirty="0" smtClean="0"/>
              <a:t>Goal-specific</a:t>
            </a:r>
          </a:p>
          <a:p>
            <a:pPr lvl="1" eaLnBrk="1" hangingPunct="1"/>
            <a:r>
              <a:rPr lang="pt-BR" altLang="tr-TR" dirty="0" smtClean="0"/>
              <a:t>Interactive</a:t>
            </a:r>
          </a:p>
          <a:p>
            <a:pPr lvl="1" eaLnBrk="1" hangingPunct="1"/>
            <a:r>
              <a:rPr lang="pt-BR" altLang="tr-TR" dirty="0" smtClean="0"/>
              <a:t>Subjective</a:t>
            </a:r>
          </a:p>
          <a:p>
            <a:pPr eaLnBrk="1" hangingPunct="1"/>
            <a:endParaRPr lang="en-US" altLang="tr-TR" i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368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Some</a:t>
            </a:r>
            <a:r>
              <a:rPr lang="tr-TR" altLang="tr-TR" dirty="0" smtClean="0"/>
              <a:t> </a:t>
            </a:r>
            <a:r>
              <a:rPr lang="tr-TR" altLang="tr-TR" dirty="0" err="1"/>
              <a:t>intensity</a:t>
            </a:r>
            <a:r>
              <a:rPr lang="tr-TR" altLang="tr-TR" dirty="0"/>
              <a:t>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</a:t>
            </a:r>
            <a:r>
              <a:rPr lang="tr-TR" altLang="tr-TR" dirty="0" err="1"/>
              <a:t>functions</a:t>
            </a:r>
            <a:endParaRPr lang="tr-TR" altLang="tr-TR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399" y="1676400"/>
            <a:ext cx="8410575" cy="4146550"/>
          </a:xfrm>
        </p:spPr>
        <p:txBody>
          <a:bodyPr/>
          <a:lstStyle/>
          <a:p>
            <a:pPr algn="just" eaLnBrk="1" hangingPunct="1"/>
            <a:r>
              <a:rPr lang="tr-TR" altLang="tr-TR" dirty="0" err="1" smtClean="0"/>
              <a:t>Different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types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function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chosen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yields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different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output</a:t>
            </a:r>
            <a:r>
              <a:rPr lang="tr-TR" altLang="tr-TR" dirty="0" smtClean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tr-TR" altLang="tr-TR" sz="2000" dirty="0" smtClean="0"/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676524"/>
            <a:ext cx="249078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2708274"/>
            <a:ext cx="11906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9"/>
          <p:cNvCxnSpPr/>
          <p:nvPr/>
        </p:nvCxnSpPr>
        <p:spPr>
          <a:xfrm>
            <a:off x="3267075" y="2890836"/>
            <a:ext cx="923925" cy="14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Figure08_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1" y="3092446"/>
            <a:ext cx="59340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3098800" y="6319840"/>
            <a:ext cx="4240212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75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Linear Point Transformations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alphaModFix amt="75000"/>
          </a:blip>
          <a:srcRect/>
          <a:stretch>
            <a:fillRect/>
          </a:stretch>
        </p:blipFill>
        <p:spPr bwMode="auto">
          <a:xfrm>
            <a:off x="4267200" y="1828800"/>
            <a:ext cx="1352550" cy="333375"/>
          </a:xfrm>
          <a:prstGeom prst="rect">
            <a:avLst/>
          </a:prstGeom>
          <a:solidFill>
            <a:schemeClr val="accent1">
              <a:lumMod val="40000"/>
              <a:lumOff val="60000"/>
              <a:alpha val="75000"/>
            </a:schemeClr>
          </a:solidFill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1945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22479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6858000" cy="328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ight Arrow 20"/>
          <p:cNvSpPr/>
          <p:nvPr/>
        </p:nvSpPr>
        <p:spPr>
          <a:xfrm>
            <a:off x="3429000" y="1905000"/>
            <a:ext cx="685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4953000" y="2286000"/>
            <a:ext cx="152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28800" y="3581400"/>
            <a:ext cx="1066800" cy="5842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c = 2</a:t>
            </a:r>
            <a:b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</a:b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b = 32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13150" y="3048000"/>
            <a:ext cx="1066800" cy="5842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c = 1</a:t>
            </a:r>
            <a:b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</a:b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b = -56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9800" y="3124200"/>
            <a:ext cx="1066800" cy="5842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c = 0.3</a:t>
            </a:r>
            <a:b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</a:b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b = 0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Examples of Point Transformations</a:t>
            </a:r>
          </a:p>
        </p:txBody>
      </p:sp>
      <p:sp>
        <p:nvSpPr>
          <p:cNvPr id="21506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Contrast manipulation</a:t>
            </a:r>
          </a:p>
          <a:p>
            <a:endParaRPr lang="en-US" altLang="tr-TR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585787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4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Examples of Point Transformations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3554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Auto-contrast</a:t>
            </a:r>
          </a:p>
          <a:p>
            <a:endParaRPr lang="en-US" altLang="tr-TR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3048000"/>
            <a:ext cx="5757862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76400"/>
            <a:ext cx="34702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4029075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3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Examples of Point Transformations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5602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437409"/>
            <a:ext cx="7772400" cy="4364182"/>
          </a:xfrm>
        </p:spPr>
        <p:txBody>
          <a:bodyPr/>
          <a:lstStyle/>
          <a:p>
            <a:r>
              <a:rPr lang="en-US" altLang="tr-TR" dirty="0" smtClean="0"/>
              <a:t>Auto-contrast example</a:t>
            </a:r>
          </a:p>
          <a:p>
            <a:endParaRPr lang="en-US" altLang="tr-TR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447800" y="1928816"/>
            <a:ext cx="5867400" cy="1570038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imread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('salzburg_before.png');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 = 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fmin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 = min(min(f))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fmax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 = max(max(f))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g = uint8(255*(f-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fmin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)/(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fmax-fmin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));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(g)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</p:txBody>
      </p:sp>
      <p:pic>
        <p:nvPicPr>
          <p:cNvPr id="25604" name="Picture 8" descr="Figure08_07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81400"/>
            <a:ext cx="34512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9" descr="Figure08_07_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400"/>
            <a:ext cx="3429000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0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Image </a:t>
            </a:r>
            <a:r>
              <a:rPr lang="tr-TR" altLang="tr-TR" dirty="0" err="1"/>
              <a:t>negatives</a:t>
            </a:r>
            <a:endParaRPr lang="tr-TR" altLang="tr-TR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0999" y="1078706"/>
            <a:ext cx="8562975" cy="2045494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dirty="0" err="1" smtClean="0"/>
              <a:t>Suppose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that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intensity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level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given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range</a:t>
            </a:r>
            <a:r>
              <a:rPr lang="tr-TR" altLang="tr-TR" dirty="0" smtClean="0"/>
              <a:t> </a:t>
            </a:r>
            <a:r>
              <a:rPr lang="tr-TR" altLang="tr-TR" dirty="0" smtClean="0">
                <a:latin typeface="Times New Roman" panose="02020603050405020304" pitchFamily="18" charset="0"/>
              </a:rPr>
              <a:t>[0,</a:t>
            </a:r>
            <a:r>
              <a:rPr lang="tr-TR" altLang="tr-TR" i="1" dirty="0" smtClean="0">
                <a:latin typeface="Times New Roman" panose="02020603050405020304" pitchFamily="18" charset="0"/>
              </a:rPr>
              <a:t>L</a:t>
            </a:r>
            <a:r>
              <a:rPr lang="tr-TR" altLang="tr-TR" dirty="0" smtClean="0">
                <a:latin typeface="Times New Roman" panose="02020603050405020304" pitchFamily="18" charset="0"/>
              </a:rPr>
              <a:t>-1].</a:t>
            </a:r>
          </a:p>
          <a:p>
            <a:pPr eaLnBrk="1" hangingPunct="1"/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negative</a:t>
            </a:r>
            <a:r>
              <a:rPr lang="tr-TR" altLang="tr-TR" dirty="0" smtClean="0"/>
              <a:t> of</a:t>
            </a:r>
            <a:r>
              <a:rPr lang="tr-TR" altLang="tr-TR" dirty="0" smtClean="0">
                <a:latin typeface="Times New Roman" panose="02020603050405020304" pitchFamily="18" charset="0"/>
              </a:rPr>
              <a:t> </a:t>
            </a:r>
            <a:r>
              <a:rPr lang="tr-TR" altLang="tr-TR" dirty="0" smtClean="0"/>
              <a:t>an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obtained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expression</a:t>
            </a:r>
            <a:r>
              <a:rPr lang="tr-TR" altLang="tr-TR" dirty="0" smtClean="0"/>
              <a:t> </a:t>
            </a:r>
            <a:r>
              <a:rPr lang="tr-TR" altLang="tr-TR" i="1" dirty="0" smtClean="0">
                <a:latin typeface="Times New Roman" panose="02020603050405020304" pitchFamily="18" charset="0"/>
              </a:rPr>
              <a:t>s=L-</a:t>
            </a:r>
            <a:r>
              <a:rPr lang="tr-TR" altLang="tr-TR" dirty="0" smtClean="0">
                <a:latin typeface="Times New Roman" panose="02020603050405020304" pitchFamily="18" charset="0"/>
              </a:rPr>
              <a:t>1</a:t>
            </a:r>
            <a:r>
              <a:rPr lang="tr-TR" altLang="tr-TR" i="1" dirty="0" smtClean="0">
                <a:latin typeface="Times New Roman" panose="02020603050405020304" pitchFamily="18" charset="0"/>
              </a:rPr>
              <a:t>-r		</a:t>
            </a:r>
            <a:endParaRPr lang="tr-TR" altLang="tr-TR" dirty="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6" y="3352800"/>
            <a:ext cx="5967414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0" y="5073134"/>
            <a:ext cx="2247900" cy="660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Original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mammogram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391400" y="5073134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Negative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445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38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1" y="264319"/>
            <a:ext cx="7793037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Log</a:t>
            </a:r>
            <a:r>
              <a:rPr lang="tr-TR" altLang="tr-TR" dirty="0" smtClean="0"/>
              <a:t> </a:t>
            </a:r>
            <a:r>
              <a:rPr lang="tr-TR" altLang="tr-TR" dirty="0" err="1"/>
              <a:t>transformation</a:t>
            </a:r>
            <a:endParaRPr lang="tr-TR" altLang="tr-TR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0851" y="1324369"/>
            <a:ext cx="8312149" cy="1253334"/>
          </a:xfrm>
        </p:spPr>
        <p:txBody>
          <a:bodyPr/>
          <a:lstStyle/>
          <a:p>
            <a:pPr algn="just" eaLnBrk="1" hangingPunct="1"/>
            <a:r>
              <a:rPr lang="tr-TR" altLang="tr-TR" dirty="0" err="1" smtClean="0"/>
              <a:t>The</a:t>
            </a:r>
            <a:r>
              <a:rPr lang="tr-TR" altLang="tr-TR" dirty="0" smtClean="0"/>
              <a:t> general form of </a:t>
            </a:r>
            <a:r>
              <a:rPr lang="tr-TR" altLang="tr-TR" dirty="0" err="1" smtClean="0"/>
              <a:t>log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is </a:t>
            </a:r>
            <a:r>
              <a:rPr lang="tr-TR" altLang="tr-TR" i="1" dirty="0" smtClean="0">
                <a:latin typeface="Times New Roman" panose="02020603050405020304" pitchFamily="18" charset="0"/>
              </a:rPr>
              <a:t>s=</a:t>
            </a:r>
            <a:r>
              <a:rPr lang="tr-TR" altLang="tr-TR" i="1" dirty="0" err="1" smtClean="0">
                <a:latin typeface="Times New Roman" panose="02020603050405020304" pitchFamily="18" charset="0"/>
              </a:rPr>
              <a:t>clog</a:t>
            </a:r>
            <a:r>
              <a:rPr lang="tr-TR" altLang="tr-TR" dirty="0" smtClean="0">
                <a:latin typeface="Times New Roman" panose="02020603050405020304" pitchFamily="18" charset="0"/>
              </a:rPr>
              <a:t>(</a:t>
            </a:r>
            <a:r>
              <a:rPr lang="tr-TR" altLang="tr-TR" i="1" dirty="0" smtClean="0">
                <a:latin typeface="Times New Roman" panose="02020603050405020304" pitchFamily="18" charset="0"/>
              </a:rPr>
              <a:t>1+r</a:t>
            </a:r>
            <a:r>
              <a:rPr lang="tr-TR" altLang="tr-TR" dirty="0" smtClean="0">
                <a:latin typeface="Times New Roman" panose="02020603050405020304" pitchFamily="18" charset="0"/>
              </a:rPr>
              <a:t>) </a:t>
            </a:r>
            <a:r>
              <a:rPr lang="tr-TR" altLang="tr-TR" dirty="0" err="1" smtClean="0"/>
              <a:t>where</a:t>
            </a:r>
            <a:r>
              <a:rPr lang="tr-TR" altLang="tr-TR" dirty="0" smtClean="0"/>
              <a:t> </a:t>
            </a:r>
            <a:r>
              <a:rPr lang="tr-TR" altLang="tr-TR" i="1" dirty="0" smtClean="0"/>
              <a:t>c</a:t>
            </a:r>
            <a:r>
              <a:rPr lang="tr-TR" altLang="tr-TR" dirty="0" smtClean="0"/>
              <a:t> is a </a:t>
            </a:r>
            <a:r>
              <a:rPr lang="tr-TR" altLang="tr-TR" dirty="0" err="1" smtClean="0"/>
              <a:t>constant</a:t>
            </a:r>
            <a:r>
              <a:rPr lang="tr-TR" altLang="tr-TR" dirty="0" smtClean="0">
                <a:latin typeface="Times New Roman" panose="02020603050405020304" pitchFamily="18" charset="0"/>
              </a:rPr>
              <a:t>.</a:t>
            </a:r>
            <a:r>
              <a:rPr lang="tr-TR" altLang="tr-TR" dirty="0" smtClean="0"/>
              <a:t> </a:t>
            </a:r>
          </a:p>
        </p:txBody>
      </p:sp>
      <p:pic>
        <p:nvPicPr>
          <p:cNvPr id="1946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7" y="3188693"/>
            <a:ext cx="6310313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1395418" y="2698532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Fourier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spectrum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381510" y="2698532"/>
            <a:ext cx="3448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log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c=1, </a:t>
            </a:r>
            <a:r>
              <a:rPr kumimoji="0" lang="tr-T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i.e</a:t>
            </a: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tr-TR" alt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s=</a:t>
            </a:r>
            <a:r>
              <a:rPr kumimoji="0" lang="tr-TR" altLang="tr-TR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log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(1</a:t>
            </a:r>
            <a:r>
              <a:rPr kumimoji="0" lang="tr-TR" altLang="tr-TR" sz="1800" b="0" i="1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+r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152106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23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Example</a:t>
            </a:r>
            <a:r>
              <a:rPr lang="tr-TR" altLang="tr-TR" dirty="0" smtClean="0"/>
              <a:t>:</a:t>
            </a:r>
            <a:endParaRPr lang="en-US" altLang="tr-TR" dirty="0" smtClean="0"/>
          </a:p>
          <a:p>
            <a:endParaRPr lang="en-US" altLang="tr-TR" dirty="0" smtClean="0"/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9" y="2235200"/>
            <a:ext cx="243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1" y="2844800"/>
            <a:ext cx="6810375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1" y="264319"/>
            <a:ext cx="7793037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Log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46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en-US" altLang="tr-TR" dirty="0"/>
              <a:t>Power-law (gamma) transformations</a:t>
            </a:r>
          </a:p>
        </p:txBody>
      </p:sp>
      <p:sp>
        <p:nvSpPr>
          <p:cNvPr id="2765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/>
              <a:t>The</a:t>
            </a:r>
            <a:r>
              <a:rPr lang="tr-TR" altLang="tr-TR" dirty="0"/>
              <a:t> general form of gamma (</a:t>
            </a:r>
            <a:r>
              <a:rPr lang="tr-TR" altLang="tr-TR" dirty="0" err="1"/>
              <a:t>or</a:t>
            </a:r>
            <a:r>
              <a:rPr lang="tr-TR" altLang="tr-TR" dirty="0"/>
              <a:t> </a:t>
            </a:r>
            <a:r>
              <a:rPr lang="tr-TR" altLang="tr-TR" dirty="0" err="1"/>
              <a:t>power-law</a:t>
            </a:r>
            <a:r>
              <a:rPr lang="tr-TR" altLang="tr-TR" dirty="0"/>
              <a:t>) </a:t>
            </a:r>
            <a:r>
              <a:rPr lang="tr-TR" altLang="tr-TR" dirty="0" err="1"/>
              <a:t>transformation</a:t>
            </a:r>
            <a:r>
              <a:rPr lang="tr-TR" altLang="tr-TR" dirty="0"/>
              <a:t> is </a:t>
            </a:r>
            <a:r>
              <a:rPr lang="tr-TR" altLang="tr-TR" i="1" dirty="0">
                <a:latin typeface="Times New Roman" panose="02020603050405020304" pitchFamily="18" charset="0"/>
              </a:rPr>
              <a:t>s=</a:t>
            </a:r>
            <a:r>
              <a:rPr lang="tr-TR" altLang="tr-TR" i="1" dirty="0" err="1">
                <a:latin typeface="Times New Roman" panose="02020603050405020304" pitchFamily="18" charset="0"/>
              </a:rPr>
              <a:t>cr</a:t>
            </a:r>
            <a:r>
              <a:rPr lang="el-GR" altLang="tr-TR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tr-TR" altLang="tr-TR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/>
              <a:t>where</a:t>
            </a:r>
            <a:r>
              <a:rPr lang="tr-TR" altLang="tr-TR" dirty="0"/>
              <a:t> </a:t>
            </a:r>
            <a:r>
              <a:rPr lang="tr-TR" altLang="tr-TR" i="1" dirty="0">
                <a:latin typeface="Times New Roman" panose="02020603050405020304" pitchFamily="18" charset="0"/>
              </a:rPr>
              <a:t>c</a:t>
            </a:r>
            <a:r>
              <a:rPr lang="tr-TR" altLang="tr-TR" dirty="0"/>
              <a:t> is a </a:t>
            </a:r>
            <a:r>
              <a:rPr lang="tr-TR" altLang="tr-TR" dirty="0" err="1"/>
              <a:t>constant</a:t>
            </a:r>
            <a:r>
              <a:rPr lang="tr-TR" altLang="tr-TR" dirty="0">
                <a:latin typeface="Times New Roman" panose="02020603050405020304" pitchFamily="18" charset="0"/>
              </a:rPr>
              <a:t>.</a:t>
            </a:r>
            <a:r>
              <a:rPr lang="tr-TR" altLang="tr-TR" dirty="0"/>
              <a:t> </a:t>
            </a:r>
          </a:p>
          <a:p>
            <a:endParaRPr lang="en-US" altLang="tr-TR" dirty="0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3048000"/>
            <a:ext cx="18542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62" y="2590800"/>
            <a:ext cx="4111625" cy="383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37394" y="2833459"/>
            <a:ext cx="3203575" cy="335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altLang="tr-TR" sz="3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445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68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87" y="1339850"/>
            <a:ext cx="37719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1" y="264319"/>
            <a:ext cx="7793037" cy="1462087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Gamma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86" b="92585"/>
          <a:stretch/>
        </p:blipFill>
        <p:spPr bwMode="auto">
          <a:xfrm>
            <a:off x="5032423" y="1359865"/>
            <a:ext cx="533400" cy="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927625" y="2788443"/>
            <a:ext cx="4086200" cy="3880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/>
              <a:tabLst/>
              <a:defRPr/>
            </a:pP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MRI of a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fractured</a:t>
            </a: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human</a:t>
            </a: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spine</a:t>
            </a:r>
            <a:endParaRPr kumimoji="0" lang="tr-TR" altLang="tr-TR" sz="26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Results</a:t>
            </a: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</a:t>
            </a:r>
            <a:r>
              <a:rPr kumimoji="0" lang="tr-TR" altLang="tr-TR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transformation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s=r</a:t>
            </a:r>
            <a:r>
              <a:rPr kumimoji="0" lang="el-GR" altLang="tr-TR" sz="2600" b="0" i="1" u="none" strike="noStrike" kern="1200" cap="none" spc="0" normalizeH="0" baseline="3000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endParaRPr kumimoji="0" lang="tr-TR" altLang="tr-TR" sz="26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+mj-lt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0.6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0.4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0.3</a:t>
            </a:r>
            <a:endParaRPr kumimoji="0" lang="tr-TR" altLang="tr-TR" sz="3000" b="0" i="1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1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98800" y="6205536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50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1" y="1519718"/>
            <a:ext cx="4953000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0851" y="264319"/>
            <a:ext cx="7793037" cy="1462087"/>
          </a:xfrm>
        </p:spPr>
        <p:txBody>
          <a:bodyPr/>
          <a:lstStyle/>
          <a:p>
            <a:pPr eaLnBrk="1" hangingPunct="1"/>
            <a:r>
              <a:rPr lang="tr-TR" altLang="tr-TR" dirty="0" smtClean="0"/>
              <a:t>Gamma </a:t>
            </a:r>
            <a:r>
              <a:rPr lang="tr-TR" altLang="tr-TR" dirty="0" err="1" smtClean="0"/>
              <a:t>transformation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86" b="92585"/>
          <a:stretch/>
        </p:blipFill>
        <p:spPr bwMode="auto">
          <a:xfrm>
            <a:off x="5384801" y="1519718"/>
            <a:ext cx="533400" cy="52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5403851" y="1834356"/>
            <a:ext cx="3740149" cy="485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/>
              <a:tabLst/>
              <a:defRPr/>
            </a:pP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Aerial</a:t>
            </a: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</a:t>
            </a:r>
            <a:endParaRPr kumimoji="0" lang="tr-TR" altLang="tr-TR" sz="26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Results</a:t>
            </a:r>
            <a:r>
              <a:rPr kumimoji="0" lang="tr-TR" alt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</a:t>
            </a:r>
            <a:r>
              <a:rPr kumimoji="0" lang="tr-TR" altLang="tr-TR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transformation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s=r</a:t>
            </a:r>
            <a:r>
              <a:rPr kumimoji="0" lang="el-GR" altLang="tr-TR" sz="2600" b="0" i="1" u="none" strike="noStrike" kern="1200" cap="none" spc="0" normalizeH="0" baseline="3000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2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endParaRPr kumimoji="0" lang="tr-TR" altLang="tr-TR" sz="26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+mj-lt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3.0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4.0</a:t>
            </a: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r>
              <a:rPr kumimoji="0" lang="el-G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kumimoji="0" lang="tr-TR" altLang="tr-TR" sz="3000" b="0" i="1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</a:t>
            </a:r>
            <a:r>
              <a:rPr kumimoji="0" lang="tr-TR" altLang="tr-TR" sz="3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5.0</a:t>
            </a:r>
            <a:endParaRPr kumimoji="0" lang="tr-TR" altLang="tr-TR" sz="3000" b="0" i="1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1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1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AutoNum type="alphaLcParenR" startAt="2"/>
              <a:tabLst/>
              <a:defRPr/>
            </a:pPr>
            <a:endParaRPr kumimoji="0" lang="tr-TR" altLang="tr-TR" sz="3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93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Gamma correction</a:t>
            </a:r>
          </a:p>
        </p:txBody>
      </p:sp>
      <p:sp>
        <p:nvSpPr>
          <p:cNvPr id="29698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r>
              <a:rPr lang="en-US" altLang="tr-TR" dirty="0" smtClean="0"/>
              <a:t>Example:</a:t>
            </a:r>
          </a:p>
          <a:p>
            <a:endParaRPr lang="en-US" altLang="tr-TR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2970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1981200"/>
            <a:ext cx="5807075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3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Piecewise-linear transformations</a:t>
            </a:r>
          </a:p>
        </p:txBody>
      </p:sp>
      <p:sp>
        <p:nvSpPr>
          <p:cNvPr id="33794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 err="1" smtClean="0"/>
              <a:t>Contrast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stretching</a:t>
            </a:r>
            <a:endParaRPr lang="tr-TR" altLang="tr-TR" dirty="0" smtClean="0"/>
          </a:p>
          <a:p>
            <a:r>
              <a:rPr lang="tr-TR" altLang="tr-TR" dirty="0" err="1" smtClean="0"/>
              <a:t>Intensity-level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slicing</a:t>
            </a:r>
            <a:endParaRPr lang="tr-TR" altLang="tr-TR" dirty="0" smtClean="0"/>
          </a:p>
          <a:p>
            <a:r>
              <a:rPr lang="tr-TR" altLang="tr-TR" dirty="0" smtClean="0"/>
              <a:t>Bit-</a:t>
            </a:r>
            <a:r>
              <a:rPr lang="tr-TR" altLang="tr-TR" dirty="0" err="1" smtClean="0"/>
              <a:t>plane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slicing</a:t>
            </a:r>
            <a:endParaRPr lang="en-US" altLang="tr-TR" dirty="0" smtClean="0"/>
          </a:p>
          <a:p>
            <a:r>
              <a:rPr lang="en-US" altLang="tr-TR" dirty="0" smtClean="0"/>
              <a:t>Example: </a:t>
            </a:r>
          </a:p>
          <a:p>
            <a:endParaRPr lang="en-US" altLang="tr-TR" dirty="0" smtClean="0"/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3781425"/>
            <a:ext cx="78676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305552"/>
            <a:ext cx="42926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9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Practical</a:t>
            </a:r>
            <a:r>
              <a:rPr lang="tr-TR" altLang="tr-TR" dirty="0" smtClean="0"/>
              <a:t> </a:t>
            </a:r>
            <a:r>
              <a:rPr lang="en-US" altLang="tr-TR" dirty="0" smtClean="0"/>
              <a:t>Point Transformations</a:t>
            </a:r>
          </a:p>
        </p:txBody>
      </p:sp>
      <p:sp>
        <p:nvSpPr>
          <p:cNvPr id="35842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Specifying point transformations interactively</a:t>
            </a:r>
          </a:p>
          <a:p>
            <a:pPr lvl="1"/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glsdemo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tr-TR" dirty="0" smtClean="0"/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31" y="2778125"/>
            <a:ext cx="732313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Practical</a:t>
            </a:r>
            <a:r>
              <a:rPr lang="tr-TR" altLang="tr-TR" dirty="0" smtClean="0"/>
              <a:t> </a:t>
            </a:r>
            <a:r>
              <a:rPr lang="en-US" altLang="tr-TR" dirty="0" smtClean="0"/>
              <a:t>Point Transformations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3789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Specifying point transformations interactively</a:t>
            </a:r>
          </a:p>
          <a:p>
            <a:pPr lvl="1"/>
            <a:endParaRPr lang="en-US" altLang="tr-TR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glsdemo </a:t>
            </a:r>
            <a:r>
              <a:rPr lang="en-US" altLang="tr-TR" smtClean="0"/>
              <a:t>example</a:t>
            </a:r>
            <a:endParaRPr lang="en-US" altLang="tr-TR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tr-TR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378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70643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7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mtClean="0"/>
              <a:t>Using look-up tables (LUTs)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For images of type </a:t>
            </a:r>
            <a:r>
              <a:rPr lang="en-US" altLang="tr-TR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uint8</a:t>
            </a:r>
            <a:r>
              <a:rPr lang="en-US" altLang="tr-TR" dirty="0" smtClean="0"/>
              <a:t> (i.e., monochrome images with 256 gray levels), the LUT will consist of a 1D array of length 256. </a:t>
            </a:r>
          </a:p>
          <a:p>
            <a:pPr lvl="1"/>
            <a:r>
              <a:rPr lang="en-US" altLang="tr-TR" dirty="0" smtClean="0"/>
              <a:t>LUTs can be easily implemented in MATLAB.</a:t>
            </a:r>
          </a:p>
          <a:p>
            <a:pPr lvl="1"/>
            <a:endParaRPr lang="en-US" altLang="tr-TR" dirty="0" smtClean="0"/>
          </a:p>
          <a:p>
            <a:r>
              <a:rPr lang="en-US" altLang="tr-TR" sz="2400" dirty="0" smtClean="0"/>
              <a:t>Example 8.5</a:t>
            </a:r>
            <a:r>
              <a:rPr lang="tr-TR" altLang="tr-TR" sz="2400" dirty="0" smtClean="0"/>
              <a:t> (PIVPUM)</a:t>
            </a:r>
            <a:r>
              <a:rPr lang="en-US" altLang="tr-TR" sz="2400" dirty="0" smtClean="0"/>
              <a:t>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3994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35242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91000" y="3733800"/>
            <a:ext cx="4724400" cy="2246313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 Building the LUT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 = uint8(</a:t>
            </a:r>
            <a:r>
              <a:rPr kumimoji="0" lang="nl-N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zeros</a:t>
            </a: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([1 256]));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LUT(1:65) = 2*(0:64);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LUT(66:129) = 128;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LUT(130:256) = (130:256)-1;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 Applying the LUT to a 3-by-3 test image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 = uint8([20 40 0; 178 198 64; 77 128 1])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 = </a:t>
            </a:r>
            <a:r>
              <a:rPr kumimoji="0" lang="nl-NL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intlut</a:t>
            </a:r>
            <a:r>
              <a:rPr kumimoji="0" lang="nl-NL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(A, LUT)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2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mtClean="0"/>
              <a:t>Using LUTs on a real image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Example 8.5 (</a:t>
            </a:r>
            <a:r>
              <a:rPr lang="en-US" altLang="tr-TR" dirty="0" err="1" smtClean="0"/>
              <a:t>cont</a:t>
            </a:r>
            <a:r>
              <a:rPr lang="tr-TR" altLang="en-US" dirty="0" smtClean="0"/>
              <a:t>.</a:t>
            </a:r>
            <a:r>
              <a:rPr lang="en-US" altLang="tr-TR" dirty="0" smtClean="0"/>
              <a:t>):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4096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78978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3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763000" cy="715962"/>
          </a:xfrm>
        </p:spPr>
        <p:txBody>
          <a:bodyPr/>
          <a:lstStyle/>
          <a:p>
            <a:r>
              <a:rPr lang="en-US" altLang="tr-TR" dirty="0" smtClean="0"/>
              <a:t>Nonlinear transformation using LUTs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2195520"/>
            <a:ext cx="6705600" cy="4186238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 Without a LUT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('klcc_gray.png');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I2 = 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5*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sqrt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(I2);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O = uint8(J);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toc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subplot(1,2,1),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subplot(1,2,2),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(O)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 With a LUT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('klcc_gray.png');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 = double(zeros([1 256]));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LUT(1:256) = 5 *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sqrt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(0:255);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LUT_int8 = uint8(LUT);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O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intlut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(I, LUT_int8);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toc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subplot(1,2,2),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(O)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3012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566870"/>
            <a:ext cx="4800600" cy="533400"/>
          </a:xfrm>
        </p:spPr>
        <p:txBody>
          <a:bodyPr/>
          <a:lstStyle/>
          <a:p>
            <a:r>
              <a:rPr lang="en-US" altLang="tr-TR" dirty="0" smtClean="0"/>
              <a:t>Example 8.6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6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What is a histogram?</a:t>
            </a:r>
          </a:p>
        </p:txBody>
      </p:sp>
      <p:sp>
        <p:nvSpPr>
          <p:cNvPr id="13314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pPr algn="just"/>
            <a:r>
              <a:rPr lang="en-US" altLang="tr-TR" dirty="0" smtClean="0"/>
              <a:t>The histogram of a monochrome image is a graphical representation of the frequency of occurrence of each gray level in the image. </a:t>
            </a:r>
          </a:p>
          <a:p>
            <a:pPr algn="just"/>
            <a:endParaRPr lang="en-US" altLang="tr-TR" dirty="0" smtClean="0"/>
          </a:p>
          <a:p>
            <a:pPr algn="just"/>
            <a:r>
              <a:rPr lang="en-US" altLang="tr-TR" dirty="0" smtClean="0"/>
              <a:t>The data structure that stores the frequency values is a 1D array of numerical values, </a:t>
            </a:r>
            <a:r>
              <a:rPr lang="en-US" altLang="tr-TR" i="1" dirty="0" smtClean="0"/>
              <a:t>h</a:t>
            </a:r>
            <a:r>
              <a:rPr lang="en-US" altLang="tr-TR" dirty="0" smtClean="0"/>
              <a:t>, whose individual elements store the number (or percentage) of image pixels that correspond to each possible gray level.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5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What is a histogram?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pic>
        <p:nvPicPr>
          <p:cNvPr id="15362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3144" y="3928110"/>
            <a:ext cx="1905000" cy="853440"/>
          </a:xfrm>
          <a:noFill/>
        </p:spPr>
      </p:pic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755" y="2044248"/>
            <a:ext cx="5049045" cy="740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" y="2785110"/>
            <a:ext cx="78851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" y="4781550"/>
            <a:ext cx="7219466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457200" y="11430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alt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Definition PIVPUM</a:t>
            </a:r>
            <a:r>
              <a:rPr kumimoji="0" lang="en-US" alt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tr-TR" sz="3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6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processing</a:t>
            </a:r>
            <a:endParaRPr lang="tr-TR" altLang="tr-TR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8458200" cy="5105400"/>
          </a:xfrm>
        </p:spPr>
        <p:txBody>
          <a:bodyPr/>
          <a:lstStyle/>
          <a:p>
            <a:pPr algn="just" eaLnBrk="1" hangingPunct="1"/>
            <a:r>
              <a:rPr lang="tr-TR" altLang="tr-TR" sz="2800" dirty="0" err="1" smtClean="0"/>
              <a:t>We</a:t>
            </a:r>
            <a:r>
              <a:rPr lang="tr-TR" altLang="tr-TR" sz="2800" dirty="0" smtClean="0"/>
              <a:t> can </a:t>
            </a:r>
            <a:r>
              <a:rPr lang="tr-TR" altLang="tr-TR" sz="2800" dirty="0" err="1" smtClean="0"/>
              <a:t>obtain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histogram</a:t>
            </a:r>
            <a:r>
              <a:rPr lang="tr-TR" altLang="tr-TR" sz="2800" dirty="0" smtClean="0"/>
              <a:t> of an </a:t>
            </a:r>
            <a:r>
              <a:rPr lang="tr-TR" altLang="tr-TR" sz="2800" i="1" dirty="0" err="1" smtClean="0"/>
              <a:t>M</a:t>
            </a:r>
            <a:r>
              <a:rPr lang="tr-TR" altLang="tr-TR" sz="2800" dirty="0" err="1" smtClean="0"/>
              <a:t>x</a:t>
            </a:r>
            <a:r>
              <a:rPr lang="tr-TR" altLang="tr-TR" sz="2800" i="1" dirty="0" err="1" smtClean="0"/>
              <a:t>N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image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with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intensity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levels</a:t>
            </a:r>
            <a:r>
              <a:rPr lang="tr-TR" altLang="tr-TR" sz="2800" dirty="0" smtClean="0"/>
              <a:t> in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range</a:t>
            </a:r>
            <a:r>
              <a:rPr lang="tr-TR" altLang="tr-TR" sz="2800" dirty="0" smtClean="0"/>
              <a:t> [0, </a:t>
            </a:r>
            <a:r>
              <a:rPr lang="tr-TR" altLang="tr-TR" sz="2800" i="1" dirty="0" smtClean="0"/>
              <a:t>L</a:t>
            </a:r>
            <a:r>
              <a:rPr lang="tr-TR" altLang="tr-TR" sz="2800" dirty="0" smtClean="0"/>
              <a:t>-1] </a:t>
            </a:r>
            <a:r>
              <a:rPr lang="tr-TR" altLang="tr-TR" sz="2800" dirty="0" err="1" smtClean="0"/>
              <a:t>by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defining</a:t>
            </a:r>
            <a:r>
              <a:rPr lang="tr-TR" altLang="tr-TR" sz="2800" dirty="0" smtClean="0"/>
              <a:t> a </a:t>
            </a:r>
            <a:r>
              <a:rPr lang="tr-TR" altLang="tr-TR" sz="2800" dirty="0" err="1" smtClean="0"/>
              <a:t>discrete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function</a:t>
            </a:r>
            <a:r>
              <a:rPr lang="tr-TR" altLang="tr-TR" sz="2800" dirty="0" smtClean="0"/>
              <a:t> </a:t>
            </a:r>
            <a:r>
              <a:rPr lang="tr-TR" altLang="tr-TR" sz="2800" i="1" dirty="0" smtClean="0"/>
              <a:t>h</a:t>
            </a:r>
            <a:r>
              <a:rPr lang="tr-TR" altLang="tr-TR" sz="2800" dirty="0" smtClean="0"/>
              <a:t>(</a:t>
            </a:r>
            <a:r>
              <a:rPr lang="tr-TR" altLang="tr-TR" sz="2800" i="1" dirty="0" err="1" smtClean="0"/>
              <a:t>r</a:t>
            </a:r>
            <a:r>
              <a:rPr lang="tr-TR" altLang="tr-TR" sz="2800" i="1" baseline="-25000" dirty="0" err="1" smtClean="0"/>
              <a:t>k</a:t>
            </a:r>
            <a:r>
              <a:rPr lang="tr-TR" altLang="tr-TR" sz="2800" dirty="0" smtClean="0"/>
              <a:t>)=</a:t>
            </a:r>
            <a:r>
              <a:rPr lang="tr-TR" altLang="tr-TR" sz="2800" i="1" dirty="0" smtClean="0"/>
              <a:t>n</a:t>
            </a:r>
            <a:r>
              <a:rPr lang="tr-TR" altLang="tr-TR" sz="2800" i="1" baseline="-25000" dirty="0" smtClean="0"/>
              <a:t>k</a:t>
            </a:r>
            <a:endParaRPr lang="tr-TR" altLang="tr-TR" sz="2800" i="1" dirty="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tr-TR" altLang="tr-TR" sz="2800" dirty="0" smtClean="0"/>
              <a:t>	</a:t>
            </a:r>
            <a:r>
              <a:rPr lang="tr-TR" altLang="tr-TR" sz="2800" dirty="0" err="1" smtClean="0"/>
              <a:t>where</a:t>
            </a:r>
            <a:r>
              <a:rPr lang="tr-TR" altLang="tr-TR" sz="2800" dirty="0" smtClean="0"/>
              <a:t> </a:t>
            </a:r>
            <a:r>
              <a:rPr lang="tr-TR" altLang="tr-TR" sz="2800" i="1" dirty="0" err="1" smtClean="0"/>
              <a:t>r</a:t>
            </a:r>
            <a:r>
              <a:rPr lang="tr-TR" altLang="tr-TR" sz="2800" i="1" baseline="-25000" dirty="0" err="1" smtClean="0"/>
              <a:t>k</a:t>
            </a:r>
            <a:r>
              <a:rPr lang="tr-TR" altLang="tr-TR" sz="2800" dirty="0" smtClean="0"/>
              <a:t> is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i="1" dirty="0" err="1" smtClean="0"/>
              <a:t>k</a:t>
            </a:r>
            <a:r>
              <a:rPr lang="tr-TR" altLang="tr-TR" sz="2800" dirty="0" err="1" smtClean="0"/>
              <a:t>th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intensity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value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and</a:t>
            </a:r>
            <a:r>
              <a:rPr lang="tr-TR" altLang="tr-TR" sz="2800" dirty="0" smtClean="0"/>
              <a:t> </a:t>
            </a:r>
            <a:r>
              <a:rPr lang="tr-TR" altLang="tr-TR" sz="2800" i="1" dirty="0" smtClean="0"/>
              <a:t>n</a:t>
            </a:r>
            <a:r>
              <a:rPr lang="tr-TR" altLang="tr-TR" sz="2800" i="1" baseline="-25000" dirty="0" smtClean="0"/>
              <a:t>k</a:t>
            </a:r>
            <a:r>
              <a:rPr lang="tr-TR" altLang="tr-TR" sz="2800" dirty="0" smtClean="0"/>
              <a:t> is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number</a:t>
            </a:r>
            <a:r>
              <a:rPr lang="tr-TR" altLang="tr-TR" sz="2800" dirty="0" smtClean="0"/>
              <a:t> of </a:t>
            </a:r>
            <a:r>
              <a:rPr lang="tr-TR" altLang="tr-TR" sz="2800" dirty="0" err="1" smtClean="0"/>
              <a:t>pixels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having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intensity</a:t>
            </a:r>
            <a:r>
              <a:rPr lang="tr-TR" altLang="tr-TR" sz="2800" dirty="0" smtClean="0"/>
              <a:t> </a:t>
            </a:r>
            <a:r>
              <a:rPr lang="tr-TR" altLang="tr-TR" sz="2800" i="1" dirty="0" err="1" smtClean="0"/>
              <a:t>r</a:t>
            </a:r>
            <a:r>
              <a:rPr lang="tr-TR" altLang="tr-TR" sz="2800" i="1" baseline="-25000" dirty="0" err="1" smtClean="0"/>
              <a:t>k</a:t>
            </a:r>
            <a:r>
              <a:rPr lang="tr-TR" altLang="tr-TR" sz="2800" dirty="0" smtClean="0"/>
              <a:t>.</a:t>
            </a:r>
          </a:p>
          <a:p>
            <a:pPr algn="just" eaLnBrk="1" hangingPunct="1"/>
            <a:r>
              <a:rPr lang="tr-TR" altLang="tr-TR" sz="2800" dirty="0" err="1" smtClean="0"/>
              <a:t>Commonly</a:t>
            </a:r>
            <a:r>
              <a:rPr lang="tr-TR" altLang="tr-TR" sz="2800" dirty="0" smtClean="0"/>
              <a:t>,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normalized</a:t>
            </a:r>
            <a:r>
              <a:rPr lang="tr-TR" altLang="tr-TR" sz="2800" dirty="0" smtClean="0"/>
              <a:t> form of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above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function</a:t>
            </a:r>
            <a:r>
              <a:rPr lang="tr-TR" altLang="tr-TR" sz="2800" dirty="0" smtClean="0"/>
              <a:t> is </a:t>
            </a:r>
            <a:r>
              <a:rPr lang="tr-TR" altLang="tr-TR" sz="2800" dirty="0" err="1" smtClean="0"/>
              <a:t>used</a:t>
            </a:r>
            <a:r>
              <a:rPr lang="tr-TR" altLang="tr-TR" sz="2800" dirty="0" smtClean="0"/>
              <a:t>. </a:t>
            </a:r>
            <a:r>
              <a:rPr lang="tr-TR" altLang="tr-TR" sz="2800" dirty="0" err="1" smtClean="0"/>
              <a:t>In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this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case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we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have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the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probability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function</a:t>
            </a:r>
            <a:r>
              <a:rPr lang="tr-TR" altLang="tr-TR" sz="2800" dirty="0" smtClean="0"/>
              <a:t> as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tr-TR" altLang="tr-TR" sz="2800" dirty="0" smtClean="0"/>
              <a:t>	 </a:t>
            </a:r>
            <a:r>
              <a:rPr lang="tr-TR" altLang="tr-TR" sz="2800" i="1" dirty="0" smtClean="0"/>
              <a:t>p</a:t>
            </a:r>
            <a:r>
              <a:rPr lang="tr-TR" altLang="tr-TR" sz="2800" dirty="0" smtClean="0"/>
              <a:t>(</a:t>
            </a:r>
            <a:r>
              <a:rPr lang="tr-TR" altLang="tr-TR" sz="2800" i="1" dirty="0" err="1" smtClean="0"/>
              <a:t>r</a:t>
            </a:r>
            <a:r>
              <a:rPr lang="tr-TR" altLang="tr-TR" sz="2800" i="1" baseline="-25000" dirty="0" err="1" smtClean="0"/>
              <a:t>k</a:t>
            </a:r>
            <a:r>
              <a:rPr lang="tr-TR" altLang="tr-TR" sz="2800" dirty="0" smtClean="0"/>
              <a:t>)=</a:t>
            </a:r>
            <a:r>
              <a:rPr lang="tr-TR" altLang="tr-TR" sz="2800" i="1" dirty="0" smtClean="0"/>
              <a:t>n</a:t>
            </a:r>
            <a:r>
              <a:rPr lang="tr-TR" altLang="tr-TR" sz="2800" i="1" baseline="-25000" dirty="0" smtClean="0"/>
              <a:t>k </a:t>
            </a:r>
            <a:r>
              <a:rPr lang="tr-TR" altLang="tr-TR" sz="2800" i="1" dirty="0" smtClean="0"/>
              <a:t>/</a:t>
            </a:r>
            <a:r>
              <a:rPr lang="tr-TR" altLang="tr-TR" sz="2800" dirty="0" smtClean="0"/>
              <a:t>(</a:t>
            </a:r>
            <a:r>
              <a:rPr lang="tr-TR" altLang="tr-TR" sz="2800" i="1" dirty="0" smtClean="0"/>
              <a:t>MN </a:t>
            </a:r>
            <a:r>
              <a:rPr lang="tr-TR" altLang="tr-TR" sz="2800" dirty="0" smtClean="0"/>
              <a:t>),  </a:t>
            </a:r>
            <a:r>
              <a:rPr lang="tr-TR" altLang="tr-TR" sz="2800" i="1" dirty="0" smtClean="0"/>
              <a:t>k</a:t>
            </a:r>
            <a:r>
              <a:rPr lang="tr-TR" altLang="tr-TR" sz="2800" dirty="0" smtClean="0"/>
              <a:t>=0,1,2, ..., </a:t>
            </a:r>
            <a:r>
              <a:rPr lang="tr-TR" altLang="tr-TR" sz="2800" i="1" dirty="0" smtClean="0"/>
              <a:t>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0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589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Histogram example</a:t>
            </a:r>
            <a:r>
              <a:rPr lang="tr-TR" altLang="tr-TR" dirty="0" smtClean="0"/>
              <a:t>s</a:t>
            </a:r>
            <a:endParaRPr lang="en-US" altLang="tr-TR" dirty="0" smtClean="0"/>
          </a:p>
        </p:txBody>
      </p:sp>
      <p:sp>
        <p:nvSpPr>
          <p:cNvPr id="1741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Example</a:t>
            </a:r>
            <a:r>
              <a:rPr lang="tr-TR" altLang="tr-TR" dirty="0" smtClean="0"/>
              <a:t>:</a:t>
            </a:r>
            <a:r>
              <a:rPr lang="en-US" altLang="tr-TR" dirty="0" smtClean="0"/>
              <a:t>histogram for a hypothetical image containing 128×128 pixels and 8 gray levels.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828925"/>
            <a:ext cx="29749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676525"/>
            <a:ext cx="417195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Figure09_02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365442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8" descr="Figure09_02_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200"/>
            <a:ext cx="41148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Content Placeholder 6"/>
          <p:cNvSpPr>
            <a:spLocks noGrp="1"/>
          </p:cNvSpPr>
          <p:nvPr>
            <p:ph sz="quarter" idx="1"/>
          </p:nvPr>
        </p:nvSpPr>
        <p:spPr>
          <a:xfrm>
            <a:off x="5029200" y="2133600"/>
            <a:ext cx="3505200" cy="762000"/>
          </a:xfrm>
        </p:spPr>
        <p:txBody>
          <a:bodyPr/>
          <a:lstStyle/>
          <a:p>
            <a:r>
              <a:rPr lang="en-US" altLang="tr-TR" smtClean="0"/>
              <a:t>In MATLAB: </a:t>
            </a:r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imhist</a:t>
            </a:r>
            <a:endParaRPr lang="en-US" altLang="tr-TR" smtClean="0"/>
          </a:p>
        </p:txBody>
      </p:sp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Histogram example</a:t>
            </a:r>
            <a:r>
              <a:rPr lang="tr-TR" altLang="tr-TR" dirty="0" smtClean="0"/>
              <a:t>s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4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5" descr="Figure09_02_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36576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6" descr="Figure09_02_f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55938"/>
            <a:ext cx="411480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Histogram example</a:t>
            </a:r>
            <a:r>
              <a:rPr lang="tr-TR" altLang="tr-TR" dirty="0" smtClean="0"/>
              <a:t>s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5" descr="Figure09_02_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38862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4" name="Picture 6" descr="Figure09_02_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3124200"/>
            <a:ext cx="40354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Histogram example</a:t>
            </a:r>
            <a:r>
              <a:rPr lang="tr-TR" altLang="tr-TR" dirty="0" smtClean="0"/>
              <a:t>s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9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Figure09_02_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7" descr="Figure09_02_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24200"/>
            <a:ext cx="41148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Histogram example</a:t>
            </a:r>
            <a:r>
              <a:rPr lang="tr-TR" altLang="tr-TR" dirty="0" smtClean="0"/>
              <a:t>s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80" y="1044575"/>
            <a:ext cx="4548188" cy="5532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4200" b="0" i="0" u="none" strike="noStrike" kern="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 example</a:t>
            </a:r>
            <a:r>
              <a:rPr kumimoji="0" lang="tr-TR" altLang="tr-TR" sz="4200" b="0" i="0" u="none" strike="noStrike" kern="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 (cont.)</a:t>
            </a:r>
            <a:endParaRPr kumimoji="0" lang="en-US" altLang="tr-TR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98800" y="6376992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33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mtClean="0"/>
              <a:t>Interpreting image histograms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530725"/>
          </a:xfrm>
        </p:spPr>
        <p:txBody>
          <a:bodyPr/>
          <a:lstStyle/>
          <a:p>
            <a:pPr algn="just"/>
            <a:r>
              <a:rPr lang="en-US" altLang="tr-TR" sz="2800" dirty="0" smtClean="0"/>
              <a:t>Histograms have become a popular tool for conveying image statistics and helping determine certain problems in an image. </a:t>
            </a:r>
          </a:p>
          <a:p>
            <a:pPr algn="just"/>
            <a:r>
              <a:rPr lang="en-US" altLang="tr-TR" sz="2800" dirty="0" smtClean="0"/>
              <a:t>A histogram carries significant qualitative and quantitative information about the corresponding image (e.g., minimum, average,  and maximum gray level values, dominance of bright or dark pixels, etc.).</a:t>
            </a:r>
          </a:p>
          <a:p>
            <a:pPr algn="just"/>
            <a:r>
              <a:rPr lang="en-US" altLang="tr-TR" sz="2800" dirty="0" smtClean="0"/>
              <a:t>A histogram is not enough to draw qualitative conclusions about the overall quality of the image, presence or absence of noise, etc.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0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Interpreting image histograms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969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534400" cy="4419600"/>
          </a:xfrm>
        </p:spPr>
        <p:txBody>
          <a:bodyPr/>
          <a:lstStyle/>
          <a:p>
            <a:pPr algn="just"/>
            <a:r>
              <a:rPr lang="en-US" altLang="tr-TR" sz="2800" dirty="0" smtClean="0"/>
              <a:t>Although a histogram provides the frequency distribution of gray levels in an image, it tells us  nothing about the spatial distribution of the pixels whose gray levels are represented in the histogram.</a:t>
            </a:r>
          </a:p>
          <a:p>
            <a:pPr algn="just"/>
            <a:r>
              <a:rPr lang="en-US" altLang="tr-TR" sz="2800" dirty="0" smtClean="0"/>
              <a:t>Histograms can be used whenever a statistical representation of the gray level distribution in an image is desired. </a:t>
            </a:r>
          </a:p>
          <a:p>
            <a:pPr algn="just"/>
            <a:r>
              <a:rPr lang="en-US" altLang="tr-TR" sz="2800" dirty="0" smtClean="0"/>
              <a:t>Histograms can also be used to enhance or modify the characteristics of an image, particularly its contrast.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1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equalization</a:t>
            </a:r>
            <a:endParaRPr lang="tr-TR" alt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33387" y="1295400"/>
                <a:ext cx="8534400" cy="4419600"/>
              </a:xfrm>
            </p:spPr>
            <p:txBody>
              <a:bodyPr/>
              <a:lstStyle/>
              <a:p>
                <a:pPr algn="just"/>
                <a:r>
                  <a:rPr lang="tr-TR" altLang="tr-TR" sz="3000" dirty="0" smtClean="0"/>
                  <a:t>Consider </a:t>
                </a:r>
                <a:r>
                  <a:rPr lang="tr-TR" altLang="tr-TR" sz="3000" dirty="0" err="1" smtClean="0"/>
                  <a:t>the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probability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density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function</a:t>
                </a:r>
                <a:r>
                  <a:rPr lang="tr-TR" altLang="tr-TR" sz="3000" dirty="0" smtClean="0"/>
                  <a:t> (PDF) of an </a:t>
                </a:r>
                <a:r>
                  <a:rPr lang="tr-TR" altLang="tr-TR" sz="3000" i="1" dirty="0" smtClean="0"/>
                  <a:t>M x N </a:t>
                </a:r>
                <a:r>
                  <a:rPr lang="tr-TR" altLang="tr-TR" sz="3000" dirty="0" err="1" smtClean="0"/>
                  <a:t>image</a:t>
                </a:r>
                <a:r>
                  <a:rPr lang="tr-TR" altLang="tr-TR" sz="3000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tr-TR" altLang="tr-TR" sz="28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tr-TR" altLang="tr-TR" sz="2800" b="0" i="1" smtClean="0">
                            <a:latin typeface="Cambria Math" panose="02040503050406030204" pitchFamily="18" charset="0"/>
                          </a:rPr>
                          <m:t>𝑀𝑁</m:t>
                        </m:r>
                      </m:den>
                    </m:f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,       </m:t>
                    </m:r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=0, 1, 2, …, </m:t>
                    </m:r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tr-TR" altLang="tr-TR" sz="28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tr-TR" altLang="tr-TR" sz="2800" dirty="0" smtClean="0"/>
                  <a:t> </a:t>
                </a:r>
                <a:endParaRPr lang="en-US" altLang="tr-TR" sz="2800" dirty="0" smtClean="0"/>
              </a:p>
              <a:p>
                <a:pPr marL="344487" lvl="1" indent="0" algn="just">
                  <a:buNone/>
                </a:pPr>
                <a:r>
                  <a:rPr lang="tr-TR" altLang="tr-TR" sz="2400" dirty="0" err="1" smtClean="0"/>
                  <a:t>where</a:t>
                </a:r>
                <a:r>
                  <a:rPr lang="tr-TR" altLang="tr-TR" sz="2400" dirty="0" smtClean="0"/>
                  <a:t> </a:t>
                </a:r>
                <a:r>
                  <a:rPr lang="tr-TR" altLang="tr-TR" sz="2400" i="1" dirty="0" smtClean="0"/>
                  <a:t>n</a:t>
                </a:r>
                <a:r>
                  <a:rPr lang="tr-TR" altLang="tr-TR" sz="2400" i="1" baseline="-25000" dirty="0" smtClean="0"/>
                  <a:t>k</a:t>
                </a:r>
                <a:r>
                  <a:rPr lang="tr-TR" altLang="tr-TR" sz="2400" i="1" dirty="0" smtClean="0"/>
                  <a:t> </a:t>
                </a:r>
                <a:r>
                  <a:rPr lang="tr-TR" altLang="tr-TR" sz="2400" dirty="0" smtClean="0"/>
                  <a:t>is </a:t>
                </a:r>
                <a:r>
                  <a:rPr lang="tr-TR" altLang="tr-TR" sz="2400" dirty="0" err="1" smtClean="0"/>
                  <a:t>the</a:t>
                </a:r>
                <a:r>
                  <a:rPr lang="tr-TR" altLang="tr-TR" sz="2400" dirty="0" smtClean="0"/>
                  <a:t> </a:t>
                </a:r>
                <a:r>
                  <a:rPr lang="tr-TR" altLang="tr-TR" sz="2400" dirty="0" err="1" smtClean="0"/>
                  <a:t>number</a:t>
                </a:r>
                <a:r>
                  <a:rPr lang="tr-TR" altLang="tr-TR" sz="2400" dirty="0" smtClean="0"/>
                  <a:t> of </a:t>
                </a:r>
                <a:r>
                  <a:rPr lang="tr-TR" altLang="tr-TR" sz="2400" dirty="0" err="1" smtClean="0"/>
                  <a:t>pixels</a:t>
                </a:r>
                <a:r>
                  <a:rPr lang="tr-TR" altLang="tr-TR" sz="2400" dirty="0" smtClean="0"/>
                  <a:t> at </a:t>
                </a:r>
                <a:r>
                  <a:rPr lang="tr-TR" altLang="tr-TR" i="1" dirty="0" smtClean="0"/>
                  <a:t>n</a:t>
                </a:r>
                <a:r>
                  <a:rPr lang="tr-TR" altLang="tr-TR" i="1" baseline="-25000" dirty="0" smtClean="0"/>
                  <a:t>k</a:t>
                </a:r>
                <a:r>
                  <a:rPr lang="tr-TR" altLang="tr-TR" i="1" dirty="0" smtClean="0"/>
                  <a:t>, </a:t>
                </a:r>
                <a:r>
                  <a:rPr lang="tr-TR" altLang="tr-TR" dirty="0" err="1" smtClean="0"/>
                  <a:t>and</a:t>
                </a:r>
                <a:r>
                  <a:rPr lang="tr-TR" altLang="tr-TR" dirty="0" smtClean="0"/>
                  <a:t> </a:t>
                </a:r>
                <a:r>
                  <a:rPr lang="tr-TR" altLang="tr-TR" i="1" dirty="0" smtClean="0"/>
                  <a:t>L</a:t>
                </a:r>
                <a:r>
                  <a:rPr lang="tr-TR" altLang="tr-TR" dirty="0" smtClean="0"/>
                  <a:t> is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number</a:t>
                </a:r>
                <a:r>
                  <a:rPr lang="tr-TR" altLang="tr-TR" dirty="0" smtClean="0"/>
                  <a:t> of </a:t>
                </a:r>
                <a:r>
                  <a:rPr lang="tr-TR" altLang="tr-TR" dirty="0" err="1" smtClean="0"/>
                  <a:t>possible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intensity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levels</a:t>
                </a:r>
                <a:r>
                  <a:rPr lang="tr-TR" altLang="tr-TR" dirty="0" smtClean="0"/>
                  <a:t>.</a:t>
                </a:r>
                <a:r>
                  <a:rPr lang="tr-TR" altLang="tr-TR" i="1" dirty="0" smtClean="0"/>
                  <a:t> </a:t>
                </a:r>
              </a:p>
              <a:p>
                <a:pPr algn="just"/>
                <a:r>
                  <a:rPr lang="tr-TR" altLang="tr-TR" sz="3000" dirty="0" err="1" smtClean="0"/>
                  <a:t>The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histogram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equalization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transformation</a:t>
                </a:r>
                <a:r>
                  <a:rPr lang="tr-TR" altLang="tr-TR" sz="3000" dirty="0" smtClean="0"/>
                  <a:t> is </a:t>
                </a:r>
                <a:r>
                  <a:rPr lang="tr-TR" altLang="tr-TR" sz="3000" dirty="0" err="1" smtClean="0"/>
                  <a:t>given</a:t>
                </a:r>
                <a:r>
                  <a:rPr lang="tr-TR" altLang="tr-TR" sz="3000" dirty="0" smtClean="0"/>
                  <a:t> </a:t>
                </a:r>
                <a:r>
                  <a:rPr lang="tr-TR" altLang="tr-TR" sz="3000" dirty="0" err="1" smtClean="0"/>
                  <a:t>by</a:t>
                </a:r>
                <a:endParaRPr lang="tr-TR" altLang="tr-TR" sz="300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tr-TR" sz="3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tr-TR" altLang="tr-TR" sz="36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tr-TR" altLang="tr-TR" sz="3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tr-TR" altLang="tr-TR" sz="3600" b="0" i="1" smtClean="0">
                          <a:latin typeface="Cambria Math" panose="02040503050406030204" pitchFamily="18" charset="0"/>
                        </a:rPr>
                        <m:t>−1)</m:t>
                      </m:r>
                      <m:nary>
                        <m:naryPr>
                          <m:chr m:val="∑"/>
                          <m:ctrlP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tr-TR" altLang="tr-TR" sz="36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tr-TR" altLang="tr-T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sz="3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altLang="tr-TR" sz="32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lang="tr-TR" altLang="tr-TR" sz="3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altLang="tr-TR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altLang="tr-TR" sz="32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tr-TR" altLang="tr-TR" sz="32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altLang="tr-TR" sz="3200" dirty="0" smtClean="0"/>
              </a:p>
            </p:txBody>
          </p:sp>
        </mc:Choice>
        <mc:Fallback xmlns="">
          <p:sp>
            <p:nvSpPr>
              <p:cNvPr id="5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33387" y="1295400"/>
                <a:ext cx="8534400" cy="4419600"/>
              </a:xfrm>
              <a:blipFill rotWithShape="0">
                <a:blip r:embed="rId2"/>
                <a:stretch>
                  <a:fillRect l="-571" t="-1793" r="-1714" b="-146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DD8FE7-80CA-42AF-8870-69591DDC16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01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83694"/>
            <a:ext cx="4392613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5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857750" y="3214688"/>
          <a:ext cx="4140200" cy="198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590560" imgH="1244520" progId="Equation.3">
                  <p:embed/>
                </p:oleObj>
              </mc:Choice>
              <mc:Fallback>
                <p:oleObj name="Equation" r:id="rId4" imgW="2590560" imgH="1244520" progId="Equation.3">
                  <p:embed/>
                  <p:pic>
                    <p:nvPicPr>
                      <p:cNvPr id="307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0" y="3214688"/>
                        <a:ext cx="4140200" cy="198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Box 7"/>
          <p:cNvSpPr txBox="1">
            <a:spLocks noChangeArrowheads="1"/>
          </p:cNvSpPr>
          <p:nvPr/>
        </p:nvSpPr>
        <p:spPr bwMode="auto">
          <a:xfrm>
            <a:off x="285750" y="6024891"/>
            <a:ext cx="43926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Intensity</a:t>
            </a:r>
            <a:r>
              <a:rPr kumimoji="0" lang="tr-TR" altLang="tr-TR" sz="1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distribution</a:t>
            </a:r>
            <a:r>
              <a:rPr kumimoji="0" lang="tr-TR" altLang="tr-TR" sz="1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</a:t>
            </a:r>
            <a:r>
              <a:rPr kumimoji="0" lang="tr-TR" altLang="tr-TR" sz="1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histogram</a:t>
            </a:r>
            <a:r>
              <a:rPr kumimoji="0" lang="tr-TR" alt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values</a:t>
            </a:r>
            <a:r>
              <a:rPr kumimoji="0" lang="tr-TR" alt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</a:t>
            </a:r>
            <a:r>
              <a:rPr kumimoji="0" lang="tr-TR" altLang="tr-TR" sz="1600" b="0" i="0" u="none" strike="noStrike" kern="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3-bit </a:t>
            </a:r>
            <a:r>
              <a:rPr kumimoji="0" lang="tr-TR" alt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64x64image   </a:t>
            </a:r>
            <a:endParaRPr kumimoji="0" lang="tr-TR" altLang="tr-TR" sz="16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equalization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11162" y="1325563"/>
            <a:ext cx="8586787" cy="155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8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4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8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Example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669925" marR="0" lvl="1" indent="-325438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Suppose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 = 8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tr-TR" altLang="tr-TR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 = N = 64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corresponding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intensity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distribution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is as </a:t>
            </a:r>
            <a:r>
              <a:rPr kumimoji="0" lang="tr-TR" altLang="tr-TR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follows</a:t>
            </a:r>
            <a:r>
              <a:rPr kumimoji="0" lang="tr-TR" altLang="tr-T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altLang="tr-TR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DD8FE7-80CA-42AF-8870-69591DDC16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23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5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90600" y="2104628"/>
          <a:ext cx="3352800" cy="4143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Formel" r:id="rId3" imgW="914400" imgH="1828800" progId="Equation.3">
                  <p:embed/>
                </p:oleObj>
              </mc:Choice>
              <mc:Fallback>
                <p:oleObj name="Formel" r:id="rId3" imgW="914400" imgH="1828800" progId="Equation.3">
                  <p:embed/>
                  <p:pic>
                    <p:nvPicPr>
                      <p:cNvPr id="409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04628"/>
                        <a:ext cx="3352800" cy="41437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equalization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11162" y="1325563"/>
            <a:ext cx="8586787" cy="155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8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4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8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histogram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equalized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values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DD8FE7-80CA-42AF-8870-69591DDC160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49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981200"/>
            <a:ext cx="8137525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 equalization (cont.)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11162" y="1325563"/>
            <a:ext cx="8586787" cy="155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8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4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18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8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DIP: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Histogram equalization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33794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6934200" cy="1828800"/>
          </a:xfrm>
        </p:spPr>
        <p:txBody>
          <a:bodyPr/>
          <a:lstStyle/>
          <a:p>
            <a:r>
              <a:rPr lang="en-US" altLang="tr-TR" dirty="0" smtClean="0"/>
              <a:t>In MATLAB: 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histeq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tr-TR" dirty="0" smtClean="0"/>
              <a:t>Example 9.4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3048000"/>
            <a:ext cx="7467600" cy="18161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('sydney_low_contrast.png');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im2double(I);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histeq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subplot(2,2,1),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subplot(2,2,2),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subplot(2,2,3),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('auto'),...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subplot(2,2,4),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4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Histogram equalization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35842" name="Content Placeholder 6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2438400" cy="762000"/>
          </a:xfrm>
        </p:spPr>
        <p:txBody>
          <a:bodyPr/>
          <a:lstStyle/>
          <a:p>
            <a:r>
              <a:rPr lang="en-US" altLang="tr-TR" dirty="0" smtClean="0"/>
              <a:t>Example 9.4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r>
              <a:rPr lang="en-US" altLang="tr-TR" dirty="0" smtClean="0"/>
              <a:t>:</a:t>
            </a:r>
          </a:p>
        </p:txBody>
      </p:sp>
      <p:pic>
        <p:nvPicPr>
          <p:cNvPr id="3584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1143000"/>
            <a:ext cx="5927725" cy="51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9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05038"/>
            <a:ext cx="5257800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420938"/>
            <a:ext cx="1944687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Increasing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functions</a:t>
            </a:r>
            <a:endParaRPr kumimoji="0" lang="en-US" altLang="tr-TR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2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" b="45"/>
          <a:stretch/>
        </p:blipFill>
        <p:spPr bwMode="auto">
          <a:xfrm>
            <a:off x="582612" y="2638363"/>
            <a:ext cx="8137525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 equalization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en-US" altLang="tr-TR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934602"/>
            <a:ext cx="8229600" cy="41188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Remember</a:t>
            </a:r>
            <a:r>
              <a:rPr kumimoji="0" lang="tr-T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Cumulative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distribution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function</a:t>
            </a:r>
            <a:r>
              <a:rPr kumimoji="0" lang="tr-TR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CDF 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/>
              <p:cNvSpPr txBox="1"/>
              <p:nvPr/>
            </p:nvSpPr>
            <p:spPr>
              <a:xfrm>
                <a:off x="1340643" y="1877515"/>
                <a:ext cx="4846638" cy="9025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𝑠</m:t>
                      </m:r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d>
                        <m:dPr>
                          <m:ctrl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</m:d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−1)</m:t>
                      </m:r>
                      <m:nary>
                        <m:naryPr>
                          <m:limLoc m:val="undOvr"/>
                          <m:ctrl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sup>
                        <m:e>
                          <m:sSub>
                            <m:sSubPr>
                              <m:ctrlPr>
                                <a:rPr kumimoji="0" lang="tr-T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tr-T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tr-T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tr-TR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𝑤</m:t>
                              </m:r>
                            </m:e>
                          </m:d>
                          <m:r>
                            <a:rPr kumimoji="0" lang="tr-T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kumimoji="0" lang="tr-T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43" y="1877515"/>
                <a:ext cx="4846638" cy="90255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feld 3"/>
          <p:cNvSpPr txBox="1"/>
          <p:nvPr/>
        </p:nvSpPr>
        <p:spPr>
          <a:xfrm>
            <a:off x="3581400" y="3295136"/>
            <a:ext cx="99060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CDF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82613" y="5981911"/>
            <a:ext cx="1083950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CDF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0"/>
          </p:nvPr>
        </p:nvSpPr>
        <p:spPr>
          <a:xfrm>
            <a:off x="3098800" y="6334128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99" y="312737"/>
            <a:ext cx="4162425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732" y="3338275"/>
            <a:ext cx="3613242" cy="2785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495800" y="490827"/>
            <a:ext cx="3962400" cy="41188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Transformation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functions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histogram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equalization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Transformations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(1)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through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(4)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were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obtained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images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using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4424224" y="2182868"/>
                <a:ext cx="4794774" cy="10928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d>
                        <m:d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</m:e>
                      </m:d>
                      <m:nary>
                        <m:naryPr>
                          <m:chr m:val="∑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=0</m:t>
                          </m:r>
                        </m:sub>
                        <m: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−1)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=0</m:t>
                          </m:r>
                        </m:sub>
                        <m:sup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0" lang="tr-TR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18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003399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k=0, 1, 2, …, L-1</a:t>
                </a: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224" y="2182868"/>
                <a:ext cx="4794774" cy="1092863"/>
              </a:xfrm>
              <a:prstGeom prst="rect">
                <a:avLst/>
              </a:prstGeom>
              <a:blipFill rotWithShape="0">
                <a:blip r:embed="rId4"/>
                <a:stretch>
                  <a:fillRect l="-3053" b="-1284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90626" y="5703650"/>
            <a:ext cx="8810348" cy="5892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Left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column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Original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images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Center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column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corresponding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histogram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equalized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images</a:t>
            </a:r>
            <a:endParaRPr kumimoji="0" lang="tr-TR" sz="18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Right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column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histograms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images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center</a:t>
            </a:r>
            <a:r>
              <a:rPr kumimoji="0" lang="tr-T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column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405568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7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Global vs. local histogram equalization</a:t>
            </a:r>
          </a:p>
        </p:txBody>
      </p:sp>
      <p:sp>
        <p:nvSpPr>
          <p:cNvPr id="3789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In MATLAB: 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histeq</a:t>
            </a:r>
            <a:r>
              <a:rPr lang="en-US" altLang="tr-TR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dirty="0" smtClean="0">
                <a:cs typeface="Courier New" panose="02070309020205020404" pitchFamily="49" charset="0"/>
              </a:rPr>
              <a:t>and</a:t>
            </a:r>
            <a:r>
              <a:rPr lang="en-US" altLang="tr-TR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adapthisteq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tr-TR" dirty="0" smtClean="0"/>
              <a:t>Example 9.5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</a:p>
          <a:p>
            <a:endParaRPr lang="en-US" altLang="tr-TR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524000" y="2971800"/>
            <a:ext cx="6324600" cy="280035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('coins.png');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subplot(1,2,2),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histeq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subplot(1,2,2),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K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adapthisteq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(K),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subplot(1,2,2),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(K),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Global vs. local histogram equalization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 smtClean="0">
              <a:ea typeface="+mj-ea"/>
              <a:cs typeface="+mj-cs"/>
            </a:endParaRPr>
          </a:p>
        </p:txBody>
      </p:sp>
      <p:sp>
        <p:nvSpPr>
          <p:cNvPr id="39938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581400" cy="4530725"/>
          </a:xfrm>
        </p:spPr>
        <p:txBody>
          <a:bodyPr/>
          <a:lstStyle/>
          <a:p>
            <a:r>
              <a:rPr lang="en-US" altLang="tr-TR" dirty="0" smtClean="0"/>
              <a:t>Example 9.5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r>
              <a:rPr lang="en-US" altLang="tr-TR" dirty="0" smtClean="0"/>
              <a:t>:</a:t>
            </a:r>
          </a:p>
          <a:p>
            <a:endParaRPr lang="en-US" altLang="tr-TR" dirty="0" smtClean="0"/>
          </a:p>
        </p:txBody>
      </p:sp>
      <p:pic>
        <p:nvPicPr>
          <p:cNvPr id="399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990600"/>
            <a:ext cx="3898900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2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matching</a:t>
            </a:r>
            <a:endParaRPr lang="tr-TR" altLang="tr-TR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equalization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based</a:t>
            </a:r>
            <a:r>
              <a:rPr lang="tr-TR" altLang="tr-TR" dirty="0" smtClean="0"/>
              <a:t> on </a:t>
            </a:r>
            <a:r>
              <a:rPr lang="tr-TR" altLang="tr-TR" dirty="0" err="1" smtClean="0"/>
              <a:t>producing</a:t>
            </a:r>
            <a:r>
              <a:rPr lang="tr-TR" altLang="tr-TR" dirty="0" smtClean="0"/>
              <a:t> an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that</a:t>
            </a:r>
            <a:r>
              <a:rPr lang="tr-TR" altLang="tr-TR" dirty="0" smtClean="0"/>
              <a:t> has </a:t>
            </a:r>
            <a:r>
              <a:rPr lang="tr-TR" altLang="tr-TR" dirty="0" err="1" smtClean="0"/>
              <a:t>uniformly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distributed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intensities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In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some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cases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uniform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distribution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may</a:t>
            </a:r>
            <a:r>
              <a:rPr lang="tr-TR" altLang="tr-TR" dirty="0" smtClean="0"/>
              <a:t> not be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best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choice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Alternatively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may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want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transform</a:t>
            </a:r>
            <a:r>
              <a:rPr lang="tr-TR" altLang="tr-TR" dirty="0" smtClean="0"/>
              <a:t> an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another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one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that</a:t>
            </a:r>
            <a:r>
              <a:rPr lang="tr-TR" altLang="tr-TR" dirty="0" smtClean="0"/>
              <a:t> has a </a:t>
            </a:r>
            <a:r>
              <a:rPr lang="tr-TR" altLang="tr-TR" dirty="0" err="1" smtClean="0"/>
              <a:t>specified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distribution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i.e</a:t>
            </a:r>
            <a:r>
              <a:rPr lang="tr-TR" altLang="tr-TR" dirty="0" smtClean="0"/>
              <a:t>. Normal </a:t>
            </a:r>
            <a:r>
              <a:rPr lang="tr-TR" altLang="tr-TR" dirty="0" err="1" smtClean="0"/>
              <a:t>distribution</a:t>
            </a:r>
            <a:r>
              <a:rPr lang="tr-TR" altLang="tr-TR" dirty="0" smtClean="0"/>
              <a:t>).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823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matching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1676400"/>
                <a:ext cx="8229600" cy="4530725"/>
              </a:xfrm>
            </p:spPr>
            <p:txBody>
              <a:bodyPr/>
              <a:lstStyle/>
              <a:p>
                <a:pPr algn="just" eaLnBrk="1" hangingPunct="1"/>
                <a:r>
                  <a:rPr lang="tr-TR" altLang="tr-TR" dirty="0" smtClean="0"/>
                  <a:t>As in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histogram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equalization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first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we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obtain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cumulative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probabilities</a:t>
                </a:r>
                <a:r>
                  <a:rPr lang="tr-TR" altLang="tr-TR" dirty="0" smtClean="0"/>
                  <a:t> as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alt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alt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alt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num>
                        <m:den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𝑀𝑁</m:t>
                          </m:r>
                        </m:den>
                      </m:f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=0, 1, 2, …, 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−1 </m:t>
                      </m:r>
                    </m:oMath>
                  </m:oMathPara>
                </a14:m>
                <a:endParaRPr lang="tr-TR" altLang="tr-TR" dirty="0" smtClean="0"/>
              </a:p>
              <a:p>
                <a:pPr marL="352425" lvl="2" indent="0" algn="just" eaLnBrk="1" hangingPunct="1">
                  <a:buNone/>
                </a:pPr>
                <a:r>
                  <a:rPr lang="tr-TR" altLang="tr-TR" sz="2000" dirty="0" err="1"/>
                  <a:t>where</a:t>
                </a:r>
                <a:r>
                  <a:rPr lang="tr-TR" altLang="tr-TR" sz="2000" dirty="0"/>
                  <a:t> </a:t>
                </a:r>
                <a:r>
                  <a:rPr lang="tr-TR" altLang="tr-TR" sz="2000" i="1" dirty="0"/>
                  <a:t>n</a:t>
                </a:r>
                <a:r>
                  <a:rPr lang="tr-TR" altLang="tr-TR" sz="2000" i="1" baseline="-25000" dirty="0"/>
                  <a:t>k</a:t>
                </a:r>
                <a:r>
                  <a:rPr lang="tr-TR" altLang="tr-TR" sz="2000" i="1" dirty="0"/>
                  <a:t> </a:t>
                </a:r>
                <a:r>
                  <a:rPr lang="tr-TR" altLang="tr-TR" sz="2000" dirty="0"/>
                  <a:t>is </a:t>
                </a:r>
                <a:r>
                  <a:rPr lang="tr-TR" altLang="tr-TR" sz="2000" dirty="0" err="1"/>
                  <a:t>the</a:t>
                </a:r>
                <a:r>
                  <a:rPr lang="tr-TR" altLang="tr-TR" sz="2000" dirty="0"/>
                  <a:t> </a:t>
                </a:r>
                <a:r>
                  <a:rPr lang="tr-TR" altLang="tr-TR" sz="2000" dirty="0" err="1"/>
                  <a:t>number</a:t>
                </a:r>
                <a:r>
                  <a:rPr lang="tr-TR" altLang="tr-TR" sz="2000" dirty="0"/>
                  <a:t> of </a:t>
                </a:r>
                <a:r>
                  <a:rPr lang="tr-TR" altLang="tr-TR" sz="2000" dirty="0" err="1"/>
                  <a:t>pixels</a:t>
                </a:r>
                <a:r>
                  <a:rPr lang="tr-TR" altLang="tr-TR" sz="2000" dirty="0"/>
                  <a:t> at </a:t>
                </a:r>
                <a:r>
                  <a:rPr lang="tr-TR" altLang="tr-TR" i="1" dirty="0"/>
                  <a:t>n</a:t>
                </a:r>
                <a:r>
                  <a:rPr lang="tr-TR" altLang="tr-TR" i="1" baseline="-25000" dirty="0"/>
                  <a:t>k</a:t>
                </a:r>
                <a:r>
                  <a:rPr lang="tr-TR" altLang="tr-TR" i="1" dirty="0"/>
                  <a:t>, </a:t>
                </a:r>
                <a:r>
                  <a:rPr lang="tr-TR" altLang="tr-TR" dirty="0" err="1"/>
                  <a:t>and</a:t>
                </a:r>
                <a:r>
                  <a:rPr lang="tr-TR" altLang="tr-TR" dirty="0"/>
                  <a:t> </a:t>
                </a:r>
                <a:r>
                  <a:rPr lang="tr-TR" altLang="tr-TR" i="1" dirty="0"/>
                  <a:t>L</a:t>
                </a:r>
                <a:r>
                  <a:rPr lang="tr-TR" altLang="tr-TR" dirty="0"/>
                  <a:t> is </a:t>
                </a:r>
                <a:r>
                  <a:rPr lang="tr-TR" altLang="tr-TR" dirty="0" err="1"/>
                  <a:t>the</a:t>
                </a:r>
                <a:r>
                  <a:rPr lang="tr-TR" altLang="tr-TR" dirty="0"/>
                  <a:t> </a:t>
                </a:r>
                <a:r>
                  <a:rPr lang="tr-TR" altLang="tr-TR" dirty="0" err="1"/>
                  <a:t>number</a:t>
                </a:r>
                <a:r>
                  <a:rPr lang="tr-TR" altLang="tr-TR" dirty="0"/>
                  <a:t> of </a:t>
                </a:r>
                <a:r>
                  <a:rPr lang="tr-TR" altLang="tr-TR" dirty="0" err="1"/>
                  <a:t>possible</a:t>
                </a:r>
                <a:r>
                  <a:rPr lang="tr-TR" altLang="tr-TR" dirty="0"/>
                  <a:t> </a:t>
                </a:r>
                <a:r>
                  <a:rPr lang="tr-TR" altLang="tr-TR" dirty="0" err="1"/>
                  <a:t>intensity</a:t>
                </a:r>
                <a:r>
                  <a:rPr lang="tr-TR" altLang="tr-TR" dirty="0"/>
                  <a:t> </a:t>
                </a:r>
                <a:r>
                  <a:rPr lang="tr-TR" altLang="tr-TR" dirty="0" err="1"/>
                  <a:t>levels</a:t>
                </a:r>
                <a:r>
                  <a:rPr lang="tr-TR" altLang="tr-TR" dirty="0"/>
                  <a:t>.</a:t>
                </a:r>
                <a:r>
                  <a:rPr lang="tr-TR" altLang="tr-TR" i="1" dirty="0"/>
                  <a:t> </a:t>
                </a:r>
              </a:p>
              <a:p>
                <a:pPr marL="0" indent="0" algn="just" eaLnBrk="1" hangingPunct="1">
                  <a:buNone/>
                </a:pPr>
                <a:endParaRPr lang="tr-TR" altLang="tr-TR" dirty="0" smtClean="0"/>
              </a:p>
            </p:txBody>
          </p:sp>
        </mc:Choice>
        <mc:Fallback xmlns="">
          <p:sp>
            <p:nvSpPr>
              <p:cNvPr id="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1676400"/>
                <a:ext cx="8229600" cy="4530725"/>
              </a:xfrm>
              <a:blipFill rotWithShape="0">
                <a:blip r:embed="rId2"/>
                <a:stretch>
                  <a:fillRect l="-593" t="-1750" r="-1704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/>
              <p:cNvSpPr/>
              <p:nvPr/>
            </p:nvSpPr>
            <p:spPr>
              <a:xfrm>
                <a:off x="2181666" y="4162277"/>
                <a:ext cx="3981026" cy="14520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altLang="tr-TR" sz="3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  <m:sub>
                          <m: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r>
                        <a:rPr kumimoji="0" lang="tr-TR" altLang="tr-TR" sz="3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tr-TR" altLang="tr-TR" sz="3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altLang="tr-TR" sz="3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−1)</m:t>
                      </m:r>
                      <m:nary>
                        <m:naryPr>
                          <m:chr m:val="∑"/>
                          <m:ctrlP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=0</m:t>
                          </m:r>
                        </m:sub>
                        <m:sup>
                          <m:r>
                            <a:rPr kumimoji="0" lang="tr-TR" altLang="tr-TR" sz="3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3399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kumimoji="0" lang="tr-TR" altLang="tr-TR" sz="3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altLang="tr-TR" sz="3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e>
                            <m:sub>
                              <m:r>
                                <a:rPr kumimoji="0" lang="tr-TR" altLang="tr-TR" sz="3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𝑟</m:t>
                              </m:r>
                            </m:sub>
                          </m:sSub>
                          <m:d>
                            <m:dPr>
                              <m:ctrlPr>
                                <a:rPr kumimoji="0" lang="tr-TR" altLang="tr-TR" sz="3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3399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tr-TR" altLang="tr-TR" sz="3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altLang="tr-TR" sz="3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kumimoji="0" lang="tr-TR" altLang="tr-TR" sz="3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3399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tr-TR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003399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hteck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1666" y="4162277"/>
                <a:ext cx="3981026" cy="145200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66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matching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28625" y="1351757"/>
                <a:ext cx="8229600" cy="4530725"/>
              </a:xfrm>
            </p:spPr>
            <p:txBody>
              <a:bodyPr/>
              <a:lstStyle/>
              <a:p>
                <a:pPr algn="just" eaLnBrk="1" hangingPunct="1"/>
                <a:r>
                  <a:rPr lang="tr-TR" altLang="tr-TR" dirty="0" smtClean="0"/>
                  <a:t>Next </a:t>
                </a:r>
                <a:r>
                  <a:rPr lang="tr-TR" altLang="tr-TR" dirty="0" err="1" smtClean="0"/>
                  <a:t>we</a:t>
                </a:r>
                <a:r>
                  <a:rPr lang="tr-TR" altLang="tr-TR" dirty="0" smtClean="0"/>
                  <a:t> define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specified</a:t>
                </a:r>
                <a:r>
                  <a:rPr lang="tr-TR" altLang="tr-TR" dirty="0" smtClean="0"/>
                  <a:t> CDF (</a:t>
                </a:r>
                <a:r>
                  <a:rPr lang="tr-TR" altLang="tr-TR" dirty="0" err="1" smtClean="0"/>
                  <a:t>multiplied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by</a:t>
                </a:r>
                <a:r>
                  <a:rPr lang="tr-TR" altLang="tr-TR" dirty="0" smtClean="0"/>
                  <a:t> </a:t>
                </a:r>
                <a:r>
                  <a:rPr lang="tr-TR" altLang="tr-TR" i="1" dirty="0" smtClean="0"/>
                  <a:t>L-1</a:t>
                </a:r>
                <a:r>
                  <a:rPr lang="tr-TR" altLang="tr-TR" dirty="0" smtClean="0"/>
                  <a:t>) </a:t>
                </a:r>
                <a:r>
                  <a:rPr lang="tr-TR" altLang="tr-TR" dirty="0" err="1" smtClean="0"/>
                  <a:t>by</a:t>
                </a:r>
                <a:endParaRPr lang="tr-TR" altLang="tr-TR" dirty="0" smtClean="0"/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alt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sub>
                          </m:sSub>
                        </m:e>
                      </m:d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−1)</m:t>
                      </m:r>
                      <m:nary>
                        <m:naryPr>
                          <m:chr m:val="∑"/>
                          <m:ctrl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>
                            <m:sSubPr>
                              <m:ctrlP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tr-TR" alt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tr-TR" altLang="tr-TR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tr-TR" altLang="tr-TR" dirty="0" smtClean="0"/>
              </a:p>
              <a:p>
                <a:pPr algn="just" eaLnBrk="1" hangingPunct="1"/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histogram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matching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transfromation</a:t>
                </a:r>
                <a:r>
                  <a:rPr lang="tr-TR" altLang="tr-TR" dirty="0" smtClean="0"/>
                  <a:t> is </a:t>
                </a:r>
                <a:r>
                  <a:rPr lang="tr-TR" altLang="tr-TR" dirty="0" err="1" smtClean="0"/>
                  <a:t>given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by</a:t>
                </a:r>
                <a:r>
                  <a:rPr lang="tr-TR" altLang="tr-TR" dirty="0" smtClean="0"/>
                  <a:t> </a:t>
                </a:r>
                <a14:m>
                  <m:oMath xmlns:m="http://schemas.openxmlformats.org/officeDocument/2006/math">
                    <m:r>
                      <a:rPr lang="tr-TR" altLang="tr-TR" i="1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tr-TR" altLang="tr-T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alt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e>
                    </m:d>
                    <m:r>
                      <a:rPr lang="tr-TR" altLang="tr-T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alt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tr-TR" altLang="tr-TR" dirty="0" smtClean="0"/>
              </a:p>
              <a:p>
                <a:pPr marL="352425" lvl="2" indent="0" algn="just" eaLnBrk="1" hangingPunct="1">
                  <a:buNone/>
                </a:pPr>
                <a:r>
                  <a:rPr lang="tr-TR" altLang="tr-TR" sz="2000" dirty="0" err="1"/>
                  <a:t>where</a:t>
                </a:r>
                <a:r>
                  <a:rPr lang="tr-TR" altLang="tr-TR" sz="2000" dirty="0"/>
                  <a:t> </a:t>
                </a:r>
                <a:r>
                  <a:rPr lang="tr-TR" altLang="tr-TR" sz="2000" i="1" dirty="0" smtClean="0"/>
                  <a:t>G </a:t>
                </a:r>
                <a:r>
                  <a:rPr lang="tr-TR" altLang="tr-TR" sz="2000" dirty="0"/>
                  <a:t>is </a:t>
                </a:r>
                <a:r>
                  <a:rPr lang="tr-TR" altLang="tr-TR" sz="2000" dirty="0" err="1"/>
                  <a:t>the</a:t>
                </a:r>
                <a:r>
                  <a:rPr lang="tr-TR" altLang="tr-TR" sz="2000" dirty="0"/>
                  <a:t> </a:t>
                </a:r>
                <a:r>
                  <a:rPr lang="tr-TR" altLang="tr-TR" sz="2000" i="1" dirty="0" smtClean="0"/>
                  <a:t>CDF</a:t>
                </a:r>
                <a:r>
                  <a:rPr lang="tr-TR" altLang="tr-TR" sz="2000" dirty="0" smtClean="0"/>
                  <a:t> of </a:t>
                </a:r>
                <a:r>
                  <a:rPr lang="tr-TR" altLang="tr-TR" sz="2000" dirty="0" err="1" smtClean="0"/>
                  <a:t>the</a:t>
                </a:r>
                <a:r>
                  <a:rPr lang="tr-TR" altLang="tr-TR" sz="2000" dirty="0" smtClean="0"/>
                  <a:t> </a:t>
                </a:r>
                <a:r>
                  <a:rPr lang="tr-TR" altLang="tr-TR" sz="2000" dirty="0" err="1" smtClean="0"/>
                  <a:t>specified</a:t>
                </a:r>
                <a:r>
                  <a:rPr lang="tr-TR" altLang="tr-TR" sz="2000" dirty="0" smtClean="0"/>
                  <a:t> </a:t>
                </a:r>
                <a:r>
                  <a:rPr lang="tr-TR" altLang="tr-TR" sz="2000" dirty="0" err="1" smtClean="0"/>
                  <a:t>distribution</a:t>
                </a:r>
                <a:r>
                  <a:rPr lang="tr-TR" altLang="tr-TR" sz="2000" dirty="0" smtClean="0"/>
                  <a:t> </a:t>
                </a:r>
                <a:r>
                  <a:rPr lang="tr-TR" altLang="tr-TR" sz="2000" dirty="0" err="1" smtClean="0"/>
                  <a:t>and</a:t>
                </a:r>
                <a:r>
                  <a:rPr lang="tr-TR" altLang="tr-TR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altLang="tr-TR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tr-TR" altLang="tr-TR" dirty="0" smtClean="0"/>
                  <a:t> is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uniformly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distributed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intensity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level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to</a:t>
                </a:r>
                <a:r>
                  <a:rPr lang="tr-TR" altLang="tr-TR" dirty="0" smtClean="0"/>
                  <a:t> be </a:t>
                </a:r>
                <a:r>
                  <a:rPr lang="tr-TR" altLang="tr-TR" dirty="0" err="1" smtClean="0"/>
                  <a:t>transformed</a:t>
                </a:r>
                <a:r>
                  <a:rPr lang="tr-TR" altLang="tr-TR" dirty="0" smtClean="0"/>
                  <a:t>.</a:t>
                </a:r>
              </a:p>
              <a:p>
                <a:pPr algn="just" eaLnBrk="1" hangingPunct="1"/>
                <a:r>
                  <a:rPr lang="tr-TR" altLang="tr-TR" dirty="0" err="1" smtClean="0"/>
                  <a:t>Thus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the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solution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for</a:t>
                </a:r>
                <a:r>
                  <a:rPr lang="tr-TR" altLang="tr-T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altLang="tr-TR" i="1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tr-TR" altLang="tr-TR" dirty="0" smtClean="0"/>
                  <a:t> is </a:t>
                </a:r>
                <a:r>
                  <a:rPr lang="tr-TR" altLang="tr-TR" dirty="0" err="1" smtClean="0"/>
                  <a:t>given</a:t>
                </a:r>
                <a:r>
                  <a:rPr lang="tr-TR" altLang="tr-TR" dirty="0" smtClean="0"/>
                  <a:t> </a:t>
                </a:r>
                <a:r>
                  <a:rPr lang="tr-TR" altLang="tr-TR" dirty="0" err="1" smtClean="0"/>
                  <a:t>by</a:t>
                </a:r>
                <a:r>
                  <a:rPr lang="tr-TR" altLang="tr-TR" dirty="0" smtClean="0"/>
                  <a:t> 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alt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tr-TR" altLang="tr-TR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tr-TR" alt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tr-TR" altLang="tr-T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tr-TR" altLang="tr-T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altLang="tr-TR" dirty="0" smtClean="0"/>
              </a:p>
            </p:txBody>
          </p:sp>
        </mc:Choice>
        <mc:Fallback xmlns="">
          <p:sp>
            <p:nvSpPr>
              <p:cNvPr id="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28625" y="1351757"/>
                <a:ext cx="8229600" cy="4530725"/>
              </a:xfrm>
              <a:blipFill rotWithShape="0">
                <a:blip r:embed="rId2"/>
                <a:stretch>
                  <a:fillRect l="-593" t="-1750" r="-1778" b="-1292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30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8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27063" y="1797228"/>
          <a:ext cx="680402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Formel" r:id="rId3" imgW="3377880" imgH="228600" progId="Equation.3">
                  <p:embed/>
                </p:oleObj>
              </mc:Choice>
              <mc:Fallback>
                <p:oleObj name="Formel" r:id="rId3" imgW="3377880" imgH="228600" progId="Equation.3">
                  <p:embed/>
                  <p:pic>
                    <p:nvPicPr>
                      <p:cNvPr id="717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063" y="1797228"/>
                        <a:ext cx="6804025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2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363" y="3025774"/>
            <a:ext cx="4033837" cy="349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75" y="3211690"/>
            <a:ext cx="206692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matching</a:t>
            </a:r>
            <a:r>
              <a:rPr lang="tr-TR" altLang="tr-TR" dirty="0"/>
              <a:t>: An </a:t>
            </a:r>
            <a:r>
              <a:rPr lang="tr-TR" altLang="tr-TR" dirty="0" err="1"/>
              <a:t>example</a:t>
            </a:r>
            <a:endParaRPr lang="tr-TR" altLang="tr-TR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973" y="925691"/>
            <a:ext cx="8229600" cy="4530725"/>
          </a:xfrm>
        </p:spPr>
        <p:txBody>
          <a:bodyPr/>
          <a:lstStyle/>
          <a:p>
            <a:pPr algn="just" eaLnBrk="1" hangingPunct="1"/>
            <a:r>
              <a:rPr lang="tr-TR" altLang="tr-TR" sz="2400" dirty="0" err="1" smtClean="0"/>
              <a:t>From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previous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examples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histogram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equalized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values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were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found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to</a:t>
            </a:r>
            <a:r>
              <a:rPr lang="tr-TR" altLang="tr-TR" sz="2400" dirty="0" smtClean="0"/>
              <a:t> be</a:t>
            </a:r>
          </a:p>
          <a:p>
            <a:pPr algn="just" eaLnBrk="1" hangingPunct="1"/>
            <a:endParaRPr lang="tr-TR" altLang="tr-TR" sz="2600" dirty="0"/>
          </a:p>
          <a:p>
            <a:pPr algn="just" eaLnBrk="1" hangingPunct="1"/>
            <a:r>
              <a:rPr lang="tr-TR" altLang="tr-TR" sz="2400" dirty="0" err="1" smtClean="0"/>
              <a:t>Suppose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that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specified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histogram</a:t>
            </a:r>
            <a:r>
              <a:rPr lang="tr-TR" altLang="tr-TR" sz="2400" dirty="0" smtClean="0"/>
              <a:t> is </a:t>
            </a:r>
            <a:r>
              <a:rPr lang="tr-TR" altLang="tr-TR" sz="2400" dirty="0" err="1" smtClean="0"/>
              <a:t>given</a:t>
            </a:r>
            <a:r>
              <a:rPr lang="tr-TR" altLang="tr-TR" sz="2400" dirty="0" smtClean="0"/>
              <a:t> as in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table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and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actual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histogram</a:t>
            </a:r>
            <a:r>
              <a:rPr lang="tr-TR" altLang="tr-TR" sz="2400" dirty="0" smtClean="0"/>
              <a:t> is </a:t>
            </a:r>
            <a:r>
              <a:rPr lang="tr-TR" altLang="tr-TR" sz="2400" dirty="0" err="1" smtClean="0"/>
              <a:t>shown</a:t>
            </a:r>
            <a:r>
              <a:rPr lang="tr-TR" altLang="tr-TR" sz="2400" dirty="0" smtClean="0"/>
              <a:t> in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last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column</a:t>
            </a:r>
            <a:r>
              <a:rPr lang="tr-TR" altLang="tr-TR" sz="2400" dirty="0" smtClean="0"/>
              <a:t> of </a:t>
            </a:r>
            <a:r>
              <a:rPr lang="tr-TR" altLang="tr-TR" sz="2400" dirty="0" err="1" smtClean="0"/>
              <a:t>the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table</a:t>
            </a:r>
            <a:r>
              <a:rPr lang="tr-TR" altLang="tr-TR" sz="2400" dirty="0" smtClean="0"/>
              <a:t>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332288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33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matching</a:t>
            </a:r>
            <a:r>
              <a:rPr lang="tr-TR" altLang="tr-TR" dirty="0"/>
              <a:t>: An </a:t>
            </a:r>
            <a:r>
              <a:rPr lang="tr-TR" altLang="tr-TR" dirty="0" err="1" smtClean="0"/>
              <a:t>example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p:graphicFrame>
        <p:nvGraphicFramePr>
          <p:cNvPr id="8194" name="Object 3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3124200" y="2057400"/>
          <a:ext cx="4572000" cy="4492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Formel" r:id="rId3" imgW="1917360" imgH="3708360" progId="Equation.3">
                  <p:embed/>
                </p:oleObj>
              </mc:Choice>
              <mc:Fallback>
                <p:oleObj name="Formel" r:id="rId3" imgW="1917360" imgH="3708360" progId="Equation.3">
                  <p:embed/>
                  <p:pic>
                    <p:nvPicPr>
                      <p:cNvPr id="8194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057400"/>
                        <a:ext cx="4572000" cy="44926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8542" y="1447801"/>
            <a:ext cx="8229600" cy="1066800"/>
          </a:xfrm>
        </p:spPr>
        <p:txBody>
          <a:bodyPr/>
          <a:lstStyle/>
          <a:p>
            <a:pPr algn="just" eaLnBrk="1" hangingPunct="1"/>
            <a:r>
              <a:rPr lang="tr-TR" altLang="tr-TR" sz="2600" dirty="0" err="1" smtClean="0"/>
              <a:t>In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the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next</a:t>
            </a:r>
            <a:r>
              <a:rPr lang="tr-TR" altLang="tr-TR" sz="2600" dirty="0" smtClean="0"/>
              <a:t> step </a:t>
            </a:r>
            <a:r>
              <a:rPr lang="tr-TR" altLang="tr-TR" sz="2600" dirty="0" err="1" smtClean="0"/>
              <a:t>we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compute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the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transformation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function</a:t>
            </a:r>
            <a:r>
              <a:rPr lang="tr-TR" altLang="tr-TR" sz="2600" dirty="0" smtClean="0"/>
              <a:t> </a:t>
            </a:r>
            <a:r>
              <a:rPr lang="tr-TR" altLang="tr-TR" sz="2600" dirty="0" err="1" smtClean="0"/>
              <a:t>values</a:t>
            </a:r>
            <a:endParaRPr lang="tr-TR" altLang="tr-TR" sz="2600" dirty="0" smtClean="0"/>
          </a:p>
          <a:p>
            <a:pPr algn="just" eaLnBrk="1" hangingPunct="1"/>
            <a:endParaRPr lang="tr-TR" altLang="tr-TR" sz="2600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43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942" y="2571751"/>
            <a:ext cx="27146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1000" y="214313"/>
            <a:ext cx="8562975" cy="1462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 matching: An example (cont.)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78542" y="1447801"/>
            <a:ext cx="8229600" cy="1752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All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possible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values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transfromation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function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scaled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rounded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and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ordered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respect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tr-TR" altLang="tr-TR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</a:t>
            </a:r>
            <a:r>
              <a:rPr kumimoji="0" lang="tr-TR" altLang="tr-T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tr-TR" altLang="tr-TR" sz="2800" b="0" i="1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tr-TR" altLang="tr-TR" sz="2400" b="0" i="0" u="none" strike="noStrike" kern="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5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059" y="3143234"/>
            <a:ext cx="3810000" cy="355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4313"/>
            <a:ext cx="8562975" cy="1462087"/>
          </a:xfrm>
        </p:spPr>
        <p:txBody>
          <a:bodyPr/>
          <a:lstStyle/>
          <a:p>
            <a:pPr eaLnBrk="1" hangingPunct="1"/>
            <a:r>
              <a:rPr lang="tr-TR" altLang="tr-TR" dirty="0" err="1" smtClean="0"/>
              <a:t>Histogram</a:t>
            </a:r>
            <a:r>
              <a:rPr lang="tr-TR" altLang="tr-TR" dirty="0" smtClean="0"/>
              <a:t> </a:t>
            </a:r>
            <a:r>
              <a:rPr lang="tr-TR" altLang="tr-TR" dirty="0" err="1"/>
              <a:t>matching</a:t>
            </a:r>
            <a:r>
              <a:rPr lang="tr-TR" altLang="tr-TR" dirty="0"/>
              <a:t>: An </a:t>
            </a:r>
            <a:r>
              <a:rPr lang="tr-TR" altLang="tr-TR" dirty="0" err="1" smtClean="0"/>
              <a:t>example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tr-TR" alt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78542" y="1447801"/>
                <a:ext cx="8229600" cy="1752600"/>
              </a:xfrm>
            </p:spPr>
            <p:txBody>
              <a:bodyPr/>
              <a:lstStyle/>
              <a:p>
                <a:pPr algn="just" eaLnBrk="1" hangingPunct="1"/>
                <a:r>
                  <a:rPr lang="tr-TR" altLang="tr-TR" sz="2800" dirty="0" smtClean="0"/>
                  <a:t>In </a:t>
                </a:r>
                <a:r>
                  <a:rPr lang="tr-TR" altLang="tr-TR" sz="2800" dirty="0" err="1" smtClean="0"/>
                  <a:t>the</a:t>
                </a:r>
                <a:r>
                  <a:rPr lang="tr-TR" altLang="tr-TR" sz="2800" dirty="0" smtClean="0"/>
                  <a:t> final step </a:t>
                </a:r>
                <a:r>
                  <a:rPr lang="tr-TR" altLang="tr-TR" sz="2800" dirty="0" err="1" smtClean="0"/>
                  <a:t>we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dirty="0" err="1" smtClean="0"/>
                  <a:t>find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dirty="0" err="1" smtClean="0"/>
                  <a:t>the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dirty="0" err="1" smtClean="0"/>
                  <a:t>mappings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dirty="0" err="1" smtClean="0"/>
                  <a:t>from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i="1" dirty="0" smtClean="0"/>
                  <a:t>s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dirty="0" err="1" smtClean="0"/>
                  <a:t>to</a:t>
                </a:r>
                <a:r>
                  <a:rPr lang="tr-TR" altLang="tr-TR" sz="2800" dirty="0" smtClean="0"/>
                  <a:t> </a:t>
                </a:r>
                <a:r>
                  <a:rPr lang="tr-TR" altLang="tr-TR" sz="2800" i="1" dirty="0" smtClean="0"/>
                  <a:t>z. </a:t>
                </a:r>
              </a:p>
              <a:p>
                <a:pPr lvl="1" algn="just" eaLnBrk="1" hangingPunct="1"/>
                <a:r>
                  <a:rPr lang="tr-TR" altLang="tr-TR" sz="2300" dirty="0" err="1" smtClean="0"/>
                  <a:t>For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example</a:t>
                </a:r>
                <a:r>
                  <a:rPr lang="tr-TR" altLang="tr-TR" sz="23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23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tr-TR" altLang="tr-TR" sz="23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tr-TR" altLang="tr-TR" sz="23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altLang="tr-TR" sz="23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tr-TR" altLang="tr-TR" sz="23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which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implies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that</a:t>
                </a:r>
                <a:r>
                  <a:rPr lang="tr-TR" altLang="tr-TR" sz="23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23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tr-TR" altLang="tr-TR" sz="23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altLang="tr-TR" sz="23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altLang="tr-TR" sz="23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23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tr-TR" altLang="tr-TR" sz="23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tr-TR" altLang="tr-TR" sz="23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tr-TR" altLang="tr-TR" sz="2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altLang="tr-TR" sz="23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tr-TR" altLang="tr-TR" sz="23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tr-TR" altLang="tr-TR" sz="2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altLang="tr-TR" sz="230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tr-TR" altLang="tr-TR" sz="23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tr-TR" altLang="tr-TR" sz="2300" dirty="0" smtClean="0"/>
                  <a:t>. </a:t>
                </a:r>
                <a:r>
                  <a:rPr lang="tr-TR" altLang="tr-TR" sz="2300" dirty="0" err="1" smtClean="0"/>
                  <a:t>Other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mappings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are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shown</a:t>
                </a:r>
                <a:r>
                  <a:rPr lang="tr-TR" altLang="tr-TR" sz="2300" dirty="0" smtClean="0"/>
                  <a:t> </a:t>
                </a:r>
                <a:r>
                  <a:rPr lang="tr-TR" altLang="tr-TR" sz="2300" dirty="0" err="1" smtClean="0"/>
                  <a:t>below</a:t>
                </a:r>
                <a:r>
                  <a:rPr lang="tr-TR" altLang="tr-TR" sz="2300" dirty="0" smtClean="0"/>
                  <a:t>.</a:t>
                </a:r>
              </a:p>
              <a:p>
                <a:pPr algn="just" eaLnBrk="1" hangingPunct="1"/>
                <a:endParaRPr lang="tr-TR" altLang="tr-TR" sz="2400" dirty="0"/>
              </a:p>
            </p:txBody>
          </p:sp>
        </mc:Choice>
        <mc:Fallback xmlns="">
          <p:sp>
            <p:nvSpPr>
              <p:cNvPr id="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8542" y="1447801"/>
                <a:ext cx="8229600" cy="1752600"/>
              </a:xfrm>
              <a:blipFill rotWithShape="0">
                <a:blip r:embed="rId4"/>
                <a:stretch>
                  <a:fillRect l="-444" t="-3833" r="-1556" b="-2543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098800" y="6376992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6721DF-DE55-4776-8C75-6F8D85F7B616}" type="slidenum">
              <a:rPr kumimoji="0" lang="tr-TR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tr-TR" alt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79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616" name="Group 128"/>
          <p:cNvGraphicFramePr>
            <a:graphicFrameLocks noGrp="1"/>
          </p:cNvGraphicFramePr>
          <p:nvPr>
            <p:extLst/>
          </p:nvPr>
        </p:nvGraphicFramePr>
        <p:xfrm>
          <a:off x="814388" y="2651109"/>
          <a:ext cx="3816350" cy="29259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3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5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4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endParaRPr kumimoji="0" lang="tr-TR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n</a:t>
                      </a:r>
                      <a:r>
                        <a:rPr kumimoji="0" lang="tr-TR" sz="14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endParaRPr kumimoji="0" 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</a:t>
                      </a:r>
                      <a:r>
                        <a:rPr kumimoji="0" lang="tr-TR" sz="14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4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CumulDistr.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(L-1) xCD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  <a:r>
                        <a:rPr kumimoji="0" lang="tr-TR" sz="14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790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0.19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1.33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=1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1023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0.25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0.44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3.08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=2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850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0.21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0.65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4.55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656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0.16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0.81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5.67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=4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329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0.08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0.89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6.23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245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0.95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6.65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122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0.98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6.86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r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=7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81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0.02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4096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3697" name="Group 209"/>
          <p:cNvGraphicFramePr>
            <a:graphicFrameLocks noGrp="1"/>
          </p:cNvGraphicFramePr>
          <p:nvPr>
            <p:extLst/>
          </p:nvPr>
        </p:nvGraphicFramePr>
        <p:xfrm>
          <a:off x="5278438" y="2651109"/>
          <a:ext cx="3181350" cy="292598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36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400" u="none" strike="noStrike" cap="none" normalizeH="0" baseline="-25000" dirty="0" smtClean="0">
                          <a:ln>
                            <a:noFill/>
                          </a:ln>
                          <a:effectLst/>
                        </a:rPr>
                        <a:t>q</a:t>
                      </a:r>
                      <a:endParaRPr kumimoji="0" lang="tr-TR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</a:t>
                      </a:r>
                      <a:r>
                        <a:rPr kumimoji="0" lang="tr-TR" sz="14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tr-TR" sz="14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400" u="none" strike="noStrike" cap="none" normalizeH="0" baseline="-25000" dirty="0" err="1" smtClean="0">
                          <a:ln>
                            <a:noFill/>
                          </a:ln>
                          <a:effectLst/>
                        </a:rPr>
                        <a:t>q</a:t>
                      </a: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CumulDistr.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(L-1) xCD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s’</a:t>
                      </a:r>
                      <a:r>
                        <a:rPr kumimoji="0" lang="tr-TR" sz="14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endParaRPr kumimoji="0" lang="tr-T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=1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=2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=3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0.15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0.15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1.05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=4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0.20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2.45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0.30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0.65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4.55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=6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0.20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0.85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5.95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z</a:t>
                      </a:r>
                      <a:r>
                        <a:rPr kumimoji="0" lang="tr-TR" sz="1200" u="none" strike="noStrike" cap="none" normalizeH="0" baseline="-2500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=7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0.15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2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1.00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</a:t>
                      </a: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5" marB="45715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391" name="Text Box 210"/>
          <p:cNvSpPr txBox="1">
            <a:spLocks noChangeArrowheads="1"/>
          </p:cNvSpPr>
          <p:nvPr/>
        </p:nvSpPr>
        <p:spPr bwMode="auto">
          <a:xfrm>
            <a:off x="698500" y="2025634"/>
            <a:ext cx="3873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Histogram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Equalization</a:t>
            </a: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sp>
        <p:nvSpPr>
          <p:cNvPr id="10392" name="Text Box 211"/>
          <p:cNvSpPr txBox="1">
            <a:spLocks noChangeArrowheads="1"/>
          </p:cNvSpPr>
          <p:nvPr/>
        </p:nvSpPr>
        <p:spPr bwMode="auto">
          <a:xfrm>
            <a:off x="4932363" y="2035159"/>
            <a:ext cx="3873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Histogram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Matching</a:t>
            </a: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graphicFrame>
        <p:nvGraphicFramePr>
          <p:cNvPr id="10242" name="Object 212"/>
          <p:cNvGraphicFramePr>
            <a:graphicFrameLocks noChangeAspect="1"/>
          </p:cNvGraphicFramePr>
          <p:nvPr>
            <p:extLst/>
          </p:nvPr>
        </p:nvGraphicFramePr>
        <p:xfrm>
          <a:off x="609600" y="5678471"/>
          <a:ext cx="35290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3" imgW="1828800" imgH="241200" progId="Equation.3">
                  <p:embed/>
                </p:oleObj>
              </mc:Choice>
              <mc:Fallback>
                <p:oleObj name="Equation" r:id="rId3" imgW="1828800" imgH="241200" progId="Equation.3">
                  <p:embed/>
                  <p:pic>
                    <p:nvPicPr>
                      <p:cNvPr id="10242" name="Object 2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678471"/>
                        <a:ext cx="3529012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93" name="Freeform 215"/>
          <p:cNvSpPr>
            <a:spLocks/>
          </p:cNvSpPr>
          <p:nvPr/>
        </p:nvSpPr>
        <p:spPr bwMode="auto">
          <a:xfrm rot="183193">
            <a:off x="4616450" y="1817672"/>
            <a:ext cx="4284663" cy="2208212"/>
          </a:xfrm>
          <a:custGeom>
            <a:avLst/>
            <a:gdLst>
              <a:gd name="T0" fmla="*/ 0 w 2699"/>
              <a:gd name="T1" fmla="*/ 1487488 h 1391"/>
              <a:gd name="T2" fmla="*/ 288925 w 2699"/>
              <a:gd name="T3" fmla="*/ 407988 h 1391"/>
              <a:gd name="T4" fmla="*/ 1512887 w 2699"/>
              <a:gd name="T5" fmla="*/ 47625 h 1391"/>
              <a:gd name="T6" fmla="*/ 3529012 w 2699"/>
              <a:gd name="T7" fmla="*/ 120650 h 1391"/>
              <a:gd name="T8" fmla="*/ 4176712 w 2699"/>
              <a:gd name="T9" fmla="*/ 768350 h 1391"/>
              <a:gd name="T10" fmla="*/ 4176712 w 2699"/>
              <a:gd name="T11" fmla="*/ 1487488 h 1391"/>
              <a:gd name="T12" fmla="*/ 3889375 w 2699"/>
              <a:gd name="T13" fmla="*/ 2208213 h 139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99"/>
              <a:gd name="T22" fmla="*/ 0 h 1391"/>
              <a:gd name="T23" fmla="*/ 2699 w 2699"/>
              <a:gd name="T24" fmla="*/ 1391 h 139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99" h="1391">
                <a:moveTo>
                  <a:pt x="0" y="937"/>
                </a:moveTo>
                <a:cubicBezTo>
                  <a:pt x="11" y="672"/>
                  <a:pt x="23" y="408"/>
                  <a:pt x="182" y="257"/>
                </a:cubicBezTo>
                <a:cubicBezTo>
                  <a:pt x="341" y="106"/>
                  <a:pt x="613" y="60"/>
                  <a:pt x="953" y="30"/>
                </a:cubicBezTo>
                <a:cubicBezTo>
                  <a:pt x="1293" y="0"/>
                  <a:pt x="1943" y="0"/>
                  <a:pt x="2223" y="76"/>
                </a:cubicBezTo>
                <a:cubicBezTo>
                  <a:pt x="2503" y="152"/>
                  <a:pt x="2563" y="341"/>
                  <a:pt x="2631" y="484"/>
                </a:cubicBezTo>
                <a:cubicBezTo>
                  <a:pt x="2699" y="627"/>
                  <a:pt x="2661" y="786"/>
                  <a:pt x="2631" y="937"/>
                </a:cubicBezTo>
                <a:cubicBezTo>
                  <a:pt x="2601" y="1088"/>
                  <a:pt x="2480" y="1315"/>
                  <a:pt x="2450" y="1391"/>
                </a:cubicBezTo>
              </a:path>
            </a:pathLst>
          </a:custGeom>
          <a:noFill/>
          <a:ln w="22225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94" name="Freeform 218"/>
          <p:cNvSpPr>
            <a:spLocks/>
          </p:cNvSpPr>
          <p:nvPr/>
        </p:nvSpPr>
        <p:spPr bwMode="auto">
          <a:xfrm>
            <a:off x="4597400" y="1963722"/>
            <a:ext cx="4105275" cy="2663825"/>
          </a:xfrm>
          <a:custGeom>
            <a:avLst/>
            <a:gdLst>
              <a:gd name="T0" fmla="*/ 0 w 2737"/>
              <a:gd name="T1" fmla="*/ 1871959 h 1678"/>
              <a:gd name="T2" fmla="*/ 203976 w 2737"/>
              <a:gd name="T3" fmla="*/ 1079671 h 1678"/>
              <a:gd name="T4" fmla="*/ 476945 w 2737"/>
              <a:gd name="T5" fmla="*/ 431868 h 1678"/>
              <a:gd name="T6" fmla="*/ 1156366 w 2737"/>
              <a:gd name="T7" fmla="*/ 144485 h 1678"/>
              <a:gd name="T8" fmla="*/ 2926161 w 2737"/>
              <a:gd name="T9" fmla="*/ 71449 h 1678"/>
              <a:gd name="T10" fmla="*/ 3742067 w 2737"/>
              <a:gd name="T11" fmla="*/ 576354 h 1678"/>
              <a:gd name="T12" fmla="*/ 4082528 w 2737"/>
              <a:gd name="T13" fmla="*/ 1944995 h 1678"/>
              <a:gd name="T14" fmla="*/ 3605583 w 2737"/>
              <a:gd name="T15" fmla="*/ 2664246 h 167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37"/>
              <a:gd name="T25" fmla="*/ 0 h 1678"/>
              <a:gd name="T26" fmla="*/ 2737 w 2737"/>
              <a:gd name="T27" fmla="*/ 1678 h 167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37" h="1678">
                <a:moveTo>
                  <a:pt x="0" y="1179"/>
                </a:moveTo>
                <a:cubicBezTo>
                  <a:pt x="41" y="1005"/>
                  <a:pt x="83" y="831"/>
                  <a:pt x="136" y="680"/>
                </a:cubicBezTo>
                <a:cubicBezTo>
                  <a:pt x="189" y="529"/>
                  <a:pt x="212" y="370"/>
                  <a:pt x="318" y="272"/>
                </a:cubicBezTo>
                <a:cubicBezTo>
                  <a:pt x="424" y="174"/>
                  <a:pt x="499" y="129"/>
                  <a:pt x="771" y="91"/>
                </a:cubicBezTo>
                <a:cubicBezTo>
                  <a:pt x="1043" y="53"/>
                  <a:pt x="1664" y="0"/>
                  <a:pt x="1951" y="45"/>
                </a:cubicBezTo>
                <a:cubicBezTo>
                  <a:pt x="2238" y="90"/>
                  <a:pt x="2367" y="166"/>
                  <a:pt x="2495" y="363"/>
                </a:cubicBezTo>
                <a:cubicBezTo>
                  <a:pt x="2623" y="560"/>
                  <a:pt x="2737" y="1006"/>
                  <a:pt x="2722" y="1225"/>
                </a:cubicBezTo>
                <a:cubicBezTo>
                  <a:pt x="2707" y="1444"/>
                  <a:pt x="2457" y="1603"/>
                  <a:pt x="2404" y="1678"/>
                </a:cubicBezTo>
              </a:path>
            </a:pathLst>
          </a:custGeom>
          <a:noFill/>
          <a:ln w="2222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95" name="Freeform 219"/>
          <p:cNvSpPr>
            <a:spLocks/>
          </p:cNvSpPr>
          <p:nvPr/>
        </p:nvSpPr>
        <p:spPr bwMode="auto">
          <a:xfrm>
            <a:off x="4543425" y="2279634"/>
            <a:ext cx="4049713" cy="2093913"/>
          </a:xfrm>
          <a:custGeom>
            <a:avLst/>
            <a:gdLst>
              <a:gd name="T0" fmla="*/ 0 w 2547"/>
              <a:gd name="T1" fmla="*/ 1347289 h 1564"/>
              <a:gd name="T2" fmla="*/ 216208 w 2547"/>
              <a:gd name="T3" fmla="*/ 557129 h 1564"/>
              <a:gd name="T4" fmla="*/ 793292 w 2547"/>
              <a:gd name="T5" fmla="*/ 131247 h 1564"/>
              <a:gd name="T6" fmla="*/ 2812292 w 2547"/>
              <a:gd name="T7" fmla="*/ 10714 h 1564"/>
              <a:gd name="T8" fmla="*/ 3678713 w 2547"/>
              <a:gd name="T9" fmla="*/ 192852 h 1564"/>
              <a:gd name="T10" fmla="*/ 3966460 w 2547"/>
              <a:gd name="T11" fmla="*/ 435257 h 1564"/>
              <a:gd name="T12" fmla="*/ 4038000 w 2547"/>
              <a:gd name="T13" fmla="*/ 1832098 h 1564"/>
              <a:gd name="T14" fmla="*/ 3894921 w 2547"/>
              <a:gd name="T15" fmla="*/ 2014237 h 1564"/>
              <a:gd name="T16" fmla="*/ 3821792 w 2547"/>
              <a:gd name="T17" fmla="*/ 2075842 h 15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547"/>
              <a:gd name="T28" fmla="*/ 0 h 1564"/>
              <a:gd name="T29" fmla="*/ 2547 w 2547"/>
              <a:gd name="T30" fmla="*/ 1564 h 15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547" h="1564">
                <a:moveTo>
                  <a:pt x="0" y="1006"/>
                </a:moveTo>
                <a:cubicBezTo>
                  <a:pt x="26" y="786"/>
                  <a:pt x="53" y="567"/>
                  <a:pt x="136" y="416"/>
                </a:cubicBezTo>
                <a:cubicBezTo>
                  <a:pt x="219" y="265"/>
                  <a:pt x="227" y="166"/>
                  <a:pt x="499" y="98"/>
                </a:cubicBezTo>
                <a:cubicBezTo>
                  <a:pt x="771" y="30"/>
                  <a:pt x="1467" y="0"/>
                  <a:pt x="1769" y="8"/>
                </a:cubicBezTo>
                <a:cubicBezTo>
                  <a:pt x="2071" y="16"/>
                  <a:pt x="2193" y="91"/>
                  <a:pt x="2314" y="144"/>
                </a:cubicBezTo>
                <a:cubicBezTo>
                  <a:pt x="2435" y="197"/>
                  <a:pt x="2457" y="121"/>
                  <a:pt x="2495" y="325"/>
                </a:cubicBezTo>
                <a:cubicBezTo>
                  <a:pt x="2533" y="529"/>
                  <a:pt x="2547" y="1172"/>
                  <a:pt x="2540" y="1368"/>
                </a:cubicBezTo>
                <a:cubicBezTo>
                  <a:pt x="2533" y="1564"/>
                  <a:pt x="2473" y="1474"/>
                  <a:pt x="2450" y="1504"/>
                </a:cubicBezTo>
                <a:cubicBezTo>
                  <a:pt x="2427" y="1534"/>
                  <a:pt x="2412" y="1542"/>
                  <a:pt x="2404" y="1550"/>
                </a:cubicBezTo>
              </a:path>
            </a:pathLst>
          </a:custGeom>
          <a:noFill/>
          <a:ln w="22225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96" name="Freeform 221"/>
          <p:cNvSpPr>
            <a:spLocks/>
          </p:cNvSpPr>
          <p:nvPr/>
        </p:nvSpPr>
        <p:spPr bwMode="auto">
          <a:xfrm>
            <a:off x="4643438" y="4327509"/>
            <a:ext cx="4260850" cy="1404938"/>
          </a:xfrm>
          <a:custGeom>
            <a:avLst/>
            <a:gdLst>
              <a:gd name="T0" fmla="*/ 0 w 2684"/>
              <a:gd name="T1" fmla="*/ 12700 h 885"/>
              <a:gd name="T2" fmla="*/ 215900 w 2684"/>
              <a:gd name="T3" fmla="*/ 84138 h 885"/>
              <a:gd name="T4" fmla="*/ 215900 w 2684"/>
              <a:gd name="T5" fmla="*/ 515938 h 885"/>
              <a:gd name="T6" fmla="*/ 288925 w 2684"/>
              <a:gd name="T7" fmla="*/ 1236663 h 885"/>
              <a:gd name="T8" fmla="*/ 792162 w 2684"/>
              <a:gd name="T9" fmla="*/ 1381125 h 885"/>
              <a:gd name="T10" fmla="*/ 3744913 w 2684"/>
              <a:gd name="T11" fmla="*/ 1381125 h 885"/>
              <a:gd name="T12" fmla="*/ 3889375 w 2684"/>
              <a:gd name="T13" fmla="*/ 1381125 h 885"/>
              <a:gd name="T14" fmla="*/ 3960813 w 2684"/>
              <a:gd name="T15" fmla="*/ 1308100 h 885"/>
              <a:gd name="T16" fmla="*/ 4032250 w 2684"/>
              <a:gd name="T17" fmla="*/ 804863 h 885"/>
              <a:gd name="T18" fmla="*/ 4032250 w 2684"/>
              <a:gd name="T19" fmla="*/ 588963 h 885"/>
              <a:gd name="T20" fmla="*/ 3816350 w 2684"/>
              <a:gd name="T21" fmla="*/ 588963 h 8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84"/>
              <a:gd name="T34" fmla="*/ 0 h 885"/>
              <a:gd name="T35" fmla="*/ 2684 w 2684"/>
              <a:gd name="T36" fmla="*/ 885 h 8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84" h="885">
                <a:moveTo>
                  <a:pt x="0" y="8"/>
                </a:moveTo>
                <a:cubicBezTo>
                  <a:pt x="56" y="4"/>
                  <a:pt x="113" y="0"/>
                  <a:pt x="136" y="53"/>
                </a:cubicBezTo>
                <a:cubicBezTo>
                  <a:pt x="159" y="106"/>
                  <a:pt x="128" y="204"/>
                  <a:pt x="136" y="325"/>
                </a:cubicBezTo>
                <a:cubicBezTo>
                  <a:pt x="144" y="446"/>
                  <a:pt x="122" y="688"/>
                  <a:pt x="182" y="779"/>
                </a:cubicBezTo>
                <a:cubicBezTo>
                  <a:pt x="242" y="870"/>
                  <a:pt x="136" y="855"/>
                  <a:pt x="499" y="870"/>
                </a:cubicBezTo>
                <a:cubicBezTo>
                  <a:pt x="862" y="885"/>
                  <a:pt x="2034" y="870"/>
                  <a:pt x="2359" y="870"/>
                </a:cubicBezTo>
                <a:cubicBezTo>
                  <a:pt x="2684" y="870"/>
                  <a:pt x="2427" y="878"/>
                  <a:pt x="2450" y="870"/>
                </a:cubicBezTo>
                <a:cubicBezTo>
                  <a:pt x="2473" y="862"/>
                  <a:pt x="2480" y="884"/>
                  <a:pt x="2495" y="824"/>
                </a:cubicBezTo>
                <a:cubicBezTo>
                  <a:pt x="2510" y="764"/>
                  <a:pt x="2533" y="582"/>
                  <a:pt x="2540" y="507"/>
                </a:cubicBezTo>
                <a:cubicBezTo>
                  <a:pt x="2547" y="432"/>
                  <a:pt x="2563" y="394"/>
                  <a:pt x="2540" y="371"/>
                </a:cubicBezTo>
                <a:cubicBezTo>
                  <a:pt x="2517" y="348"/>
                  <a:pt x="2427" y="371"/>
                  <a:pt x="2404" y="371"/>
                </a:cubicBezTo>
              </a:path>
            </a:pathLst>
          </a:custGeom>
          <a:noFill/>
          <a:ln w="22225">
            <a:solidFill>
              <a:srgbClr val="7030A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97" name="Freeform 222"/>
          <p:cNvSpPr>
            <a:spLocks/>
          </p:cNvSpPr>
          <p:nvPr/>
        </p:nvSpPr>
        <p:spPr bwMode="auto">
          <a:xfrm>
            <a:off x="4643438" y="5132372"/>
            <a:ext cx="4332287" cy="779462"/>
          </a:xfrm>
          <a:custGeom>
            <a:avLst/>
            <a:gdLst>
              <a:gd name="T0" fmla="*/ 0 w 2729"/>
              <a:gd name="T1" fmla="*/ 0 h 491"/>
              <a:gd name="T2" fmla="*/ 215900 w 2729"/>
              <a:gd name="T3" fmla="*/ 576262 h 491"/>
              <a:gd name="T4" fmla="*/ 865187 w 2729"/>
              <a:gd name="T5" fmla="*/ 719137 h 491"/>
              <a:gd name="T6" fmla="*/ 3744912 w 2729"/>
              <a:gd name="T7" fmla="*/ 719137 h 491"/>
              <a:gd name="T8" fmla="*/ 4321175 w 2729"/>
              <a:gd name="T9" fmla="*/ 360362 h 491"/>
              <a:gd name="T10" fmla="*/ 3816350 w 2729"/>
              <a:gd name="T11" fmla="*/ 71437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9"/>
              <a:gd name="T19" fmla="*/ 0 h 491"/>
              <a:gd name="T20" fmla="*/ 2729 w 2729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9" h="491">
                <a:moveTo>
                  <a:pt x="0" y="0"/>
                </a:moveTo>
                <a:cubicBezTo>
                  <a:pt x="22" y="143"/>
                  <a:pt x="45" y="287"/>
                  <a:pt x="136" y="363"/>
                </a:cubicBezTo>
                <a:cubicBezTo>
                  <a:pt x="227" y="439"/>
                  <a:pt x="175" y="438"/>
                  <a:pt x="545" y="453"/>
                </a:cubicBezTo>
                <a:cubicBezTo>
                  <a:pt x="915" y="468"/>
                  <a:pt x="1996" y="491"/>
                  <a:pt x="2359" y="453"/>
                </a:cubicBezTo>
                <a:cubicBezTo>
                  <a:pt x="2722" y="415"/>
                  <a:pt x="2715" y="295"/>
                  <a:pt x="2722" y="227"/>
                </a:cubicBezTo>
                <a:cubicBezTo>
                  <a:pt x="2729" y="159"/>
                  <a:pt x="2566" y="102"/>
                  <a:pt x="2404" y="45"/>
                </a:cubicBezTo>
              </a:path>
            </a:pathLst>
          </a:custGeom>
          <a:noFill/>
          <a:ln w="22225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48000" y="6248384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>
          <a:xfrm>
            <a:off x="6568281" y="6145196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381000" y="214313"/>
            <a:ext cx="8562975" cy="1462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matching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: An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64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2" y="1802607"/>
            <a:ext cx="6926263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2286000"/>
            <a:ext cx="2090737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214313"/>
            <a:ext cx="8562975" cy="1462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matching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1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0187"/>
            <a:ext cx="4929187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1643062"/>
            <a:ext cx="157162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214313"/>
            <a:ext cx="8562975" cy="1462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matching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9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53344"/>
            <a:ext cx="3500438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7" y="1631554"/>
            <a:ext cx="20288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214313"/>
            <a:ext cx="8562975" cy="146208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Histogram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matching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0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Direct histogram specification</a:t>
            </a:r>
          </a:p>
        </p:txBody>
      </p:sp>
      <p:sp>
        <p:nvSpPr>
          <p:cNvPr id="40963" name="Content Placeholder 6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7772400" cy="1828800"/>
          </a:xfrm>
        </p:spPr>
        <p:txBody>
          <a:bodyPr/>
          <a:lstStyle/>
          <a:p>
            <a:pPr>
              <a:buFont typeface="Wingdings 2" charset="0"/>
              <a:buChar char=""/>
              <a:defRPr/>
            </a:pPr>
            <a:r>
              <a:rPr lang="pt-BR" dirty="0">
                <a:ea typeface="ＭＳ Ｐゴシック" charset="0"/>
              </a:rPr>
              <a:t>Example </a:t>
            </a:r>
            <a:r>
              <a:rPr lang="pt-BR" dirty="0" smtClean="0">
                <a:ea typeface="ＭＳ Ｐゴシック" charset="0"/>
              </a:rPr>
              <a:t>9.6</a:t>
            </a:r>
            <a:r>
              <a:rPr lang="tr-TR" dirty="0" smtClean="0">
                <a:ea typeface="ＭＳ Ｐゴシック" charset="0"/>
              </a:rPr>
              <a:t> (PIVPUM)</a:t>
            </a:r>
            <a:r>
              <a:rPr lang="pt-BR" dirty="0" smtClean="0">
                <a:ea typeface="ＭＳ Ｐゴシック" charset="0"/>
              </a:rPr>
              <a:t>:</a:t>
            </a:r>
            <a:endParaRPr lang="pt-BR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endParaRPr lang="pt-BR" dirty="0">
              <a:ea typeface="ＭＳ Ｐゴシック" charset="0"/>
            </a:endParaRPr>
          </a:p>
          <a:p>
            <a:pPr marL="0" indent="0">
              <a:buFont typeface="Wingdings 2" charset="0"/>
              <a:buNone/>
              <a:defRPr/>
            </a:pPr>
            <a:r>
              <a:rPr lang="pt-BR" dirty="0">
                <a:ea typeface="ＭＳ Ｐゴシック" charset="0"/>
              </a:rPr>
              <a:t>Original		    </a:t>
            </a:r>
            <a:r>
              <a:rPr lang="pt-BR" dirty="0" smtClean="0">
                <a:ea typeface="ＭＳ Ｐゴシック" charset="0"/>
              </a:rPr>
              <a:t>Desired</a:t>
            </a:r>
            <a:r>
              <a:rPr lang="pt-BR" dirty="0">
                <a:ea typeface="ＭＳ Ｐゴシック" charset="0"/>
              </a:rPr>
              <a:t>	</a:t>
            </a:r>
            <a:r>
              <a:rPr lang="pt-BR" dirty="0" smtClean="0">
                <a:ea typeface="ＭＳ Ｐゴシック" charset="0"/>
              </a:rPr>
              <a:t>         </a:t>
            </a:r>
            <a:r>
              <a:rPr lang="tr-TR" dirty="0">
                <a:ea typeface="ＭＳ Ｐゴシック" charset="0"/>
              </a:rPr>
              <a:t> </a:t>
            </a:r>
            <a:r>
              <a:rPr lang="tr-TR" dirty="0" smtClean="0">
                <a:ea typeface="ＭＳ Ｐゴシック" charset="0"/>
              </a:rPr>
              <a:t>    </a:t>
            </a:r>
            <a:r>
              <a:rPr lang="pt-BR" dirty="0" smtClean="0">
                <a:ea typeface="ＭＳ Ｐゴシック" charset="0"/>
              </a:rPr>
              <a:t>Result</a:t>
            </a:r>
            <a:endParaRPr lang="pt-BR" dirty="0">
              <a:ea typeface="ＭＳ Ｐゴシック" charset="0"/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57527"/>
            <a:ext cx="25908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3128952"/>
            <a:ext cx="270033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128952"/>
            <a:ext cx="25908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6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Direct histogram specification</a:t>
            </a:r>
          </a:p>
        </p:txBody>
      </p:sp>
      <p:sp>
        <p:nvSpPr>
          <p:cNvPr id="44034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In MATLAB: 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histeq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altLang="tr-TR" dirty="0" smtClean="0"/>
          </a:p>
          <a:p>
            <a:r>
              <a:rPr lang="en-US" altLang="tr-TR" dirty="0" smtClean="0"/>
              <a:t>Example 9.7:</a:t>
            </a:r>
          </a:p>
          <a:p>
            <a:endParaRPr lang="en-US" altLang="tr-TR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200400" y="2216150"/>
            <a:ext cx="5791200" cy="4278094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('sydney_low_contrast.png');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Id = im2double(I);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(Id),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title ('Original histogram');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des_hist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uint8(zeros(1,256));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des_hist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(1:128)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linspace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(256,0,128);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des_hist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(129:end)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linspace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(0,256,128);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x_axis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0:255;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bar(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x_axis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des_hist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), axis tight,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title('Desired histogram');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hgram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im2double(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des_hist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histeq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Id,hgram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	title ('Resulting histogram');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4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Direct histogram specification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6082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990600"/>
          </a:xfrm>
        </p:spPr>
        <p:txBody>
          <a:bodyPr/>
          <a:lstStyle/>
          <a:p>
            <a:r>
              <a:rPr lang="en-US" altLang="tr-TR" dirty="0" smtClean="0"/>
              <a:t>Example 9.7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</a:p>
          <a:p>
            <a:endParaRPr lang="en-US" altLang="tr-TR" dirty="0" smtClean="0"/>
          </a:p>
        </p:txBody>
      </p:sp>
      <p:pic>
        <p:nvPicPr>
          <p:cNvPr id="4608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04" y="2047880"/>
            <a:ext cx="6705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Direct histogram specification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48130" name="Content Placeholder 6"/>
          <p:cNvSpPr>
            <a:spLocks noGrp="1"/>
          </p:cNvSpPr>
          <p:nvPr>
            <p:ph sz="quarter" idx="1"/>
          </p:nvPr>
        </p:nvSpPr>
        <p:spPr>
          <a:xfrm>
            <a:off x="304800" y="1423992"/>
            <a:ext cx="8382000" cy="4724400"/>
          </a:xfrm>
        </p:spPr>
        <p:txBody>
          <a:bodyPr/>
          <a:lstStyle/>
          <a:p>
            <a:pPr algn="just"/>
            <a:r>
              <a:rPr lang="en-US" altLang="tr-TR" dirty="0" smtClean="0"/>
              <a:t>Interactive histogram matching tool (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ihmdemo</a:t>
            </a:r>
            <a:r>
              <a:rPr lang="en-US" altLang="tr-TR" dirty="0" smtClean="0"/>
              <a:t>)</a:t>
            </a:r>
          </a:p>
          <a:p>
            <a:endParaRPr lang="en-US" altLang="tr-TR" dirty="0" smtClean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75" y="2328862"/>
            <a:ext cx="583565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799" y="6248400"/>
            <a:ext cx="4391025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Gill Sans MT" panose="020B0502020104020203" pitchFamily="34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4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Gill Sans MT" panose="020B05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5344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Other histogram modification techniques</a:t>
            </a:r>
          </a:p>
        </p:txBody>
      </p:sp>
      <p:sp>
        <p:nvSpPr>
          <p:cNvPr id="50178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Histogram sliding (Example 9.8</a:t>
            </a:r>
            <a:r>
              <a:rPr lang="tr-TR" altLang="tr-TR" dirty="0" smtClean="0"/>
              <a:t> PIVPUM</a:t>
            </a:r>
            <a:r>
              <a:rPr lang="en-US" altLang="tr-TR" dirty="0" smtClean="0"/>
              <a:t>):</a:t>
            </a:r>
          </a:p>
        </p:txBody>
      </p:sp>
      <p:pic>
        <p:nvPicPr>
          <p:cNvPr id="5018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14576"/>
            <a:ext cx="7886700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Histogram sliding</a:t>
            </a:r>
          </a:p>
        </p:txBody>
      </p:sp>
      <p:sp>
        <p:nvSpPr>
          <p:cNvPr id="52226" name="Content Placeholder 6"/>
          <p:cNvSpPr>
            <a:spLocks noGrp="1"/>
          </p:cNvSpPr>
          <p:nvPr>
            <p:ph sz="quarter" idx="1"/>
          </p:nvPr>
        </p:nvSpPr>
        <p:spPr>
          <a:xfrm>
            <a:off x="457200" y="1184275"/>
            <a:ext cx="8229600" cy="4530725"/>
          </a:xfrm>
        </p:spPr>
        <p:txBody>
          <a:bodyPr/>
          <a:lstStyle/>
          <a:p>
            <a:r>
              <a:rPr lang="en-US" altLang="tr-TR" smtClean="0">
                <a:cs typeface="Courier New" panose="02070309020205020404" pitchFamily="49" charset="0"/>
              </a:rPr>
              <a:t>In MATLAB: </a:t>
            </a:r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imadd </a:t>
            </a:r>
            <a:r>
              <a:rPr lang="en-US" altLang="tr-TR" smtClean="0">
                <a:cs typeface="Courier New" panose="02070309020205020404" pitchFamily="49" charset="0"/>
              </a:rPr>
              <a:t>and</a:t>
            </a:r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imsubtract</a:t>
            </a:r>
          </a:p>
          <a:p>
            <a:endParaRPr lang="en-US" altLang="tr-TR" smtClean="0"/>
          </a:p>
          <a:p>
            <a:r>
              <a:rPr lang="en-US" altLang="tr-TR" smtClean="0"/>
              <a:t>Example 9.8:</a:t>
            </a:r>
          </a:p>
          <a:p>
            <a:endParaRPr lang="en-US" altLang="tr-TR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914650"/>
            <a:ext cx="7772400" cy="280035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imread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('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schonbrunn_gray_low_contrast.png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figure,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(I),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('auto'), title ('Original histogram');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I2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imadd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(I, 50);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figure,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(I2),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('auto'),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	title ('Sliding to the right by 50');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I3 =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imsubtract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(I,50);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figure,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imhist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(I3),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ylim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('auto'), 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charset="0"/>
                <a:ea typeface="ＭＳ Ｐゴシック" charset="-128"/>
                <a:cs typeface="Courier New" charset="0"/>
              </a:rPr>
              <a:t>	title ('Sliding to the left by 50');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charset="0"/>
              <a:ea typeface="ＭＳ Ｐゴシック" charset="-128"/>
              <a:cs typeface="Courier New" charset="0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9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0772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Other histogram modification techniques</a:t>
            </a:r>
          </a:p>
        </p:txBody>
      </p:sp>
      <p:sp>
        <p:nvSpPr>
          <p:cNvPr id="54274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Histogram stretching (Example 9.9</a:t>
            </a:r>
            <a:r>
              <a:rPr lang="tr-TR" altLang="tr-TR" dirty="0" smtClean="0"/>
              <a:t> PIVPUM</a:t>
            </a:r>
            <a:r>
              <a:rPr lang="en-US" altLang="tr-TR" dirty="0" smtClean="0"/>
              <a:t>):</a:t>
            </a:r>
          </a:p>
        </p:txBody>
      </p:sp>
      <p:pic>
        <p:nvPicPr>
          <p:cNvPr id="5427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28194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238384"/>
            <a:ext cx="52371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AutoShap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0772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Other histogram modification techniques</a:t>
            </a:r>
            <a:r>
              <a:rPr lang="tr-TR" dirty="0" smtClean="0">
                <a:ea typeface="+mj-ea"/>
                <a:cs typeface="+mj-cs"/>
              </a:rPr>
              <a:t> </a:t>
            </a:r>
            <a:r>
              <a:rPr lang="tr-TR" dirty="0"/>
              <a:t>(</a:t>
            </a:r>
            <a:r>
              <a:rPr lang="tr-TR" dirty="0" err="1"/>
              <a:t>cont</a:t>
            </a:r>
            <a:r>
              <a:rPr lang="tr-TR" dirty="0"/>
              <a:t>.)</a:t>
            </a:r>
            <a:endParaRPr lang="en-US" dirty="0" smtClean="0">
              <a:ea typeface="+mj-ea"/>
              <a:cs typeface="+mj-cs"/>
            </a:endParaRPr>
          </a:p>
        </p:txBody>
      </p:sp>
      <p:sp>
        <p:nvSpPr>
          <p:cNvPr id="56322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Histogram shrinking (Example 9.10</a:t>
            </a:r>
            <a:r>
              <a:rPr lang="tr-TR" altLang="tr-TR" dirty="0" smtClean="0"/>
              <a:t> PIVPUM</a:t>
            </a:r>
            <a:r>
              <a:rPr lang="en-US" altLang="tr-TR" dirty="0" smtClean="0"/>
              <a:t>):</a:t>
            </a:r>
          </a:p>
        </p:txBody>
      </p:sp>
      <p:pic>
        <p:nvPicPr>
          <p:cNvPr id="5632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52800"/>
            <a:ext cx="31146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47896"/>
            <a:ext cx="50784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Histogram stretching and shrinking</a:t>
            </a:r>
          </a:p>
        </p:txBody>
      </p:sp>
      <p:sp>
        <p:nvSpPr>
          <p:cNvPr id="58370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>
                <a:cs typeface="Courier New" panose="02070309020205020404" pitchFamily="49" charset="0"/>
              </a:rPr>
              <a:t>In MATLAB: </a:t>
            </a:r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imadjust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362200"/>
            <a:ext cx="7924800" cy="332422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%% Histogram stretching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('schonbrunn_gray_low_contrast.png');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title ('Original histogram');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I2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imadjust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(I2),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title ('After histogram stretching');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subplot(1,2,2),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%% Histogram shrinking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('schonbrunn_gray.png');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title ('Original histogram');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Id = im2double(I);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imadjust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(Id, [], [49/255 140/255]);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uint8(255.*Jd);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imhist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ylim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('auto'), title ('After histogram shrinking');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figure, subplot(1,2,1),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(I), subplot(1,2,2),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imshow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(J)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9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/>
              <a:t>filtering</a:t>
            </a:r>
            <a:endParaRPr lang="tr-TR" altLang="tr-TR" dirty="0"/>
          </a:p>
        </p:txBody>
      </p:sp>
      <p:sp>
        <p:nvSpPr>
          <p:cNvPr id="33795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filtering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one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tools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that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have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been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widely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used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processing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term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refers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accepting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rejecting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certain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frequency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component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. </a:t>
            </a:r>
          </a:p>
          <a:p>
            <a:pPr lvl="1" eaLnBrk="1" hangingPunct="1"/>
            <a:r>
              <a:rPr lang="tr-TR" altLang="tr-TR" dirty="0" err="1" smtClean="0"/>
              <a:t>Low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pass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: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that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passes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low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frequencies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only</a:t>
            </a:r>
            <a:r>
              <a:rPr lang="tr-TR" altLang="tr-TR" dirty="0" smtClean="0"/>
              <a:t>. </a:t>
            </a:r>
            <a:r>
              <a:rPr lang="tr-TR" altLang="tr-TR" dirty="0" err="1" smtClean="0"/>
              <a:t>It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blurs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smoothes</a:t>
            </a:r>
            <a:r>
              <a:rPr lang="tr-TR" altLang="tr-TR" dirty="0" smtClean="0"/>
              <a:t>) an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.</a:t>
            </a:r>
          </a:p>
          <a:p>
            <a:pPr lvl="1" eaLnBrk="1" hangingPunct="1"/>
            <a:endParaRPr lang="tr-TR" altLang="tr-TR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47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/>
              <a:t>filtering</a:t>
            </a:r>
            <a:r>
              <a:rPr lang="tr-TR" altLang="tr-TR" dirty="0"/>
              <a:t>: </a:t>
            </a:r>
            <a:r>
              <a:rPr lang="tr-TR" altLang="tr-TR" dirty="0" err="1"/>
              <a:t>The</a:t>
            </a:r>
            <a:r>
              <a:rPr lang="tr-TR" altLang="tr-TR" dirty="0"/>
              <a:t> </a:t>
            </a:r>
            <a:r>
              <a:rPr lang="tr-TR" altLang="tr-TR" dirty="0" err="1"/>
              <a:t>mechanics</a:t>
            </a:r>
            <a:endParaRPr lang="tr-TR" altLang="tr-TR" dirty="0"/>
          </a:p>
        </p:txBody>
      </p:sp>
      <p:sp>
        <p:nvSpPr>
          <p:cNvPr id="34819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smtClean="0"/>
              <a:t>A </a:t>
            </a:r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consists</a:t>
            </a:r>
            <a:r>
              <a:rPr lang="tr-TR" altLang="tr-TR" dirty="0" smtClean="0"/>
              <a:t> of</a:t>
            </a:r>
          </a:p>
          <a:p>
            <a:pPr lvl="1" algn="just" eaLnBrk="1" hangingPunct="1"/>
            <a:r>
              <a:rPr lang="tr-TR" altLang="tr-TR" sz="2800" dirty="0" err="1" smtClean="0"/>
              <a:t>Neighbourhood</a:t>
            </a:r>
            <a:r>
              <a:rPr lang="tr-TR" altLang="tr-TR" sz="2800" dirty="0" smtClean="0"/>
              <a:t> (a </a:t>
            </a:r>
            <a:r>
              <a:rPr lang="tr-TR" altLang="tr-TR" sz="2800" dirty="0" err="1" smtClean="0"/>
              <a:t>small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rectangle</a:t>
            </a:r>
            <a:r>
              <a:rPr lang="tr-TR" altLang="tr-TR" sz="2800" dirty="0" smtClean="0"/>
              <a:t>)</a:t>
            </a:r>
          </a:p>
          <a:p>
            <a:pPr lvl="1" algn="just" eaLnBrk="1" hangingPunct="1"/>
            <a:r>
              <a:rPr lang="tr-TR" altLang="tr-TR" sz="2800" dirty="0" smtClean="0"/>
              <a:t>A </a:t>
            </a:r>
            <a:r>
              <a:rPr lang="tr-TR" altLang="tr-TR" sz="2800" dirty="0" err="1" smtClean="0"/>
              <a:t>predefined</a:t>
            </a:r>
            <a:r>
              <a:rPr lang="tr-TR" altLang="tr-TR" sz="2800" dirty="0" smtClean="0"/>
              <a:t> </a:t>
            </a:r>
            <a:r>
              <a:rPr lang="tr-TR" altLang="tr-TR" sz="2800" dirty="0" err="1" smtClean="0"/>
              <a:t>operation</a:t>
            </a:r>
            <a:endParaRPr lang="tr-TR" altLang="tr-TR" sz="2800" dirty="0" smtClean="0"/>
          </a:p>
          <a:p>
            <a:pPr algn="just" eaLnBrk="1" hangingPunct="1"/>
            <a:r>
              <a:rPr lang="tr-TR" altLang="tr-TR" dirty="0" smtClean="0"/>
              <a:t>A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called</a:t>
            </a:r>
            <a:r>
              <a:rPr lang="tr-TR" altLang="tr-TR" dirty="0" smtClean="0"/>
              <a:t> a </a:t>
            </a:r>
            <a:r>
              <a:rPr lang="tr-TR" altLang="tr-TR" dirty="0" err="1" smtClean="0"/>
              <a:t>linear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if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corresponding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operation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performed</a:t>
            </a:r>
            <a:r>
              <a:rPr lang="tr-TR" altLang="tr-TR" dirty="0" smtClean="0"/>
              <a:t> on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image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pixels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linear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Otherwise</a:t>
            </a:r>
            <a:r>
              <a:rPr lang="tr-TR" altLang="tr-TR" dirty="0" smtClean="0"/>
              <a:t> it is </a:t>
            </a:r>
            <a:r>
              <a:rPr lang="tr-TR" altLang="tr-TR" dirty="0" err="1" smtClean="0"/>
              <a:t>called</a:t>
            </a:r>
            <a:r>
              <a:rPr lang="tr-TR" altLang="tr-TR" dirty="0" smtClean="0"/>
              <a:t> a </a:t>
            </a:r>
            <a:r>
              <a:rPr lang="tr-TR" altLang="tr-TR" dirty="0" err="1" smtClean="0"/>
              <a:t>non-linear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spatial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.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tr-TR" altLang="tr-TR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51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890588"/>
            <a:ext cx="5500688" cy="593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Spatial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filtering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: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The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mechanics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335484"/>
            <a:ext cx="4383088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Neighborhood processing</a:t>
            </a:r>
          </a:p>
        </p:txBody>
      </p:sp>
      <p:sp>
        <p:nvSpPr>
          <p:cNvPr id="13314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Main steps:</a:t>
            </a:r>
          </a:p>
          <a:p>
            <a:pPr lvl="1"/>
            <a:r>
              <a:rPr lang="en-US" altLang="tr-TR" dirty="0" smtClean="0"/>
              <a:t>Define a reference point in the input image, </a:t>
            </a:r>
            <a:r>
              <a:rPr lang="en-US" altLang="tr-TR" i="1" dirty="0" smtClean="0"/>
              <a:t>f(x</a:t>
            </a:r>
            <a:r>
              <a:rPr lang="en-US" altLang="tr-TR" i="1" baseline="-25000" dirty="0" smtClean="0"/>
              <a:t>0</a:t>
            </a:r>
            <a:r>
              <a:rPr lang="en-US" altLang="tr-TR" i="1" dirty="0" smtClean="0"/>
              <a:t>, y</a:t>
            </a:r>
            <a:r>
              <a:rPr lang="en-US" altLang="tr-TR" i="1" baseline="-25000" dirty="0" smtClean="0"/>
              <a:t>0</a:t>
            </a:r>
            <a:r>
              <a:rPr lang="en-US" altLang="tr-TR" i="1" dirty="0" smtClean="0"/>
              <a:t>)</a:t>
            </a:r>
            <a:r>
              <a:rPr lang="en-US" altLang="tr-TR" dirty="0" smtClean="0"/>
              <a:t>.</a:t>
            </a:r>
          </a:p>
          <a:p>
            <a:pPr lvl="1"/>
            <a:r>
              <a:rPr lang="en-US" altLang="tr-TR" dirty="0" smtClean="0"/>
              <a:t>Perform an operation that involves only pixels within a neighborhood around the reference point in the input image.</a:t>
            </a:r>
          </a:p>
          <a:p>
            <a:pPr lvl="1"/>
            <a:r>
              <a:rPr lang="en-US" altLang="tr-TR" dirty="0" smtClean="0"/>
              <a:t>Apply the result of that operation to the pixel of same coordinates in the output image, </a:t>
            </a:r>
            <a:r>
              <a:rPr lang="en-US" altLang="tr-TR" i="1" dirty="0" smtClean="0"/>
              <a:t>g(x</a:t>
            </a:r>
            <a:r>
              <a:rPr lang="en-US" altLang="tr-TR" i="1" baseline="-25000" dirty="0" smtClean="0"/>
              <a:t>0</a:t>
            </a:r>
            <a:r>
              <a:rPr lang="en-US" altLang="tr-TR" i="1" dirty="0" smtClean="0"/>
              <a:t>, y</a:t>
            </a:r>
            <a:r>
              <a:rPr lang="en-US" altLang="tr-TR" i="1" baseline="-25000" dirty="0" smtClean="0"/>
              <a:t>0</a:t>
            </a:r>
            <a:r>
              <a:rPr lang="en-US" altLang="tr-TR" i="1" dirty="0" smtClean="0"/>
              <a:t>)</a:t>
            </a:r>
            <a:r>
              <a:rPr lang="en-US" altLang="tr-TR" dirty="0" smtClean="0"/>
              <a:t>.</a:t>
            </a:r>
          </a:p>
          <a:p>
            <a:pPr lvl="1"/>
            <a:r>
              <a:rPr lang="en-US" altLang="tr-TR" dirty="0" smtClean="0"/>
              <a:t>Repeat the process for every pixel in the input image.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0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Neighborhood processing</a:t>
            </a:r>
            <a:br>
              <a:rPr lang="en-US" altLang="tr-TR" dirty="0" smtClean="0"/>
            </a:br>
            <a:r>
              <a:rPr lang="en-US" altLang="tr-TR" dirty="0" smtClean="0"/>
              <a:t>(linear filtering)</a:t>
            </a:r>
          </a:p>
        </p:txBody>
      </p:sp>
      <p:pic>
        <p:nvPicPr>
          <p:cNvPr id="15362" name="Picture 5" descr="Figure10_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9800"/>
            <a:ext cx="7769225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Neighborhood processing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17410" name="Content Placeholder 5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8153400" cy="4724400"/>
          </a:xfrm>
        </p:spPr>
        <p:txBody>
          <a:bodyPr/>
          <a:lstStyle/>
          <a:p>
            <a:r>
              <a:rPr lang="en-US" altLang="tr-TR" b="1" smtClean="0"/>
              <a:t>Linear filters</a:t>
            </a:r>
            <a:r>
              <a:rPr lang="en-US" altLang="tr-TR" smtClean="0"/>
              <a:t>: where the resulting output pixel is computed as a sum of products of the pixel values and mask coefficients in the pixel's neighborhood in the original image. </a:t>
            </a:r>
          </a:p>
          <a:p>
            <a:pPr lvl="1"/>
            <a:r>
              <a:rPr lang="en-US" altLang="tr-TR" u="sng" smtClean="0"/>
              <a:t>Example</a:t>
            </a:r>
            <a:r>
              <a:rPr lang="en-US" altLang="tr-TR" smtClean="0"/>
              <a:t>: mean filter</a:t>
            </a:r>
          </a:p>
          <a:p>
            <a:endParaRPr lang="en-US" altLang="tr-TR" smtClean="0"/>
          </a:p>
          <a:p>
            <a:r>
              <a:rPr lang="en-US" altLang="tr-TR" b="1" smtClean="0"/>
              <a:t>Nonlinear filters</a:t>
            </a:r>
            <a:r>
              <a:rPr lang="en-US" altLang="tr-TR" smtClean="0"/>
              <a:t>: where the resulting output pixel is selected from an ordered (ranked) sequence of pixel values in the pixel's neighborhood in the original image. </a:t>
            </a:r>
          </a:p>
          <a:p>
            <a:pPr lvl="1"/>
            <a:r>
              <a:rPr lang="en-US" altLang="tr-TR" u="sng" smtClean="0"/>
              <a:t>Example</a:t>
            </a:r>
            <a:r>
              <a:rPr lang="en-US" altLang="tr-TR" smtClean="0"/>
              <a:t>: median filter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91942"/>
            <a:ext cx="4368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0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mtClean="0"/>
              <a:t>Convolution and correlation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61962" y="1066800"/>
            <a:ext cx="8229600" cy="4530725"/>
          </a:xfrm>
        </p:spPr>
        <p:txBody>
          <a:bodyPr/>
          <a:lstStyle/>
          <a:p>
            <a:pPr algn="just"/>
            <a:r>
              <a:rPr lang="en-US" altLang="tr-TR" dirty="0" smtClean="0"/>
              <a:t>Convolution and correlation are the two fundamental mathematical operations involved in linear neighborhood-oriented image processing algorithms. </a:t>
            </a:r>
          </a:p>
          <a:p>
            <a:pPr lvl="1" algn="just"/>
            <a:r>
              <a:rPr lang="en-US" altLang="tr-TR" dirty="0" smtClean="0"/>
              <a:t>The two operations differ in a very subtle way.</a:t>
            </a:r>
          </a:p>
          <a:p>
            <a:pPr algn="just"/>
            <a:r>
              <a:rPr lang="en-US" altLang="tr-TR" dirty="0" smtClean="0"/>
              <a:t>Convolution is a widely used mathematical operator that processes an image by computing -- for each pixel -- a weighted sum of the values of that pixel and its neighbors. </a:t>
            </a:r>
          </a:p>
          <a:p>
            <a:pPr lvl="1" algn="just"/>
            <a:r>
              <a:rPr lang="en-US" altLang="tr-TR" dirty="0" smtClean="0"/>
              <a:t>Depending on the choice of weights a wide variety of image processing operations can be implemented.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1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1D convolution</a:t>
            </a:r>
          </a:p>
          <a:p>
            <a:endParaRPr lang="en-US" altLang="tr-TR" dirty="0" smtClean="0"/>
          </a:p>
          <a:p>
            <a:endParaRPr lang="en-US" altLang="tr-TR" dirty="0" smtClean="0"/>
          </a:p>
          <a:p>
            <a:endParaRPr lang="en-US" altLang="tr-TR" dirty="0" smtClean="0"/>
          </a:p>
          <a:p>
            <a:endParaRPr lang="en-US" altLang="tr-TR" dirty="0" smtClean="0"/>
          </a:p>
          <a:p>
            <a:endParaRPr lang="en-US" altLang="tr-TR" dirty="0" smtClean="0"/>
          </a:p>
          <a:p>
            <a:endParaRPr lang="en-US" altLang="tr-TR" dirty="0" smtClean="0"/>
          </a:p>
          <a:p>
            <a:endParaRPr lang="en-US" altLang="tr-TR" dirty="0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2286000"/>
            <a:ext cx="860425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52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355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2D convolution</a:t>
            </a:r>
          </a:p>
          <a:p>
            <a:endParaRPr lang="en-US" altLang="tr-TR" smtClean="0"/>
          </a:p>
          <a:p>
            <a:endParaRPr lang="en-US" altLang="tr-TR" smtClean="0"/>
          </a:p>
          <a:p>
            <a:endParaRPr lang="en-US" altLang="tr-TR" smtClean="0"/>
          </a:p>
          <a:p>
            <a:endParaRPr lang="en-US" altLang="tr-TR" smtClean="0"/>
          </a:p>
          <a:p>
            <a:endParaRPr lang="en-US" altLang="tr-TR" smtClean="0"/>
          </a:p>
          <a:p>
            <a:endParaRPr lang="en-US" altLang="tr-TR" smtClean="0"/>
          </a:p>
          <a:p>
            <a:endParaRPr lang="en-US" altLang="tr-TR" smtClean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057400"/>
            <a:ext cx="5372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724275"/>
            <a:ext cx="51054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5602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2D convolution</a:t>
            </a:r>
          </a:p>
          <a:p>
            <a:pPr lvl="1"/>
            <a:r>
              <a:rPr lang="en-US" altLang="tr-TR" dirty="0" smtClean="0"/>
              <a:t>Example 10.2</a:t>
            </a:r>
            <a:r>
              <a:rPr lang="tr-TR" altLang="tr-TR" dirty="0" smtClean="0"/>
              <a:t> (PIVPUM)</a:t>
            </a:r>
            <a:endParaRPr lang="en-US" altLang="tr-TR" dirty="0" smtClean="0"/>
          </a:p>
          <a:p>
            <a:endParaRPr lang="en-US" altLang="tr-TR" dirty="0" smtClean="0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2676525"/>
            <a:ext cx="68103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2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765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Convolution with different masks</a:t>
            </a:r>
          </a:p>
          <a:p>
            <a:pPr lvl="1"/>
            <a:r>
              <a:rPr lang="en-US" altLang="tr-TR" smtClean="0"/>
              <a:t>Convolution is a very versatile image processing method. </a:t>
            </a:r>
          </a:p>
          <a:p>
            <a:pPr lvl="1"/>
            <a:r>
              <a:rPr lang="en-US" altLang="tr-TR" smtClean="0"/>
              <a:t>Depending on the choice of mask coefficients, entirely different results can be obtained.</a:t>
            </a:r>
          </a:p>
          <a:p>
            <a:pPr lvl="1"/>
            <a:endParaRPr lang="en-US" altLang="tr-TR" smtClean="0"/>
          </a:p>
          <a:p>
            <a:pPr lvl="1"/>
            <a:endParaRPr lang="en-US" altLang="tr-TR" smtClean="0"/>
          </a:p>
          <a:p>
            <a:pPr lvl="1"/>
            <a:endParaRPr lang="en-US" altLang="tr-TR" smtClean="0"/>
          </a:p>
          <a:p>
            <a:pPr lvl="1"/>
            <a:endParaRPr lang="en-US" altLang="tr-TR" smtClean="0"/>
          </a:p>
          <a:p>
            <a:pPr lvl="1"/>
            <a:endParaRPr lang="en-US" altLang="tr-TR" smtClean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962400"/>
            <a:ext cx="66294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14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2969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Convolution with different masks</a:t>
            </a:r>
          </a:p>
          <a:p>
            <a:pPr lvl="1"/>
            <a:endParaRPr lang="en-US" altLang="tr-TR" dirty="0" smtClean="0"/>
          </a:p>
          <a:p>
            <a:pPr lvl="1"/>
            <a:r>
              <a:rPr lang="en-US" altLang="tr-TR" dirty="0" smtClean="0"/>
              <a:t>Example</a:t>
            </a:r>
            <a:r>
              <a:rPr lang="tr-TR" altLang="tr-TR" dirty="0" smtClean="0"/>
              <a:t>:</a:t>
            </a:r>
            <a:endParaRPr lang="en-US" altLang="tr-TR" dirty="0" smtClean="0"/>
          </a:p>
          <a:p>
            <a:pPr lvl="1">
              <a:buFont typeface="Wingdings 2" panose="05020102010507070707" pitchFamily="18" charset="2"/>
              <a:buNone/>
            </a:pPr>
            <a:endParaRPr lang="en-US" altLang="tr-TR" dirty="0" smtClean="0"/>
          </a:p>
          <a:p>
            <a:endParaRPr lang="en-US" altLang="tr-TR" dirty="0" smtClean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09800"/>
            <a:ext cx="5381625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16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 smtClean="0"/>
              <a:t>Convolution and correlation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3174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mtClean="0"/>
              <a:t>Correlation </a:t>
            </a:r>
          </a:p>
          <a:p>
            <a:pPr lvl="1"/>
            <a:r>
              <a:rPr lang="en-US" altLang="tr-TR" smtClean="0"/>
              <a:t>Simply put, correlation is the same as convolution </a:t>
            </a:r>
            <a:r>
              <a:rPr lang="en-US" altLang="tr-TR" i="1" smtClean="0"/>
              <a:t>without</a:t>
            </a:r>
            <a:r>
              <a:rPr lang="en-US" altLang="tr-TR" smtClean="0"/>
              <a:t> the mirroring (flipping) of the mask before the sums-of-products are computed. </a:t>
            </a:r>
          </a:p>
          <a:p>
            <a:pPr lvl="1"/>
            <a:endParaRPr lang="en-US" altLang="tr-TR" smtClean="0"/>
          </a:p>
          <a:p>
            <a:pPr lvl="1"/>
            <a:r>
              <a:rPr lang="en-US" altLang="tr-TR" smtClean="0"/>
              <a:t>The difference between using correlation and convolution in 2D neighborhood processing operations is often irrelevant because many popular masks used in image processing are symmetrical around the origin.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1000125"/>
            <a:ext cx="7959725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Convolution and correlation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en-US" altLang="tr-TR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368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5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Dealing with image borders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1787525"/>
            <a:ext cx="4619625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97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8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Dealing with image borders: options</a:t>
            </a:r>
          </a:p>
        </p:txBody>
      </p:sp>
      <p:sp>
        <p:nvSpPr>
          <p:cNvPr id="63491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Ignore the borders. There are two variants of this approach:</a:t>
            </a:r>
          </a:p>
          <a:p>
            <a:pPr lvl="1">
              <a:buFont typeface="Wingdings 2" charset="0"/>
              <a:buChar char=""/>
              <a:defRPr/>
            </a:pPr>
            <a:r>
              <a:rPr lang="en-US" sz="1800" dirty="0">
                <a:ea typeface="ＭＳ Ｐゴシック" charset="0"/>
              </a:rPr>
              <a:t>Keep the pixel values that cannot be reached by the overlapping mask untouched. </a:t>
            </a:r>
          </a:p>
          <a:p>
            <a:pPr lvl="1">
              <a:buFont typeface="Wingdings 2" charset="0"/>
              <a:buChar char=""/>
              <a:defRPr/>
            </a:pPr>
            <a:r>
              <a:rPr lang="en-US" sz="1800" dirty="0">
                <a:ea typeface="ＭＳ Ｐゴシック" charset="0"/>
              </a:rPr>
              <a:t>Replace the pixel values that cannot be reached by the overlapping mask with a constant fixed value, usually zero (black). 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Pad the input image with zeros.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Pad with extended values.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Pad with mirrored values.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000" dirty="0">
                <a:ea typeface="ＭＳ Ｐゴシック" charset="0"/>
              </a:rPr>
              <a:t>Treat the input image as a 2D periodic function whose values repeat themselves in both horizontal and vertical directions. </a:t>
            </a:r>
          </a:p>
          <a:p>
            <a:pPr>
              <a:buFont typeface="Wingdings 2" charset="0"/>
              <a:buChar char=""/>
              <a:defRPr/>
            </a:pPr>
            <a:endParaRPr lang="en-US" sz="2000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r>
              <a:rPr lang="en-US" sz="2000" dirty="0">
                <a:ea typeface="ＭＳ Ｐゴシック" charset="0"/>
              </a:rPr>
              <a:t>In MATLAB: check the </a:t>
            </a:r>
            <a:r>
              <a:rPr lang="en-US" sz="2000" b="1" dirty="0" err="1">
                <a:latin typeface="Courier New" charset="0"/>
                <a:ea typeface="ＭＳ Ｐゴシック" charset="0"/>
                <a:cs typeface="Courier New" charset="0"/>
              </a:rPr>
              <a:t>boundary_options</a:t>
            </a:r>
            <a:r>
              <a:rPr lang="en-US" sz="2000" dirty="0">
                <a:ea typeface="ＭＳ Ｐゴシック" charset="0"/>
              </a:rPr>
              <a:t> parameter for function </a:t>
            </a:r>
            <a:r>
              <a:rPr lang="en-US" sz="2000" b="1" dirty="0" err="1">
                <a:latin typeface="Courier New" charset="0"/>
                <a:ea typeface="ＭＳ Ｐゴシック" charset="0"/>
                <a:cs typeface="Courier New" charset="0"/>
              </a:rPr>
              <a:t>imfilter</a:t>
            </a:r>
            <a:r>
              <a:rPr lang="en-US" sz="2000" dirty="0">
                <a:ea typeface="ＭＳ Ｐゴシック" charset="0"/>
              </a:rPr>
              <a:t>.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21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9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47725"/>
            <a:ext cx="5429250" cy="578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3" y="1417638"/>
            <a:ext cx="1500187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Convolution and correlation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en-US" altLang="tr-TR" sz="42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799" y="6348416"/>
            <a:ext cx="4087813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Convolution in MATLAB</a:t>
            </a:r>
          </a:p>
        </p:txBody>
      </p:sp>
      <p:sp>
        <p:nvSpPr>
          <p:cNvPr id="33794" name="Content Placeholder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conv2</a:t>
            </a:r>
            <a:r>
              <a:rPr lang="en-US" altLang="tr-TR" smtClean="0">
                <a:cs typeface="Courier New" panose="02070309020205020404" pitchFamily="49" charset="0"/>
              </a:rPr>
              <a:t>: computes the 2D convolution between two matrices. In addition to the two matrices it takes a third parameter that specifies the size of the output. </a:t>
            </a:r>
          </a:p>
          <a:p>
            <a:endParaRPr lang="en-US" altLang="tr-TR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filter2</a:t>
            </a:r>
            <a:r>
              <a:rPr lang="en-US" altLang="tr-TR" smtClean="0">
                <a:cs typeface="Courier New" panose="02070309020205020404" pitchFamily="49" charset="0"/>
              </a:rPr>
              <a:t>: rotates the convolution mask (which is treated as a 2D FIR filter) 180° in each direction to create a convolution kernel and then calls </a:t>
            </a:r>
            <a:r>
              <a:rPr lang="en-US" altLang="tr-TR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conv2 </a:t>
            </a:r>
            <a:r>
              <a:rPr lang="en-US" altLang="tr-TR" smtClean="0">
                <a:cs typeface="Courier New" panose="02070309020205020404" pitchFamily="49" charset="0"/>
              </a:rPr>
              <a:t>to perform the convolution operation.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6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Generating</a:t>
            </a:r>
            <a:r>
              <a:rPr lang="tr-TR" altLang="tr-TR" dirty="0" smtClean="0"/>
              <a:t> </a:t>
            </a:r>
            <a:r>
              <a:rPr lang="tr-TR" altLang="tr-TR" dirty="0" err="1"/>
              <a:t>spatial</a:t>
            </a:r>
            <a:r>
              <a:rPr lang="tr-TR" altLang="tr-TR" dirty="0"/>
              <a:t> </a:t>
            </a:r>
            <a:r>
              <a:rPr lang="tr-TR" altLang="tr-TR" dirty="0" err="1"/>
              <a:t>filter</a:t>
            </a:r>
            <a:r>
              <a:rPr lang="tr-TR" altLang="tr-TR" dirty="0"/>
              <a:t> </a:t>
            </a:r>
            <a:r>
              <a:rPr lang="tr-TR" altLang="tr-TR" dirty="0" err="1"/>
              <a:t>masks</a:t>
            </a:r>
            <a:endParaRPr lang="tr-TR" altLang="tr-TR" dirty="0"/>
          </a:p>
        </p:txBody>
      </p:sp>
      <p:sp>
        <p:nvSpPr>
          <p:cNvPr id="38915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generate</a:t>
            </a:r>
            <a:r>
              <a:rPr lang="tr-TR" altLang="tr-TR" dirty="0" smtClean="0"/>
              <a:t> an </a:t>
            </a:r>
            <a:r>
              <a:rPr lang="tr-TR" altLang="tr-TR" i="1" dirty="0" err="1" smtClean="0"/>
              <a:t>mxn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linear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need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determine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elements</a:t>
            </a:r>
            <a:r>
              <a:rPr lang="tr-TR" altLang="tr-TR" dirty="0" smtClean="0"/>
              <a:t> of a an </a:t>
            </a:r>
            <a:r>
              <a:rPr lang="tr-TR" altLang="tr-TR" i="1" dirty="0" err="1" smtClean="0"/>
              <a:t>mxn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matrix</a:t>
            </a:r>
            <a:r>
              <a:rPr lang="tr-TR" altLang="tr-TR" dirty="0" smtClean="0"/>
              <a:t> as </a:t>
            </a:r>
            <a:r>
              <a:rPr lang="tr-TR" altLang="tr-TR" dirty="0" err="1" smtClean="0"/>
              <a:t>shown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below</a:t>
            </a:r>
            <a:r>
              <a:rPr lang="tr-TR" altLang="tr-TR" dirty="0"/>
              <a:t>:</a:t>
            </a:r>
            <a:endParaRPr lang="tr-TR" altLang="tr-TR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143250"/>
            <a:ext cx="30718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38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500313"/>
            <a:ext cx="556895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71750"/>
            <a:ext cx="1785938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Generating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spatial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filter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masks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Image smoothing (Low-Pass Filters)</a:t>
            </a:r>
          </a:p>
        </p:txBody>
      </p:sp>
      <p:sp>
        <p:nvSpPr>
          <p:cNvPr id="39938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dirty="0" smtClean="0"/>
              <a:t>Spatial filters whose effect on the output image is equivalent to attenuating high-frequency components (i.e., fine details in the image) and preserving low-frequency components (i.e., coarser details and homogeneous areas in the image). </a:t>
            </a:r>
          </a:p>
          <a:p>
            <a:r>
              <a:rPr lang="en-US" altLang="tr-TR" sz="2400" dirty="0" smtClean="0"/>
              <a:t>Linear LPFs can be implemented using 2D convolution masks with non-negative coefficients. </a:t>
            </a:r>
          </a:p>
          <a:p>
            <a:r>
              <a:rPr lang="en-US" altLang="tr-TR" sz="2400" dirty="0" smtClean="0"/>
              <a:t>Linear LPFs are typically used to either blur an image or reduce the amount of noise present in the image. </a:t>
            </a:r>
          </a:p>
          <a:p>
            <a:endParaRPr lang="en-US" altLang="tr-TR" sz="2400" dirty="0" smtClean="0"/>
          </a:p>
          <a:p>
            <a:r>
              <a:rPr lang="en-US" altLang="tr-TR" sz="2400" dirty="0" smtClean="0"/>
              <a:t>In MATLAB: </a:t>
            </a:r>
            <a:r>
              <a:rPr lang="en-US" altLang="tr-TR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imfilter</a:t>
            </a:r>
            <a:r>
              <a:rPr lang="en-US" altLang="tr-TR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400" dirty="0" smtClean="0"/>
              <a:t>and </a:t>
            </a:r>
            <a:r>
              <a:rPr lang="en-US" altLang="tr-TR" sz="24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fspecial</a:t>
            </a:r>
            <a:endParaRPr lang="en-US" altLang="tr-TR" sz="240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368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Smoothing</a:t>
            </a:r>
            <a:r>
              <a:rPr lang="tr-TR" altLang="tr-TR" dirty="0" smtClean="0"/>
              <a:t> </a:t>
            </a:r>
            <a:r>
              <a:rPr lang="tr-TR" altLang="tr-TR" dirty="0" err="1"/>
              <a:t>spatial</a:t>
            </a:r>
            <a:r>
              <a:rPr lang="tr-TR" altLang="tr-TR" dirty="0"/>
              <a:t> </a:t>
            </a:r>
            <a:r>
              <a:rPr lang="tr-TR" altLang="tr-TR" dirty="0" err="1"/>
              <a:t>filters</a:t>
            </a:r>
            <a:endParaRPr lang="tr-TR" altLang="tr-TR" dirty="0"/>
          </a:p>
        </p:txBody>
      </p:sp>
      <p:sp>
        <p:nvSpPr>
          <p:cNvPr id="4096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Smoothing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used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for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noise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reduction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Various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smoothing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have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been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developed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In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this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section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consider</a:t>
            </a:r>
            <a:r>
              <a:rPr lang="tr-TR" altLang="tr-TR" dirty="0" smtClean="0"/>
              <a:t> a </a:t>
            </a:r>
            <a:r>
              <a:rPr lang="tr-TR" altLang="tr-TR" dirty="0" err="1" smtClean="0"/>
              <a:t>few</a:t>
            </a:r>
            <a:r>
              <a:rPr lang="tr-TR" altLang="tr-TR" dirty="0" smtClean="0"/>
              <a:t> of  </a:t>
            </a:r>
            <a:r>
              <a:rPr lang="tr-TR" altLang="tr-TR" dirty="0" err="1" smtClean="0"/>
              <a:t>them</a:t>
            </a:r>
            <a:endParaRPr lang="tr-TR" altLang="tr-TR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97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734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Smoothing</a:t>
            </a:r>
            <a:r>
              <a:rPr lang="tr-TR" altLang="tr-TR" dirty="0" smtClean="0"/>
              <a:t> </a:t>
            </a:r>
            <a:r>
              <a:rPr lang="tr-TR" altLang="tr-TR" dirty="0" err="1"/>
              <a:t>linear</a:t>
            </a:r>
            <a:r>
              <a:rPr lang="tr-TR" altLang="tr-TR" dirty="0"/>
              <a:t> </a:t>
            </a:r>
            <a:r>
              <a:rPr lang="tr-TR" altLang="tr-TR" dirty="0" err="1"/>
              <a:t>filters</a:t>
            </a:r>
            <a:endParaRPr lang="tr-TR" altLang="tr-TR" dirty="0"/>
          </a:p>
        </p:txBody>
      </p:sp>
      <p:sp>
        <p:nvSpPr>
          <p:cNvPr id="41987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These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produces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weighted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average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pixel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intensities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neighbour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mask.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3657600"/>
            <a:ext cx="5568950" cy="200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2865437"/>
            <a:ext cx="1714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01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847725"/>
            <a:ext cx="3714750" cy="553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0588"/>
            <a:ext cx="5360988" cy="1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Smoothing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linear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filters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9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Mean (averaging) filter</a:t>
            </a:r>
          </a:p>
        </p:txBody>
      </p:sp>
      <p:sp>
        <p:nvSpPr>
          <p:cNvPr id="4198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smtClean="0"/>
              <a:t>The simplest and most widely known spatial smoothing filter.</a:t>
            </a:r>
          </a:p>
          <a:p>
            <a:r>
              <a:rPr lang="en-US" altLang="tr-TR" sz="2400" smtClean="0"/>
              <a:t>It uses convolution with a mask whose coefficients have a value of 1, and divides the result by a scaling factor (the total number of elements in the mask). </a:t>
            </a:r>
          </a:p>
          <a:p>
            <a:r>
              <a:rPr lang="en-US" altLang="tr-TR" sz="2400" smtClean="0"/>
              <a:t>Also known as </a:t>
            </a:r>
            <a:r>
              <a:rPr lang="en-US" altLang="tr-TR" sz="2400" i="1" smtClean="0"/>
              <a:t>box filter</a:t>
            </a:r>
            <a:r>
              <a:rPr lang="en-US" altLang="tr-TR" sz="2400" smtClean="0"/>
              <a:t>. </a:t>
            </a:r>
          </a:p>
          <a:p>
            <a:endParaRPr lang="en-US" altLang="tr-TR" sz="2400" smtClean="0"/>
          </a:p>
          <a:p>
            <a:endParaRPr lang="en-US" altLang="tr-TR" sz="2400" smtClean="0"/>
          </a:p>
          <a:p>
            <a:endParaRPr lang="en-US" altLang="tr-TR" sz="2400" smtClean="0"/>
          </a:p>
          <a:p>
            <a:endParaRPr lang="en-US" altLang="tr-TR" sz="2400" smtClean="0"/>
          </a:p>
        </p:txBody>
      </p:sp>
      <p:pic>
        <p:nvPicPr>
          <p:cNvPr id="4198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38600"/>
            <a:ext cx="61483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725988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2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Mean (averaging) filter: impact of mask size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371600"/>
            <a:ext cx="65532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348416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3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Mean (averaging) filter: variations</a:t>
            </a:r>
          </a:p>
        </p:txBody>
      </p:sp>
      <p:sp>
        <p:nvSpPr>
          <p:cNvPr id="46082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dirty="0" smtClean="0"/>
              <a:t>Modified mask coefficients, e.g.:</a:t>
            </a:r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r>
              <a:rPr lang="en-US" altLang="tr-TR" sz="2400" dirty="0" smtClean="0"/>
              <a:t>Directional averaging</a:t>
            </a:r>
          </a:p>
          <a:p>
            <a:endParaRPr lang="en-US" altLang="tr-TR" sz="2400" dirty="0" smtClean="0"/>
          </a:p>
          <a:p>
            <a:r>
              <a:rPr lang="en-US" altLang="tr-TR" sz="2400" dirty="0" smtClean="0"/>
              <a:t>Selective application of averaging calculation results</a:t>
            </a:r>
          </a:p>
          <a:p>
            <a:endParaRPr lang="en-US" altLang="tr-TR" sz="2400" dirty="0" smtClean="0"/>
          </a:p>
          <a:p>
            <a:r>
              <a:rPr lang="en-US" altLang="tr-TR" sz="2400" dirty="0" smtClean="0"/>
              <a:t>Removal of outliers before calculating the average</a:t>
            </a:r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057400"/>
            <a:ext cx="49530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749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1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Gaussian blur filter</a:t>
            </a:r>
          </a:p>
        </p:txBody>
      </p:sp>
      <p:sp>
        <p:nvSpPr>
          <p:cNvPr id="48130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r>
              <a:rPr lang="en-US" altLang="tr-TR" sz="2400" smtClean="0"/>
              <a:t>The best-known example of a LPF implemented with a non-uniform kernel. </a:t>
            </a:r>
          </a:p>
          <a:p>
            <a:r>
              <a:rPr lang="en-US" altLang="tr-TR" sz="2400" smtClean="0"/>
              <a:t>The mask coefficients for the Gaussian blur filter are samples from a 2D Gaussian function:</a:t>
            </a:r>
          </a:p>
          <a:p>
            <a:endParaRPr lang="en-US" altLang="tr-TR" sz="2400" smtClean="0"/>
          </a:p>
          <a:p>
            <a:endParaRPr lang="en-US" altLang="tr-TR" sz="2400" smtClean="0"/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046538"/>
            <a:ext cx="3352800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19400"/>
            <a:ext cx="42291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Gaussian blur filter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50178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pPr algn="just"/>
            <a:r>
              <a:rPr lang="en-US" altLang="tr-TR" sz="2600" dirty="0" smtClean="0"/>
              <a:t>Properties:</a:t>
            </a:r>
          </a:p>
          <a:p>
            <a:pPr lvl="1" algn="just"/>
            <a:r>
              <a:rPr lang="en-US" altLang="tr-TR" sz="2400" dirty="0" smtClean="0"/>
              <a:t>The kernel is symmetric w</a:t>
            </a:r>
            <a:r>
              <a:rPr lang="tr-TR" altLang="tr-TR" sz="2400" dirty="0" err="1" smtClean="0"/>
              <a:t>ith</a:t>
            </a:r>
            <a:r>
              <a:rPr lang="tr-TR" altLang="tr-TR" sz="2400" dirty="0" smtClean="0"/>
              <a:t> </a:t>
            </a:r>
            <a:r>
              <a:rPr lang="en-US" altLang="tr-TR" sz="2400" dirty="0" smtClean="0"/>
              <a:t>r</a:t>
            </a:r>
            <a:r>
              <a:rPr lang="tr-TR" altLang="tr-TR" sz="2400" dirty="0" err="1" smtClean="0"/>
              <a:t>espect</a:t>
            </a:r>
            <a:r>
              <a:rPr lang="tr-TR" altLang="tr-TR" sz="2400" dirty="0" smtClean="0"/>
              <a:t> </a:t>
            </a:r>
            <a:r>
              <a:rPr lang="en-US" altLang="tr-TR" sz="2400" dirty="0" smtClean="0"/>
              <a:t>t</a:t>
            </a:r>
            <a:r>
              <a:rPr lang="tr-TR" altLang="tr-TR" sz="2400" dirty="0" smtClean="0"/>
              <a:t>o</a:t>
            </a:r>
            <a:r>
              <a:rPr lang="en-US" altLang="tr-TR" sz="2400" dirty="0" smtClean="0"/>
              <a:t> rotation, therefore there is no directional bias in the result.</a:t>
            </a:r>
          </a:p>
          <a:p>
            <a:pPr lvl="1" algn="just"/>
            <a:r>
              <a:rPr lang="en-US" altLang="tr-TR" sz="2400" dirty="0" smtClean="0"/>
              <a:t>The kernel is separable, which can lead to fast computational implementations.</a:t>
            </a:r>
          </a:p>
          <a:p>
            <a:pPr lvl="1" algn="just"/>
            <a:r>
              <a:rPr lang="en-US" altLang="tr-TR" sz="2400" dirty="0" smtClean="0"/>
              <a:t>The kernel's coefficients fall off to (almost) zero at the kernel's edges.</a:t>
            </a:r>
          </a:p>
          <a:p>
            <a:pPr lvl="1" algn="just"/>
            <a:r>
              <a:rPr lang="en-US" altLang="tr-TR" sz="2400" dirty="0" smtClean="0"/>
              <a:t>The Fourier Transform (FT) of a Gaussian filter is another Gaussian (</a:t>
            </a:r>
            <a:r>
              <a:rPr lang="tr-TR" altLang="tr-TR" sz="2400" dirty="0" err="1" smtClean="0"/>
              <a:t>coming</a:t>
            </a:r>
            <a:r>
              <a:rPr lang="tr-TR" altLang="tr-TR" sz="2400" dirty="0" smtClean="0"/>
              <a:t> </a:t>
            </a:r>
            <a:r>
              <a:rPr lang="tr-TR" altLang="tr-TR" sz="2400" dirty="0" err="1" smtClean="0"/>
              <a:t>soon</a:t>
            </a:r>
            <a:r>
              <a:rPr lang="en-US" altLang="tr-TR" sz="2400" dirty="0" smtClean="0"/>
              <a:t>).</a:t>
            </a:r>
          </a:p>
          <a:p>
            <a:pPr lvl="1" algn="just"/>
            <a:r>
              <a:rPr lang="en-US" altLang="tr-TR" sz="2400" dirty="0" smtClean="0"/>
              <a:t>The convolution of two Gaussians is another Gaussian.</a:t>
            </a:r>
          </a:p>
          <a:p>
            <a:pPr algn="just"/>
            <a:endParaRPr lang="en-US" altLang="tr-TR" sz="2400" dirty="0" smtClean="0"/>
          </a:p>
          <a:p>
            <a:pPr algn="just"/>
            <a:endParaRPr lang="en-US" altLang="tr-TR" sz="240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95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Gaussian blur filter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5222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3886200" cy="4800600"/>
          </a:xfrm>
        </p:spPr>
        <p:txBody>
          <a:bodyPr/>
          <a:lstStyle/>
          <a:p>
            <a:r>
              <a:rPr lang="en-US" altLang="tr-TR" sz="2800" dirty="0" smtClean="0"/>
              <a:t>Example 10.4</a:t>
            </a:r>
            <a:r>
              <a:rPr lang="tr-TR" altLang="tr-TR" sz="2800" dirty="0" smtClean="0"/>
              <a:t> (PIVPUM)</a:t>
            </a:r>
            <a:r>
              <a:rPr lang="en-US" altLang="tr-TR" sz="2800" dirty="0" smtClean="0"/>
              <a:t>:</a:t>
            </a:r>
          </a:p>
        </p:txBody>
      </p:sp>
      <p:pic>
        <p:nvPicPr>
          <p:cNvPr id="5222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559300" cy="517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2438400"/>
            <a:ext cx="4267200" cy="2032000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('Figure10_07_a.png');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h1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gaussian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', [5 5], 1)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h2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gaussian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', [13 13], 1);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h3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('average', [13 13]);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J1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(I, h1);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J2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(I, h2);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J3 =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(I, h3);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Gaussian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168400" y="3094038"/>
          <a:ext cx="5245100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2666880" imgH="1396800" progId="Equation.3">
                  <p:embed/>
                </p:oleObj>
              </mc:Choice>
              <mc:Fallback>
                <p:oleObj name="Equation" r:id="rId3" imgW="2666880" imgH="1396800" progId="Equation.3">
                  <p:embed/>
                  <p:pic>
                    <p:nvPicPr>
                      <p:cNvPr id="112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8400" y="3094038"/>
                        <a:ext cx="5245100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Gaussian blur filter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21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874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Non-linear</a:t>
            </a:r>
            <a:r>
              <a:rPr lang="tr-TR" altLang="tr-TR" dirty="0" smtClean="0"/>
              <a:t>(</a:t>
            </a:r>
            <a:r>
              <a:rPr lang="tr-TR" altLang="tr-TR" dirty="0" err="1" smtClean="0"/>
              <a:t>order</a:t>
            </a:r>
            <a:r>
              <a:rPr lang="tr-TR" altLang="tr-TR" dirty="0" smtClean="0"/>
              <a:t> </a:t>
            </a:r>
            <a:r>
              <a:rPr lang="tr-TR" altLang="tr-TR" dirty="0" err="1"/>
              <a:t>statistics</a:t>
            </a:r>
            <a:r>
              <a:rPr lang="tr-TR" altLang="tr-TR" dirty="0"/>
              <a:t>) </a:t>
            </a:r>
            <a:r>
              <a:rPr lang="tr-TR" altLang="tr-TR" dirty="0" err="1"/>
              <a:t>filters</a:t>
            </a:r>
            <a:endParaRPr lang="tr-TR" altLang="tr-TR" dirty="0"/>
          </a:p>
        </p:txBody>
      </p:sp>
      <p:sp>
        <p:nvSpPr>
          <p:cNvPr id="44035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423863" y="1354137"/>
            <a:ext cx="8229600" cy="4530725"/>
          </a:xfrm>
        </p:spPr>
        <p:txBody>
          <a:bodyPr/>
          <a:lstStyle/>
          <a:p>
            <a:pPr algn="just" eaLnBrk="1" hangingPunct="1"/>
            <a:r>
              <a:rPr lang="tr-TR" altLang="tr-TR" dirty="0" err="1" smtClean="0"/>
              <a:t>These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based</a:t>
            </a:r>
            <a:r>
              <a:rPr lang="tr-TR" altLang="tr-TR" dirty="0" smtClean="0"/>
              <a:t> on </a:t>
            </a:r>
            <a:r>
              <a:rPr lang="tr-TR" altLang="tr-TR" dirty="0" err="1" smtClean="0"/>
              <a:t>finding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median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intensities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covered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by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and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replacing</a:t>
            </a:r>
            <a:r>
              <a:rPr lang="tr-TR" altLang="tr-TR" dirty="0" smtClean="0"/>
              <a:t> it </a:t>
            </a:r>
            <a:r>
              <a:rPr lang="tr-TR" altLang="tr-TR" dirty="0" err="1" smtClean="0"/>
              <a:t>with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center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pixel</a:t>
            </a:r>
            <a:r>
              <a:rPr lang="tr-TR" altLang="tr-TR" dirty="0" smtClean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3" y="2971800"/>
            <a:ext cx="75946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705475"/>
            <a:ext cx="766445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39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Median and other nonlinear filters</a:t>
            </a:r>
          </a:p>
        </p:txBody>
      </p:sp>
      <p:sp>
        <p:nvSpPr>
          <p:cNvPr id="54274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pPr algn="just"/>
            <a:r>
              <a:rPr lang="en-US" altLang="tr-TR" sz="2400" dirty="0" smtClean="0"/>
              <a:t>Nonlinear filters also work at a neighborhood level, but do not process the pixel values using the convolution operator. </a:t>
            </a:r>
          </a:p>
          <a:p>
            <a:pPr lvl="1" algn="just"/>
            <a:r>
              <a:rPr lang="en-US" altLang="tr-TR" sz="2200" dirty="0" smtClean="0"/>
              <a:t>Instead, they usually apply a ranking (sorting) function to the pixel values within the neighborhood and select a value from the sorted list. </a:t>
            </a:r>
          </a:p>
          <a:p>
            <a:pPr lvl="1" algn="just"/>
            <a:r>
              <a:rPr lang="en-US" altLang="tr-TR" sz="2200" dirty="0" smtClean="0"/>
              <a:t>Sometimes called </a:t>
            </a:r>
            <a:r>
              <a:rPr lang="en-US" altLang="tr-TR" sz="2200" i="1" dirty="0" smtClean="0"/>
              <a:t>rank filters</a:t>
            </a:r>
            <a:r>
              <a:rPr lang="en-US" altLang="tr-TR" sz="2200" dirty="0" smtClean="0"/>
              <a:t>. </a:t>
            </a:r>
          </a:p>
          <a:p>
            <a:pPr lvl="1" algn="just"/>
            <a:endParaRPr lang="en-US" altLang="tr-TR" sz="2200" dirty="0" smtClean="0"/>
          </a:p>
          <a:p>
            <a:pPr lvl="1" algn="just"/>
            <a:r>
              <a:rPr lang="en-US" altLang="tr-TR" sz="2200" u="sng" dirty="0" smtClean="0"/>
              <a:t>Examples</a:t>
            </a:r>
            <a:r>
              <a:rPr lang="en-US" altLang="tr-TR" sz="2200" dirty="0" smtClean="0"/>
              <a:t>: median filter, max and min filters</a:t>
            </a:r>
            <a:endParaRPr lang="en-US" altLang="tr-TR" sz="2400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7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Median filter</a:t>
            </a:r>
          </a:p>
        </p:txBody>
      </p:sp>
      <p:sp>
        <p:nvSpPr>
          <p:cNvPr id="56322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pPr algn="just"/>
            <a:r>
              <a:rPr lang="en-US" altLang="tr-TR" sz="2600" dirty="0" smtClean="0"/>
              <a:t>Works by sorting the pixel values within a neighborhood, finding the median value and replacing the original pixel value with the median of that neighborhood.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971800"/>
            <a:ext cx="65817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5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886200" cy="1139825"/>
          </a:xfrm>
        </p:spPr>
        <p:txBody>
          <a:bodyPr/>
          <a:lstStyle/>
          <a:p>
            <a:pPr eaLnBrk="1" hangingPunct="1"/>
            <a:r>
              <a:rPr lang="en-US" altLang="tr-TR" dirty="0" smtClean="0"/>
              <a:t>Median filter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58370" name="Content Placeholder 5"/>
          <p:cNvSpPr>
            <a:spLocks noGrp="1"/>
          </p:cNvSpPr>
          <p:nvPr>
            <p:ph sz="quarter" idx="1"/>
          </p:nvPr>
        </p:nvSpPr>
        <p:spPr>
          <a:xfrm>
            <a:off x="438150" y="1628774"/>
            <a:ext cx="3276600" cy="1676400"/>
          </a:xfrm>
        </p:spPr>
        <p:txBody>
          <a:bodyPr/>
          <a:lstStyle/>
          <a:p>
            <a:r>
              <a:rPr lang="en-US" altLang="tr-TR" sz="2400" dirty="0" smtClean="0"/>
              <a:t>Example </a:t>
            </a:r>
            <a:br>
              <a:rPr lang="en-US" altLang="tr-TR" sz="2400" dirty="0" smtClean="0"/>
            </a:br>
            <a:r>
              <a:rPr lang="en-US" altLang="tr-TR" sz="2400" dirty="0" smtClean="0"/>
              <a:t>(salt-and-pepper noise reduction)</a:t>
            </a: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28600"/>
            <a:ext cx="4760913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9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Image sharpening (High-Pass Filters)</a:t>
            </a:r>
          </a:p>
        </p:txBody>
      </p:sp>
      <p:sp>
        <p:nvSpPr>
          <p:cNvPr id="60418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sz="2600" dirty="0" smtClean="0"/>
              <a:t>Spatial filters whose effect on the output image is equivalent to preserving  or emphasizing its high-frequency components (e.g., fine details, points, lines, and edges), i.e. to highlight transitions in intensity within the image. </a:t>
            </a:r>
          </a:p>
          <a:p>
            <a:pPr algn="just"/>
            <a:r>
              <a:rPr lang="en-US" altLang="tr-TR" sz="2600" dirty="0" smtClean="0"/>
              <a:t>Linear HPFs can be implemented using 2D convolution masks with positive and negative coefficients, which correspond to a digital approximation of the </a:t>
            </a:r>
            <a:r>
              <a:rPr lang="en-US" altLang="tr-TR" sz="2600" i="1" dirty="0" err="1" smtClean="0"/>
              <a:t>Laplacian</a:t>
            </a:r>
            <a:r>
              <a:rPr lang="en-US" altLang="tr-TR" sz="2600" dirty="0" smtClean="0"/>
              <a:t>, a simple, isotropic (i.e., rotation invariant) second-order derivative  that is capable of responding to intensity transitions in any direction.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9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 smtClean="0"/>
              <a:t>Sharpening</a:t>
            </a:r>
            <a:r>
              <a:rPr lang="tr-TR" altLang="tr-TR" dirty="0" smtClean="0"/>
              <a:t> </a:t>
            </a:r>
            <a:r>
              <a:rPr lang="tr-TR" altLang="tr-TR" dirty="0" err="1"/>
              <a:t>Spatial</a:t>
            </a:r>
            <a:r>
              <a:rPr lang="tr-TR" altLang="tr-TR" dirty="0"/>
              <a:t> </a:t>
            </a:r>
            <a:r>
              <a:rPr lang="tr-TR" altLang="tr-TR" dirty="0" err="1"/>
              <a:t>filters</a:t>
            </a:r>
            <a:endParaRPr lang="tr-TR" altLang="tr-TR" dirty="0"/>
          </a:p>
        </p:txBody>
      </p:sp>
      <p:sp>
        <p:nvSpPr>
          <p:cNvPr id="45059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altLang="tr-TR" dirty="0" err="1" smtClean="0"/>
              <a:t>The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principal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objective</a:t>
            </a:r>
            <a:r>
              <a:rPr lang="tr-TR" altLang="tr-TR" dirty="0" smtClean="0"/>
              <a:t> of </a:t>
            </a:r>
            <a:r>
              <a:rPr lang="tr-TR" altLang="tr-TR" dirty="0" err="1" smtClean="0"/>
              <a:t>sharpening</a:t>
            </a:r>
            <a:r>
              <a:rPr lang="tr-TR" altLang="tr-TR" dirty="0" smtClean="0"/>
              <a:t> is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highlight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transition</a:t>
            </a:r>
            <a:r>
              <a:rPr lang="tr-TR" altLang="tr-TR" dirty="0" smtClean="0"/>
              <a:t> in </a:t>
            </a:r>
            <a:r>
              <a:rPr lang="tr-TR" altLang="tr-TR" dirty="0" err="1" smtClean="0"/>
              <a:t>intensity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Smoothing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techniques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analogous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integration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Sharpening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techniques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are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analogous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to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differentiation</a:t>
            </a:r>
            <a:r>
              <a:rPr lang="tr-TR" altLang="tr-TR" dirty="0" smtClean="0"/>
              <a:t>.</a:t>
            </a:r>
          </a:p>
          <a:p>
            <a:pPr algn="just" eaLnBrk="1" hangingPunct="1"/>
            <a:r>
              <a:rPr lang="tr-TR" altLang="tr-TR" dirty="0" err="1" smtClean="0"/>
              <a:t>Laplacian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 is a </a:t>
            </a:r>
            <a:r>
              <a:rPr lang="tr-TR" altLang="tr-TR" dirty="0" err="1" smtClean="0"/>
              <a:t>well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known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sharpening</a:t>
            </a:r>
            <a:r>
              <a:rPr lang="tr-TR" altLang="tr-TR" dirty="0" smtClean="0"/>
              <a:t> </a:t>
            </a:r>
            <a:r>
              <a:rPr lang="tr-TR" altLang="tr-TR" dirty="0" err="1" smtClean="0"/>
              <a:t>filter</a:t>
            </a:r>
            <a:r>
              <a:rPr lang="tr-TR" altLang="tr-TR" dirty="0" smtClean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71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Image sharpening (HPF)</a:t>
            </a:r>
          </a:p>
        </p:txBody>
      </p:sp>
      <p:sp>
        <p:nvSpPr>
          <p:cNvPr id="6246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The </a:t>
            </a:r>
            <a:r>
              <a:rPr lang="en-US" altLang="tr-TR" i="1" dirty="0" err="1" smtClean="0"/>
              <a:t>Laplacian</a:t>
            </a:r>
            <a:endParaRPr lang="en-US" altLang="tr-TR" i="1" dirty="0" smtClean="0"/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3600"/>
            <a:ext cx="7126288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868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4759325"/>
            <a:ext cx="21907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8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Image sharpening (HPF)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64514" name="Content Placeholder 5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229600" cy="4572000"/>
          </a:xfrm>
        </p:spPr>
        <p:txBody>
          <a:bodyPr/>
          <a:lstStyle/>
          <a:p>
            <a:r>
              <a:rPr lang="en-US" altLang="tr-TR" dirty="0" smtClean="0"/>
              <a:t>Composite </a:t>
            </a:r>
            <a:r>
              <a:rPr lang="en-US" altLang="tr-TR" dirty="0" err="1" smtClean="0"/>
              <a:t>Laplacian</a:t>
            </a:r>
            <a:r>
              <a:rPr lang="en-US" altLang="tr-TR" dirty="0" smtClean="0"/>
              <a:t> mask</a:t>
            </a:r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r>
              <a:rPr lang="en-US" altLang="tr-TR" dirty="0" smtClean="0"/>
              <a:t>For </a:t>
            </a:r>
            <a:r>
              <a:rPr lang="en-US" altLang="tr-TR" i="1" dirty="0" smtClean="0"/>
              <a:t>c</a:t>
            </a:r>
            <a:r>
              <a:rPr lang="en-US" altLang="tr-TR" dirty="0" smtClean="0"/>
              <a:t>=1:</a:t>
            </a:r>
          </a:p>
          <a:p>
            <a:endParaRPr lang="en-US" altLang="tr-TR" sz="2400" dirty="0" smtClean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0"/>
            <a:ext cx="4191000" cy="79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86200"/>
            <a:ext cx="23622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80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Image sharpening (HPF)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66562" name="Content Placeholder 5"/>
          <p:cNvSpPr>
            <a:spLocks noGrp="1"/>
          </p:cNvSpPr>
          <p:nvPr>
            <p:ph sz="quarter" idx="1"/>
          </p:nvPr>
        </p:nvSpPr>
        <p:spPr>
          <a:xfrm>
            <a:off x="609600" y="1447800"/>
            <a:ext cx="8229600" cy="4572000"/>
          </a:xfrm>
        </p:spPr>
        <p:txBody>
          <a:bodyPr/>
          <a:lstStyle/>
          <a:p>
            <a:r>
              <a:rPr lang="en-US" altLang="tr-TR" dirty="0" smtClean="0"/>
              <a:t>Example 10.5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362200" y="3810000"/>
            <a:ext cx="5448300" cy="230822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('coat_of_arms_before.png');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laplacian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', 0);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I1 = im2double(I);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(I1,h);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K = I1-J;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h8 = [1 1 1; 1 -8 1; 1 1 1]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K8 = I1 -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imfilter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(I1,h8,'replicate');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J + 0.75;</a:t>
            </a:r>
          </a:p>
        </p:txBody>
      </p:sp>
      <p:pic>
        <p:nvPicPr>
          <p:cNvPr id="6656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81200"/>
            <a:ext cx="68580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2450"/>
            <a:ext cx="4043363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28043"/>
            <a:ext cx="1500188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Sharpening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Spatial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filters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92588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0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" y="1482725"/>
            <a:ext cx="2786063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2071688"/>
            <a:ext cx="17145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Sharpening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Spatial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filters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445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4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Directional difference filters</a:t>
            </a:r>
          </a:p>
        </p:txBody>
      </p:sp>
      <p:sp>
        <p:nvSpPr>
          <p:cNvPr id="68610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229600" cy="4835525"/>
          </a:xfrm>
        </p:spPr>
        <p:txBody>
          <a:bodyPr/>
          <a:lstStyle/>
          <a:p>
            <a:pPr algn="just"/>
            <a:r>
              <a:rPr lang="en-US" altLang="tr-TR" dirty="0" smtClean="0"/>
              <a:t>Similar to the </a:t>
            </a:r>
            <a:r>
              <a:rPr lang="en-US" altLang="tr-TR" dirty="0" err="1" smtClean="0"/>
              <a:t>Laplacian</a:t>
            </a:r>
            <a:r>
              <a:rPr lang="en-US" altLang="tr-TR" dirty="0" smtClean="0"/>
              <a:t> high-frequency filter.</a:t>
            </a:r>
          </a:p>
          <a:p>
            <a:pPr lvl="1" algn="just"/>
            <a:r>
              <a:rPr lang="en-US" altLang="tr-TR" dirty="0" smtClean="0"/>
              <a:t>Main difference: directional difference filters emphasize edges in a specific direction. </a:t>
            </a:r>
          </a:p>
          <a:p>
            <a:pPr algn="just"/>
            <a:endParaRPr lang="en-US" altLang="tr-TR" sz="2400" dirty="0" smtClean="0"/>
          </a:p>
          <a:p>
            <a:pPr algn="just"/>
            <a:r>
              <a:rPr lang="en-US" altLang="tr-TR" dirty="0" smtClean="0"/>
              <a:t>Usually called </a:t>
            </a:r>
            <a:r>
              <a:rPr lang="en-US" altLang="tr-TR" i="1" dirty="0" smtClean="0"/>
              <a:t>emboss filters</a:t>
            </a:r>
            <a:r>
              <a:rPr lang="en-US" altLang="tr-TR" dirty="0" smtClean="0"/>
              <a:t>.</a:t>
            </a:r>
            <a:endParaRPr lang="tr-TR" altLang="tr-TR" dirty="0" smtClean="0"/>
          </a:p>
          <a:p>
            <a:pPr algn="just"/>
            <a:r>
              <a:rPr lang="en-US" altLang="tr-TR" dirty="0" smtClean="0"/>
              <a:t> </a:t>
            </a:r>
          </a:p>
          <a:p>
            <a:pPr algn="just"/>
            <a:r>
              <a:rPr lang="en-US" altLang="tr-TR" dirty="0" smtClean="0"/>
              <a:t>Examples of masks that can be used to implement the emboss effect:</a:t>
            </a: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280024"/>
            <a:ext cx="69342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5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Unsharp masking</a:t>
            </a:r>
          </a:p>
        </p:txBody>
      </p:sp>
      <p:sp>
        <p:nvSpPr>
          <p:cNvPr id="70658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tr-TR" dirty="0" smtClean="0"/>
              <a:t>Consists of computing the subtraction between the input image and a blurred (low-pass filtered) version of the input image. </a:t>
            </a:r>
          </a:p>
          <a:p>
            <a:pPr algn="just"/>
            <a:endParaRPr lang="en-US" altLang="tr-TR" dirty="0" smtClean="0"/>
          </a:p>
          <a:p>
            <a:pPr algn="just"/>
            <a:r>
              <a:rPr lang="en-US" altLang="tr-TR" dirty="0" smtClean="0"/>
              <a:t>Rationale: to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increase the amount of high-frequency (fine) detail by reducing the importance of its low-frequency contents</a:t>
            </a:r>
            <a:r>
              <a:rPr lang="ja-JP" altLang="en-US" dirty="0" smtClean="0"/>
              <a:t>”</a:t>
            </a:r>
            <a:r>
              <a:rPr lang="en-US" altLang="ja-JP" dirty="0" smtClean="0"/>
              <a:t>. </a:t>
            </a:r>
            <a:endParaRPr lang="en-US" altLang="tr-TR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0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Unsharp masking</a:t>
            </a:r>
          </a:p>
        </p:txBody>
      </p:sp>
      <p:sp>
        <p:nvSpPr>
          <p:cNvPr id="7270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smtClean="0"/>
              <a:t>Variants (see Tutorial 10.3</a:t>
            </a:r>
            <a:r>
              <a:rPr lang="tr-TR" altLang="tr-TR" dirty="0" smtClean="0"/>
              <a:t> PIVPUM</a:t>
            </a:r>
            <a:r>
              <a:rPr lang="en-US" altLang="tr-TR" dirty="0" smtClean="0"/>
              <a:t>):</a:t>
            </a:r>
          </a:p>
          <a:p>
            <a:endParaRPr lang="pt-BR" altLang="tr-TR" sz="2400" dirty="0" smtClean="0"/>
          </a:p>
          <a:p>
            <a:pPr lvl="1"/>
            <a:r>
              <a:rPr lang="pt-BR" altLang="tr-TR" sz="2200" dirty="0" smtClean="0"/>
              <a:t>(1)</a:t>
            </a:r>
          </a:p>
          <a:p>
            <a:pPr lvl="1"/>
            <a:endParaRPr lang="pt-BR" altLang="tr-TR" sz="2200" dirty="0" smtClean="0"/>
          </a:p>
          <a:p>
            <a:pPr lvl="1"/>
            <a:endParaRPr lang="pt-BR" altLang="tr-TR" sz="2200" dirty="0" smtClean="0"/>
          </a:p>
          <a:p>
            <a:pPr lvl="1"/>
            <a:endParaRPr lang="pt-BR" altLang="tr-TR" sz="2200" dirty="0" smtClean="0"/>
          </a:p>
          <a:p>
            <a:pPr lvl="1"/>
            <a:endParaRPr lang="pt-BR" altLang="tr-TR" sz="2200" dirty="0" smtClean="0"/>
          </a:p>
          <a:p>
            <a:pPr lvl="1"/>
            <a:r>
              <a:rPr lang="pt-BR" altLang="tr-TR" sz="2200" dirty="0" smtClean="0"/>
              <a:t>(2)</a:t>
            </a:r>
            <a:endParaRPr lang="en-US" altLang="tr-TR" sz="2200" dirty="0" smtClean="0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67341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343400"/>
            <a:ext cx="6477000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21200" cy="457200"/>
          </a:xfrm>
        </p:spPr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Gill Sans MT" panose="020B0502020104020203" pitchFamily="34" charset="0"/>
                <a:ea typeface="MS PGothic" panose="020B0600070205080204" pitchFamily="34" charset="-128"/>
                <a:cs typeface="+mn-cs"/>
              </a:rPr>
              <a:t>Intensity Transformations &amp; Spatial Filtering </a:t>
            </a:r>
            <a:endParaRPr kumimoji="0" lang="en-US" altLang="tr-TR" sz="14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Gill Sans MT" panose="020B0502020104020203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37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86657"/>
            <a:ext cx="2071688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0" y="1744663"/>
            <a:ext cx="1500188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Unsharp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masking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altLang="tr-TR" sz="4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altLang="tr-TR" sz="42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tr-TR" altLang="tr-TR" sz="4200" b="0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6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err="1" smtClean="0"/>
              <a:t>Unsharp</a:t>
            </a:r>
            <a:r>
              <a:rPr lang="en-US" altLang="tr-TR" dirty="0" smtClean="0"/>
              <a:t> masking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74754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dirty="0" smtClean="0"/>
              <a:t>Variants</a:t>
            </a:r>
          </a:p>
          <a:p>
            <a:endParaRPr lang="pt-BR" altLang="tr-TR" sz="2400" dirty="0" smtClean="0"/>
          </a:p>
          <a:p>
            <a:pPr lvl="1"/>
            <a:endParaRPr lang="pt-BR" altLang="tr-TR" sz="2200" dirty="0" smtClean="0"/>
          </a:p>
          <a:p>
            <a:pPr lvl="1">
              <a:buFont typeface="Wingdings 2" panose="05020102010507070707" pitchFamily="18" charset="2"/>
              <a:buNone/>
            </a:pPr>
            <a:endParaRPr lang="pt-BR" altLang="tr-TR" sz="2200" dirty="0" smtClean="0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371725"/>
            <a:ext cx="54673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597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High-boost filtering</a:t>
            </a:r>
          </a:p>
        </p:txBody>
      </p:sp>
      <p:sp>
        <p:nvSpPr>
          <p:cNvPr id="76802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endParaRPr lang="en-US" altLang="tr-TR" sz="2400" dirty="0" smtClean="0"/>
          </a:p>
          <a:p>
            <a:endParaRPr lang="en-US" altLang="tr-TR" sz="2400" dirty="0" smtClean="0"/>
          </a:p>
          <a:p>
            <a:endParaRPr lang="en-US" altLang="tr-TR" sz="2400" dirty="0" smtClean="0"/>
          </a:p>
          <a:p>
            <a:pPr algn="just"/>
            <a:r>
              <a:rPr lang="en-US" altLang="tr-TR" dirty="0" smtClean="0"/>
              <a:t>where: </a:t>
            </a:r>
            <a:r>
              <a:rPr lang="en-US" altLang="tr-TR" i="1" dirty="0" smtClean="0"/>
              <a:t>c</a:t>
            </a:r>
            <a:r>
              <a:rPr lang="en-US" altLang="tr-TR" dirty="0" smtClean="0"/>
              <a:t> (</a:t>
            </a:r>
            <a:r>
              <a:rPr lang="en-US" altLang="tr-TR" i="1" dirty="0" smtClean="0"/>
              <a:t>c</a:t>
            </a:r>
            <a:r>
              <a:rPr lang="en-US" altLang="tr-TR" dirty="0" smtClean="0"/>
              <a:t> &gt; 8) is a coefficient  (</a:t>
            </a:r>
            <a:r>
              <a:rPr lang="ja-JP" altLang="en-US" dirty="0" smtClean="0"/>
              <a:t>“</a:t>
            </a:r>
            <a:r>
              <a:rPr lang="en-US" altLang="ja-JP" dirty="0" smtClean="0"/>
              <a:t>amplification factor</a:t>
            </a:r>
            <a:r>
              <a:rPr lang="ja-JP" altLang="en-US" dirty="0" smtClean="0"/>
              <a:t>”</a:t>
            </a:r>
            <a:r>
              <a:rPr lang="en-US" altLang="ja-JP" dirty="0" smtClean="0"/>
              <a:t>) that controls how much weight is given to the original image and the high-pass filtered version of that image. </a:t>
            </a:r>
          </a:p>
          <a:p>
            <a:pPr lvl="1" algn="just"/>
            <a:r>
              <a:rPr lang="en-US" altLang="tr-TR" dirty="0" smtClean="0"/>
              <a:t>For </a:t>
            </a:r>
            <a:r>
              <a:rPr lang="en-US" altLang="tr-TR" i="1" dirty="0" smtClean="0"/>
              <a:t>c</a:t>
            </a:r>
            <a:r>
              <a:rPr lang="en-US" altLang="tr-TR" dirty="0" smtClean="0"/>
              <a:t>=8, the results would be equivalent to those seen earlier for the conventional isotropic </a:t>
            </a:r>
            <a:r>
              <a:rPr lang="en-US" altLang="tr-TR" dirty="0" err="1" smtClean="0"/>
              <a:t>Laplacian</a:t>
            </a:r>
            <a:r>
              <a:rPr lang="en-US" altLang="tr-TR" dirty="0" smtClean="0"/>
              <a:t> mask.</a:t>
            </a:r>
          </a:p>
          <a:p>
            <a:pPr lvl="1" algn="just"/>
            <a:r>
              <a:rPr lang="en-US" altLang="tr-TR" dirty="0" smtClean="0"/>
              <a:t>Greater values of </a:t>
            </a:r>
            <a:r>
              <a:rPr lang="en-US" altLang="tr-TR" i="1" dirty="0" smtClean="0"/>
              <a:t>c</a:t>
            </a:r>
            <a:r>
              <a:rPr lang="en-US" altLang="tr-TR" dirty="0" smtClean="0"/>
              <a:t> will cause significantly less sharpening</a:t>
            </a:r>
            <a:r>
              <a:rPr lang="en-US" altLang="tr-TR" sz="2200" dirty="0" smtClean="0"/>
              <a:t>.</a:t>
            </a:r>
          </a:p>
          <a:p>
            <a:endParaRPr lang="en-US" altLang="tr-TR" sz="2400" dirty="0" smtClean="0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3622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368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3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smtClean="0"/>
              <a:t>ROI Processing</a:t>
            </a:r>
          </a:p>
        </p:txBody>
      </p:sp>
      <p:sp>
        <p:nvSpPr>
          <p:cNvPr id="78850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229600" cy="4906962"/>
          </a:xfrm>
        </p:spPr>
        <p:txBody>
          <a:bodyPr/>
          <a:lstStyle/>
          <a:p>
            <a:pPr algn="just"/>
            <a:r>
              <a:rPr lang="en-US" altLang="tr-TR" dirty="0" smtClean="0"/>
              <a:t>Filtering operations are sometimes performed only in a small part of an image, known as a </a:t>
            </a:r>
            <a:r>
              <a:rPr lang="en-US" altLang="tr-TR" i="1" dirty="0" smtClean="0"/>
              <a:t>region of interest</a:t>
            </a:r>
            <a:r>
              <a:rPr lang="en-US" altLang="tr-TR" dirty="0" smtClean="0"/>
              <a:t> (ROI), which can be specified by defining a (usually binary) mask.</a:t>
            </a:r>
          </a:p>
          <a:p>
            <a:pPr lvl="1" algn="just"/>
            <a:r>
              <a:rPr lang="en-US" altLang="tr-TR" dirty="0" smtClean="0"/>
              <a:t>Image masking is the process of extracting such a </a:t>
            </a:r>
            <a:r>
              <a:rPr lang="en-US" altLang="tr-TR" dirty="0" err="1" smtClean="0"/>
              <a:t>subimage</a:t>
            </a:r>
            <a:r>
              <a:rPr lang="en-US" altLang="tr-TR" dirty="0" smtClean="0"/>
              <a:t> (or ROI) from a larger image for further processing.</a:t>
            </a:r>
          </a:p>
          <a:p>
            <a:pPr algn="just"/>
            <a:endParaRPr lang="en-US" altLang="tr-TR" sz="2400" dirty="0" smtClean="0"/>
          </a:p>
          <a:p>
            <a:pPr algn="just"/>
            <a:r>
              <a:rPr lang="en-US" altLang="tr-TR" dirty="0" smtClean="0"/>
              <a:t>In MATLAB</a:t>
            </a:r>
          </a:p>
          <a:p>
            <a:pPr lvl="1" algn="just"/>
            <a:r>
              <a:rPr lang="en-US" altLang="tr-TR" dirty="0" smtClean="0"/>
              <a:t>A combination of two functions: </a:t>
            </a:r>
            <a:r>
              <a:rPr lang="en-US" altLang="tr-TR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roipoly</a:t>
            </a:r>
            <a:r>
              <a:rPr lang="en-US" altLang="tr-TR" dirty="0" smtClean="0"/>
              <a:t> (see Tutorial 6.2</a:t>
            </a:r>
            <a:r>
              <a:rPr lang="tr-TR" altLang="tr-TR" dirty="0" smtClean="0"/>
              <a:t> PIVPUM</a:t>
            </a:r>
            <a:r>
              <a:rPr lang="en-US" altLang="tr-TR" dirty="0" smtClean="0"/>
              <a:t>) and </a:t>
            </a:r>
            <a:r>
              <a:rPr lang="en-US" altLang="tr-TR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roifilt2 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2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ROI Processing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80898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r>
              <a:rPr lang="en-US" altLang="tr-TR" dirty="0" smtClean="0"/>
              <a:t>Example 10.6</a:t>
            </a:r>
            <a:r>
              <a:rPr lang="tr-TR" altLang="tr-TR" dirty="0" smtClean="0"/>
              <a:t> (PIVPUM)</a:t>
            </a:r>
            <a:r>
              <a:rPr lang="en-US" altLang="tr-TR" dirty="0" smtClean="0"/>
              <a:t>: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2057400"/>
            <a:ext cx="6172200" cy="2862263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imread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('Figure10_11_a.png');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 = [90 254 254 90];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 = [84 84 447 447];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BW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roipoly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I,c,r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 =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fspecial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('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gaussian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', [15 15], 5);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J = roifilt2(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h,I,BW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h8 = [1 1 1; 1 -8 1; 1 1 1]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K = roifilt2(h8,I,BW);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h4 = [0 -1 0; -1 5 -1; 0 -1 0]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L = roifilt2(h4,I,BW);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39878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2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tr-TR" dirty="0" smtClean="0"/>
              <a:t>ROI Processing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endParaRPr lang="en-US" altLang="tr-TR" dirty="0" smtClean="0"/>
          </a:p>
        </p:txBody>
      </p:sp>
      <p:sp>
        <p:nvSpPr>
          <p:cNvPr id="8294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800600"/>
          </a:xfrm>
        </p:spPr>
        <p:txBody>
          <a:bodyPr/>
          <a:lstStyle/>
          <a:p>
            <a:r>
              <a:rPr lang="en-US" altLang="tr-TR" dirty="0" smtClean="0"/>
              <a:t>Example 10.6</a:t>
            </a:r>
            <a:r>
              <a:rPr lang="tr-TR" altLang="tr-TR" dirty="0" smtClean="0"/>
              <a:t> (</a:t>
            </a:r>
            <a:r>
              <a:rPr lang="tr-TR" altLang="tr-TR" dirty="0" err="1" smtClean="0"/>
              <a:t>cont</a:t>
            </a:r>
            <a:r>
              <a:rPr lang="tr-TR" altLang="tr-TR" dirty="0" smtClean="0"/>
              <a:t>.)</a:t>
            </a:r>
            <a:r>
              <a:rPr lang="en-US" altLang="tr-TR" dirty="0" smtClean="0"/>
              <a:t>:</a:t>
            </a:r>
            <a:endParaRPr lang="en-US" altLang="tr-TR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294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828800"/>
            <a:ext cx="66294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8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58200" cy="868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Combining spatial enhancement methods</a:t>
            </a:r>
          </a:p>
        </p:txBody>
      </p:sp>
      <p:sp>
        <p:nvSpPr>
          <p:cNvPr id="84994" name="Content Placeholder 5"/>
          <p:cNvSpPr>
            <a:spLocks noGrp="1"/>
          </p:cNvSpPr>
          <p:nvPr>
            <p:ph sz="quarter" idx="1"/>
          </p:nvPr>
        </p:nvSpPr>
        <p:spPr>
          <a:xfrm>
            <a:off x="457200" y="1335312"/>
            <a:ext cx="8458200" cy="4800600"/>
          </a:xfrm>
        </p:spPr>
        <p:txBody>
          <a:bodyPr/>
          <a:lstStyle/>
          <a:p>
            <a:r>
              <a:rPr lang="en-US" altLang="tr-TR" sz="2400" dirty="0" smtClean="0"/>
              <a:t>When faced with a practical image processing problem, a question arises: </a:t>
            </a:r>
            <a:br>
              <a:rPr lang="en-US" altLang="tr-TR" sz="2400" dirty="0" smtClean="0"/>
            </a:br>
            <a:r>
              <a:rPr lang="en-US" altLang="tr-TR" sz="2400" dirty="0" smtClean="0"/>
              <a:t>	</a:t>
            </a:r>
            <a:r>
              <a:rPr lang="en-US" altLang="tr-TR" sz="2400" dirty="0" smtClean="0">
                <a:solidFill>
                  <a:srgbClr val="C00000"/>
                </a:solidFill>
              </a:rPr>
              <a:t>Which techniques should  I use and in which sequence?</a:t>
            </a:r>
            <a:endParaRPr lang="en-US" altLang="tr-TR" sz="2400" dirty="0" smtClean="0"/>
          </a:p>
          <a:p>
            <a:r>
              <a:rPr lang="en-US" altLang="tr-TR" sz="2400" dirty="0" smtClean="0"/>
              <a:t>There is no universal answer to this question. </a:t>
            </a:r>
          </a:p>
          <a:p>
            <a:pPr lvl="1"/>
            <a:r>
              <a:rPr lang="en-US" altLang="tr-TR" sz="2200" dirty="0" smtClean="0"/>
              <a:t>Most image processing solutions are problem-specific and involve the application of several algorithms -- in a meaningful sequence -- to achieve the desired goal. </a:t>
            </a:r>
          </a:p>
          <a:p>
            <a:pPr lvl="1"/>
            <a:r>
              <a:rPr lang="en-US" altLang="tr-TR" sz="2200" dirty="0" smtClean="0"/>
              <a:t>The choice of algorithms and fine-tuning of their parameters is a trial-and-error process. </a:t>
            </a:r>
          </a:p>
          <a:p>
            <a:pPr lvl="1"/>
            <a:r>
              <a:rPr lang="en-US" altLang="tr-TR" sz="2200" dirty="0" smtClean="0"/>
              <a:t>Using the knowledge acquired so far you should be able to implement, configure, fine-tune, and combine image processing algorithms for a wide variety of real-world problems.</a:t>
            </a:r>
            <a:endParaRPr lang="en-US" altLang="tr-TR" sz="20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5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225800" cy="508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679575"/>
            <a:ext cx="2095500" cy="344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4638"/>
            <a:ext cx="8458200" cy="8683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Combining spatial enhancement methods</a:t>
            </a:r>
            <a:r>
              <a:rPr kumimoji="0" lang="tr-TR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: An </a:t>
            </a:r>
            <a:r>
              <a:rPr kumimoji="0" lang="tr-TR" sz="3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</a:t>
            </a:r>
            <a:endParaRPr kumimoji="0" lang="en-US" sz="38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320970"/>
            <a:ext cx="41402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7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3213100" cy="506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1689100"/>
            <a:ext cx="1757362" cy="4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2"/>
          <p:cNvSpPr txBox="1">
            <a:spLocks noChangeArrowheads="1"/>
          </p:cNvSpPr>
          <p:nvPr/>
        </p:nvSpPr>
        <p:spPr>
          <a:xfrm>
            <a:off x="457200" y="274638"/>
            <a:ext cx="8458200" cy="86836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Combining spatial enhancement methods</a:t>
            </a:r>
            <a:r>
              <a:rPr kumimoji="0" lang="tr-TR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: An </a:t>
            </a:r>
            <a:r>
              <a:rPr kumimoji="0" lang="tr-TR" sz="3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example</a:t>
            </a:r>
            <a:r>
              <a:rPr kumimoji="0" lang="tr-TR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</a:t>
            </a:r>
            <a:r>
              <a:rPr kumimoji="0" lang="tr-TR" sz="3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cont</a:t>
            </a:r>
            <a:r>
              <a:rPr kumimoji="0" lang="tr-TR" sz="3800" b="0" i="0" u="none" strike="noStrike" kern="0" cap="none" spc="0" normalizeH="0" baseline="0" noProof="0" dirty="0" smtClean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.)</a:t>
            </a:r>
            <a:endParaRPr kumimoji="0" lang="en-US" sz="3800" b="0" i="0" u="none" strike="noStrike" kern="0" cap="none" spc="0" normalizeH="0" baseline="0" noProof="0" dirty="0" smtClean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>
          <a:xfrm>
            <a:off x="3098800" y="6320970"/>
            <a:ext cx="4216400" cy="457200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4555E4-47AA-4F57-8E48-8F0B2A0BC7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2926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373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45FE8C-C4EE-424B-8228-67503E77640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199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You should now </a:t>
            </a:r>
            <a:r>
              <a:rPr lang="tr-TR" dirty="0" err="1" smtClean="0"/>
              <a:t>know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enhancement</a:t>
            </a:r>
            <a:r>
              <a:rPr lang="tr-TR" dirty="0" smtClean="0"/>
              <a:t> is </a:t>
            </a:r>
            <a:r>
              <a:rPr lang="tr-TR" dirty="0" err="1" smtClean="0"/>
              <a:t>and</a:t>
            </a:r>
            <a:r>
              <a:rPr lang="tr-TR" dirty="0" smtClean="0"/>
              <a:t> how it can be </a:t>
            </a:r>
            <a:r>
              <a:rPr lang="tr-TR" dirty="0" err="1" smtClean="0"/>
              <a:t>achieved</a:t>
            </a:r>
            <a:r>
              <a:rPr lang="tr-TR" dirty="0" smtClean="0"/>
              <a:t> (</a:t>
            </a:r>
            <a:r>
              <a:rPr lang="tr-TR" dirty="0" err="1" smtClean="0"/>
              <a:t>mathematically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using</a:t>
            </a:r>
            <a:r>
              <a:rPr lang="tr-TR" dirty="0" smtClean="0"/>
              <a:t> MATLAB)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a </a:t>
            </a:r>
            <a:r>
              <a:rPr lang="tr-TR" dirty="0" err="1" smtClean="0"/>
              <a:t>histogram</a:t>
            </a:r>
            <a:r>
              <a:rPr lang="tr-TR" dirty="0" smtClean="0"/>
              <a:t> is </a:t>
            </a:r>
            <a:r>
              <a:rPr lang="tr-TR" dirty="0" err="1" smtClean="0"/>
              <a:t>and</a:t>
            </a:r>
            <a:r>
              <a:rPr lang="tr-TR" dirty="0" smtClean="0"/>
              <a:t> 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perform</a:t>
            </a:r>
            <a:r>
              <a:rPr lang="tr-TR" dirty="0" smtClean="0"/>
              <a:t> </a:t>
            </a:r>
            <a:r>
              <a:rPr lang="tr-TR" dirty="0" err="1" smtClean="0"/>
              <a:t>operations</a:t>
            </a:r>
            <a:r>
              <a:rPr lang="tr-TR" dirty="0" smtClean="0"/>
              <a:t> </a:t>
            </a:r>
            <a:r>
              <a:rPr lang="tr-TR" dirty="0" err="1" smtClean="0"/>
              <a:t>like</a:t>
            </a:r>
            <a:r>
              <a:rPr lang="tr-TR" dirty="0" smtClean="0"/>
              <a:t> </a:t>
            </a:r>
            <a:r>
              <a:rPr lang="tr-TR" dirty="0" err="1" smtClean="0"/>
              <a:t>histogram</a:t>
            </a:r>
            <a:r>
              <a:rPr lang="tr-TR" dirty="0" smtClean="0"/>
              <a:t> </a:t>
            </a:r>
            <a:r>
              <a:rPr lang="tr-TR" dirty="0" err="1" smtClean="0"/>
              <a:t>equalization</a:t>
            </a:r>
            <a:r>
              <a:rPr lang="tr-TR" dirty="0" smtClean="0"/>
              <a:t>, </a:t>
            </a:r>
            <a:r>
              <a:rPr lang="tr-TR" dirty="0" err="1" smtClean="0"/>
              <a:t>histogram</a:t>
            </a:r>
            <a:r>
              <a:rPr lang="tr-TR" dirty="0" smtClean="0"/>
              <a:t> </a:t>
            </a:r>
            <a:r>
              <a:rPr lang="tr-TR" dirty="0" err="1" smtClean="0"/>
              <a:t>matching</a:t>
            </a:r>
            <a:r>
              <a:rPr lang="tr-TR" dirty="0" smtClean="0"/>
              <a:t> </a:t>
            </a:r>
            <a:r>
              <a:rPr lang="tr-TR" dirty="0" err="1" smtClean="0"/>
              <a:t>etc</a:t>
            </a:r>
            <a:r>
              <a:rPr lang="tr-TR" dirty="0" smtClean="0"/>
              <a:t>.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information</a:t>
            </a:r>
            <a:r>
              <a:rPr lang="tr-TR" dirty="0" smtClean="0"/>
              <a:t> can be </a:t>
            </a:r>
            <a:r>
              <a:rPr lang="tr-TR" dirty="0" err="1" smtClean="0"/>
              <a:t>extracted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a </a:t>
            </a:r>
            <a:r>
              <a:rPr lang="tr-TR" dirty="0" err="1" smtClean="0"/>
              <a:t>histogram</a:t>
            </a:r>
            <a:endParaRPr lang="tr-TR" dirty="0" smtClean="0"/>
          </a:p>
          <a:p>
            <a:pPr lvl="1" algn="just" eaLnBrk="1" hangingPunct="1"/>
            <a:r>
              <a:rPr lang="tr-TR" dirty="0" smtClean="0"/>
              <a:t>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compute</a:t>
            </a:r>
            <a:r>
              <a:rPr lang="tr-TR" dirty="0" smtClean="0"/>
              <a:t> a </a:t>
            </a:r>
            <a:r>
              <a:rPr lang="tr-TR" dirty="0" err="1" smtClean="0"/>
              <a:t>histogram</a:t>
            </a:r>
            <a:endParaRPr lang="tr-TR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neighborhood</a:t>
            </a:r>
            <a:r>
              <a:rPr lang="tr-TR" dirty="0" smtClean="0"/>
              <a:t> </a:t>
            </a:r>
            <a:r>
              <a:rPr lang="tr-TR" dirty="0" err="1" smtClean="0"/>
              <a:t>operations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373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45FE8C-C4EE-424B-8228-67503E77640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  <a:r>
              <a:rPr lang="tr-TR" dirty="0" smtClean="0"/>
              <a:t> (</a:t>
            </a:r>
            <a:r>
              <a:rPr lang="tr-TR" dirty="0" err="1" smtClean="0"/>
              <a:t>cont</a:t>
            </a:r>
            <a:r>
              <a:rPr lang="tr-TR" dirty="0" smtClean="0"/>
              <a:t>.)</a:t>
            </a:r>
            <a:endParaRPr lang="en-US" dirty="0" smtClean="0"/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You should now </a:t>
            </a:r>
            <a:r>
              <a:rPr lang="tr-TR" dirty="0" err="1" smtClean="0"/>
              <a:t>know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heighborhood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point</a:t>
            </a:r>
            <a:r>
              <a:rPr lang="tr-TR" dirty="0" smtClean="0"/>
              <a:t> </a:t>
            </a:r>
            <a:r>
              <a:rPr lang="tr-TR" dirty="0" err="1" smtClean="0"/>
              <a:t>operations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Spatial</a:t>
            </a:r>
            <a:r>
              <a:rPr lang="tr-TR" dirty="0" smtClean="0"/>
              <a:t> </a:t>
            </a:r>
            <a:r>
              <a:rPr lang="tr-TR" dirty="0" err="1" smtClean="0"/>
              <a:t>filters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apply</a:t>
            </a:r>
            <a:r>
              <a:rPr lang="tr-TR" dirty="0" smtClean="0"/>
              <a:t> </a:t>
            </a:r>
            <a:r>
              <a:rPr lang="tr-TR" dirty="0" err="1" smtClean="0"/>
              <a:t>them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smoothing</a:t>
            </a:r>
            <a:r>
              <a:rPr lang="tr-TR" dirty="0" smtClean="0"/>
              <a:t>, </a:t>
            </a:r>
            <a:r>
              <a:rPr lang="tr-TR" dirty="0" err="1" smtClean="0"/>
              <a:t>sharpening</a:t>
            </a:r>
            <a:r>
              <a:rPr lang="tr-TR" dirty="0" smtClean="0"/>
              <a:t>, ROI </a:t>
            </a:r>
            <a:r>
              <a:rPr lang="tr-TR" dirty="0" err="1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etc</a:t>
            </a:r>
            <a:r>
              <a:rPr lang="tr-TR" dirty="0" smtClean="0"/>
              <a:t>.</a:t>
            </a:r>
          </a:p>
          <a:p>
            <a:pPr lvl="1" algn="just" eaLnBrk="1" hangingPunct="1"/>
            <a:r>
              <a:rPr lang="tr-TR" dirty="0" smtClean="0"/>
              <a:t>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design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implement</a:t>
            </a:r>
            <a:r>
              <a:rPr lang="tr-TR" dirty="0" smtClean="0"/>
              <a:t> 1D-2D </a:t>
            </a:r>
            <a:r>
              <a:rPr lang="tr-TR" dirty="0" err="1" smtClean="0"/>
              <a:t>spatial</a:t>
            </a:r>
            <a:r>
              <a:rPr lang="tr-TR" dirty="0" smtClean="0"/>
              <a:t> </a:t>
            </a:r>
            <a:r>
              <a:rPr lang="tr-TR" dirty="0" err="1" smtClean="0"/>
              <a:t>smoothing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sharpening</a:t>
            </a:r>
            <a:r>
              <a:rPr lang="tr-TR" dirty="0" smtClean="0"/>
              <a:t> </a:t>
            </a:r>
            <a:r>
              <a:rPr lang="tr-TR" dirty="0" err="1" smtClean="0"/>
              <a:t>filter</a:t>
            </a:r>
            <a:r>
              <a:rPr lang="tr-TR" dirty="0" smtClean="0"/>
              <a:t> </a:t>
            </a:r>
            <a:r>
              <a:rPr lang="tr-TR" dirty="0" err="1" smtClean="0"/>
              <a:t>masks</a:t>
            </a:r>
            <a:endParaRPr lang="tr-TR" dirty="0" smtClean="0"/>
          </a:p>
          <a:p>
            <a:pPr lvl="1" algn="just" eaLnBrk="1" hangingPunct="1"/>
            <a:r>
              <a:rPr lang="tr-TR" dirty="0" smtClean="0"/>
              <a:t>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combine</a:t>
            </a:r>
            <a:r>
              <a:rPr lang="tr-TR" dirty="0" smtClean="0"/>
              <a:t>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approaches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create</a:t>
            </a:r>
            <a:r>
              <a:rPr lang="tr-TR" dirty="0" smtClean="0"/>
              <a:t> </a:t>
            </a:r>
            <a:r>
              <a:rPr lang="tr-TR" dirty="0" err="1" smtClean="0"/>
              <a:t>solutions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a </a:t>
            </a:r>
            <a:r>
              <a:rPr lang="tr-TR" dirty="0" err="1" smtClean="0"/>
              <a:t>given</a:t>
            </a:r>
            <a:r>
              <a:rPr lang="tr-TR" dirty="0" smtClean="0"/>
              <a:t> IP problem</a:t>
            </a:r>
            <a:endParaRPr lang="en-US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3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0375" y="2438400"/>
            <a:ext cx="8531225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err="1" smtClean="0">
                <a:solidFill>
                  <a:schemeClr val="dk1"/>
                </a:solidFill>
                <a:latin typeface="Times New Roman"/>
                <a:ea typeface="Times New Roman"/>
              </a:rPr>
              <a:t>Frequency</a:t>
            </a: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 Domain </a:t>
            </a:r>
            <a:r>
              <a:rPr lang="de-DE" sz="3200" dirty="0" err="1" smtClean="0">
                <a:solidFill>
                  <a:schemeClr val="dk1"/>
                </a:solidFill>
                <a:latin typeface="Times New Roman"/>
                <a:ea typeface="Times New Roman"/>
              </a:rPr>
              <a:t>Filtering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127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 “Digital Image Processing, 4th Ed.”; Pearson, 2018, </a:t>
            </a:r>
            <a:r>
              <a:rPr lang="en-US" sz="2800" dirty="0" smtClean="0"/>
              <a:t>(</a:t>
            </a:r>
            <a:r>
              <a:rPr lang="en-US" sz="2800" dirty="0"/>
              <a:t>DIP</a:t>
            </a:r>
            <a:r>
              <a:rPr lang="en-US" sz="2800" dirty="0" smtClean="0"/>
              <a:t>)</a:t>
            </a:r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smtClean="0"/>
              <a:t>Rafael </a:t>
            </a:r>
            <a:r>
              <a:rPr lang="en-US" sz="2800" dirty="0"/>
              <a:t>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 “Digital Image Processing Using MATLAB”; Pearson, 2004, </a:t>
            </a:r>
            <a:r>
              <a:rPr lang="en-US" sz="2800" dirty="0" smtClean="0"/>
              <a:t>(</a:t>
            </a:r>
            <a:r>
              <a:rPr lang="en-US" sz="2800" dirty="0"/>
              <a:t>DIPUM</a:t>
            </a:r>
            <a:r>
              <a:rPr lang="en-US" sz="2800" dirty="0" smtClean="0"/>
              <a:t>)</a:t>
            </a:r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err="1" smtClean="0"/>
              <a:t>Oge</a:t>
            </a:r>
            <a:r>
              <a:rPr lang="en-US" sz="2800" dirty="0" smtClean="0"/>
              <a:t> </a:t>
            </a:r>
            <a:r>
              <a:rPr lang="en-US" sz="2800" dirty="0"/>
              <a:t>Marques, “Practical Image and Video Processing Using MATLAB”; Wiley, 2011, </a:t>
            </a:r>
            <a:r>
              <a:rPr lang="en-US" sz="2800" dirty="0" smtClean="0"/>
              <a:t>(</a:t>
            </a:r>
            <a:r>
              <a:rPr lang="en-US" sz="2800" dirty="0"/>
              <a:t>PIVPUM</a:t>
            </a:r>
            <a:r>
              <a:rPr lang="en-US" sz="2800" dirty="0" smtClean="0"/>
              <a:t>)</a:t>
            </a:r>
            <a:endParaRPr lang="en-US" sz="28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001000" y="6356350"/>
            <a:ext cx="762000" cy="36512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F15528-21DE-4FAA-801E-634DDDAF4B2B}" type="slidenum">
              <a:rPr lang="en-US">
                <a:solidFill>
                  <a:srgbClr val="6699FF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128</a:t>
            </a:fld>
            <a:endParaRPr lang="en-US" dirty="0">
              <a:solidFill>
                <a:srgbClr val="6699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3098800" y="6248400"/>
            <a:ext cx="4064000" cy="45720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Intensity Transformations &amp; Spatial Filtering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501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4916</Words>
  <Application>Microsoft Office PowerPoint</Application>
  <PresentationFormat>Bildschirmpräsentation (4:3)</PresentationFormat>
  <Paragraphs>1040</Paragraphs>
  <Slides>128</Slides>
  <Notes>82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128</vt:i4>
      </vt:variant>
    </vt:vector>
  </HeadingPairs>
  <TitlesOfParts>
    <vt:vector size="146" baseType="lpstr">
      <vt:lpstr>MS PGothic</vt:lpstr>
      <vt:lpstr>MS PGothic</vt:lpstr>
      <vt:lpstr>Arial</vt:lpstr>
      <vt:lpstr>Arial Black</vt:lpstr>
      <vt:lpstr>Calibri</vt:lpstr>
      <vt:lpstr>Cambria Math</vt:lpstr>
      <vt:lpstr>Constantia</vt:lpstr>
      <vt:lpstr>Courier New</vt:lpstr>
      <vt:lpstr>Garamond</vt:lpstr>
      <vt:lpstr>Gill Sans MT</vt:lpstr>
      <vt:lpstr>Tahoma</vt:lpstr>
      <vt:lpstr>Times New Roman</vt:lpstr>
      <vt:lpstr>Wingdings</vt:lpstr>
      <vt:lpstr>Wingdings 2</vt:lpstr>
      <vt:lpstr>Flow</vt:lpstr>
      <vt:lpstr>1_Edge</vt:lpstr>
      <vt:lpstr>Formel</vt:lpstr>
      <vt:lpstr>Equation</vt:lpstr>
      <vt:lpstr>PowerPoint-Präsentation</vt:lpstr>
      <vt:lpstr>Objectives</vt:lpstr>
      <vt:lpstr>Objectives (cont.)</vt:lpstr>
      <vt:lpstr>Objectives (cont.)</vt:lpstr>
      <vt:lpstr>Objectives (cont.)</vt:lpstr>
      <vt:lpstr>Spatial Domain </vt:lpstr>
      <vt:lpstr>Background</vt:lpstr>
      <vt:lpstr>Background (cont.)</vt:lpstr>
      <vt:lpstr>The image enhancement process</vt:lpstr>
      <vt:lpstr>Image enhancement</vt:lpstr>
      <vt:lpstr>Some intensity transformation functions</vt:lpstr>
      <vt:lpstr>Linear Point Transformations</vt:lpstr>
      <vt:lpstr>Examples of Point Transformations</vt:lpstr>
      <vt:lpstr>Examples of Point Transformations (cont.)</vt:lpstr>
      <vt:lpstr>Examples of Point Transformations (cont.)</vt:lpstr>
      <vt:lpstr>Image negatives</vt:lpstr>
      <vt:lpstr>Log transformation</vt:lpstr>
      <vt:lpstr>Log transformation (cont.)</vt:lpstr>
      <vt:lpstr>Power-law (gamma) transformations</vt:lpstr>
      <vt:lpstr>Gamma transformation (cont.)</vt:lpstr>
      <vt:lpstr>Gamma transformation (cont.)</vt:lpstr>
      <vt:lpstr>Gamma correction</vt:lpstr>
      <vt:lpstr>Piecewise-linear transformations</vt:lpstr>
      <vt:lpstr>Practical Point Transformations</vt:lpstr>
      <vt:lpstr>Practical Point Transformations (cont.)</vt:lpstr>
      <vt:lpstr>Using look-up tables (LUTs)</vt:lpstr>
      <vt:lpstr>Using LUTs on a real image</vt:lpstr>
      <vt:lpstr>Nonlinear transformation using LUTs</vt:lpstr>
      <vt:lpstr>What is a histogram?</vt:lpstr>
      <vt:lpstr>What is a histogram? (cont.)</vt:lpstr>
      <vt:lpstr>Histogram processing</vt:lpstr>
      <vt:lpstr>Histogram examples</vt:lpstr>
      <vt:lpstr>Histogram examples (cont.)</vt:lpstr>
      <vt:lpstr>Histogram examples (cont.)</vt:lpstr>
      <vt:lpstr>Histogram examples (cont.)</vt:lpstr>
      <vt:lpstr>Histogram examples (cont.)</vt:lpstr>
      <vt:lpstr>PowerPoint-Präsentation</vt:lpstr>
      <vt:lpstr>Interpreting image histograms</vt:lpstr>
      <vt:lpstr>Interpreting image histograms (cont.)</vt:lpstr>
      <vt:lpstr>Histogram equalization</vt:lpstr>
      <vt:lpstr>Histogram equalization (cont.)</vt:lpstr>
      <vt:lpstr>Histogram equalization (cont.)</vt:lpstr>
      <vt:lpstr>PowerPoint-Präsentation</vt:lpstr>
      <vt:lpstr>Histogram equalization (cont.)</vt:lpstr>
      <vt:lpstr>Histogram equalization (cont.)</vt:lpstr>
      <vt:lpstr>PowerPoint-Präsentation</vt:lpstr>
      <vt:lpstr>PowerPoint-Präsentation</vt:lpstr>
      <vt:lpstr>PowerPoint-Präsentation</vt:lpstr>
      <vt:lpstr>Global vs. local histogram equalization</vt:lpstr>
      <vt:lpstr>Global vs. local histogram equalization (cont.)</vt:lpstr>
      <vt:lpstr>Histogram matching</vt:lpstr>
      <vt:lpstr>Histogram matching (cont.)</vt:lpstr>
      <vt:lpstr>Histogram matching (cont.)</vt:lpstr>
      <vt:lpstr>Histogram matching: An example</vt:lpstr>
      <vt:lpstr>Histogram matching: An example (cont.)</vt:lpstr>
      <vt:lpstr>PowerPoint-Präsentation</vt:lpstr>
      <vt:lpstr>Histogram matching: An example (cont.)</vt:lpstr>
      <vt:lpstr>PowerPoint-Präsentation</vt:lpstr>
      <vt:lpstr>PowerPoint-Präsentation</vt:lpstr>
      <vt:lpstr>PowerPoint-Präsentation</vt:lpstr>
      <vt:lpstr>PowerPoint-Präsentation</vt:lpstr>
      <vt:lpstr>Direct histogram specification</vt:lpstr>
      <vt:lpstr>Direct histogram specification</vt:lpstr>
      <vt:lpstr>Direct histogram specification (cont.)</vt:lpstr>
      <vt:lpstr>Direct histogram specification (cont.)</vt:lpstr>
      <vt:lpstr>Other histogram modification techniques</vt:lpstr>
      <vt:lpstr>Histogram sliding</vt:lpstr>
      <vt:lpstr>Other histogram modification techniques</vt:lpstr>
      <vt:lpstr>Other histogram modification techniques (cont.)</vt:lpstr>
      <vt:lpstr>Histogram stretching and shrinking</vt:lpstr>
      <vt:lpstr>Spatial filtering</vt:lpstr>
      <vt:lpstr>Spatial filtering: The mechanics</vt:lpstr>
      <vt:lpstr>PowerPoint-Präsentation</vt:lpstr>
      <vt:lpstr>Neighborhood processing</vt:lpstr>
      <vt:lpstr>Neighborhood processing (linear filtering)</vt:lpstr>
      <vt:lpstr>Neighborhood processing (cont.)</vt:lpstr>
      <vt:lpstr>Convolution and correlation</vt:lpstr>
      <vt:lpstr>Convolution and correlation (cont.)</vt:lpstr>
      <vt:lpstr>Convolution and correlation (cont.)</vt:lpstr>
      <vt:lpstr>Convolution and correlation (cont.)</vt:lpstr>
      <vt:lpstr>Convolution and correlation (cont.)</vt:lpstr>
      <vt:lpstr>Convolution and correlation (cont.)</vt:lpstr>
      <vt:lpstr>Convolution and correlation (cont.)</vt:lpstr>
      <vt:lpstr>PowerPoint-Präsentation</vt:lpstr>
      <vt:lpstr>Dealing with image borders </vt:lpstr>
      <vt:lpstr>Dealing with image borders: options</vt:lpstr>
      <vt:lpstr>PowerPoint-Präsentation</vt:lpstr>
      <vt:lpstr>Convolution in MATLAB</vt:lpstr>
      <vt:lpstr>Generating spatial filter masks</vt:lpstr>
      <vt:lpstr>PowerPoint-Präsentation</vt:lpstr>
      <vt:lpstr>Image smoothing (Low-Pass Filters)</vt:lpstr>
      <vt:lpstr>Smoothing spatial filters</vt:lpstr>
      <vt:lpstr>Smoothing linear filters</vt:lpstr>
      <vt:lpstr>PowerPoint-Präsentation</vt:lpstr>
      <vt:lpstr>Mean (averaging) filter</vt:lpstr>
      <vt:lpstr>Mean (averaging) filter: impact of mask size</vt:lpstr>
      <vt:lpstr>Mean (averaging) filter: variations</vt:lpstr>
      <vt:lpstr>Gaussian blur filter</vt:lpstr>
      <vt:lpstr>Gaussian blur filter (cont.)</vt:lpstr>
      <vt:lpstr>Gaussian blur filter (cont.)</vt:lpstr>
      <vt:lpstr>Gaussian blur filter (cont.)</vt:lpstr>
      <vt:lpstr>Non-linear(order statistics) filters</vt:lpstr>
      <vt:lpstr>Median and other nonlinear filters</vt:lpstr>
      <vt:lpstr>Median filter</vt:lpstr>
      <vt:lpstr>Median filter (cont.)</vt:lpstr>
      <vt:lpstr>Image sharpening (High-Pass Filters)</vt:lpstr>
      <vt:lpstr>Sharpening Spatial filters</vt:lpstr>
      <vt:lpstr>Image sharpening (HPF)</vt:lpstr>
      <vt:lpstr>Image sharpening (HPF) (cont.)</vt:lpstr>
      <vt:lpstr>Image sharpening (HPF) (cont.)</vt:lpstr>
      <vt:lpstr>PowerPoint-Präsentation</vt:lpstr>
      <vt:lpstr>PowerPoint-Präsentation</vt:lpstr>
      <vt:lpstr>Directional difference filters</vt:lpstr>
      <vt:lpstr>Unsharp masking</vt:lpstr>
      <vt:lpstr>Unsharp masking</vt:lpstr>
      <vt:lpstr>PowerPoint-Präsentation</vt:lpstr>
      <vt:lpstr>Unsharp masking (cont.)</vt:lpstr>
      <vt:lpstr>High-boost filtering</vt:lpstr>
      <vt:lpstr>ROI Processing</vt:lpstr>
      <vt:lpstr>ROI Processing (cont.)</vt:lpstr>
      <vt:lpstr>ROI Processing (cont.)</vt:lpstr>
      <vt:lpstr>Combining spatial enhancement methods</vt:lpstr>
      <vt:lpstr>PowerPoint-Präsentation</vt:lpstr>
      <vt:lpstr>PowerPoint-Präsentation</vt:lpstr>
      <vt:lpstr>Summary</vt:lpstr>
      <vt:lpstr>Summary (cont.)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498</cp:revision>
  <dcterms:created xsi:type="dcterms:W3CDTF">2006-08-16T00:00:00Z</dcterms:created>
  <dcterms:modified xsi:type="dcterms:W3CDTF">2018-10-12T11:09:17Z</dcterms:modified>
</cp:coreProperties>
</file>