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x-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7"/>
  </p:notesMasterIdLst>
  <p:sldIdLst>
    <p:sldId id="530" r:id="rId2"/>
    <p:sldId id="648" r:id="rId3"/>
    <p:sldId id="860" r:id="rId4"/>
    <p:sldId id="861" r:id="rId5"/>
    <p:sldId id="862" r:id="rId6"/>
    <p:sldId id="863" r:id="rId7"/>
    <p:sldId id="924" r:id="rId8"/>
    <p:sldId id="864" r:id="rId9"/>
    <p:sldId id="865" r:id="rId10"/>
    <p:sldId id="866" r:id="rId11"/>
    <p:sldId id="867" r:id="rId12"/>
    <p:sldId id="868" r:id="rId13"/>
    <p:sldId id="869" r:id="rId14"/>
    <p:sldId id="870" r:id="rId15"/>
    <p:sldId id="925" r:id="rId16"/>
    <p:sldId id="926" r:id="rId17"/>
    <p:sldId id="927" r:id="rId18"/>
    <p:sldId id="928" r:id="rId19"/>
    <p:sldId id="871" r:id="rId20"/>
    <p:sldId id="923" r:id="rId21"/>
    <p:sldId id="872" r:id="rId22"/>
    <p:sldId id="873" r:id="rId23"/>
    <p:sldId id="929" r:id="rId24"/>
    <p:sldId id="874" r:id="rId25"/>
    <p:sldId id="875" r:id="rId26"/>
    <p:sldId id="876" r:id="rId27"/>
    <p:sldId id="877" r:id="rId28"/>
    <p:sldId id="878" r:id="rId29"/>
    <p:sldId id="879" r:id="rId30"/>
    <p:sldId id="880" r:id="rId31"/>
    <p:sldId id="881" r:id="rId32"/>
    <p:sldId id="882" r:id="rId33"/>
    <p:sldId id="883" r:id="rId34"/>
    <p:sldId id="884" r:id="rId35"/>
    <p:sldId id="885" r:id="rId36"/>
    <p:sldId id="886" r:id="rId37"/>
    <p:sldId id="887" r:id="rId38"/>
    <p:sldId id="888" r:id="rId39"/>
    <p:sldId id="889" r:id="rId40"/>
    <p:sldId id="890" r:id="rId41"/>
    <p:sldId id="891" r:id="rId42"/>
    <p:sldId id="892" r:id="rId43"/>
    <p:sldId id="893" r:id="rId44"/>
    <p:sldId id="894" r:id="rId45"/>
    <p:sldId id="895" r:id="rId46"/>
    <p:sldId id="896" r:id="rId47"/>
    <p:sldId id="897" r:id="rId48"/>
    <p:sldId id="898" r:id="rId49"/>
    <p:sldId id="899" r:id="rId50"/>
    <p:sldId id="900" r:id="rId51"/>
    <p:sldId id="901" r:id="rId52"/>
    <p:sldId id="902" r:id="rId53"/>
    <p:sldId id="903" r:id="rId54"/>
    <p:sldId id="904" r:id="rId55"/>
    <p:sldId id="905" r:id="rId56"/>
    <p:sldId id="906" r:id="rId57"/>
    <p:sldId id="907" r:id="rId58"/>
    <p:sldId id="908" r:id="rId59"/>
    <p:sldId id="909" r:id="rId60"/>
    <p:sldId id="910" r:id="rId61"/>
    <p:sldId id="930" r:id="rId62"/>
    <p:sldId id="931" r:id="rId63"/>
    <p:sldId id="932" r:id="rId64"/>
    <p:sldId id="933" r:id="rId65"/>
    <p:sldId id="934" r:id="rId66"/>
    <p:sldId id="935" r:id="rId67"/>
    <p:sldId id="936" r:id="rId68"/>
    <p:sldId id="937" r:id="rId69"/>
    <p:sldId id="938" r:id="rId70"/>
    <p:sldId id="939" r:id="rId71"/>
    <p:sldId id="911" r:id="rId72"/>
    <p:sldId id="912" r:id="rId73"/>
    <p:sldId id="913" r:id="rId74"/>
    <p:sldId id="914" r:id="rId75"/>
    <p:sldId id="915" r:id="rId76"/>
    <p:sldId id="916" r:id="rId77"/>
    <p:sldId id="917" r:id="rId78"/>
    <p:sldId id="918" r:id="rId79"/>
    <p:sldId id="919" r:id="rId80"/>
    <p:sldId id="920" r:id="rId81"/>
    <p:sldId id="921" r:id="rId82"/>
    <p:sldId id="922" r:id="rId83"/>
    <p:sldId id="782" r:id="rId84"/>
    <p:sldId id="440" r:id="rId85"/>
    <p:sldId id="362" r:id="rId86"/>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6740" autoAdjust="0"/>
    <p:restoredTop sz="76628" autoAdjust="0"/>
  </p:normalViewPr>
  <p:slideViewPr>
    <p:cSldViewPr>
      <p:cViewPr varScale="1">
        <p:scale>
          <a:sx n="84" d="100"/>
          <a:sy n="84" d="100"/>
        </p:scale>
        <p:origin x="1938"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069595-C8F8-C542-AA06-04537D63260B}" type="doc">
      <dgm:prSet loTypeId="urn:microsoft.com/office/officeart/2005/8/layout/vProcess5" loCatId="process" qsTypeId="urn:microsoft.com/office/officeart/2005/8/quickstyle/simple4" qsCatId="simple" csTypeId="urn:microsoft.com/office/officeart/2005/8/colors/accent1_2" csCatId="accent1" phldr="1"/>
      <dgm:spPr/>
      <dgm:t>
        <a:bodyPr/>
        <a:lstStyle/>
        <a:p>
          <a:endParaRPr lang="en-US"/>
        </a:p>
      </dgm:t>
    </dgm:pt>
    <dgm:pt modelId="{26383733-9C83-2F4E-AA73-9102FEACE73A}">
      <dgm:prSet phldrT="[Text]" custT="1"/>
      <dgm:spPr>
        <a:solidFill>
          <a:schemeClr val="accent1">
            <a:lumMod val="75000"/>
          </a:schemeClr>
        </a:solidFill>
      </dgm:spPr>
      <dgm:t>
        <a:bodyPr/>
        <a:lstStyle/>
        <a:p>
          <a:r>
            <a:rPr lang="en-NZ" sz="2000" b="1" dirty="0" smtClean="0"/>
            <a:t>Reusable</a:t>
          </a:r>
          <a:endParaRPr lang="en-US" sz="2000" b="1" dirty="0"/>
        </a:p>
      </dgm:t>
    </dgm:pt>
    <dgm:pt modelId="{B8E0DD79-8102-5B47-8E3C-C29A96295326}" type="parTrans" cxnId="{1F8CBAE7-5E4D-B746-A15B-28BCC9F64965}">
      <dgm:prSet/>
      <dgm:spPr/>
      <dgm:t>
        <a:bodyPr/>
        <a:lstStyle/>
        <a:p>
          <a:endParaRPr lang="en-US"/>
        </a:p>
      </dgm:t>
    </dgm:pt>
    <dgm:pt modelId="{606FA574-F26B-524F-8E65-05056BD13BBA}" type="sibTrans" cxnId="{1F8CBAE7-5E4D-B746-A15B-28BCC9F64965}">
      <dgm:prSet/>
      <dgm:spPr>
        <a:solidFill>
          <a:schemeClr val="bg1"/>
        </a:solidFill>
        <a:ln>
          <a:solidFill>
            <a:schemeClr val="accent1">
              <a:lumMod val="60000"/>
              <a:lumOff val="40000"/>
            </a:schemeClr>
          </a:solidFill>
        </a:ln>
      </dgm:spPr>
      <dgm:t>
        <a:bodyPr/>
        <a:lstStyle/>
        <a:p>
          <a:endParaRPr lang="en-US"/>
        </a:p>
      </dgm:t>
    </dgm:pt>
    <dgm:pt modelId="{F794A6D0-159F-1648-B732-77E25AB56B54}">
      <dgm:prSet custT="1"/>
      <dgm:spPr>
        <a:solidFill>
          <a:schemeClr val="accent1">
            <a:lumMod val="75000"/>
          </a:schemeClr>
        </a:solidFill>
      </dgm:spPr>
      <dgm:t>
        <a:bodyPr/>
        <a:lstStyle/>
        <a:p>
          <a:r>
            <a:rPr lang="en-NZ" sz="1600" dirty="0" smtClean="0"/>
            <a:t>Can be safely used by only one process at a time and is not depleted by that use</a:t>
          </a:r>
        </a:p>
      </dgm:t>
    </dgm:pt>
    <dgm:pt modelId="{632F1CE8-9F3F-FB47-A51E-39E4B4D3E3A2}" type="parTrans" cxnId="{0D811623-65F9-C049-9216-9DC1EE4A95DB}">
      <dgm:prSet/>
      <dgm:spPr/>
      <dgm:t>
        <a:bodyPr/>
        <a:lstStyle/>
        <a:p>
          <a:endParaRPr lang="en-US"/>
        </a:p>
      </dgm:t>
    </dgm:pt>
    <dgm:pt modelId="{F12C7981-B93A-D34C-8B5B-6776E7049310}" type="sibTrans" cxnId="{0D811623-65F9-C049-9216-9DC1EE4A95DB}">
      <dgm:prSet/>
      <dgm:spPr/>
      <dgm:t>
        <a:bodyPr/>
        <a:lstStyle/>
        <a:p>
          <a:endParaRPr lang="en-US"/>
        </a:p>
      </dgm:t>
    </dgm:pt>
    <dgm:pt modelId="{9A7E617A-4BED-144C-BA37-F797C39B70C8}">
      <dgm:prSet custT="1"/>
      <dgm:spPr>
        <a:solidFill>
          <a:schemeClr val="accent1">
            <a:lumMod val="75000"/>
          </a:schemeClr>
        </a:solidFill>
      </dgm:spPr>
      <dgm:t>
        <a:bodyPr/>
        <a:lstStyle/>
        <a:p>
          <a:r>
            <a:rPr lang="en-US" sz="1600" dirty="0" smtClean="0"/>
            <a:t>Processors, I/O channels, main and secondary memory, devices, and data structures such as files, databases, and semaphores</a:t>
          </a:r>
        </a:p>
      </dgm:t>
    </dgm:pt>
    <dgm:pt modelId="{6D12ECF2-14C3-6F42-8F5E-3F542083975C}" type="parTrans" cxnId="{F363C5CC-A31A-9748-8E8E-7542E9A8084E}">
      <dgm:prSet/>
      <dgm:spPr/>
      <dgm:t>
        <a:bodyPr/>
        <a:lstStyle/>
        <a:p>
          <a:endParaRPr lang="en-US"/>
        </a:p>
      </dgm:t>
    </dgm:pt>
    <dgm:pt modelId="{F87F6F7F-14F0-EA4D-A74B-2CC1D24459A3}" type="sibTrans" cxnId="{F363C5CC-A31A-9748-8E8E-7542E9A8084E}">
      <dgm:prSet/>
      <dgm:spPr/>
      <dgm:t>
        <a:bodyPr/>
        <a:lstStyle/>
        <a:p>
          <a:endParaRPr lang="en-US"/>
        </a:p>
      </dgm:t>
    </dgm:pt>
    <dgm:pt modelId="{191AB62D-7613-ED44-BF21-05A480174B7A}">
      <dgm:prSet custT="1"/>
      <dgm:spPr>
        <a:solidFill>
          <a:schemeClr val="accent1">
            <a:lumMod val="75000"/>
          </a:schemeClr>
        </a:solidFill>
      </dgm:spPr>
      <dgm:t>
        <a:bodyPr/>
        <a:lstStyle/>
        <a:p>
          <a:r>
            <a:rPr lang="en-NZ" sz="2000" b="1" dirty="0" smtClean="0"/>
            <a:t>Consumable</a:t>
          </a:r>
        </a:p>
      </dgm:t>
    </dgm:pt>
    <dgm:pt modelId="{2C2ADAE6-8AD9-3743-9FB8-ED574BAF6CAD}" type="parTrans" cxnId="{18773EE1-44B8-574F-B98C-3015C0727EFC}">
      <dgm:prSet/>
      <dgm:spPr/>
      <dgm:t>
        <a:bodyPr/>
        <a:lstStyle/>
        <a:p>
          <a:endParaRPr lang="en-US"/>
        </a:p>
      </dgm:t>
    </dgm:pt>
    <dgm:pt modelId="{7C98AAE8-A720-8640-80AC-8219FBEE20FB}" type="sibTrans" cxnId="{18773EE1-44B8-574F-B98C-3015C0727EFC}">
      <dgm:prSet/>
      <dgm:spPr/>
      <dgm:t>
        <a:bodyPr/>
        <a:lstStyle/>
        <a:p>
          <a:endParaRPr lang="en-US"/>
        </a:p>
      </dgm:t>
    </dgm:pt>
    <dgm:pt modelId="{EA30BBB8-30F3-504E-8E0A-4089A7235F4B}">
      <dgm:prSet custT="1"/>
      <dgm:spPr>
        <a:solidFill>
          <a:schemeClr val="accent1">
            <a:lumMod val="75000"/>
          </a:schemeClr>
        </a:solidFill>
      </dgm:spPr>
      <dgm:t>
        <a:bodyPr/>
        <a:lstStyle/>
        <a:p>
          <a:r>
            <a:rPr lang="en-NZ" sz="1600" dirty="0" smtClean="0"/>
            <a:t>One that can be created (produced) and destroyed (consumed)</a:t>
          </a:r>
        </a:p>
      </dgm:t>
    </dgm:pt>
    <dgm:pt modelId="{5E434350-189C-B54F-A946-E8F5E0AD6E11}" type="parTrans" cxnId="{9A42656D-52CD-2F4F-9627-AC09C70BC8E1}">
      <dgm:prSet/>
      <dgm:spPr/>
      <dgm:t>
        <a:bodyPr/>
        <a:lstStyle/>
        <a:p>
          <a:endParaRPr lang="en-US"/>
        </a:p>
      </dgm:t>
    </dgm:pt>
    <dgm:pt modelId="{C1FF72E8-3B30-964C-91A9-95CD5181E4FA}" type="sibTrans" cxnId="{9A42656D-52CD-2F4F-9627-AC09C70BC8E1}">
      <dgm:prSet/>
      <dgm:spPr/>
      <dgm:t>
        <a:bodyPr/>
        <a:lstStyle/>
        <a:p>
          <a:endParaRPr lang="en-US"/>
        </a:p>
      </dgm:t>
    </dgm:pt>
    <dgm:pt modelId="{80314524-DF9D-D142-BDDF-43D86B545F73}">
      <dgm:prSet custT="1"/>
      <dgm:spPr>
        <a:solidFill>
          <a:schemeClr val="accent1">
            <a:lumMod val="75000"/>
          </a:schemeClr>
        </a:solidFill>
      </dgm:spPr>
      <dgm:t>
        <a:bodyPr/>
        <a:lstStyle/>
        <a:p>
          <a:r>
            <a:rPr lang="en-US" sz="1600" dirty="0" smtClean="0"/>
            <a:t>Interrupts, signals, messages, and information</a:t>
          </a:r>
        </a:p>
      </dgm:t>
    </dgm:pt>
    <dgm:pt modelId="{5127AD05-47D3-F542-824B-EAD759E83F28}" type="parTrans" cxnId="{C111ED75-0A8E-2644-A617-C5075307D75F}">
      <dgm:prSet/>
      <dgm:spPr/>
      <dgm:t>
        <a:bodyPr/>
        <a:lstStyle/>
        <a:p>
          <a:endParaRPr lang="en-US"/>
        </a:p>
      </dgm:t>
    </dgm:pt>
    <dgm:pt modelId="{0A349A34-73D3-4A4D-8FC2-0EAF13B7C801}" type="sibTrans" cxnId="{C111ED75-0A8E-2644-A617-C5075307D75F}">
      <dgm:prSet/>
      <dgm:spPr/>
      <dgm:t>
        <a:bodyPr/>
        <a:lstStyle/>
        <a:p>
          <a:endParaRPr lang="en-US"/>
        </a:p>
      </dgm:t>
    </dgm:pt>
    <dgm:pt modelId="{F47FF2D5-1397-ED4B-9E14-2EDE603F5B0A}">
      <dgm:prSet custT="1"/>
      <dgm:spPr>
        <a:solidFill>
          <a:schemeClr val="accent1">
            <a:lumMod val="75000"/>
          </a:schemeClr>
        </a:solidFill>
      </dgm:spPr>
      <dgm:t>
        <a:bodyPr/>
        <a:lstStyle/>
        <a:p>
          <a:r>
            <a:rPr lang="en-US" sz="1600" dirty="0" smtClean="0"/>
            <a:t>In I/O buffers</a:t>
          </a:r>
          <a:endParaRPr lang="en-NZ" sz="1600" dirty="0" smtClean="0"/>
        </a:p>
      </dgm:t>
    </dgm:pt>
    <dgm:pt modelId="{6383B989-E7CD-F649-90C7-862B43FBE5DE}" type="parTrans" cxnId="{FE09AAAF-D065-CD49-A885-078B72DEE0D8}">
      <dgm:prSet/>
      <dgm:spPr/>
      <dgm:t>
        <a:bodyPr/>
        <a:lstStyle/>
        <a:p>
          <a:endParaRPr lang="en-US"/>
        </a:p>
      </dgm:t>
    </dgm:pt>
    <dgm:pt modelId="{34F57EC8-58D5-F349-A172-317749435838}" type="sibTrans" cxnId="{FE09AAAF-D065-CD49-A885-078B72DEE0D8}">
      <dgm:prSet/>
      <dgm:spPr/>
      <dgm:t>
        <a:bodyPr/>
        <a:lstStyle/>
        <a:p>
          <a:endParaRPr lang="en-US"/>
        </a:p>
      </dgm:t>
    </dgm:pt>
    <dgm:pt modelId="{4EC26E6F-C52F-CE42-A8F6-CF14E3CA6C52}" type="pres">
      <dgm:prSet presAssocID="{4B069595-C8F8-C542-AA06-04537D63260B}" presName="outerComposite" presStyleCnt="0">
        <dgm:presLayoutVars>
          <dgm:chMax val="5"/>
          <dgm:dir/>
          <dgm:resizeHandles val="exact"/>
        </dgm:presLayoutVars>
      </dgm:prSet>
      <dgm:spPr/>
      <dgm:t>
        <a:bodyPr/>
        <a:lstStyle/>
        <a:p>
          <a:endParaRPr lang="en-US"/>
        </a:p>
      </dgm:t>
    </dgm:pt>
    <dgm:pt modelId="{D4B683C6-9581-CC48-B17B-FE198341F943}" type="pres">
      <dgm:prSet presAssocID="{4B069595-C8F8-C542-AA06-04537D63260B}" presName="dummyMaxCanvas" presStyleCnt="0">
        <dgm:presLayoutVars/>
      </dgm:prSet>
      <dgm:spPr/>
    </dgm:pt>
    <dgm:pt modelId="{C7F5FE58-0E4F-1448-8B6D-1E52F620776C}" type="pres">
      <dgm:prSet presAssocID="{4B069595-C8F8-C542-AA06-04537D63260B}" presName="TwoNodes_1" presStyleLbl="node1" presStyleIdx="0" presStyleCnt="2">
        <dgm:presLayoutVars>
          <dgm:bulletEnabled val="1"/>
        </dgm:presLayoutVars>
      </dgm:prSet>
      <dgm:spPr/>
      <dgm:t>
        <a:bodyPr/>
        <a:lstStyle/>
        <a:p>
          <a:endParaRPr lang="en-US"/>
        </a:p>
      </dgm:t>
    </dgm:pt>
    <dgm:pt modelId="{FBCB8F57-C548-1C43-A637-8BC0E0917159}" type="pres">
      <dgm:prSet presAssocID="{4B069595-C8F8-C542-AA06-04537D63260B}" presName="TwoNodes_2" presStyleLbl="node1" presStyleIdx="1" presStyleCnt="2">
        <dgm:presLayoutVars>
          <dgm:bulletEnabled val="1"/>
        </dgm:presLayoutVars>
      </dgm:prSet>
      <dgm:spPr/>
      <dgm:t>
        <a:bodyPr/>
        <a:lstStyle/>
        <a:p>
          <a:endParaRPr lang="en-US"/>
        </a:p>
      </dgm:t>
    </dgm:pt>
    <dgm:pt modelId="{22B4735D-FDE9-0F4D-8517-6404F300167D}" type="pres">
      <dgm:prSet presAssocID="{4B069595-C8F8-C542-AA06-04537D63260B}" presName="TwoConn_1-2" presStyleLbl="fgAccFollowNode1" presStyleIdx="0" presStyleCnt="1" custScaleX="98854" custScaleY="89767">
        <dgm:presLayoutVars>
          <dgm:bulletEnabled val="1"/>
        </dgm:presLayoutVars>
      </dgm:prSet>
      <dgm:spPr/>
      <dgm:t>
        <a:bodyPr/>
        <a:lstStyle/>
        <a:p>
          <a:endParaRPr lang="en-US"/>
        </a:p>
      </dgm:t>
    </dgm:pt>
    <dgm:pt modelId="{A26B9EBC-74D7-2A48-BA22-9588CC88354C}" type="pres">
      <dgm:prSet presAssocID="{4B069595-C8F8-C542-AA06-04537D63260B}" presName="TwoNodes_1_text" presStyleLbl="node1" presStyleIdx="1" presStyleCnt="2">
        <dgm:presLayoutVars>
          <dgm:bulletEnabled val="1"/>
        </dgm:presLayoutVars>
      </dgm:prSet>
      <dgm:spPr/>
      <dgm:t>
        <a:bodyPr/>
        <a:lstStyle/>
        <a:p>
          <a:endParaRPr lang="en-US"/>
        </a:p>
      </dgm:t>
    </dgm:pt>
    <dgm:pt modelId="{D6DE09C8-9119-B147-8885-52885619EE92}" type="pres">
      <dgm:prSet presAssocID="{4B069595-C8F8-C542-AA06-04537D63260B}" presName="TwoNodes_2_text" presStyleLbl="node1" presStyleIdx="1" presStyleCnt="2">
        <dgm:presLayoutVars>
          <dgm:bulletEnabled val="1"/>
        </dgm:presLayoutVars>
      </dgm:prSet>
      <dgm:spPr/>
      <dgm:t>
        <a:bodyPr/>
        <a:lstStyle/>
        <a:p>
          <a:endParaRPr lang="en-US"/>
        </a:p>
      </dgm:t>
    </dgm:pt>
  </dgm:ptLst>
  <dgm:cxnLst>
    <dgm:cxn modelId="{C4A3DBED-6FC4-A541-B931-EB60E015B3A9}" type="presOf" srcId="{26383733-9C83-2F4E-AA73-9102FEACE73A}" destId="{C7F5FE58-0E4F-1448-8B6D-1E52F620776C}" srcOrd="0" destOrd="0" presId="urn:microsoft.com/office/officeart/2005/8/layout/vProcess5"/>
    <dgm:cxn modelId="{B28A8268-2359-A54A-A2AA-46FC73828A14}" type="presOf" srcId="{F794A6D0-159F-1648-B732-77E25AB56B54}" destId="{A26B9EBC-74D7-2A48-BA22-9588CC88354C}" srcOrd="1" destOrd="1" presId="urn:microsoft.com/office/officeart/2005/8/layout/vProcess5"/>
    <dgm:cxn modelId="{5966CD22-FDD0-DE4D-BCA4-DB3FA0E58675}" type="presOf" srcId="{9A7E617A-4BED-144C-BA37-F797C39B70C8}" destId="{C7F5FE58-0E4F-1448-8B6D-1E52F620776C}" srcOrd="0" destOrd="2" presId="urn:microsoft.com/office/officeart/2005/8/layout/vProcess5"/>
    <dgm:cxn modelId="{941DD24D-AD4D-BC4D-8CCA-987287C3EB02}" type="presOf" srcId="{191AB62D-7613-ED44-BF21-05A480174B7A}" destId="{FBCB8F57-C548-1C43-A637-8BC0E0917159}" srcOrd="0" destOrd="0" presId="urn:microsoft.com/office/officeart/2005/8/layout/vProcess5"/>
    <dgm:cxn modelId="{1A6B5052-8D0A-F649-8AA2-3F7583CD2A05}" type="presOf" srcId="{F794A6D0-159F-1648-B732-77E25AB56B54}" destId="{C7F5FE58-0E4F-1448-8B6D-1E52F620776C}" srcOrd="0" destOrd="1" presId="urn:microsoft.com/office/officeart/2005/8/layout/vProcess5"/>
    <dgm:cxn modelId="{9A42656D-52CD-2F4F-9627-AC09C70BC8E1}" srcId="{191AB62D-7613-ED44-BF21-05A480174B7A}" destId="{EA30BBB8-30F3-504E-8E0A-4089A7235F4B}" srcOrd="0" destOrd="0" parTransId="{5E434350-189C-B54F-A946-E8F5E0AD6E11}" sibTransId="{C1FF72E8-3B30-964C-91A9-95CD5181E4FA}"/>
    <dgm:cxn modelId="{65C4432C-5250-0640-8A86-B843CB2CE8B8}" type="presOf" srcId="{EA30BBB8-30F3-504E-8E0A-4089A7235F4B}" destId="{D6DE09C8-9119-B147-8885-52885619EE92}" srcOrd="1" destOrd="1" presId="urn:microsoft.com/office/officeart/2005/8/layout/vProcess5"/>
    <dgm:cxn modelId="{0D811623-65F9-C049-9216-9DC1EE4A95DB}" srcId="{26383733-9C83-2F4E-AA73-9102FEACE73A}" destId="{F794A6D0-159F-1648-B732-77E25AB56B54}" srcOrd="0" destOrd="0" parTransId="{632F1CE8-9F3F-FB47-A51E-39E4B4D3E3A2}" sibTransId="{F12C7981-B93A-D34C-8B5B-6776E7049310}"/>
    <dgm:cxn modelId="{C111ED75-0A8E-2644-A617-C5075307D75F}" srcId="{EA30BBB8-30F3-504E-8E0A-4089A7235F4B}" destId="{80314524-DF9D-D142-BDDF-43D86B545F73}" srcOrd="0" destOrd="0" parTransId="{5127AD05-47D3-F542-824B-EAD759E83F28}" sibTransId="{0A349A34-73D3-4A4D-8FC2-0EAF13B7C801}"/>
    <dgm:cxn modelId="{76FE5349-4226-CF43-A802-85086A94EB23}" type="presOf" srcId="{606FA574-F26B-524F-8E65-05056BD13BBA}" destId="{22B4735D-FDE9-0F4D-8517-6404F300167D}" srcOrd="0" destOrd="0" presId="urn:microsoft.com/office/officeart/2005/8/layout/vProcess5"/>
    <dgm:cxn modelId="{3E0F7050-D293-614C-89CB-DC9579EDDD3C}" type="presOf" srcId="{4B069595-C8F8-C542-AA06-04537D63260B}" destId="{4EC26E6F-C52F-CE42-A8F6-CF14E3CA6C52}" srcOrd="0" destOrd="0" presId="urn:microsoft.com/office/officeart/2005/8/layout/vProcess5"/>
    <dgm:cxn modelId="{4C44D5E3-E32F-4C4B-B378-55E5A871BAA1}" type="presOf" srcId="{191AB62D-7613-ED44-BF21-05A480174B7A}" destId="{D6DE09C8-9119-B147-8885-52885619EE92}" srcOrd="1" destOrd="0" presId="urn:microsoft.com/office/officeart/2005/8/layout/vProcess5"/>
    <dgm:cxn modelId="{F363C5CC-A31A-9748-8E8E-7542E9A8084E}" srcId="{F794A6D0-159F-1648-B732-77E25AB56B54}" destId="{9A7E617A-4BED-144C-BA37-F797C39B70C8}" srcOrd="0" destOrd="0" parTransId="{6D12ECF2-14C3-6F42-8F5E-3F542083975C}" sibTransId="{F87F6F7F-14F0-EA4D-A74B-2CC1D24459A3}"/>
    <dgm:cxn modelId="{8A46FA12-3158-C240-B7DF-09C33CE8F711}" type="presOf" srcId="{26383733-9C83-2F4E-AA73-9102FEACE73A}" destId="{A26B9EBC-74D7-2A48-BA22-9588CC88354C}" srcOrd="1" destOrd="0" presId="urn:microsoft.com/office/officeart/2005/8/layout/vProcess5"/>
    <dgm:cxn modelId="{B537B878-6085-D246-BFFF-2D4A7493EEA9}" type="presOf" srcId="{80314524-DF9D-D142-BDDF-43D86B545F73}" destId="{FBCB8F57-C548-1C43-A637-8BC0E0917159}" srcOrd="0" destOrd="2" presId="urn:microsoft.com/office/officeart/2005/8/layout/vProcess5"/>
    <dgm:cxn modelId="{A328853F-1088-A74C-9CA2-86678E43A313}" type="presOf" srcId="{80314524-DF9D-D142-BDDF-43D86B545F73}" destId="{D6DE09C8-9119-B147-8885-52885619EE92}" srcOrd="1" destOrd="2" presId="urn:microsoft.com/office/officeart/2005/8/layout/vProcess5"/>
    <dgm:cxn modelId="{01DA2DF5-8E7F-6C4A-A685-F33147BBB45C}" type="presOf" srcId="{EA30BBB8-30F3-504E-8E0A-4089A7235F4B}" destId="{FBCB8F57-C548-1C43-A637-8BC0E0917159}" srcOrd="0" destOrd="1" presId="urn:microsoft.com/office/officeart/2005/8/layout/vProcess5"/>
    <dgm:cxn modelId="{FE09AAAF-D065-CD49-A885-078B72DEE0D8}" srcId="{EA30BBB8-30F3-504E-8E0A-4089A7235F4B}" destId="{F47FF2D5-1397-ED4B-9E14-2EDE603F5B0A}" srcOrd="1" destOrd="0" parTransId="{6383B989-E7CD-F649-90C7-862B43FBE5DE}" sibTransId="{34F57EC8-58D5-F349-A172-317749435838}"/>
    <dgm:cxn modelId="{4E813E88-9F70-E74A-BFFA-385E2AC4DE04}" type="presOf" srcId="{F47FF2D5-1397-ED4B-9E14-2EDE603F5B0A}" destId="{D6DE09C8-9119-B147-8885-52885619EE92}" srcOrd="1" destOrd="3" presId="urn:microsoft.com/office/officeart/2005/8/layout/vProcess5"/>
    <dgm:cxn modelId="{2EB83243-EBAC-1C40-8B8F-EEB674B4D205}" type="presOf" srcId="{F47FF2D5-1397-ED4B-9E14-2EDE603F5B0A}" destId="{FBCB8F57-C548-1C43-A637-8BC0E0917159}" srcOrd="0" destOrd="3" presId="urn:microsoft.com/office/officeart/2005/8/layout/vProcess5"/>
    <dgm:cxn modelId="{841D6870-4543-2B4B-9A88-866BCA5009AB}" type="presOf" srcId="{9A7E617A-4BED-144C-BA37-F797C39B70C8}" destId="{A26B9EBC-74D7-2A48-BA22-9588CC88354C}" srcOrd="1" destOrd="2" presId="urn:microsoft.com/office/officeart/2005/8/layout/vProcess5"/>
    <dgm:cxn modelId="{18773EE1-44B8-574F-B98C-3015C0727EFC}" srcId="{4B069595-C8F8-C542-AA06-04537D63260B}" destId="{191AB62D-7613-ED44-BF21-05A480174B7A}" srcOrd="1" destOrd="0" parTransId="{2C2ADAE6-8AD9-3743-9FB8-ED574BAF6CAD}" sibTransId="{7C98AAE8-A720-8640-80AC-8219FBEE20FB}"/>
    <dgm:cxn modelId="{1F8CBAE7-5E4D-B746-A15B-28BCC9F64965}" srcId="{4B069595-C8F8-C542-AA06-04537D63260B}" destId="{26383733-9C83-2F4E-AA73-9102FEACE73A}" srcOrd="0" destOrd="0" parTransId="{B8E0DD79-8102-5B47-8E3C-C29A96295326}" sibTransId="{606FA574-F26B-524F-8E65-05056BD13BBA}"/>
    <dgm:cxn modelId="{015911ED-3B2E-1548-9D80-616A76126C6A}" type="presParOf" srcId="{4EC26E6F-C52F-CE42-A8F6-CF14E3CA6C52}" destId="{D4B683C6-9581-CC48-B17B-FE198341F943}" srcOrd="0" destOrd="0" presId="urn:microsoft.com/office/officeart/2005/8/layout/vProcess5"/>
    <dgm:cxn modelId="{0B4F5643-E5DD-744B-974F-37A2A1E07EEF}" type="presParOf" srcId="{4EC26E6F-C52F-CE42-A8F6-CF14E3CA6C52}" destId="{C7F5FE58-0E4F-1448-8B6D-1E52F620776C}" srcOrd="1" destOrd="0" presId="urn:microsoft.com/office/officeart/2005/8/layout/vProcess5"/>
    <dgm:cxn modelId="{CB2B53E1-84D4-164F-9DE1-2086FD1BF4F3}" type="presParOf" srcId="{4EC26E6F-C52F-CE42-A8F6-CF14E3CA6C52}" destId="{FBCB8F57-C548-1C43-A637-8BC0E0917159}" srcOrd="2" destOrd="0" presId="urn:microsoft.com/office/officeart/2005/8/layout/vProcess5"/>
    <dgm:cxn modelId="{4578A8EA-D4A8-E54A-B9BE-FD1554465E57}" type="presParOf" srcId="{4EC26E6F-C52F-CE42-A8F6-CF14E3CA6C52}" destId="{22B4735D-FDE9-0F4D-8517-6404F300167D}" srcOrd="3" destOrd="0" presId="urn:microsoft.com/office/officeart/2005/8/layout/vProcess5"/>
    <dgm:cxn modelId="{BA1148A2-879A-C049-8480-CE4EBD34D288}" type="presParOf" srcId="{4EC26E6F-C52F-CE42-A8F6-CF14E3CA6C52}" destId="{A26B9EBC-74D7-2A48-BA22-9588CC88354C}" srcOrd="4" destOrd="0" presId="urn:microsoft.com/office/officeart/2005/8/layout/vProcess5"/>
    <dgm:cxn modelId="{E9CF799A-CD52-AD44-AB14-F70A18A3B58E}" type="presParOf" srcId="{4EC26E6F-C52F-CE42-A8F6-CF14E3CA6C52}" destId="{D6DE09C8-9119-B147-8885-52885619EE92}"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F28E27-31E0-B34F-BC9F-4CDE7B8EDC8B}"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FAADB5D8-2D9B-7A46-8864-3E76632DF242}">
      <dgm:prSet phldrT="[Text]"/>
      <dgm:spPr/>
      <dgm:t>
        <a:bodyPr/>
        <a:lstStyle/>
        <a:p>
          <a:r>
            <a:rPr lang="en-US" dirty="0" smtClean="0">
              <a:latin typeface="Times New Roman" panose="02020603050405020304" pitchFamily="18" charset="0"/>
              <a:cs typeface="Times New Roman" panose="02020603050405020304" pitchFamily="18" charset="0"/>
            </a:rPr>
            <a:t>Mutual Exclusion</a:t>
          </a:r>
          <a:endParaRPr lang="en-US" dirty="0">
            <a:latin typeface="Times New Roman" panose="02020603050405020304" pitchFamily="18" charset="0"/>
            <a:cs typeface="Times New Roman" panose="02020603050405020304" pitchFamily="18" charset="0"/>
          </a:endParaRPr>
        </a:p>
      </dgm:t>
    </dgm:pt>
    <dgm:pt modelId="{13107E0E-EAEB-E249-A700-4C5354826476}" type="parTrans" cxnId="{7E36EEB6-8273-DB4E-ABCE-384C7CC38C43}">
      <dgm:prSet/>
      <dgm:spPr/>
      <dgm:t>
        <a:bodyPr/>
        <a:lstStyle/>
        <a:p>
          <a:endParaRPr lang="en-US">
            <a:latin typeface="Times New Roman" panose="02020603050405020304" pitchFamily="18" charset="0"/>
            <a:cs typeface="Times New Roman" panose="02020603050405020304" pitchFamily="18" charset="0"/>
          </a:endParaRPr>
        </a:p>
      </dgm:t>
    </dgm:pt>
    <dgm:pt modelId="{1E2D3B4A-6DB0-1A45-A8F9-7D186F04B72A}" type="sibTrans" cxnId="{7E36EEB6-8273-DB4E-ABCE-384C7CC38C43}">
      <dgm:prSet/>
      <dgm:spPr/>
      <dgm:t>
        <a:bodyPr/>
        <a:lstStyle/>
        <a:p>
          <a:endParaRPr lang="en-US">
            <a:latin typeface="Times New Roman" panose="02020603050405020304" pitchFamily="18" charset="0"/>
            <a:cs typeface="Times New Roman" panose="02020603050405020304" pitchFamily="18" charset="0"/>
          </a:endParaRPr>
        </a:p>
      </dgm:t>
    </dgm:pt>
    <dgm:pt modelId="{C30027CC-F546-2244-ADC4-F1E1D604EBBF}">
      <dgm:prSet/>
      <dgm:spPr>
        <a:solidFill>
          <a:schemeClr val="bg1"/>
        </a:solidFill>
        <a:ln>
          <a:solidFill>
            <a:schemeClr val="accent1"/>
          </a:solidFill>
        </a:ln>
      </dgm:spPr>
      <dgm:t>
        <a:bodyPr/>
        <a:lstStyle/>
        <a:p>
          <a:r>
            <a:rPr lang="en-US" dirty="0" smtClean="0">
              <a:latin typeface="Times New Roman" panose="02020603050405020304" pitchFamily="18" charset="0"/>
              <a:cs typeface="Times New Roman" panose="02020603050405020304" pitchFamily="18" charset="0"/>
            </a:rPr>
            <a:t>Only one process may use a resource at a time</a:t>
          </a:r>
        </a:p>
      </dgm:t>
    </dgm:pt>
    <dgm:pt modelId="{66FA7D5D-B901-D048-B7EA-F239C1B39F7D}" type="parTrans" cxnId="{4CE91DD5-DBA7-3848-B2E2-A63BBB97D862}">
      <dgm:prSet/>
      <dgm:spPr/>
      <dgm:t>
        <a:bodyPr/>
        <a:lstStyle/>
        <a:p>
          <a:endParaRPr lang="en-US">
            <a:latin typeface="Times New Roman" panose="02020603050405020304" pitchFamily="18" charset="0"/>
            <a:cs typeface="Times New Roman" panose="02020603050405020304" pitchFamily="18" charset="0"/>
          </a:endParaRPr>
        </a:p>
      </dgm:t>
    </dgm:pt>
    <dgm:pt modelId="{D75C275F-F007-3946-9381-CBA55B14D844}" type="sibTrans" cxnId="{4CE91DD5-DBA7-3848-B2E2-A63BBB97D862}">
      <dgm:prSet/>
      <dgm:spPr/>
      <dgm:t>
        <a:bodyPr/>
        <a:lstStyle/>
        <a:p>
          <a:endParaRPr lang="en-US">
            <a:latin typeface="Times New Roman" panose="02020603050405020304" pitchFamily="18" charset="0"/>
            <a:cs typeface="Times New Roman" panose="02020603050405020304" pitchFamily="18" charset="0"/>
          </a:endParaRPr>
        </a:p>
      </dgm:t>
    </dgm:pt>
    <dgm:pt modelId="{89770E3B-DCA7-3848-9303-28CD4251107C}">
      <dgm:prSet/>
      <dgm:spPr/>
      <dgm:t>
        <a:bodyPr/>
        <a:lstStyle/>
        <a:p>
          <a:r>
            <a:rPr lang="en-US" dirty="0" smtClean="0">
              <a:latin typeface="Times New Roman" panose="02020603050405020304" pitchFamily="18" charset="0"/>
              <a:cs typeface="Times New Roman" panose="02020603050405020304" pitchFamily="18" charset="0"/>
            </a:rPr>
            <a:t>Hold-and-Wait</a:t>
          </a:r>
        </a:p>
      </dgm:t>
    </dgm:pt>
    <dgm:pt modelId="{95FE122D-516D-1640-8DB2-434AA9FACA8E}" type="parTrans" cxnId="{123391C1-8758-AA4A-B13D-7307D65CD3BD}">
      <dgm:prSet/>
      <dgm:spPr/>
      <dgm:t>
        <a:bodyPr/>
        <a:lstStyle/>
        <a:p>
          <a:endParaRPr lang="en-US">
            <a:latin typeface="Times New Roman" panose="02020603050405020304" pitchFamily="18" charset="0"/>
            <a:cs typeface="Times New Roman" panose="02020603050405020304" pitchFamily="18" charset="0"/>
          </a:endParaRPr>
        </a:p>
      </dgm:t>
    </dgm:pt>
    <dgm:pt modelId="{A5BA5E1B-CDE3-A64B-8989-CA5B097F5E14}" type="sibTrans" cxnId="{123391C1-8758-AA4A-B13D-7307D65CD3BD}">
      <dgm:prSet/>
      <dgm:spPr/>
      <dgm:t>
        <a:bodyPr/>
        <a:lstStyle/>
        <a:p>
          <a:endParaRPr lang="en-US">
            <a:latin typeface="Times New Roman" panose="02020603050405020304" pitchFamily="18" charset="0"/>
            <a:cs typeface="Times New Roman" panose="02020603050405020304" pitchFamily="18" charset="0"/>
          </a:endParaRPr>
        </a:p>
      </dgm:t>
    </dgm:pt>
    <dgm:pt modelId="{33F6D4F0-07C2-9144-899C-AF212DC0E361}">
      <dgm:prSet/>
      <dgm:spPr>
        <a:solidFill>
          <a:schemeClr val="bg1"/>
        </a:solidFill>
        <a:ln>
          <a:solidFill>
            <a:schemeClr val="accent1"/>
          </a:solidFill>
        </a:ln>
      </dgm:spPr>
      <dgm:t>
        <a:bodyPr/>
        <a:lstStyle/>
        <a:p>
          <a:r>
            <a:rPr lang="en-US" dirty="0" smtClean="0">
              <a:latin typeface="Times New Roman" panose="02020603050405020304" pitchFamily="18" charset="0"/>
              <a:cs typeface="Times New Roman" panose="02020603050405020304" pitchFamily="18" charset="0"/>
            </a:rPr>
            <a:t>A process may hold allocated resources while awaiting assignment of other resources</a:t>
          </a:r>
        </a:p>
      </dgm:t>
    </dgm:pt>
    <dgm:pt modelId="{A6F1A6C4-1D48-A242-B4D6-B8AB0D00400E}" type="parTrans" cxnId="{125BFD47-6D4C-EE45-A734-44602B3AC7B4}">
      <dgm:prSet/>
      <dgm:spPr/>
      <dgm:t>
        <a:bodyPr/>
        <a:lstStyle/>
        <a:p>
          <a:endParaRPr lang="en-US">
            <a:latin typeface="Times New Roman" panose="02020603050405020304" pitchFamily="18" charset="0"/>
            <a:cs typeface="Times New Roman" panose="02020603050405020304" pitchFamily="18" charset="0"/>
          </a:endParaRPr>
        </a:p>
      </dgm:t>
    </dgm:pt>
    <dgm:pt modelId="{79ADCD33-D91A-074A-B772-C0A69F1A8551}" type="sibTrans" cxnId="{125BFD47-6D4C-EE45-A734-44602B3AC7B4}">
      <dgm:prSet/>
      <dgm:spPr/>
      <dgm:t>
        <a:bodyPr/>
        <a:lstStyle/>
        <a:p>
          <a:endParaRPr lang="en-US">
            <a:latin typeface="Times New Roman" panose="02020603050405020304" pitchFamily="18" charset="0"/>
            <a:cs typeface="Times New Roman" panose="02020603050405020304" pitchFamily="18" charset="0"/>
          </a:endParaRPr>
        </a:p>
      </dgm:t>
    </dgm:pt>
    <dgm:pt modelId="{6A10E3E3-FA6D-1E4B-BB49-89AF70B7997E}">
      <dgm:prSet/>
      <dgm:spPr/>
      <dgm:t>
        <a:bodyPr/>
        <a:lstStyle/>
        <a:p>
          <a:r>
            <a:rPr lang="en-NZ" dirty="0" smtClean="0">
              <a:latin typeface="Times New Roman" panose="02020603050405020304" pitchFamily="18" charset="0"/>
              <a:cs typeface="Times New Roman" panose="02020603050405020304" pitchFamily="18" charset="0"/>
            </a:rPr>
            <a:t>No Pre-emption</a:t>
          </a:r>
        </a:p>
      </dgm:t>
    </dgm:pt>
    <dgm:pt modelId="{D92BC7C8-121B-5E4E-B4EA-8EA596186D1A}" type="parTrans" cxnId="{9557A739-C567-4B47-835E-E95D0E455BE2}">
      <dgm:prSet/>
      <dgm:spPr/>
      <dgm:t>
        <a:bodyPr/>
        <a:lstStyle/>
        <a:p>
          <a:endParaRPr lang="en-US">
            <a:latin typeface="Times New Roman" panose="02020603050405020304" pitchFamily="18" charset="0"/>
            <a:cs typeface="Times New Roman" panose="02020603050405020304" pitchFamily="18" charset="0"/>
          </a:endParaRPr>
        </a:p>
      </dgm:t>
    </dgm:pt>
    <dgm:pt modelId="{0D7DD324-772D-6D48-8659-E26C3B195677}" type="sibTrans" cxnId="{9557A739-C567-4B47-835E-E95D0E455BE2}">
      <dgm:prSet/>
      <dgm:spPr/>
      <dgm:t>
        <a:bodyPr/>
        <a:lstStyle/>
        <a:p>
          <a:endParaRPr lang="en-US">
            <a:latin typeface="Times New Roman" panose="02020603050405020304" pitchFamily="18" charset="0"/>
            <a:cs typeface="Times New Roman" panose="02020603050405020304" pitchFamily="18" charset="0"/>
          </a:endParaRPr>
        </a:p>
      </dgm:t>
    </dgm:pt>
    <dgm:pt modelId="{E95D73AA-1155-2340-AF50-F162A8F43417}">
      <dgm:prSet/>
      <dgm:spPr>
        <a:solidFill>
          <a:schemeClr val="bg1"/>
        </a:solidFill>
        <a:ln>
          <a:solidFill>
            <a:schemeClr val="accent1"/>
          </a:solidFill>
        </a:ln>
      </dgm:spPr>
      <dgm:t>
        <a:bodyPr/>
        <a:lstStyle/>
        <a:p>
          <a:r>
            <a:rPr lang="en-NZ" dirty="0" smtClean="0">
              <a:latin typeface="Times New Roman" panose="02020603050405020304" pitchFamily="18" charset="0"/>
              <a:cs typeface="Times New Roman" panose="02020603050405020304" pitchFamily="18" charset="0"/>
            </a:rPr>
            <a:t>No resource can be forcibly removed from a process holding it</a:t>
          </a:r>
        </a:p>
      </dgm:t>
    </dgm:pt>
    <dgm:pt modelId="{881C6D5D-13D3-5540-A4EA-3435188C29DC}" type="parTrans" cxnId="{78A4C2CD-62DA-8B49-9DD4-4CE9E5A4EA8D}">
      <dgm:prSet/>
      <dgm:spPr/>
      <dgm:t>
        <a:bodyPr/>
        <a:lstStyle/>
        <a:p>
          <a:endParaRPr lang="en-US">
            <a:latin typeface="Times New Roman" panose="02020603050405020304" pitchFamily="18" charset="0"/>
            <a:cs typeface="Times New Roman" panose="02020603050405020304" pitchFamily="18" charset="0"/>
          </a:endParaRPr>
        </a:p>
      </dgm:t>
    </dgm:pt>
    <dgm:pt modelId="{63EDF2B7-6064-844B-AF4D-0F7ED29F70A6}" type="sibTrans" cxnId="{78A4C2CD-62DA-8B49-9DD4-4CE9E5A4EA8D}">
      <dgm:prSet/>
      <dgm:spPr/>
      <dgm:t>
        <a:bodyPr/>
        <a:lstStyle/>
        <a:p>
          <a:endParaRPr lang="en-US">
            <a:latin typeface="Times New Roman" panose="02020603050405020304" pitchFamily="18" charset="0"/>
            <a:cs typeface="Times New Roman" panose="02020603050405020304" pitchFamily="18" charset="0"/>
          </a:endParaRPr>
        </a:p>
      </dgm:t>
    </dgm:pt>
    <dgm:pt modelId="{6B6C2A78-FD5F-CE4B-9E66-DD0EF754F5D6}">
      <dgm:prSet/>
      <dgm:spPr/>
      <dgm:t>
        <a:bodyPr/>
        <a:lstStyle/>
        <a:p>
          <a:r>
            <a:rPr lang="en-NZ" dirty="0" smtClean="0">
              <a:latin typeface="Times New Roman" panose="02020603050405020304" pitchFamily="18" charset="0"/>
              <a:cs typeface="Times New Roman" panose="02020603050405020304" pitchFamily="18" charset="0"/>
            </a:rPr>
            <a:t>Circular Wait</a:t>
          </a:r>
        </a:p>
      </dgm:t>
    </dgm:pt>
    <dgm:pt modelId="{B36329CF-E242-DD43-BA9C-76956EB1A060}" type="parTrans" cxnId="{D8BB821A-3CFE-F849-ABEA-12A2AECC5259}">
      <dgm:prSet/>
      <dgm:spPr/>
      <dgm:t>
        <a:bodyPr/>
        <a:lstStyle/>
        <a:p>
          <a:endParaRPr lang="en-US">
            <a:latin typeface="Times New Roman" panose="02020603050405020304" pitchFamily="18" charset="0"/>
            <a:cs typeface="Times New Roman" panose="02020603050405020304" pitchFamily="18" charset="0"/>
          </a:endParaRPr>
        </a:p>
      </dgm:t>
    </dgm:pt>
    <dgm:pt modelId="{6909B805-475A-3A4E-B8F6-1AC694A2E2CA}" type="sibTrans" cxnId="{D8BB821A-3CFE-F849-ABEA-12A2AECC5259}">
      <dgm:prSet/>
      <dgm:spPr/>
      <dgm:t>
        <a:bodyPr/>
        <a:lstStyle/>
        <a:p>
          <a:endParaRPr lang="en-US">
            <a:latin typeface="Times New Roman" panose="02020603050405020304" pitchFamily="18" charset="0"/>
            <a:cs typeface="Times New Roman" panose="02020603050405020304" pitchFamily="18" charset="0"/>
          </a:endParaRPr>
        </a:p>
      </dgm:t>
    </dgm:pt>
    <dgm:pt modelId="{67B3BA71-261C-0447-8E65-09D9621C2928}">
      <dgm:prSet/>
      <dgm:spPr>
        <a:solidFill>
          <a:schemeClr val="bg1"/>
        </a:solidFill>
        <a:ln>
          <a:solidFill>
            <a:schemeClr val="accent1"/>
          </a:solidFill>
        </a:ln>
      </dgm:spPr>
      <dgm:t>
        <a:bodyPr/>
        <a:lstStyle/>
        <a:p>
          <a:r>
            <a:rPr lang="en-NZ" dirty="0" smtClean="0">
              <a:latin typeface="Times New Roman" panose="02020603050405020304" pitchFamily="18" charset="0"/>
              <a:cs typeface="Times New Roman" panose="02020603050405020304" pitchFamily="18" charset="0"/>
            </a:rPr>
            <a:t>A closed chain of processes exists, such that each process holds at least one resource needed by the next process in  the chain</a:t>
          </a:r>
        </a:p>
      </dgm:t>
    </dgm:pt>
    <dgm:pt modelId="{EB73C5F2-38C9-5C48-AC82-1F52FEC517EE}" type="parTrans" cxnId="{27FE7EC4-86B9-7147-9A11-95D7B8115E2C}">
      <dgm:prSet/>
      <dgm:spPr/>
      <dgm:t>
        <a:bodyPr/>
        <a:lstStyle/>
        <a:p>
          <a:endParaRPr lang="en-US">
            <a:latin typeface="Times New Roman" panose="02020603050405020304" pitchFamily="18" charset="0"/>
            <a:cs typeface="Times New Roman" panose="02020603050405020304" pitchFamily="18" charset="0"/>
          </a:endParaRPr>
        </a:p>
      </dgm:t>
    </dgm:pt>
    <dgm:pt modelId="{4439AB72-52A8-3A44-A050-74E1F8A8450E}" type="sibTrans" cxnId="{27FE7EC4-86B9-7147-9A11-95D7B8115E2C}">
      <dgm:prSet/>
      <dgm:spPr/>
      <dgm:t>
        <a:bodyPr/>
        <a:lstStyle/>
        <a:p>
          <a:endParaRPr lang="en-US">
            <a:latin typeface="Times New Roman" panose="02020603050405020304" pitchFamily="18" charset="0"/>
            <a:cs typeface="Times New Roman" panose="02020603050405020304" pitchFamily="18" charset="0"/>
          </a:endParaRPr>
        </a:p>
      </dgm:t>
    </dgm:pt>
    <dgm:pt modelId="{8163C908-9BEE-4C4C-8650-16351E6DD242}">
      <dgm:prSet/>
      <dgm:spPr>
        <a:solidFill>
          <a:schemeClr val="bg1"/>
        </a:solidFill>
        <a:ln>
          <a:solidFill>
            <a:schemeClr val="accent1"/>
          </a:solidFill>
        </a:ln>
      </dgm:spPr>
      <dgm:t>
        <a:bodyPr/>
        <a:lstStyle/>
        <a:p>
          <a:r>
            <a:rPr lang="en-US" dirty="0" smtClean="0">
              <a:latin typeface="Times New Roman" panose="02020603050405020304" pitchFamily="18" charset="0"/>
              <a:cs typeface="Times New Roman" panose="02020603050405020304" pitchFamily="18" charset="0"/>
            </a:rPr>
            <a:t>No process may access a resource until that has been allocated to another process</a:t>
          </a:r>
        </a:p>
      </dgm:t>
    </dgm:pt>
    <dgm:pt modelId="{F1485ABC-C368-C841-B1C1-D23D86FB8623}" type="parTrans" cxnId="{F19EB496-5C51-114D-8021-F980A374B08F}">
      <dgm:prSet/>
      <dgm:spPr/>
      <dgm:t>
        <a:bodyPr/>
        <a:lstStyle/>
        <a:p>
          <a:endParaRPr lang="de-DE">
            <a:latin typeface="Times New Roman" panose="02020603050405020304" pitchFamily="18" charset="0"/>
            <a:cs typeface="Times New Roman" panose="02020603050405020304" pitchFamily="18" charset="0"/>
          </a:endParaRPr>
        </a:p>
      </dgm:t>
    </dgm:pt>
    <dgm:pt modelId="{3E44614A-9FB9-9643-8F36-1EB596A703EF}" type="sibTrans" cxnId="{F19EB496-5C51-114D-8021-F980A374B08F}">
      <dgm:prSet/>
      <dgm:spPr/>
      <dgm:t>
        <a:bodyPr/>
        <a:lstStyle/>
        <a:p>
          <a:endParaRPr lang="de-DE">
            <a:latin typeface="Times New Roman" panose="02020603050405020304" pitchFamily="18" charset="0"/>
            <a:cs typeface="Times New Roman" panose="02020603050405020304" pitchFamily="18" charset="0"/>
          </a:endParaRPr>
        </a:p>
      </dgm:t>
    </dgm:pt>
    <dgm:pt modelId="{595A4C02-9C50-5D44-97C1-61C5F1D39956}" type="pres">
      <dgm:prSet presAssocID="{D5F28E27-31E0-B34F-BC9F-4CDE7B8EDC8B}" presName="Name0" presStyleCnt="0">
        <dgm:presLayoutVars>
          <dgm:dir/>
          <dgm:animLvl val="lvl"/>
          <dgm:resizeHandles val="exact"/>
        </dgm:presLayoutVars>
      </dgm:prSet>
      <dgm:spPr/>
      <dgm:t>
        <a:bodyPr/>
        <a:lstStyle/>
        <a:p>
          <a:endParaRPr lang="en-US"/>
        </a:p>
      </dgm:t>
    </dgm:pt>
    <dgm:pt modelId="{70B573EF-205F-1842-8CCC-1BBEA43FF364}" type="pres">
      <dgm:prSet presAssocID="{FAADB5D8-2D9B-7A46-8864-3E76632DF242}" presName="composite" presStyleCnt="0"/>
      <dgm:spPr/>
    </dgm:pt>
    <dgm:pt modelId="{910692A2-8C4F-0545-98A7-FD5743A081D9}" type="pres">
      <dgm:prSet presAssocID="{FAADB5D8-2D9B-7A46-8864-3E76632DF242}" presName="parTx" presStyleLbl="alignNode1" presStyleIdx="0" presStyleCnt="4">
        <dgm:presLayoutVars>
          <dgm:chMax val="0"/>
          <dgm:chPref val="0"/>
          <dgm:bulletEnabled val="1"/>
        </dgm:presLayoutVars>
      </dgm:prSet>
      <dgm:spPr/>
      <dgm:t>
        <a:bodyPr/>
        <a:lstStyle/>
        <a:p>
          <a:endParaRPr lang="en-US"/>
        </a:p>
      </dgm:t>
    </dgm:pt>
    <dgm:pt modelId="{613BAD88-1300-C64D-8478-28BDFCA247EE}" type="pres">
      <dgm:prSet presAssocID="{FAADB5D8-2D9B-7A46-8864-3E76632DF242}" presName="desTx" presStyleLbl="alignAccFollowNode1" presStyleIdx="0" presStyleCnt="4" custLinFactNeighborX="-78" custLinFactNeighborY="1405">
        <dgm:presLayoutVars>
          <dgm:bulletEnabled val="1"/>
        </dgm:presLayoutVars>
      </dgm:prSet>
      <dgm:spPr/>
      <dgm:t>
        <a:bodyPr/>
        <a:lstStyle/>
        <a:p>
          <a:endParaRPr lang="en-US"/>
        </a:p>
      </dgm:t>
    </dgm:pt>
    <dgm:pt modelId="{830B52BF-56C9-0947-9FFF-A0BAF664FCA6}" type="pres">
      <dgm:prSet presAssocID="{1E2D3B4A-6DB0-1A45-A8F9-7D186F04B72A}" presName="space" presStyleCnt="0"/>
      <dgm:spPr/>
    </dgm:pt>
    <dgm:pt modelId="{E46CE980-0576-7746-B52C-14F313BD605A}" type="pres">
      <dgm:prSet presAssocID="{89770E3B-DCA7-3848-9303-28CD4251107C}" presName="composite" presStyleCnt="0"/>
      <dgm:spPr/>
    </dgm:pt>
    <dgm:pt modelId="{F7B771C4-1781-334A-A9CC-6AB6388019C2}" type="pres">
      <dgm:prSet presAssocID="{89770E3B-DCA7-3848-9303-28CD4251107C}" presName="parTx" presStyleLbl="alignNode1" presStyleIdx="1" presStyleCnt="4">
        <dgm:presLayoutVars>
          <dgm:chMax val="0"/>
          <dgm:chPref val="0"/>
          <dgm:bulletEnabled val="1"/>
        </dgm:presLayoutVars>
      </dgm:prSet>
      <dgm:spPr/>
      <dgm:t>
        <a:bodyPr/>
        <a:lstStyle/>
        <a:p>
          <a:endParaRPr lang="en-US"/>
        </a:p>
      </dgm:t>
    </dgm:pt>
    <dgm:pt modelId="{CE427A8D-A2CB-E34E-B99B-527B0A4E0DC8}" type="pres">
      <dgm:prSet presAssocID="{89770E3B-DCA7-3848-9303-28CD4251107C}" presName="desTx" presStyleLbl="alignAccFollowNode1" presStyleIdx="1" presStyleCnt="4" custLinFactNeighborX="3" custLinFactNeighborY="1405">
        <dgm:presLayoutVars>
          <dgm:bulletEnabled val="1"/>
        </dgm:presLayoutVars>
      </dgm:prSet>
      <dgm:spPr/>
      <dgm:t>
        <a:bodyPr/>
        <a:lstStyle/>
        <a:p>
          <a:endParaRPr lang="en-US"/>
        </a:p>
      </dgm:t>
    </dgm:pt>
    <dgm:pt modelId="{9DD92D25-166F-0B42-A9CE-269E7FD9CEB2}" type="pres">
      <dgm:prSet presAssocID="{A5BA5E1B-CDE3-A64B-8989-CA5B097F5E14}" presName="space" presStyleCnt="0"/>
      <dgm:spPr/>
    </dgm:pt>
    <dgm:pt modelId="{08A86BD8-8382-6244-8E45-BF8DF4211F66}" type="pres">
      <dgm:prSet presAssocID="{6A10E3E3-FA6D-1E4B-BB49-89AF70B7997E}" presName="composite" presStyleCnt="0"/>
      <dgm:spPr/>
    </dgm:pt>
    <dgm:pt modelId="{8AD7747F-C6FB-8D40-8D93-2E53B586D4AB}" type="pres">
      <dgm:prSet presAssocID="{6A10E3E3-FA6D-1E4B-BB49-89AF70B7997E}" presName="parTx" presStyleLbl="alignNode1" presStyleIdx="2" presStyleCnt="4" custScaleX="109942">
        <dgm:presLayoutVars>
          <dgm:chMax val="0"/>
          <dgm:chPref val="0"/>
          <dgm:bulletEnabled val="1"/>
        </dgm:presLayoutVars>
      </dgm:prSet>
      <dgm:spPr/>
      <dgm:t>
        <a:bodyPr/>
        <a:lstStyle/>
        <a:p>
          <a:endParaRPr lang="en-US"/>
        </a:p>
      </dgm:t>
    </dgm:pt>
    <dgm:pt modelId="{F1B2B33B-D78F-B548-832F-D31F12C1AEA8}" type="pres">
      <dgm:prSet presAssocID="{6A10E3E3-FA6D-1E4B-BB49-89AF70B7997E}" presName="desTx" presStyleLbl="alignAccFollowNode1" presStyleIdx="2" presStyleCnt="4" custLinFactNeighborX="-662" custLinFactNeighborY="1405">
        <dgm:presLayoutVars>
          <dgm:bulletEnabled val="1"/>
        </dgm:presLayoutVars>
      </dgm:prSet>
      <dgm:spPr/>
      <dgm:t>
        <a:bodyPr/>
        <a:lstStyle/>
        <a:p>
          <a:endParaRPr lang="en-US"/>
        </a:p>
      </dgm:t>
    </dgm:pt>
    <dgm:pt modelId="{EC1137E5-1FDC-2E44-80C2-815E763752B0}" type="pres">
      <dgm:prSet presAssocID="{0D7DD324-772D-6D48-8659-E26C3B195677}" presName="space" presStyleCnt="0"/>
      <dgm:spPr/>
    </dgm:pt>
    <dgm:pt modelId="{EDB3DE01-69DE-634E-A1D3-A796506F10FE}" type="pres">
      <dgm:prSet presAssocID="{6B6C2A78-FD5F-CE4B-9E66-DD0EF754F5D6}" presName="composite" presStyleCnt="0"/>
      <dgm:spPr/>
    </dgm:pt>
    <dgm:pt modelId="{92B94131-7DF3-D247-8535-7A1175868520}" type="pres">
      <dgm:prSet presAssocID="{6B6C2A78-FD5F-CE4B-9E66-DD0EF754F5D6}" presName="parTx" presStyleLbl="alignNode1" presStyleIdx="3" presStyleCnt="4">
        <dgm:presLayoutVars>
          <dgm:chMax val="0"/>
          <dgm:chPref val="0"/>
          <dgm:bulletEnabled val="1"/>
        </dgm:presLayoutVars>
      </dgm:prSet>
      <dgm:spPr/>
      <dgm:t>
        <a:bodyPr/>
        <a:lstStyle/>
        <a:p>
          <a:endParaRPr lang="en-US"/>
        </a:p>
      </dgm:t>
    </dgm:pt>
    <dgm:pt modelId="{583D7356-1B1B-AD42-925D-161669EB54CA}" type="pres">
      <dgm:prSet presAssocID="{6B6C2A78-FD5F-CE4B-9E66-DD0EF754F5D6}" presName="desTx" presStyleLbl="alignAccFollowNode1" presStyleIdx="3" presStyleCnt="4" custLinFactNeighborX="2898" custLinFactNeighborY="1405">
        <dgm:presLayoutVars>
          <dgm:bulletEnabled val="1"/>
        </dgm:presLayoutVars>
      </dgm:prSet>
      <dgm:spPr/>
      <dgm:t>
        <a:bodyPr/>
        <a:lstStyle/>
        <a:p>
          <a:endParaRPr lang="en-US"/>
        </a:p>
      </dgm:t>
    </dgm:pt>
  </dgm:ptLst>
  <dgm:cxnLst>
    <dgm:cxn modelId="{E077D79B-2B93-0643-B81F-566481F49DE9}" type="presOf" srcId="{67B3BA71-261C-0447-8E65-09D9621C2928}" destId="{583D7356-1B1B-AD42-925D-161669EB54CA}" srcOrd="0" destOrd="0" presId="urn:microsoft.com/office/officeart/2005/8/layout/hList1"/>
    <dgm:cxn modelId="{125BFD47-6D4C-EE45-A734-44602B3AC7B4}" srcId="{89770E3B-DCA7-3848-9303-28CD4251107C}" destId="{33F6D4F0-07C2-9144-899C-AF212DC0E361}" srcOrd="0" destOrd="0" parTransId="{A6F1A6C4-1D48-A242-B4D6-B8AB0D00400E}" sibTransId="{79ADCD33-D91A-074A-B772-C0A69F1A8551}"/>
    <dgm:cxn modelId="{474D0289-9549-D74C-B3AF-455E916BC5CD}" type="presOf" srcId="{D5F28E27-31E0-B34F-BC9F-4CDE7B8EDC8B}" destId="{595A4C02-9C50-5D44-97C1-61C5F1D39956}" srcOrd="0" destOrd="0" presId="urn:microsoft.com/office/officeart/2005/8/layout/hList1"/>
    <dgm:cxn modelId="{27FE7EC4-86B9-7147-9A11-95D7B8115E2C}" srcId="{6B6C2A78-FD5F-CE4B-9E66-DD0EF754F5D6}" destId="{67B3BA71-261C-0447-8E65-09D9621C2928}" srcOrd="0" destOrd="0" parTransId="{EB73C5F2-38C9-5C48-AC82-1F52FEC517EE}" sibTransId="{4439AB72-52A8-3A44-A050-74E1F8A8450E}"/>
    <dgm:cxn modelId="{5CD4395C-D247-034C-875A-2D4F5C2EAC6F}" type="presOf" srcId="{6A10E3E3-FA6D-1E4B-BB49-89AF70B7997E}" destId="{8AD7747F-C6FB-8D40-8D93-2E53B586D4AB}" srcOrd="0" destOrd="0" presId="urn:microsoft.com/office/officeart/2005/8/layout/hList1"/>
    <dgm:cxn modelId="{123391C1-8758-AA4A-B13D-7307D65CD3BD}" srcId="{D5F28E27-31E0-B34F-BC9F-4CDE7B8EDC8B}" destId="{89770E3B-DCA7-3848-9303-28CD4251107C}" srcOrd="1" destOrd="0" parTransId="{95FE122D-516D-1640-8DB2-434AA9FACA8E}" sibTransId="{A5BA5E1B-CDE3-A64B-8989-CA5B097F5E14}"/>
    <dgm:cxn modelId="{4CE91DD5-DBA7-3848-B2E2-A63BBB97D862}" srcId="{FAADB5D8-2D9B-7A46-8864-3E76632DF242}" destId="{C30027CC-F546-2244-ADC4-F1E1D604EBBF}" srcOrd="0" destOrd="0" parTransId="{66FA7D5D-B901-D048-B7EA-F239C1B39F7D}" sibTransId="{D75C275F-F007-3946-9381-CBA55B14D844}"/>
    <dgm:cxn modelId="{35809AE4-CB61-C14A-8658-C5D858084927}" type="presOf" srcId="{6B6C2A78-FD5F-CE4B-9E66-DD0EF754F5D6}" destId="{92B94131-7DF3-D247-8535-7A1175868520}" srcOrd="0" destOrd="0" presId="urn:microsoft.com/office/officeart/2005/8/layout/hList1"/>
    <dgm:cxn modelId="{3A46419D-B9F7-8E4D-A096-6C9B9C7E2155}" type="presOf" srcId="{C30027CC-F546-2244-ADC4-F1E1D604EBBF}" destId="{613BAD88-1300-C64D-8478-28BDFCA247EE}" srcOrd="0" destOrd="0" presId="urn:microsoft.com/office/officeart/2005/8/layout/hList1"/>
    <dgm:cxn modelId="{9E98ED75-5928-494D-A8D8-9AC145B367E4}" type="presOf" srcId="{89770E3B-DCA7-3848-9303-28CD4251107C}" destId="{F7B771C4-1781-334A-A9CC-6AB6388019C2}" srcOrd="0" destOrd="0" presId="urn:microsoft.com/office/officeart/2005/8/layout/hList1"/>
    <dgm:cxn modelId="{E9BDDA44-50F1-0D4E-B7CF-17D0E3507DA6}" type="presOf" srcId="{8163C908-9BEE-4C4C-8650-16351E6DD242}" destId="{613BAD88-1300-C64D-8478-28BDFCA247EE}" srcOrd="0" destOrd="1" presId="urn:microsoft.com/office/officeart/2005/8/layout/hList1"/>
    <dgm:cxn modelId="{78A4C2CD-62DA-8B49-9DD4-4CE9E5A4EA8D}" srcId="{6A10E3E3-FA6D-1E4B-BB49-89AF70B7997E}" destId="{E95D73AA-1155-2340-AF50-F162A8F43417}" srcOrd="0" destOrd="0" parTransId="{881C6D5D-13D3-5540-A4EA-3435188C29DC}" sibTransId="{63EDF2B7-6064-844B-AF4D-0F7ED29F70A6}"/>
    <dgm:cxn modelId="{7E36EEB6-8273-DB4E-ABCE-384C7CC38C43}" srcId="{D5F28E27-31E0-B34F-BC9F-4CDE7B8EDC8B}" destId="{FAADB5D8-2D9B-7A46-8864-3E76632DF242}" srcOrd="0" destOrd="0" parTransId="{13107E0E-EAEB-E249-A700-4C5354826476}" sibTransId="{1E2D3B4A-6DB0-1A45-A8F9-7D186F04B72A}"/>
    <dgm:cxn modelId="{D8BB821A-3CFE-F849-ABEA-12A2AECC5259}" srcId="{D5F28E27-31E0-B34F-BC9F-4CDE7B8EDC8B}" destId="{6B6C2A78-FD5F-CE4B-9E66-DD0EF754F5D6}" srcOrd="3" destOrd="0" parTransId="{B36329CF-E242-DD43-BA9C-76956EB1A060}" sibTransId="{6909B805-475A-3A4E-B8F6-1AC694A2E2CA}"/>
    <dgm:cxn modelId="{590339CD-B15F-A84F-A1B6-7F51111A1A1F}" type="presOf" srcId="{33F6D4F0-07C2-9144-899C-AF212DC0E361}" destId="{CE427A8D-A2CB-E34E-B99B-527B0A4E0DC8}" srcOrd="0" destOrd="0" presId="urn:microsoft.com/office/officeart/2005/8/layout/hList1"/>
    <dgm:cxn modelId="{54040C74-765E-AF49-B658-ED8C8667CE91}" type="presOf" srcId="{FAADB5D8-2D9B-7A46-8864-3E76632DF242}" destId="{910692A2-8C4F-0545-98A7-FD5743A081D9}" srcOrd="0" destOrd="0" presId="urn:microsoft.com/office/officeart/2005/8/layout/hList1"/>
    <dgm:cxn modelId="{9557A739-C567-4B47-835E-E95D0E455BE2}" srcId="{D5F28E27-31E0-B34F-BC9F-4CDE7B8EDC8B}" destId="{6A10E3E3-FA6D-1E4B-BB49-89AF70B7997E}" srcOrd="2" destOrd="0" parTransId="{D92BC7C8-121B-5E4E-B4EA-8EA596186D1A}" sibTransId="{0D7DD324-772D-6D48-8659-E26C3B195677}"/>
    <dgm:cxn modelId="{1AF8B760-9BBC-2340-98DF-255F15D69140}" type="presOf" srcId="{E95D73AA-1155-2340-AF50-F162A8F43417}" destId="{F1B2B33B-D78F-B548-832F-D31F12C1AEA8}" srcOrd="0" destOrd="0" presId="urn:microsoft.com/office/officeart/2005/8/layout/hList1"/>
    <dgm:cxn modelId="{F19EB496-5C51-114D-8021-F980A374B08F}" srcId="{FAADB5D8-2D9B-7A46-8864-3E76632DF242}" destId="{8163C908-9BEE-4C4C-8650-16351E6DD242}" srcOrd="1" destOrd="0" parTransId="{F1485ABC-C368-C841-B1C1-D23D86FB8623}" sibTransId="{3E44614A-9FB9-9643-8F36-1EB596A703EF}"/>
    <dgm:cxn modelId="{2BCB9632-0847-3642-A900-5B8B874F0DCE}" type="presParOf" srcId="{595A4C02-9C50-5D44-97C1-61C5F1D39956}" destId="{70B573EF-205F-1842-8CCC-1BBEA43FF364}" srcOrd="0" destOrd="0" presId="urn:microsoft.com/office/officeart/2005/8/layout/hList1"/>
    <dgm:cxn modelId="{EECAA8DC-EF49-A64C-92EC-A1A81E2F3B03}" type="presParOf" srcId="{70B573EF-205F-1842-8CCC-1BBEA43FF364}" destId="{910692A2-8C4F-0545-98A7-FD5743A081D9}" srcOrd="0" destOrd="0" presId="urn:microsoft.com/office/officeart/2005/8/layout/hList1"/>
    <dgm:cxn modelId="{9EB2D697-F7F0-DE4F-BB68-5D1957079659}" type="presParOf" srcId="{70B573EF-205F-1842-8CCC-1BBEA43FF364}" destId="{613BAD88-1300-C64D-8478-28BDFCA247EE}" srcOrd="1" destOrd="0" presId="urn:microsoft.com/office/officeart/2005/8/layout/hList1"/>
    <dgm:cxn modelId="{A5970AF5-4FEC-7346-9DDD-96353198F167}" type="presParOf" srcId="{595A4C02-9C50-5D44-97C1-61C5F1D39956}" destId="{830B52BF-56C9-0947-9FFF-A0BAF664FCA6}" srcOrd="1" destOrd="0" presId="urn:microsoft.com/office/officeart/2005/8/layout/hList1"/>
    <dgm:cxn modelId="{2FC4215E-2693-C54B-B328-E7C525A7F08D}" type="presParOf" srcId="{595A4C02-9C50-5D44-97C1-61C5F1D39956}" destId="{E46CE980-0576-7746-B52C-14F313BD605A}" srcOrd="2" destOrd="0" presId="urn:microsoft.com/office/officeart/2005/8/layout/hList1"/>
    <dgm:cxn modelId="{AE98F5C7-E9CC-1B4B-BAD6-67A98143B08D}" type="presParOf" srcId="{E46CE980-0576-7746-B52C-14F313BD605A}" destId="{F7B771C4-1781-334A-A9CC-6AB6388019C2}" srcOrd="0" destOrd="0" presId="urn:microsoft.com/office/officeart/2005/8/layout/hList1"/>
    <dgm:cxn modelId="{505B052C-DFFE-934F-8E32-AED6E4EB7473}" type="presParOf" srcId="{E46CE980-0576-7746-B52C-14F313BD605A}" destId="{CE427A8D-A2CB-E34E-B99B-527B0A4E0DC8}" srcOrd="1" destOrd="0" presId="urn:microsoft.com/office/officeart/2005/8/layout/hList1"/>
    <dgm:cxn modelId="{D17E8163-D8A7-604D-B51B-DD3E3779038D}" type="presParOf" srcId="{595A4C02-9C50-5D44-97C1-61C5F1D39956}" destId="{9DD92D25-166F-0B42-A9CE-269E7FD9CEB2}" srcOrd="3" destOrd="0" presId="urn:microsoft.com/office/officeart/2005/8/layout/hList1"/>
    <dgm:cxn modelId="{3E33C355-2AE5-0C4C-A596-D001B38574EB}" type="presParOf" srcId="{595A4C02-9C50-5D44-97C1-61C5F1D39956}" destId="{08A86BD8-8382-6244-8E45-BF8DF4211F66}" srcOrd="4" destOrd="0" presId="urn:microsoft.com/office/officeart/2005/8/layout/hList1"/>
    <dgm:cxn modelId="{00F7FFCC-C20B-E444-B403-850BEAAB1987}" type="presParOf" srcId="{08A86BD8-8382-6244-8E45-BF8DF4211F66}" destId="{8AD7747F-C6FB-8D40-8D93-2E53B586D4AB}" srcOrd="0" destOrd="0" presId="urn:microsoft.com/office/officeart/2005/8/layout/hList1"/>
    <dgm:cxn modelId="{4D40F94D-D19E-164E-81E8-39A5091EEC22}" type="presParOf" srcId="{08A86BD8-8382-6244-8E45-BF8DF4211F66}" destId="{F1B2B33B-D78F-B548-832F-D31F12C1AEA8}" srcOrd="1" destOrd="0" presId="urn:microsoft.com/office/officeart/2005/8/layout/hList1"/>
    <dgm:cxn modelId="{D16C06C4-DE6E-F442-AD97-7D25A6949088}" type="presParOf" srcId="{595A4C02-9C50-5D44-97C1-61C5F1D39956}" destId="{EC1137E5-1FDC-2E44-80C2-815E763752B0}" srcOrd="5" destOrd="0" presId="urn:microsoft.com/office/officeart/2005/8/layout/hList1"/>
    <dgm:cxn modelId="{0B7A03DA-456E-C744-A6CF-DA9856D8BBF5}" type="presParOf" srcId="{595A4C02-9C50-5D44-97C1-61C5F1D39956}" destId="{EDB3DE01-69DE-634E-A1D3-A796506F10FE}" srcOrd="6" destOrd="0" presId="urn:microsoft.com/office/officeart/2005/8/layout/hList1"/>
    <dgm:cxn modelId="{55667A7A-9E56-C64A-BEE2-7A5B74066E52}" type="presParOf" srcId="{EDB3DE01-69DE-634E-A1D3-A796506F10FE}" destId="{92B94131-7DF3-D247-8535-7A1175868520}" srcOrd="0" destOrd="0" presId="urn:microsoft.com/office/officeart/2005/8/layout/hList1"/>
    <dgm:cxn modelId="{B5B6C98B-55D7-8F46-80D2-7B9C68BCCFAA}" type="presParOf" srcId="{EDB3DE01-69DE-634E-A1D3-A796506F10FE}" destId="{583D7356-1B1B-AD42-925D-161669EB54C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0C3E38-7628-754A-980E-882097F46041}" type="doc">
      <dgm:prSet loTypeId="urn:microsoft.com/office/officeart/2005/8/layout/chevron2" loCatId="" qsTypeId="urn:microsoft.com/office/officeart/2005/8/quickstyle/simple4" qsCatId="simple" csTypeId="urn:microsoft.com/office/officeart/2005/8/colors/accent1_2" csCatId="accent1" phldr="1"/>
      <dgm:spPr/>
      <dgm:t>
        <a:bodyPr/>
        <a:lstStyle/>
        <a:p>
          <a:endParaRPr lang="en-US"/>
        </a:p>
      </dgm:t>
    </dgm:pt>
    <dgm:pt modelId="{F498C5BD-68DA-4644-ADF8-69D1A63D68BB}">
      <dgm:prSet/>
      <dgm:spPr/>
      <dgm:t>
        <a:bodyPr/>
        <a:lstStyle/>
        <a:p>
          <a:pPr rtl="0"/>
          <a:endParaRPr lang="en-US" dirty="0"/>
        </a:p>
      </dgm:t>
    </dgm:pt>
    <dgm:pt modelId="{29E3E288-8D65-5F46-8C7B-2F92E875D348}" type="parTrans" cxnId="{47BFAF70-0282-F440-952B-EA3CEE6DCAD5}">
      <dgm:prSet/>
      <dgm:spPr/>
      <dgm:t>
        <a:bodyPr/>
        <a:lstStyle/>
        <a:p>
          <a:endParaRPr lang="en-US"/>
        </a:p>
      </dgm:t>
    </dgm:pt>
    <dgm:pt modelId="{5168AC7E-D9F2-E44C-8529-39B0FAD3D942}" type="sibTrans" cxnId="{47BFAF70-0282-F440-952B-EA3CEE6DCAD5}">
      <dgm:prSet/>
      <dgm:spPr/>
      <dgm:t>
        <a:bodyPr/>
        <a:lstStyle/>
        <a:p>
          <a:endParaRPr lang="en-US"/>
        </a:p>
      </dgm:t>
    </dgm:pt>
    <dgm:pt modelId="{CB1FD666-9D8B-7246-94F6-E227643FDED2}">
      <dgm:prSet/>
      <dgm:spPr/>
      <dgm:t>
        <a:bodyPr/>
        <a:lstStyle/>
        <a:p>
          <a:pPr rtl="0"/>
          <a:r>
            <a:rPr lang="en-US" dirty="0" smtClean="0"/>
            <a:t>Processes under consideration must be independent and with no synchronization requirements</a:t>
          </a:r>
          <a:endParaRPr lang="en-US" dirty="0"/>
        </a:p>
      </dgm:t>
    </dgm:pt>
    <dgm:pt modelId="{571E01D5-80A9-7E4E-A7F5-5D07FB011303}" type="parTrans" cxnId="{4ED4F9A1-AD76-A141-8DB0-2722E6306061}">
      <dgm:prSet/>
      <dgm:spPr/>
      <dgm:t>
        <a:bodyPr/>
        <a:lstStyle/>
        <a:p>
          <a:endParaRPr lang="en-US"/>
        </a:p>
      </dgm:t>
    </dgm:pt>
    <dgm:pt modelId="{A6D14A05-AD8F-9148-80ED-5A72D5AD1D98}" type="sibTrans" cxnId="{4ED4F9A1-AD76-A141-8DB0-2722E6306061}">
      <dgm:prSet/>
      <dgm:spPr/>
      <dgm:t>
        <a:bodyPr/>
        <a:lstStyle/>
        <a:p>
          <a:endParaRPr lang="en-US"/>
        </a:p>
      </dgm:t>
    </dgm:pt>
    <dgm:pt modelId="{77919EC8-D1BF-754D-AA52-9A9730069C75}">
      <dgm:prSet/>
      <dgm:spPr/>
      <dgm:t>
        <a:bodyPr/>
        <a:lstStyle/>
        <a:p>
          <a:pPr rtl="0"/>
          <a:r>
            <a:rPr lang="en-US" dirty="0" smtClean="0"/>
            <a:t>There must be a fixed number of resources to allocate</a:t>
          </a:r>
          <a:endParaRPr lang="en-US" dirty="0"/>
        </a:p>
      </dgm:t>
    </dgm:pt>
    <dgm:pt modelId="{CE5ECDFD-3943-0043-A8A1-DA11019EB8C5}" type="parTrans" cxnId="{BF90DD4B-23EE-1041-9294-696F4022A283}">
      <dgm:prSet/>
      <dgm:spPr/>
      <dgm:t>
        <a:bodyPr/>
        <a:lstStyle/>
        <a:p>
          <a:endParaRPr lang="en-US"/>
        </a:p>
      </dgm:t>
    </dgm:pt>
    <dgm:pt modelId="{B58D0624-F25C-8245-B7E0-5D6F14921B46}" type="sibTrans" cxnId="{BF90DD4B-23EE-1041-9294-696F4022A283}">
      <dgm:prSet/>
      <dgm:spPr/>
      <dgm:t>
        <a:bodyPr/>
        <a:lstStyle/>
        <a:p>
          <a:endParaRPr lang="en-US"/>
        </a:p>
      </dgm:t>
    </dgm:pt>
    <dgm:pt modelId="{78014E2F-2802-EA4D-80DA-FB88FB99B6D2}">
      <dgm:prSet/>
      <dgm:spPr/>
      <dgm:t>
        <a:bodyPr/>
        <a:lstStyle/>
        <a:p>
          <a:pPr rtl="0"/>
          <a:r>
            <a:rPr lang="en-US" dirty="0" smtClean="0"/>
            <a:t>No process may exit while holding resources</a:t>
          </a:r>
          <a:endParaRPr lang="en-US" dirty="0"/>
        </a:p>
      </dgm:t>
    </dgm:pt>
    <dgm:pt modelId="{9F1E4E15-2A07-864E-A693-6BCD1359F82C}" type="parTrans" cxnId="{3F87C0DB-4B4B-1449-A0AA-809FA9049073}">
      <dgm:prSet/>
      <dgm:spPr/>
      <dgm:t>
        <a:bodyPr/>
        <a:lstStyle/>
        <a:p>
          <a:endParaRPr lang="en-US"/>
        </a:p>
      </dgm:t>
    </dgm:pt>
    <dgm:pt modelId="{9033B088-BEA9-4F47-8421-056D82DA8AA3}" type="sibTrans" cxnId="{3F87C0DB-4B4B-1449-A0AA-809FA9049073}">
      <dgm:prSet/>
      <dgm:spPr/>
      <dgm:t>
        <a:bodyPr/>
        <a:lstStyle/>
        <a:p>
          <a:endParaRPr lang="en-US"/>
        </a:p>
      </dgm:t>
    </dgm:pt>
    <dgm:pt modelId="{449E5D40-D041-EB42-802E-C7F9A0D8FCDF}">
      <dgm:prSet/>
      <dgm:spPr/>
      <dgm:t>
        <a:bodyPr/>
        <a:lstStyle/>
        <a:p>
          <a:pPr rtl="0"/>
          <a:r>
            <a:rPr lang="en-US" dirty="0" smtClean="0"/>
            <a:t>Maximum resource requirement for each process must be stated in advance</a:t>
          </a:r>
          <a:endParaRPr lang="en-US" dirty="0"/>
        </a:p>
      </dgm:t>
    </dgm:pt>
    <dgm:pt modelId="{0EF30AD3-585C-FC46-AABF-FE74C3801BBB}" type="parTrans" cxnId="{59EE8102-1F0D-914F-9EF7-5761E3C9A086}">
      <dgm:prSet/>
      <dgm:spPr/>
      <dgm:t>
        <a:bodyPr/>
        <a:lstStyle/>
        <a:p>
          <a:endParaRPr lang="en-US"/>
        </a:p>
      </dgm:t>
    </dgm:pt>
    <dgm:pt modelId="{9688F282-654D-8A48-8F14-955F03FEDFAC}" type="sibTrans" cxnId="{59EE8102-1F0D-914F-9EF7-5761E3C9A086}">
      <dgm:prSet/>
      <dgm:spPr/>
      <dgm:t>
        <a:bodyPr/>
        <a:lstStyle/>
        <a:p>
          <a:endParaRPr lang="en-US"/>
        </a:p>
      </dgm:t>
    </dgm:pt>
    <dgm:pt modelId="{7BA4C079-623C-3B42-A60D-A6DC56F6CB5E}">
      <dgm:prSet/>
      <dgm:spPr/>
      <dgm:t>
        <a:bodyPr/>
        <a:lstStyle/>
        <a:p>
          <a:pPr rtl="0"/>
          <a:endParaRPr lang="en-US"/>
        </a:p>
      </dgm:t>
    </dgm:pt>
    <dgm:pt modelId="{43F93D5B-408E-1F49-8891-C8B40402E56E}" type="parTrans" cxnId="{7CA93F8D-8BF9-BD46-B7F6-EB3CC311CD2D}">
      <dgm:prSet/>
      <dgm:spPr/>
      <dgm:t>
        <a:bodyPr/>
        <a:lstStyle/>
        <a:p>
          <a:endParaRPr lang="en-US"/>
        </a:p>
      </dgm:t>
    </dgm:pt>
    <dgm:pt modelId="{9E807F25-041A-FB4C-BE1E-3A55EF5A361B}" type="sibTrans" cxnId="{7CA93F8D-8BF9-BD46-B7F6-EB3CC311CD2D}">
      <dgm:prSet/>
      <dgm:spPr/>
      <dgm:t>
        <a:bodyPr/>
        <a:lstStyle/>
        <a:p>
          <a:endParaRPr lang="en-US"/>
        </a:p>
      </dgm:t>
    </dgm:pt>
    <dgm:pt modelId="{A7505343-D836-E44E-9650-CB024324F175}">
      <dgm:prSet/>
      <dgm:spPr/>
      <dgm:t>
        <a:bodyPr/>
        <a:lstStyle/>
        <a:p>
          <a:pPr rtl="0"/>
          <a:endParaRPr lang="en-US"/>
        </a:p>
      </dgm:t>
    </dgm:pt>
    <dgm:pt modelId="{54EDBEB6-49C3-E040-9076-741DC008BDEE}" type="parTrans" cxnId="{FAFFB8F7-7C5F-9F45-9F78-2F1D7157434E}">
      <dgm:prSet/>
      <dgm:spPr/>
      <dgm:t>
        <a:bodyPr/>
        <a:lstStyle/>
        <a:p>
          <a:endParaRPr lang="en-US"/>
        </a:p>
      </dgm:t>
    </dgm:pt>
    <dgm:pt modelId="{37721873-C57E-8145-A051-A06CD28530ED}" type="sibTrans" cxnId="{FAFFB8F7-7C5F-9F45-9F78-2F1D7157434E}">
      <dgm:prSet/>
      <dgm:spPr/>
      <dgm:t>
        <a:bodyPr/>
        <a:lstStyle/>
        <a:p>
          <a:endParaRPr lang="en-US"/>
        </a:p>
      </dgm:t>
    </dgm:pt>
    <dgm:pt modelId="{277072A7-DCFC-3647-BE8A-740DF8B40947}">
      <dgm:prSet/>
      <dgm:spPr/>
      <dgm:t>
        <a:bodyPr/>
        <a:lstStyle/>
        <a:p>
          <a:pPr rtl="0"/>
          <a:endParaRPr lang="en-US"/>
        </a:p>
      </dgm:t>
    </dgm:pt>
    <dgm:pt modelId="{B76EE4B9-E6E8-5F45-9460-9E8865F44C4F}" type="parTrans" cxnId="{6B738D77-85B4-5646-8B09-4005C6AFA13C}">
      <dgm:prSet/>
      <dgm:spPr/>
      <dgm:t>
        <a:bodyPr/>
        <a:lstStyle/>
        <a:p>
          <a:endParaRPr lang="en-US"/>
        </a:p>
      </dgm:t>
    </dgm:pt>
    <dgm:pt modelId="{29923069-B7BC-9F46-92FC-DB2A4530760C}" type="sibTrans" cxnId="{6B738D77-85B4-5646-8B09-4005C6AFA13C}">
      <dgm:prSet/>
      <dgm:spPr/>
      <dgm:t>
        <a:bodyPr/>
        <a:lstStyle/>
        <a:p>
          <a:endParaRPr lang="en-US"/>
        </a:p>
      </dgm:t>
    </dgm:pt>
    <dgm:pt modelId="{69E6B447-FD70-B34F-A8BD-43DD0BD3B500}" type="pres">
      <dgm:prSet presAssocID="{F60C3E38-7628-754A-980E-882097F46041}" presName="linearFlow" presStyleCnt="0">
        <dgm:presLayoutVars>
          <dgm:dir/>
          <dgm:animLvl val="lvl"/>
          <dgm:resizeHandles val="exact"/>
        </dgm:presLayoutVars>
      </dgm:prSet>
      <dgm:spPr/>
      <dgm:t>
        <a:bodyPr/>
        <a:lstStyle/>
        <a:p>
          <a:endParaRPr lang="en-US"/>
        </a:p>
      </dgm:t>
    </dgm:pt>
    <dgm:pt modelId="{D12E86A7-5C3B-5040-8BAC-63C241E8E693}" type="pres">
      <dgm:prSet presAssocID="{F498C5BD-68DA-4644-ADF8-69D1A63D68BB}" presName="composite" presStyleCnt="0"/>
      <dgm:spPr/>
    </dgm:pt>
    <dgm:pt modelId="{F2FD9A1D-1B89-E544-B4DF-B4127F21AFD9}" type="pres">
      <dgm:prSet presAssocID="{F498C5BD-68DA-4644-ADF8-69D1A63D68BB}" presName="parentText" presStyleLbl="alignNode1" presStyleIdx="0" presStyleCnt="4">
        <dgm:presLayoutVars>
          <dgm:chMax val="1"/>
          <dgm:bulletEnabled val="1"/>
        </dgm:presLayoutVars>
      </dgm:prSet>
      <dgm:spPr/>
      <dgm:t>
        <a:bodyPr/>
        <a:lstStyle/>
        <a:p>
          <a:endParaRPr lang="en-US"/>
        </a:p>
      </dgm:t>
    </dgm:pt>
    <dgm:pt modelId="{886D23ED-3637-CE46-A6CB-B865BE255F23}" type="pres">
      <dgm:prSet presAssocID="{F498C5BD-68DA-4644-ADF8-69D1A63D68BB}" presName="descendantText" presStyleLbl="alignAcc1" presStyleIdx="0" presStyleCnt="4">
        <dgm:presLayoutVars>
          <dgm:bulletEnabled val="1"/>
        </dgm:presLayoutVars>
      </dgm:prSet>
      <dgm:spPr/>
      <dgm:t>
        <a:bodyPr/>
        <a:lstStyle/>
        <a:p>
          <a:endParaRPr lang="en-US"/>
        </a:p>
      </dgm:t>
    </dgm:pt>
    <dgm:pt modelId="{989F3082-86ED-3341-B1FD-D97D3A9E1505}" type="pres">
      <dgm:prSet presAssocID="{5168AC7E-D9F2-E44C-8529-39B0FAD3D942}" presName="sp" presStyleCnt="0"/>
      <dgm:spPr/>
    </dgm:pt>
    <dgm:pt modelId="{CF248533-43DA-3442-8086-05AB94FE9DD9}" type="pres">
      <dgm:prSet presAssocID="{7BA4C079-623C-3B42-A60D-A6DC56F6CB5E}" presName="composite" presStyleCnt="0"/>
      <dgm:spPr/>
    </dgm:pt>
    <dgm:pt modelId="{D0F31248-269F-D144-92AD-ECFD3E15F677}" type="pres">
      <dgm:prSet presAssocID="{7BA4C079-623C-3B42-A60D-A6DC56F6CB5E}" presName="parentText" presStyleLbl="alignNode1" presStyleIdx="1" presStyleCnt="4">
        <dgm:presLayoutVars>
          <dgm:chMax val="1"/>
          <dgm:bulletEnabled val="1"/>
        </dgm:presLayoutVars>
      </dgm:prSet>
      <dgm:spPr/>
      <dgm:t>
        <a:bodyPr/>
        <a:lstStyle/>
        <a:p>
          <a:endParaRPr lang="en-US"/>
        </a:p>
      </dgm:t>
    </dgm:pt>
    <dgm:pt modelId="{6A4A87EE-4AEE-E34C-A2C3-582622EF7A13}" type="pres">
      <dgm:prSet presAssocID="{7BA4C079-623C-3B42-A60D-A6DC56F6CB5E}" presName="descendantText" presStyleLbl="alignAcc1" presStyleIdx="1" presStyleCnt="4">
        <dgm:presLayoutVars>
          <dgm:bulletEnabled val="1"/>
        </dgm:presLayoutVars>
      </dgm:prSet>
      <dgm:spPr/>
      <dgm:t>
        <a:bodyPr/>
        <a:lstStyle/>
        <a:p>
          <a:endParaRPr lang="en-US"/>
        </a:p>
      </dgm:t>
    </dgm:pt>
    <dgm:pt modelId="{CE806F0D-54BE-8B46-9C76-F8CB77C2CA95}" type="pres">
      <dgm:prSet presAssocID="{9E807F25-041A-FB4C-BE1E-3A55EF5A361B}" presName="sp" presStyleCnt="0"/>
      <dgm:spPr/>
    </dgm:pt>
    <dgm:pt modelId="{9D3F376B-8533-5147-82A7-C3E4DA425B10}" type="pres">
      <dgm:prSet presAssocID="{A7505343-D836-E44E-9650-CB024324F175}" presName="composite" presStyleCnt="0"/>
      <dgm:spPr/>
    </dgm:pt>
    <dgm:pt modelId="{C24DDD8C-FAEC-B949-B77E-7F9CA3B1AFED}" type="pres">
      <dgm:prSet presAssocID="{A7505343-D836-E44E-9650-CB024324F175}" presName="parentText" presStyleLbl="alignNode1" presStyleIdx="2" presStyleCnt="4">
        <dgm:presLayoutVars>
          <dgm:chMax val="1"/>
          <dgm:bulletEnabled val="1"/>
        </dgm:presLayoutVars>
      </dgm:prSet>
      <dgm:spPr/>
      <dgm:t>
        <a:bodyPr/>
        <a:lstStyle/>
        <a:p>
          <a:endParaRPr lang="en-US"/>
        </a:p>
      </dgm:t>
    </dgm:pt>
    <dgm:pt modelId="{EF7FB46F-9225-9141-B86D-BAF1B5E8EB3A}" type="pres">
      <dgm:prSet presAssocID="{A7505343-D836-E44E-9650-CB024324F175}" presName="descendantText" presStyleLbl="alignAcc1" presStyleIdx="2" presStyleCnt="4">
        <dgm:presLayoutVars>
          <dgm:bulletEnabled val="1"/>
        </dgm:presLayoutVars>
      </dgm:prSet>
      <dgm:spPr/>
      <dgm:t>
        <a:bodyPr/>
        <a:lstStyle/>
        <a:p>
          <a:endParaRPr lang="en-US"/>
        </a:p>
      </dgm:t>
    </dgm:pt>
    <dgm:pt modelId="{659D02F9-EE13-914E-892B-F281C782DF32}" type="pres">
      <dgm:prSet presAssocID="{37721873-C57E-8145-A051-A06CD28530ED}" presName="sp" presStyleCnt="0"/>
      <dgm:spPr/>
    </dgm:pt>
    <dgm:pt modelId="{C2C325FF-F592-DB46-B726-C528D1F2AF6F}" type="pres">
      <dgm:prSet presAssocID="{277072A7-DCFC-3647-BE8A-740DF8B40947}" presName="composite" presStyleCnt="0"/>
      <dgm:spPr/>
    </dgm:pt>
    <dgm:pt modelId="{855FF90E-CFAE-894E-9582-97B231362680}" type="pres">
      <dgm:prSet presAssocID="{277072A7-DCFC-3647-BE8A-740DF8B40947}" presName="parentText" presStyleLbl="alignNode1" presStyleIdx="3" presStyleCnt="4">
        <dgm:presLayoutVars>
          <dgm:chMax val="1"/>
          <dgm:bulletEnabled val="1"/>
        </dgm:presLayoutVars>
      </dgm:prSet>
      <dgm:spPr/>
      <dgm:t>
        <a:bodyPr/>
        <a:lstStyle/>
        <a:p>
          <a:endParaRPr lang="en-US"/>
        </a:p>
      </dgm:t>
    </dgm:pt>
    <dgm:pt modelId="{8D2DD4D3-1A75-7C4F-A25D-BD10D88794DD}" type="pres">
      <dgm:prSet presAssocID="{277072A7-DCFC-3647-BE8A-740DF8B40947}" presName="descendantText" presStyleLbl="alignAcc1" presStyleIdx="3" presStyleCnt="4">
        <dgm:presLayoutVars>
          <dgm:bulletEnabled val="1"/>
        </dgm:presLayoutVars>
      </dgm:prSet>
      <dgm:spPr/>
      <dgm:t>
        <a:bodyPr/>
        <a:lstStyle/>
        <a:p>
          <a:endParaRPr lang="en-US"/>
        </a:p>
      </dgm:t>
    </dgm:pt>
  </dgm:ptLst>
  <dgm:cxnLst>
    <dgm:cxn modelId="{7CA93F8D-8BF9-BD46-B7F6-EB3CC311CD2D}" srcId="{F60C3E38-7628-754A-980E-882097F46041}" destId="{7BA4C079-623C-3B42-A60D-A6DC56F6CB5E}" srcOrd="1" destOrd="0" parTransId="{43F93D5B-408E-1F49-8891-C8B40402E56E}" sibTransId="{9E807F25-041A-FB4C-BE1E-3A55EF5A361B}"/>
    <dgm:cxn modelId="{6B738D77-85B4-5646-8B09-4005C6AFA13C}" srcId="{F60C3E38-7628-754A-980E-882097F46041}" destId="{277072A7-DCFC-3647-BE8A-740DF8B40947}" srcOrd="3" destOrd="0" parTransId="{B76EE4B9-E6E8-5F45-9460-9E8865F44C4F}" sibTransId="{29923069-B7BC-9F46-92FC-DB2A4530760C}"/>
    <dgm:cxn modelId="{3F87C0DB-4B4B-1449-A0AA-809FA9049073}" srcId="{277072A7-DCFC-3647-BE8A-740DF8B40947}" destId="{78014E2F-2802-EA4D-80DA-FB88FB99B6D2}" srcOrd="0" destOrd="0" parTransId="{9F1E4E15-2A07-864E-A693-6BCD1359F82C}" sibTransId="{9033B088-BEA9-4F47-8421-056D82DA8AA3}"/>
    <dgm:cxn modelId="{47BFAF70-0282-F440-952B-EA3CEE6DCAD5}" srcId="{F60C3E38-7628-754A-980E-882097F46041}" destId="{F498C5BD-68DA-4644-ADF8-69D1A63D68BB}" srcOrd="0" destOrd="0" parTransId="{29E3E288-8D65-5F46-8C7B-2F92E875D348}" sibTransId="{5168AC7E-D9F2-E44C-8529-39B0FAD3D942}"/>
    <dgm:cxn modelId="{C012555C-5839-424A-BCA9-2FBBBDE4C159}" type="presOf" srcId="{77919EC8-D1BF-754D-AA52-9A9730069C75}" destId="{EF7FB46F-9225-9141-B86D-BAF1B5E8EB3A}" srcOrd="0" destOrd="0" presId="urn:microsoft.com/office/officeart/2005/8/layout/chevron2"/>
    <dgm:cxn modelId="{17592ADB-34F9-9F43-8620-DECFAEC357D7}" type="presOf" srcId="{A7505343-D836-E44E-9650-CB024324F175}" destId="{C24DDD8C-FAEC-B949-B77E-7F9CA3B1AFED}" srcOrd="0" destOrd="0" presId="urn:microsoft.com/office/officeart/2005/8/layout/chevron2"/>
    <dgm:cxn modelId="{BF90DD4B-23EE-1041-9294-696F4022A283}" srcId="{A7505343-D836-E44E-9650-CB024324F175}" destId="{77919EC8-D1BF-754D-AA52-9A9730069C75}" srcOrd="0" destOrd="0" parTransId="{CE5ECDFD-3943-0043-A8A1-DA11019EB8C5}" sibTransId="{B58D0624-F25C-8245-B7E0-5D6F14921B46}"/>
    <dgm:cxn modelId="{EB201151-FF13-FA43-9AC4-9DF3E2EF0062}" type="presOf" srcId="{CB1FD666-9D8B-7246-94F6-E227643FDED2}" destId="{6A4A87EE-4AEE-E34C-A2C3-582622EF7A13}" srcOrd="0" destOrd="0" presId="urn:microsoft.com/office/officeart/2005/8/layout/chevron2"/>
    <dgm:cxn modelId="{4ED4F9A1-AD76-A141-8DB0-2722E6306061}" srcId="{7BA4C079-623C-3B42-A60D-A6DC56F6CB5E}" destId="{CB1FD666-9D8B-7246-94F6-E227643FDED2}" srcOrd="0" destOrd="0" parTransId="{571E01D5-80A9-7E4E-A7F5-5D07FB011303}" sibTransId="{A6D14A05-AD8F-9148-80ED-5A72D5AD1D98}"/>
    <dgm:cxn modelId="{FAFFB8F7-7C5F-9F45-9F78-2F1D7157434E}" srcId="{F60C3E38-7628-754A-980E-882097F46041}" destId="{A7505343-D836-E44E-9650-CB024324F175}" srcOrd="2" destOrd="0" parTransId="{54EDBEB6-49C3-E040-9076-741DC008BDEE}" sibTransId="{37721873-C57E-8145-A051-A06CD28530ED}"/>
    <dgm:cxn modelId="{7E0C55CD-8F08-864E-B749-EBEAB756E8A3}" type="presOf" srcId="{F60C3E38-7628-754A-980E-882097F46041}" destId="{69E6B447-FD70-B34F-A8BD-43DD0BD3B500}" srcOrd="0" destOrd="0" presId="urn:microsoft.com/office/officeart/2005/8/layout/chevron2"/>
    <dgm:cxn modelId="{08666E9E-E541-794C-A0D2-47822D0C8F5B}" type="presOf" srcId="{7BA4C079-623C-3B42-A60D-A6DC56F6CB5E}" destId="{D0F31248-269F-D144-92AD-ECFD3E15F677}" srcOrd="0" destOrd="0" presId="urn:microsoft.com/office/officeart/2005/8/layout/chevron2"/>
    <dgm:cxn modelId="{69B75B66-C560-0842-957D-8CA53BC224C3}" type="presOf" srcId="{F498C5BD-68DA-4644-ADF8-69D1A63D68BB}" destId="{F2FD9A1D-1B89-E544-B4DF-B4127F21AFD9}" srcOrd="0" destOrd="0" presId="urn:microsoft.com/office/officeart/2005/8/layout/chevron2"/>
    <dgm:cxn modelId="{59EE8102-1F0D-914F-9EF7-5761E3C9A086}" srcId="{F498C5BD-68DA-4644-ADF8-69D1A63D68BB}" destId="{449E5D40-D041-EB42-802E-C7F9A0D8FCDF}" srcOrd="0" destOrd="0" parTransId="{0EF30AD3-585C-FC46-AABF-FE74C3801BBB}" sibTransId="{9688F282-654D-8A48-8F14-955F03FEDFAC}"/>
    <dgm:cxn modelId="{869C5B3A-5F39-8945-B0C3-92759F87B036}" type="presOf" srcId="{277072A7-DCFC-3647-BE8A-740DF8B40947}" destId="{855FF90E-CFAE-894E-9582-97B231362680}" srcOrd="0" destOrd="0" presId="urn:microsoft.com/office/officeart/2005/8/layout/chevron2"/>
    <dgm:cxn modelId="{477D6E6D-1524-404D-AF92-413F8B1F4651}" type="presOf" srcId="{449E5D40-D041-EB42-802E-C7F9A0D8FCDF}" destId="{886D23ED-3637-CE46-A6CB-B865BE255F23}" srcOrd="0" destOrd="0" presId="urn:microsoft.com/office/officeart/2005/8/layout/chevron2"/>
    <dgm:cxn modelId="{D028B73B-39B9-304E-8B1B-BD57BC05CE8C}" type="presOf" srcId="{78014E2F-2802-EA4D-80DA-FB88FB99B6D2}" destId="{8D2DD4D3-1A75-7C4F-A25D-BD10D88794DD}" srcOrd="0" destOrd="0" presId="urn:microsoft.com/office/officeart/2005/8/layout/chevron2"/>
    <dgm:cxn modelId="{B7A169B3-BE19-1643-B6F7-F8559AD45CF9}" type="presParOf" srcId="{69E6B447-FD70-B34F-A8BD-43DD0BD3B500}" destId="{D12E86A7-5C3B-5040-8BAC-63C241E8E693}" srcOrd="0" destOrd="0" presId="urn:microsoft.com/office/officeart/2005/8/layout/chevron2"/>
    <dgm:cxn modelId="{9EC9DC79-9D49-0744-9806-5DADDF594BA4}" type="presParOf" srcId="{D12E86A7-5C3B-5040-8BAC-63C241E8E693}" destId="{F2FD9A1D-1B89-E544-B4DF-B4127F21AFD9}" srcOrd="0" destOrd="0" presId="urn:microsoft.com/office/officeart/2005/8/layout/chevron2"/>
    <dgm:cxn modelId="{B529714B-8E24-5E43-AD43-3E5B93D44AD4}" type="presParOf" srcId="{D12E86A7-5C3B-5040-8BAC-63C241E8E693}" destId="{886D23ED-3637-CE46-A6CB-B865BE255F23}" srcOrd="1" destOrd="0" presId="urn:microsoft.com/office/officeart/2005/8/layout/chevron2"/>
    <dgm:cxn modelId="{5B73136E-2A8A-7E42-B24F-AAF940A327B0}" type="presParOf" srcId="{69E6B447-FD70-B34F-A8BD-43DD0BD3B500}" destId="{989F3082-86ED-3341-B1FD-D97D3A9E1505}" srcOrd="1" destOrd="0" presId="urn:microsoft.com/office/officeart/2005/8/layout/chevron2"/>
    <dgm:cxn modelId="{400E46BE-A3F8-9F48-93A2-CF0DACFB190F}" type="presParOf" srcId="{69E6B447-FD70-B34F-A8BD-43DD0BD3B500}" destId="{CF248533-43DA-3442-8086-05AB94FE9DD9}" srcOrd="2" destOrd="0" presId="urn:microsoft.com/office/officeart/2005/8/layout/chevron2"/>
    <dgm:cxn modelId="{F4B51477-5B3F-4148-9175-EE8905FCF32D}" type="presParOf" srcId="{CF248533-43DA-3442-8086-05AB94FE9DD9}" destId="{D0F31248-269F-D144-92AD-ECFD3E15F677}" srcOrd="0" destOrd="0" presId="urn:microsoft.com/office/officeart/2005/8/layout/chevron2"/>
    <dgm:cxn modelId="{7CAEBD45-A9C6-4943-A141-912CBF756C9E}" type="presParOf" srcId="{CF248533-43DA-3442-8086-05AB94FE9DD9}" destId="{6A4A87EE-4AEE-E34C-A2C3-582622EF7A13}" srcOrd="1" destOrd="0" presId="urn:microsoft.com/office/officeart/2005/8/layout/chevron2"/>
    <dgm:cxn modelId="{8B9E1CEB-C008-D24A-A251-1893491B77E1}" type="presParOf" srcId="{69E6B447-FD70-B34F-A8BD-43DD0BD3B500}" destId="{CE806F0D-54BE-8B46-9C76-F8CB77C2CA95}" srcOrd="3" destOrd="0" presId="urn:microsoft.com/office/officeart/2005/8/layout/chevron2"/>
    <dgm:cxn modelId="{C7D4888B-722B-344E-9A69-621CB60C9FD1}" type="presParOf" srcId="{69E6B447-FD70-B34F-A8BD-43DD0BD3B500}" destId="{9D3F376B-8533-5147-82A7-C3E4DA425B10}" srcOrd="4" destOrd="0" presId="urn:microsoft.com/office/officeart/2005/8/layout/chevron2"/>
    <dgm:cxn modelId="{A69909A1-A7A1-514C-916E-DD21587577E3}" type="presParOf" srcId="{9D3F376B-8533-5147-82A7-C3E4DA425B10}" destId="{C24DDD8C-FAEC-B949-B77E-7F9CA3B1AFED}" srcOrd="0" destOrd="0" presId="urn:microsoft.com/office/officeart/2005/8/layout/chevron2"/>
    <dgm:cxn modelId="{AA27B707-33B1-E542-8E78-2EB02BD4AD85}" type="presParOf" srcId="{9D3F376B-8533-5147-82A7-C3E4DA425B10}" destId="{EF7FB46F-9225-9141-B86D-BAF1B5E8EB3A}" srcOrd="1" destOrd="0" presId="urn:microsoft.com/office/officeart/2005/8/layout/chevron2"/>
    <dgm:cxn modelId="{3A98BBF1-EE54-204C-B425-A4035FB8348F}" type="presParOf" srcId="{69E6B447-FD70-B34F-A8BD-43DD0BD3B500}" destId="{659D02F9-EE13-914E-892B-F281C782DF32}" srcOrd="5" destOrd="0" presId="urn:microsoft.com/office/officeart/2005/8/layout/chevron2"/>
    <dgm:cxn modelId="{23DE7940-FEEF-9144-A8F7-A993A0F08B6C}" type="presParOf" srcId="{69E6B447-FD70-B34F-A8BD-43DD0BD3B500}" destId="{C2C325FF-F592-DB46-B726-C528D1F2AF6F}" srcOrd="6" destOrd="0" presId="urn:microsoft.com/office/officeart/2005/8/layout/chevron2"/>
    <dgm:cxn modelId="{4770962F-F80F-574D-A8E6-11F52EE5B6BD}" type="presParOf" srcId="{C2C325FF-F592-DB46-B726-C528D1F2AF6F}" destId="{855FF90E-CFAE-894E-9582-97B231362680}" srcOrd="0" destOrd="0" presId="urn:microsoft.com/office/officeart/2005/8/layout/chevron2"/>
    <dgm:cxn modelId="{0BF857EA-AE56-0742-871A-50AF401C7F2D}" type="presParOf" srcId="{C2C325FF-F592-DB46-B726-C528D1F2AF6F}" destId="{8D2DD4D3-1A75-7C4F-A25D-BD10D88794DD}"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982EA1-1697-BB4A-962F-C690979B5CA8}"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0AB1442D-F7B0-E942-9A45-FD45BB7014C2}">
      <dgm:prSet phldrT="[Text]"/>
      <dgm:spPr/>
      <dgm:t>
        <a:bodyPr/>
        <a:lstStyle/>
        <a:p>
          <a:r>
            <a:rPr lang="en-NZ" dirty="0" smtClean="0">
              <a:latin typeface="Times New Roman" panose="02020603050405020304" pitchFamily="18" charset="0"/>
              <a:cs typeface="Times New Roman" panose="02020603050405020304" pitchFamily="18" charset="0"/>
            </a:rPr>
            <a:t>Deadlock prevention strategies are very conservative </a:t>
          </a:r>
          <a:endParaRPr lang="en-US" dirty="0">
            <a:latin typeface="Times New Roman" panose="02020603050405020304" pitchFamily="18" charset="0"/>
            <a:cs typeface="Times New Roman" panose="02020603050405020304" pitchFamily="18" charset="0"/>
          </a:endParaRPr>
        </a:p>
      </dgm:t>
    </dgm:pt>
    <dgm:pt modelId="{5C3232EA-EF5A-B543-AA34-F5EA22451935}" type="parTrans" cxnId="{B5E981DF-CB83-664E-8C44-59CE0161DEF1}">
      <dgm:prSet/>
      <dgm:spPr/>
      <dgm:t>
        <a:bodyPr/>
        <a:lstStyle/>
        <a:p>
          <a:endParaRPr lang="en-US"/>
        </a:p>
      </dgm:t>
    </dgm:pt>
    <dgm:pt modelId="{71F6A3BE-C94D-5545-B2EA-0383E28509F0}" type="sibTrans" cxnId="{B5E981DF-CB83-664E-8C44-59CE0161DEF1}">
      <dgm:prSet/>
      <dgm:spPr/>
      <dgm:t>
        <a:bodyPr/>
        <a:lstStyle/>
        <a:p>
          <a:endParaRPr lang="en-US"/>
        </a:p>
      </dgm:t>
    </dgm:pt>
    <dgm:pt modelId="{41116F9D-1093-C541-8F24-AF923714F38C}">
      <dgm:prSet/>
      <dgm:spPr/>
      <dgm:t>
        <a:bodyPr/>
        <a:lstStyle/>
        <a:p>
          <a:r>
            <a:rPr lang="en-NZ" dirty="0" smtClean="0">
              <a:latin typeface="Times New Roman" panose="02020603050405020304" pitchFamily="18" charset="0"/>
              <a:cs typeface="Times New Roman" panose="02020603050405020304" pitchFamily="18" charset="0"/>
            </a:rPr>
            <a:t>Limit access to resources by imposing restrictions on processes</a:t>
          </a:r>
        </a:p>
      </dgm:t>
    </dgm:pt>
    <dgm:pt modelId="{3F92352A-7F66-B447-B744-93E870DD631A}" type="parTrans" cxnId="{CBFAC14B-D317-954E-BCFE-91AE11A29E6B}">
      <dgm:prSet/>
      <dgm:spPr/>
      <dgm:t>
        <a:bodyPr/>
        <a:lstStyle/>
        <a:p>
          <a:endParaRPr lang="en-US"/>
        </a:p>
      </dgm:t>
    </dgm:pt>
    <dgm:pt modelId="{7B1B513D-36B5-4A43-B336-4B67BFB3508D}" type="sibTrans" cxnId="{CBFAC14B-D317-954E-BCFE-91AE11A29E6B}">
      <dgm:prSet/>
      <dgm:spPr/>
      <dgm:t>
        <a:bodyPr/>
        <a:lstStyle/>
        <a:p>
          <a:endParaRPr lang="en-US"/>
        </a:p>
      </dgm:t>
    </dgm:pt>
    <dgm:pt modelId="{A05E3648-D5D8-884B-B502-F041268A61FA}">
      <dgm:prSet/>
      <dgm:spPr>
        <a:solidFill>
          <a:schemeClr val="accent2">
            <a:lumMod val="50000"/>
          </a:schemeClr>
        </a:solidFill>
      </dgm:spPr>
      <dgm:t>
        <a:bodyPr/>
        <a:lstStyle/>
        <a:p>
          <a:r>
            <a:rPr lang="en-NZ" dirty="0" smtClean="0">
              <a:latin typeface="Times New Roman" panose="02020603050405020304" pitchFamily="18" charset="0"/>
              <a:cs typeface="Times New Roman" panose="02020603050405020304" pitchFamily="18" charset="0"/>
            </a:rPr>
            <a:t>Deadlock detection strategies do the opposite</a:t>
          </a:r>
        </a:p>
      </dgm:t>
    </dgm:pt>
    <dgm:pt modelId="{ED0AD63D-3D5B-6241-A915-A44324621227}" type="parTrans" cxnId="{58BB09FB-99DF-6848-B8E7-F0CA2EE73C58}">
      <dgm:prSet/>
      <dgm:spPr/>
      <dgm:t>
        <a:bodyPr/>
        <a:lstStyle/>
        <a:p>
          <a:endParaRPr lang="en-US"/>
        </a:p>
      </dgm:t>
    </dgm:pt>
    <dgm:pt modelId="{CACE43C1-E9E0-7D40-A855-F893DDB38B68}" type="sibTrans" cxnId="{58BB09FB-99DF-6848-B8E7-F0CA2EE73C58}">
      <dgm:prSet/>
      <dgm:spPr/>
      <dgm:t>
        <a:bodyPr/>
        <a:lstStyle/>
        <a:p>
          <a:endParaRPr lang="en-US"/>
        </a:p>
      </dgm:t>
    </dgm:pt>
    <dgm:pt modelId="{5380344C-DA25-CD4C-B915-F3E83DF92C05}">
      <dgm:prSet/>
      <dgm:spPr/>
      <dgm:t>
        <a:bodyPr/>
        <a:lstStyle/>
        <a:p>
          <a:r>
            <a:rPr lang="en-NZ" dirty="0" smtClean="0">
              <a:latin typeface="Times New Roman" panose="02020603050405020304" pitchFamily="18" charset="0"/>
              <a:cs typeface="Times New Roman" panose="02020603050405020304" pitchFamily="18" charset="0"/>
            </a:rPr>
            <a:t>Resource requests are granted whenever possible</a:t>
          </a:r>
        </a:p>
      </dgm:t>
    </dgm:pt>
    <dgm:pt modelId="{CDAE4444-319E-E945-B28D-A5173018DFF8}" type="parTrans" cxnId="{6F329487-9DDD-7C49-A768-83BC556C2E9A}">
      <dgm:prSet/>
      <dgm:spPr/>
      <dgm:t>
        <a:bodyPr/>
        <a:lstStyle/>
        <a:p>
          <a:endParaRPr lang="en-US"/>
        </a:p>
      </dgm:t>
    </dgm:pt>
    <dgm:pt modelId="{4C57FB35-CC7B-6B4E-B88F-83E2BBAD4667}" type="sibTrans" cxnId="{6F329487-9DDD-7C49-A768-83BC556C2E9A}">
      <dgm:prSet/>
      <dgm:spPr/>
      <dgm:t>
        <a:bodyPr/>
        <a:lstStyle/>
        <a:p>
          <a:endParaRPr lang="en-US"/>
        </a:p>
      </dgm:t>
    </dgm:pt>
    <dgm:pt modelId="{C1DDCA54-C9A0-A94D-8D3C-914551118621}" type="pres">
      <dgm:prSet presAssocID="{A4982EA1-1697-BB4A-962F-C690979B5CA8}" presName="linear" presStyleCnt="0">
        <dgm:presLayoutVars>
          <dgm:animLvl val="lvl"/>
          <dgm:resizeHandles val="exact"/>
        </dgm:presLayoutVars>
      </dgm:prSet>
      <dgm:spPr/>
      <dgm:t>
        <a:bodyPr/>
        <a:lstStyle/>
        <a:p>
          <a:endParaRPr lang="en-US"/>
        </a:p>
      </dgm:t>
    </dgm:pt>
    <dgm:pt modelId="{69A1457E-6F82-714B-9684-358489247C06}" type="pres">
      <dgm:prSet presAssocID="{0AB1442D-F7B0-E942-9A45-FD45BB7014C2}" presName="parentText" presStyleLbl="node1" presStyleIdx="0" presStyleCnt="2">
        <dgm:presLayoutVars>
          <dgm:chMax val="0"/>
          <dgm:bulletEnabled val="1"/>
        </dgm:presLayoutVars>
      </dgm:prSet>
      <dgm:spPr/>
      <dgm:t>
        <a:bodyPr/>
        <a:lstStyle/>
        <a:p>
          <a:endParaRPr lang="en-US"/>
        </a:p>
      </dgm:t>
    </dgm:pt>
    <dgm:pt modelId="{D2A3FB79-225F-F645-9263-70FD35EA9D07}" type="pres">
      <dgm:prSet presAssocID="{0AB1442D-F7B0-E942-9A45-FD45BB7014C2}" presName="childText" presStyleLbl="revTx" presStyleIdx="0" presStyleCnt="2">
        <dgm:presLayoutVars>
          <dgm:bulletEnabled val="1"/>
        </dgm:presLayoutVars>
      </dgm:prSet>
      <dgm:spPr/>
      <dgm:t>
        <a:bodyPr/>
        <a:lstStyle/>
        <a:p>
          <a:endParaRPr lang="en-US"/>
        </a:p>
      </dgm:t>
    </dgm:pt>
    <dgm:pt modelId="{08A9A630-6BC3-5044-A148-A2D3991B226A}" type="pres">
      <dgm:prSet presAssocID="{A05E3648-D5D8-884B-B502-F041268A61FA}" presName="parentText" presStyleLbl="node1" presStyleIdx="1" presStyleCnt="2">
        <dgm:presLayoutVars>
          <dgm:chMax val="0"/>
          <dgm:bulletEnabled val="1"/>
        </dgm:presLayoutVars>
      </dgm:prSet>
      <dgm:spPr/>
      <dgm:t>
        <a:bodyPr/>
        <a:lstStyle/>
        <a:p>
          <a:endParaRPr lang="en-US"/>
        </a:p>
      </dgm:t>
    </dgm:pt>
    <dgm:pt modelId="{106A0A9A-EAED-1142-8E93-D86999C38394}" type="pres">
      <dgm:prSet presAssocID="{A05E3648-D5D8-884B-B502-F041268A61FA}" presName="childText" presStyleLbl="revTx" presStyleIdx="1" presStyleCnt="2">
        <dgm:presLayoutVars>
          <dgm:bulletEnabled val="1"/>
        </dgm:presLayoutVars>
      </dgm:prSet>
      <dgm:spPr/>
      <dgm:t>
        <a:bodyPr/>
        <a:lstStyle/>
        <a:p>
          <a:endParaRPr lang="en-US"/>
        </a:p>
      </dgm:t>
    </dgm:pt>
  </dgm:ptLst>
  <dgm:cxnLst>
    <dgm:cxn modelId="{58BB09FB-99DF-6848-B8E7-F0CA2EE73C58}" srcId="{A4982EA1-1697-BB4A-962F-C690979B5CA8}" destId="{A05E3648-D5D8-884B-B502-F041268A61FA}" srcOrd="1" destOrd="0" parTransId="{ED0AD63D-3D5B-6241-A915-A44324621227}" sibTransId="{CACE43C1-E9E0-7D40-A855-F893DDB38B68}"/>
    <dgm:cxn modelId="{DB6E02F9-ED0C-1D40-B758-FCF9E0FE16DE}" type="presOf" srcId="{A4982EA1-1697-BB4A-962F-C690979B5CA8}" destId="{C1DDCA54-C9A0-A94D-8D3C-914551118621}" srcOrd="0" destOrd="0" presId="urn:microsoft.com/office/officeart/2005/8/layout/vList2"/>
    <dgm:cxn modelId="{B5E981DF-CB83-664E-8C44-59CE0161DEF1}" srcId="{A4982EA1-1697-BB4A-962F-C690979B5CA8}" destId="{0AB1442D-F7B0-E942-9A45-FD45BB7014C2}" srcOrd="0" destOrd="0" parTransId="{5C3232EA-EF5A-B543-AA34-F5EA22451935}" sibTransId="{71F6A3BE-C94D-5545-B2EA-0383E28509F0}"/>
    <dgm:cxn modelId="{1B2D8102-6F51-BE4E-A021-1476754105FB}" type="presOf" srcId="{5380344C-DA25-CD4C-B915-F3E83DF92C05}" destId="{106A0A9A-EAED-1142-8E93-D86999C38394}" srcOrd="0" destOrd="0" presId="urn:microsoft.com/office/officeart/2005/8/layout/vList2"/>
    <dgm:cxn modelId="{194BDF17-623D-514C-99C5-248B8906FF0C}" type="presOf" srcId="{0AB1442D-F7B0-E942-9A45-FD45BB7014C2}" destId="{69A1457E-6F82-714B-9684-358489247C06}" srcOrd="0" destOrd="0" presId="urn:microsoft.com/office/officeart/2005/8/layout/vList2"/>
    <dgm:cxn modelId="{125C7265-353C-CD41-BBB9-7A4CF0D99034}" type="presOf" srcId="{A05E3648-D5D8-884B-B502-F041268A61FA}" destId="{08A9A630-6BC3-5044-A148-A2D3991B226A}" srcOrd="0" destOrd="0" presId="urn:microsoft.com/office/officeart/2005/8/layout/vList2"/>
    <dgm:cxn modelId="{6F329487-9DDD-7C49-A768-83BC556C2E9A}" srcId="{A05E3648-D5D8-884B-B502-F041268A61FA}" destId="{5380344C-DA25-CD4C-B915-F3E83DF92C05}" srcOrd="0" destOrd="0" parTransId="{CDAE4444-319E-E945-B28D-A5173018DFF8}" sibTransId="{4C57FB35-CC7B-6B4E-B88F-83E2BBAD4667}"/>
    <dgm:cxn modelId="{CBFAC14B-D317-954E-BCFE-91AE11A29E6B}" srcId="{0AB1442D-F7B0-E942-9A45-FD45BB7014C2}" destId="{41116F9D-1093-C541-8F24-AF923714F38C}" srcOrd="0" destOrd="0" parTransId="{3F92352A-7F66-B447-B744-93E870DD631A}" sibTransId="{7B1B513D-36B5-4A43-B336-4B67BFB3508D}"/>
    <dgm:cxn modelId="{5F75CBA0-771A-9148-8413-52ADC87F5509}" type="presOf" srcId="{41116F9D-1093-C541-8F24-AF923714F38C}" destId="{D2A3FB79-225F-F645-9263-70FD35EA9D07}" srcOrd="0" destOrd="0" presId="urn:microsoft.com/office/officeart/2005/8/layout/vList2"/>
    <dgm:cxn modelId="{A9CA8283-D107-DE44-9AF2-AA0F69A05CA9}" type="presParOf" srcId="{C1DDCA54-C9A0-A94D-8D3C-914551118621}" destId="{69A1457E-6F82-714B-9684-358489247C06}" srcOrd="0" destOrd="0" presId="urn:microsoft.com/office/officeart/2005/8/layout/vList2"/>
    <dgm:cxn modelId="{6347209F-2DD0-244F-949E-A5585F7F8F06}" type="presParOf" srcId="{C1DDCA54-C9A0-A94D-8D3C-914551118621}" destId="{D2A3FB79-225F-F645-9263-70FD35EA9D07}" srcOrd="1" destOrd="0" presId="urn:microsoft.com/office/officeart/2005/8/layout/vList2"/>
    <dgm:cxn modelId="{1A93334C-1F46-B145-99BC-A9F26C1A3AC3}" type="presParOf" srcId="{C1DDCA54-C9A0-A94D-8D3C-914551118621}" destId="{08A9A630-6BC3-5044-A148-A2D3991B226A}" srcOrd="2" destOrd="0" presId="urn:microsoft.com/office/officeart/2005/8/layout/vList2"/>
    <dgm:cxn modelId="{8241538C-77F4-7447-8B92-2A7CDC7D9224}" type="presParOf" srcId="{C1DDCA54-C9A0-A94D-8D3C-914551118621}" destId="{106A0A9A-EAED-1142-8E93-D86999C3839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C513320-B510-7246-B38E-888B30FCCCB1}" type="doc">
      <dgm:prSet loTypeId="urn:microsoft.com/office/officeart/2005/8/layout/arrow4" loCatId="" qsTypeId="urn:microsoft.com/office/officeart/2005/8/quickstyle/simple4" qsCatId="simple" csTypeId="urn:microsoft.com/office/officeart/2005/8/colors/accent1_2" csCatId="accent1" phldr="1"/>
      <dgm:spPr/>
      <dgm:t>
        <a:bodyPr/>
        <a:lstStyle/>
        <a:p>
          <a:endParaRPr lang="en-US"/>
        </a:p>
      </dgm:t>
    </dgm:pt>
    <dgm:pt modelId="{542ADEA3-DD61-8846-9F75-8E1F4846D843}">
      <dgm:prSet phldrT="[Text]"/>
      <dgm:spPr/>
      <dgm:t>
        <a:bodyPr/>
        <a:lstStyle/>
        <a:p>
          <a:r>
            <a:rPr lang="en-NZ" dirty="0" smtClean="0">
              <a:latin typeface="Times New Roman" panose="02020603050405020304" pitchFamily="18" charset="0"/>
              <a:cs typeface="Times New Roman" panose="02020603050405020304" pitchFamily="18" charset="0"/>
            </a:rPr>
            <a:t>Advantages:</a:t>
          </a:r>
          <a:endParaRPr lang="en-US" dirty="0">
            <a:latin typeface="Times New Roman" panose="02020603050405020304" pitchFamily="18" charset="0"/>
            <a:cs typeface="Times New Roman" panose="02020603050405020304" pitchFamily="18" charset="0"/>
          </a:endParaRPr>
        </a:p>
      </dgm:t>
    </dgm:pt>
    <dgm:pt modelId="{07DC4457-50FF-A14F-864A-0E86F277E3B9}" type="parTrans" cxnId="{4C41D010-5F2C-1846-8D6C-2418AD200283}">
      <dgm:prSet/>
      <dgm:spPr/>
      <dgm:t>
        <a:bodyPr/>
        <a:lstStyle/>
        <a:p>
          <a:endParaRPr lang="en-US"/>
        </a:p>
      </dgm:t>
    </dgm:pt>
    <dgm:pt modelId="{491C7949-4184-B34F-8664-D7D6CED92DDF}" type="sibTrans" cxnId="{4C41D010-5F2C-1846-8D6C-2418AD200283}">
      <dgm:prSet/>
      <dgm:spPr/>
      <dgm:t>
        <a:bodyPr/>
        <a:lstStyle/>
        <a:p>
          <a:endParaRPr lang="en-US"/>
        </a:p>
      </dgm:t>
    </dgm:pt>
    <dgm:pt modelId="{192623A6-B749-D940-A5F6-2FEB4377FAC6}">
      <dgm:prSet/>
      <dgm:spPr/>
      <dgm:t>
        <a:bodyPr/>
        <a:lstStyle/>
        <a:p>
          <a:r>
            <a:rPr lang="en-NZ" dirty="0" smtClean="0">
              <a:latin typeface="Times New Roman" panose="02020603050405020304" pitchFamily="18" charset="0"/>
              <a:cs typeface="Times New Roman" panose="02020603050405020304" pitchFamily="18" charset="0"/>
            </a:rPr>
            <a:t>It leads to early detection</a:t>
          </a:r>
        </a:p>
      </dgm:t>
    </dgm:pt>
    <dgm:pt modelId="{4D851669-A260-E441-98C6-D85C02547742}" type="parTrans" cxnId="{B87D94E0-781D-A041-B80C-6DF5D1DD814A}">
      <dgm:prSet/>
      <dgm:spPr/>
      <dgm:t>
        <a:bodyPr/>
        <a:lstStyle/>
        <a:p>
          <a:endParaRPr lang="en-US"/>
        </a:p>
      </dgm:t>
    </dgm:pt>
    <dgm:pt modelId="{B657F5D2-7391-9443-B7E1-2E0E57A00F4F}" type="sibTrans" cxnId="{B87D94E0-781D-A041-B80C-6DF5D1DD814A}">
      <dgm:prSet/>
      <dgm:spPr/>
      <dgm:t>
        <a:bodyPr/>
        <a:lstStyle/>
        <a:p>
          <a:endParaRPr lang="en-US"/>
        </a:p>
      </dgm:t>
    </dgm:pt>
    <dgm:pt modelId="{3A8468E8-4E83-BF44-A60E-FC399A63CFB7}">
      <dgm:prSet/>
      <dgm:spPr/>
      <dgm:t>
        <a:bodyPr/>
        <a:lstStyle/>
        <a:p>
          <a:r>
            <a:rPr lang="en-NZ" dirty="0" smtClean="0">
              <a:latin typeface="Times New Roman" panose="02020603050405020304" pitchFamily="18" charset="0"/>
              <a:cs typeface="Times New Roman" panose="02020603050405020304" pitchFamily="18" charset="0"/>
            </a:rPr>
            <a:t>The algorithm is relatively simple</a:t>
          </a:r>
        </a:p>
      </dgm:t>
    </dgm:pt>
    <dgm:pt modelId="{E3511754-634B-0D46-BEE8-FF0A57ECC231}" type="parTrans" cxnId="{C9C7837E-F27F-1A40-BF05-AE8A35774B01}">
      <dgm:prSet/>
      <dgm:spPr/>
      <dgm:t>
        <a:bodyPr/>
        <a:lstStyle/>
        <a:p>
          <a:endParaRPr lang="en-US"/>
        </a:p>
      </dgm:t>
    </dgm:pt>
    <dgm:pt modelId="{692BC71E-1C1E-FB40-A37E-B28DDC746130}" type="sibTrans" cxnId="{C9C7837E-F27F-1A40-BF05-AE8A35774B01}">
      <dgm:prSet/>
      <dgm:spPr/>
      <dgm:t>
        <a:bodyPr/>
        <a:lstStyle/>
        <a:p>
          <a:endParaRPr lang="en-US"/>
        </a:p>
      </dgm:t>
    </dgm:pt>
    <dgm:pt modelId="{5EC62C39-5D1E-0947-9967-ED4094E6F336}">
      <dgm:prSet/>
      <dgm:spPr/>
      <dgm:t>
        <a:bodyPr/>
        <a:lstStyle/>
        <a:p>
          <a:r>
            <a:rPr lang="en-NZ" dirty="0" smtClean="0">
              <a:latin typeface="Times New Roman" panose="02020603050405020304" pitchFamily="18" charset="0"/>
              <a:cs typeface="Times New Roman" panose="02020603050405020304" pitchFamily="18" charset="0"/>
            </a:rPr>
            <a:t>Disadvantage</a:t>
          </a:r>
        </a:p>
      </dgm:t>
    </dgm:pt>
    <dgm:pt modelId="{C254CA92-4214-D645-8337-CFA2B2E7293E}" type="parTrans" cxnId="{EBD3AC82-1214-E544-9809-7F94DAD99501}">
      <dgm:prSet/>
      <dgm:spPr/>
      <dgm:t>
        <a:bodyPr/>
        <a:lstStyle/>
        <a:p>
          <a:endParaRPr lang="en-US"/>
        </a:p>
      </dgm:t>
    </dgm:pt>
    <dgm:pt modelId="{F3441977-EAA4-7845-AA70-3EBAB23C1AAA}" type="sibTrans" cxnId="{EBD3AC82-1214-E544-9809-7F94DAD99501}">
      <dgm:prSet/>
      <dgm:spPr/>
      <dgm:t>
        <a:bodyPr/>
        <a:lstStyle/>
        <a:p>
          <a:endParaRPr lang="en-US"/>
        </a:p>
      </dgm:t>
    </dgm:pt>
    <dgm:pt modelId="{483DF84F-B392-CE44-9BC1-22C81E8A67DC}">
      <dgm:prSet/>
      <dgm:spPr/>
      <dgm:t>
        <a:bodyPr/>
        <a:lstStyle/>
        <a:p>
          <a:r>
            <a:rPr lang="en-NZ" dirty="0" smtClean="0">
              <a:latin typeface="Times New Roman" panose="02020603050405020304" pitchFamily="18" charset="0"/>
              <a:cs typeface="Times New Roman" panose="02020603050405020304" pitchFamily="18" charset="0"/>
            </a:rPr>
            <a:t>Frequent checks consume considerable processor time</a:t>
          </a:r>
        </a:p>
      </dgm:t>
    </dgm:pt>
    <dgm:pt modelId="{74D7CA43-654D-944C-B5E8-327FEB1A949B}" type="parTrans" cxnId="{DC378C70-05BA-A84C-8F6E-7567B823FCE3}">
      <dgm:prSet/>
      <dgm:spPr/>
      <dgm:t>
        <a:bodyPr/>
        <a:lstStyle/>
        <a:p>
          <a:endParaRPr lang="en-US"/>
        </a:p>
      </dgm:t>
    </dgm:pt>
    <dgm:pt modelId="{41666786-992A-E041-9F08-3EE06FFB0A5F}" type="sibTrans" cxnId="{DC378C70-05BA-A84C-8F6E-7567B823FCE3}">
      <dgm:prSet/>
      <dgm:spPr/>
      <dgm:t>
        <a:bodyPr/>
        <a:lstStyle/>
        <a:p>
          <a:endParaRPr lang="en-US"/>
        </a:p>
      </dgm:t>
    </dgm:pt>
    <dgm:pt modelId="{6B4E353E-7815-0C4E-A2AC-66663DBC748F}" type="pres">
      <dgm:prSet presAssocID="{8C513320-B510-7246-B38E-888B30FCCCB1}" presName="compositeShape" presStyleCnt="0">
        <dgm:presLayoutVars>
          <dgm:chMax val="2"/>
          <dgm:dir/>
          <dgm:resizeHandles val="exact"/>
        </dgm:presLayoutVars>
      </dgm:prSet>
      <dgm:spPr/>
      <dgm:t>
        <a:bodyPr/>
        <a:lstStyle/>
        <a:p>
          <a:endParaRPr lang="en-US"/>
        </a:p>
      </dgm:t>
    </dgm:pt>
    <dgm:pt modelId="{8F05821B-8690-3643-AEC1-64B51AC1545C}" type="pres">
      <dgm:prSet presAssocID="{542ADEA3-DD61-8846-9F75-8E1F4846D843}" presName="upArrow" presStyleLbl="node1" presStyleIdx="0" presStyleCnt="2"/>
      <dgm:spPr/>
    </dgm:pt>
    <dgm:pt modelId="{4AF069EA-EC98-CA45-A086-7FA7E99EA8A6}" type="pres">
      <dgm:prSet presAssocID="{542ADEA3-DD61-8846-9F75-8E1F4846D843}" presName="upArrowText" presStyleLbl="revTx" presStyleIdx="0" presStyleCnt="2">
        <dgm:presLayoutVars>
          <dgm:chMax val="0"/>
          <dgm:bulletEnabled val="1"/>
        </dgm:presLayoutVars>
      </dgm:prSet>
      <dgm:spPr/>
      <dgm:t>
        <a:bodyPr/>
        <a:lstStyle/>
        <a:p>
          <a:endParaRPr lang="en-US"/>
        </a:p>
      </dgm:t>
    </dgm:pt>
    <dgm:pt modelId="{6DD9CEB5-DFB1-8348-9CA6-D5671ECD380A}" type="pres">
      <dgm:prSet presAssocID="{5EC62C39-5D1E-0947-9967-ED4094E6F336}" presName="downArrow" presStyleLbl="node1" presStyleIdx="1" presStyleCnt="2"/>
      <dgm:spPr>
        <a:solidFill>
          <a:schemeClr val="accent6">
            <a:lumMod val="50000"/>
            <a:alpha val="76000"/>
          </a:schemeClr>
        </a:solidFill>
      </dgm:spPr>
    </dgm:pt>
    <dgm:pt modelId="{5B807A66-FA4A-EA45-9E62-5BAF4765C594}" type="pres">
      <dgm:prSet presAssocID="{5EC62C39-5D1E-0947-9967-ED4094E6F336}" presName="downArrowText" presStyleLbl="revTx" presStyleIdx="1" presStyleCnt="2">
        <dgm:presLayoutVars>
          <dgm:chMax val="0"/>
          <dgm:bulletEnabled val="1"/>
        </dgm:presLayoutVars>
      </dgm:prSet>
      <dgm:spPr/>
      <dgm:t>
        <a:bodyPr/>
        <a:lstStyle/>
        <a:p>
          <a:endParaRPr lang="en-US"/>
        </a:p>
      </dgm:t>
    </dgm:pt>
  </dgm:ptLst>
  <dgm:cxnLst>
    <dgm:cxn modelId="{DAE6E0AE-7E33-6043-AB2F-E8E868A7E7D7}" type="presOf" srcId="{5EC62C39-5D1E-0947-9967-ED4094E6F336}" destId="{5B807A66-FA4A-EA45-9E62-5BAF4765C594}" srcOrd="0" destOrd="0" presId="urn:microsoft.com/office/officeart/2005/8/layout/arrow4"/>
    <dgm:cxn modelId="{BC6B853C-7B02-CE4E-8368-D6B8D0D16C77}" type="presOf" srcId="{3A8468E8-4E83-BF44-A60E-FC399A63CFB7}" destId="{4AF069EA-EC98-CA45-A086-7FA7E99EA8A6}" srcOrd="0" destOrd="2" presId="urn:microsoft.com/office/officeart/2005/8/layout/arrow4"/>
    <dgm:cxn modelId="{0B2BC5B8-54AD-CD4E-9072-1F0972CD9DB8}" type="presOf" srcId="{192623A6-B749-D940-A5F6-2FEB4377FAC6}" destId="{4AF069EA-EC98-CA45-A086-7FA7E99EA8A6}" srcOrd="0" destOrd="1" presId="urn:microsoft.com/office/officeart/2005/8/layout/arrow4"/>
    <dgm:cxn modelId="{4C41D010-5F2C-1846-8D6C-2418AD200283}" srcId="{8C513320-B510-7246-B38E-888B30FCCCB1}" destId="{542ADEA3-DD61-8846-9F75-8E1F4846D843}" srcOrd="0" destOrd="0" parTransId="{07DC4457-50FF-A14F-864A-0E86F277E3B9}" sibTransId="{491C7949-4184-B34F-8664-D7D6CED92DDF}"/>
    <dgm:cxn modelId="{B4102671-FB45-6D47-B949-BFDBDC678A3C}" type="presOf" srcId="{483DF84F-B392-CE44-9BC1-22C81E8A67DC}" destId="{5B807A66-FA4A-EA45-9E62-5BAF4765C594}" srcOrd="0" destOrd="1" presId="urn:microsoft.com/office/officeart/2005/8/layout/arrow4"/>
    <dgm:cxn modelId="{0760CA54-2EF0-6243-9A84-3022330E37A3}" type="presOf" srcId="{8C513320-B510-7246-B38E-888B30FCCCB1}" destId="{6B4E353E-7815-0C4E-A2AC-66663DBC748F}" srcOrd="0" destOrd="0" presId="urn:microsoft.com/office/officeart/2005/8/layout/arrow4"/>
    <dgm:cxn modelId="{EBD3AC82-1214-E544-9809-7F94DAD99501}" srcId="{8C513320-B510-7246-B38E-888B30FCCCB1}" destId="{5EC62C39-5D1E-0947-9967-ED4094E6F336}" srcOrd="1" destOrd="0" parTransId="{C254CA92-4214-D645-8337-CFA2B2E7293E}" sibTransId="{F3441977-EAA4-7845-AA70-3EBAB23C1AAA}"/>
    <dgm:cxn modelId="{DC378C70-05BA-A84C-8F6E-7567B823FCE3}" srcId="{5EC62C39-5D1E-0947-9967-ED4094E6F336}" destId="{483DF84F-B392-CE44-9BC1-22C81E8A67DC}" srcOrd="0" destOrd="0" parTransId="{74D7CA43-654D-944C-B5E8-327FEB1A949B}" sibTransId="{41666786-992A-E041-9F08-3EE06FFB0A5F}"/>
    <dgm:cxn modelId="{B87D94E0-781D-A041-B80C-6DF5D1DD814A}" srcId="{542ADEA3-DD61-8846-9F75-8E1F4846D843}" destId="{192623A6-B749-D940-A5F6-2FEB4377FAC6}" srcOrd="0" destOrd="0" parTransId="{4D851669-A260-E441-98C6-D85C02547742}" sibTransId="{B657F5D2-7391-9443-B7E1-2E0E57A00F4F}"/>
    <dgm:cxn modelId="{4D976160-B68C-F94E-A528-99CE280422EA}" type="presOf" srcId="{542ADEA3-DD61-8846-9F75-8E1F4846D843}" destId="{4AF069EA-EC98-CA45-A086-7FA7E99EA8A6}" srcOrd="0" destOrd="0" presId="urn:microsoft.com/office/officeart/2005/8/layout/arrow4"/>
    <dgm:cxn modelId="{C9C7837E-F27F-1A40-BF05-AE8A35774B01}" srcId="{542ADEA3-DD61-8846-9F75-8E1F4846D843}" destId="{3A8468E8-4E83-BF44-A60E-FC399A63CFB7}" srcOrd="1" destOrd="0" parTransId="{E3511754-634B-0D46-BEE8-FF0A57ECC231}" sibTransId="{692BC71E-1C1E-FB40-A37E-B28DDC746130}"/>
    <dgm:cxn modelId="{30B004C7-81CC-2C4D-BD04-44A4AE4CD4B5}" type="presParOf" srcId="{6B4E353E-7815-0C4E-A2AC-66663DBC748F}" destId="{8F05821B-8690-3643-AEC1-64B51AC1545C}" srcOrd="0" destOrd="0" presId="urn:microsoft.com/office/officeart/2005/8/layout/arrow4"/>
    <dgm:cxn modelId="{A1025AAD-5303-C146-B4CB-8E4408CD11E1}" type="presParOf" srcId="{6B4E353E-7815-0C4E-A2AC-66663DBC748F}" destId="{4AF069EA-EC98-CA45-A086-7FA7E99EA8A6}" srcOrd="1" destOrd="0" presId="urn:microsoft.com/office/officeart/2005/8/layout/arrow4"/>
    <dgm:cxn modelId="{EB2A47F8-9261-3447-9BDA-1DFABD2ED529}" type="presParOf" srcId="{6B4E353E-7815-0C4E-A2AC-66663DBC748F}" destId="{6DD9CEB5-DFB1-8348-9CA6-D5671ECD380A}" srcOrd="2" destOrd="0" presId="urn:microsoft.com/office/officeart/2005/8/layout/arrow4"/>
    <dgm:cxn modelId="{D4C0807B-6F2E-8C43-844F-AB43976293F3}" type="presParOf" srcId="{6B4E353E-7815-0C4E-A2AC-66663DBC748F}" destId="{5B807A66-FA4A-EA45-9E62-5BAF4765C594}"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5FE58-0E4F-1448-8B6D-1E52F620776C}">
      <dsp:nvSpPr>
        <dsp:cNvPr id="0" name=""/>
        <dsp:cNvSpPr/>
      </dsp:nvSpPr>
      <dsp:spPr>
        <a:xfrm>
          <a:off x="0" y="0"/>
          <a:ext cx="6671310" cy="1988820"/>
        </a:xfrm>
        <a:prstGeom prst="roundRect">
          <a:avLst>
            <a:gd name="adj" fmla="val 10000"/>
          </a:avLst>
        </a:prstGeom>
        <a:solidFill>
          <a:schemeClr val="accent1">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NZ" sz="2000" b="1" kern="1200" dirty="0" smtClean="0"/>
            <a:t>Reusable</a:t>
          </a:r>
          <a:endParaRPr lang="en-US" sz="2000" b="1" kern="1200" dirty="0"/>
        </a:p>
        <a:p>
          <a:pPr marL="171450" lvl="1" indent="-171450" algn="l" defTabSz="711200">
            <a:lnSpc>
              <a:spcPct val="90000"/>
            </a:lnSpc>
            <a:spcBef>
              <a:spcPct val="0"/>
            </a:spcBef>
            <a:spcAft>
              <a:spcPct val="15000"/>
            </a:spcAft>
            <a:buChar char="••"/>
          </a:pPr>
          <a:r>
            <a:rPr lang="en-NZ" sz="1600" kern="1200" dirty="0" smtClean="0"/>
            <a:t>Can be safely used by only one process at a time and is not depleted by that use</a:t>
          </a:r>
        </a:p>
        <a:p>
          <a:pPr marL="342900" lvl="2" indent="-171450" algn="l" defTabSz="711200">
            <a:lnSpc>
              <a:spcPct val="90000"/>
            </a:lnSpc>
            <a:spcBef>
              <a:spcPct val="0"/>
            </a:spcBef>
            <a:spcAft>
              <a:spcPct val="15000"/>
            </a:spcAft>
            <a:buChar char="••"/>
          </a:pPr>
          <a:r>
            <a:rPr lang="en-US" sz="1600" kern="1200" dirty="0" smtClean="0"/>
            <a:t>Processors, I/O channels, main and secondary memory, devices, and data structures such as files, databases, and semaphores</a:t>
          </a:r>
        </a:p>
      </dsp:txBody>
      <dsp:txXfrm>
        <a:off x="58251" y="58251"/>
        <a:ext cx="4615708" cy="1872318"/>
      </dsp:txXfrm>
    </dsp:sp>
    <dsp:sp modelId="{FBCB8F57-C548-1C43-A637-8BC0E0917159}">
      <dsp:nvSpPr>
        <dsp:cNvPr id="0" name=""/>
        <dsp:cNvSpPr/>
      </dsp:nvSpPr>
      <dsp:spPr>
        <a:xfrm>
          <a:off x="1177289" y="2430780"/>
          <a:ext cx="6671310" cy="1988820"/>
        </a:xfrm>
        <a:prstGeom prst="roundRect">
          <a:avLst>
            <a:gd name="adj" fmla="val 10000"/>
          </a:avLst>
        </a:prstGeom>
        <a:solidFill>
          <a:schemeClr val="accent1">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NZ" sz="2000" b="1" kern="1200" dirty="0" smtClean="0"/>
            <a:t>Consumable</a:t>
          </a:r>
        </a:p>
        <a:p>
          <a:pPr marL="171450" lvl="1" indent="-171450" algn="l" defTabSz="711200">
            <a:lnSpc>
              <a:spcPct val="90000"/>
            </a:lnSpc>
            <a:spcBef>
              <a:spcPct val="0"/>
            </a:spcBef>
            <a:spcAft>
              <a:spcPct val="15000"/>
            </a:spcAft>
            <a:buChar char="••"/>
          </a:pPr>
          <a:r>
            <a:rPr lang="en-NZ" sz="1600" kern="1200" dirty="0" smtClean="0"/>
            <a:t>One that can be created (produced) and destroyed (consumed)</a:t>
          </a:r>
        </a:p>
        <a:p>
          <a:pPr marL="342900" lvl="2" indent="-171450" algn="l" defTabSz="711200">
            <a:lnSpc>
              <a:spcPct val="90000"/>
            </a:lnSpc>
            <a:spcBef>
              <a:spcPct val="0"/>
            </a:spcBef>
            <a:spcAft>
              <a:spcPct val="15000"/>
            </a:spcAft>
            <a:buChar char="••"/>
          </a:pPr>
          <a:r>
            <a:rPr lang="en-US" sz="1600" kern="1200" dirty="0" smtClean="0"/>
            <a:t>Interrupts, signals, messages, and information</a:t>
          </a:r>
        </a:p>
        <a:p>
          <a:pPr marL="342900" lvl="2" indent="-171450" algn="l" defTabSz="711200">
            <a:lnSpc>
              <a:spcPct val="90000"/>
            </a:lnSpc>
            <a:spcBef>
              <a:spcPct val="0"/>
            </a:spcBef>
            <a:spcAft>
              <a:spcPct val="15000"/>
            </a:spcAft>
            <a:buChar char="••"/>
          </a:pPr>
          <a:r>
            <a:rPr lang="en-US" sz="1600" kern="1200" dirty="0" smtClean="0"/>
            <a:t>In I/O buffers</a:t>
          </a:r>
          <a:endParaRPr lang="en-NZ" sz="1600" kern="1200" dirty="0" smtClean="0"/>
        </a:p>
      </dsp:txBody>
      <dsp:txXfrm>
        <a:off x="1235540" y="2489031"/>
        <a:ext cx="4084785" cy="1872317"/>
      </dsp:txXfrm>
    </dsp:sp>
    <dsp:sp modelId="{22B4735D-FDE9-0F4D-8517-6404F300167D}">
      <dsp:nvSpPr>
        <dsp:cNvPr id="0" name=""/>
        <dsp:cNvSpPr/>
      </dsp:nvSpPr>
      <dsp:spPr>
        <a:xfrm>
          <a:off x="5385984" y="1629576"/>
          <a:ext cx="1277918" cy="1160447"/>
        </a:xfrm>
        <a:prstGeom prst="downArrow">
          <a:avLst>
            <a:gd name="adj1" fmla="val 55000"/>
            <a:gd name="adj2" fmla="val 45000"/>
          </a:avLst>
        </a:prstGeom>
        <a:solidFill>
          <a:schemeClr val="bg1"/>
        </a:solidFill>
        <a:ln w="9525" cap="flat" cmpd="sng" algn="ctr">
          <a:solidFill>
            <a:schemeClr val="accent1">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5673516" y="1629576"/>
        <a:ext cx="702854" cy="8732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692A2-8C4F-0545-98A7-FD5743A081D9}">
      <dsp:nvSpPr>
        <dsp:cNvPr id="0" name=""/>
        <dsp:cNvSpPr/>
      </dsp:nvSpPr>
      <dsp:spPr>
        <a:xfrm>
          <a:off x="1398" y="305094"/>
          <a:ext cx="1803462" cy="656065"/>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latin typeface="Times New Roman" panose="02020603050405020304" pitchFamily="18" charset="0"/>
              <a:cs typeface="Times New Roman" panose="02020603050405020304" pitchFamily="18" charset="0"/>
            </a:rPr>
            <a:t>Mutual Exclusion</a:t>
          </a:r>
          <a:endParaRPr lang="en-US" sz="1900" kern="1200" dirty="0">
            <a:latin typeface="Times New Roman" panose="02020603050405020304" pitchFamily="18" charset="0"/>
            <a:cs typeface="Times New Roman" panose="02020603050405020304" pitchFamily="18" charset="0"/>
          </a:endParaRPr>
        </a:p>
      </dsp:txBody>
      <dsp:txXfrm>
        <a:off x="1398" y="305094"/>
        <a:ext cx="1803462" cy="656065"/>
      </dsp:txXfrm>
    </dsp:sp>
    <dsp:sp modelId="{613BAD88-1300-C64D-8478-28BDFCA247EE}">
      <dsp:nvSpPr>
        <dsp:cNvPr id="0" name=""/>
        <dsp:cNvSpPr/>
      </dsp:nvSpPr>
      <dsp:spPr>
        <a:xfrm>
          <a:off x="0" y="1004394"/>
          <a:ext cx="1803462" cy="3077145"/>
        </a:xfrm>
        <a:prstGeom prst="rect">
          <a:avLst/>
        </a:prstGeom>
        <a:solidFill>
          <a:schemeClr val="bg1"/>
        </a:solidFill>
        <a:ln w="9525" cap="flat" cmpd="sng" algn="ctr">
          <a:solidFill>
            <a:schemeClr val="accent1"/>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latin typeface="Times New Roman" panose="02020603050405020304" pitchFamily="18" charset="0"/>
              <a:cs typeface="Times New Roman" panose="02020603050405020304" pitchFamily="18" charset="0"/>
            </a:rPr>
            <a:t>Only one process may use a resource at a time</a:t>
          </a:r>
        </a:p>
        <a:p>
          <a:pPr marL="171450" lvl="1" indent="-171450" algn="l" defTabSz="844550">
            <a:lnSpc>
              <a:spcPct val="90000"/>
            </a:lnSpc>
            <a:spcBef>
              <a:spcPct val="0"/>
            </a:spcBef>
            <a:spcAft>
              <a:spcPct val="15000"/>
            </a:spcAft>
            <a:buChar char="••"/>
          </a:pPr>
          <a:r>
            <a:rPr lang="en-US" sz="1900" kern="1200" dirty="0" smtClean="0">
              <a:latin typeface="Times New Roman" panose="02020603050405020304" pitchFamily="18" charset="0"/>
              <a:cs typeface="Times New Roman" panose="02020603050405020304" pitchFamily="18" charset="0"/>
            </a:rPr>
            <a:t>No process may access a resource until that has been allocated to another process</a:t>
          </a:r>
        </a:p>
      </dsp:txBody>
      <dsp:txXfrm>
        <a:off x="0" y="1004394"/>
        <a:ext cx="1803462" cy="3077145"/>
      </dsp:txXfrm>
    </dsp:sp>
    <dsp:sp modelId="{F7B771C4-1781-334A-A9CC-6AB6388019C2}">
      <dsp:nvSpPr>
        <dsp:cNvPr id="0" name=""/>
        <dsp:cNvSpPr/>
      </dsp:nvSpPr>
      <dsp:spPr>
        <a:xfrm>
          <a:off x="2057345" y="305094"/>
          <a:ext cx="1803462" cy="656065"/>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kern="1200" dirty="0" smtClean="0">
              <a:latin typeface="Times New Roman" panose="02020603050405020304" pitchFamily="18" charset="0"/>
              <a:cs typeface="Times New Roman" panose="02020603050405020304" pitchFamily="18" charset="0"/>
            </a:rPr>
            <a:t>Hold-and-Wait</a:t>
          </a:r>
        </a:p>
      </dsp:txBody>
      <dsp:txXfrm>
        <a:off x="2057345" y="305094"/>
        <a:ext cx="1803462" cy="656065"/>
      </dsp:txXfrm>
    </dsp:sp>
    <dsp:sp modelId="{CE427A8D-A2CB-E34E-B99B-527B0A4E0DC8}">
      <dsp:nvSpPr>
        <dsp:cNvPr id="0" name=""/>
        <dsp:cNvSpPr/>
      </dsp:nvSpPr>
      <dsp:spPr>
        <a:xfrm>
          <a:off x="2057399" y="1004394"/>
          <a:ext cx="1803462" cy="3077145"/>
        </a:xfrm>
        <a:prstGeom prst="rect">
          <a:avLst/>
        </a:prstGeom>
        <a:solidFill>
          <a:schemeClr val="bg1"/>
        </a:solidFill>
        <a:ln w="9525" cap="flat" cmpd="sng" algn="ctr">
          <a:solidFill>
            <a:schemeClr val="accent1"/>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latin typeface="Times New Roman" panose="02020603050405020304" pitchFamily="18" charset="0"/>
              <a:cs typeface="Times New Roman" panose="02020603050405020304" pitchFamily="18" charset="0"/>
            </a:rPr>
            <a:t>A process may hold allocated resources while awaiting assignment of other resources</a:t>
          </a:r>
        </a:p>
      </dsp:txBody>
      <dsp:txXfrm>
        <a:off x="2057399" y="1004394"/>
        <a:ext cx="1803462" cy="3077145"/>
      </dsp:txXfrm>
    </dsp:sp>
    <dsp:sp modelId="{8AD7747F-C6FB-8D40-8D93-2E53B586D4AB}">
      <dsp:nvSpPr>
        <dsp:cNvPr id="0" name=""/>
        <dsp:cNvSpPr/>
      </dsp:nvSpPr>
      <dsp:spPr>
        <a:xfrm>
          <a:off x="4113292" y="305094"/>
          <a:ext cx="1982762" cy="656065"/>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NZ" sz="1900" kern="1200" dirty="0" smtClean="0">
              <a:latin typeface="Times New Roman" panose="02020603050405020304" pitchFamily="18" charset="0"/>
              <a:cs typeface="Times New Roman" panose="02020603050405020304" pitchFamily="18" charset="0"/>
            </a:rPr>
            <a:t>No Pre-emption</a:t>
          </a:r>
        </a:p>
      </dsp:txBody>
      <dsp:txXfrm>
        <a:off x="4113292" y="305094"/>
        <a:ext cx="1982762" cy="656065"/>
      </dsp:txXfrm>
    </dsp:sp>
    <dsp:sp modelId="{F1B2B33B-D78F-B548-832F-D31F12C1AEA8}">
      <dsp:nvSpPr>
        <dsp:cNvPr id="0" name=""/>
        <dsp:cNvSpPr/>
      </dsp:nvSpPr>
      <dsp:spPr>
        <a:xfrm>
          <a:off x="4191003" y="1004394"/>
          <a:ext cx="1803462" cy="3077145"/>
        </a:xfrm>
        <a:prstGeom prst="rect">
          <a:avLst/>
        </a:prstGeom>
        <a:solidFill>
          <a:schemeClr val="bg1"/>
        </a:solidFill>
        <a:ln w="9525" cap="flat" cmpd="sng" algn="ctr">
          <a:solidFill>
            <a:schemeClr val="accent1"/>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NZ" sz="1900" kern="1200" dirty="0" smtClean="0">
              <a:latin typeface="Times New Roman" panose="02020603050405020304" pitchFamily="18" charset="0"/>
              <a:cs typeface="Times New Roman" panose="02020603050405020304" pitchFamily="18" charset="0"/>
            </a:rPr>
            <a:t>No resource can be forcibly removed from a process holding it</a:t>
          </a:r>
        </a:p>
      </dsp:txBody>
      <dsp:txXfrm>
        <a:off x="4191003" y="1004394"/>
        <a:ext cx="1803462" cy="3077145"/>
      </dsp:txXfrm>
    </dsp:sp>
    <dsp:sp modelId="{92B94131-7DF3-D247-8535-7A1175868520}">
      <dsp:nvSpPr>
        <dsp:cNvPr id="0" name=""/>
        <dsp:cNvSpPr/>
      </dsp:nvSpPr>
      <dsp:spPr>
        <a:xfrm>
          <a:off x="6348539" y="305094"/>
          <a:ext cx="1803462" cy="656065"/>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NZ" sz="1900" kern="1200" dirty="0" smtClean="0">
              <a:latin typeface="Times New Roman" panose="02020603050405020304" pitchFamily="18" charset="0"/>
              <a:cs typeface="Times New Roman" panose="02020603050405020304" pitchFamily="18" charset="0"/>
            </a:rPr>
            <a:t>Circular Wait</a:t>
          </a:r>
        </a:p>
      </dsp:txBody>
      <dsp:txXfrm>
        <a:off x="6348539" y="305094"/>
        <a:ext cx="1803462" cy="656065"/>
      </dsp:txXfrm>
    </dsp:sp>
    <dsp:sp modelId="{583D7356-1B1B-AD42-925D-161669EB54CA}">
      <dsp:nvSpPr>
        <dsp:cNvPr id="0" name=""/>
        <dsp:cNvSpPr/>
      </dsp:nvSpPr>
      <dsp:spPr>
        <a:xfrm>
          <a:off x="6349937" y="1004394"/>
          <a:ext cx="1803462" cy="3077145"/>
        </a:xfrm>
        <a:prstGeom prst="rect">
          <a:avLst/>
        </a:prstGeom>
        <a:solidFill>
          <a:schemeClr val="bg1"/>
        </a:solidFill>
        <a:ln w="9525" cap="flat" cmpd="sng" algn="ctr">
          <a:solidFill>
            <a:schemeClr val="accent1"/>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NZ" sz="1900" kern="1200" dirty="0" smtClean="0">
              <a:latin typeface="Times New Roman" panose="02020603050405020304" pitchFamily="18" charset="0"/>
              <a:cs typeface="Times New Roman" panose="02020603050405020304" pitchFamily="18" charset="0"/>
            </a:rPr>
            <a:t>A closed chain of processes exists, such that each process holds at least one resource needed by the next process in  the chain</a:t>
          </a:r>
        </a:p>
      </dsp:txBody>
      <dsp:txXfrm>
        <a:off x="6349937" y="1004394"/>
        <a:ext cx="1803462" cy="30771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D9A1D-1B89-E544-B4DF-B4127F21AFD9}">
      <dsp:nvSpPr>
        <dsp:cNvPr id="0" name=""/>
        <dsp:cNvSpPr/>
      </dsp:nvSpPr>
      <dsp:spPr>
        <a:xfrm rot="5400000">
          <a:off x="-168012" y="170002"/>
          <a:ext cx="1120080" cy="784056"/>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endParaRPr lang="en-US" sz="2200" kern="1200" dirty="0"/>
        </a:p>
      </dsp:txBody>
      <dsp:txXfrm rot="-5400000">
        <a:off x="0" y="394018"/>
        <a:ext cx="784056" cy="336024"/>
      </dsp:txXfrm>
    </dsp:sp>
    <dsp:sp modelId="{886D23ED-3637-CE46-A6CB-B865BE255F23}">
      <dsp:nvSpPr>
        <dsp:cNvPr id="0" name=""/>
        <dsp:cNvSpPr/>
      </dsp:nvSpPr>
      <dsp:spPr>
        <a:xfrm rot="5400000">
          <a:off x="3952302" y="-3166255"/>
          <a:ext cx="728052" cy="7064543"/>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en-US" sz="2200" kern="1200" dirty="0" smtClean="0"/>
            <a:t>Maximum resource requirement for each process must be stated in advance</a:t>
          </a:r>
          <a:endParaRPr lang="en-US" sz="2200" kern="1200" dirty="0"/>
        </a:p>
      </dsp:txBody>
      <dsp:txXfrm rot="-5400000">
        <a:off x="784057" y="37531"/>
        <a:ext cx="7029002" cy="656970"/>
      </dsp:txXfrm>
    </dsp:sp>
    <dsp:sp modelId="{D0F31248-269F-D144-92AD-ECFD3E15F677}">
      <dsp:nvSpPr>
        <dsp:cNvPr id="0" name=""/>
        <dsp:cNvSpPr/>
      </dsp:nvSpPr>
      <dsp:spPr>
        <a:xfrm rot="5400000">
          <a:off x="-168012" y="1141515"/>
          <a:ext cx="1120080" cy="784056"/>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endParaRPr lang="en-US" sz="2200" kern="1200"/>
        </a:p>
      </dsp:txBody>
      <dsp:txXfrm rot="-5400000">
        <a:off x="0" y="1365531"/>
        <a:ext cx="784056" cy="336024"/>
      </dsp:txXfrm>
    </dsp:sp>
    <dsp:sp modelId="{6A4A87EE-4AEE-E34C-A2C3-582622EF7A13}">
      <dsp:nvSpPr>
        <dsp:cNvPr id="0" name=""/>
        <dsp:cNvSpPr/>
      </dsp:nvSpPr>
      <dsp:spPr>
        <a:xfrm rot="5400000">
          <a:off x="3952302" y="-2194742"/>
          <a:ext cx="728052" cy="7064543"/>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en-US" sz="2200" kern="1200" dirty="0" smtClean="0"/>
            <a:t>Processes under consideration must be independent and with no synchronization requirements</a:t>
          </a:r>
          <a:endParaRPr lang="en-US" sz="2200" kern="1200" dirty="0"/>
        </a:p>
      </dsp:txBody>
      <dsp:txXfrm rot="-5400000">
        <a:off x="784057" y="1009044"/>
        <a:ext cx="7029002" cy="656970"/>
      </dsp:txXfrm>
    </dsp:sp>
    <dsp:sp modelId="{C24DDD8C-FAEC-B949-B77E-7F9CA3B1AFED}">
      <dsp:nvSpPr>
        <dsp:cNvPr id="0" name=""/>
        <dsp:cNvSpPr/>
      </dsp:nvSpPr>
      <dsp:spPr>
        <a:xfrm rot="5400000">
          <a:off x="-168012" y="2113028"/>
          <a:ext cx="1120080" cy="784056"/>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endParaRPr lang="en-US" sz="2200" kern="1200"/>
        </a:p>
      </dsp:txBody>
      <dsp:txXfrm rot="-5400000">
        <a:off x="0" y="2337044"/>
        <a:ext cx="784056" cy="336024"/>
      </dsp:txXfrm>
    </dsp:sp>
    <dsp:sp modelId="{EF7FB46F-9225-9141-B86D-BAF1B5E8EB3A}">
      <dsp:nvSpPr>
        <dsp:cNvPr id="0" name=""/>
        <dsp:cNvSpPr/>
      </dsp:nvSpPr>
      <dsp:spPr>
        <a:xfrm rot="5400000">
          <a:off x="3952302" y="-1223229"/>
          <a:ext cx="728052" cy="7064543"/>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en-US" sz="2200" kern="1200" dirty="0" smtClean="0"/>
            <a:t>There must be a fixed number of resources to allocate</a:t>
          </a:r>
          <a:endParaRPr lang="en-US" sz="2200" kern="1200" dirty="0"/>
        </a:p>
      </dsp:txBody>
      <dsp:txXfrm rot="-5400000">
        <a:off x="784057" y="1980557"/>
        <a:ext cx="7029002" cy="656970"/>
      </dsp:txXfrm>
    </dsp:sp>
    <dsp:sp modelId="{855FF90E-CFAE-894E-9582-97B231362680}">
      <dsp:nvSpPr>
        <dsp:cNvPr id="0" name=""/>
        <dsp:cNvSpPr/>
      </dsp:nvSpPr>
      <dsp:spPr>
        <a:xfrm rot="5400000">
          <a:off x="-168012" y="3084541"/>
          <a:ext cx="1120080" cy="784056"/>
        </a:xfrm>
        <a:prstGeom prst="chevr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endParaRPr lang="en-US" sz="2200" kern="1200"/>
        </a:p>
      </dsp:txBody>
      <dsp:txXfrm rot="-5400000">
        <a:off x="0" y="3308557"/>
        <a:ext cx="784056" cy="336024"/>
      </dsp:txXfrm>
    </dsp:sp>
    <dsp:sp modelId="{8D2DD4D3-1A75-7C4F-A25D-BD10D88794DD}">
      <dsp:nvSpPr>
        <dsp:cNvPr id="0" name=""/>
        <dsp:cNvSpPr/>
      </dsp:nvSpPr>
      <dsp:spPr>
        <a:xfrm rot="5400000">
          <a:off x="3952302" y="-251716"/>
          <a:ext cx="728052" cy="7064543"/>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en-US" sz="2200" kern="1200" dirty="0" smtClean="0"/>
            <a:t>No process may exit while holding resources</a:t>
          </a:r>
          <a:endParaRPr lang="en-US" sz="2200" kern="1200" dirty="0"/>
        </a:p>
      </dsp:txBody>
      <dsp:txXfrm rot="-5400000">
        <a:off x="784057" y="2952070"/>
        <a:ext cx="7029002" cy="6569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1457E-6F82-714B-9684-358489247C06}">
      <dsp:nvSpPr>
        <dsp:cNvPr id="0" name=""/>
        <dsp:cNvSpPr/>
      </dsp:nvSpPr>
      <dsp:spPr>
        <a:xfrm>
          <a:off x="0" y="24186"/>
          <a:ext cx="8077200" cy="127413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en-NZ" sz="3300" kern="1200" dirty="0" smtClean="0">
              <a:latin typeface="Times New Roman" panose="02020603050405020304" pitchFamily="18" charset="0"/>
              <a:cs typeface="Times New Roman" panose="02020603050405020304" pitchFamily="18" charset="0"/>
            </a:rPr>
            <a:t>Deadlock prevention strategies are very conservative </a:t>
          </a:r>
          <a:endParaRPr lang="en-US" sz="3300" kern="1200" dirty="0">
            <a:latin typeface="Times New Roman" panose="02020603050405020304" pitchFamily="18" charset="0"/>
            <a:cs typeface="Times New Roman" panose="02020603050405020304" pitchFamily="18" charset="0"/>
          </a:endParaRPr>
        </a:p>
      </dsp:txBody>
      <dsp:txXfrm>
        <a:off x="62198" y="86384"/>
        <a:ext cx="7952804" cy="1149734"/>
      </dsp:txXfrm>
    </dsp:sp>
    <dsp:sp modelId="{D2A3FB79-225F-F645-9263-70FD35EA9D07}">
      <dsp:nvSpPr>
        <dsp:cNvPr id="0" name=""/>
        <dsp:cNvSpPr/>
      </dsp:nvSpPr>
      <dsp:spPr>
        <a:xfrm>
          <a:off x="0" y="1298316"/>
          <a:ext cx="8077200" cy="768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451"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NZ" sz="2600" kern="1200" dirty="0" smtClean="0">
              <a:latin typeface="Times New Roman" panose="02020603050405020304" pitchFamily="18" charset="0"/>
              <a:cs typeface="Times New Roman" panose="02020603050405020304" pitchFamily="18" charset="0"/>
            </a:rPr>
            <a:t>Limit access to resources by imposing restrictions on processes</a:t>
          </a:r>
        </a:p>
      </dsp:txBody>
      <dsp:txXfrm>
        <a:off x="0" y="1298316"/>
        <a:ext cx="8077200" cy="768487"/>
      </dsp:txXfrm>
    </dsp:sp>
    <dsp:sp modelId="{08A9A630-6BC3-5044-A148-A2D3991B226A}">
      <dsp:nvSpPr>
        <dsp:cNvPr id="0" name=""/>
        <dsp:cNvSpPr/>
      </dsp:nvSpPr>
      <dsp:spPr>
        <a:xfrm>
          <a:off x="0" y="2066803"/>
          <a:ext cx="8077200" cy="1274130"/>
        </a:xfrm>
        <a:prstGeom prst="roundRect">
          <a:avLst/>
        </a:prstGeom>
        <a:solidFill>
          <a:schemeClr val="accent2">
            <a:lumMod val="50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a:lnSpc>
              <a:spcPct val="90000"/>
            </a:lnSpc>
            <a:spcBef>
              <a:spcPct val="0"/>
            </a:spcBef>
            <a:spcAft>
              <a:spcPct val="35000"/>
            </a:spcAft>
          </a:pPr>
          <a:r>
            <a:rPr lang="en-NZ" sz="3300" kern="1200" dirty="0" smtClean="0">
              <a:latin typeface="Times New Roman" panose="02020603050405020304" pitchFamily="18" charset="0"/>
              <a:cs typeface="Times New Roman" panose="02020603050405020304" pitchFamily="18" charset="0"/>
            </a:rPr>
            <a:t>Deadlock detection strategies do the opposite</a:t>
          </a:r>
        </a:p>
      </dsp:txBody>
      <dsp:txXfrm>
        <a:off x="62198" y="2129001"/>
        <a:ext cx="7952804" cy="1149734"/>
      </dsp:txXfrm>
    </dsp:sp>
    <dsp:sp modelId="{106A0A9A-EAED-1142-8E93-D86999C38394}">
      <dsp:nvSpPr>
        <dsp:cNvPr id="0" name=""/>
        <dsp:cNvSpPr/>
      </dsp:nvSpPr>
      <dsp:spPr>
        <a:xfrm>
          <a:off x="0" y="3340933"/>
          <a:ext cx="8077200"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451"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NZ" sz="2600" kern="1200" dirty="0" smtClean="0">
              <a:latin typeface="Times New Roman" panose="02020603050405020304" pitchFamily="18" charset="0"/>
              <a:cs typeface="Times New Roman" panose="02020603050405020304" pitchFamily="18" charset="0"/>
            </a:rPr>
            <a:t>Resource requests are granted whenever possible</a:t>
          </a:r>
        </a:p>
      </dsp:txBody>
      <dsp:txXfrm>
        <a:off x="0" y="3340933"/>
        <a:ext cx="8077200" cy="5464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05821B-8690-3643-AEC1-64B51AC1545C}">
      <dsp:nvSpPr>
        <dsp:cNvPr id="0" name=""/>
        <dsp:cNvSpPr/>
      </dsp:nvSpPr>
      <dsp:spPr>
        <a:xfrm>
          <a:off x="2868" y="0"/>
          <a:ext cx="1720957" cy="1950720"/>
        </a:xfrm>
        <a:prstGeom prst="upArrow">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AF069EA-EC98-CA45-A086-7FA7E99EA8A6}">
      <dsp:nvSpPr>
        <dsp:cNvPr id="0" name=""/>
        <dsp:cNvSpPr/>
      </dsp:nvSpPr>
      <dsp:spPr>
        <a:xfrm>
          <a:off x="1775454" y="0"/>
          <a:ext cx="2920412" cy="1950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lvl="0" algn="l" defTabSz="1244600">
            <a:lnSpc>
              <a:spcPct val="90000"/>
            </a:lnSpc>
            <a:spcBef>
              <a:spcPct val="0"/>
            </a:spcBef>
            <a:spcAft>
              <a:spcPct val="35000"/>
            </a:spcAft>
          </a:pPr>
          <a:r>
            <a:rPr lang="en-NZ" sz="2800" kern="1200" dirty="0" smtClean="0">
              <a:latin typeface="Times New Roman" panose="02020603050405020304" pitchFamily="18" charset="0"/>
              <a:cs typeface="Times New Roman" panose="02020603050405020304" pitchFamily="18" charset="0"/>
            </a:rPr>
            <a:t>Advantages:</a:t>
          </a:r>
          <a:endParaRPr lang="en-US" sz="2800" kern="1200" dirty="0">
            <a:latin typeface="Times New Roman" panose="02020603050405020304" pitchFamily="18" charset="0"/>
            <a:cs typeface="Times New Roman" panose="02020603050405020304" pitchFamily="18" charset="0"/>
          </a:endParaRPr>
        </a:p>
        <a:p>
          <a:pPr marL="228600" lvl="1" indent="-228600" algn="l" defTabSz="977900">
            <a:lnSpc>
              <a:spcPct val="90000"/>
            </a:lnSpc>
            <a:spcBef>
              <a:spcPct val="0"/>
            </a:spcBef>
            <a:spcAft>
              <a:spcPct val="15000"/>
            </a:spcAft>
            <a:buChar char="••"/>
          </a:pPr>
          <a:r>
            <a:rPr lang="en-NZ" sz="2200" kern="1200" dirty="0" smtClean="0">
              <a:latin typeface="Times New Roman" panose="02020603050405020304" pitchFamily="18" charset="0"/>
              <a:cs typeface="Times New Roman" panose="02020603050405020304" pitchFamily="18" charset="0"/>
            </a:rPr>
            <a:t>It leads to early detection</a:t>
          </a:r>
        </a:p>
        <a:p>
          <a:pPr marL="228600" lvl="1" indent="-228600" algn="l" defTabSz="977900">
            <a:lnSpc>
              <a:spcPct val="90000"/>
            </a:lnSpc>
            <a:spcBef>
              <a:spcPct val="0"/>
            </a:spcBef>
            <a:spcAft>
              <a:spcPct val="15000"/>
            </a:spcAft>
            <a:buChar char="••"/>
          </a:pPr>
          <a:r>
            <a:rPr lang="en-NZ" sz="2200" kern="1200" dirty="0" smtClean="0">
              <a:latin typeface="Times New Roman" panose="02020603050405020304" pitchFamily="18" charset="0"/>
              <a:cs typeface="Times New Roman" panose="02020603050405020304" pitchFamily="18" charset="0"/>
            </a:rPr>
            <a:t>The algorithm is relatively simple</a:t>
          </a:r>
        </a:p>
      </dsp:txBody>
      <dsp:txXfrm>
        <a:off x="1775454" y="0"/>
        <a:ext cx="2920412" cy="1950720"/>
      </dsp:txXfrm>
    </dsp:sp>
    <dsp:sp modelId="{6DD9CEB5-DFB1-8348-9CA6-D5671ECD380A}">
      <dsp:nvSpPr>
        <dsp:cNvPr id="0" name=""/>
        <dsp:cNvSpPr/>
      </dsp:nvSpPr>
      <dsp:spPr>
        <a:xfrm>
          <a:off x="519155" y="2113280"/>
          <a:ext cx="1720957" cy="1950720"/>
        </a:xfrm>
        <a:prstGeom prst="downArrow">
          <a:avLst/>
        </a:prstGeom>
        <a:solidFill>
          <a:schemeClr val="accent6">
            <a:lumMod val="50000"/>
            <a:alpha val="76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5B807A66-FA4A-EA45-9E62-5BAF4765C594}">
      <dsp:nvSpPr>
        <dsp:cNvPr id="0" name=""/>
        <dsp:cNvSpPr/>
      </dsp:nvSpPr>
      <dsp:spPr>
        <a:xfrm>
          <a:off x="2291741" y="2113280"/>
          <a:ext cx="2920412" cy="1950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0" rIns="199136" bIns="199136" numCol="1" spcCol="1270" anchor="ctr" anchorCtr="0">
          <a:noAutofit/>
        </a:bodyPr>
        <a:lstStyle/>
        <a:p>
          <a:pPr lvl="0" algn="l" defTabSz="1244600">
            <a:lnSpc>
              <a:spcPct val="90000"/>
            </a:lnSpc>
            <a:spcBef>
              <a:spcPct val="0"/>
            </a:spcBef>
            <a:spcAft>
              <a:spcPct val="35000"/>
            </a:spcAft>
          </a:pPr>
          <a:r>
            <a:rPr lang="en-NZ" sz="2800" kern="1200" dirty="0" smtClean="0">
              <a:latin typeface="Times New Roman" panose="02020603050405020304" pitchFamily="18" charset="0"/>
              <a:cs typeface="Times New Roman" panose="02020603050405020304" pitchFamily="18" charset="0"/>
            </a:rPr>
            <a:t>Disadvantage</a:t>
          </a:r>
        </a:p>
        <a:p>
          <a:pPr marL="228600" lvl="1" indent="-228600" algn="l" defTabSz="977900">
            <a:lnSpc>
              <a:spcPct val="90000"/>
            </a:lnSpc>
            <a:spcBef>
              <a:spcPct val="0"/>
            </a:spcBef>
            <a:spcAft>
              <a:spcPct val="15000"/>
            </a:spcAft>
            <a:buChar char="••"/>
          </a:pPr>
          <a:r>
            <a:rPr lang="en-NZ" sz="2200" kern="1200" dirty="0" smtClean="0">
              <a:latin typeface="Times New Roman" panose="02020603050405020304" pitchFamily="18" charset="0"/>
              <a:cs typeface="Times New Roman" panose="02020603050405020304" pitchFamily="18" charset="0"/>
            </a:rPr>
            <a:t>Frequent checks consume considerable processor time</a:t>
          </a:r>
        </a:p>
      </dsp:txBody>
      <dsp:txXfrm>
        <a:off x="2291741" y="2113280"/>
        <a:ext cx="2920412" cy="195072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3.wmf"/><Relationship Id="rId7" Type="http://schemas.openxmlformats.org/officeDocument/2006/relationships/image" Target="../media/image27.wmf"/><Relationship Id="rId2" Type="http://schemas.openxmlformats.org/officeDocument/2006/relationships/image" Target="../media/image22.wmf"/><Relationship Id="rId1" Type="http://schemas.openxmlformats.org/officeDocument/2006/relationships/image" Target="../media/image21.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0.wmf"/><Relationship Id="rId7" Type="http://schemas.openxmlformats.org/officeDocument/2006/relationships/image" Target="../media/image34.wmf"/><Relationship Id="rId2" Type="http://schemas.openxmlformats.org/officeDocument/2006/relationships/image" Target="../media/image29.wmf"/><Relationship Id="rId1" Type="http://schemas.openxmlformats.org/officeDocument/2006/relationships/image" Target="../media/image28.wmf"/><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3/23/2018</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E319A64-6D3A-4083-A828-E66B702E1B6F}" type="slidenum">
              <a:rPr lang="en-US" altLang="de-DE" sz="1200"/>
              <a:pPr eaLnBrk="1" hangingPunct="1"/>
              <a:t>4</a:t>
            </a:fld>
            <a:endParaRPr lang="en-US" altLang="de-DE" sz="1200"/>
          </a:p>
        </p:txBody>
      </p:sp>
      <p:sp>
        <p:nvSpPr>
          <p:cNvPr id="71683" name="Rectangle 2"/>
          <p:cNvSpPr>
            <a:spLocks noGrp="1" noRot="1" noChangeAspect="1" noChangeArrowheads="1" noTextEdit="1"/>
          </p:cNvSpPr>
          <p:nvPr>
            <p:ph type="sldImg"/>
          </p:nvPr>
        </p:nvSpPr>
        <p:spPr>
          <a:ln cap="flat"/>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605600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C45D2E7-116F-4988-BD25-D98C9DAF165E}" type="slidenum">
              <a:rPr lang="en-US" altLang="de-DE" sz="1200"/>
              <a:pPr eaLnBrk="1" hangingPunct="1"/>
              <a:t>5</a:t>
            </a:fld>
            <a:endParaRPr lang="en-US" altLang="de-DE" sz="1200"/>
          </a:p>
        </p:txBody>
      </p:sp>
      <p:sp>
        <p:nvSpPr>
          <p:cNvPr id="72707" name="Rectangle 2"/>
          <p:cNvSpPr>
            <a:spLocks noGrp="1" noRot="1" noChangeAspect="1" noChangeArrowheads="1" noTextEdit="1"/>
          </p:cNvSpPr>
          <p:nvPr>
            <p:ph type="sldImg"/>
          </p:nvPr>
        </p:nvSpPr>
        <p:spPr>
          <a:ln cap="flat"/>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1122258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A4A2150-2A07-4910-92F6-EF03CE42CC02}" type="slidenum">
              <a:rPr lang="en-US" altLang="de-DE" sz="1200"/>
              <a:pPr eaLnBrk="1" hangingPunct="1"/>
              <a:t>6</a:t>
            </a:fld>
            <a:endParaRPr lang="en-US" altLang="de-DE" sz="1200"/>
          </a:p>
        </p:txBody>
      </p:sp>
      <p:sp>
        <p:nvSpPr>
          <p:cNvPr id="73731" name="Rectangle 2"/>
          <p:cNvSpPr>
            <a:spLocks noGrp="1" noRot="1" noChangeAspect="1" noChangeArrowheads="1" noTextEdit="1"/>
          </p:cNvSpPr>
          <p:nvPr>
            <p:ph type="sldImg"/>
          </p:nvPr>
        </p:nvSpPr>
        <p:spPr>
          <a:ln cap="flat"/>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1585150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All deadlocks involve conflicting needs for resources by two or more processes. A common example is the traffic deadlock. Figure 6.1a shows a situation in which four cars have arrived at a four-way stop intersection at approximately the same time. The four quadrants of the intersection are the resources over which control is needed. In particular, if all four cars wish to go straight through the intersection, the resource requirements are as follows: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Car 1, traveling north, needs quadrants a and </a:t>
            </a:r>
            <a:r>
              <a:rPr lang="en-US" sz="1200" kern="1200" baseline="0" dirty="0" err="1" smtClean="0">
                <a:solidFill>
                  <a:schemeClr val="tx1"/>
                </a:solidFill>
                <a:latin typeface="+mn-lt"/>
                <a:ea typeface="+mn-ea"/>
                <a:cs typeface="+mn-cs"/>
              </a:rPr>
              <a:t>b</a:t>
            </a:r>
            <a:r>
              <a:rPr lang="en-US"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 Car 2 needs quadrants </a:t>
            </a:r>
            <a:r>
              <a:rPr lang="en-US" sz="1200" kern="1200" baseline="0" dirty="0" err="1" smtClean="0">
                <a:solidFill>
                  <a:schemeClr val="tx1"/>
                </a:solidFill>
                <a:latin typeface="+mn-lt"/>
                <a:ea typeface="+mn-ea"/>
                <a:cs typeface="+mn-cs"/>
              </a:rPr>
              <a:t>b</a:t>
            </a:r>
            <a:r>
              <a:rPr lang="en-US" sz="1200" kern="1200" baseline="0" dirty="0" smtClean="0">
                <a:solidFill>
                  <a:schemeClr val="tx1"/>
                </a:solidFill>
                <a:latin typeface="+mn-lt"/>
                <a:ea typeface="+mn-ea"/>
                <a:cs typeface="+mn-cs"/>
              </a:rPr>
              <a:t> and c.</a:t>
            </a:r>
          </a:p>
          <a:p>
            <a:r>
              <a:rPr lang="en-US" sz="1200" kern="1200" baseline="0" dirty="0" smtClean="0">
                <a:solidFill>
                  <a:schemeClr val="tx1"/>
                </a:solidFill>
                <a:latin typeface="+mn-lt"/>
                <a:ea typeface="+mn-ea"/>
                <a:cs typeface="+mn-cs"/>
              </a:rPr>
              <a:t>• Car 3 needs quadrants c and d.</a:t>
            </a:r>
          </a:p>
          <a:p>
            <a:r>
              <a:rPr lang="en-US" sz="1200" kern="1200" baseline="0" dirty="0" smtClean="0">
                <a:solidFill>
                  <a:schemeClr val="tx1"/>
                </a:solidFill>
                <a:latin typeface="+mn-lt"/>
                <a:ea typeface="+mn-ea"/>
                <a:cs typeface="+mn-cs"/>
              </a:rPr>
              <a:t>• Car 4 needs quadrants d and a.</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rule of the road in the United States is that a car at a four-way stop should defer to a car immediately to its right. This rule works if there are only two or three cars at the intersection. For example, if only the northbound and westbound cars arrive at the intersection, the northbound car will wait and the westbound car proceeds. However, if all four cars arrive at about the same time, each will refrain from entering the intersection, this causes a potential deadlock. The deadlock is only potential, not actual, because the necessary resources are available for any of the cars to proceed. If one car eventually does proceed, it can do so.</a:t>
            </a:r>
          </a:p>
          <a:p>
            <a:endParaRPr lang="en-US" sz="1200" b="0" i="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However, if all four cars ignore the rules and proceed (cautiously) into the</a:t>
            </a:r>
          </a:p>
          <a:p>
            <a:r>
              <a:rPr lang="en-US" sz="1200" kern="1200" baseline="0" dirty="0" smtClean="0">
                <a:solidFill>
                  <a:schemeClr val="tx1"/>
                </a:solidFill>
                <a:latin typeface="+mn-lt"/>
                <a:ea typeface="+mn-ea"/>
                <a:cs typeface="+mn-cs"/>
              </a:rPr>
              <a:t>intersection at the same time, then each car seizes one resource (one quadrant) but</a:t>
            </a:r>
          </a:p>
          <a:p>
            <a:r>
              <a:rPr lang="en-US" sz="1200" kern="1200" baseline="0" dirty="0" smtClean="0">
                <a:solidFill>
                  <a:schemeClr val="tx1"/>
                </a:solidFill>
                <a:latin typeface="+mn-lt"/>
                <a:ea typeface="+mn-ea"/>
                <a:cs typeface="+mn-cs"/>
              </a:rPr>
              <a:t>cannot proceed because the required second resource has already been seized by</a:t>
            </a:r>
          </a:p>
          <a:p>
            <a:r>
              <a:rPr lang="en-US" sz="1200" kern="1200" baseline="0" dirty="0" smtClean="0">
                <a:solidFill>
                  <a:schemeClr val="tx1"/>
                </a:solidFill>
                <a:latin typeface="+mn-lt"/>
                <a:ea typeface="+mn-ea"/>
                <a:cs typeface="+mn-cs"/>
              </a:rPr>
              <a:t>another car. This is an actual deadlock.</a:t>
            </a:r>
            <a:endParaRPr lang="en-NZ" sz="1200" b="0" i="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a:t>
            </a:fld>
            <a:endParaRPr lang="en-US" dirty="0"/>
          </a:p>
        </p:txBody>
      </p:sp>
    </p:spTree>
    <p:extLst>
      <p:ext uri="{BB962C8B-B14F-4D97-AF65-F5344CB8AC3E}">
        <p14:creationId xmlns:p14="http://schemas.microsoft.com/office/powerpoint/2010/main" val="3729859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68C99A3-0D58-4AD2-AB98-F1BF3B5247D1}" type="slidenum">
              <a:rPr lang="en-US" altLang="de-DE" sz="1200"/>
              <a:pPr eaLnBrk="1" hangingPunct="1"/>
              <a:t>8</a:t>
            </a:fld>
            <a:endParaRPr lang="en-US" altLang="de-DE" sz="1200"/>
          </a:p>
        </p:txBody>
      </p:sp>
      <p:sp>
        <p:nvSpPr>
          <p:cNvPr id="74755" name="Rectangle 2"/>
          <p:cNvSpPr>
            <a:spLocks noGrp="1" noRot="1" noChangeAspect="1" noChangeArrowheads="1" noTextEdit="1"/>
          </p:cNvSpPr>
          <p:nvPr>
            <p:ph type="sldImg"/>
          </p:nvPr>
        </p:nvSpPr>
        <p:spPr>
          <a:ln cap="flat"/>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884772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E5E43A4-2A86-48AC-8C45-F067ADFADCD7}" type="slidenum">
              <a:rPr lang="en-US" altLang="de-DE" sz="1200"/>
              <a:pPr eaLnBrk="1" hangingPunct="1"/>
              <a:t>10</a:t>
            </a:fld>
            <a:endParaRPr lang="en-US" altLang="de-DE" sz="1200"/>
          </a:p>
        </p:txBody>
      </p:sp>
      <p:sp>
        <p:nvSpPr>
          <p:cNvPr id="75779" name="Rectangle 2"/>
          <p:cNvSpPr>
            <a:spLocks noGrp="1" noRot="1" noChangeAspect="1" noChangeArrowheads="1" noTextEdit="1"/>
          </p:cNvSpPr>
          <p:nvPr>
            <p:ph type="sldImg"/>
          </p:nvPr>
        </p:nvSpPr>
        <p:spPr>
          <a:ln cap="flat"/>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3865466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Two general categories of resources can be distinguished: reusable and consumable. A reusable resource is one that can be safely used by only one process at a time and is not depleted by that use. Processes obtain resource units that they later release for reuse by other processes. Examples of reusable resources include processors; I/O channels; main and secondary memory; devices; and data structures such as files, databases, and semaphores.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consumable resource is one that can be created (produced) and destroyed (consumed). Examples of consumable resources are interrupts, signals, messages, and information in I/O buffers.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a:t>
            </a:fld>
            <a:endParaRPr lang="en-US" dirty="0"/>
          </a:p>
        </p:txBody>
      </p:sp>
    </p:spTree>
    <p:extLst>
      <p:ext uri="{BB962C8B-B14F-4D97-AF65-F5344CB8AC3E}">
        <p14:creationId xmlns:p14="http://schemas.microsoft.com/office/powerpoint/2010/main" val="1111935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an example of deadlock involving reusable resources, consider two processes that compete for exclusive access to a disk file D and a tape drive T. The programs engage in the operations depicted in Figure 6.4 . Deadlock occurs if each process holds one resource and requests the other. For example, deadlock occurs if the multiprogramming system interleaves the execution of the two processes as follows:</a:t>
            </a:r>
          </a:p>
          <a:p>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p</a:t>
            </a:r>
            <a:r>
              <a:rPr lang="en-US" sz="1200" kern="1200" baseline="0" dirty="0" smtClean="0">
                <a:solidFill>
                  <a:schemeClr val="tx1"/>
                </a:solidFill>
                <a:latin typeface="+mn-lt"/>
                <a:ea typeface="+mn-ea"/>
                <a:cs typeface="+mn-cs"/>
              </a:rPr>
              <a:t> 0 </a:t>
            </a:r>
            <a:r>
              <a:rPr lang="en-US" sz="1200" kern="1200" baseline="0" dirty="0" err="1" smtClean="0">
                <a:solidFill>
                  <a:schemeClr val="tx1"/>
                </a:solidFill>
                <a:latin typeface="+mn-lt"/>
                <a:ea typeface="+mn-ea"/>
                <a:cs typeface="+mn-cs"/>
              </a:rPr>
              <a:t>p</a:t>
            </a:r>
            <a:r>
              <a:rPr lang="en-US" sz="1200" kern="1200" baseline="0" dirty="0" smtClean="0">
                <a:solidFill>
                  <a:schemeClr val="tx1"/>
                </a:solidFill>
                <a:latin typeface="+mn-lt"/>
                <a:ea typeface="+mn-ea"/>
                <a:cs typeface="+mn-cs"/>
              </a:rPr>
              <a:t> 1 </a:t>
            </a:r>
            <a:r>
              <a:rPr lang="en-US" sz="1200" kern="1200" baseline="0" dirty="0" err="1" smtClean="0">
                <a:solidFill>
                  <a:schemeClr val="tx1"/>
                </a:solidFill>
                <a:latin typeface="+mn-lt"/>
                <a:ea typeface="+mn-ea"/>
                <a:cs typeface="+mn-cs"/>
              </a:rPr>
              <a:t>q</a:t>
            </a:r>
            <a:r>
              <a:rPr lang="en-US" sz="1200" kern="1200" baseline="0" dirty="0" smtClean="0">
                <a:solidFill>
                  <a:schemeClr val="tx1"/>
                </a:solidFill>
                <a:latin typeface="+mn-lt"/>
                <a:ea typeface="+mn-ea"/>
                <a:cs typeface="+mn-cs"/>
              </a:rPr>
              <a:t> 0 </a:t>
            </a:r>
            <a:r>
              <a:rPr lang="en-US" sz="1200" kern="1200" baseline="0" dirty="0" err="1" smtClean="0">
                <a:solidFill>
                  <a:schemeClr val="tx1"/>
                </a:solidFill>
                <a:latin typeface="+mn-lt"/>
                <a:ea typeface="+mn-ea"/>
                <a:cs typeface="+mn-cs"/>
              </a:rPr>
              <a:t>q</a:t>
            </a:r>
            <a:r>
              <a:rPr lang="en-US" sz="1200" kern="1200" baseline="0" dirty="0" smtClean="0">
                <a:solidFill>
                  <a:schemeClr val="tx1"/>
                </a:solidFill>
                <a:latin typeface="+mn-lt"/>
                <a:ea typeface="+mn-ea"/>
                <a:cs typeface="+mn-cs"/>
              </a:rPr>
              <a:t> 1 </a:t>
            </a:r>
            <a:r>
              <a:rPr lang="en-US" sz="1200" kern="1200" baseline="0" dirty="0" err="1" smtClean="0">
                <a:solidFill>
                  <a:schemeClr val="tx1"/>
                </a:solidFill>
                <a:latin typeface="+mn-lt"/>
                <a:ea typeface="+mn-ea"/>
                <a:cs typeface="+mn-cs"/>
              </a:rPr>
              <a:t>p</a:t>
            </a:r>
            <a:r>
              <a:rPr lang="en-US" sz="1200" kern="1200" baseline="0" dirty="0" smtClean="0">
                <a:solidFill>
                  <a:schemeClr val="tx1"/>
                </a:solidFill>
                <a:latin typeface="+mn-lt"/>
                <a:ea typeface="+mn-ea"/>
                <a:cs typeface="+mn-cs"/>
              </a:rPr>
              <a:t> 2 </a:t>
            </a:r>
            <a:r>
              <a:rPr lang="en-US" sz="1200" kern="1200" baseline="0" dirty="0" err="1" smtClean="0">
                <a:solidFill>
                  <a:schemeClr val="tx1"/>
                </a:solidFill>
                <a:latin typeface="+mn-lt"/>
                <a:ea typeface="+mn-ea"/>
                <a:cs typeface="+mn-cs"/>
              </a:rPr>
              <a:t>q</a:t>
            </a:r>
            <a:r>
              <a:rPr lang="en-US" sz="1200" kern="1200" baseline="0" dirty="0" smtClean="0">
                <a:solidFill>
                  <a:schemeClr val="tx1"/>
                </a:solidFill>
                <a:latin typeface="+mn-lt"/>
                <a:ea typeface="+mn-ea"/>
                <a:cs typeface="+mn-cs"/>
              </a:rPr>
              <a:t> 2</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It may appear that this is a programming error rather than a problem for the OS designer. However, we have seen that concurrent program design is challenging. Such deadlocks do occur, and the cause is often embedded in complex program logic, making detection difficult. One strategy for dealing with such a deadlock is to impose system design constraints concerning the order in which resources can be requested.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a:t>
            </a:fld>
            <a:endParaRPr lang="en-US" dirty="0"/>
          </a:p>
        </p:txBody>
      </p:sp>
    </p:spTree>
    <p:extLst>
      <p:ext uri="{BB962C8B-B14F-4D97-AF65-F5344CB8AC3E}">
        <p14:creationId xmlns:p14="http://schemas.microsoft.com/office/powerpoint/2010/main" val="1452188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Another example of deadlock with a reusable resource has to do with requests for main memory. Suppose the space available for allocation is 200 Kbytes, and the following sequence of requests occurs:  (see diagram)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Deadlock occurs if both processes progress to their second request. If the amount of memory to be requested is not known ahead of time, it is difficult to deal with this type of deadlock by means of system design constraints. The best way to deal with this particular problem is, in effect, to eliminate the possibility by using virtual memory, which is discussed in Chapter 8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17</a:t>
            </a:fld>
            <a:endParaRPr lang="en-US" dirty="0"/>
          </a:p>
        </p:txBody>
      </p:sp>
    </p:spTree>
    <p:extLst>
      <p:ext uri="{BB962C8B-B14F-4D97-AF65-F5344CB8AC3E}">
        <p14:creationId xmlns:p14="http://schemas.microsoft.com/office/powerpoint/2010/main" val="2151651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an example of deadlock involving consumable resources, consider the following pair of processes, in which each process attempts to receive a message</a:t>
            </a:r>
          </a:p>
          <a:p>
            <a:r>
              <a:rPr lang="en-US" sz="1200" kern="1200" baseline="0" dirty="0" smtClean="0">
                <a:solidFill>
                  <a:schemeClr val="tx1"/>
                </a:solidFill>
                <a:latin typeface="+mn-lt"/>
                <a:ea typeface="+mn-ea"/>
                <a:cs typeface="+mn-cs"/>
              </a:rPr>
              <a:t>from the other process and then send a message to the other process: (see diagram)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Deadlock occurs if the Receive is blocking (i.e., the receiving process is blocked until the message is received). Once again, a design error is the cause of the deadlock. Such errors may be quite subtle and difficult to detect. Furthermore, it may take a rare combination of events to cause the deadlock; thus a program could be in use for a considerable period of time, even years, before the deadlock actually occurs.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18</a:t>
            </a:fld>
            <a:endParaRPr lang="en-US" dirty="0"/>
          </a:p>
        </p:txBody>
      </p:sp>
    </p:spTree>
    <p:extLst>
      <p:ext uri="{BB962C8B-B14F-4D97-AF65-F5344CB8AC3E}">
        <p14:creationId xmlns:p14="http://schemas.microsoft.com/office/powerpoint/2010/main" val="2584131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Deadlock can be defined as the </a:t>
            </a:r>
            <a:r>
              <a:rPr lang="en-US" sz="1200" i="1" kern="1200" baseline="0" dirty="0" smtClean="0">
                <a:solidFill>
                  <a:schemeClr val="tx1"/>
                </a:solidFill>
                <a:latin typeface="+mn-lt"/>
                <a:ea typeface="+mn-ea"/>
                <a:cs typeface="+mn-cs"/>
              </a:rPr>
              <a:t>permanent blocking of a set of processes that either </a:t>
            </a:r>
            <a:r>
              <a:rPr lang="en-US" sz="1200" kern="1200" baseline="0" dirty="0" smtClean="0">
                <a:solidFill>
                  <a:schemeClr val="tx1"/>
                </a:solidFill>
                <a:latin typeface="+mn-lt"/>
                <a:ea typeface="+mn-ea"/>
                <a:cs typeface="+mn-cs"/>
              </a:rPr>
              <a:t>compete for system resources or communicate with each other. A set of processes is deadlocked when each process in the set is blocked awaiting an event (typically the freeing up of some requested resource) that can only be triggered by another blocked process in the set. Deadlock is permanent because none of the events is ever triggered. Unlike other problems in concurrent process management, there is no efficient solution in the general case.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20</a:t>
            </a:fld>
            <a:endParaRPr lang="en-US" dirty="0"/>
          </a:p>
        </p:txBody>
      </p:sp>
    </p:spTree>
    <p:extLst>
      <p:ext uri="{BB962C8B-B14F-4D97-AF65-F5344CB8AC3E}">
        <p14:creationId xmlns:p14="http://schemas.microsoft.com/office/powerpoint/2010/main" val="2066077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0" kern="1200" baseline="0" dirty="0" smtClean="0">
                <a:solidFill>
                  <a:schemeClr val="tx1"/>
                </a:solidFill>
                <a:latin typeface="+mn-lt"/>
                <a:ea typeface="+mn-ea"/>
                <a:cs typeface="+mn-cs"/>
              </a:rPr>
              <a:t>Three conditions of policy must be present for a deadlock to be possible: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Mutual exclusion . Only one process may use a resource at a time. No process may access a resource unit that has been allocated to another process.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Hold and wait . A process may hold allocated resources while awaiting assignment of other resources.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No preemption . No resource can be forcibly removed from a process holding it.</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In many ways these conditions are quite desirable. For example, mutual exclusion is needed to ensure consistency of results and the integrity of a database. Similarly, preemption should not be done arbitrarily. For example, when data resources are involved, preemption must be supported by a rollback recovery mechanism, which restores a process and its resources to a suitable previous state from which the process can eventually repeat its actions.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first three conditions are necessary but not sufficient for a deadlock to exist. For deadlock to actually take place, a fourth condition is required: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4. Circular wait . A closed chain of processes exists, such that each process holds at least one resource needed by the next process in the chain (e.g., Figure 6.5c</a:t>
            </a:r>
          </a:p>
          <a:p>
            <a:r>
              <a:rPr lang="en-US" sz="1200" b="0" kern="1200" baseline="0" dirty="0" smtClean="0">
                <a:solidFill>
                  <a:schemeClr val="tx1"/>
                </a:solidFill>
                <a:latin typeface="+mn-lt"/>
                <a:ea typeface="+mn-ea"/>
                <a:cs typeface="+mn-cs"/>
              </a:rPr>
              <a:t>and Figure 6.6 ).</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fourth condition is, actually, a potential consequence of the first three. That is, given that the first three conditions exist, a sequence of events may occur that lead to an </a:t>
            </a:r>
            <a:r>
              <a:rPr lang="en-US" sz="1200" b="0" kern="1200" baseline="0" dirty="0" err="1" smtClean="0">
                <a:solidFill>
                  <a:schemeClr val="tx1"/>
                </a:solidFill>
                <a:latin typeface="+mn-lt"/>
                <a:ea typeface="+mn-ea"/>
                <a:cs typeface="+mn-cs"/>
              </a:rPr>
              <a:t>unresolvable</a:t>
            </a:r>
            <a:r>
              <a:rPr lang="en-US" sz="1200" b="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circular wait. The </a:t>
            </a:r>
            <a:r>
              <a:rPr lang="en-US" sz="1200" kern="1200" baseline="0" dirty="0" err="1" smtClean="0">
                <a:solidFill>
                  <a:schemeClr val="tx1"/>
                </a:solidFill>
                <a:latin typeface="+mn-lt"/>
                <a:ea typeface="+mn-ea"/>
                <a:cs typeface="+mn-cs"/>
              </a:rPr>
              <a:t>unresolvable</a:t>
            </a:r>
            <a:r>
              <a:rPr lang="en-US" sz="1200" kern="1200" baseline="0" dirty="0" smtClean="0">
                <a:solidFill>
                  <a:schemeClr val="tx1"/>
                </a:solidFill>
                <a:latin typeface="+mn-lt"/>
                <a:ea typeface="+mn-ea"/>
                <a:cs typeface="+mn-cs"/>
              </a:rPr>
              <a:t> circular wait is in fact the definition of deadlock. The circular wait listed as condition 4 is </a:t>
            </a:r>
            <a:r>
              <a:rPr lang="en-US" sz="1200" kern="1200" baseline="0" dirty="0" err="1" smtClean="0">
                <a:solidFill>
                  <a:schemeClr val="tx1"/>
                </a:solidFill>
                <a:latin typeface="+mn-lt"/>
                <a:ea typeface="+mn-ea"/>
                <a:cs typeface="+mn-cs"/>
              </a:rPr>
              <a:t>unresolvable</a:t>
            </a:r>
            <a:r>
              <a:rPr lang="en-US" sz="1200" kern="1200" baseline="0" dirty="0" smtClean="0">
                <a:solidFill>
                  <a:schemeClr val="tx1"/>
                </a:solidFill>
                <a:latin typeface="+mn-lt"/>
                <a:ea typeface="+mn-ea"/>
                <a:cs typeface="+mn-cs"/>
              </a:rPr>
              <a:t> because the first three conditions hold. Thus, the four conditions, taken together, constitute necessary and sufficient conditions for deadlock.</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23</a:t>
            </a:fld>
            <a:endParaRPr lang="en-US" dirty="0"/>
          </a:p>
        </p:txBody>
      </p:sp>
    </p:spTree>
    <p:extLst>
      <p:ext uri="{BB962C8B-B14F-4D97-AF65-F5344CB8AC3E}">
        <p14:creationId xmlns:p14="http://schemas.microsoft.com/office/powerpoint/2010/main" val="40644966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F0323EC-40C2-470C-81D2-8EAB8DD19254}" type="slidenum">
              <a:rPr lang="en-US" altLang="de-DE" sz="1200"/>
              <a:pPr eaLnBrk="1" hangingPunct="1"/>
              <a:t>24</a:t>
            </a:fld>
            <a:endParaRPr lang="en-US" altLang="de-DE" sz="1200"/>
          </a:p>
        </p:txBody>
      </p:sp>
      <p:sp>
        <p:nvSpPr>
          <p:cNvPr id="76803" name="Rectangle 2"/>
          <p:cNvSpPr>
            <a:spLocks noGrp="1" noRot="1" noChangeAspect="1" noChangeArrowheads="1" noTextEdit="1"/>
          </p:cNvSpPr>
          <p:nvPr>
            <p:ph type="sldImg"/>
          </p:nvPr>
        </p:nvSpPr>
        <p:spPr>
          <a:ln cap="flat"/>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3536295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53BAFC6-43DB-47B0-8300-A7045DB7AAA3}" type="slidenum">
              <a:rPr lang="en-US" altLang="de-DE" sz="1200"/>
              <a:pPr eaLnBrk="1" hangingPunct="1"/>
              <a:t>25</a:t>
            </a:fld>
            <a:endParaRPr lang="en-US" altLang="de-DE" sz="1200"/>
          </a:p>
        </p:txBody>
      </p:sp>
      <p:sp>
        <p:nvSpPr>
          <p:cNvPr id="77827" name="Rectangle 2"/>
          <p:cNvSpPr>
            <a:spLocks noGrp="1" noRot="1" noChangeAspect="1" noChangeArrowheads="1" noTextEdit="1"/>
          </p:cNvSpPr>
          <p:nvPr>
            <p:ph type="sldImg"/>
          </p:nvPr>
        </p:nvSpPr>
        <p:spPr>
          <a:ln cap="flat"/>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3692407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BE617D1-4221-4D76-B053-392EF5F628CA}" type="slidenum">
              <a:rPr lang="en-US" altLang="de-DE" sz="1200"/>
              <a:pPr eaLnBrk="1" hangingPunct="1"/>
              <a:t>26</a:t>
            </a:fld>
            <a:endParaRPr lang="en-US" altLang="de-DE" sz="1200"/>
          </a:p>
        </p:txBody>
      </p:sp>
      <p:sp>
        <p:nvSpPr>
          <p:cNvPr id="78851" name="Rectangle 2"/>
          <p:cNvSpPr>
            <a:spLocks noGrp="1" noRot="1" noChangeAspect="1" noChangeArrowheads="1" noTextEdit="1"/>
          </p:cNvSpPr>
          <p:nvPr>
            <p:ph type="sldImg"/>
          </p:nvPr>
        </p:nvSpPr>
        <p:spPr>
          <a:ln cap="flat"/>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1760476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30433E6-1590-4901-AFA0-64876DC90261}" type="slidenum">
              <a:rPr lang="en-US" altLang="de-DE" sz="1200"/>
              <a:pPr eaLnBrk="1" hangingPunct="1"/>
              <a:t>27</a:t>
            </a:fld>
            <a:endParaRPr lang="en-US" altLang="de-DE" sz="1200"/>
          </a:p>
        </p:txBody>
      </p:sp>
      <p:sp>
        <p:nvSpPr>
          <p:cNvPr id="79875" name="Rectangle 2"/>
          <p:cNvSpPr>
            <a:spLocks noGrp="1" noRot="1" noChangeAspect="1" noChangeArrowheads="1" noTextEdit="1"/>
          </p:cNvSpPr>
          <p:nvPr>
            <p:ph type="sldImg"/>
          </p:nvPr>
        </p:nvSpPr>
        <p:spPr>
          <a:ln cap="flat"/>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41590140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15287C1-2CF0-4259-9330-1B98FAF7B3C8}" type="slidenum">
              <a:rPr lang="en-US" altLang="de-DE" sz="1200"/>
              <a:pPr eaLnBrk="1" hangingPunct="1"/>
              <a:t>28</a:t>
            </a:fld>
            <a:endParaRPr lang="en-US" altLang="de-DE" sz="1200"/>
          </a:p>
        </p:txBody>
      </p:sp>
      <p:sp>
        <p:nvSpPr>
          <p:cNvPr id="80899" name="Rectangle 2"/>
          <p:cNvSpPr>
            <a:spLocks noGrp="1" noRot="1" noChangeAspect="1" noChangeArrowheads="1" noTextEdit="1"/>
          </p:cNvSpPr>
          <p:nvPr>
            <p:ph type="sldImg"/>
          </p:nvPr>
        </p:nvSpPr>
        <p:spPr>
          <a:ln cap="flat"/>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4071969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E97FCFA-CDBA-482D-8FAA-54DD55A1394C}" type="slidenum">
              <a:rPr lang="en-US" altLang="de-DE" sz="1200"/>
              <a:pPr eaLnBrk="1" hangingPunct="1"/>
              <a:t>32</a:t>
            </a:fld>
            <a:endParaRPr lang="en-US" altLang="de-DE" sz="1200"/>
          </a:p>
        </p:txBody>
      </p:sp>
      <p:sp>
        <p:nvSpPr>
          <p:cNvPr id="81923" name="Rectangle 2"/>
          <p:cNvSpPr>
            <a:spLocks noGrp="1" noRot="1" noChangeAspect="1" noChangeArrowheads="1" noTextEdit="1"/>
          </p:cNvSpPr>
          <p:nvPr>
            <p:ph type="sldImg"/>
          </p:nvPr>
        </p:nvSpPr>
        <p:spPr>
          <a:ln cap="flat"/>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109789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D625883-3E91-440B-8F08-D23174CD3AF7}" type="slidenum">
              <a:rPr lang="en-US" altLang="de-DE" sz="1200"/>
              <a:pPr eaLnBrk="1" hangingPunct="1"/>
              <a:t>34</a:t>
            </a:fld>
            <a:endParaRPr lang="en-US" altLang="de-DE" sz="120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53733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5D96038-11CB-4087-881F-CB1B6E46543D}" type="slidenum">
              <a:rPr lang="en-US" altLang="de-DE" sz="1200"/>
              <a:pPr eaLnBrk="1" hangingPunct="1"/>
              <a:t>35</a:t>
            </a:fld>
            <a:endParaRPr lang="en-US" altLang="de-DE" sz="1200"/>
          </a:p>
        </p:txBody>
      </p:sp>
      <p:sp>
        <p:nvSpPr>
          <p:cNvPr id="83971" name="Rectangle 2"/>
          <p:cNvSpPr>
            <a:spLocks noGrp="1" noRot="1" noChangeAspect="1" noChangeArrowheads="1" noTextEdit="1"/>
          </p:cNvSpPr>
          <p:nvPr>
            <p:ph type="sldImg"/>
          </p:nvPr>
        </p:nvSpPr>
        <p:spPr>
          <a:ln cap="flat"/>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25946051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29865AA-DABC-433B-89B1-D2619BA9D96A}" type="slidenum">
              <a:rPr lang="en-US" altLang="de-DE" sz="1200"/>
              <a:pPr eaLnBrk="1" hangingPunct="1"/>
              <a:t>36</a:t>
            </a:fld>
            <a:endParaRPr lang="en-US" altLang="de-DE" sz="1200"/>
          </a:p>
        </p:txBody>
      </p:sp>
      <p:sp>
        <p:nvSpPr>
          <p:cNvPr id="84995" name="Rectangle 2"/>
          <p:cNvSpPr>
            <a:spLocks noGrp="1" noRot="1" noChangeAspect="1" noChangeArrowheads="1" noTextEdit="1"/>
          </p:cNvSpPr>
          <p:nvPr>
            <p:ph type="sldImg"/>
          </p:nvPr>
        </p:nvSpPr>
        <p:spPr>
          <a:ln cap="flat"/>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3303230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A3DC39D-8F93-4366-BE2E-AD6E3230DD6D}" type="slidenum">
              <a:rPr lang="en-US" altLang="de-DE" sz="1200"/>
              <a:pPr eaLnBrk="1" hangingPunct="1"/>
              <a:t>38</a:t>
            </a:fld>
            <a:endParaRPr lang="en-US" altLang="de-DE" sz="1200"/>
          </a:p>
        </p:txBody>
      </p:sp>
      <p:sp>
        <p:nvSpPr>
          <p:cNvPr id="86019" name="Rectangle 2"/>
          <p:cNvSpPr>
            <a:spLocks noGrp="1" noRot="1" noChangeAspect="1" noChangeArrowheads="1" noTextEdit="1"/>
          </p:cNvSpPr>
          <p:nvPr>
            <p:ph type="sldImg"/>
          </p:nvPr>
        </p:nvSpPr>
        <p:spPr>
          <a:ln cap="flat"/>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31518527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9F19418-F129-46B9-8C04-96C2DF7353C4}" type="slidenum">
              <a:rPr lang="en-US" altLang="de-DE" sz="1200"/>
              <a:pPr eaLnBrk="1" hangingPunct="1"/>
              <a:t>40</a:t>
            </a:fld>
            <a:endParaRPr lang="en-US" altLang="de-DE" sz="1200"/>
          </a:p>
        </p:txBody>
      </p:sp>
      <p:sp>
        <p:nvSpPr>
          <p:cNvPr id="87043" name="Rectangle 2"/>
          <p:cNvSpPr>
            <a:spLocks noGrp="1" noRot="1" noChangeAspect="1" noChangeArrowheads="1" noTextEdit="1"/>
          </p:cNvSpPr>
          <p:nvPr>
            <p:ph type="sldImg"/>
          </p:nvPr>
        </p:nvSpPr>
        <p:spPr>
          <a:ln cap="flat"/>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1557361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95A340B-4F0B-4CCA-9101-7728DBC3B5B2}" type="slidenum">
              <a:rPr lang="en-US" altLang="de-DE" sz="1200"/>
              <a:pPr eaLnBrk="1" hangingPunct="1"/>
              <a:t>41</a:t>
            </a:fld>
            <a:endParaRPr lang="en-US" altLang="de-DE" sz="1200"/>
          </a:p>
        </p:txBody>
      </p:sp>
      <p:sp>
        <p:nvSpPr>
          <p:cNvPr id="88067" name="Rectangle 2"/>
          <p:cNvSpPr>
            <a:spLocks noGrp="1" noRot="1" noChangeAspect="1" noChangeArrowheads="1" noTextEdit="1"/>
          </p:cNvSpPr>
          <p:nvPr>
            <p:ph type="sldImg"/>
          </p:nvPr>
        </p:nvSpPr>
        <p:spPr>
          <a:ln cap="flat"/>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48683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106DC7E-AB43-4AE4-BDDF-89C55AAA0E8B}" type="slidenum">
              <a:rPr lang="en-US" altLang="de-DE" sz="1200"/>
              <a:pPr eaLnBrk="1" hangingPunct="1"/>
              <a:t>42</a:t>
            </a:fld>
            <a:endParaRPr lang="en-US" altLang="de-DE" sz="1200"/>
          </a:p>
        </p:txBody>
      </p:sp>
      <p:sp>
        <p:nvSpPr>
          <p:cNvPr id="89091" name="Rectangle 2"/>
          <p:cNvSpPr>
            <a:spLocks noGrp="1" noRot="1" noChangeAspect="1" noChangeArrowheads="1" noTextEdit="1"/>
          </p:cNvSpPr>
          <p:nvPr>
            <p:ph type="sldImg"/>
          </p:nvPr>
        </p:nvSpPr>
        <p:spPr>
          <a:ln cap="flat"/>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2268697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0BDFF4D-F275-40FB-AB42-009CCB8C3B35}" type="slidenum">
              <a:rPr lang="en-US" altLang="de-DE" sz="1200"/>
              <a:pPr eaLnBrk="1" hangingPunct="1"/>
              <a:t>43</a:t>
            </a:fld>
            <a:endParaRPr lang="en-US" altLang="de-DE" sz="1200"/>
          </a:p>
        </p:txBody>
      </p:sp>
      <p:sp>
        <p:nvSpPr>
          <p:cNvPr id="90115" name="Rectangle 2"/>
          <p:cNvSpPr>
            <a:spLocks noGrp="1" noRot="1" noChangeAspect="1" noChangeArrowheads="1" noTextEdit="1"/>
          </p:cNvSpPr>
          <p:nvPr>
            <p:ph type="sldImg"/>
          </p:nvPr>
        </p:nvSpPr>
        <p:spPr>
          <a:ln cap="flat"/>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1202965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1FFD3B4-7792-47AC-8208-9B3D47FA499E}" type="slidenum">
              <a:rPr lang="en-US" altLang="de-DE" sz="1200"/>
              <a:pPr eaLnBrk="1" hangingPunct="1"/>
              <a:t>45</a:t>
            </a:fld>
            <a:endParaRPr lang="en-US" altLang="de-DE" sz="1200"/>
          </a:p>
        </p:txBody>
      </p:sp>
      <p:sp>
        <p:nvSpPr>
          <p:cNvPr id="91139" name="Rectangle 2"/>
          <p:cNvSpPr>
            <a:spLocks noGrp="1" noRot="1" noChangeAspect="1" noChangeArrowheads="1" noTextEdit="1"/>
          </p:cNvSpPr>
          <p:nvPr>
            <p:ph type="sldImg"/>
          </p:nvPr>
        </p:nvSpPr>
        <p:spPr>
          <a:ln cap="flat"/>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601318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8EEE0C4-EEEC-416F-A075-28588BC79544}" type="slidenum">
              <a:rPr lang="en-US" altLang="de-DE" sz="1200"/>
              <a:pPr eaLnBrk="1" hangingPunct="1"/>
              <a:t>46</a:t>
            </a:fld>
            <a:endParaRPr lang="en-US" altLang="de-DE" sz="1200"/>
          </a:p>
        </p:txBody>
      </p:sp>
      <p:sp>
        <p:nvSpPr>
          <p:cNvPr id="92163" name="Rectangle 2"/>
          <p:cNvSpPr>
            <a:spLocks noGrp="1" noRot="1" noChangeAspect="1" noChangeArrowheads="1" noTextEdit="1"/>
          </p:cNvSpPr>
          <p:nvPr>
            <p:ph type="sldImg"/>
          </p:nvPr>
        </p:nvSpPr>
        <p:spPr>
          <a:ln cap="flat"/>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36330536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F90C4B2-CF74-4BB1-A41E-0DFC428EBEA9}" type="slidenum">
              <a:rPr lang="en-US" altLang="de-DE" sz="1200"/>
              <a:pPr eaLnBrk="1" hangingPunct="1"/>
              <a:t>47</a:t>
            </a:fld>
            <a:endParaRPr lang="en-US" altLang="de-DE" sz="1200"/>
          </a:p>
        </p:txBody>
      </p:sp>
      <p:sp>
        <p:nvSpPr>
          <p:cNvPr id="93187" name="Rectangle 2"/>
          <p:cNvSpPr>
            <a:spLocks noGrp="1" noRot="1" noChangeAspect="1" noChangeArrowheads="1" noTextEdit="1"/>
          </p:cNvSpPr>
          <p:nvPr>
            <p:ph type="sldImg"/>
          </p:nvPr>
        </p:nvSpPr>
        <p:spPr>
          <a:ln cap="flat"/>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27138536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B8C5CA4-B9E8-4C3B-BE53-68AD9980586C}" type="slidenum">
              <a:rPr lang="en-US" altLang="de-DE" sz="1200"/>
              <a:pPr eaLnBrk="1" hangingPunct="1"/>
              <a:t>50</a:t>
            </a:fld>
            <a:endParaRPr lang="en-US" altLang="de-DE" sz="1200"/>
          </a:p>
        </p:txBody>
      </p:sp>
      <p:sp>
        <p:nvSpPr>
          <p:cNvPr id="94211" name="Rectangle 2"/>
          <p:cNvSpPr>
            <a:spLocks noGrp="1" noRot="1" noChangeAspect="1" noChangeArrowheads="1" noTextEdit="1"/>
          </p:cNvSpPr>
          <p:nvPr>
            <p:ph type="sldImg"/>
          </p:nvPr>
        </p:nvSpPr>
        <p:spPr>
          <a:ln cap="flat"/>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19186928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D098EEE-DFFC-4384-BB0A-E7DFEE82C391}" type="slidenum">
              <a:rPr lang="en-US" altLang="de-DE" sz="1200"/>
              <a:pPr eaLnBrk="1" hangingPunct="1"/>
              <a:t>51</a:t>
            </a:fld>
            <a:endParaRPr lang="en-US" altLang="de-DE" sz="1200"/>
          </a:p>
        </p:txBody>
      </p:sp>
      <p:sp>
        <p:nvSpPr>
          <p:cNvPr id="95235" name="Rectangle 2"/>
          <p:cNvSpPr>
            <a:spLocks noGrp="1" noRot="1" noChangeAspect="1" noChangeArrowheads="1" noTextEdit="1"/>
          </p:cNvSpPr>
          <p:nvPr>
            <p:ph type="sldImg"/>
          </p:nvPr>
        </p:nvSpPr>
        <p:spPr>
          <a:ln cap="flat"/>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3405926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0F09D98-876B-4673-9CCC-2021495BC4F3}" type="slidenum">
              <a:rPr lang="en-US" altLang="de-DE" sz="1200"/>
              <a:pPr eaLnBrk="1" hangingPunct="1"/>
              <a:t>53</a:t>
            </a:fld>
            <a:endParaRPr lang="en-US" altLang="de-DE" sz="1200"/>
          </a:p>
        </p:txBody>
      </p:sp>
      <p:sp>
        <p:nvSpPr>
          <p:cNvPr id="96259" name="Rectangle 2"/>
          <p:cNvSpPr>
            <a:spLocks noGrp="1" noRot="1" noChangeAspect="1" noChangeArrowheads="1" noTextEdit="1"/>
          </p:cNvSpPr>
          <p:nvPr>
            <p:ph type="sldImg"/>
          </p:nvPr>
        </p:nvSpPr>
        <p:spPr>
          <a:ln cap="flat"/>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p>
        </p:txBody>
      </p:sp>
    </p:spTree>
    <p:extLst>
      <p:ext uri="{BB962C8B-B14F-4D97-AF65-F5344CB8AC3E}">
        <p14:creationId xmlns:p14="http://schemas.microsoft.com/office/powerpoint/2010/main" val="34464480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following example illustrates these concepts. Figure 6.7a shows the state of a system consisting of four processes and three resources. The total amount of resources R1, R2, and R3 are 9, 3, and 6 units, respectively. In the current state allocations have been made to the four processes, leaving 1 unit of R2 and 1 unit of R3 available. Is this a safe state? To answer this question, we ask an intermediate question: Can any of the four processes be run to completion with the resources available? That is, can the difference between the maximum requirement and current allocation for any process be met with the available resources? In terms of the matrices and vectors introduced earlier, the condition to be met</a:t>
            </a:r>
          </a:p>
          <a:p>
            <a:r>
              <a:rPr lang="en-US" sz="1200" kern="1200" baseline="0" dirty="0" smtClean="0">
                <a:solidFill>
                  <a:schemeClr val="tx1"/>
                </a:solidFill>
                <a:latin typeface="+mn-lt"/>
                <a:ea typeface="+mn-ea"/>
                <a:cs typeface="+mn-cs"/>
              </a:rPr>
              <a:t>for process </a:t>
            </a:r>
            <a:r>
              <a:rPr lang="en-US" sz="1200" i="1" kern="1200" baseline="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is:</a:t>
            </a:r>
          </a:p>
          <a:p>
            <a:r>
              <a:rPr lang="en-US" sz="1200" i="1" kern="1200" baseline="0" dirty="0" err="1" smtClean="0">
                <a:solidFill>
                  <a:schemeClr val="tx1"/>
                </a:solidFill>
                <a:latin typeface="+mn-lt"/>
                <a:ea typeface="+mn-ea"/>
                <a:cs typeface="+mn-cs"/>
              </a:rPr>
              <a:t>C</a:t>
            </a:r>
            <a:r>
              <a:rPr lang="en-US" sz="1200" i="1" kern="1200" baseline="-25000" dirty="0" err="1" smtClean="0">
                <a:solidFill>
                  <a:schemeClr val="tx1"/>
                </a:solidFill>
                <a:latin typeface="+mn-lt"/>
                <a:ea typeface="+mn-ea"/>
                <a:cs typeface="+mn-cs"/>
              </a:rPr>
              <a:t>ij</a:t>
            </a:r>
            <a:r>
              <a:rPr lang="en-US" sz="1200" i="1" kern="1200" baseline="0" dirty="0" smtClean="0">
                <a:solidFill>
                  <a:schemeClr val="tx1"/>
                </a:solidFill>
                <a:latin typeface="+mn-lt"/>
                <a:ea typeface="+mn-ea"/>
                <a:cs typeface="+mn-cs"/>
              </a:rPr>
              <a:t> - </a:t>
            </a:r>
            <a:r>
              <a:rPr lang="en-US" sz="1200" i="1" kern="1200" baseline="0" dirty="0" err="1" smtClean="0">
                <a:solidFill>
                  <a:schemeClr val="tx1"/>
                </a:solidFill>
                <a:latin typeface="+mn-lt"/>
                <a:ea typeface="+mn-ea"/>
                <a:cs typeface="+mn-cs"/>
              </a:rPr>
              <a:t>A</a:t>
            </a:r>
            <a:r>
              <a:rPr lang="en-US" sz="1200" i="1" kern="1200" baseline="-25000" dirty="0" err="1" smtClean="0">
                <a:solidFill>
                  <a:schemeClr val="tx1"/>
                </a:solidFill>
                <a:latin typeface="+mn-lt"/>
                <a:ea typeface="+mn-ea"/>
                <a:cs typeface="+mn-cs"/>
              </a:rPr>
              <a:t>ij</a:t>
            </a:r>
            <a:r>
              <a:rPr lang="en-US" sz="1200" i="1" kern="1200" baseline="0" dirty="0" smtClean="0">
                <a:solidFill>
                  <a:schemeClr val="tx1"/>
                </a:solidFill>
                <a:latin typeface="+mn-lt"/>
                <a:ea typeface="+mn-ea"/>
                <a:cs typeface="+mn-cs"/>
              </a:rPr>
              <a:t> … </a:t>
            </a:r>
            <a:r>
              <a:rPr lang="en-US" sz="1200" i="1" kern="1200" baseline="0" dirty="0" err="1" smtClean="0">
                <a:solidFill>
                  <a:schemeClr val="tx1"/>
                </a:solidFill>
                <a:latin typeface="+mn-lt"/>
                <a:ea typeface="+mn-ea"/>
                <a:cs typeface="+mn-cs"/>
              </a:rPr>
              <a:t>V</a:t>
            </a:r>
            <a:r>
              <a:rPr lang="en-US" sz="1200" i="1" kern="1200" baseline="-25000" dirty="0" err="1" smtClean="0">
                <a:solidFill>
                  <a:schemeClr val="tx1"/>
                </a:solidFill>
                <a:latin typeface="+mn-lt"/>
                <a:ea typeface="+mn-ea"/>
                <a:cs typeface="+mn-cs"/>
              </a:rPr>
              <a:t>j</a:t>
            </a:r>
            <a:r>
              <a:rPr lang="en-US" sz="1200" i="1" kern="1200" baseline="0" dirty="0" smtClean="0">
                <a:solidFill>
                  <a:schemeClr val="tx1"/>
                </a:solidFill>
                <a:latin typeface="+mn-lt"/>
                <a:ea typeface="+mn-ea"/>
                <a:cs typeface="+mn-cs"/>
              </a:rPr>
              <a:t>, for all </a:t>
            </a:r>
            <a:r>
              <a:rPr lang="en-US" sz="1200" i="1" kern="1200" baseline="0" dirty="0" err="1" smtClean="0">
                <a:solidFill>
                  <a:schemeClr val="tx1"/>
                </a:solidFill>
                <a:latin typeface="+mn-lt"/>
                <a:ea typeface="+mn-ea"/>
                <a:cs typeface="+mn-cs"/>
              </a:rPr>
              <a:t>j</a:t>
            </a:r>
            <a:endParaRPr lang="en-NZ" dirty="0" smtClean="0"/>
          </a:p>
          <a:p>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61</a:t>
            </a:fld>
            <a:endParaRPr lang="en-US" dirty="0"/>
          </a:p>
        </p:txBody>
      </p:sp>
    </p:spTree>
    <p:extLst>
      <p:ext uri="{BB962C8B-B14F-4D97-AF65-F5344CB8AC3E}">
        <p14:creationId xmlns:p14="http://schemas.microsoft.com/office/powerpoint/2010/main" val="17320889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Clearly, this is not possible for P1, which has only 1 unit of R1 and requires 2 more units of R1, 2 units of R2, and 2 units of R3. However, by assigning one unit of R3 to process P2, P2 has its maximum required resources allocated and can run to completion. Let us assume that this is accomplished. When P2 completes, its resources can be returned to the pool of available resources. The resulting state is shown in Figure 6.7b . Now we can ask again if any of the remaining processes can be completed. In this case, each of the remaining processes could be completed.</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62</a:t>
            </a:fld>
            <a:endParaRPr lang="en-US" dirty="0"/>
          </a:p>
        </p:txBody>
      </p:sp>
    </p:spTree>
    <p:extLst>
      <p:ext uri="{BB962C8B-B14F-4D97-AF65-F5344CB8AC3E}">
        <p14:creationId xmlns:p14="http://schemas.microsoft.com/office/powerpoint/2010/main" val="36355357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Suppose we choose P1, allocate the required resources, complete P1, and return all of P1’s resources to the available pool. We are left in the state shown in Figure 6.7c .</a:t>
            </a:r>
            <a:endParaRPr lang="en-US"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63</a:t>
            </a:fld>
            <a:endParaRPr lang="en-US" dirty="0"/>
          </a:p>
        </p:txBody>
      </p:sp>
    </p:spTree>
    <p:extLst>
      <p:ext uri="{BB962C8B-B14F-4D97-AF65-F5344CB8AC3E}">
        <p14:creationId xmlns:p14="http://schemas.microsoft.com/office/powerpoint/2010/main" val="8260055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Next, we can complete P3, resulting in the state of Figure 6.7d . Finally, we can complete P4. At this point, all of the processes have been run to completion. Thus, the state defined by Figure 6.7a is a safe state.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These concepts suggest the following deadlock avoidance strategy, which ensures that the system of processes and resources is always in a safe state. When a process makes a request for a set of resources, assume that the request is granted, update the system state accordingly, and then determine if the result is a safe state. If so, grant the request and, if not, block the process until it is safe to grant the request.</a:t>
            </a:r>
            <a:endParaRPr lang="en-US"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64</a:t>
            </a:fld>
            <a:endParaRPr lang="en-US" dirty="0"/>
          </a:p>
        </p:txBody>
      </p:sp>
    </p:spTree>
    <p:extLst>
      <p:ext uri="{BB962C8B-B14F-4D97-AF65-F5344CB8AC3E}">
        <p14:creationId xmlns:p14="http://schemas.microsoft.com/office/powerpoint/2010/main" val="24416500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Consider the state defined in Figure 6.8a . Suppose P2 makes a request for one additional unit of R1 and one additional unit of R3. If we assume the request is granted, then the resulting state is that of Figure 6.7a . We have already seen that this is a safe state; therefore, it is safe to grant the request. Now let us return to the state of Figure 6.8a and suppose that P1 makes the request for one additional unit each of R1 and R3; if we assume that the request is granted, we are left in the state of Figure 6.8b . Is this a safe state? The answer is no, because each process will need at least one additional unit of R1, and there are none available. Thus, on the basis of deadlock avoidance, the request by P1 should be denied and P1 should be blocked.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It is important to point out that Figure 6.8b is not a deadlocked state. It merely has the potential for deadlock. It is possible, for example, that if P1 were run from this state it would subsequently release one unit of R1 and one unit of R3 prior to needing these resources again. If that happened, the system would return to a safe state. Thus, the deadlock avoidance strategy does not predict deadlock with certainty; it merely anticipates the possibility of deadlock and assures that there is never such a possibility.</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65</a:t>
            </a:fld>
            <a:endParaRPr lang="en-US" dirty="0"/>
          </a:p>
        </p:txBody>
      </p:sp>
    </p:spTree>
    <p:extLst>
      <p:ext uri="{BB962C8B-B14F-4D97-AF65-F5344CB8AC3E}">
        <p14:creationId xmlns:p14="http://schemas.microsoft.com/office/powerpoint/2010/main" val="38976852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6.9 gives an abstract version of the deadlock avoidance logic. The main algorithm is shown in part (</a:t>
            </a:r>
            <a:r>
              <a:rPr lang="en-US" sz="1200" kern="1200" baseline="0" dirty="0" err="1" smtClean="0">
                <a:solidFill>
                  <a:schemeClr val="tx1"/>
                </a:solidFill>
                <a:latin typeface="+mn-lt"/>
                <a:ea typeface="+mn-ea"/>
                <a:cs typeface="+mn-cs"/>
              </a:rPr>
              <a:t>b</a:t>
            </a:r>
            <a:r>
              <a:rPr lang="en-US" sz="1200" kern="1200" baseline="0" dirty="0" smtClean="0">
                <a:solidFill>
                  <a:schemeClr val="tx1"/>
                </a:solidFill>
                <a:latin typeface="+mn-lt"/>
                <a:ea typeface="+mn-ea"/>
                <a:cs typeface="+mn-cs"/>
              </a:rPr>
              <a:t>). With the state of the system defined by the data structure state , request[*] is a vector defining the resources requested by process </a:t>
            </a:r>
            <a:r>
              <a:rPr lang="en-US" sz="1200" i="1" kern="1200" baseline="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 First, a check is made to assure that the request does not exceed the </a:t>
            </a:r>
            <a:r>
              <a:rPr lang="en-US" sz="1200" kern="1200" baseline="0" dirty="0" smtClean="0">
                <a:solidFill>
                  <a:schemeClr val="tx1"/>
                </a:solidFill>
                <a:latin typeface="+mn-lt"/>
                <a:ea typeface="+mn-ea"/>
                <a:cs typeface="+mn-cs"/>
              </a:rPr>
              <a:t>original claim of the process. If the request is valid, the next step is to determine if it is possible to fulfill the request (i.e., there are sufficient resources available). If it is not possible, then the process is suspended. If it is possible, the final step is to</a:t>
            </a:r>
          </a:p>
          <a:p>
            <a:r>
              <a:rPr lang="en-US" sz="1200" kern="1200" baseline="0" dirty="0" smtClean="0">
                <a:solidFill>
                  <a:schemeClr val="tx1"/>
                </a:solidFill>
                <a:latin typeface="+mn-lt"/>
                <a:ea typeface="+mn-ea"/>
                <a:cs typeface="+mn-cs"/>
              </a:rPr>
              <a:t>determine if it is safe to fulfill the request. To do this, the resources are tentatively assigned to process </a:t>
            </a:r>
            <a:r>
              <a:rPr lang="en-US" sz="1200" i="1" kern="1200" baseline="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to form </a:t>
            </a:r>
            <a:r>
              <a:rPr lang="en-US" sz="1200" i="1" kern="1200" baseline="0" dirty="0" err="1" smtClean="0">
                <a:solidFill>
                  <a:schemeClr val="tx1"/>
                </a:solidFill>
                <a:latin typeface="+mn-lt"/>
                <a:ea typeface="+mn-ea"/>
                <a:cs typeface="+mn-cs"/>
              </a:rPr>
              <a:t>newstate</a:t>
            </a:r>
            <a:r>
              <a:rPr lang="en-US" sz="1200" i="1" kern="1200" baseline="0" dirty="0" smtClean="0">
                <a:solidFill>
                  <a:schemeClr val="tx1"/>
                </a:solidFill>
                <a:latin typeface="+mn-lt"/>
                <a:ea typeface="+mn-ea"/>
                <a:cs typeface="+mn-cs"/>
              </a:rPr>
              <a:t> .</a:t>
            </a:r>
          </a:p>
          <a:p>
            <a:endParaRPr lang="en-US" sz="1200" i="1"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NZ" dirty="0" smtClean="0"/>
              <a:t>Then a test for safety is made using the algorithm in Figure 6.9c.</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66</a:t>
            </a:fld>
            <a:endParaRPr lang="en-US" dirty="0"/>
          </a:p>
        </p:txBody>
      </p:sp>
    </p:spTree>
    <p:extLst>
      <p:ext uri="{BB962C8B-B14F-4D97-AF65-F5344CB8AC3E}">
        <p14:creationId xmlns:p14="http://schemas.microsoft.com/office/powerpoint/2010/main" val="1003174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sz="1200" kern="1200" baseline="0" dirty="0" smtClean="0">
                <a:solidFill>
                  <a:schemeClr val="tx1"/>
                </a:solidFill>
                <a:latin typeface="+mn-lt"/>
                <a:ea typeface="+mn-ea"/>
                <a:cs typeface="+mn-cs"/>
              </a:rPr>
              <a:t>Deadlock avoidance has the advantage that it is not necessary to preempt and</a:t>
            </a:r>
          </a:p>
          <a:p>
            <a:r>
              <a:rPr lang="en-NZ" sz="1200" kern="1200" baseline="0" dirty="0" smtClean="0">
                <a:solidFill>
                  <a:schemeClr val="tx1"/>
                </a:solidFill>
                <a:latin typeface="+mn-lt"/>
                <a:ea typeface="+mn-ea"/>
                <a:cs typeface="+mn-cs"/>
              </a:rPr>
              <a:t>rollback processes, as in deadlock detection, and is less restrictive than deadlock</a:t>
            </a:r>
          </a:p>
          <a:p>
            <a:r>
              <a:rPr lang="en-NZ" sz="1200" kern="1200" baseline="0" dirty="0" smtClean="0">
                <a:solidFill>
                  <a:schemeClr val="tx1"/>
                </a:solidFill>
                <a:latin typeface="+mn-lt"/>
                <a:ea typeface="+mn-ea"/>
                <a:cs typeface="+mn-cs"/>
              </a:rPr>
              <a:t>prevention.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67</a:t>
            </a:fld>
            <a:endParaRPr lang="en-US" dirty="0"/>
          </a:p>
        </p:txBody>
      </p:sp>
    </p:spTree>
    <p:extLst>
      <p:ext uri="{BB962C8B-B14F-4D97-AF65-F5344CB8AC3E}">
        <p14:creationId xmlns:p14="http://schemas.microsoft.com/office/powerpoint/2010/main" val="19739110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sz="1200" kern="1200" baseline="0" dirty="0" smtClean="0">
                <a:solidFill>
                  <a:schemeClr val="tx1"/>
                </a:solidFill>
                <a:latin typeface="+mn-lt"/>
                <a:ea typeface="+mn-ea"/>
                <a:cs typeface="+mn-cs"/>
              </a:rPr>
              <a:t>However, it does have a number of restrictions on its use:</a:t>
            </a:r>
          </a:p>
          <a:p>
            <a:r>
              <a:rPr lang="en-NZ" sz="1200" kern="1200" baseline="0" dirty="0" smtClean="0">
                <a:solidFill>
                  <a:schemeClr val="tx1"/>
                </a:solidFill>
                <a:latin typeface="+mn-lt"/>
                <a:ea typeface="+mn-ea"/>
                <a:cs typeface="+mn-cs"/>
              </a:rPr>
              <a:t>• The maximum resource requirement for each process must be stated in advance.</a:t>
            </a:r>
          </a:p>
          <a:p>
            <a:endParaRPr lang="en-NZ" sz="1200" kern="1200" baseline="0" dirty="0" smtClean="0">
              <a:solidFill>
                <a:schemeClr val="tx1"/>
              </a:solidFill>
              <a:latin typeface="+mn-lt"/>
              <a:ea typeface="+mn-ea"/>
              <a:cs typeface="+mn-cs"/>
            </a:endParaRPr>
          </a:p>
          <a:p>
            <a:r>
              <a:rPr lang="en-NZ" sz="1200" kern="1200" baseline="0" dirty="0" smtClean="0">
                <a:solidFill>
                  <a:schemeClr val="tx1"/>
                </a:solidFill>
                <a:latin typeface="+mn-lt"/>
                <a:ea typeface="+mn-ea"/>
                <a:cs typeface="+mn-cs"/>
              </a:rPr>
              <a:t>• The processes under consideration must be independent; that is, the order in which they execute must be unconstrained by any synchronization requirements.</a:t>
            </a:r>
          </a:p>
          <a:p>
            <a:endParaRPr lang="en-NZ" sz="1200" kern="1200" baseline="0" dirty="0" smtClean="0">
              <a:solidFill>
                <a:schemeClr val="tx1"/>
              </a:solidFill>
              <a:latin typeface="+mn-lt"/>
              <a:ea typeface="+mn-ea"/>
              <a:cs typeface="+mn-cs"/>
            </a:endParaRPr>
          </a:p>
          <a:p>
            <a:r>
              <a:rPr lang="en-NZ" sz="1200" kern="1200" baseline="0" dirty="0" smtClean="0">
                <a:solidFill>
                  <a:schemeClr val="tx1"/>
                </a:solidFill>
                <a:latin typeface="+mn-lt"/>
                <a:ea typeface="+mn-ea"/>
                <a:cs typeface="+mn-cs"/>
              </a:rPr>
              <a:t>• There must be a fixed number of resources to allocate.</a:t>
            </a:r>
          </a:p>
          <a:p>
            <a:endParaRPr lang="en-NZ" sz="1200" kern="1200" baseline="0" dirty="0" smtClean="0">
              <a:solidFill>
                <a:schemeClr val="tx1"/>
              </a:solidFill>
              <a:latin typeface="+mn-lt"/>
              <a:ea typeface="+mn-ea"/>
              <a:cs typeface="+mn-cs"/>
            </a:endParaRPr>
          </a:p>
          <a:p>
            <a:r>
              <a:rPr lang="en-NZ" sz="1200" kern="1200" baseline="0" dirty="0" smtClean="0">
                <a:solidFill>
                  <a:schemeClr val="tx1"/>
                </a:solidFill>
                <a:latin typeface="+mn-lt"/>
                <a:ea typeface="+mn-ea"/>
                <a:cs typeface="+mn-cs"/>
              </a:rPr>
              <a:t>• No process may exit while holding resources.</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68</a:t>
            </a:fld>
            <a:endParaRPr lang="en-US" dirty="0"/>
          </a:p>
        </p:txBody>
      </p:sp>
    </p:spTree>
    <p:extLst>
      <p:ext uri="{BB962C8B-B14F-4D97-AF65-F5344CB8AC3E}">
        <p14:creationId xmlns:p14="http://schemas.microsoft.com/office/powerpoint/2010/main" val="36066694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Deadlock prevention strategies are very conservative; they solve the problem of deadlock by limiting access to resources and by imposing restrictions on processes. At the opposite extreme, deadlock detection strategies do not limit resource access or restrict process actions. With deadlock detection, requested resources are granted to processes whenever possible. Periodically, the OS performs an algorithm that allows it to detect the circular wait condition described earlier in condition (4) and illustrated in Figure 6.6 .</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69</a:t>
            </a:fld>
            <a:endParaRPr lang="en-US" dirty="0"/>
          </a:p>
        </p:txBody>
      </p:sp>
    </p:spTree>
    <p:extLst>
      <p:ext uri="{BB962C8B-B14F-4D97-AF65-F5344CB8AC3E}">
        <p14:creationId xmlns:p14="http://schemas.microsoft.com/office/powerpoint/2010/main" val="9780750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check for deadlock can be made as frequently as each resource request or, less frequently, depending on how likely it is for a deadlock to occur. Checking at each resource request has two advantages: It leads to early detection, and the algorithm is relatively simple because it is based on incremental changes to the state of the system. On the other hand, such frequent checks consume considerable processor time.</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70</a:t>
            </a:fld>
            <a:endParaRPr lang="en-US" dirty="0"/>
          </a:p>
        </p:txBody>
      </p:sp>
    </p:spTree>
    <p:extLst>
      <p:ext uri="{BB962C8B-B14F-4D97-AF65-F5344CB8AC3E}">
        <p14:creationId xmlns:p14="http://schemas.microsoft.com/office/powerpoint/2010/main" val="16847021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20B35E1-4EF8-4501-A695-9E83976C7A89}" type="slidenum">
              <a:rPr lang="en-US" altLang="de-DE" sz="1200"/>
              <a:pPr eaLnBrk="1" hangingPunct="1"/>
              <a:t>76</a:t>
            </a:fld>
            <a:endParaRPr lang="en-US" altLang="de-DE" sz="1200"/>
          </a:p>
        </p:txBody>
      </p:sp>
      <p:sp>
        <p:nvSpPr>
          <p:cNvPr id="97283" name="Rectangle 2"/>
          <p:cNvSpPr>
            <a:spLocks noGrp="1" noRot="1" noChangeAspect="1" noChangeArrowheads="1" noTextEdit="1"/>
          </p:cNvSpPr>
          <p:nvPr>
            <p:ph type="sldImg"/>
          </p:nvPr>
        </p:nvSpPr>
        <p:spPr>
          <a:ln cap="flat"/>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p>
        </p:txBody>
      </p:sp>
    </p:spTree>
    <p:extLst>
      <p:ext uri="{BB962C8B-B14F-4D97-AF65-F5344CB8AC3E}">
        <p14:creationId xmlns:p14="http://schemas.microsoft.com/office/powerpoint/2010/main" val="16692416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Chapter </a:t>
            </a:r>
            <a:r>
              <a:rPr lang="en-US" smtClean="0"/>
              <a:t>3 Summary</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83</a:t>
            </a:fld>
            <a:endParaRPr lang="en-US" dirty="0"/>
          </a:p>
        </p:txBody>
      </p:sp>
    </p:spTree>
    <p:extLst>
      <p:ext uri="{BB962C8B-B14F-4D97-AF65-F5344CB8AC3E}">
        <p14:creationId xmlns:p14="http://schemas.microsoft.com/office/powerpoint/2010/main" val="29010109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84</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dirty="0" err="1" smtClean="0"/>
              <a:t>Tanenbaum</a:t>
            </a:r>
            <a:r>
              <a:rPr lang="en-US" dirty="0" smtClean="0"/>
              <a:t>, Modern Operating Systems 3 e, (c) 2008 Prentice-Hall, Inc. All rights reserved. 0-13-6006639</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dirty="0" err="1" smtClean="0"/>
              <a:t>Tanenbaum</a:t>
            </a:r>
            <a:r>
              <a:rPr lang="en-US" dirty="0" smtClean="0"/>
              <a:t>, Modern Operating Systems 3 e, (c) 2008 Prentice-Hall, Inc. All rights reserved. 0-13-6006639</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err="1" smtClean="0"/>
              <a:t>Tanenbaum</a:t>
            </a:r>
            <a:r>
              <a:rPr lang="en-US" dirty="0" smtClean="0"/>
              <a:t>, Modern Operating Systems 3 e, (c) 2008 Prentice-Hall, Inc. All rights reserved. 0-13-6006639</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err="1" smtClean="0"/>
              <a:t>Tanenbaum</a:t>
            </a:r>
            <a:r>
              <a:rPr lang="en-US" dirty="0" smtClean="0"/>
              <a:t>, Modern Operating Systems 3 e, (c) 2008 Prentice-Hall, Inc. All rights reserved. 0-13-6006639</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err="1" smtClean="0"/>
              <a:t>Tanenbaum</a:t>
            </a:r>
            <a:r>
              <a:rPr lang="en-US" dirty="0" smtClean="0"/>
              <a:t>, Modern Operating Systems 3 e, (c) 2008 Prentice-Hall, Inc. All rights reserved. 0-13-6006639</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dirty="0" err="1" smtClean="0"/>
              <a:t>Tanenbaum</a:t>
            </a:r>
            <a:r>
              <a:rPr lang="en-US" dirty="0" smtClean="0"/>
              <a:t>, Modern Operating Systems 3 e, (c) 2008 Prentice-Hall, Inc. All rights reserved. 0-13-6006639</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err="1" smtClean="0"/>
              <a:t>Tanenbaum</a:t>
            </a:r>
            <a:r>
              <a:rPr lang="en-US" dirty="0" smtClean="0"/>
              <a:t>, Modern Operating Systems 3 e, (c) 2008 Prentice-Hall, Inc. All rights reserved. 0-13-6006639</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err="1" smtClean="0"/>
              <a:t>Tanenbaum</a:t>
            </a:r>
            <a:r>
              <a:rPr lang="en-US" dirty="0" smtClean="0"/>
              <a:t>, Modern Operating Systems 3 e, (c) 2008 Prentice-Hall, Inc. All rights reserved. 0-13-6006639</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err="1" smtClean="0"/>
              <a:t>Tanenbaum</a:t>
            </a:r>
            <a:r>
              <a:rPr lang="en-US" dirty="0" smtClean="0"/>
              <a:t>, Modern Operating Systems 3 e, (c) 2008 Prentice-Hall, Inc. All rights reserved. 0-13-6006639</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Tanenbaum, Modern Operating Systems 3 e, (c) 2008 Prentice-Hall, Inc. All rights reserved. 0-13-6006639</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Tanenbaum, Modern Operating Systems 3 e, (c) 2008 Prentice-Hall, Inc. All rights reserved. 0-13-6006639</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2"/>
          <p:cNvSpPr>
            <a:spLocks noGrp="1"/>
          </p:cNvSpPr>
          <p:nvPr>
            <p:ph idx="1"/>
          </p:nvPr>
        </p:nvSpPr>
        <p:spPr>
          <a:xfrm>
            <a:off x="533400" y="1727200"/>
            <a:ext cx="8204200" cy="4445000"/>
          </a:xfrm>
        </p:spPr>
        <p:txBody>
          <a:bodyPr/>
          <a:lstStyle>
            <a:lvl1pPr algn="l">
              <a:buFont typeface="Arial" pitchFamily="34" charset="0"/>
              <a:buChar cha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6"/>
          <p:cNvSpPr>
            <a:spLocks noGrp="1"/>
          </p:cNvSpPr>
          <p:nvPr>
            <p:ph type="ftr" sz="quarter" idx="10"/>
          </p:nvPr>
        </p:nvSpPr>
        <p:spPr/>
        <p:txBody>
          <a:bodyPr/>
          <a:lstStyle>
            <a:lvl1pPr>
              <a:defRPr/>
            </a:lvl1pPr>
          </a:lstStyle>
          <a:p>
            <a:pPr>
              <a:defRPr/>
            </a:pPr>
            <a:r>
              <a:rPr lang="en-US"/>
              <a:t>Tanenbaum, Modern Operating Systems 3 e, (c) 2008 Prentice-Hall, Inc. All rights reserved. 0-13-</a:t>
            </a:r>
            <a:r>
              <a:rPr lang="en-US" b="1"/>
              <a:t>6006639</a:t>
            </a:r>
            <a:endParaRPr lang="en-US"/>
          </a:p>
        </p:txBody>
      </p:sp>
    </p:spTree>
    <p:extLst>
      <p:ext uri="{BB962C8B-B14F-4D97-AF65-F5344CB8AC3E}">
        <p14:creationId xmlns:p14="http://schemas.microsoft.com/office/powerpoint/2010/main" val="2162652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dirty="0" err="1" smtClean="0"/>
              <a:t>Tanenbaum</a:t>
            </a:r>
            <a:r>
              <a:rPr lang="en-US" dirty="0" smtClean="0"/>
              <a:t>, Modern Operating Systems 3 e, (c) 2008 Prentice-Hall, Inc. All rights reserved. 0-13-6006639</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18.wmf"/><Relationship Id="rId4" Type="http://schemas.openxmlformats.org/officeDocument/2006/relationships/oleObject" Target="../embeddings/oleObject1.bin"/></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4.jpeg"/><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image" Target="../media/image19.wmf"/><Relationship Id="rId4" Type="http://schemas.openxmlformats.org/officeDocument/2006/relationships/oleObject" Target="../embeddings/oleObject2.bin"/></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25.wmf"/><Relationship Id="rId18" Type="http://schemas.openxmlformats.org/officeDocument/2006/relationships/image" Target="../media/image3.png"/><Relationship Id="rId3" Type="http://schemas.openxmlformats.org/officeDocument/2006/relationships/notesSlide" Target="../notesSlides/notesSlide27.xml"/><Relationship Id="rId7" Type="http://schemas.openxmlformats.org/officeDocument/2006/relationships/image" Target="../media/image22.wmf"/><Relationship Id="rId12" Type="http://schemas.openxmlformats.org/officeDocument/2006/relationships/oleObject" Target="../embeddings/oleObject7.bin"/><Relationship Id="rId17" Type="http://schemas.openxmlformats.org/officeDocument/2006/relationships/image" Target="../media/image27.wmf"/><Relationship Id="rId2" Type="http://schemas.openxmlformats.org/officeDocument/2006/relationships/slideLayout" Target="../slideLayouts/slideLayout2.xml"/><Relationship Id="rId16" Type="http://schemas.openxmlformats.org/officeDocument/2006/relationships/oleObject" Target="../embeddings/oleObject9.bin"/><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24.wmf"/><Relationship Id="rId5" Type="http://schemas.openxmlformats.org/officeDocument/2006/relationships/image" Target="../media/image21.wmf"/><Relationship Id="rId15" Type="http://schemas.openxmlformats.org/officeDocument/2006/relationships/image" Target="../media/image26.wmf"/><Relationship Id="rId10" Type="http://schemas.openxmlformats.org/officeDocument/2006/relationships/oleObject" Target="../embeddings/oleObject6.bin"/><Relationship Id="rId19" Type="http://schemas.openxmlformats.org/officeDocument/2006/relationships/image" Target="../media/image4.jpeg"/><Relationship Id="rId4" Type="http://schemas.openxmlformats.org/officeDocument/2006/relationships/oleObject" Target="../embeddings/oleObject3.bin"/><Relationship Id="rId9" Type="http://schemas.openxmlformats.org/officeDocument/2006/relationships/image" Target="../media/image23.wmf"/><Relationship Id="rId14" Type="http://schemas.openxmlformats.org/officeDocument/2006/relationships/oleObject" Target="../embeddings/oleObject8.bin"/></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32.wmf"/><Relationship Id="rId18" Type="http://schemas.openxmlformats.org/officeDocument/2006/relationships/image" Target="../media/image3.png"/><Relationship Id="rId3" Type="http://schemas.openxmlformats.org/officeDocument/2006/relationships/notesSlide" Target="../notesSlides/notesSlide28.xml"/><Relationship Id="rId7" Type="http://schemas.openxmlformats.org/officeDocument/2006/relationships/image" Target="../media/image29.wmf"/><Relationship Id="rId12" Type="http://schemas.openxmlformats.org/officeDocument/2006/relationships/oleObject" Target="../embeddings/oleObject14.bin"/><Relationship Id="rId17" Type="http://schemas.openxmlformats.org/officeDocument/2006/relationships/image" Target="../media/image34.wmf"/><Relationship Id="rId2" Type="http://schemas.openxmlformats.org/officeDocument/2006/relationships/slideLayout" Target="../slideLayouts/slideLayout2.xml"/><Relationship Id="rId16" Type="http://schemas.openxmlformats.org/officeDocument/2006/relationships/oleObject" Target="../embeddings/oleObject16.bin"/><Relationship Id="rId1" Type="http://schemas.openxmlformats.org/officeDocument/2006/relationships/vmlDrawing" Target="../drawings/vmlDrawing4.vml"/><Relationship Id="rId6" Type="http://schemas.openxmlformats.org/officeDocument/2006/relationships/oleObject" Target="../embeddings/oleObject11.bin"/><Relationship Id="rId11" Type="http://schemas.openxmlformats.org/officeDocument/2006/relationships/image" Target="../media/image31.wmf"/><Relationship Id="rId5" Type="http://schemas.openxmlformats.org/officeDocument/2006/relationships/image" Target="../media/image28.wmf"/><Relationship Id="rId15" Type="http://schemas.openxmlformats.org/officeDocument/2006/relationships/image" Target="../media/image33.wmf"/><Relationship Id="rId10" Type="http://schemas.openxmlformats.org/officeDocument/2006/relationships/oleObject" Target="../embeddings/oleObject13.bin"/><Relationship Id="rId19" Type="http://schemas.openxmlformats.org/officeDocument/2006/relationships/image" Target="../media/image4.jpeg"/><Relationship Id="rId4" Type="http://schemas.openxmlformats.org/officeDocument/2006/relationships/oleObject" Target="../embeddings/oleObject10.bin"/><Relationship Id="rId9" Type="http://schemas.openxmlformats.org/officeDocument/2006/relationships/image" Target="../media/image30.wmf"/><Relationship Id="rId14" Type="http://schemas.openxmlformats.org/officeDocument/2006/relationships/oleObject" Target="../embeddings/oleObject15.bin"/></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jpeg"/></Relationships>
</file>

<file path=ppt/slides/_rels/slide6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jpeg"/></Relationships>
</file>

<file path=ppt/slides/_rels/slide7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jpeg"/></Relationships>
</file>

<file path=ppt/slides/_rels/slide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dirty="0">
                <a:solidFill>
                  <a:srgbClr val="000000"/>
                </a:solidFill>
                <a:latin typeface="Times New Roman" panose="02020603050405020304" pitchFamily="18" charset="0"/>
                <a:cs typeface="Times New Roman" panose="02020603050405020304" pitchFamily="18" charset="0"/>
              </a:rPr>
              <a:t>Prepared </a:t>
            </a:r>
            <a:r>
              <a:rPr lang="de-DE" altLang="de-DE" sz="2400" dirty="0">
                <a:solidFill>
                  <a:srgbClr val="000000"/>
                </a:solidFill>
                <a:latin typeface="Times New Roman" panose="02020603050405020304" pitchFamily="18" charset="0"/>
                <a:cs typeface="Times New Roman" panose="02020603050405020304" pitchFamily="18" charset="0"/>
              </a:rPr>
              <a:t>&amp; </a:t>
            </a:r>
            <a:r>
              <a:rPr lang="de-DE" altLang="de-DE" sz="2400" dirty="0" err="1">
                <a:solidFill>
                  <a:srgbClr val="000000"/>
                </a:solidFill>
                <a:latin typeface="Times New Roman" panose="02020603050405020304" pitchFamily="18" charset="0"/>
                <a:cs typeface="Times New Roman" panose="02020603050405020304" pitchFamily="18" charset="0"/>
              </a:rPr>
              <a:t>Presented</a:t>
            </a:r>
            <a:r>
              <a:rPr lang="de-DE" altLang="de-DE" sz="2400" dirty="0">
                <a:solidFill>
                  <a:srgbClr val="000000"/>
                </a:solidFill>
                <a:latin typeface="Times New Roman" panose="02020603050405020304" pitchFamily="18" charset="0"/>
                <a:cs typeface="Times New Roman" panose="02020603050405020304" pitchFamily="18" charset="0"/>
              </a:rPr>
              <a:t> </a:t>
            </a:r>
            <a:r>
              <a:rPr lang="en-US" altLang="de-DE" sz="2400" dirty="0">
                <a:solidFill>
                  <a:srgbClr val="000000"/>
                </a:solidFill>
                <a:latin typeface="Times New Roman" panose="02020603050405020304" pitchFamily="18" charset="0"/>
                <a:cs typeface="Times New Roman" panose="02020603050405020304" pitchFamily="18" charset="0"/>
              </a:rPr>
              <a:t>by</a:t>
            </a:r>
            <a:r>
              <a:rPr lang="tr-TR" altLang="de-DE" sz="2400" dirty="0">
                <a:solidFill>
                  <a:srgbClr val="000000"/>
                </a:solidFill>
                <a:latin typeface="Times New Roman" panose="02020603050405020304" pitchFamily="18" charset="0"/>
                <a:cs typeface="Times New Roman" panose="02020603050405020304" pitchFamily="18" charset="0"/>
              </a:rPr>
              <a:t> </a:t>
            </a:r>
            <a:r>
              <a:rPr lang="en-US" altLang="de-DE" sz="2400" dirty="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dirty="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3058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CSE306 Operating Systems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smtClean="0">
                <a:solidFill>
                  <a:prstClr val="black"/>
                </a:solidFill>
                <a:effectLst/>
                <a:latin typeface="Times New Roman" panose="02020603050405020304" pitchFamily="18" charset="0"/>
                <a:cs typeface="Times New Roman" panose="02020603050405020304" pitchFamily="18" charset="0"/>
              </a:rPr>
              <a:t>3</a:t>
            </a:r>
          </a:p>
          <a:p>
            <a:pPr algn="ctr" fontAlgn="auto">
              <a:lnSpc>
                <a:spcPct val="110000"/>
              </a:lnSpc>
              <a:spcAft>
                <a:spcPts val="1200"/>
              </a:spcAft>
              <a:defRPr/>
            </a:pPr>
            <a:r>
              <a:rPr lang="en-US" sz="2900" dirty="0" smtClean="0">
                <a:solidFill>
                  <a:prstClr val="black"/>
                </a:solidFill>
                <a:effectLst/>
                <a:latin typeface="Times New Roman" panose="02020603050405020304" pitchFamily="18" charset="0"/>
                <a:cs typeface="Times New Roman" panose="02020603050405020304" pitchFamily="18" charset="0"/>
              </a:rPr>
              <a:t>Deadlocks</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a:xfrm>
            <a:off x="304800" y="926127"/>
            <a:ext cx="8686800" cy="5795347"/>
          </a:xfrm>
        </p:spPr>
        <p:txBody>
          <a:bodyPr>
            <a:normAutofit/>
          </a:bodyPr>
          <a:lstStyle/>
          <a:p>
            <a:r>
              <a:rPr lang="en-US" dirty="0" smtClean="0"/>
              <a:t>Resources and their allocation</a:t>
            </a:r>
          </a:p>
          <a:p>
            <a:endParaRPr lang="en-US" dirty="0" smtClean="0"/>
          </a:p>
          <a:p>
            <a:r>
              <a:rPr lang="en-US" dirty="0" smtClean="0"/>
              <a:t>What is a deadlock?</a:t>
            </a:r>
          </a:p>
          <a:p>
            <a:endParaRPr lang="en-US" dirty="0" smtClean="0"/>
          </a:p>
          <a:p>
            <a:r>
              <a:rPr lang="en-US" dirty="0" smtClean="0"/>
              <a:t>How do deadlocks occur?</a:t>
            </a:r>
          </a:p>
          <a:p>
            <a:endParaRPr lang="en-US" dirty="0" smtClean="0"/>
          </a:p>
          <a:p>
            <a:r>
              <a:rPr lang="en-US" dirty="0" smtClean="0"/>
              <a:t>Can deadlocks be avoided?</a:t>
            </a:r>
          </a:p>
          <a:p>
            <a:endParaRPr lang="en-US" dirty="0" smtClean="0"/>
          </a:p>
          <a:p>
            <a:r>
              <a:rPr lang="en-US" dirty="0" smtClean="0"/>
              <a:t>Can deadlocks be predicted?</a:t>
            </a:r>
          </a:p>
          <a:p>
            <a:endParaRPr lang="en-US" dirty="0"/>
          </a:p>
          <a:p>
            <a:r>
              <a:rPr lang="en-US" dirty="0" smtClean="0"/>
              <a:t>Recovery from deadlock</a:t>
            </a:r>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1095029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B161A49-DA00-48B6-8BF0-FC8FD575A590}" type="slidenum">
              <a:rPr lang="en-US" altLang="de-DE" sz="1600"/>
              <a:pPr eaLnBrk="1" hangingPunct="1"/>
              <a:t>3</a:t>
            </a:fld>
            <a:endParaRPr lang="en-US" altLang="de-DE" sz="1600"/>
          </a:p>
        </p:txBody>
      </p:sp>
      <p:sp>
        <p:nvSpPr>
          <p:cNvPr id="9219" name="Rectangle 2"/>
          <p:cNvSpPr>
            <a:spLocks noGrp="1" noChangeArrowheads="1"/>
          </p:cNvSpPr>
          <p:nvPr>
            <p:ph type="title"/>
          </p:nvPr>
        </p:nvSpPr>
        <p:spPr/>
        <p:txBody>
          <a:bodyPr/>
          <a:lstStyle/>
          <a:p>
            <a:pPr eaLnBrk="1" hangingPunct="1"/>
            <a:r>
              <a:rPr lang="en-US" altLang="de-DE" smtClean="0"/>
              <a:t>Resources</a:t>
            </a:r>
          </a:p>
        </p:txBody>
      </p:sp>
      <p:sp>
        <p:nvSpPr>
          <p:cNvPr id="9220" name="Rectangle 3"/>
          <p:cNvSpPr>
            <a:spLocks noGrp="1" noChangeArrowheads="1"/>
          </p:cNvSpPr>
          <p:nvPr>
            <p:ph type="body" idx="1"/>
          </p:nvPr>
        </p:nvSpPr>
        <p:spPr>
          <a:xfrm>
            <a:off x="227013" y="1600200"/>
            <a:ext cx="8612187" cy="5006975"/>
          </a:xfrm>
        </p:spPr>
        <p:txBody>
          <a:bodyPr/>
          <a:lstStyle/>
          <a:p>
            <a:pPr eaLnBrk="1" hangingPunct="1"/>
            <a:r>
              <a:rPr lang="en-US" altLang="de-DE" sz="2800" smtClean="0"/>
              <a:t>Examples of computer resources</a:t>
            </a:r>
          </a:p>
          <a:p>
            <a:pPr lvl="1" eaLnBrk="1" hangingPunct="1"/>
            <a:r>
              <a:rPr lang="en-US" altLang="de-DE" sz="2400" smtClean="0"/>
              <a:t>printers</a:t>
            </a:r>
          </a:p>
          <a:p>
            <a:pPr lvl="1" eaLnBrk="1" hangingPunct="1"/>
            <a:r>
              <a:rPr lang="en-US" altLang="de-DE" sz="2400" smtClean="0"/>
              <a:t>tape drives</a:t>
            </a:r>
          </a:p>
          <a:p>
            <a:pPr lvl="1" eaLnBrk="1" hangingPunct="1"/>
            <a:r>
              <a:rPr lang="en-US" altLang="de-DE" sz="2400" smtClean="0"/>
              <a:t>tables</a:t>
            </a:r>
          </a:p>
          <a:p>
            <a:pPr eaLnBrk="1" hangingPunct="1"/>
            <a:r>
              <a:rPr lang="en-US" altLang="de-DE" sz="2800" smtClean="0"/>
              <a:t>Processes need access to resources in reasonable order</a:t>
            </a:r>
          </a:p>
          <a:p>
            <a:pPr eaLnBrk="1" hangingPunct="1"/>
            <a:r>
              <a:rPr lang="en-US" altLang="de-DE" sz="2800" smtClean="0"/>
              <a:t>Suppose a process holds resource A and requests resource B</a:t>
            </a:r>
          </a:p>
          <a:p>
            <a:pPr lvl="1" eaLnBrk="1" hangingPunct="1"/>
            <a:r>
              <a:rPr lang="en-US" altLang="de-DE" sz="2400" smtClean="0"/>
              <a:t>at same time another process holds B and requests A</a:t>
            </a:r>
          </a:p>
          <a:p>
            <a:pPr lvl="1" eaLnBrk="1" hangingPunct="1"/>
            <a:r>
              <a:rPr lang="en-US" altLang="de-DE" sz="2400" smtClean="0"/>
              <a:t>both are blocked and remain so</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45494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EC45075-0A96-44A5-94C1-38709CA4EB30}" type="slidenum">
              <a:rPr lang="en-US" altLang="de-DE" sz="1600"/>
              <a:pPr eaLnBrk="1" hangingPunct="1"/>
              <a:t>4</a:t>
            </a:fld>
            <a:endParaRPr lang="en-US" altLang="de-DE" sz="1600"/>
          </a:p>
        </p:txBody>
      </p:sp>
      <p:sp>
        <p:nvSpPr>
          <p:cNvPr id="10243" name="Rectangle 2"/>
          <p:cNvSpPr>
            <a:spLocks noGrp="1" noChangeArrowheads="1"/>
          </p:cNvSpPr>
          <p:nvPr>
            <p:ph type="title"/>
          </p:nvPr>
        </p:nvSpPr>
        <p:spPr>
          <a:xfrm>
            <a:off x="685800" y="228600"/>
            <a:ext cx="7772400" cy="990600"/>
          </a:xfrm>
          <a:noFill/>
        </p:spPr>
        <p:txBody>
          <a:bodyPr lIns="92075" tIns="46038" rIns="92075" bIns="46038" anchor="b"/>
          <a:lstStyle/>
          <a:p>
            <a:pPr eaLnBrk="1" hangingPunct="1"/>
            <a:r>
              <a:rPr lang="en-US" altLang="de-DE" smtClean="0"/>
              <a:t>The Deadlock Problem</a:t>
            </a:r>
          </a:p>
        </p:txBody>
      </p:sp>
      <p:sp>
        <p:nvSpPr>
          <p:cNvPr id="10244" name="Rectangle 3"/>
          <p:cNvSpPr>
            <a:spLocks noGrp="1" noChangeArrowheads="1"/>
          </p:cNvSpPr>
          <p:nvPr>
            <p:ph type="body" idx="1"/>
          </p:nvPr>
        </p:nvSpPr>
        <p:spPr>
          <a:xfrm>
            <a:off x="762000" y="1447800"/>
            <a:ext cx="7772400" cy="3448050"/>
          </a:xfrm>
          <a:noFill/>
        </p:spPr>
        <p:txBody>
          <a:bodyPr lIns="92075" tIns="46038" rIns="92075" bIns="46038">
            <a:normAutofit fontScale="92500" lnSpcReduction="10000"/>
          </a:bodyPr>
          <a:lstStyle/>
          <a:p>
            <a:pPr eaLnBrk="1" hangingPunct="1"/>
            <a:r>
              <a:rPr lang="en-US" altLang="de-DE" sz="2800" smtClean="0"/>
              <a:t>A set of blocked processes each holding a resource and waiting to acquire a resource held by another process in the set.</a:t>
            </a:r>
          </a:p>
          <a:p>
            <a:pPr eaLnBrk="1" hangingPunct="1"/>
            <a:r>
              <a:rPr lang="en-US" altLang="de-DE" sz="2800" smtClean="0"/>
              <a:t>Example</a:t>
            </a:r>
            <a:r>
              <a:rPr lang="en-US" altLang="de-DE" smtClean="0"/>
              <a:t>:</a:t>
            </a:r>
          </a:p>
          <a:p>
            <a:pPr lvl="1" eaLnBrk="1" hangingPunct="1"/>
            <a:r>
              <a:rPr lang="en-US" altLang="de-DE" sz="2400" smtClean="0"/>
              <a:t>System has 2 tape drives.</a:t>
            </a:r>
          </a:p>
          <a:p>
            <a:pPr lvl="1" eaLnBrk="1" hangingPunct="1"/>
            <a:r>
              <a:rPr lang="en-US" altLang="de-DE" sz="2400" smtClean="0"/>
              <a:t>P1 and P2 each hold one tape drive and each needs another one.</a:t>
            </a:r>
          </a:p>
          <a:p>
            <a:pPr eaLnBrk="1" hangingPunct="1"/>
            <a:r>
              <a:rPr lang="en-US" altLang="de-DE" sz="2800" smtClean="0"/>
              <a:t>Example:</a:t>
            </a:r>
          </a:p>
          <a:p>
            <a:pPr lvl="1" eaLnBrk="1" hangingPunct="1"/>
            <a:r>
              <a:rPr lang="en-US" altLang="de-DE" sz="2400" smtClean="0"/>
              <a:t>Semaphores A and B, initialized to 1</a:t>
            </a:r>
          </a:p>
        </p:txBody>
      </p:sp>
      <p:sp>
        <p:nvSpPr>
          <p:cNvPr id="10245" name="Rectangle 4"/>
          <p:cNvSpPr>
            <a:spLocks noChangeArrowheads="1"/>
          </p:cNvSpPr>
          <p:nvPr/>
        </p:nvSpPr>
        <p:spPr bwMode="auto">
          <a:xfrm>
            <a:off x="2984500" y="5486400"/>
            <a:ext cx="92392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de-DE" sz="1600" b="1" i="1"/>
              <a:t>P</a:t>
            </a:r>
            <a:r>
              <a:rPr lang="en-US" altLang="de-DE" sz="1600" b="1" i="1" baseline="-25000"/>
              <a:t>0</a:t>
            </a:r>
            <a:endParaRPr lang="en-US" altLang="de-DE" sz="1600"/>
          </a:p>
          <a:p>
            <a:pPr algn="ctr" eaLnBrk="1" hangingPunct="1"/>
            <a:endParaRPr lang="en-US" altLang="de-DE" sz="1600"/>
          </a:p>
          <a:p>
            <a:pPr algn="ctr" eaLnBrk="1" hangingPunct="1"/>
            <a:r>
              <a:rPr lang="en-US" altLang="de-DE" sz="1600" b="1" i="1"/>
              <a:t>wait (A);</a:t>
            </a:r>
            <a:endParaRPr lang="en-US" altLang="de-DE" sz="1600"/>
          </a:p>
          <a:p>
            <a:pPr algn="ctr" eaLnBrk="1" hangingPunct="1"/>
            <a:r>
              <a:rPr lang="en-US" altLang="de-DE" sz="1600" b="1" i="1"/>
              <a:t>wait (B);</a:t>
            </a:r>
          </a:p>
        </p:txBody>
      </p:sp>
      <p:sp>
        <p:nvSpPr>
          <p:cNvPr id="10246" name="Rectangle 5"/>
          <p:cNvSpPr>
            <a:spLocks noChangeArrowheads="1"/>
          </p:cNvSpPr>
          <p:nvPr/>
        </p:nvSpPr>
        <p:spPr bwMode="auto">
          <a:xfrm>
            <a:off x="4699000" y="5486400"/>
            <a:ext cx="92392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de-DE" sz="1600" b="1" i="1"/>
              <a:t>P</a:t>
            </a:r>
            <a:r>
              <a:rPr lang="en-US" altLang="de-DE" sz="1600" b="1" i="1" baseline="-25000"/>
              <a:t>1</a:t>
            </a:r>
            <a:endParaRPr lang="en-US" altLang="de-DE" sz="1600"/>
          </a:p>
          <a:p>
            <a:pPr algn="ctr" eaLnBrk="1" hangingPunct="1"/>
            <a:endParaRPr lang="en-US" altLang="de-DE" sz="1600"/>
          </a:p>
          <a:p>
            <a:pPr algn="ctr" eaLnBrk="1" hangingPunct="1"/>
            <a:r>
              <a:rPr lang="en-US" altLang="de-DE" sz="1600" b="1" i="1"/>
              <a:t>wait (B);</a:t>
            </a:r>
            <a:endParaRPr lang="en-US" altLang="de-DE" sz="1600"/>
          </a:p>
          <a:p>
            <a:pPr algn="ctr" eaLnBrk="1" hangingPunct="1"/>
            <a:r>
              <a:rPr lang="en-US" altLang="de-DE" sz="1600" b="1" i="1"/>
              <a:t>wait (A);</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4326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D585E02-D660-4848-9BF5-27801EF91420}" type="slidenum">
              <a:rPr lang="en-US" altLang="de-DE" sz="1600"/>
              <a:pPr eaLnBrk="1" hangingPunct="1"/>
              <a:t>5</a:t>
            </a:fld>
            <a:endParaRPr lang="en-US" altLang="de-DE" sz="1600"/>
          </a:p>
        </p:txBody>
      </p:sp>
      <p:sp>
        <p:nvSpPr>
          <p:cNvPr id="11267" name="Rectangle 2"/>
          <p:cNvSpPr>
            <a:spLocks noGrp="1" noChangeArrowheads="1"/>
          </p:cNvSpPr>
          <p:nvPr>
            <p:ph type="title"/>
          </p:nvPr>
        </p:nvSpPr>
        <p:spPr>
          <a:xfrm>
            <a:off x="685800" y="228600"/>
            <a:ext cx="7772400" cy="990600"/>
          </a:xfrm>
          <a:noFill/>
        </p:spPr>
        <p:txBody>
          <a:bodyPr lIns="92075" tIns="46038" rIns="92075" bIns="46038" anchor="b"/>
          <a:lstStyle/>
          <a:p>
            <a:pPr eaLnBrk="1" hangingPunct="1"/>
            <a:r>
              <a:rPr lang="en-US" altLang="de-DE" smtClean="0"/>
              <a:t>Bridge Crossing Example</a:t>
            </a:r>
          </a:p>
        </p:txBody>
      </p:sp>
      <p:sp>
        <p:nvSpPr>
          <p:cNvPr id="11268" name="Rectangle 3"/>
          <p:cNvSpPr>
            <a:spLocks noGrp="1" noChangeArrowheads="1"/>
          </p:cNvSpPr>
          <p:nvPr>
            <p:ph type="body" idx="1"/>
          </p:nvPr>
        </p:nvSpPr>
        <p:spPr>
          <a:xfrm>
            <a:off x="609600" y="1524000"/>
            <a:ext cx="7848600" cy="2667000"/>
          </a:xfrm>
          <a:noFill/>
        </p:spPr>
        <p:txBody>
          <a:bodyPr lIns="92075" tIns="46038" rIns="92075" bIns="46038"/>
          <a:lstStyle/>
          <a:p>
            <a:pPr eaLnBrk="1" hangingPunct="1"/>
            <a:r>
              <a:rPr lang="en-US" altLang="de-DE" sz="2400" dirty="0" smtClean="0"/>
              <a:t>Traffic only in one direction.</a:t>
            </a:r>
          </a:p>
          <a:p>
            <a:pPr eaLnBrk="1" hangingPunct="1"/>
            <a:r>
              <a:rPr lang="en-US" altLang="de-DE" sz="2400" dirty="0" smtClean="0"/>
              <a:t>Each section of a bridge can be viewed as a resource.</a:t>
            </a:r>
          </a:p>
          <a:p>
            <a:pPr eaLnBrk="1" hangingPunct="1"/>
            <a:r>
              <a:rPr lang="en-US" altLang="de-DE" sz="2400" dirty="0" smtClean="0"/>
              <a:t>If a deadlock occurs, it can be resolved if one car backs up (preempt resources and roll back).</a:t>
            </a:r>
          </a:p>
          <a:p>
            <a:pPr eaLnBrk="1" hangingPunct="1"/>
            <a:r>
              <a:rPr lang="en-US" altLang="de-DE" sz="2400" dirty="0" smtClean="0"/>
              <a:t>Several cars may have to be backed up if a deadlock occurs.</a:t>
            </a:r>
          </a:p>
          <a:p>
            <a:pPr eaLnBrk="1" hangingPunct="1"/>
            <a:r>
              <a:rPr lang="en-US" altLang="de-DE" sz="2400" dirty="0" smtClean="0"/>
              <a:t>Starvation is possible.</a:t>
            </a:r>
          </a:p>
        </p:txBody>
      </p:sp>
      <p:grpSp>
        <p:nvGrpSpPr>
          <p:cNvPr id="11269" name="Group 31"/>
          <p:cNvGrpSpPr>
            <a:grpSpLocks/>
          </p:cNvGrpSpPr>
          <p:nvPr/>
        </p:nvGrpSpPr>
        <p:grpSpPr bwMode="auto">
          <a:xfrm>
            <a:off x="685800" y="4254500"/>
            <a:ext cx="7847013" cy="1905000"/>
            <a:chOff x="144" y="2736"/>
            <a:chExt cx="4943" cy="1200"/>
          </a:xfrm>
        </p:grpSpPr>
        <p:grpSp>
          <p:nvGrpSpPr>
            <p:cNvPr id="11270" name="Group 6"/>
            <p:cNvGrpSpPr>
              <a:grpSpLocks/>
            </p:cNvGrpSpPr>
            <p:nvPr/>
          </p:nvGrpSpPr>
          <p:grpSpPr bwMode="auto">
            <a:xfrm>
              <a:off x="915" y="3412"/>
              <a:ext cx="472" cy="280"/>
              <a:chOff x="916" y="3556"/>
              <a:chExt cx="472" cy="280"/>
            </a:xfrm>
          </p:grpSpPr>
          <p:sp useBgFill="1">
            <p:nvSpPr>
              <p:cNvPr id="11295" name="Rectangle 4"/>
              <p:cNvSpPr>
                <a:spLocks noChangeArrowheads="1"/>
              </p:cNvSpPr>
              <p:nvPr/>
            </p:nvSpPr>
            <p:spPr bwMode="auto">
              <a:xfrm>
                <a:off x="916" y="3556"/>
                <a:ext cx="472" cy="280"/>
              </a:xfrm>
              <a:prstGeom prst="rect">
                <a:avLst/>
              </a:prstGeom>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11296" name="Rectangle 5"/>
              <p:cNvSpPr>
                <a:spLocks noChangeArrowheads="1"/>
              </p:cNvSpPr>
              <p:nvPr/>
            </p:nvSpPr>
            <p:spPr bwMode="auto">
              <a:xfrm>
                <a:off x="1204" y="3604"/>
                <a:ext cx="136" cy="184"/>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grpSp>
        <p:grpSp>
          <p:nvGrpSpPr>
            <p:cNvPr id="11271" name="Group 9"/>
            <p:cNvGrpSpPr>
              <a:grpSpLocks/>
            </p:cNvGrpSpPr>
            <p:nvPr/>
          </p:nvGrpSpPr>
          <p:grpSpPr bwMode="auto">
            <a:xfrm>
              <a:off x="1827" y="3172"/>
              <a:ext cx="472" cy="280"/>
              <a:chOff x="1828" y="3316"/>
              <a:chExt cx="472" cy="280"/>
            </a:xfrm>
          </p:grpSpPr>
          <p:sp useBgFill="1">
            <p:nvSpPr>
              <p:cNvPr id="11293" name="Rectangle 7"/>
              <p:cNvSpPr>
                <a:spLocks noChangeArrowheads="1"/>
              </p:cNvSpPr>
              <p:nvPr/>
            </p:nvSpPr>
            <p:spPr bwMode="auto">
              <a:xfrm>
                <a:off x="1828" y="3316"/>
                <a:ext cx="472" cy="280"/>
              </a:xfrm>
              <a:prstGeom prst="rect">
                <a:avLst/>
              </a:prstGeom>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11294" name="Rectangle 8"/>
              <p:cNvSpPr>
                <a:spLocks noChangeArrowheads="1"/>
              </p:cNvSpPr>
              <p:nvPr/>
            </p:nvSpPr>
            <p:spPr bwMode="auto">
              <a:xfrm>
                <a:off x="2116" y="3364"/>
                <a:ext cx="136" cy="184"/>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grpSp>
        <p:grpSp>
          <p:nvGrpSpPr>
            <p:cNvPr id="11272" name="Group 12"/>
            <p:cNvGrpSpPr>
              <a:grpSpLocks/>
            </p:cNvGrpSpPr>
            <p:nvPr/>
          </p:nvGrpSpPr>
          <p:grpSpPr bwMode="auto">
            <a:xfrm>
              <a:off x="2499" y="3172"/>
              <a:ext cx="472" cy="280"/>
              <a:chOff x="2500" y="3316"/>
              <a:chExt cx="472" cy="280"/>
            </a:xfrm>
          </p:grpSpPr>
          <p:sp useBgFill="1">
            <p:nvSpPr>
              <p:cNvPr id="11291" name="Rectangle 10"/>
              <p:cNvSpPr>
                <a:spLocks noChangeArrowheads="1"/>
              </p:cNvSpPr>
              <p:nvPr/>
            </p:nvSpPr>
            <p:spPr bwMode="auto">
              <a:xfrm>
                <a:off x="2500" y="3316"/>
                <a:ext cx="472" cy="280"/>
              </a:xfrm>
              <a:prstGeom prst="rect">
                <a:avLst/>
              </a:prstGeom>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11292" name="Rectangle 11"/>
              <p:cNvSpPr>
                <a:spLocks noChangeArrowheads="1"/>
              </p:cNvSpPr>
              <p:nvPr/>
            </p:nvSpPr>
            <p:spPr bwMode="auto">
              <a:xfrm>
                <a:off x="2548" y="3364"/>
                <a:ext cx="136" cy="184"/>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grpSp>
        <p:grpSp>
          <p:nvGrpSpPr>
            <p:cNvPr id="11273" name="Group 15"/>
            <p:cNvGrpSpPr>
              <a:grpSpLocks/>
            </p:cNvGrpSpPr>
            <p:nvPr/>
          </p:nvGrpSpPr>
          <p:grpSpPr bwMode="auto">
            <a:xfrm>
              <a:off x="3315" y="2884"/>
              <a:ext cx="472" cy="280"/>
              <a:chOff x="3316" y="3028"/>
              <a:chExt cx="472" cy="280"/>
            </a:xfrm>
          </p:grpSpPr>
          <p:sp useBgFill="1">
            <p:nvSpPr>
              <p:cNvPr id="11289" name="Rectangle 13"/>
              <p:cNvSpPr>
                <a:spLocks noChangeArrowheads="1"/>
              </p:cNvSpPr>
              <p:nvPr/>
            </p:nvSpPr>
            <p:spPr bwMode="auto">
              <a:xfrm>
                <a:off x="3316" y="3028"/>
                <a:ext cx="472" cy="280"/>
              </a:xfrm>
              <a:prstGeom prst="rect">
                <a:avLst/>
              </a:prstGeom>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11290" name="Rectangle 14"/>
              <p:cNvSpPr>
                <a:spLocks noChangeArrowheads="1"/>
              </p:cNvSpPr>
              <p:nvPr/>
            </p:nvSpPr>
            <p:spPr bwMode="auto">
              <a:xfrm>
                <a:off x="3364" y="3076"/>
                <a:ext cx="136" cy="184"/>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grpSp>
        <p:grpSp>
          <p:nvGrpSpPr>
            <p:cNvPr id="11274" name="Group 18"/>
            <p:cNvGrpSpPr>
              <a:grpSpLocks/>
            </p:cNvGrpSpPr>
            <p:nvPr/>
          </p:nvGrpSpPr>
          <p:grpSpPr bwMode="auto">
            <a:xfrm>
              <a:off x="3939" y="2884"/>
              <a:ext cx="472" cy="280"/>
              <a:chOff x="3940" y="3028"/>
              <a:chExt cx="472" cy="280"/>
            </a:xfrm>
          </p:grpSpPr>
          <p:sp useBgFill="1">
            <p:nvSpPr>
              <p:cNvPr id="11287" name="Rectangle 16"/>
              <p:cNvSpPr>
                <a:spLocks noChangeArrowheads="1"/>
              </p:cNvSpPr>
              <p:nvPr/>
            </p:nvSpPr>
            <p:spPr bwMode="auto">
              <a:xfrm>
                <a:off x="3940" y="3028"/>
                <a:ext cx="472" cy="280"/>
              </a:xfrm>
              <a:prstGeom prst="rect">
                <a:avLst/>
              </a:prstGeom>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11288" name="Rectangle 17"/>
              <p:cNvSpPr>
                <a:spLocks noChangeArrowheads="1"/>
              </p:cNvSpPr>
              <p:nvPr/>
            </p:nvSpPr>
            <p:spPr bwMode="auto">
              <a:xfrm>
                <a:off x="3988" y="3076"/>
                <a:ext cx="136" cy="184"/>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grpSp>
        <p:sp>
          <p:nvSpPr>
            <p:cNvPr id="11275" name="Line 19"/>
            <p:cNvSpPr>
              <a:spLocks noChangeShapeType="1"/>
            </p:cNvSpPr>
            <p:nvPr/>
          </p:nvSpPr>
          <p:spPr bwMode="auto">
            <a:xfrm>
              <a:off x="3216" y="3312"/>
              <a:ext cx="1871" cy="0"/>
            </a:xfrm>
            <a:prstGeom prst="line">
              <a:avLst/>
            </a:prstGeom>
            <a:noFill/>
            <a:ln w="12700">
              <a:solidFill>
                <a:schemeClr val="tx1"/>
              </a:solidFill>
              <a:prstDash val="lgDash"/>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76" name="Line 20"/>
            <p:cNvSpPr>
              <a:spLocks noChangeShapeType="1"/>
            </p:cNvSpPr>
            <p:nvPr/>
          </p:nvSpPr>
          <p:spPr bwMode="auto">
            <a:xfrm>
              <a:off x="192" y="3312"/>
              <a:ext cx="1343" cy="0"/>
            </a:xfrm>
            <a:prstGeom prst="line">
              <a:avLst/>
            </a:prstGeom>
            <a:noFill/>
            <a:ln w="12700">
              <a:solidFill>
                <a:schemeClr val="tx1"/>
              </a:solidFill>
              <a:prstDash val="lgDash"/>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77" name="Line 21"/>
            <p:cNvSpPr>
              <a:spLocks noChangeShapeType="1"/>
            </p:cNvSpPr>
            <p:nvPr/>
          </p:nvSpPr>
          <p:spPr bwMode="auto">
            <a:xfrm>
              <a:off x="1680" y="3024"/>
              <a:ext cx="134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78" name="Line 22"/>
            <p:cNvSpPr>
              <a:spLocks noChangeShapeType="1"/>
            </p:cNvSpPr>
            <p:nvPr/>
          </p:nvSpPr>
          <p:spPr bwMode="auto">
            <a:xfrm>
              <a:off x="1680" y="3552"/>
              <a:ext cx="134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79" name="Line 23"/>
            <p:cNvSpPr>
              <a:spLocks noChangeShapeType="1"/>
            </p:cNvSpPr>
            <p:nvPr/>
          </p:nvSpPr>
          <p:spPr bwMode="auto">
            <a:xfrm flipV="1">
              <a:off x="3024" y="2737"/>
              <a:ext cx="335" cy="28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80" name="Line 24"/>
            <p:cNvSpPr>
              <a:spLocks noChangeShapeType="1"/>
            </p:cNvSpPr>
            <p:nvPr/>
          </p:nvSpPr>
          <p:spPr bwMode="auto">
            <a:xfrm flipV="1">
              <a:off x="1344" y="3553"/>
              <a:ext cx="335" cy="287"/>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81" name="Line 25"/>
            <p:cNvSpPr>
              <a:spLocks noChangeShapeType="1"/>
            </p:cNvSpPr>
            <p:nvPr/>
          </p:nvSpPr>
          <p:spPr bwMode="auto">
            <a:xfrm>
              <a:off x="3024" y="3553"/>
              <a:ext cx="335" cy="38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82" name="Line 26"/>
            <p:cNvSpPr>
              <a:spLocks noChangeShapeType="1"/>
            </p:cNvSpPr>
            <p:nvPr/>
          </p:nvSpPr>
          <p:spPr bwMode="auto">
            <a:xfrm>
              <a:off x="1344" y="2785"/>
              <a:ext cx="335" cy="239"/>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83" name="Line 27"/>
            <p:cNvSpPr>
              <a:spLocks noChangeShapeType="1"/>
            </p:cNvSpPr>
            <p:nvPr/>
          </p:nvSpPr>
          <p:spPr bwMode="auto">
            <a:xfrm>
              <a:off x="3360" y="2736"/>
              <a:ext cx="172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84" name="Line 28"/>
            <p:cNvSpPr>
              <a:spLocks noChangeShapeType="1"/>
            </p:cNvSpPr>
            <p:nvPr/>
          </p:nvSpPr>
          <p:spPr bwMode="auto">
            <a:xfrm>
              <a:off x="3360" y="3936"/>
              <a:ext cx="172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85" name="Line 29"/>
            <p:cNvSpPr>
              <a:spLocks noChangeShapeType="1"/>
            </p:cNvSpPr>
            <p:nvPr/>
          </p:nvSpPr>
          <p:spPr bwMode="auto">
            <a:xfrm>
              <a:off x="144" y="2784"/>
              <a:ext cx="1199"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1286" name="Line 30"/>
            <p:cNvSpPr>
              <a:spLocks noChangeShapeType="1"/>
            </p:cNvSpPr>
            <p:nvPr/>
          </p:nvSpPr>
          <p:spPr bwMode="auto">
            <a:xfrm>
              <a:off x="144" y="3840"/>
              <a:ext cx="1199"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grpSp>
      <p:pic>
        <p:nvPicPr>
          <p:cNvPr id="33" name="Grafik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34" name="Grafik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18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F2463B3-C0D8-45FF-B179-0B7459E06D4B}" type="slidenum">
              <a:rPr lang="en-US" altLang="de-DE" sz="1600"/>
              <a:pPr eaLnBrk="1" hangingPunct="1"/>
              <a:t>6</a:t>
            </a:fld>
            <a:endParaRPr lang="en-US" altLang="de-DE" sz="1600"/>
          </a:p>
        </p:txBody>
      </p:sp>
      <p:sp>
        <p:nvSpPr>
          <p:cNvPr id="12291" name="Rectangle 2"/>
          <p:cNvSpPr>
            <a:spLocks noGrp="1" noChangeArrowheads="1"/>
          </p:cNvSpPr>
          <p:nvPr>
            <p:ph type="title"/>
          </p:nvPr>
        </p:nvSpPr>
        <p:spPr>
          <a:xfrm>
            <a:off x="685800" y="292100"/>
            <a:ext cx="7772400" cy="990600"/>
          </a:xfrm>
          <a:noFill/>
        </p:spPr>
        <p:txBody>
          <a:bodyPr lIns="92075" tIns="46038" rIns="92075" bIns="46038" anchor="ctr"/>
          <a:lstStyle/>
          <a:p>
            <a:pPr eaLnBrk="1" hangingPunct="1"/>
            <a:r>
              <a:rPr lang="en-US" altLang="de-DE" dirty="0" smtClean="0"/>
              <a:t>Roundabout (Traffic Circle) Example</a:t>
            </a:r>
          </a:p>
        </p:txBody>
      </p:sp>
      <p:sp>
        <p:nvSpPr>
          <p:cNvPr id="12292" name="Rectangle 3"/>
          <p:cNvSpPr>
            <a:spLocks noGrp="1" noChangeArrowheads="1"/>
          </p:cNvSpPr>
          <p:nvPr>
            <p:ph type="body" idx="1"/>
          </p:nvPr>
        </p:nvSpPr>
        <p:spPr>
          <a:xfrm>
            <a:off x="609600" y="1524000"/>
            <a:ext cx="7848600" cy="2667000"/>
          </a:xfrm>
          <a:noFill/>
        </p:spPr>
        <p:txBody>
          <a:bodyPr lIns="92075" tIns="46038" rIns="92075" bIns="46038"/>
          <a:lstStyle/>
          <a:p>
            <a:pPr eaLnBrk="1" hangingPunct="1"/>
            <a:r>
              <a:rPr lang="en-US" altLang="de-DE" sz="2400" dirty="0" smtClean="0"/>
              <a:t>Traffic only in one direction. Cars only drive forward</a:t>
            </a:r>
          </a:p>
          <a:p>
            <a:pPr eaLnBrk="1" hangingPunct="1"/>
            <a:r>
              <a:rPr lang="en-US" altLang="de-DE" sz="2400" dirty="0" smtClean="0"/>
              <a:t>Right-hand traffic</a:t>
            </a:r>
          </a:p>
          <a:p>
            <a:pPr eaLnBrk="1" hangingPunct="1"/>
            <a:r>
              <a:rPr lang="en-US" altLang="de-DE" sz="2400" dirty="0" smtClean="0"/>
              <a:t>Cars: Processes; Lanes: Resources </a:t>
            </a:r>
          </a:p>
          <a:p>
            <a:pPr eaLnBrk="1" hangingPunct="1"/>
            <a:r>
              <a:rPr lang="en-US" altLang="de-DE" sz="2400" dirty="0" smtClean="0"/>
              <a:t>Deadlock: Each car blocks a lane piece and wants to drive into the lane of front one</a:t>
            </a:r>
          </a:p>
        </p:txBody>
      </p:sp>
      <p:pic>
        <p:nvPicPr>
          <p:cNvPr id="1229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3602038"/>
            <a:ext cx="5080000"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16059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f1.pdf"/>
          <p:cNvPicPr>
            <a:picLocks noChangeAspect="1"/>
          </p:cNvPicPr>
          <p:nvPr/>
        </p:nvPicPr>
        <p:blipFill>
          <a:blip r:embed="rId3" cstate="print"/>
          <a:srcRect l="5455" t="11765" r="4545" b="11765"/>
          <a:stretch>
            <a:fillRect/>
          </a:stretch>
        </p:blipFill>
        <p:spPr>
          <a:xfrm>
            <a:off x="172036" y="777543"/>
            <a:ext cx="8743364" cy="5740535"/>
          </a:xfrm>
          <a:prstGeom prst="rect">
            <a:avLst/>
          </a:prstGeom>
        </p:spPr>
      </p:pic>
      <p:sp>
        <p:nvSpPr>
          <p:cNvPr id="4" name="Rectangle 2"/>
          <p:cNvSpPr txBox="1">
            <a:spLocks noChangeArrowheads="1"/>
          </p:cNvSpPr>
          <p:nvPr/>
        </p:nvSpPr>
        <p:spPr>
          <a:xfrm>
            <a:off x="685800" y="292100"/>
            <a:ext cx="7772400" cy="990600"/>
          </a:xfrm>
          <a:prstGeom prst="rect">
            <a:avLst/>
          </a:prstGeom>
          <a:noFill/>
        </p:spPr>
        <p:txBody>
          <a:bodyPr vert="horz" lIns="92075" tIns="46038" rIns="92075" bIns="46038"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US" altLang="de-DE" dirty="0" smtClean="0"/>
              <a:t>Crossing Example</a:t>
            </a:r>
            <a:endParaRPr lang="en-US" altLang="de-DE"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181799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DA85508-AF77-4819-B18C-576EC877ECA1}" type="slidenum">
              <a:rPr lang="en-US" altLang="de-DE" sz="1600"/>
              <a:pPr eaLnBrk="1" hangingPunct="1"/>
              <a:t>8</a:t>
            </a:fld>
            <a:endParaRPr lang="en-US" altLang="de-DE" sz="1600"/>
          </a:p>
        </p:txBody>
      </p:sp>
      <p:sp>
        <p:nvSpPr>
          <p:cNvPr id="13315" name="Rectangle 2"/>
          <p:cNvSpPr>
            <a:spLocks noGrp="1" noChangeArrowheads="1"/>
          </p:cNvSpPr>
          <p:nvPr>
            <p:ph type="title"/>
          </p:nvPr>
        </p:nvSpPr>
        <p:spPr>
          <a:xfrm>
            <a:off x="685800" y="292100"/>
            <a:ext cx="7772400" cy="990600"/>
          </a:xfrm>
          <a:noFill/>
        </p:spPr>
        <p:txBody>
          <a:bodyPr lIns="92075" tIns="46038" rIns="92075" bIns="46038" anchor="b"/>
          <a:lstStyle/>
          <a:p>
            <a:pPr eaLnBrk="1" hangingPunct="1"/>
            <a:r>
              <a:rPr lang="en-US" altLang="de-DE" smtClean="0"/>
              <a:t>Process Example</a:t>
            </a:r>
          </a:p>
        </p:txBody>
      </p:sp>
      <p:sp>
        <p:nvSpPr>
          <p:cNvPr id="13316" name="Rectangle 3"/>
          <p:cNvSpPr>
            <a:spLocks noGrp="1" noChangeArrowheads="1"/>
          </p:cNvSpPr>
          <p:nvPr>
            <p:ph type="body" idx="1"/>
          </p:nvPr>
        </p:nvSpPr>
        <p:spPr>
          <a:xfrm>
            <a:off x="609600" y="1524000"/>
            <a:ext cx="7848600" cy="2667000"/>
          </a:xfrm>
          <a:noFill/>
        </p:spPr>
        <p:txBody>
          <a:bodyPr lIns="92075" tIns="46038" rIns="92075" bIns="46038"/>
          <a:lstStyle/>
          <a:p>
            <a:pPr eaLnBrk="1" hangingPunct="1"/>
            <a:r>
              <a:rPr lang="en-US" altLang="de-DE" sz="2400" smtClean="0"/>
              <a:t>Processes access two shared resources: Mutual Exclusion </a:t>
            </a:r>
          </a:p>
        </p:txBody>
      </p:sp>
      <p:pic>
        <p:nvPicPr>
          <p:cNvPr id="133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850" y="2365375"/>
            <a:ext cx="6648450" cy="364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62406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AB7BE0E-2C90-4CD4-A1D6-F33A191D1402}" type="slidenum">
              <a:rPr lang="en-US" altLang="de-DE" sz="1600"/>
              <a:pPr eaLnBrk="1" hangingPunct="1"/>
              <a:t>9</a:t>
            </a:fld>
            <a:endParaRPr lang="en-US" altLang="de-DE" sz="1600"/>
          </a:p>
        </p:txBody>
      </p:sp>
      <p:sp>
        <p:nvSpPr>
          <p:cNvPr id="14339" name="Rectangle 2"/>
          <p:cNvSpPr>
            <a:spLocks noGrp="1" noChangeArrowheads="1"/>
          </p:cNvSpPr>
          <p:nvPr>
            <p:ph type="title"/>
          </p:nvPr>
        </p:nvSpPr>
        <p:spPr/>
        <p:txBody>
          <a:bodyPr/>
          <a:lstStyle/>
          <a:p>
            <a:pPr eaLnBrk="1" hangingPunct="1"/>
            <a:r>
              <a:rPr lang="en-US" altLang="de-DE" smtClean="0"/>
              <a:t>Resources (1)</a:t>
            </a:r>
          </a:p>
        </p:txBody>
      </p:sp>
      <p:sp>
        <p:nvSpPr>
          <p:cNvPr id="14340" name="Rectangle 3"/>
          <p:cNvSpPr>
            <a:spLocks noGrp="1" noChangeArrowheads="1"/>
          </p:cNvSpPr>
          <p:nvPr>
            <p:ph type="body" idx="1"/>
          </p:nvPr>
        </p:nvSpPr>
        <p:spPr>
          <a:xfrm>
            <a:off x="292100" y="1981200"/>
            <a:ext cx="8559800" cy="4114800"/>
          </a:xfrm>
        </p:spPr>
        <p:txBody>
          <a:bodyPr/>
          <a:lstStyle/>
          <a:p>
            <a:pPr eaLnBrk="1" hangingPunct="1"/>
            <a:r>
              <a:rPr lang="en-US" altLang="de-DE" dirty="0" smtClean="0"/>
              <a:t>Deadlocks occur when</a:t>
            </a:r>
            <a:r>
              <a:rPr lang="en-US" altLang="de-DE" sz="2800" dirty="0" smtClean="0"/>
              <a:t> …</a:t>
            </a:r>
          </a:p>
          <a:p>
            <a:pPr lvl="1" eaLnBrk="1" hangingPunct="1"/>
            <a:r>
              <a:rPr lang="en-US" altLang="de-DE" dirty="0" smtClean="0"/>
              <a:t>processes are granted exclusive access to devices</a:t>
            </a:r>
          </a:p>
          <a:p>
            <a:pPr lvl="1" eaLnBrk="1" hangingPunct="1"/>
            <a:r>
              <a:rPr lang="en-US" altLang="de-DE" dirty="0" smtClean="0"/>
              <a:t>we refer to these devices generally as </a:t>
            </a:r>
            <a:r>
              <a:rPr lang="en-US" altLang="de-DE" u="sng" dirty="0" smtClean="0"/>
              <a:t>resources</a:t>
            </a:r>
            <a:endParaRPr lang="en-US" altLang="de-DE" sz="2400" dirty="0" smtClean="0"/>
          </a:p>
          <a:p>
            <a:pPr eaLnBrk="1" hangingPunct="1"/>
            <a:r>
              <a:rPr lang="en-US" altLang="de-DE" dirty="0" err="1" smtClean="0"/>
              <a:t>Preemptable</a:t>
            </a:r>
            <a:r>
              <a:rPr lang="en-US" altLang="de-DE" dirty="0" smtClean="0"/>
              <a:t> resources</a:t>
            </a:r>
            <a:endParaRPr lang="en-US" altLang="de-DE" sz="2800" dirty="0" smtClean="0"/>
          </a:p>
          <a:p>
            <a:pPr lvl="1" eaLnBrk="1" hangingPunct="1"/>
            <a:r>
              <a:rPr lang="en-US" altLang="de-DE" dirty="0" smtClean="0"/>
              <a:t>can be taken away from a process with no ill effects</a:t>
            </a:r>
            <a:endParaRPr lang="en-US" altLang="de-DE" sz="2400" dirty="0" smtClean="0"/>
          </a:p>
          <a:p>
            <a:pPr eaLnBrk="1" hangingPunct="1"/>
            <a:r>
              <a:rPr lang="en-US" altLang="de-DE" dirty="0" err="1" smtClean="0"/>
              <a:t>Nonpreemptable</a:t>
            </a:r>
            <a:r>
              <a:rPr lang="en-US" altLang="de-DE" dirty="0" smtClean="0"/>
              <a:t> resources</a:t>
            </a:r>
            <a:endParaRPr lang="en-US" altLang="de-DE" sz="2800" dirty="0" smtClean="0"/>
          </a:p>
          <a:p>
            <a:pPr lvl="1" eaLnBrk="1" hangingPunct="1"/>
            <a:r>
              <a:rPr lang="en-US" altLang="de-DE" dirty="0" smtClean="0"/>
              <a:t>will cause the process to fail if taken away</a:t>
            </a:r>
            <a:endParaRPr lang="en-US" altLang="de-DE" sz="2400" dirty="0" smtClean="0"/>
          </a:p>
          <a:p>
            <a:pPr lvl="1" eaLnBrk="1" hangingPunct="1"/>
            <a:endParaRPr lang="en-US" altLang="de-DE" sz="2400" dirty="0" smtClean="0"/>
          </a:p>
          <a:p>
            <a:pPr lvl="1" eaLnBrk="1" hangingPunct="1"/>
            <a:endParaRPr lang="en-US" altLang="de-DE" sz="2400" dirty="0" smtClean="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19876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3C2A0F7-58D5-4385-A376-B863F92829E0}" type="slidenum">
              <a:rPr lang="en-US" altLang="de-DE" sz="1600"/>
              <a:pPr eaLnBrk="1" hangingPunct="1"/>
              <a:t>10</a:t>
            </a:fld>
            <a:endParaRPr lang="en-US" altLang="de-DE" sz="1600"/>
          </a:p>
        </p:txBody>
      </p:sp>
      <p:sp>
        <p:nvSpPr>
          <p:cNvPr id="15363" name="Rectangle 2"/>
          <p:cNvSpPr>
            <a:spLocks noGrp="1" noChangeArrowheads="1"/>
          </p:cNvSpPr>
          <p:nvPr>
            <p:ph type="title"/>
          </p:nvPr>
        </p:nvSpPr>
        <p:spPr>
          <a:xfrm>
            <a:off x="685800" y="228600"/>
            <a:ext cx="7772400" cy="990600"/>
          </a:xfrm>
          <a:noFill/>
        </p:spPr>
        <p:txBody>
          <a:bodyPr lIns="92075" tIns="46038" rIns="92075" bIns="46038" anchor="b"/>
          <a:lstStyle/>
          <a:p>
            <a:pPr eaLnBrk="1" hangingPunct="1"/>
            <a:r>
              <a:rPr lang="en-US" altLang="de-DE" smtClean="0"/>
              <a:t>Resources (2): System Model</a:t>
            </a:r>
          </a:p>
        </p:txBody>
      </p:sp>
      <p:sp>
        <p:nvSpPr>
          <p:cNvPr id="15364" name="Rectangle 3"/>
          <p:cNvSpPr>
            <a:spLocks noGrp="1" noChangeArrowheads="1"/>
          </p:cNvSpPr>
          <p:nvPr>
            <p:ph type="body" idx="1"/>
          </p:nvPr>
        </p:nvSpPr>
        <p:spPr>
          <a:xfrm>
            <a:off x="685800" y="1752600"/>
            <a:ext cx="7772400" cy="4648200"/>
          </a:xfrm>
          <a:noFill/>
        </p:spPr>
        <p:txBody>
          <a:bodyPr lIns="92075" tIns="46038" rIns="92075" bIns="46038"/>
          <a:lstStyle/>
          <a:p>
            <a:pPr eaLnBrk="1" hangingPunct="1"/>
            <a:r>
              <a:rPr lang="en-US" altLang="de-DE" smtClean="0"/>
              <a:t>Resource Types </a:t>
            </a:r>
            <a:r>
              <a:rPr lang="en-US" altLang="de-DE" b="1" i="1" smtClean="0"/>
              <a:t>R</a:t>
            </a:r>
            <a:r>
              <a:rPr lang="en-US" altLang="de-DE" b="1" i="1" baseline="-25000" smtClean="0"/>
              <a:t>1</a:t>
            </a:r>
            <a:r>
              <a:rPr lang="en-US" altLang="de-DE" smtClean="0"/>
              <a:t>, </a:t>
            </a:r>
            <a:r>
              <a:rPr lang="en-US" altLang="de-DE" b="1" i="1" smtClean="0"/>
              <a:t>R</a:t>
            </a:r>
            <a:r>
              <a:rPr lang="en-US" altLang="de-DE" b="1" i="1" baseline="-25000" smtClean="0"/>
              <a:t>2</a:t>
            </a:r>
            <a:r>
              <a:rPr lang="en-US" altLang="de-DE" smtClean="0"/>
              <a:t>, …, </a:t>
            </a:r>
            <a:r>
              <a:rPr lang="en-US" altLang="de-DE" b="1" i="1" smtClean="0"/>
              <a:t>R</a:t>
            </a:r>
            <a:r>
              <a:rPr lang="en-US" altLang="de-DE" b="1" i="1" baseline="-25000" smtClean="0"/>
              <a:t>m-1</a:t>
            </a:r>
            <a:endParaRPr lang="en-US" altLang="de-DE" smtClean="0"/>
          </a:p>
          <a:p>
            <a:pPr lvl="1" eaLnBrk="1" hangingPunct="1"/>
            <a:r>
              <a:rPr lang="en-US" altLang="de-DE" smtClean="0"/>
              <a:t>CPU cycles, memory space, I/O devices</a:t>
            </a:r>
          </a:p>
          <a:p>
            <a:pPr eaLnBrk="1" hangingPunct="1"/>
            <a:r>
              <a:rPr lang="en-US" altLang="de-DE" smtClean="0"/>
              <a:t>Each resource type </a:t>
            </a:r>
            <a:r>
              <a:rPr lang="en-US" altLang="de-DE" b="1" i="1" smtClean="0"/>
              <a:t>R</a:t>
            </a:r>
            <a:r>
              <a:rPr lang="en-US" altLang="de-DE" b="1" i="1" baseline="-25000" smtClean="0"/>
              <a:t>i</a:t>
            </a:r>
            <a:r>
              <a:rPr lang="en-US" altLang="de-DE" smtClean="0"/>
              <a:t> has </a:t>
            </a:r>
            <a:r>
              <a:rPr lang="en-US" altLang="de-DE" b="1" i="1" smtClean="0"/>
              <a:t>W</a:t>
            </a:r>
            <a:r>
              <a:rPr lang="en-US" altLang="de-DE" b="1" i="1" baseline="-25000" smtClean="0"/>
              <a:t>i</a:t>
            </a:r>
            <a:r>
              <a:rPr lang="en-US" altLang="de-DE" smtClean="0"/>
              <a:t> instances.</a:t>
            </a:r>
          </a:p>
          <a:p>
            <a:pPr eaLnBrk="1" hangingPunct="1"/>
            <a:r>
              <a:rPr lang="en-US" altLang="de-DE" smtClean="0"/>
              <a:t>Each process utilizes a resource as follows:</a:t>
            </a:r>
          </a:p>
          <a:p>
            <a:pPr lvl="1" eaLnBrk="1" hangingPunct="1"/>
            <a:r>
              <a:rPr lang="en-US" altLang="de-DE" smtClean="0"/>
              <a:t>request</a:t>
            </a:r>
          </a:p>
          <a:p>
            <a:pPr lvl="1" eaLnBrk="1" hangingPunct="1"/>
            <a:r>
              <a:rPr lang="en-US" altLang="de-DE" smtClean="0"/>
              <a:t>use</a:t>
            </a:r>
          </a:p>
          <a:p>
            <a:pPr lvl="1" eaLnBrk="1" hangingPunct="1"/>
            <a:r>
              <a:rPr lang="en-US" altLang="de-DE" smtClean="0"/>
              <a:t>release</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74452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0BC265C-EDB4-48BE-978D-C6C360F106D8}" type="slidenum">
              <a:rPr lang="en-US" altLang="de-DE" sz="1600"/>
              <a:pPr eaLnBrk="1" hangingPunct="1"/>
              <a:t>11</a:t>
            </a:fld>
            <a:endParaRPr lang="en-US" altLang="de-DE" sz="1600"/>
          </a:p>
        </p:txBody>
      </p:sp>
      <p:sp>
        <p:nvSpPr>
          <p:cNvPr id="16387" name="Rectangle 2"/>
          <p:cNvSpPr>
            <a:spLocks noGrp="1" noChangeArrowheads="1"/>
          </p:cNvSpPr>
          <p:nvPr>
            <p:ph type="title"/>
          </p:nvPr>
        </p:nvSpPr>
        <p:spPr/>
        <p:txBody>
          <a:bodyPr/>
          <a:lstStyle/>
          <a:p>
            <a:pPr eaLnBrk="1" hangingPunct="1"/>
            <a:r>
              <a:rPr lang="en-US" altLang="de-DE" smtClean="0"/>
              <a:t>Resources (3)</a:t>
            </a:r>
          </a:p>
        </p:txBody>
      </p:sp>
      <p:sp>
        <p:nvSpPr>
          <p:cNvPr id="16388" name="Rectangle 3"/>
          <p:cNvSpPr>
            <a:spLocks noGrp="1" noChangeArrowheads="1"/>
          </p:cNvSpPr>
          <p:nvPr>
            <p:ph type="body" idx="1"/>
          </p:nvPr>
        </p:nvSpPr>
        <p:spPr>
          <a:xfrm>
            <a:off x="374650" y="1892300"/>
            <a:ext cx="8324850" cy="4114800"/>
          </a:xfrm>
        </p:spPr>
        <p:txBody>
          <a:bodyPr/>
          <a:lstStyle/>
          <a:p>
            <a:pPr marL="609600" indent="-609600" eaLnBrk="1" hangingPunct="1"/>
            <a:r>
              <a:rPr lang="en-US" altLang="de-DE" smtClean="0"/>
              <a:t>Sequence of events required to use a resource</a:t>
            </a:r>
          </a:p>
          <a:p>
            <a:pPr marL="990600" lvl="1" indent="-533400" eaLnBrk="1" hangingPunct="1">
              <a:buFontTx/>
              <a:buAutoNum type="arabicPeriod"/>
            </a:pPr>
            <a:r>
              <a:rPr lang="en-US" altLang="de-DE" smtClean="0"/>
              <a:t>request the resource</a:t>
            </a:r>
          </a:p>
          <a:p>
            <a:pPr marL="990600" lvl="1" indent="-533400" eaLnBrk="1" hangingPunct="1">
              <a:buFontTx/>
              <a:buAutoNum type="arabicPeriod"/>
            </a:pPr>
            <a:r>
              <a:rPr lang="en-US" altLang="de-DE" smtClean="0"/>
              <a:t>use the resource</a:t>
            </a:r>
          </a:p>
          <a:p>
            <a:pPr marL="990600" lvl="1" indent="-533400" eaLnBrk="1" hangingPunct="1">
              <a:buFontTx/>
              <a:buAutoNum type="arabicPeriod"/>
            </a:pPr>
            <a:r>
              <a:rPr lang="en-US" altLang="de-DE" smtClean="0"/>
              <a:t>release the resource</a:t>
            </a:r>
          </a:p>
          <a:p>
            <a:pPr marL="609600" indent="-609600" eaLnBrk="1" hangingPunct="1">
              <a:buFontTx/>
              <a:buAutoNum type="arabicPeriod"/>
            </a:pPr>
            <a:endParaRPr lang="en-US" altLang="de-DE" sz="2800" smtClean="0">
              <a:solidFill>
                <a:schemeClr val="tx1"/>
              </a:solidFill>
            </a:endParaRPr>
          </a:p>
          <a:p>
            <a:pPr marL="609600" indent="-609600" eaLnBrk="1" hangingPunct="1"/>
            <a:r>
              <a:rPr lang="en-US" altLang="de-DE" smtClean="0"/>
              <a:t> Must wait if request is denied</a:t>
            </a:r>
          </a:p>
          <a:p>
            <a:pPr marL="990600" lvl="1" indent="-533400" eaLnBrk="1" hangingPunct="1"/>
            <a:r>
              <a:rPr lang="en-US" altLang="de-DE" smtClean="0"/>
              <a:t>requesting process may be blocked</a:t>
            </a:r>
          </a:p>
          <a:p>
            <a:pPr marL="990600" lvl="1" indent="-533400" eaLnBrk="1" hangingPunct="1"/>
            <a:r>
              <a:rPr lang="en-US" altLang="de-DE" smtClean="0"/>
              <a:t>may fail with error code</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31863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4"/>
          <p:cNvSpPr>
            <a:spLocks noGrp="1"/>
          </p:cNvSpPr>
          <p:nvPr>
            <p:ph idx="1"/>
          </p:nvPr>
        </p:nvSpPr>
        <p:spPr/>
        <p:txBody>
          <a:bodyPr/>
          <a:lstStyle/>
          <a:p>
            <a:pPr eaLnBrk="1" hangingPunct="1"/>
            <a:endParaRPr lang="en-US" altLang="de-DE" smtClean="0"/>
          </a:p>
          <a:p>
            <a:pPr eaLnBrk="1" hangingPunct="1"/>
            <a:endParaRPr lang="en-US" altLang="de-DE" smtClean="0"/>
          </a:p>
          <a:p>
            <a:pPr eaLnBrk="1" hangingPunct="1"/>
            <a:endParaRPr lang="en-US" altLang="de-DE" smtClean="0"/>
          </a:p>
          <a:p>
            <a:pPr eaLnBrk="1" hangingPunct="1"/>
            <a:endParaRPr lang="en-US" altLang="de-DE" smtClean="0"/>
          </a:p>
          <a:p>
            <a:pPr eaLnBrk="1" hangingPunct="1"/>
            <a:endParaRPr lang="en-US" altLang="de-DE" smtClean="0"/>
          </a:p>
          <a:p>
            <a:pPr algn="ctr" eaLnBrk="1" hangingPunct="1"/>
            <a:r>
              <a:rPr lang="en-US" altLang="de-DE" smtClean="0"/>
              <a:t>Using a semaphore to protect resources. </a:t>
            </a:r>
            <a:br>
              <a:rPr lang="en-US" altLang="de-DE" smtClean="0"/>
            </a:br>
            <a:r>
              <a:rPr lang="en-US" altLang="de-DE" smtClean="0"/>
              <a:t>(a) One resource. (b) Two resources.</a:t>
            </a:r>
          </a:p>
        </p:txBody>
      </p:sp>
      <p:sp>
        <p:nvSpPr>
          <p:cNvPr id="17411" name="Title 1"/>
          <p:cNvSpPr>
            <a:spLocks noGrp="1"/>
          </p:cNvSpPr>
          <p:nvPr>
            <p:ph type="title"/>
          </p:nvPr>
        </p:nvSpPr>
        <p:spPr/>
        <p:txBody>
          <a:bodyPr/>
          <a:lstStyle/>
          <a:p>
            <a:pPr eaLnBrk="1" hangingPunct="1"/>
            <a:r>
              <a:rPr lang="en-US" altLang="de-DE" smtClean="0"/>
              <a:t>Resource Acquisition (1)</a:t>
            </a:r>
          </a:p>
        </p:txBody>
      </p:sp>
      <p:pic>
        <p:nvPicPr>
          <p:cNvPr id="174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388" y="1179513"/>
            <a:ext cx="8710612" cy="368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Foliennummernplatzhalter 5"/>
          <p:cNvSpPr>
            <a:spLocks noGrp="1"/>
          </p:cNvSpPr>
          <p:nvPr>
            <p:ph type="sldNum" sz="quarter" idx="11"/>
          </p:nvPr>
        </p:nvSpPr>
        <p:spPr>
          <a:xfrm>
            <a:off x="8712200" y="6400800"/>
            <a:ext cx="43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fld id="{667B230D-9190-4ECB-BB74-1F16E9FE95A7}" type="slidenum">
              <a:rPr lang="en-US" altLang="de-DE" sz="1400"/>
              <a:pPr algn="ctr" eaLnBrk="1" hangingPunct="1"/>
              <a:t>12</a:t>
            </a:fld>
            <a:endParaRPr lang="en-US" altLang="de-DE" sz="140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856600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a:xfrm>
            <a:off x="928688" y="3876675"/>
            <a:ext cx="3465512" cy="2566988"/>
          </a:xfrm>
        </p:spPr>
        <p:txBody>
          <a:bodyPr/>
          <a:lstStyle/>
          <a:p>
            <a:pPr eaLnBrk="1" hangingPunct="1"/>
            <a:r>
              <a:rPr lang="en-US" altLang="de-DE" smtClean="0"/>
              <a:t>(a) Deadlock-free code. </a:t>
            </a:r>
          </a:p>
        </p:txBody>
      </p:sp>
      <p:sp>
        <p:nvSpPr>
          <p:cNvPr id="18435" name="Title 2"/>
          <p:cNvSpPr>
            <a:spLocks noGrp="1"/>
          </p:cNvSpPr>
          <p:nvPr>
            <p:ph type="title"/>
          </p:nvPr>
        </p:nvSpPr>
        <p:spPr/>
        <p:txBody>
          <a:bodyPr/>
          <a:lstStyle/>
          <a:p>
            <a:pPr eaLnBrk="1" hangingPunct="1"/>
            <a:r>
              <a:rPr lang="en-US" altLang="de-DE" smtClean="0"/>
              <a:t>Resource Acquisition (2)</a:t>
            </a:r>
          </a:p>
        </p:txBody>
      </p:sp>
      <p:pic>
        <p:nvPicPr>
          <p:cNvPr id="184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2638" y="1036638"/>
            <a:ext cx="3500437"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Foliennummernplatzhalter 5"/>
          <p:cNvSpPr>
            <a:spLocks noGrp="1"/>
          </p:cNvSpPr>
          <p:nvPr>
            <p:ph type="sldNum" sz="quarter" idx="11"/>
          </p:nvPr>
        </p:nvSpPr>
        <p:spPr>
          <a:xfrm>
            <a:off x="8712200" y="6400800"/>
            <a:ext cx="43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fld id="{DAE2B2FD-1D92-4236-8BD6-7EAE27B44285}" type="slidenum">
              <a:rPr lang="en-US" altLang="de-DE" sz="1400"/>
              <a:pPr algn="ctr" eaLnBrk="1" hangingPunct="1"/>
              <a:t>13</a:t>
            </a:fld>
            <a:endParaRPr lang="en-US" altLang="de-DE" sz="140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277624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1"/>
          <p:cNvSpPr>
            <a:spLocks noGrp="1"/>
          </p:cNvSpPr>
          <p:nvPr>
            <p:ph idx="1"/>
          </p:nvPr>
        </p:nvSpPr>
        <p:spPr>
          <a:xfrm>
            <a:off x="668338" y="3521075"/>
            <a:ext cx="4040187" cy="3017838"/>
          </a:xfrm>
        </p:spPr>
        <p:txBody>
          <a:bodyPr/>
          <a:lstStyle/>
          <a:p>
            <a:pPr eaLnBrk="1" hangingPunct="1"/>
            <a:r>
              <a:rPr lang="en-US" altLang="de-DE" dirty="0" smtClean="0"/>
              <a:t>(b) Code with a potential deadlock.</a:t>
            </a:r>
          </a:p>
        </p:txBody>
      </p:sp>
      <p:sp>
        <p:nvSpPr>
          <p:cNvPr id="19459" name="Title 2"/>
          <p:cNvSpPr>
            <a:spLocks noGrp="1"/>
          </p:cNvSpPr>
          <p:nvPr>
            <p:ph type="title"/>
          </p:nvPr>
        </p:nvSpPr>
        <p:spPr/>
        <p:txBody>
          <a:bodyPr/>
          <a:lstStyle/>
          <a:p>
            <a:pPr eaLnBrk="1" hangingPunct="1"/>
            <a:r>
              <a:rPr lang="en-US" altLang="de-DE" dirty="0" smtClean="0"/>
              <a:t>Resource Acquisition (3)</a:t>
            </a:r>
          </a:p>
        </p:txBody>
      </p:sp>
      <p:pic>
        <p:nvPicPr>
          <p:cNvPr id="1946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0300" y="996950"/>
            <a:ext cx="3644900" cy="559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Foliennummernplatzhalter 5"/>
          <p:cNvSpPr>
            <a:spLocks noGrp="1"/>
          </p:cNvSpPr>
          <p:nvPr>
            <p:ph type="sldNum" sz="quarter" idx="11"/>
          </p:nvPr>
        </p:nvSpPr>
        <p:spPr>
          <a:xfrm>
            <a:off x="8712200" y="6400800"/>
            <a:ext cx="43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fld id="{E8F2C64A-B930-4F54-844F-2D59EA063F32}" type="slidenum">
              <a:rPr lang="en-US" altLang="de-DE" sz="1400"/>
              <a:pPr algn="ctr" eaLnBrk="1" hangingPunct="1"/>
              <a:t>14</a:t>
            </a:fld>
            <a:endParaRPr lang="en-US" altLang="de-DE" sz="140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884303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7824788" cy="1143948"/>
          </a:xfrm>
        </p:spPr>
        <p:txBody>
          <a:bodyPr vert="horz" lIns="0" rIns="0" bIns="0" anchor="ctr">
            <a:normAutofit/>
          </a:bodyPr>
          <a:lstStyle/>
          <a:p>
            <a:pPr algn="ctr"/>
            <a:r>
              <a:rPr lang="en-NZ" sz="3200" dirty="0">
                <a:solidFill>
                  <a:schemeClr val="tx1"/>
                </a:solidFill>
                <a:latin typeface="Times New Roman" panose="02020603050405020304" pitchFamily="18" charset="0"/>
                <a:cs typeface="Times New Roman" panose="02020603050405020304" pitchFamily="18" charset="0"/>
              </a:rPr>
              <a:t>Resource Categories</a:t>
            </a:r>
          </a:p>
        </p:txBody>
      </p:sp>
      <p:graphicFrame>
        <p:nvGraphicFramePr>
          <p:cNvPr id="6" name="Diagram 5"/>
          <p:cNvGraphicFramePr/>
          <p:nvPr>
            <p:extLst/>
          </p:nvPr>
        </p:nvGraphicFramePr>
        <p:xfrm>
          <a:off x="609600" y="2057400"/>
          <a:ext cx="78486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20935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04.pdf"/>
          <p:cNvPicPr>
            <a:picLocks noChangeAspect="1"/>
          </p:cNvPicPr>
          <p:nvPr/>
        </p:nvPicPr>
        <p:blipFill>
          <a:blip r:embed="rId3" cstate="print"/>
          <a:srcRect l="11765" t="8182" r="12941" b="57273"/>
          <a:stretch>
            <a:fillRect/>
          </a:stretch>
        </p:blipFill>
        <p:spPr>
          <a:xfrm>
            <a:off x="0" y="838200"/>
            <a:ext cx="9193404" cy="5458680"/>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98367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609600"/>
            <a:ext cx="8534400" cy="1323975"/>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Example:</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Memory Request</a:t>
            </a:r>
          </a:p>
        </p:txBody>
      </p:sp>
      <p:sp>
        <p:nvSpPr>
          <p:cNvPr id="3" name="Content Placeholder 2"/>
          <p:cNvSpPr>
            <a:spLocks noGrp="1"/>
          </p:cNvSpPr>
          <p:nvPr>
            <p:ph idx="4294967295"/>
          </p:nvPr>
        </p:nvSpPr>
        <p:spPr>
          <a:xfrm>
            <a:off x="381000" y="2133600"/>
            <a:ext cx="8458200" cy="4953000"/>
          </a:xfrm>
        </p:spPr>
        <p:txBody>
          <a:bodyPr vert="horz">
            <a:normAutofit/>
          </a:bodyPr>
          <a:lstStyle/>
          <a:p>
            <a:pPr>
              <a:buClrTx/>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Space is available for allocation of 200Kbytes, and the following sequence of events occur:</a:t>
            </a:r>
          </a:p>
          <a:p>
            <a:pPr>
              <a:buClrTx/>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Deadlock occurs if both processes progress to their second request</a:t>
            </a:r>
          </a:p>
          <a:p>
            <a:pPr>
              <a:buClrTx/>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p:txBody>
      </p:sp>
      <p:sp>
        <p:nvSpPr>
          <p:cNvPr id="6" name="Rectangle 4"/>
          <p:cNvSpPr>
            <a:spLocks noChangeArrowheads="1"/>
          </p:cNvSpPr>
          <p:nvPr/>
        </p:nvSpPr>
        <p:spPr bwMode="auto">
          <a:xfrm>
            <a:off x="1981200" y="3276600"/>
            <a:ext cx="2438400" cy="1524000"/>
          </a:xfrm>
          <a:prstGeom prst="rect">
            <a:avLst/>
          </a:prstGeom>
          <a:solidFill>
            <a:schemeClr val="tx2">
              <a:lumMod val="40000"/>
              <a:lumOff val="60000"/>
            </a:schemeClr>
          </a:solidFill>
          <a:ln w="12700">
            <a:solidFill>
              <a:schemeClr val="tx1"/>
            </a:solidFill>
            <a:miter lim="800000"/>
            <a:headEnd/>
            <a:tailEnd/>
          </a:ln>
          <a:effectLst/>
        </p:spPr>
        <p:txBody>
          <a:bodyPr wrap="none" anchor="ctr"/>
          <a:lstStyle/>
          <a:p>
            <a:endParaRPr lang="en-US" dirty="0"/>
          </a:p>
        </p:txBody>
      </p:sp>
      <p:sp>
        <p:nvSpPr>
          <p:cNvPr id="7" name="Rectangle 5"/>
          <p:cNvSpPr>
            <a:spLocks noChangeArrowheads="1"/>
          </p:cNvSpPr>
          <p:nvPr/>
        </p:nvSpPr>
        <p:spPr bwMode="auto">
          <a:xfrm>
            <a:off x="2209800" y="3276600"/>
            <a:ext cx="470857" cy="400752"/>
          </a:xfrm>
          <a:prstGeom prst="rect">
            <a:avLst/>
          </a:prstGeom>
          <a:noFill/>
          <a:ln w="9525">
            <a:noFill/>
            <a:miter lim="800000"/>
            <a:headEnd/>
            <a:tailEnd/>
          </a:ln>
          <a:effectLst/>
        </p:spPr>
        <p:txBody>
          <a:bodyPr wrap="none" lIns="92075" tIns="46038" rIns="92075" bIns="46038">
            <a:spAutoFit/>
          </a:bodyPr>
          <a:lstStyle/>
          <a:p>
            <a:pPr algn="ctr" eaLnBrk="0" hangingPunct="0"/>
            <a:r>
              <a:rPr lang="en-US" sz="2000" b="1" dirty="0">
                <a:latin typeface="Times New Roman" pitchFamily="18" charset="0"/>
              </a:rPr>
              <a:t>P1</a:t>
            </a:r>
          </a:p>
        </p:txBody>
      </p:sp>
      <p:sp>
        <p:nvSpPr>
          <p:cNvPr id="8" name="Rectangle 6"/>
          <p:cNvSpPr>
            <a:spLocks noChangeArrowheads="1"/>
          </p:cNvSpPr>
          <p:nvPr/>
        </p:nvSpPr>
        <p:spPr bwMode="auto">
          <a:xfrm>
            <a:off x="2133600" y="3581400"/>
            <a:ext cx="438150" cy="336550"/>
          </a:xfrm>
          <a:prstGeom prst="rect">
            <a:avLst/>
          </a:prstGeom>
          <a:noFill/>
          <a:ln w="9525">
            <a:noFill/>
            <a:miter lim="800000"/>
            <a:headEnd/>
            <a:tailEnd/>
          </a:ln>
          <a:effectLst/>
        </p:spPr>
        <p:txBody>
          <a:bodyPr wrap="none" lIns="92075" tIns="46038" rIns="92075" bIns="46038">
            <a:spAutoFit/>
          </a:bodyPr>
          <a:lstStyle/>
          <a:p>
            <a:pPr algn="ctr" eaLnBrk="0" hangingPunct="0"/>
            <a:r>
              <a:rPr lang="en-US" sz="1600" b="1" dirty="0">
                <a:latin typeface="Times New Roman" pitchFamily="18" charset="0"/>
              </a:rPr>
              <a:t>. . .</a:t>
            </a:r>
          </a:p>
        </p:txBody>
      </p:sp>
      <p:sp>
        <p:nvSpPr>
          <p:cNvPr id="9" name="Rectangle 7"/>
          <p:cNvSpPr>
            <a:spLocks noChangeArrowheads="1"/>
          </p:cNvSpPr>
          <p:nvPr/>
        </p:nvSpPr>
        <p:spPr bwMode="auto">
          <a:xfrm>
            <a:off x="2133600" y="4038600"/>
            <a:ext cx="438150" cy="336550"/>
          </a:xfrm>
          <a:prstGeom prst="rect">
            <a:avLst/>
          </a:prstGeom>
          <a:noFill/>
          <a:ln w="9525">
            <a:noFill/>
            <a:miter lim="800000"/>
            <a:headEnd/>
            <a:tailEnd/>
          </a:ln>
          <a:effectLst/>
        </p:spPr>
        <p:txBody>
          <a:bodyPr wrap="square" lIns="92075" tIns="46038" rIns="92075" bIns="46038">
            <a:spAutoFit/>
          </a:bodyPr>
          <a:lstStyle/>
          <a:p>
            <a:pPr algn="ctr" eaLnBrk="0" hangingPunct="0"/>
            <a:r>
              <a:rPr lang="en-US" sz="1600" b="1" dirty="0">
                <a:latin typeface="Times New Roman" pitchFamily="18" charset="0"/>
              </a:rPr>
              <a:t>. . .</a:t>
            </a:r>
          </a:p>
        </p:txBody>
      </p:sp>
      <p:sp>
        <p:nvSpPr>
          <p:cNvPr id="10" name="Rectangle 8"/>
          <p:cNvSpPr>
            <a:spLocks noChangeArrowheads="1"/>
          </p:cNvSpPr>
          <p:nvPr/>
        </p:nvSpPr>
        <p:spPr bwMode="auto">
          <a:xfrm>
            <a:off x="2057400" y="3810000"/>
            <a:ext cx="2274761" cy="400752"/>
          </a:xfrm>
          <a:prstGeom prst="rect">
            <a:avLst/>
          </a:prstGeom>
          <a:noFill/>
          <a:ln w="9525">
            <a:noFill/>
            <a:miter lim="800000"/>
            <a:headEnd/>
            <a:tailEnd/>
          </a:ln>
          <a:effectLst/>
        </p:spPr>
        <p:txBody>
          <a:bodyPr wrap="none" lIns="92075" tIns="46038" rIns="92075" bIns="46038">
            <a:spAutoFit/>
          </a:bodyPr>
          <a:lstStyle/>
          <a:p>
            <a:pPr algn="ctr" eaLnBrk="0" hangingPunct="0"/>
            <a:r>
              <a:rPr lang="en-US" sz="2000" b="1" dirty="0">
                <a:latin typeface="Times New Roman" pitchFamily="18" charset="0"/>
              </a:rPr>
              <a:t>Request 80 Kbytes</a:t>
            </a:r>
            <a:r>
              <a:rPr lang="en-US" sz="1200" b="1" dirty="0">
                <a:latin typeface="Times New Roman" pitchFamily="18" charset="0"/>
              </a:rPr>
              <a:t>;</a:t>
            </a:r>
          </a:p>
        </p:txBody>
      </p:sp>
      <p:sp>
        <p:nvSpPr>
          <p:cNvPr id="11" name="Rectangle 9"/>
          <p:cNvSpPr>
            <a:spLocks noChangeArrowheads="1"/>
          </p:cNvSpPr>
          <p:nvPr/>
        </p:nvSpPr>
        <p:spPr bwMode="auto">
          <a:xfrm>
            <a:off x="1981200" y="4267200"/>
            <a:ext cx="2360221" cy="400752"/>
          </a:xfrm>
          <a:prstGeom prst="rect">
            <a:avLst/>
          </a:prstGeom>
          <a:noFill/>
          <a:ln w="9525">
            <a:noFill/>
            <a:miter lim="800000"/>
            <a:headEnd/>
            <a:tailEnd/>
          </a:ln>
          <a:effectLst/>
        </p:spPr>
        <p:txBody>
          <a:bodyPr wrap="none" lIns="92075" tIns="46038" rIns="92075" bIns="46038">
            <a:spAutoFit/>
          </a:bodyPr>
          <a:lstStyle/>
          <a:p>
            <a:pPr algn="ctr" eaLnBrk="0" hangingPunct="0"/>
            <a:r>
              <a:rPr lang="en-US" sz="1200" b="1" dirty="0" smtClean="0">
                <a:latin typeface="Times New Roman" pitchFamily="18" charset="0"/>
              </a:rPr>
              <a:t>  </a:t>
            </a:r>
            <a:r>
              <a:rPr lang="en-US" sz="2000" b="1" dirty="0" smtClean="0">
                <a:latin typeface="Times New Roman" pitchFamily="18" charset="0"/>
              </a:rPr>
              <a:t>Request</a:t>
            </a:r>
            <a:r>
              <a:rPr lang="en-US" sz="1200" b="1" dirty="0" smtClean="0">
                <a:latin typeface="Times New Roman" pitchFamily="18" charset="0"/>
              </a:rPr>
              <a:t> </a:t>
            </a:r>
            <a:r>
              <a:rPr lang="en-US" sz="2000" b="1" dirty="0">
                <a:latin typeface="Times New Roman" pitchFamily="18" charset="0"/>
              </a:rPr>
              <a:t>60 Kbytes;</a:t>
            </a:r>
          </a:p>
        </p:txBody>
      </p:sp>
      <p:sp>
        <p:nvSpPr>
          <p:cNvPr id="12" name="Rectangle 10"/>
          <p:cNvSpPr>
            <a:spLocks noChangeArrowheads="1"/>
          </p:cNvSpPr>
          <p:nvPr/>
        </p:nvSpPr>
        <p:spPr bwMode="auto">
          <a:xfrm>
            <a:off x="5029200" y="3276600"/>
            <a:ext cx="2438400" cy="1524000"/>
          </a:xfrm>
          <a:prstGeom prst="rect">
            <a:avLst/>
          </a:prstGeom>
          <a:solidFill>
            <a:schemeClr val="tx2">
              <a:lumMod val="40000"/>
              <a:lumOff val="60000"/>
            </a:schemeClr>
          </a:solidFill>
          <a:ln w="12700">
            <a:solidFill>
              <a:schemeClr val="tx1"/>
            </a:solidFill>
            <a:miter lim="800000"/>
            <a:headEnd/>
            <a:tailEnd/>
          </a:ln>
          <a:effectLst/>
        </p:spPr>
        <p:txBody>
          <a:bodyPr wrap="none" anchor="ctr"/>
          <a:lstStyle/>
          <a:p>
            <a:endParaRPr lang="en-US" dirty="0"/>
          </a:p>
        </p:txBody>
      </p:sp>
      <p:sp>
        <p:nvSpPr>
          <p:cNvPr id="13" name="Rectangle 11"/>
          <p:cNvSpPr>
            <a:spLocks noChangeArrowheads="1"/>
          </p:cNvSpPr>
          <p:nvPr/>
        </p:nvSpPr>
        <p:spPr bwMode="auto">
          <a:xfrm>
            <a:off x="5334000" y="3276600"/>
            <a:ext cx="470857" cy="400752"/>
          </a:xfrm>
          <a:prstGeom prst="rect">
            <a:avLst/>
          </a:prstGeom>
          <a:noFill/>
          <a:ln w="9525">
            <a:noFill/>
            <a:miter lim="800000"/>
            <a:headEnd/>
            <a:tailEnd/>
          </a:ln>
          <a:effectLst/>
        </p:spPr>
        <p:txBody>
          <a:bodyPr wrap="none" lIns="92075" tIns="46038" rIns="92075" bIns="46038">
            <a:spAutoFit/>
          </a:bodyPr>
          <a:lstStyle/>
          <a:p>
            <a:pPr algn="ctr" eaLnBrk="0" hangingPunct="0"/>
            <a:r>
              <a:rPr lang="en-US" sz="2000" b="1" dirty="0">
                <a:latin typeface="Times New Roman" pitchFamily="18" charset="0"/>
              </a:rPr>
              <a:t>P2</a:t>
            </a:r>
          </a:p>
        </p:txBody>
      </p:sp>
      <p:sp>
        <p:nvSpPr>
          <p:cNvPr id="14" name="Rectangle 12"/>
          <p:cNvSpPr>
            <a:spLocks noChangeArrowheads="1"/>
          </p:cNvSpPr>
          <p:nvPr/>
        </p:nvSpPr>
        <p:spPr bwMode="auto">
          <a:xfrm>
            <a:off x="4796973" y="3581400"/>
            <a:ext cx="750205" cy="339196"/>
          </a:xfrm>
          <a:prstGeom prst="rect">
            <a:avLst/>
          </a:prstGeom>
          <a:noFill/>
          <a:ln w="9525">
            <a:noFill/>
            <a:miter lim="800000"/>
            <a:headEnd/>
            <a:tailEnd/>
          </a:ln>
          <a:effectLst/>
        </p:spPr>
        <p:txBody>
          <a:bodyPr wrap="none" lIns="92075" tIns="46038" rIns="92075" bIns="46038">
            <a:spAutoFit/>
          </a:bodyPr>
          <a:lstStyle/>
          <a:p>
            <a:pPr algn="ctr" eaLnBrk="0" hangingPunct="0"/>
            <a:r>
              <a:rPr lang="en-US" sz="1600" b="1" dirty="0" smtClean="0">
                <a:latin typeface="Times New Roman" pitchFamily="18" charset="0"/>
              </a:rPr>
              <a:t>      . </a:t>
            </a:r>
            <a:r>
              <a:rPr lang="en-US" sz="1600" b="1" dirty="0">
                <a:latin typeface="Times New Roman" pitchFamily="18" charset="0"/>
              </a:rPr>
              <a:t>. .</a:t>
            </a:r>
          </a:p>
        </p:txBody>
      </p:sp>
      <p:sp>
        <p:nvSpPr>
          <p:cNvPr id="15" name="Rectangle 13"/>
          <p:cNvSpPr>
            <a:spLocks noChangeArrowheads="1"/>
          </p:cNvSpPr>
          <p:nvPr/>
        </p:nvSpPr>
        <p:spPr bwMode="auto">
          <a:xfrm>
            <a:off x="4796973" y="4006850"/>
            <a:ext cx="750205" cy="339196"/>
          </a:xfrm>
          <a:prstGeom prst="rect">
            <a:avLst/>
          </a:prstGeom>
          <a:noFill/>
          <a:ln w="9525">
            <a:noFill/>
            <a:miter lim="800000"/>
            <a:headEnd/>
            <a:tailEnd/>
          </a:ln>
          <a:effectLst/>
        </p:spPr>
        <p:txBody>
          <a:bodyPr wrap="none" lIns="92075" tIns="46038" rIns="92075" bIns="46038">
            <a:spAutoFit/>
          </a:bodyPr>
          <a:lstStyle/>
          <a:p>
            <a:pPr algn="ctr" eaLnBrk="0" hangingPunct="0"/>
            <a:r>
              <a:rPr lang="en-US" sz="1600" b="1" dirty="0" smtClean="0">
                <a:latin typeface="Times New Roman" pitchFamily="18" charset="0"/>
              </a:rPr>
              <a:t>      . </a:t>
            </a:r>
            <a:r>
              <a:rPr lang="en-US" sz="1600" b="1" dirty="0">
                <a:latin typeface="Times New Roman" pitchFamily="18" charset="0"/>
              </a:rPr>
              <a:t>. .</a:t>
            </a:r>
          </a:p>
        </p:txBody>
      </p:sp>
      <p:sp>
        <p:nvSpPr>
          <p:cNvPr id="16" name="Rectangle 14"/>
          <p:cNvSpPr>
            <a:spLocks noChangeArrowheads="1"/>
          </p:cNvSpPr>
          <p:nvPr/>
        </p:nvSpPr>
        <p:spPr bwMode="auto">
          <a:xfrm>
            <a:off x="5029200" y="3810000"/>
            <a:ext cx="2390178" cy="400752"/>
          </a:xfrm>
          <a:prstGeom prst="rect">
            <a:avLst/>
          </a:prstGeom>
          <a:noFill/>
          <a:ln w="9525">
            <a:noFill/>
            <a:miter lim="800000"/>
            <a:headEnd/>
            <a:tailEnd/>
          </a:ln>
          <a:effectLst/>
        </p:spPr>
        <p:txBody>
          <a:bodyPr wrap="square" lIns="92075" tIns="46038" rIns="92075" bIns="46038">
            <a:spAutoFit/>
          </a:bodyPr>
          <a:lstStyle/>
          <a:p>
            <a:pPr algn="ctr" eaLnBrk="0" hangingPunct="0"/>
            <a:r>
              <a:rPr lang="en-US" sz="2000" b="1" dirty="0" smtClean="0">
                <a:latin typeface="Times New Roman" pitchFamily="18" charset="0"/>
              </a:rPr>
              <a:t>Request </a:t>
            </a:r>
            <a:r>
              <a:rPr lang="en-US" sz="2000" b="1" dirty="0">
                <a:latin typeface="Times New Roman" pitchFamily="18" charset="0"/>
              </a:rPr>
              <a:t>70 Kbytes</a:t>
            </a:r>
            <a:r>
              <a:rPr lang="en-US" sz="1200" b="1" dirty="0">
                <a:latin typeface="Times New Roman" pitchFamily="18" charset="0"/>
              </a:rPr>
              <a:t>;</a:t>
            </a:r>
          </a:p>
        </p:txBody>
      </p:sp>
      <p:sp>
        <p:nvSpPr>
          <p:cNvPr id="17" name="Rectangle 15"/>
          <p:cNvSpPr>
            <a:spLocks noChangeArrowheads="1"/>
          </p:cNvSpPr>
          <p:nvPr/>
        </p:nvSpPr>
        <p:spPr bwMode="auto">
          <a:xfrm>
            <a:off x="4953000" y="4267200"/>
            <a:ext cx="2385869" cy="400752"/>
          </a:xfrm>
          <a:prstGeom prst="rect">
            <a:avLst/>
          </a:prstGeom>
          <a:noFill/>
          <a:ln w="9525">
            <a:noFill/>
            <a:miter lim="800000"/>
            <a:headEnd/>
            <a:tailEnd/>
          </a:ln>
          <a:effectLst/>
        </p:spPr>
        <p:txBody>
          <a:bodyPr wrap="none" lIns="92075" tIns="46038" rIns="92075" bIns="46038">
            <a:spAutoFit/>
          </a:bodyPr>
          <a:lstStyle/>
          <a:p>
            <a:pPr algn="ctr" eaLnBrk="0" hangingPunct="0"/>
            <a:r>
              <a:rPr lang="en-US" sz="1200" b="1" dirty="0" smtClean="0">
                <a:latin typeface="Times New Roman" pitchFamily="18" charset="0"/>
              </a:rPr>
              <a:t>  </a:t>
            </a:r>
            <a:r>
              <a:rPr lang="en-US" sz="2000" b="1" dirty="0" smtClean="0">
                <a:latin typeface="Times New Roman" pitchFamily="18" charset="0"/>
              </a:rPr>
              <a:t>Request </a:t>
            </a:r>
            <a:r>
              <a:rPr lang="en-US" sz="2000" b="1" dirty="0">
                <a:latin typeface="Times New Roman" pitchFamily="18" charset="0"/>
              </a:rPr>
              <a:t>80 Kbytes;</a:t>
            </a:r>
          </a:p>
        </p:txBody>
      </p:sp>
      <p:sp>
        <p:nvSpPr>
          <p:cNvPr id="4" name="Foliennummernplatzhalter 3"/>
          <p:cNvSpPr>
            <a:spLocks noGrp="1"/>
          </p:cNvSpPr>
          <p:nvPr>
            <p:ph type="sldNum" sz="quarter" idx="12"/>
          </p:nvPr>
        </p:nvSpPr>
        <p:spPr/>
        <p:txBody>
          <a:bodyPr/>
          <a:lstStyle/>
          <a:p>
            <a:fld id="{B6F15528-21DE-4FAA-801E-634DDDAF4B2B}" type="slidenum">
              <a:rPr lang="en-US" smtClean="0"/>
              <a:pPr/>
              <a:t>17</a:t>
            </a:fld>
            <a:endParaRPr lang="en-US" dirty="0"/>
          </a:p>
        </p:txBody>
      </p:sp>
      <p:pic>
        <p:nvPicPr>
          <p:cNvPr id="18" name="Grafik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9" name="Grafik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76624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762000"/>
            <a:ext cx="8534400" cy="1323975"/>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Consumable Resources Deadlock</a:t>
            </a:r>
          </a:p>
        </p:txBody>
      </p:sp>
      <p:sp>
        <p:nvSpPr>
          <p:cNvPr id="3" name="Content Placeholder 2"/>
          <p:cNvSpPr>
            <a:spLocks noGrp="1"/>
          </p:cNvSpPr>
          <p:nvPr>
            <p:ph idx="4294967295"/>
          </p:nvPr>
        </p:nvSpPr>
        <p:spPr>
          <a:xfrm>
            <a:off x="381000" y="2438400"/>
            <a:ext cx="8382000" cy="4419600"/>
          </a:xfrm>
        </p:spPr>
        <p:txBody>
          <a:bodyPr vert="horz">
            <a:normAutofit/>
          </a:bodyPr>
          <a:lstStyle/>
          <a:p>
            <a:pPr>
              <a:buClrTx/>
              <a:buFont typeface="Wingdings" panose="05000000000000000000" pitchFamily="2" charset="2"/>
              <a:buChar char="§"/>
            </a:pPr>
            <a:r>
              <a:rPr lang="en-NZ" dirty="0">
                <a:latin typeface="Times New Roman" panose="02020603050405020304" pitchFamily="18" charset="0"/>
                <a:cs typeface="Times New Roman" panose="02020603050405020304" pitchFamily="18" charset="0"/>
              </a:rPr>
              <a:t>Consider a pair of processes, in which each process attempts to receive a message from the other process and then send a message to the other process:</a:t>
            </a:r>
          </a:p>
          <a:p>
            <a:pPr>
              <a:buClrTx/>
              <a:buFont typeface="Wingdings" panose="05000000000000000000" pitchFamily="2" charset="2"/>
              <a:buChar char="§"/>
            </a:pPr>
            <a:endParaRPr lang="en-NZ"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endParaRPr lang="en-NZ"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endParaRPr lang="en-NZ"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endParaRPr lang="en-NZ"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r>
              <a:rPr lang="en-NZ" dirty="0">
                <a:latin typeface="Times New Roman" panose="02020603050405020304" pitchFamily="18" charset="0"/>
                <a:cs typeface="Times New Roman" panose="02020603050405020304" pitchFamily="18" charset="0"/>
              </a:rPr>
              <a:t>Deadlock occurs if the Receive is blocking</a:t>
            </a:r>
            <a:endParaRPr lang="en-US" dirty="0">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a:blip r:embed="rId3" cstate="print"/>
          <a:srcRect/>
          <a:stretch>
            <a:fillRect/>
          </a:stretch>
        </p:blipFill>
        <p:spPr bwMode="auto">
          <a:xfrm>
            <a:off x="1981200" y="3657600"/>
            <a:ext cx="5429250" cy="1724025"/>
          </a:xfrm>
          <a:prstGeom prst="rect">
            <a:avLst/>
          </a:prstGeom>
          <a:solidFill>
            <a:schemeClr val="bg1">
              <a:lumMod val="75000"/>
            </a:schemeClr>
          </a:solidFill>
          <a:ln w="9525">
            <a:noFill/>
            <a:miter lim="800000"/>
            <a:headEnd/>
            <a:tailEnd/>
          </a:ln>
          <a:effectLst/>
        </p:spPr>
      </p:pic>
      <p:sp>
        <p:nvSpPr>
          <p:cNvPr id="4" name="Foliennummernplatzhalter 3"/>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93297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93A7103-29D2-4FCA-8913-8C40636F0BF8}" type="slidenum">
              <a:rPr lang="en-US" altLang="de-DE" sz="1600"/>
              <a:pPr eaLnBrk="1" hangingPunct="1"/>
              <a:t>19</a:t>
            </a:fld>
            <a:endParaRPr lang="en-US" altLang="de-DE" sz="1600"/>
          </a:p>
        </p:txBody>
      </p:sp>
      <p:sp>
        <p:nvSpPr>
          <p:cNvPr id="20483" name="Rectangle 2"/>
          <p:cNvSpPr>
            <a:spLocks noGrp="1" noChangeArrowheads="1"/>
          </p:cNvSpPr>
          <p:nvPr>
            <p:ph type="title"/>
          </p:nvPr>
        </p:nvSpPr>
        <p:spPr/>
        <p:txBody>
          <a:bodyPr/>
          <a:lstStyle/>
          <a:p>
            <a:pPr eaLnBrk="1" hangingPunct="1"/>
            <a:r>
              <a:rPr lang="en-US" altLang="de-DE" dirty="0" smtClean="0"/>
              <a:t>Introduction to Deadlocks</a:t>
            </a:r>
          </a:p>
        </p:txBody>
      </p:sp>
      <p:sp>
        <p:nvSpPr>
          <p:cNvPr id="20484" name="Rectangle 3"/>
          <p:cNvSpPr>
            <a:spLocks noGrp="1" noChangeArrowheads="1"/>
          </p:cNvSpPr>
          <p:nvPr>
            <p:ph type="body" idx="1"/>
          </p:nvPr>
        </p:nvSpPr>
        <p:spPr>
          <a:xfrm>
            <a:off x="107950" y="1981200"/>
            <a:ext cx="8861425" cy="4114800"/>
          </a:xfrm>
        </p:spPr>
        <p:txBody>
          <a:bodyPr/>
          <a:lstStyle/>
          <a:p>
            <a:pPr eaLnBrk="1" hangingPunct="1"/>
            <a:r>
              <a:rPr lang="en-US" altLang="de-DE" sz="2800" dirty="0" smtClean="0"/>
              <a:t>Formal definition :</a:t>
            </a:r>
            <a:br>
              <a:rPr lang="en-US" altLang="de-DE" sz="2800" dirty="0" smtClean="0"/>
            </a:br>
            <a:r>
              <a:rPr lang="en-US" altLang="de-DE" sz="2400" i="1" dirty="0" smtClean="0">
                <a:solidFill>
                  <a:srgbClr val="FF6600"/>
                </a:solidFill>
              </a:rPr>
              <a:t>A set of processes is deadlocked if each process in the set is waiting for an event that only another process in the set can cause</a:t>
            </a:r>
          </a:p>
          <a:p>
            <a:pPr eaLnBrk="1" hangingPunct="1"/>
            <a:r>
              <a:rPr lang="en-US" altLang="de-DE" sz="2800" dirty="0" smtClean="0"/>
              <a:t>Usually the event is release of a currently held resource</a:t>
            </a:r>
          </a:p>
          <a:p>
            <a:pPr eaLnBrk="1" hangingPunct="1"/>
            <a:r>
              <a:rPr lang="en-US" altLang="de-DE" sz="2800" dirty="0" smtClean="0"/>
              <a:t>None of the processes can …</a:t>
            </a:r>
          </a:p>
          <a:p>
            <a:pPr lvl="1" eaLnBrk="1" hangingPunct="1"/>
            <a:r>
              <a:rPr lang="en-US" altLang="de-DE" sz="2400" dirty="0" smtClean="0"/>
              <a:t>run</a:t>
            </a:r>
          </a:p>
          <a:p>
            <a:pPr lvl="1" eaLnBrk="1" hangingPunct="1"/>
            <a:r>
              <a:rPr lang="en-US" altLang="de-DE" sz="2400" dirty="0" smtClean="0"/>
              <a:t>release resources</a:t>
            </a:r>
          </a:p>
          <a:p>
            <a:pPr lvl="1" eaLnBrk="1" hangingPunct="1"/>
            <a:r>
              <a:rPr lang="en-US" altLang="de-DE" sz="2400" dirty="0" smtClean="0"/>
              <a:t>be awakened</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83478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658813" y="456252"/>
            <a:ext cx="7824788" cy="1220147"/>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Deadlock</a:t>
            </a:r>
          </a:p>
        </p:txBody>
      </p:sp>
      <p:sp>
        <p:nvSpPr>
          <p:cNvPr id="4" name="Content Placeholder 3"/>
          <p:cNvSpPr>
            <a:spLocks noGrp="1"/>
          </p:cNvSpPr>
          <p:nvPr>
            <p:ph sz="half" idx="1"/>
          </p:nvPr>
        </p:nvSpPr>
        <p:spPr>
          <a:xfrm>
            <a:off x="381000" y="1524000"/>
            <a:ext cx="8534400" cy="5334000"/>
          </a:xfrm>
        </p:spPr>
        <p:txBody>
          <a:bodyPr vert="horz">
            <a:normAutofit/>
          </a:bodyPr>
          <a:lstStyle/>
          <a:p>
            <a:pPr>
              <a:buClrTx/>
              <a:buFont typeface="Wingdings" panose="05000000000000000000" pitchFamily="2" charset="2"/>
              <a:buChar char="§"/>
            </a:pPr>
            <a:r>
              <a:rPr lang="en-NZ" sz="2800" dirty="0">
                <a:latin typeface="Times New Roman" panose="02020603050405020304" pitchFamily="18" charset="0"/>
                <a:cs typeface="Times New Roman" panose="02020603050405020304" pitchFamily="18" charset="0"/>
              </a:rPr>
              <a:t>The permanent blocking of a set of processes that either compete for system resources or communicate with each other</a:t>
            </a:r>
          </a:p>
          <a:p>
            <a:pPr>
              <a:buClrTx/>
              <a:buFont typeface="Wingdings" panose="05000000000000000000" pitchFamily="2" charset="2"/>
              <a:buChar char="§"/>
            </a:pPr>
            <a:r>
              <a:rPr lang="en-NZ" sz="2800" dirty="0">
                <a:latin typeface="Times New Roman" panose="02020603050405020304" pitchFamily="18" charset="0"/>
                <a:cs typeface="Times New Roman" panose="02020603050405020304" pitchFamily="18" charset="0"/>
              </a:rPr>
              <a:t>A set of processes is deadlocked when each process in the set is blocked awaiting an event that can only be triggered by another blocked process in the set</a:t>
            </a:r>
          </a:p>
          <a:p>
            <a:pPr>
              <a:buClrTx/>
              <a:buFont typeface="Wingdings" panose="05000000000000000000" pitchFamily="2" charset="2"/>
              <a:buChar char="§"/>
            </a:pPr>
            <a:r>
              <a:rPr lang="en-NZ" sz="2800" dirty="0">
                <a:latin typeface="Times New Roman" panose="02020603050405020304" pitchFamily="18" charset="0"/>
                <a:cs typeface="Times New Roman" panose="02020603050405020304" pitchFamily="18" charset="0"/>
              </a:rPr>
              <a:t>Permanent because none of the events is                           ever triggered</a:t>
            </a:r>
          </a:p>
          <a:p>
            <a:pPr>
              <a:buClrTx/>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No efficient solution in the general case</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20</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91083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D99B5F7-EFA8-4399-81C3-0EE6ABC1BAAB}" type="slidenum">
              <a:rPr lang="en-US" altLang="de-DE" sz="1600"/>
              <a:pPr eaLnBrk="1" hangingPunct="1"/>
              <a:t>21</a:t>
            </a:fld>
            <a:endParaRPr lang="en-US" altLang="de-DE" sz="1600"/>
          </a:p>
        </p:txBody>
      </p:sp>
      <p:sp>
        <p:nvSpPr>
          <p:cNvPr id="21507" name="Rectangle 2"/>
          <p:cNvSpPr>
            <a:spLocks noGrp="1" noChangeArrowheads="1"/>
          </p:cNvSpPr>
          <p:nvPr>
            <p:ph type="title"/>
          </p:nvPr>
        </p:nvSpPr>
        <p:spPr/>
        <p:txBody>
          <a:bodyPr/>
          <a:lstStyle/>
          <a:p>
            <a:pPr eaLnBrk="1" hangingPunct="1"/>
            <a:r>
              <a:rPr lang="en-US" altLang="de-DE" smtClean="0"/>
              <a:t>Four Conditions for Deadlocks (1)</a:t>
            </a:r>
          </a:p>
        </p:txBody>
      </p:sp>
      <p:sp>
        <p:nvSpPr>
          <p:cNvPr id="21508" name="Rectangle 3"/>
          <p:cNvSpPr>
            <a:spLocks noGrp="1" noChangeArrowheads="1"/>
          </p:cNvSpPr>
          <p:nvPr>
            <p:ph type="body" idx="1"/>
          </p:nvPr>
        </p:nvSpPr>
        <p:spPr>
          <a:xfrm>
            <a:off x="306388" y="1981200"/>
            <a:ext cx="8462962" cy="4114800"/>
          </a:xfrm>
        </p:spPr>
        <p:txBody>
          <a:bodyPr/>
          <a:lstStyle/>
          <a:p>
            <a:pPr marL="609600" indent="-609600" eaLnBrk="1" hangingPunct="1">
              <a:lnSpc>
                <a:spcPct val="90000"/>
              </a:lnSpc>
              <a:buSzPct val="50000"/>
            </a:pPr>
            <a:r>
              <a:rPr lang="de-DE" altLang="de-DE" sz="2800" dirty="0" err="1" smtClean="0"/>
              <a:t>Assumptions</a:t>
            </a:r>
            <a:r>
              <a:rPr lang="de-DE" altLang="de-DE" sz="2800" dirty="0" smtClean="0"/>
              <a:t> </a:t>
            </a:r>
            <a:r>
              <a:rPr lang="de-DE" altLang="de-DE" sz="2800" dirty="0" err="1" smtClean="0"/>
              <a:t>of</a:t>
            </a:r>
            <a:r>
              <a:rPr lang="de-DE" altLang="de-DE" sz="2800" dirty="0" smtClean="0"/>
              <a:t> </a:t>
            </a:r>
            <a:r>
              <a:rPr lang="de-DE" altLang="de-DE" sz="2800" dirty="0" err="1" smtClean="0"/>
              <a:t>the</a:t>
            </a:r>
            <a:r>
              <a:rPr lang="de-DE" altLang="de-DE" sz="2800" dirty="0" smtClean="0"/>
              <a:t> </a:t>
            </a:r>
            <a:r>
              <a:rPr lang="de-DE" altLang="de-DE" sz="2800" dirty="0" err="1" smtClean="0"/>
              <a:t>system</a:t>
            </a:r>
            <a:endParaRPr lang="en-US" altLang="de-DE" sz="2800" dirty="0" smtClean="0"/>
          </a:p>
          <a:p>
            <a:pPr marL="609600" indent="-609600" eaLnBrk="1" hangingPunct="1">
              <a:lnSpc>
                <a:spcPct val="90000"/>
              </a:lnSpc>
              <a:buSzPct val="60000"/>
              <a:buFont typeface="Wingdings" panose="05000000000000000000" pitchFamily="2" charset="2"/>
              <a:buAutoNum type="arabicPeriod"/>
            </a:pPr>
            <a:r>
              <a:rPr lang="en-US" altLang="de-DE" sz="2800" dirty="0" smtClean="0"/>
              <a:t>Mutual exclusion condition</a:t>
            </a:r>
          </a:p>
          <a:p>
            <a:pPr marL="990600" lvl="1" indent="-533400" eaLnBrk="1" hangingPunct="1">
              <a:lnSpc>
                <a:spcPct val="90000"/>
              </a:lnSpc>
              <a:buClr>
                <a:schemeClr val="tx1"/>
              </a:buClr>
              <a:buSzPct val="50000"/>
              <a:buFontTx/>
              <a:buChar char="•"/>
            </a:pPr>
            <a:r>
              <a:rPr lang="en-US" altLang="de-DE" sz="2400" dirty="0" smtClean="0"/>
              <a:t>each resource assigned to 1 process or is available</a:t>
            </a:r>
          </a:p>
          <a:p>
            <a:pPr marL="609600" indent="-609600" eaLnBrk="1" hangingPunct="1">
              <a:lnSpc>
                <a:spcPct val="90000"/>
              </a:lnSpc>
              <a:buSzPct val="50000"/>
              <a:buFont typeface="Wingdings" panose="05000000000000000000" pitchFamily="2" charset="2"/>
              <a:buAutoNum type="arabicPeriod"/>
            </a:pPr>
            <a:r>
              <a:rPr lang="en-US" altLang="de-DE" sz="2800" dirty="0" smtClean="0"/>
              <a:t>Hold and wait condition</a:t>
            </a:r>
          </a:p>
          <a:p>
            <a:pPr marL="990600" lvl="1" indent="-533400" eaLnBrk="1" hangingPunct="1">
              <a:lnSpc>
                <a:spcPct val="90000"/>
              </a:lnSpc>
              <a:buClr>
                <a:schemeClr val="tx1"/>
              </a:buClr>
              <a:buSzPct val="50000"/>
              <a:buFontTx/>
              <a:buChar char="•"/>
            </a:pPr>
            <a:r>
              <a:rPr lang="en-US" altLang="de-DE" sz="2400" dirty="0" smtClean="0"/>
              <a:t>process holding resources can request additional</a:t>
            </a:r>
          </a:p>
          <a:p>
            <a:pPr marL="609600" indent="-609600" eaLnBrk="1" hangingPunct="1">
              <a:lnSpc>
                <a:spcPct val="90000"/>
              </a:lnSpc>
              <a:buSzPct val="50000"/>
              <a:buFont typeface="Wingdings" panose="05000000000000000000" pitchFamily="2" charset="2"/>
              <a:buAutoNum type="arabicPeriod"/>
            </a:pPr>
            <a:r>
              <a:rPr lang="en-US" altLang="de-DE" sz="2800" dirty="0" smtClean="0"/>
              <a:t>No preemption condition</a:t>
            </a:r>
          </a:p>
          <a:p>
            <a:pPr marL="990600" lvl="1" indent="-533400" eaLnBrk="1" hangingPunct="1">
              <a:lnSpc>
                <a:spcPct val="90000"/>
              </a:lnSpc>
              <a:buClr>
                <a:schemeClr val="tx1"/>
              </a:buClr>
              <a:buSzPct val="50000"/>
              <a:buFontTx/>
              <a:buChar char="•"/>
            </a:pPr>
            <a:r>
              <a:rPr lang="en-US" altLang="de-DE" sz="2400" dirty="0" smtClean="0"/>
              <a:t>previously granted resources cannot forcibly taken away</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02637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B3D632A-0DED-4E2A-9199-8232D1EC3B81}" type="slidenum">
              <a:rPr lang="en-US" altLang="de-DE" sz="1600"/>
              <a:pPr eaLnBrk="1" hangingPunct="1"/>
              <a:t>22</a:t>
            </a:fld>
            <a:endParaRPr lang="en-US" altLang="de-DE" sz="1600"/>
          </a:p>
        </p:txBody>
      </p:sp>
      <p:sp>
        <p:nvSpPr>
          <p:cNvPr id="22531" name="Rectangle 2"/>
          <p:cNvSpPr>
            <a:spLocks noGrp="1" noChangeArrowheads="1"/>
          </p:cNvSpPr>
          <p:nvPr>
            <p:ph type="title"/>
          </p:nvPr>
        </p:nvSpPr>
        <p:spPr/>
        <p:txBody>
          <a:bodyPr/>
          <a:lstStyle/>
          <a:p>
            <a:pPr eaLnBrk="1" hangingPunct="1"/>
            <a:r>
              <a:rPr lang="en-US" altLang="de-DE" dirty="0" smtClean="0"/>
              <a:t>Four Conditions for Deadlock (2)</a:t>
            </a:r>
          </a:p>
        </p:txBody>
      </p:sp>
      <p:sp>
        <p:nvSpPr>
          <p:cNvPr id="22532" name="Rectangle 3"/>
          <p:cNvSpPr>
            <a:spLocks noGrp="1" noChangeArrowheads="1"/>
          </p:cNvSpPr>
          <p:nvPr>
            <p:ph type="body" idx="1"/>
          </p:nvPr>
        </p:nvSpPr>
        <p:spPr>
          <a:xfrm>
            <a:off x="306388" y="1981200"/>
            <a:ext cx="8462962" cy="4114800"/>
          </a:xfrm>
        </p:spPr>
        <p:txBody>
          <a:bodyPr/>
          <a:lstStyle/>
          <a:p>
            <a:pPr marL="609600" indent="-609600" eaLnBrk="1" hangingPunct="1">
              <a:lnSpc>
                <a:spcPct val="90000"/>
              </a:lnSpc>
              <a:buSzPct val="60000"/>
            </a:pPr>
            <a:r>
              <a:rPr lang="de-DE" altLang="de-DE" sz="2800" smtClean="0"/>
              <a:t>Appearance of a particular event </a:t>
            </a:r>
            <a:endParaRPr lang="en-US" altLang="de-DE" sz="2800" smtClean="0"/>
          </a:p>
          <a:p>
            <a:pPr marL="609600" indent="-609600" eaLnBrk="1" hangingPunct="1">
              <a:lnSpc>
                <a:spcPct val="90000"/>
              </a:lnSpc>
              <a:buSzPct val="60000"/>
              <a:buFont typeface="Times New Roman" panose="02020603050405020304" pitchFamily="18" charset="0"/>
              <a:buAutoNum type="arabicPeriod" startAt="4"/>
            </a:pPr>
            <a:r>
              <a:rPr lang="en-US" altLang="de-DE" sz="2800" smtClean="0"/>
              <a:t>Circular wait condition</a:t>
            </a:r>
          </a:p>
          <a:p>
            <a:pPr marL="990600" lvl="1" indent="-533400" eaLnBrk="1" hangingPunct="1">
              <a:lnSpc>
                <a:spcPct val="90000"/>
              </a:lnSpc>
              <a:buClr>
                <a:schemeClr val="tx1"/>
              </a:buClr>
              <a:buFontTx/>
              <a:buChar char="•"/>
            </a:pPr>
            <a:r>
              <a:rPr lang="en-US" altLang="de-DE" sz="2400" smtClean="0"/>
              <a:t>must be a circular chain of 2 or more processes</a:t>
            </a:r>
          </a:p>
          <a:p>
            <a:pPr marL="990600" lvl="1" indent="-533400" eaLnBrk="1" hangingPunct="1">
              <a:lnSpc>
                <a:spcPct val="90000"/>
              </a:lnSpc>
              <a:buClr>
                <a:schemeClr val="tx1"/>
              </a:buClr>
              <a:buFontTx/>
              <a:buChar char="•"/>
            </a:pPr>
            <a:r>
              <a:rPr lang="en-US" altLang="de-DE" sz="2400" smtClean="0"/>
              <a:t>each is waiting for resource held by next member of the chain</a:t>
            </a:r>
          </a:p>
        </p:txBody>
      </p:sp>
      <p:pic>
        <p:nvPicPr>
          <p:cNvPr id="225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0650" y="4173538"/>
            <a:ext cx="6521450"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90018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824788" cy="12201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Conditions for Deadlock</a:t>
            </a:r>
          </a:p>
        </p:txBody>
      </p:sp>
      <p:sp>
        <p:nvSpPr>
          <p:cNvPr id="3" name="Content Placeholder 2"/>
          <p:cNvSpPr>
            <a:spLocks noGrp="1"/>
          </p:cNvSpPr>
          <p:nvPr>
            <p:ph idx="4294967295"/>
          </p:nvPr>
        </p:nvSpPr>
        <p:spPr>
          <a:xfrm>
            <a:off x="838200" y="1295400"/>
            <a:ext cx="8305800" cy="5257800"/>
          </a:xfrm>
        </p:spPr>
        <p:txBody>
          <a:bodyPr vert="horz" lIns="0" rIns="0" bIns="0" anchor="b">
            <a:normAutofit/>
          </a:bodyPr>
          <a:lstStyle/>
          <a:p>
            <a:pPr lvl="1"/>
            <a:endParaRPr lang="en-US" dirty="0"/>
          </a:p>
          <a:p>
            <a:pPr algn="ctr">
              <a:spcBef>
                <a:spcPct val="0"/>
              </a:spcBef>
              <a:buNone/>
            </a:pPr>
            <a:endParaRPr lang="en-US" sz="3200" dirty="0">
              <a:latin typeface="Times New Roman" panose="02020603050405020304" pitchFamily="18" charset="0"/>
              <a:ea typeface="+mj-ea"/>
              <a:cs typeface="Times New Roman" panose="02020603050405020304" pitchFamily="18" charset="0"/>
            </a:endParaRPr>
          </a:p>
        </p:txBody>
      </p:sp>
      <p:graphicFrame>
        <p:nvGraphicFramePr>
          <p:cNvPr id="5" name="Diagram 4"/>
          <p:cNvGraphicFramePr/>
          <p:nvPr>
            <p:extLst>
              <p:ext uri="{D42A27DB-BD31-4B8C-83A1-F6EECF244321}">
                <p14:modId xmlns:p14="http://schemas.microsoft.com/office/powerpoint/2010/main" val="2116743634"/>
              </p:ext>
            </p:extLst>
          </p:nvPr>
        </p:nvGraphicFramePr>
        <p:xfrm>
          <a:off x="457200" y="2209800"/>
          <a:ext cx="81534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2"/>
          </p:nvPr>
        </p:nvSpPr>
        <p:spPr/>
        <p:txBody>
          <a:bodyPr/>
          <a:lstStyle/>
          <a:p>
            <a:fld id="{B6F15528-21DE-4FAA-801E-634DDDAF4B2B}" type="slidenum">
              <a:rPr lang="en-US" smtClean="0"/>
              <a:pPr/>
              <a:t>23</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71180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37D0ADB-9278-48D3-814E-7465F235F073}" type="slidenum">
              <a:rPr lang="en-US" altLang="de-DE" sz="1600"/>
              <a:pPr eaLnBrk="1" hangingPunct="1"/>
              <a:t>24</a:t>
            </a:fld>
            <a:endParaRPr lang="en-US" altLang="de-DE" sz="1600"/>
          </a:p>
        </p:txBody>
      </p:sp>
      <p:sp>
        <p:nvSpPr>
          <p:cNvPr id="23555" name="Rectangle 2"/>
          <p:cNvSpPr>
            <a:spLocks noGrp="1" noChangeArrowheads="1"/>
          </p:cNvSpPr>
          <p:nvPr>
            <p:ph type="title"/>
          </p:nvPr>
        </p:nvSpPr>
        <p:spPr>
          <a:xfrm>
            <a:off x="685800" y="228600"/>
            <a:ext cx="7772400" cy="990600"/>
          </a:xfrm>
          <a:noFill/>
        </p:spPr>
        <p:txBody>
          <a:bodyPr lIns="92075" tIns="46038" rIns="92075" bIns="46038" anchor="b"/>
          <a:lstStyle/>
          <a:p>
            <a:pPr eaLnBrk="1" hangingPunct="1"/>
            <a:r>
              <a:rPr lang="en-US" altLang="de-DE" smtClean="0"/>
              <a:t>Resource Allocation Graph</a:t>
            </a:r>
          </a:p>
        </p:txBody>
      </p:sp>
      <p:sp>
        <p:nvSpPr>
          <p:cNvPr id="23556" name="Rectangle 3"/>
          <p:cNvSpPr>
            <a:spLocks noGrp="1" noChangeArrowheads="1"/>
          </p:cNvSpPr>
          <p:nvPr>
            <p:ph type="body" idx="1"/>
          </p:nvPr>
        </p:nvSpPr>
        <p:spPr>
          <a:xfrm>
            <a:off x="685800" y="1752600"/>
            <a:ext cx="7772400" cy="4648200"/>
          </a:xfrm>
          <a:noFill/>
        </p:spPr>
        <p:txBody>
          <a:bodyPr lIns="92075" tIns="46038" rIns="92075" bIns="46038"/>
          <a:lstStyle/>
          <a:p>
            <a:pPr eaLnBrk="1" hangingPunct="1"/>
            <a:r>
              <a:rPr lang="en-US" altLang="de-DE" smtClean="0"/>
              <a:t>V is partitioned into two types:</a:t>
            </a:r>
          </a:p>
          <a:p>
            <a:pPr lvl="1" eaLnBrk="1" hangingPunct="1"/>
            <a:r>
              <a:rPr lang="en-US" altLang="de-DE" sz="2400" b="1" i="1" smtClean="0"/>
              <a:t>P</a:t>
            </a:r>
            <a:r>
              <a:rPr lang="en-US" altLang="de-DE" sz="2400" smtClean="0"/>
              <a:t> = {</a:t>
            </a:r>
            <a:r>
              <a:rPr lang="en-US" altLang="de-DE" sz="2400" i="1" smtClean="0"/>
              <a:t>P</a:t>
            </a:r>
            <a:r>
              <a:rPr lang="en-US" altLang="de-DE" sz="2400" i="1" baseline="-25000" smtClean="0"/>
              <a:t>1</a:t>
            </a:r>
            <a:r>
              <a:rPr lang="en-US" altLang="de-DE" sz="2400" smtClean="0"/>
              <a:t>, </a:t>
            </a:r>
            <a:r>
              <a:rPr lang="en-US" altLang="de-DE" sz="2400" i="1" smtClean="0"/>
              <a:t>P</a:t>
            </a:r>
            <a:r>
              <a:rPr lang="en-US" altLang="de-DE" sz="2400" i="1" baseline="-25000" smtClean="0"/>
              <a:t>2</a:t>
            </a:r>
            <a:r>
              <a:rPr lang="en-US" altLang="de-DE" sz="2400" smtClean="0"/>
              <a:t> , …, </a:t>
            </a:r>
            <a:r>
              <a:rPr lang="en-US" altLang="de-DE" sz="2400" i="1" smtClean="0"/>
              <a:t>P</a:t>
            </a:r>
            <a:r>
              <a:rPr lang="en-US" altLang="de-DE" sz="2400" i="1" baseline="-25000" smtClean="0"/>
              <a:t>n</a:t>
            </a:r>
            <a:r>
              <a:rPr lang="en-US" altLang="de-DE" sz="2400" smtClean="0"/>
              <a:t>}</a:t>
            </a:r>
            <a:r>
              <a:rPr lang="en-US" altLang="de-DE" smtClean="0"/>
              <a:t>, the set consisting of all the </a:t>
            </a:r>
            <a:r>
              <a:rPr lang="en-US" altLang="de-DE" i="1" smtClean="0"/>
              <a:t>processes</a:t>
            </a:r>
            <a:r>
              <a:rPr lang="en-US" altLang="de-DE" smtClean="0"/>
              <a:t> in the system.</a:t>
            </a:r>
          </a:p>
          <a:p>
            <a:pPr lvl="1" eaLnBrk="1" hangingPunct="1"/>
            <a:r>
              <a:rPr lang="en-US" altLang="de-DE" sz="2400" b="1" i="1" smtClean="0"/>
              <a:t>R</a:t>
            </a:r>
            <a:r>
              <a:rPr lang="en-US" altLang="de-DE" sz="2400" smtClean="0"/>
              <a:t> = {</a:t>
            </a:r>
            <a:r>
              <a:rPr lang="en-US" altLang="de-DE" sz="2400" i="1" smtClean="0"/>
              <a:t>R</a:t>
            </a:r>
            <a:r>
              <a:rPr lang="en-US" altLang="de-DE" sz="2400" i="1" baseline="-25000" smtClean="0"/>
              <a:t>1</a:t>
            </a:r>
            <a:r>
              <a:rPr lang="en-US" altLang="de-DE" sz="2400" smtClean="0"/>
              <a:t>, </a:t>
            </a:r>
            <a:r>
              <a:rPr lang="en-US" altLang="de-DE" sz="2400" i="1" smtClean="0"/>
              <a:t>R</a:t>
            </a:r>
            <a:r>
              <a:rPr lang="en-US" altLang="de-DE" sz="2400" i="1" baseline="-25000" smtClean="0"/>
              <a:t>2</a:t>
            </a:r>
            <a:r>
              <a:rPr lang="en-US" altLang="de-DE" sz="2400" smtClean="0"/>
              <a:t>, …, </a:t>
            </a:r>
            <a:r>
              <a:rPr lang="en-US" altLang="de-DE" sz="2400" i="1" smtClean="0"/>
              <a:t>R</a:t>
            </a:r>
            <a:r>
              <a:rPr lang="en-US" altLang="de-DE" sz="2400" i="1" baseline="-25000" smtClean="0"/>
              <a:t>m</a:t>
            </a:r>
            <a:r>
              <a:rPr lang="en-US" altLang="de-DE" sz="2400" smtClean="0"/>
              <a:t>}</a:t>
            </a:r>
            <a:r>
              <a:rPr lang="en-US" altLang="de-DE" smtClean="0"/>
              <a:t>, the set consisting of all </a:t>
            </a:r>
            <a:r>
              <a:rPr lang="en-US" altLang="de-DE" i="1" smtClean="0"/>
              <a:t>resource types</a:t>
            </a:r>
            <a:r>
              <a:rPr lang="en-US" altLang="de-DE" smtClean="0"/>
              <a:t> in the system.</a:t>
            </a:r>
          </a:p>
          <a:p>
            <a:pPr eaLnBrk="1" hangingPunct="1"/>
            <a:r>
              <a:rPr lang="en-US" altLang="de-DE" i="1" smtClean="0"/>
              <a:t>request edge</a:t>
            </a:r>
            <a:r>
              <a:rPr lang="en-US" altLang="de-DE" smtClean="0"/>
              <a:t>: directed edge </a:t>
            </a:r>
            <a:r>
              <a:rPr lang="en-US" altLang="de-DE" i="1" smtClean="0"/>
              <a:t>P</a:t>
            </a:r>
            <a:r>
              <a:rPr lang="en-US" altLang="de-DE" i="1" baseline="-25000" smtClean="0"/>
              <a:t>i</a:t>
            </a:r>
            <a:r>
              <a:rPr lang="en-US" altLang="de-DE" smtClean="0"/>
              <a:t> </a:t>
            </a:r>
            <a:r>
              <a:rPr lang="en-US" altLang="de-DE" smtClean="0">
                <a:latin typeface="Symbol" panose="05050102010706020507" pitchFamily="18" charset="2"/>
              </a:rPr>
              <a:t>® </a:t>
            </a:r>
            <a:r>
              <a:rPr lang="en-US" altLang="de-DE" i="1" smtClean="0"/>
              <a:t>R</a:t>
            </a:r>
            <a:r>
              <a:rPr lang="en-US" altLang="de-DE" i="1" baseline="-25000" smtClean="0"/>
              <a:t>j</a:t>
            </a:r>
            <a:r>
              <a:rPr lang="en-US" altLang="de-DE" sz="2000" i="1" baseline="-25000" smtClean="0"/>
              <a:t/>
            </a:r>
            <a:br>
              <a:rPr lang="en-US" altLang="de-DE" sz="2000" i="1" baseline="-25000" smtClean="0"/>
            </a:br>
            <a:r>
              <a:rPr lang="en-US" altLang="de-DE" sz="2000" i="1" baseline="-25000" smtClean="0"/>
              <a:t> </a:t>
            </a:r>
            <a:r>
              <a:rPr lang="en-US" altLang="de-DE" i="1" smtClean="0"/>
              <a:t>P</a:t>
            </a:r>
            <a:r>
              <a:rPr lang="en-US" altLang="de-DE" i="1" baseline="-25000" smtClean="0"/>
              <a:t>i</a:t>
            </a:r>
            <a:r>
              <a:rPr lang="en-US" altLang="de-DE" sz="2000" i="1" baseline="-25000" smtClean="0"/>
              <a:t>  </a:t>
            </a:r>
            <a:r>
              <a:rPr lang="en-US" altLang="de-DE" sz="2000" smtClean="0"/>
              <a:t>is requesting a resource of type </a:t>
            </a:r>
            <a:r>
              <a:rPr lang="en-US" altLang="de-DE" i="1" smtClean="0"/>
              <a:t>R</a:t>
            </a:r>
            <a:r>
              <a:rPr lang="en-US" altLang="de-DE" i="1" baseline="-25000" smtClean="0"/>
              <a:t>j</a:t>
            </a:r>
          </a:p>
          <a:p>
            <a:pPr eaLnBrk="1" hangingPunct="1"/>
            <a:r>
              <a:rPr lang="en-US" altLang="de-DE" i="1" smtClean="0"/>
              <a:t>assignment edge</a:t>
            </a:r>
            <a:r>
              <a:rPr lang="en-US" altLang="de-DE" smtClean="0"/>
              <a:t>: directed edge </a:t>
            </a:r>
            <a:r>
              <a:rPr lang="en-US" altLang="de-DE" i="1" smtClean="0"/>
              <a:t>R</a:t>
            </a:r>
            <a:r>
              <a:rPr lang="en-US" altLang="de-DE" i="1" baseline="-25000" smtClean="0"/>
              <a:t>j</a:t>
            </a:r>
            <a:r>
              <a:rPr lang="en-US" altLang="de-DE" smtClean="0"/>
              <a:t> </a:t>
            </a:r>
            <a:r>
              <a:rPr lang="en-US" altLang="de-DE" smtClean="0">
                <a:latin typeface="Symbol" panose="05050102010706020507" pitchFamily="18" charset="2"/>
              </a:rPr>
              <a:t>® </a:t>
            </a:r>
            <a:r>
              <a:rPr lang="en-US" altLang="de-DE" i="1" smtClean="0"/>
              <a:t>P</a:t>
            </a:r>
            <a:r>
              <a:rPr lang="en-US" altLang="de-DE" i="1" baseline="-25000" smtClean="0"/>
              <a:t>i </a:t>
            </a:r>
            <a:r>
              <a:rPr lang="en-US" altLang="de-DE" sz="2000" i="1" baseline="-25000" smtClean="0"/>
              <a:t/>
            </a:r>
            <a:br>
              <a:rPr lang="en-US" altLang="de-DE" sz="2000" i="1" baseline="-25000" smtClean="0"/>
            </a:br>
            <a:r>
              <a:rPr lang="en-US" altLang="de-DE" sz="2000" i="1" baseline="-25000" smtClean="0"/>
              <a:t> </a:t>
            </a:r>
            <a:r>
              <a:rPr lang="en-US" altLang="de-DE" i="1" smtClean="0"/>
              <a:t>P</a:t>
            </a:r>
            <a:r>
              <a:rPr lang="en-US" altLang="de-DE" i="1" baseline="-25000" smtClean="0"/>
              <a:t>i</a:t>
            </a:r>
            <a:r>
              <a:rPr lang="en-US" altLang="de-DE" sz="2000" i="1" baseline="-25000" smtClean="0"/>
              <a:t>  </a:t>
            </a:r>
            <a:r>
              <a:rPr lang="en-US" altLang="de-DE" sz="2000" smtClean="0"/>
              <a:t>holds a resource of type </a:t>
            </a:r>
            <a:r>
              <a:rPr lang="en-US" altLang="de-DE" i="1" smtClean="0"/>
              <a:t>R</a:t>
            </a:r>
            <a:r>
              <a:rPr lang="en-US" altLang="de-DE" i="1" baseline="-25000" smtClean="0"/>
              <a:t>j</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51460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5907A47-98FD-4982-9E4A-499997FCDBB0}" type="slidenum">
              <a:rPr lang="en-US" altLang="de-DE" sz="1600"/>
              <a:pPr eaLnBrk="1" hangingPunct="1"/>
              <a:t>25</a:t>
            </a:fld>
            <a:endParaRPr lang="en-US" altLang="de-DE" sz="1600"/>
          </a:p>
        </p:txBody>
      </p:sp>
      <p:sp>
        <p:nvSpPr>
          <p:cNvPr id="24579" name="Rectangle 2"/>
          <p:cNvSpPr>
            <a:spLocks noGrp="1" noChangeArrowheads="1"/>
          </p:cNvSpPr>
          <p:nvPr>
            <p:ph type="title"/>
          </p:nvPr>
        </p:nvSpPr>
        <p:spPr>
          <a:xfrm>
            <a:off x="685800" y="381000"/>
            <a:ext cx="7772400" cy="990600"/>
          </a:xfrm>
          <a:noFill/>
        </p:spPr>
        <p:txBody>
          <a:bodyPr lIns="92075" tIns="46038" rIns="92075" bIns="46038" anchor="ctr"/>
          <a:lstStyle/>
          <a:p>
            <a:pPr eaLnBrk="1" hangingPunct="1"/>
            <a:r>
              <a:rPr lang="en-US" altLang="de-DE" smtClean="0"/>
              <a:t>Resource Allocation Graph (Cont.)</a:t>
            </a:r>
          </a:p>
        </p:txBody>
      </p:sp>
      <p:sp>
        <p:nvSpPr>
          <p:cNvPr id="24580" name="Rectangle 3"/>
          <p:cNvSpPr>
            <a:spLocks noGrp="1" noChangeArrowheads="1"/>
          </p:cNvSpPr>
          <p:nvPr>
            <p:ph type="body" idx="1"/>
          </p:nvPr>
        </p:nvSpPr>
        <p:spPr>
          <a:xfrm>
            <a:off x="685800" y="1066800"/>
            <a:ext cx="7848600" cy="4724400"/>
          </a:xfrm>
          <a:noFill/>
        </p:spPr>
        <p:txBody>
          <a:bodyPr lIns="92075" tIns="46038" rIns="92075" bIns="46038">
            <a:normAutofit fontScale="92500"/>
          </a:bodyPr>
          <a:lstStyle/>
          <a:p>
            <a:pPr eaLnBrk="1" hangingPunct="1">
              <a:lnSpc>
                <a:spcPct val="290000"/>
              </a:lnSpc>
              <a:spcBef>
                <a:spcPct val="0"/>
              </a:spcBef>
            </a:pPr>
            <a:r>
              <a:rPr lang="en-US" altLang="de-DE" sz="2800" dirty="0" smtClean="0"/>
              <a:t>Process</a:t>
            </a:r>
          </a:p>
          <a:p>
            <a:pPr eaLnBrk="1" hangingPunct="1">
              <a:lnSpc>
                <a:spcPct val="290000"/>
              </a:lnSpc>
              <a:spcBef>
                <a:spcPct val="0"/>
              </a:spcBef>
            </a:pPr>
            <a:r>
              <a:rPr lang="en-US" altLang="de-DE" sz="2800" dirty="0" smtClean="0"/>
              <a:t>Resource Type with 4 instances</a:t>
            </a:r>
          </a:p>
          <a:p>
            <a:pPr eaLnBrk="1" hangingPunct="1">
              <a:lnSpc>
                <a:spcPct val="290000"/>
              </a:lnSpc>
              <a:spcBef>
                <a:spcPct val="0"/>
              </a:spcBef>
            </a:pPr>
            <a:r>
              <a:rPr lang="en-US" altLang="de-DE" sz="2800" i="1" dirty="0" smtClean="0"/>
              <a:t>P</a:t>
            </a:r>
            <a:r>
              <a:rPr lang="en-US" altLang="de-DE" sz="2800" i="1" baseline="-25000" dirty="0" smtClean="0"/>
              <a:t>i</a:t>
            </a:r>
            <a:r>
              <a:rPr lang="en-US" altLang="de-DE" sz="2800" dirty="0" smtClean="0"/>
              <a:t> requests instance of </a:t>
            </a:r>
            <a:r>
              <a:rPr lang="en-US" altLang="de-DE" sz="2800" i="1" dirty="0" err="1" smtClean="0"/>
              <a:t>R</a:t>
            </a:r>
            <a:r>
              <a:rPr lang="en-US" altLang="de-DE" sz="2800" i="1" baseline="-25000" dirty="0" err="1" smtClean="0"/>
              <a:t>j</a:t>
            </a:r>
            <a:endParaRPr lang="en-US" altLang="de-DE" sz="2800" dirty="0" smtClean="0"/>
          </a:p>
          <a:p>
            <a:pPr eaLnBrk="1" hangingPunct="1">
              <a:lnSpc>
                <a:spcPct val="290000"/>
              </a:lnSpc>
              <a:spcBef>
                <a:spcPct val="0"/>
              </a:spcBef>
            </a:pPr>
            <a:r>
              <a:rPr lang="en-US" altLang="de-DE" sz="2800" i="1" dirty="0" smtClean="0"/>
              <a:t>P</a:t>
            </a:r>
            <a:r>
              <a:rPr lang="en-US" altLang="de-DE" sz="2800" i="1" baseline="-25000" dirty="0" smtClean="0"/>
              <a:t>i</a:t>
            </a:r>
            <a:r>
              <a:rPr lang="en-US" altLang="de-DE" sz="2800" dirty="0" smtClean="0"/>
              <a:t> is holding an instance of </a:t>
            </a:r>
            <a:r>
              <a:rPr lang="en-US" altLang="de-DE" sz="2800" i="1" dirty="0" err="1" smtClean="0"/>
              <a:t>R</a:t>
            </a:r>
            <a:r>
              <a:rPr lang="en-US" altLang="de-DE" sz="2800" i="1" baseline="-25000" dirty="0" err="1" smtClean="0"/>
              <a:t>j</a:t>
            </a:r>
            <a:r>
              <a:rPr lang="en-US" altLang="de-DE" sz="2800" i="1" baseline="-25000" dirty="0" smtClean="0"/>
              <a:t> </a:t>
            </a:r>
          </a:p>
        </p:txBody>
      </p:sp>
      <p:sp>
        <p:nvSpPr>
          <p:cNvPr id="24581" name="Oval 4"/>
          <p:cNvSpPr>
            <a:spLocks noChangeArrowheads="1"/>
          </p:cNvSpPr>
          <p:nvPr/>
        </p:nvSpPr>
        <p:spPr bwMode="auto">
          <a:xfrm>
            <a:off x="6832600" y="1447800"/>
            <a:ext cx="673100" cy="673100"/>
          </a:xfrm>
          <a:prstGeom prst="ellipse">
            <a:avLst/>
          </a:prstGeom>
          <a:solidFill>
            <a:schemeClr val="accent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grpSp>
        <p:nvGrpSpPr>
          <p:cNvPr id="24582" name="Group 10"/>
          <p:cNvGrpSpPr>
            <a:grpSpLocks/>
          </p:cNvGrpSpPr>
          <p:nvPr/>
        </p:nvGrpSpPr>
        <p:grpSpPr bwMode="auto">
          <a:xfrm>
            <a:off x="6756400" y="2819400"/>
            <a:ext cx="749300" cy="673100"/>
            <a:chOff x="2452" y="1972"/>
            <a:chExt cx="472" cy="424"/>
          </a:xfrm>
        </p:grpSpPr>
        <p:sp>
          <p:nvSpPr>
            <p:cNvPr id="24604" name="Rectangle 5"/>
            <p:cNvSpPr>
              <a:spLocks noChangeArrowheads="1"/>
            </p:cNvSpPr>
            <p:nvPr/>
          </p:nvSpPr>
          <p:spPr bwMode="auto">
            <a:xfrm>
              <a:off x="2452" y="1972"/>
              <a:ext cx="472" cy="424"/>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605" name="Oval 6"/>
            <p:cNvSpPr>
              <a:spLocks noChangeArrowheads="1"/>
            </p:cNvSpPr>
            <p:nvPr/>
          </p:nvSpPr>
          <p:spPr bwMode="auto">
            <a:xfrm>
              <a:off x="2548" y="2068"/>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606" name="Oval 7"/>
            <p:cNvSpPr>
              <a:spLocks noChangeArrowheads="1"/>
            </p:cNvSpPr>
            <p:nvPr/>
          </p:nvSpPr>
          <p:spPr bwMode="auto">
            <a:xfrm>
              <a:off x="2548" y="2260"/>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607" name="Oval 8"/>
            <p:cNvSpPr>
              <a:spLocks noChangeArrowheads="1"/>
            </p:cNvSpPr>
            <p:nvPr/>
          </p:nvSpPr>
          <p:spPr bwMode="auto">
            <a:xfrm>
              <a:off x="2788" y="2068"/>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608" name="Oval 9"/>
            <p:cNvSpPr>
              <a:spLocks noChangeArrowheads="1"/>
            </p:cNvSpPr>
            <p:nvPr/>
          </p:nvSpPr>
          <p:spPr bwMode="auto">
            <a:xfrm>
              <a:off x="2788" y="2260"/>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grpSp>
      <p:grpSp>
        <p:nvGrpSpPr>
          <p:cNvPr id="24583" name="Group 31"/>
          <p:cNvGrpSpPr>
            <a:grpSpLocks/>
          </p:cNvGrpSpPr>
          <p:nvPr/>
        </p:nvGrpSpPr>
        <p:grpSpPr bwMode="auto">
          <a:xfrm>
            <a:off x="5537200" y="3987800"/>
            <a:ext cx="2459038" cy="914400"/>
            <a:chOff x="3024" y="2448"/>
            <a:chExt cx="1549" cy="576"/>
          </a:xfrm>
        </p:grpSpPr>
        <p:sp>
          <p:nvSpPr>
            <p:cNvPr id="24594" name="Rectangle 25"/>
            <p:cNvSpPr>
              <a:spLocks noChangeArrowheads="1"/>
            </p:cNvSpPr>
            <p:nvPr/>
          </p:nvSpPr>
          <p:spPr bwMode="auto">
            <a:xfrm>
              <a:off x="4272" y="2736"/>
              <a:ext cx="30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i="1"/>
                <a:t>R</a:t>
              </a:r>
              <a:r>
                <a:rPr lang="en-US" altLang="de-DE" i="1" baseline="-25000"/>
                <a:t>j </a:t>
              </a:r>
            </a:p>
          </p:txBody>
        </p:sp>
        <p:grpSp>
          <p:nvGrpSpPr>
            <p:cNvPr id="24595" name="Group 29"/>
            <p:cNvGrpSpPr>
              <a:grpSpLocks/>
            </p:cNvGrpSpPr>
            <p:nvPr/>
          </p:nvGrpSpPr>
          <p:grpSpPr bwMode="auto">
            <a:xfrm>
              <a:off x="3024" y="2448"/>
              <a:ext cx="1236" cy="428"/>
              <a:chOff x="2068" y="2688"/>
              <a:chExt cx="1236" cy="428"/>
            </a:xfrm>
          </p:grpSpPr>
          <p:sp>
            <p:nvSpPr>
              <p:cNvPr id="24596" name="Oval 11"/>
              <p:cNvSpPr>
                <a:spLocks noChangeArrowheads="1"/>
              </p:cNvSpPr>
              <p:nvPr/>
            </p:nvSpPr>
            <p:spPr bwMode="auto">
              <a:xfrm>
                <a:off x="2068" y="2692"/>
                <a:ext cx="424" cy="424"/>
              </a:xfrm>
              <a:prstGeom prst="ellipse">
                <a:avLst/>
              </a:prstGeom>
              <a:solidFill>
                <a:schemeClr val="accent1"/>
              </a:solidFill>
              <a:ln w="12700">
                <a:solidFill>
                  <a:schemeClr val="tx1"/>
                </a:solidFill>
                <a:round/>
                <a:headEnd/>
                <a:tailEnd/>
              </a:ln>
            </p:spPr>
            <p:txBody>
              <a:bodyPr wrap="none" lIns="92075" tIns="46038" rIns="92075" bIns="46038"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de-DE" i="1"/>
                  <a:t>P</a:t>
                </a:r>
                <a:r>
                  <a:rPr lang="en-US" altLang="de-DE" i="1" baseline="-25000"/>
                  <a:t>i</a:t>
                </a:r>
              </a:p>
            </p:txBody>
          </p:sp>
          <p:grpSp>
            <p:nvGrpSpPr>
              <p:cNvPr id="24597" name="Group 17"/>
              <p:cNvGrpSpPr>
                <a:grpSpLocks/>
              </p:cNvGrpSpPr>
              <p:nvPr/>
            </p:nvGrpSpPr>
            <p:grpSpPr bwMode="auto">
              <a:xfrm>
                <a:off x="2832" y="2688"/>
                <a:ext cx="472" cy="424"/>
                <a:chOff x="2836" y="2692"/>
                <a:chExt cx="472" cy="424"/>
              </a:xfrm>
            </p:grpSpPr>
            <p:sp>
              <p:nvSpPr>
                <p:cNvPr id="24599" name="Rectangle 12"/>
                <p:cNvSpPr>
                  <a:spLocks noChangeArrowheads="1"/>
                </p:cNvSpPr>
                <p:nvPr/>
              </p:nvSpPr>
              <p:spPr bwMode="auto">
                <a:xfrm>
                  <a:off x="2836" y="2692"/>
                  <a:ext cx="472" cy="424"/>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600" name="Oval 13"/>
                <p:cNvSpPr>
                  <a:spLocks noChangeArrowheads="1"/>
                </p:cNvSpPr>
                <p:nvPr/>
              </p:nvSpPr>
              <p:spPr bwMode="auto">
                <a:xfrm>
                  <a:off x="2932" y="2788"/>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601" name="Oval 14"/>
                <p:cNvSpPr>
                  <a:spLocks noChangeArrowheads="1"/>
                </p:cNvSpPr>
                <p:nvPr/>
              </p:nvSpPr>
              <p:spPr bwMode="auto">
                <a:xfrm>
                  <a:off x="2932" y="2980"/>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602" name="Oval 15"/>
                <p:cNvSpPr>
                  <a:spLocks noChangeArrowheads="1"/>
                </p:cNvSpPr>
                <p:nvPr/>
              </p:nvSpPr>
              <p:spPr bwMode="auto">
                <a:xfrm>
                  <a:off x="3172" y="2788"/>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603" name="Oval 16"/>
                <p:cNvSpPr>
                  <a:spLocks noChangeArrowheads="1"/>
                </p:cNvSpPr>
                <p:nvPr/>
              </p:nvSpPr>
              <p:spPr bwMode="auto">
                <a:xfrm>
                  <a:off x="3172" y="2980"/>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grpSp>
          <p:sp>
            <p:nvSpPr>
              <p:cNvPr id="24598" name="Line 27"/>
              <p:cNvSpPr>
                <a:spLocks noChangeShapeType="1"/>
              </p:cNvSpPr>
              <p:nvPr/>
            </p:nvSpPr>
            <p:spPr bwMode="auto">
              <a:xfrm>
                <a:off x="2497" y="2928"/>
                <a:ext cx="335" cy="0"/>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grpSp>
      </p:grpSp>
      <p:grpSp>
        <p:nvGrpSpPr>
          <p:cNvPr id="24584" name="Group 30"/>
          <p:cNvGrpSpPr>
            <a:grpSpLocks/>
          </p:cNvGrpSpPr>
          <p:nvPr/>
        </p:nvGrpSpPr>
        <p:grpSpPr bwMode="auto">
          <a:xfrm>
            <a:off x="5537200" y="5092700"/>
            <a:ext cx="2408238" cy="838200"/>
            <a:chOff x="3024" y="3120"/>
            <a:chExt cx="1517" cy="528"/>
          </a:xfrm>
        </p:grpSpPr>
        <p:sp>
          <p:nvSpPr>
            <p:cNvPr id="24585" name="Oval 18"/>
            <p:cNvSpPr>
              <a:spLocks noChangeArrowheads="1"/>
            </p:cNvSpPr>
            <p:nvPr/>
          </p:nvSpPr>
          <p:spPr bwMode="auto">
            <a:xfrm>
              <a:off x="3024" y="3120"/>
              <a:ext cx="424" cy="424"/>
            </a:xfrm>
            <a:prstGeom prst="ellipse">
              <a:avLst/>
            </a:prstGeom>
            <a:solidFill>
              <a:schemeClr val="accent1"/>
            </a:solidFill>
            <a:ln w="12700">
              <a:solidFill>
                <a:schemeClr val="tx1"/>
              </a:solidFill>
              <a:round/>
              <a:headEnd/>
              <a:tailEnd/>
            </a:ln>
          </p:spPr>
          <p:txBody>
            <a:bodyPr wrap="none" lIns="92075" tIns="46038" rIns="92075" bIns="46038"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de-DE" i="1"/>
                <a:t>P</a:t>
              </a:r>
              <a:r>
                <a:rPr lang="en-US" altLang="de-DE" i="1" baseline="-25000"/>
                <a:t>i</a:t>
              </a:r>
            </a:p>
          </p:txBody>
        </p:sp>
        <p:grpSp>
          <p:nvGrpSpPr>
            <p:cNvPr id="24586" name="Group 24"/>
            <p:cNvGrpSpPr>
              <a:grpSpLocks/>
            </p:cNvGrpSpPr>
            <p:nvPr/>
          </p:nvGrpSpPr>
          <p:grpSpPr bwMode="auto">
            <a:xfrm>
              <a:off x="3792" y="3120"/>
              <a:ext cx="472" cy="424"/>
              <a:chOff x="2836" y="3460"/>
              <a:chExt cx="472" cy="424"/>
            </a:xfrm>
          </p:grpSpPr>
          <p:sp>
            <p:nvSpPr>
              <p:cNvPr id="24589" name="Rectangle 19"/>
              <p:cNvSpPr>
                <a:spLocks noChangeArrowheads="1"/>
              </p:cNvSpPr>
              <p:nvPr/>
            </p:nvSpPr>
            <p:spPr bwMode="auto">
              <a:xfrm>
                <a:off x="2836" y="3460"/>
                <a:ext cx="472" cy="424"/>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590" name="Oval 20"/>
              <p:cNvSpPr>
                <a:spLocks noChangeArrowheads="1"/>
              </p:cNvSpPr>
              <p:nvPr/>
            </p:nvSpPr>
            <p:spPr bwMode="auto">
              <a:xfrm>
                <a:off x="2932" y="3556"/>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591" name="Oval 21"/>
              <p:cNvSpPr>
                <a:spLocks noChangeArrowheads="1"/>
              </p:cNvSpPr>
              <p:nvPr/>
            </p:nvSpPr>
            <p:spPr bwMode="auto">
              <a:xfrm>
                <a:off x="2932" y="3748"/>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592" name="Oval 22"/>
              <p:cNvSpPr>
                <a:spLocks noChangeArrowheads="1"/>
              </p:cNvSpPr>
              <p:nvPr/>
            </p:nvSpPr>
            <p:spPr bwMode="auto">
              <a:xfrm>
                <a:off x="3172" y="3556"/>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4593" name="Oval 23"/>
              <p:cNvSpPr>
                <a:spLocks noChangeArrowheads="1"/>
              </p:cNvSpPr>
              <p:nvPr/>
            </p:nvSpPr>
            <p:spPr bwMode="auto">
              <a:xfrm>
                <a:off x="3172" y="3748"/>
                <a:ext cx="40" cy="4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grpSp>
        <p:sp>
          <p:nvSpPr>
            <p:cNvPr id="24587" name="Rectangle 26"/>
            <p:cNvSpPr>
              <a:spLocks noChangeArrowheads="1"/>
            </p:cNvSpPr>
            <p:nvPr/>
          </p:nvSpPr>
          <p:spPr bwMode="auto">
            <a:xfrm>
              <a:off x="4272" y="3360"/>
              <a:ext cx="26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i="1"/>
                <a:t>R</a:t>
              </a:r>
              <a:r>
                <a:rPr lang="en-US" altLang="de-DE" i="1" baseline="-25000"/>
                <a:t>j</a:t>
              </a:r>
            </a:p>
          </p:txBody>
        </p:sp>
        <p:sp>
          <p:nvSpPr>
            <p:cNvPr id="24588" name="Line 28"/>
            <p:cNvSpPr>
              <a:spLocks noChangeShapeType="1"/>
            </p:cNvSpPr>
            <p:nvPr/>
          </p:nvSpPr>
          <p:spPr bwMode="auto">
            <a:xfrm flipH="1">
              <a:off x="3453" y="3246"/>
              <a:ext cx="436" cy="6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grpSp>
      <p:pic>
        <p:nvPicPr>
          <p:cNvPr id="33" name="Grafik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34" name="Grafik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463960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nummernplatzhalt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DCF9BD2-9B75-4C9D-966E-74729882F0DC}" type="slidenum">
              <a:rPr lang="en-US" altLang="de-DE" sz="1600"/>
              <a:pPr eaLnBrk="1" hangingPunct="1"/>
              <a:t>26</a:t>
            </a:fld>
            <a:endParaRPr lang="en-US" altLang="de-DE" sz="1600"/>
          </a:p>
        </p:txBody>
      </p:sp>
      <p:sp>
        <p:nvSpPr>
          <p:cNvPr id="25603" name="Rectangle 2"/>
          <p:cNvSpPr>
            <a:spLocks noGrp="1" noChangeArrowheads="1"/>
          </p:cNvSpPr>
          <p:nvPr>
            <p:ph type="title"/>
          </p:nvPr>
        </p:nvSpPr>
        <p:spPr>
          <a:xfrm>
            <a:off x="660400" y="393700"/>
            <a:ext cx="7772400" cy="990600"/>
          </a:xfrm>
          <a:noFill/>
        </p:spPr>
        <p:txBody>
          <a:bodyPr vert="horz" lIns="92075" tIns="46038" rIns="92075" bIns="46038" anchor="ctr">
            <a:normAutofit/>
          </a:bodyPr>
          <a:lstStyle/>
          <a:p>
            <a:pPr algn="ctr"/>
            <a:r>
              <a:rPr lang="en-US" altLang="de-DE" sz="3200">
                <a:solidFill>
                  <a:schemeClr val="tx1"/>
                </a:solidFill>
                <a:latin typeface="Times New Roman" panose="02020603050405020304" pitchFamily="18" charset="0"/>
                <a:cs typeface="Times New Roman" panose="02020603050405020304" pitchFamily="18" charset="0"/>
              </a:rPr>
              <a:t>Example of a Graph with No Cycles</a:t>
            </a:r>
          </a:p>
        </p:txBody>
      </p:sp>
      <p:sp>
        <p:nvSpPr>
          <p:cNvPr id="25604" name="Rectangle 3"/>
          <p:cNvSpPr>
            <a:spLocks noChangeArrowheads="1"/>
          </p:cNvSpPr>
          <p:nvPr/>
        </p:nvSpPr>
        <p:spPr bwMode="auto">
          <a:xfrm>
            <a:off x="2673350" y="2063750"/>
            <a:ext cx="977900" cy="825500"/>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05" name="Oval 4"/>
          <p:cNvSpPr>
            <a:spLocks noChangeArrowheads="1"/>
          </p:cNvSpPr>
          <p:nvPr/>
        </p:nvSpPr>
        <p:spPr bwMode="auto">
          <a:xfrm>
            <a:off x="3130550" y="24447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06" name="Rectangle 5"/>
          <p:cNvSpPr>
            <a:spLocks noChangeArrowheads="1"/>
          </p:cNvSpPr>
          <p:nvPr/>
        </p:nvSpPr>
        <p:spPr bwMode="auto">
          <a:xfrm>
            <a:off x="4806950" y="2063750"/>
            <a:ext cx="977900" cy="825500"/>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07" name="Oval 6"/>
          <p:cNvSpPr>
            <a:spLocks noChangeArrowheads="1"/>
          </p:cNvSpPr>
          <p:nvPr/>
        </p:nvSpPr>
        <p:spPr bwMode="auto">
          <a:xfrm>
            <a:off x="5264150" y="24447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08" name="Rectangle 7"/>
          <p:cNvSpPr>
            <a:spLocks noChangeArrowheads="1"/>
          </p:cNvSpPr>
          <p:nvPr/>
        </p:nvSpPr>
        <p:spPr bwMode="auto">
          <a:xfrm>
            <a:off x="2673350" y="4502150"/>
            <a:ext cx="977900" cy="825500"/>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09" name="Oval 8"/>
          <p:cNvSpPr>
            <a:spLocks noChangeArrowheads="1"/>
          </p:cNvSpPr>
          <p:nvPr/>
        </p:nvSpPr>
        <p:spPr bwMode="auto">
          <a:xfrm>
            <a:off x="2978150" y="48831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10" name="Rectangle 9"/>
          <p:cNvSpPr>
            <a:spLocks noChangeArrowheads="1"/>
          </p:cNvSpPr>
          <p:nvPr/>
        </p:nvSpPr>
        <p:spPr bwMode="auto">
          <a:xfrm>
            <a:off x="5187950" y="4502150"/>
            <a:ext cx="977900" cy="825500"/>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11" name="Oval 10"/>
          <p:cNvSpPr>
            <a:spLocks noChangeArrowheads="1"/>
          </p:cNvSpPr>
          <p:nvPr/>
        </p:nvSpPr>
        <p:spPr bwMode="auto">
          <a:xfrm>
            <a:off x="5340350" y="48831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12" name="Oval 11"/>
          <p:cNvSpPr>
            <a:spLocks noChangeArrowheads="1"/>
          </p:cNvSpPr>
          <p:nvPr/>
        </p:nvSpPr>
        <p:spPr bwMode="auto">
          <a:xfrm>
            <a:off x="3282950" y="48831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13" name="Oval 12"/>
          <p:cNvSpPr>
            <a:spLocks noChangeArrowheads="1"/>
          </p:cNvSpPr>
          <p:nvPr/>
        </p:nvSpPr>
        <p:spPr bwMode="auto">
          <a:xfrm>
            <a:off x="5645150" y="48831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14" name="Oval 13"/>
          <p:cNvSpPr>
            <a:spLocks noChangeArrowheads="1"/>
          </p:cNvSpPr>
          <p:nvPr/>
        </p:nvSpPr>
        <p:spPr bwMode="auto">
          <a:xfrm>
            <a:off x="5949950" y="48831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5615" name="Oval 14"/>
          <p:cNvSpPr>
            <a:spLocks noChangeArrowheads="1"/>
          </p:cNvSpPr>
          <p:nvPr/>
        </p:nvSpPr>
        <p:spPr bwMode="auto">
          <a:xfrm>
            <a:off x="2063750" y="3359150"/>
            <a:ext cx="749300" cy="749300"/>
          </a:xfrm>
          <a:prstGeom prst="ellipse">
            <a:avLst/>
          </a:prstGeom>
          <a:solidFill>
            <a:schemeClr val="accent1"/>
          </a:solidFill>
          <a:ln w="12700">
            <a:solidFill>
              <a:schemeClr val="tx1"/>
            </a:solidFill>
            <a:round/>
            <a:headEnd/>
            <a:tailEnd/>
          </a:ln>
        </p:spPr>
        <p:txBody>
          <a:bodyPr wrap="none" lIns="92075" tIns="46038" rIns="92075" bIns="46038"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de-DE" i="1"/>
              <a:t>P</a:t>
            </a:r>
            <a:r>
              <a:rPr lang="en-US" altLang="de-DE" i="1" baseline="-25000"/>
              <a:t>1</a:t>
            </a:r>
          </a:p>
        </p:txBody>
      </p:sp>
      <p:sp>
        <p:nvSpPr>
          <p:cNvPr id="25616" name="Oval 15"/>
          <p:cNvSpPr>
            <a:spLocks noChangeArrowheads="1"/>
          </p:cNvSpPr>
          <p:nvPr/>
        </p:nvSpPr>
        <p:spPr bwMode="auto">
          <a:xfrm>
            <a:off x="4044950" y="3359150"/>
            <a:ext cx="749300" cy="749300"/>
          </a:xfrm>
          <a:prstGeom prst="ellipse">
            <a:avLst/>
          </a:prstGeom>
          <a:solidFill>
            <a:schemeClr val="accent1"/>
          </a:solidFill>
          <a:ln w="12700">
            <a:solidFill>
              <a:schemeClr val="tx1"/>
            </a:solidFill>
            <a:round/>
            <a:headEnd/>
            <a:tailEnd/>
          </a:ln>
        </p:spPr>
        <p:txBody>
          <a:bodyPr wrap="none" lIns="92075" tIns="46038" rIns="92075" bIns="46038"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de-DE" i="1"/>
              <a:t>P</a:t>
            </a:r>
            <a:r>
              <a:rPr lang="en-US" altLang="de-DE" i="1" baseline="-25000"/>
              <a:t>2</a:t>
            </a:r>
          </a:p>
        </p:txBody>
      </p:sp>
      <p:sp>
        <p:nvSpPr>
          <p:cNvPr id="25617" name="Oval 16"/>
          <p:cNvSpPr>
            <a:spLocks noChangeArrowheads="1"/>
          </p:cNvSpPr>
          <p:nvPr/>
        </p:nvSpPr>
        <p:spPr bwMode="auto">
          <a:xfrm>
            <a:off x="6178550" y="3359150"/>
            <a:ext cx="749300" cy="749300"/>
          </a:xfrm>
          <a:prstGeom prst="ellipse">
            <a:avLst/>
          </a:prstGeom>
          <a:solidFill>
            <a:schemeClr val="accent1"/>
          </a:solidFill>
          <a:ln w="12700">
            <a:solidFill>
              <a:schemeClr val="tx1"/>
            </a:solidFill>
            <a:round/>
            <a:headEnd/>
            <a:tailEnd/>
          </a:ln>
        </p:spPr>
        <p:txBody>
          <a:bodyPr wrap="none" lIns="92075" tIns="46038" rIns="92075" bIns="46038"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de-DE" i="1"/>
              <a:t>P</a:t>
            </a:r>
            <a:r>
              <a:rPr lang="en-US" altLang="de-DE" i="1" baseline="-25000"/>
              <a:t>3</a:t>
            </a:r>
          </a:p>
        </p:txBody>
      </p:sp>
      <p:sp>
        <p:nvSpPr>
          <p:cNvPr id="25618" name="Line 17"/>
          <p:cNvSpPr>
            <a:spLocks noChangeShapeType="1"/>
          </p:cNvSpPr>
          <p:nvPr/>
        </p:nvSpPr>
        <p:spPr bwMode="auto">
          <a:xfrm flipV="1">
            <a:off x="2668588" y="2897188"/>
            <a:ext cx="303212" cy="5318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5619" name="Line 18"/>
          <p:cNvSpPr>
            <a:spLocks noChangeShapeType="1"/>
          </p:cNvSpPr>
          <p:nvPr/>
        </p:nvSpPr>
        <p:spPr bwMode="auto">
          <a:xfrm>
            <a:off x="3201988" y="2516188"/>
            <a:ext cx="989012" cy="9128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5620" name="Line 19"/>
          <p:cNvSpPr>
            <a:spLocks noChangeShapeType="1"/>
          </p:cNvSpPr>
          <p:nvPr/>
        </p:nvSpPr>
        <p:spPr bwMode="auto">
          <a:xfrm flipV="1">
            <a:off x="4649788" y="2897188"/>
            <a:ext cx="379412" cy="5318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5621" name="Line 20"/>
          <p:cNvSpPr>
            <a:spLocks noChangeShapeType="1"/>
          </p:cNvSpPr>
          <p:nvPr/>
        </p:nvSpPr>
        <p:spPr bwMode="auto">
          <a:xfrm>
            <a:off x="5335588" y="2516188"/>
            <a:ext cx="989012" cy="9128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5622" name="Line 21"/>
          <p:cNvSpPr>
            <a:spLocks noChangeShapeType="1"/>
          </p:cNvSpPr>
          <p:nvPr/>
        </p:nvSpPr>
        <p:spPr bwMode="auto">
          <a:xfrm flipH="1" flipV="1">
            <a:off x="2592388" y="4116388"/>
            <a:ext cx="379412" cy="7604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5623" name="Line 22"/>
          <p:cNvSpPr>
            <a:spLocks noChangeShapeType="1"/>
          </p:cNvSpPr>
          <p:nvPr/>
        </p:nvSpPr>
        <p:spPr bwMode="auto">
          <a:xfrm flipV="1">
            <a:off x="3354388" y="4040188"/>
            <a:ext cx="836612" cy="8366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5624" name="Rectangle 23"/>
          <p:cNvSpPr>
            <a:spLocks noChangeArrowheads="1"/>
          </p:cNvSpPr>
          <p:nvPr/>
        </p:nvSpPr>
        <p:spPr bwMode="auto">
          <a:xfrm>
            <a:off x="3671888" y="1828800"/>
            <a:ext cx="522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i="1"/>
              <a:t>R</a:t>
            </a:r>
            <a:r>
              <a:rPr lang="en-US" altLang="de-DE" i="1" baseline="-25000"/>
              <a:t>1 </a:t>
            </a:r>
          </a:p>
        </p:txBody>
      </p:sp>
      <p:sp>
        <p:nvSpPr>
          <p:cNvPr id="25625" name="Rectangle 24"/>
          <p:cNvSpPr>
            <a:spLocks noChangeArrowheads="1"/>
          </p:cNvSpPr>
          <p:nvPr/>
        </p:nvSpPr>
        <p:spPr bwMode="auto">
          <a:xfrm>
            <a:off x="5805488" y="1828800"/>
            <a:ext cx="522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i="1"/>
              <a:t>R</a:t>
            </a:r>
            <a:r>
              <a:rPr lang="en-US" altLang="de-DE" i="1" baseline="-25000"/>
              <a:t>3 </a:t>
            </a:r>
          </a:p>
        </p:txBody>
      </p:sp>
      <p:sp>
        <p:nvSpPr>
          <p:cNvPr id="25626" name="Rectangle 25"/>
          <p:cNvSpPr>
            <a:spLocks noChangeArrowheads="1"/>
          </p:cNvSpPr>
          <p:nvPr/>
        </p:nvSpPr>
        <p:spPr bwMode="auto">
          <a:xfrm>
            <a:off x="3671888" y="4343400"/>
            <a:ext cx="522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i="1"/>
              <a:t>R</a:t>
            </a:r>
            <a:r>
              <a:rPr lang="en-US" altLang="de-DE" i="1" baseline="-25000"/>
              <a:t>2 </a:t>
            </a:r>
          </a:p>
        </p:txBody>
      </p:sp>
      <p:sp>
        <p:nvSpPr>
          <p:cNvPr id="25627" name="Rectangle 26"/>
          <p:cNvSpPr>
            <a:spLocks noChangeArrowheads="1"/>
          </p:cNvSpPr>
          <p:nvPr/>
        </p:nvSpPr>
        <p:spPr bwMode="auto">
          <a:xfrm>
            <a:off x="6186488" y="4343400"/>
            <a:ext cx="522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i="1"/>
              <a:t>R</a:t>
            </a:r>
            <a:r>
              <a:rPr lang="en-US" altLang="de-DE" i="1" baseline="-25000"/>
              <a:t>4 </a:t>
            </a:r>
          </a:p>
        </p:txBody>
      </p:sp>
      <p:pic>
        <p:nvPicPr>
          <p:cNvPr id="28" name="Grafik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9" name="Grafik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66775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liennummernplatzhalt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F18208C-B6C7-4127-9207-183816E75DA4}" type="slidenum">
              <a:rPr lang="en-US" altLang="de-DE" sz="1600"/>
              <a:pPr eaLnBrk="1" hangingPunct="1"/>
              <a:t>27</a:t>
            </a:fld>
            <a:endParaRPr lang="en-US" altLang="de-DE" sz="1600"/>
          </a:p>
        </p:txBody>
      </p:sp>
      <p:sp>
        <p:nvSpPr>
          <p:cNvPr id="26627" name="Rectangle 2"/>
          <p:cNvSpPr>
            <a:spLocks noGrp="1" noChangeArrowheads="1"/>
          </p:cNvSpPr>
          <p:nvPr>
            <p:ph type="title"/>
          </p:nvPr>
        </p:nvSpPr>
        <p:spPr>
          <a:xfrm>
            <a:off x="685800" y="228600"/>
            <a:ext cx="7772400" cy="990600"/>
          </a:xfrm>
          <a:noFill/>
        </p:spPr>
        <p:txBody>
          <a:bodyPr vert="horz" lIns="92075" tIns="46038" rIns="92075" bIns="46038" anchor="ctr">
            <a:normAutofit/>
            <a:scene3d>
              <a:camera prst="orthographicFront"/>
              <a:lightRig rig="freezing" dir="t">
                <a:rot lat="0" lon="0" rev="5640000"/>
              </a:lightRig>
            </a:scene3d>
            <a:sp3d prstMaterial="flat">
              <a:contourClr>
                <a:schemeClr val="tx2"/>
              </a:contourClr>
            </a:sp3d>
          </a:bodyPr>
          <a:lstStyle/>
          <a:p>
            <a:pPr algn="ctr"/>
            <a:r>
              <a:rPr lang="en-US" altLang="de-DE" sz="3200">
                <a:solidFill>
                  <a:schemeClr val="tx1"/>
                </a:solidFill>
                <a:latin typeface="Times New Roman" panose="02020603050405020304" pitchFamily="18" charset="0"/>
                <a:cs typeface="Times New Roman" panose="02020603050405020304" pitchFamily="18" charset="0"/>
              </a:rPr>
              <a:t>Example of a Graph with a Cycle</a:t>
            </a:r>
          </a:p>
        </p:txBody>
      </p:sp>
      <p:sp>
        <p:nvSpPr>
          <p:cNvPr id="26628" name="Rectangle 3"/>
          <p:cNvSpPr>
            <a:spLocks noChangeArrowheads="1"/>
          </p:cNvSpPr>
          <p:nvPr/>
        </p:nvSpPr>
        <p:spPr bwMode="auto">
          <a:xfrm>
            <a:off x="2673350" y="2063750"/>
            <a:ext cx="977900" cy="825500"/>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29" name="Oval 4"/>
          <p:cNvSpPr>
            <a:spLocks noChangeArrowheads="1"/>
          </p:cNvSpPr>
          <p:nvPr/>
        </p:nvSpPr>
        <p:spPr bwMode="auto">
          <a:xfrm>
            <a:off x="3130550" y="24447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30" name="Rectangle 5"/>
          <p:cNvSpPr>
            <a:spLocks noChangeArrowheads="1"/>
          </p:cNvSpPr>
          <p:nvPr/>
        </p:nvSpPr>
        <p:spPr bwMode="auto">
          <a:xfrm>
            <a:off x="4806950" y="2063750"/>
            <a:ext cx="977900" cy="825500"/>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31" name="Oval 6"/>
          <p:cNvSpPr>
            <a:spLocks noChangeArrowheads="1"/>
          </p:cNvSpPr>
          <p:nvPr/>
        </p:nvSpPr>
        <p:spPr bwMode="auto">
          <a:xfrm>
            <a:off x="5264150" y="24447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32" name="Rectangle 7"/>
          <p:cNvSpPr>
            <a:spLocks noChangeArrowheads="1"/>
          </p:cNvSpPr>
          <p:nvPr/>
        </p:nvSpPr>
        <p:spPr bwMode="auto">
          <a:xfrm>
            <a:off x="2673350" y="4502150"/>
            <a:ext cx="977900" cy="825500"/>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33" name="Oval 8"/>
          <p:cNvSpPr>
            <a:spLocks noChangeArrowheads="1"/>
          </p:cNvSpPr>
          <p:nvPr/>
        </p:nvSpPr>
        <p:spPr bwMode="auto">
          <a:xfrm>
            <a:off x="2978150" y="48831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34" name="Rectangle 9"/>
          <p:cNvSpPr>
            <a:spLocks noChangeArrowheads="1"/>
          </p:cNvSpPr>
          <p:nvPr/>
        </p:nvSpPr>
        <p:spPr bwMode="auto">
          <a:xfrm>
            <a:off x="5187950" y="4502150"/>
            <a:ext cx="977900" cy="825500"/>
          </a:xfrm>
          <a:prstGeom prst="rect">
            <a:avLst/>
          </a:prstGeom>
          <a:solidFill>
            <a:schemeClr val="accent1"/>
          </a:solidFill>
          <a:ln w="12700">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35" name="Oval 10"/>
          <p:cNvSpPr>
            <a:spLocks noChangeArrowheads="1"/>
          </p:cNvSpPr>
          <p:nvPr/>
        </p:nvSpPr>
        <p:spPr bwMode="auto">
          <a:xfrm>
            <a:off x="5340350" y="48831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36" name="Oval 11"/>
          <p:cNvSpPr>
            <a:spLocks noChangeArrowheads="1"/>
          </p:cNvSpPr>
          <p:nvPr/>
        </p:nvSpPr>
        <p:spPr bwMode="auto">
          <a:xfrm>
            <a:off x="3282950" y="48831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37" name="Oval 12"/>
          <p:cNvSpPr>
            <a:spLocks noChangeArrowheads="1"/>
          </p:cNvSpPr>
          <p:nvPr/>
        </p:nvSpPr>
        <p:spPr bwMode="auto">
          <a:xfrm>
            <a:off x="5645150" y="48831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38" name="Oval 13"/>
          <p:cNvSpPr>
            <a:spLocks noChangeArrowheads="1"/>
          </p:cNvSpPr>
          <p:nvPr/>
        </p:nvSpPr>
        <p:spPr bwMode="auto">
          <a:xfrm>
            <a:off x="5949950" y="4883150"/>
            <a:ext cx="63500" cy="635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de-DE" altLang="de-DE"/>
          </a:p>
        </p:txBody>
      </p:sp>
      <p:sp>
        <p:nvSpPr>
          <p:cNvPr id="26639" name="Oval 14"/>
          <p:cNvSpPr>
            <a:spLocks noChangeArrowheads="1"/>
          </p:cNvSpPr>
          <p:nvPr/>
        </p:nvSpPr>
        <p:spPr bwMode="auto">
          <a:xfrm>
            <a:off x="2063750" y="3359150"/>
            <a:ext cx="749300" cy="749300"/>
          </a:xfrm>
          <a:prstGeom prst="ellipse">
            <a:avLst/>
          </a:prstGeom>
          <a:solidFill>
            <a:schemeClr val="accent1"/>
          </a:solidFill>
          <a:ln w="12700">
            <a:solidFill>
              <a:schemeClr val="tx1"/>
            </a:solidFill>
            <a:round/>
            <a:headEnd/>
            <a:tailEnd/>
          </a:ln>
        </p:spPr>
        <p:txBody>
          <a:bodyPr wrap="none" lIns="92075" tIns="46038" rIns="92075" bIns="46038"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de-DE" i="1"/>
              <a:t>P</a:t>
            </a:r>
            <a:r>
              <a:rPr lang="en-US" altLang="de-DE" i="1" baseline="-25000"/>
              <a:t>1</a:t>
            </a:r>
          </a:p>
        </p:txBody>
      </p:sp>
      <p:sp>
        <p:nvSpPr>
          <p:cNvPr id="26640" name="Oval 15"/>
          <p:cNvSpPr>
            <a:spLocks noChangeArrowheads="1"/>
          </p:cNvSpPr>
          <p:nvPr/>
        </p:nvSpPr>
        <p:spPr bwMode="auto">
          <a:xfrm>
            <a:off x="4044950" y="3359150"/>
            <a:ext cx="749300" cy="749300"/>
          </a:xfrm>
          <a:prstGeom prst="ellipse">
            <a:avLst/>
          </a:prstGeom>
          <a:solidFill>
            <a:schemeClr val="accent1"/>
          </a:solidFill>
          <a:ln w="12700">
            <a:solidFill>
              <a:schemeClr val="tx1"/>
            </a:solidFill>
            <a:round/>
            <a:headEnd/>
            <a:tailEnd/>
          </a:ln>
        </p:spPr>
        <p:txBody>
          <a:bodyPr wrap="none" lIns="92075" tIns="46038" rIns="92075" bIns="46038"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de-DE" i="1"/>
              <a:t>P</a:t>
            </a:r>
            <a:r>
              <a:rPr lang="en-US" altLang="de-DE" i="1" baseline="-25000"/>
              <a:t>2</a:t>
            </a:r>
          </a:p>
        </p:txBody>
      </p:sp>
      <p:sp>
        <p:nvSpPr>
          <p:cNvPr id="26641" name="Oval 16"/>
          <p:cNvSpPr>
            <a:spLocks noChangeArrowheads="1"/>
          </p:cNvSpPr>
          <p:nvPr/>
        </p:nvSpPr>
        <p:spPr bwMode="auto">
          <a:xfrm>
            <a:off x="6178550" y="3359150"/>
            <a:ext cx="749300" cy="749300"/>
          </a:xfrm>
          <a:prstGeom prst="ellipse">
            <a:avLst/>
          </a:prstGeom>
          <a:solidFill>
            <a:schemeClr val="accent1"/>
          </a:solidFill>
          <a:ln w="12700">
            <a:solidFill>
              <a:schemeClr val="tx1"/>
            </a:solidFill>
            <a:round/>
            <a:headEnd/>
            <a:tailEnd/>
          </a:ln>
        </p:spPr>
        <p:txBody>
          <a:bodyPr wrap="none" lIns="92075" tIns="46038" rIns="92075" bIns="46038"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de-DE" i="1"/>
              <a:t>P</a:t>
            </a:r>
            <a:r>
              <a:rPr lang="en-US" altLang="de-DE" i="1" baseline="-25000"/>
              <a:t>3</a:t>
            </a:r>
          </a:p>
        </p:txBody>
      </p:sp>
      <p:sp>
        <p:nvSpPr>
          <p:cNvPr id="26642" name="Line 17"/>
          <p:cNvSpPr>
            <a:spLocks noChangeShapeType="1"/>
          </p:cNvSpPr>
          <p:nvPr/>
        </p:nvSpPr>
        <p:spPr bwMode="auto">
          <a:xfrm flipV="1">
            <a:off x="2668588" y="2897188"/>
            <a:ext cx="303212" cy="5318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6643" name="Line 18"/>
          <p:cNvSpPr>
            <a:spLocks noChangeShapeType="1"/>
          </p:cNvSpPr>
          <p:nvPr/>
        </p:nvSpPr>
        <p:spPr bwMode="auto">
          <a:xfrm>
            <a:off x="3201988" y="2516188"/>
            <a:ext cx="989012" cy="9128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6644" name="Line 19"/>
          <p:cNvSpPr>
            <a:spLocks noChangeShapeType="1"/>
          </p:cNvSpPr>
          <p:nvPr/>
        </p:nvSpPr>
        <p:spPr bwMode="auto">
          <a:xfrm flipV="1">
            <a:off x="4649788" y="2897188"/>
            <a:ext cx="379412" cy="5318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6645" name="Line 20"/>
          <p:cNvSpPr>
            <a:spLocks noChangeShapeType="1"/>
          </p:cNvSpPr>
          <p:nvPr/>
        </p:nvSpPr>
        <p:spPr bwMode="auto">
          <a:xfrm>
            <a:off x="5335588" y="2516188"/>
            <a:ext cx="989012" cy="9128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6646" name="Line 21"/>
          <p:cNvSpPr>
            <a:spLocks noChangeShapeType="1"/>
          </p:cNvSpPr>
          <p:nvPr/>
        </p:nvSpPr>
        <p:spPr bwMode="auto">
          <a:xfrm flipH="1" flipV="1">
            <a:off x="2592388" y="4116388"/>
            <a:ext cx="379412" cy="7604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6647" name="Line 22"/>
          <p:cNvSpPr>
            <a:spLocks noChangeShapeType="1"/>
          </p:cNvSpPr>
          <p:nvPr/>
        </p:nvSpPr>
        <p:spPr bwMode="auto">
          <a:xfrm flipV="1">
            <a:off x="3354388" y="4040188"/>
            <a:ext cx="836612" cy="8366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sp>
        <p:nvSpPr>
          <p:cNvPr id="26648" name="Rectangle 23"/>
          <p:cNvSpPr>
            <a:spLocks noChangeArrowheads="1"/>
          </p:cNvSpPr>
          <p:nvPr/>
        </p:nvSpPr>
        <p:spPr bwMode="auto">
          <a:xfrm>
            <a:off x="3671888" y="1828800"/>
            <a:ext cx="522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i="1"/>
              <a:t>R</a:t>
            </a:r>
            <a:r>
              <a:rPr lang="en-US" altLang="de-DE" i="1" baseline="-25000"/>
              <a:t>1 </a:t>
            </a:r>
          </a:p>
        </p:txBody>
      </p:sp>
      <p:sp>
        <p:nvSpPr>
          <p:cNvPr id="26649" name="Rectangle 24"/>
          <p:cNvSpPr>
            <a:spLocks noChangeArrowheads="1"/>
          </p:cNvSpPr>
          <p:nvPr/>
        </p:nvSpPr>
        <p:spPr bwMode="auto">
          <a:xfrm>
            <a:off x="5805488" y="1828800"/>
            <a:ext cx="522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i="1"/>
              <a:t>R</a:t>
            </a:r>
            <a:r>
              <a:rPr lang="en-US" altLang="de-DE" i="1" baseline="-25000"/>
              <a:t>3 </a:t>
            </a:r>
          </a:p>
        </p:txBody>
      </p:sp>
      <p:sp>
        <p:nvSpPr>
          <p:cNvPr id="26650" name="Rectangle 25"/>
          <p:cNvSpPr>
            <a:spLocks noChangeArrowheads="1"/>
          </p:cNvSpPr>
          <p:nvPr/>
        </p:nvSpPr>
        <p:spPr bwMode="auto">
          <a:xfrm>
            <a:off x="3671888" y="4343400"/>
            <a:ext cx="522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i="1"/>
              <a:t>R</a:t>
            </a:r>
            <a:r>
              <a:rPr lang="en-US" altLang="de-DE" i="1" baseline="-25000"/>
              <a:t>2 </a:t>
            </a:r>
          </a:p>
        </p:txBody>
      </p:sp>
      <p:sp>
        <p:nvSpPr>
          <p:cNvPr id="26651" name="Rectangle 26"/>
          <p:cNvSpPr>
            <a:spLocks noChangeArrowheads="1"/>
          </p:cNvSpPr>
          <p:nvPr/>
        </p:nvSpPr>
        <p:spPr bwMode="auto">
          <a:xfrm>
            <a:off x="6186488" y="4343400"/>
            <a:ext cx="522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i="1"/>
              <a:t>R</a:t>
            </a:r>
            <a:r>
              <a:rPr lang="en-US" altLang="de-DE" i="1" baseline="-25000"/>
              <a:t>4 </a:t>
            </a:r>
          </a:p>
        </p:txBody>
      </p:sp>
      <p:sp>
        <p:nvSpPr>
          <p:cNvPr id="26652" name="Line 27"/>
          <p:cNvSpPr>
            <a:spLocks noChangeShapeType="1"/>
          </p:cNvSpPr>
          <p:nvPr/>
        </p:nvSpPr>
        <p:spPr bwMode="auto">
          <a:xfrm flipH="1">
            <a:off x="3659188" y="3887788"/>
            <a:ext cx="2513012" cy="1065212"/>
          </a:xfrm>
          <a:prstGeom prst="line">
            <a:avLst/>
          </a:prstGeom>
          <a:noFill/>
          <a:ln w="254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tr-TR"/>
          </a:p>
        </p:txBody>
      </p:sp>
      <p:pic>
        <p:nvPicPr>
          <p:cNvPr id="29" name="Grafik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30" name="Grafik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31470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318E5A9-34D4-4549-A033-5BA7928D45A2}" type="slidenum">
              <a:rPr lang="en-US" altLang="de-DE" sz="1600"/>
              <a:pPr eaLnBrk="1" hangingPunct="1"/>
              <a:t>28</a:t>
            </a:fld>
            <a:endParaRPr lang="en-US" altLang="de-DE" sz="1600"/>
          </a:p>
        </p:txBody>
      </p:sp>
      <p:sp>
        <p:nvSpPr>
          <p:cNvPr id="27651" name="Rectangle 2"/>
          <p:cNvSpPr>
            <a:spLocks noGrp="1" noChangeArrowheads="1"/>
          </p:cNvSpPr>
          <p:nvPr>
            <p:ph type="title"/>
          </p:nvPr>
        </p:nvSpPr>
        <p:spPr>
          <a:xfrm>
            <a:off x="685800" y="228600"/>
            <a:ext cx="7772400" cy="990600"/>
          </a:xfrm>
          <a:noFill/>
        </p:spPr>
        <p:txBody>
          <a:bodyPr lIns="92075" tIns="46038" rIns="92075" bIns="46038" anchor="b"/>
          <a:lstStyle/>
          <a:p>
            <a:pPr eaLnBrk="1" hangingPunct="1"/>
            <a:r>
              <a:rPr lang="en-US" altLang="de-DE" smtClean="0"/>
              <a:t>Fundamental Facts</a:t>
            </a:r>
          </a:p>
        </p:txBody>
      </p:sp>
      <p:sp>
        <p:nvSpPr>
          <p:cNvPr id="27652" name="Rectangle 3"/>
          <p:cNvSpPr>
            <a:spLocks noGrp="1" noChangeArrowheads="1"/>
          </p:cNvSpPr>
          <p:nvPr>
            <p:ph type="body" idx="1"/>
          </p:nvPr>
        </p:nvSpPr>
        <p:spPr>
          <a:xfrm>
            <a:off x="1741488" y="1901825"/>
            <a:ext cx="5962650" cy="3375025"/>
          </a:xfrm>
          <a:noFill/>
        </p:spPr>
        <p:txBody>
          <a:bodyPr lIns="92075" tIns="46038" rIns="92075" bIns="46038"/>
          <a:lstStyle/>
          <a:p>
            <a:pPr eaLnBrk="1" hangingPunct="1"/>
            <a:r>
              <a:rPr lang="en-US" altLang="de-DE" smtClean="0"/>
              <a:t>If a graph contains no cycles than no deadlock.</a:t>
            </a:r>
          </a:p>
          <a:p>
            <a:pPr eaLnBrk="1" hangingPunct="1"/>
            <a:r>
              <a:rPr lang="en-US" altLang="de-DE" smtClean="0"/>
              <a:t>If a graph contains a cycle than</a:t>
            </a:r>
          </a:p>
          <a:p>
            <a:pPr lvl="1" eaLnBrk="1" hangingPunct="1"/>
            <a:r>
              <a:rPr lang="en-US" altLang="de-DE" smtClean="0"/>
              <a:t>if only one instance per resource type, then deadlock</a:t>
            </a:r>
          </a:p>
          <a:p>
            <a:pPr lvl="1" eaLnBrk="1" hangingPunct="1"/>
            <a:r>
              <a:rPr lang="en-US" altLang="de-DE" smtClean="0"/>
              <a:t>if several instances per resource type, possibility of deadlock.</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80266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E2B1742-CFAB-4AA6-BFED-C7A1359A7953}" type="slidenum">
              <a:rPr lang="en-US" altLang="de-DE" sz="1600"/>
              <a:pPr eaLnBrk="1" hangingPunct="1"/>
              <a:t>29</a:t>
            </a:fld>
            <a:endParaRPr lang="en-US" altLang="de-DE" sz="1600"/>
          </a:p>
        </p:txBody>
      </p:sp>
      <p:sp>
        <p:nvSpPr>
          <p:cNvPr id="28675" name="Rectangle 2"/>
          <p:cNvSpPr>
            <a:spLocks noGrp="1" noChangeArrowheads="1"/>
          </p:cNvSpPr>
          <p:nvPr>
            <p:ph type="title"/>
          </p:nvPr>
        </p:nvSpPr>
        <p:spPr>
          <a:xfrm>
            <a:off x="565150" y="0"/>
            <a:ext cx="7772400" cy="1143000"/>
          </a:xfrm>
        </p:spPr>
        <p:txBody>
          <a:bodyPr/>
          <a:lstStyle/>
          <a:p>
            <a:pPr eaLnBrk="1" hangingPunct="1"/>
            <a:r>
              <a:rPr lang="en-US" altLang="de-DE" smtClean="0"/>
              <a:t>Deadlock Modeling (1)</a:t>
            </a:r>
          </a:p>
        </p:txBody>
      </p:sp>
      <p:sp>
        <p:nvSpPr>
          <p:cNvPr id="28676" name="Rectangle 3"/>
          <p:cNvSpPr>
            <a:spLocks noGrp="1" noChangeArrowheads="1"/>
          </p:cNvSpPr>
          <p:nvPr>
            <p:ph type="body" idx="1"/>
          </p:nvPr>
        </p:nvSpPr>
        <p:spPr>
          <a:xfrm>
            <a:off x="685800" y="1377950"/>
            <a:ext cx="7962900" cy="4718050"/>
          </a:xfrm>
        </p:spPr>
        <p:txBody>
          <a:bodyPr>
            <a:normAutofit lnSpcReduction="10000"/>
          </a:bodyPr>
          <a:lstStyle/>
          <a:p>
            <a:pPr eaLnBrk="1" hangingPunct="1"/>
            <a:r>
              <a:rPr lang="en-US" altLang="de-DE" sz="2800" smtClean="0"/>
              <a:t>Modeled with directed graphs</a:t>
            </a:r>
          </a:p>
          <a:p>
            <a:pPr eaLnBrk="1" hangingPunct="1"/>
            <a:endParaRPr lang="en-US" altLang="de-DE" sz="2800" smtClean="0"/>
          </a:p>
          <a:p>
            <a:pPr eaLnBrk="1" hangingPunct="1"/>
            <a:endParaRPr lang="en-US" altLang="de-DE" sz="2800" smtClean="0"/>
          </a:p>
          <a:p>
            <a:pPr eaLnBrk="1" hangingPunct="1"/>
            <a:endParaRPr lang="en-US" altLang="de-DE" sz="2800" smtClean="0"/>
          </a:p>
          <a:p>
            <a:pPr eaLnBrk="1" hangingPunct="1"/>
            <a:endParaRPr lang="en-US" altLang="de-DE" sz="2800" smtClean="0"/>
          </a:p>
          <a:p>
            <a:pPr eaLnBrk="1" hangingPunct="1"/>
            <a:endParaRPr lang="en-US" altLang="de-DE" sz="2800" smtClean="0"/>
          </a:p>
          <a:p>
            <a:pPr eaLnBrk="1" hangingPunct="1"/>
            <a:endParaRPr lang="en-US" altLang="de-DE" sz="2800" smtClean="0"/>
          </a:p>
          <a:p>
            <a:pPr lvl="1" eaLnBrk="1" hangingPunct="1"/>
            <a:r>
              <a:rPr lang="en-US" altLang="de-DE" sz="2400" smtClean="0"/>
              <a:t>resource R assigned to process A</a:t>
            </a:r>
          </a:p>
          <a:p>
            <a:pPr lvl="1" eaLnBrk="1" hangingPunct="1"/>
            <a:r>
              <a:rPr lang="en-US" altLang="de-DE" sz="2400" smtClean="0"/>
              <a:t>process B is requesting/waiting for resource S</a:t>
            </a:r>
          </a:p>
          <a:p>
            <a:pPr lvl="1" eaLnBrk="1" hangingPunct="1"/>
            <a:r>
              <a:rPr lang="en-US" altLang="de-DE" sz="2400" smtClean="0"/>
              <a:t>process C and D are in deadlock over resources T and U</a:t>
            </a:r>
          </a:p>
        </p:txBody>
      </p:sp>
      <p:pic>
        <p:nvPicPr>
          <p:cNvPr id="28677" name="Picture 7" descr="C:\B\b4\JPG\foo\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3063" y="2300288"/>
            <a:ext cx="5807075"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26237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36CC00E-1F1A-4FFD-B01C-DBB44C3555FA}" type="slidenum">
              <a:rPr lang="en-US" altLang="de-DE" sz="1600"/>
              <a:pPr eaLnBrk="1" hangingPunct="1"/>
              <a:t>30</a:t>
            </a:fld>
            <a:endParaRPr lang="en-US" altLang="de-DE" sz="1600"/>
          </a:p>
        </p:txBody>
      </p:sp>
      <p:sp>
        <p:nvSpPr>
          <p:cNvPr id="29699" name="Rectangle 3"/>
          <p:cNvSpPr>
            <a:spLocks noGrp="1" noChangeArrowheads="1"/>
          </p:cNvSpPr>
          <p:nvPr>
            <p:ph type="body" idx="1"/>
          </p:nvPr>
        </p:nvSpPr>
        <p:spPr>
          <a:xfrm>
            <a:off x="714375" y="6200775"/>
            <a:ext cx="7772400" cy="657225"/>
          </a:xfrm>
        </p:spPr>
        <p:txBody>
          <a:bodyPr/>
          <a:lstStyle/>
          <a:p>
            <a:pPr algn="ctr" eaLnBrk="1" hangingPunct="1">
              <a:buFontTx/>
              <a:buNone/>
            </a:pPr>
            <a:r>
              <a:rPr lang="en-US" altLang="de-DE" smtClean="0"/>
              <a:t>How deadlock occurs</a:t>
            </a:r>
          </a:p>
        </p:txBody>
      </p:sp>
      <p:pic>
        <p:nvPicPr>
          <p:cNvPr id="29700" name="Picture 6"/>
          <p:cNvPicPr>
            <a:picLocks noChangeAspect="1" noChangeArrowheads="1"/>
          </p:cNvPicPr>
          <p:nvPr/>
        </p:nvPicPr>
        <p:blipFill>
          <a:blip r:embed="rId2">
            <a:extLst>
              <a:ext uri="{28A0092B-C50C-407E-A947-70E740481C1C}">
                <a14:useLocalDpi xmlns:a14="http://schemas.microsoft.com/office/drawing/2010/main" val="0"/>
              </a:ext>
            </a:extLst>
          </a:blip>
          <a:srcRect b="42796"/>
          <a:stretch>
            <a:fillRect/>
          </a:stretch>
        </p:blipFill>
        <p:spPr bwMode="auto">
          <a:xfrm>
            <a:off x="1609725" y="1027113"/>
            <a:ext cx="6010275"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7"/>
          <p:cNvSpPr txBox="1">
            <a:spLocks noChangeArrowheads="1"/>
          </p:cNvSpPr>
          <p:nvPr/>
        </p:nvSpPr>
        <p:spPr bwMode="auto">
          <a:xfrm>
            <a:off x="3371850" y="828675"/>
            <a:ext cx="4943475"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de-DE" sz="1600">
                <a:latin typeface="Tahoma" panose="020B0604030504040204" pitchFamily="34" charset="0"/>
              </a:rPr>
              <a:t>A                         B                        C</a:t>
            </a:r>
          </a:p>
        </p:txBody>
      </p:sp>
      <p:sp>
        <p:nvSpPr>
          <p:cNvPr id="29702" name="Rectangle 2"/>
          <p:cNvSpPr>
            <a:spLocks noGrp="1" noChangeArrowheads="1"/>
          </p:cNvSpPr>
          <p:nvPr>
            <p:ph type="title"/>
          </p:nvPr>
        </p:nvSpPr>
        <p:spPr>
          <a:xfrm>
            <a:off x="657225" y="0"/>
            <a:ext cx="7772400" cy="1143000"/>
          </a:xfrm>
        </p:spPr>
        <p:txBody>
          <a:bodyPr anchor="ctr"/>
          <a:lstStyle/>
          <a:p>
            <a:pPr eaLnBrk="1" hangingPunct="1"/>
            <a:r>
              <a:rPr lang="en-US" altLang="de-DE" dirty="0" smtClean="0"/>
              <a:t>Deadlock Modeling (2)</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65593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3BBA771-2064-4D8A-A089-1BC15D41B1BC}" type="slidenum">
              <a:rPr lang="en-US" altLang="de-DE" sz="1600"/>
              <a:pPr eaLnBrk="1" hangingPunct="1"/>
              <a:t>31</a:t>
            </a:fld>
            <a:endParaRPr lang="en-US" altLang="de-DE" sz="1600"/>
          </a:p>
        </p:txBody>
      </p:sp>
      <p:sp>
        <p:nvSpPr>
          <p:cNvPr id="30723" name="Rectangle 2"/>
          <p:cNvSpPr>
            <a:spLocks noGrp="1" noChangeArrowheads="1"/>
          </p:cNvSpPr>
          <p:nvPr>
            <p:ph type="title"/>
          </p:nvPr>
        </p:nvSpPr>
        <p:spPr>
          <a:xfrm>
            <a:off x="600075" y="0"/>
            <a:ext cx="7772400" cy="1143000"/>
          </a:xfrm>
        </p:spPr>
        <p:txBody>
          <a:bodyPr anchor="ctr"/>
          <a:lstStyle/>
          <a:p>
            <a:pPr eaLnBrk="1" hangingPunct="1"/>
            <a:r>
              <a:rPr lang="en-US" altLang="de-DE" dirty="0" smtClean="0"/>
              <a:t>Deadlock Modeling (3)</a:t>
            </a:r>
          </a:p>
        </p:txBody>
      </p:sp>
      <p:sp>
        <p:nvSpPr>
          <p:cNvPr id="30724" name="Rectangle 3"/>
          <p:cNvSpPr>
            <a:spLocks noGrp="1" noChangeArrowheads="1"/>
          </p:cNvSpPr>
          <p:nvPr>
            <p:ph type="body" idx="1"/>
          </p:nvPr>
        </p:nvSpPr>
        <p:spPr>
          <a:xfrm>
            <a:off x="800100" y="6200775"/>
            <a:ext cx="7772400" cy="657225"/>
          </a:xfrm>
        </p:spPr>
        <p:txBody>
          <a:bodyPr/>
          <a:lstStyle/>
          <a:p>
            <a:pPr algn="ctr" eaLnBrk="1" hangingPunct="1">
              <a:buFontTx/>
              <a:buNone/>
            </a:pPr>
            <a:r>
              <a:rPr lang="en-US" altLang="de-DE" smtClean="0"/>
              <a:t>How deadlock can be avoided</a:t>
            </a:r>
          </a:p>
        </p:txBody>
      </p:sp>
      <p:pic>
        <p:nvPicPr>
          <p:cNvPr id="30725" name="Picture 6"/>
          <p:cNvPicPr>
            <a:picLocks noChangeAspect="1" noChangeArrowheads="1"/>
          </p:cNvPicPr>
          <p:nvPr/>
        </p:nvPicPr>
        <p:blipFill>
          <a:blip r:embed="rId2">
            <a:extLst>
              <a:ext uri="{28A0092B-C50C-407E-A947-70E740481C1C}">
                <a14:useLocalDpi xmlns:a14="http://schemas.microsoft.com/office/drawing/2010/main" val="0"/>
              </a:ext>
            </a:extLst>
          </a:blip>
          <a:srcRect t="59518"/>
          <a:stretch>
            <a:fillRect/>
          </a:stretch>
        </p:blipFill>
        <p:spPr bwMode="auto">
          <a:xfrm>
            <a:off x="723900" y="966788"/>
            <a:ext cx="798195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Text Box 7"/>
          <p:cNvSpPr txBox="1">
            <a:spLocks noChangeArrowheads="1"/>
          </p:cNvSpPr>
          <p:nvPr/>
        </p:nvSpPr>
        <p:spPr bwMode="auto">
          <a:xfrm>
            <a:off x="3057525" y="5686425"/>
            <a:ext cx="5772150"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de-DE" sz="1800">
                <a:latin typeface="Tahoma" panose="020B0604030504040204" pitchFamily="34" charset="0"/>
              </a:rPr>
              <a:t>(o)                              (p)                         (q)</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09142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EC8F7DD-A02B-49C1-96F8-A43003BA1096}" type="slidenum">
              <a:rPr lang="en-US" altLang="de-DE" sz="1600"/>
              <a:pPr eaLnBrk="1" hangingPunct="1"/>
              <a:t>32</a:t>
            </a:fld>
            <a:endParaRPr lang="en-US" altLang="de-DE" sz="1600"/>
          </a:p>
        </p:txBody>
      </p:sp>
      <p:sp>
        <p:nvSpPr>
          <p:cNvPr id="31747" name="Rectangle 2"/>
          <p:cNvSpPr>
            <a:spLocks noGrp="1" noChangeArrowheads="1"/>
          </p:cNvSpPr>
          <p:nvPr>
            <p:ph type="title"/>
          </p:nvPr>
        </p:nvSpPr>
        <p:spPr>
          <a:xfrm>
            <a:off x="685800" y="228600"/>
            <a:ext cx="7772400" cy="990600"/>
          </a:xfrm>
          <a:noFill/>
        </p:spPr>
        <p:txBody>
          <a:bodyPr lIns="92075" tIns="46038" rIns="92075" bIns="46038" anchor="ctr"/>
          <a:lstStyle/>
          <a:p>
            <a:pPr eaLnBrk="1" hangingPunct="1"/>
            <a:r>
              <a:rPr lang="en-US" altLang="de-DE" dirty="0" smtClean="0"/>
              <a:t>Methods for Handling Deadlock</a:t>
            </a:r>
          </a:p>
        </p:txBody>
      </p:sp>
      <p:sp>
        <p:nvSpPr>
          <p:cNvPr id="31748" name="Rectangle 3"/>
          <p:cNvSpPr>
            <a:spLocks noGrp="1" noChangeArrowheads="1"/>
          </p:cNvSpPr>
          <p:nvPr>
            <p:ph type="body" idx="1"/>
          </p:nvPr>
        </p:nvSpPr>
        <p:spPr>
          <a:xfrm>
            <a:off x="698500" y="1219200"/>
            <a:ext cx="7772400" cy="4648200"/>
          </a:xfrm>
          <a:noFill/>
        </p:spPr>
        <p:txBody>
          <a:bodyPr lIns="92075" tIns="46038" rIns="92075" bIns="46038"/>
          <a:lstStyle/>
          <a:p>
            <a:pPr eaLnBrk="1" hangingPunct="1"/>
            <a:r>
              <a:rPr lang="en-US" altLang="de-DE" sz="2800" i="1" smtClean="0"/>
              <a:t>1. Ignoring the problem</a:t>
            </a:r>
            <a:r>
              <a:rPr lang="en-US" altLang="de-DE" sz="2800" smtClean="0"/>
              <a:t>: We can pretend that deadlocks will never occur and</a:t>
            </a:r>
            <a:r>
              <a:rPr lang="tr-TR" altLang="de-DE" sz="2800" smtClean="0"/>
              <a:t> </a:t>
            </a:r>
            <a:r>
              <a:rPr lang="en-US" altLang="de-DE" sz="2800" smtClean="0"/>
              <a:t>live happily in our</a:t>
            </a:r>
            <a:r>
              <a:rPr lang="tr-TR" altLang="de-DE" sz="2800" smtClean="0"/>
              <a:t> </a:t>
            </a:r>
            <a:r>
              <a:rPr lang="en-US" altLang="de-DE" sz="2800" smtClean="0"/>
              <a:t>ignorance. </a:t>
            </a:r>
          </a:p>
          <a:p>
            <a:pPr eaLnBrk="1" hangingPunct="1"/>
            <a:r>
              <a:rPr lang="en-US" altLang="de-DE" sz="2800" i="1" smtClean="0"/>
              <a:t>2. Detection and Recovery</a:t>
            </a:r>
            <a:r>
              <a:rPr lang="en-US" altLang="de-DE" sz="2800" smtClean="0"/>
              <a:t> : We can allow the system to enter a deadlock state and then recover.</a:t>
            </a:r>
          </a:p>
          <a:p>
            <a:pPr eaLnBrk="1" hangingPunct="1"/>
            <a:r>
              <a:rPr lang="en-US" altLang="de-DE" sz="2800" i="1" smtClean="0"/>
              <a:t>3. Dynamic avoidance: </a:t>
            </a:r>
            <a:r>
              <a:rPr lang="en-US" altLang="de-DE" sz="2800" smtClean="0"/>
              <a:t>Careful resource allocation</a:t>
            </a:r>
          </a:p>
          <a:p>
            <a:pPr eaLnBrk="1" hangingPunct="1"/>
            <a:r>
              <a:rPr lang="en-US" altLang="de-DE" sz="2800" i="1" smtClean="0"/>
              <a:t>4. Prevention</a:t>
            </a:r>
            <a:r>
              <a:rPr lang="en-US" altLang="de-DE" sz="2800" smtClean="0"/>
              <a:t> : We can try to design a protocol which ensures that deadlock never occurs.</a:t>
            </a:r>
          </a:p>
          <a:p>
            <a:pPr eaLnBrk="1" hangingPunct="1"/>
            <a:endParaRPr lang="en-US" altLang="de-DE" sz="2800" i="1" smtClean="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31038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19A1102-885E-4C45-A2CB-14763FFBB30A}" type="slidenum">
              <a:rPr lang="en-US" altLang="de-DE" sz="1600"/>
              <a:pPr eaLnBrk="1" hangingPunct="1"/>
              <a:t>33</a:t>
            </a:fld>
            <a:endParaRPr lang="en-US" altLang="de-DE" sz="1600"/>
          </a:p>
        </p:txBody>
      </p:sp>
      <p:sp>
        <p:nvSpPr>
          <p:cNvPr id="32771" name="Rectangle 2"/>
          <p:cNvSpPr>
            <a:spLocks noGrp="1" noChangeArrowheads="1"/>
          </p:cNvSpPr>
          <p:nvPr>
            <p:ph type="title"/>
          </p:nvPr>
        </p:nvSpPr>
        <p:spPr/>
        <p:txBody>
          <a:bodyPr/>
          <a:lstStyle/>
          <a:p>
            <a:pPr eaLnBrk="1" hangingPunct="1"/>
            <a:r>
              <a:rPr lang="en-US" altLang="de-DE" smtClean="0"/>
              <a:t>The Ostrich Algorithm</a:t>
            </a:r>
          </a:p>
        </p:txBody>
      </p:sp>
      <p:sp>
        <p:nvSpPr>
          <p:cNvPr id="32772" name="Rectangle 3"/>
          <p:cNvSpPr>
            <a:spLocks noGrp="1" noChangeArrowheads="1"/>
          </p:cNvSpPr>
          <p:nvPr>
            <p:ph type="body" idx="1"/>
          </p:nvPr>
        </p:nvSpPr>
        <p:spPr>
          <a:xfrm>
            <a:off x="685800" y="1447800"/>
            <a:ext cx="7772400" cy="4648200"/>
          </a:xfrm>
        </p:spPr>
        <p:txBody>
          <a:bodyPr/>
          <a:lstStyle/>
          <a:p>
            <a:pPr eaLnBrk="1" hangingPunct="1"/>
            <a:r>
              <a:rPr lang="en-US" altLang="de-DE" smtClean="0"/>
              <a:t>Pretend there is no problem</a:t>
            </a:r>
          </a:p>
          <a:p>
            <a:pPr eaLnBrk="1" hangingPunct="1"/>
            <a:r>
              <a:rPr lang="en-US" altLang="de-DE" smtClean="0"/>
              <a:t>Reasonable if </a:t>
            </a:r>
          </a:p>
          <a:p>
            <a:pPr lvl="1" eaLnBrk="1" hangingPunct="1"/>
            <a:r>
              <a:rPr lang="en-US" altLang="de-DE" smtClean="0"/>
              <a:t>deadlocks occur very rarely </a:t>
            </a:r>
          </a:p>
          <a:p>
            <a:pPr lvl="1" eaLnBrk="1" hangingPunct="1"/>
            <a:r>
              <a:rPr lang="en-US" altLang="de-DE" smtClean="0"/>
              <a:t>cost of prevention is high</a:t>
            </a:r>
          </a:p>
          <a:p>
            <a:pPr eaLnBrk="1" hangingPunct="1"/>
            <a:r>
              <a:rPr lang="en-US" altLang="de-DE" smtClean="0"/>
              <a:t>UNIX and Windows takes this approach</a:t>
            </a:r>
          </a:p>
          <a:p>
            <a:pPr eaLnBrk="1" hangingPunct="1"/>
            <a:r>
              <a:rPr lang="en-US" altLang="de-DE" smtClean="0"/>
              <a:t>It is a trade off between </a:t>
            </a:r>
          </a:p>
          <a:p>
            <a:pPr lvl="1" eaLnBrk="1" hangingPunct="1"/>
            <a:r>
              <a:rPr lang="en-US" altLang="de-DE" smtClean="0"/>
              <a:t>convenience</a:t>
            </a:r>
          </a:p>
          <a:p>
            <a:pPr lvl="1" eaLnBrk="1" hangingPunct="1"/>
            <a:r>
              <a:rPr lang="en-US" altLang="de-DE" smtClean="0"/>
              <a:t>correctness</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50569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AE875F5-E15C-4AED-A612-3BA6DD5C806A}" type="slidenum">
              <a:rPr lang="en-US" altLang="de-DE" sz="1600"/>
              <a:pPr eaLnBrk="1" hangingPunct="1"/>
              <a:t>34</a:t>
            </a:fld>
            <a:endParaRPr lang="en-US" altLang="de-DE" sz="1600"/>
          </a:p>
        </p:txBody>
      </p:sp>
      <p:sp>
        <p:nvSpPr>
          <p:cNvPr id="33795" name="Rectangle 2"/>
          <p:cNvSpPr>
            <a:spLocks noGrp="1" noChangeArrowheads="1"/>
          </p:cNvSpPr>
          <p:nvPr>
            <p:ph type="title"/>
          </p:nvPr>
        </p:nvSpPr>
        <p:spPr>
          <a:xfrm>
            <a:off x="685800" y="228600"/>
            <a:ext cx="7772400" cy="990600"/>
          </a:xfrm>
          <a:noFill/>
        </p:spPr>
        <p:txBody>
          <a:bodyPr lIns="92075" tIns="46038" rIns="92075" bIns="46038" anchor="ctr"/>
          <a:lstStyle/>
          <a:p>
            <a:pPr eaLnBrk="1" hangingPunct="1"/>
            <a:r>
              <a:rPr lang="en-US" altLang="de-DE" dirty="0" smtClean="0"/>
              <a:t>The Ostrich Algorithm (2)</a:t>
            </a:r>
          </a:p>
        </p:txBody>
      </p:sp>
      <p:sp>
        <p:nvSpPr>
          <p:cNvPr id="33796" name="Rectangle 3"/>
          <p:cNvSpPr>
            <a:spLocks noGrp="1" noChangeArrowheads="1"/>
          </p:cNvSpPr>
          <p:nvPr>
            <p:ph type="body" idx="1"/>
          </p:nvPr>
        </p:nvSpPr>
        <p:spPr>
          <a:xfrm>
            <a:off x="698500" y="1219200"/>
            <a:ext cx="7772400" cy="4648200"/>
          </a:xfrm>
          <a:noFill/>
        </p:spPr>
        <p:txBody>
          <a:bodyPr lIns="92075" tIns="46038" rIns="92075" bIns="46038"/>
          <a:lstStyle/>
          <a:p>
            <a:pPr eaLnBrk="1" hangingPunct="1"/>
            <a:r>
              <a:rPr lang="en-US" altLang="de-DE" sz="2800" smtClean="0"/>
              <a:t>This method used by most operating systems.</a:t>
            </a:r>
            <a:r>
              <a:rPr lang="tr-TR" altLang="de-DE" sz="2800" smtClean="0"/>
              <a:t> </a:t>
            </a:r>
            <a:r>
              <a:rPr lang="en-US" altLang="de-DE" sz="2800" smtClean="0"/>
              <a:t>User programs are expected to behave properly.</a:t>
            </a:r>
            <a:r>
              <a:rPr lang="tr-TR" altLang="de-DE" sz="2800" smtClean="0"/>
              <a:t> </a:t>
            </a:r>
            <a:r>
              <a:rPr lang="en-US" altLang="de-DE" sz="2800" smtClean="0"/>
              <a:t>The system does not interface. This is understandable : it is very hard to make general rules for every situations which might arise.</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86569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ABED827-3D73-4DDE-B016-963C79A01026}" type="slidenum">
              <a:rPr lang="en-US" altLang="de-DE" sz="1600"/>
              <a:pPr eaLnBrk="1" hangingPunct="1"/>
              <a:t>35</a:t>
            </a:fld>
            <a:endParaRPr lang="en-US" altLang="de-DE" sz="1600"/>
          </a:p>
        </p:txBody>
      </p:sp>
      <p:sp>
        <p:nvSpPr>
          <p:cNvPr id="34819" name="Rectangle 2"/>
          <p:cNvSpPr>
            <a:spLocks noGrp="1" noChangeArrowheads="1"/>
          </p:cNvSpPr>
          <p:nvPr>
            <p:ph type="title"/>
          </p:nvPr>
        </p:nvSpPr>
        <p:spPr>
          <a:xfrm>
            <a:off x="685800" y="228600"/>
            <a:ext cx="7772400" cy="990600"/>
          </a:xfrm>
          <a:noFill/>
        </p:spPr>
        <p:txBody>
          <a:bodyPr lIns="92075" tIns="46038" rIns="92075" bIns="46038" anchor="b"/>
          <a:lstStyle/>
          <a:p>
            <a:r>
              <a:rPr lang="en-US" altLang="de-DE" smtClean="0"/>
              <a:t>Deadlock Detection</a:t>
            </a:r>
          </a:p>
        </p:txBody>
      </p:sp>
      <p:sp>
        <p:nvSpPr>
          <p:cNvPr id="34820" name="Rectangle 3"/>
          <p:cNvSpPr>
            <a:spLocks noGrp="1" noChangeArrowheads="1"/>
          </p:cNvSpPr>
          <p:nvPr>
            <p:ph type="body" idx="1"/>
          </p:nvPr>
        </p:nvSpPr>
        <p:spPr>
          <a:xfrm>
            <a:off x="685800" y="1752600"/>
            <a:ext cx="7772400" cy="4648200"/>
          </a:xfrm>
          <a:noFill/>
        </p:spPr>
        <p:txBody>
          <a:bodyPr lIns="92075" tIns="46038" rIns="92075" bIns="46038"/>
          <a:lstStyle/>
          <a:p>
            <a:r>
              <a:rPr lang="en-US" altLang="de-DE" smtClean="0"/>
              <a:t>Allow system to enter deadlock state</a:t>
            </a:r>
          </a:p>
          <a:p>
            <a:r>
              <a:rPr lang="en-US" altLang="de-DE" smtClean="0"/>
              <a:t>Detection Algorithm</a:t>
            </a:r>
          </a:p>
          <a:p>
            <a:r>
              <a:rPr lang="en-US" altLang="de-DE" smtClean="0"/>
              <a:t>Recovery Scheme</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32788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0710142-6AA8-456C-ACF5-2A02C8BEA280}" type="slidenum">
              <a:rPr lang="en-US" altLang="de-DE" sz="1600"/>
              <a:pPr eaLnBrk="1" hangingPunct="1"/>
              <a:t>36</a:t>
            </a:fld>
            <a:endParaRPr lang="en-US" altLang="de-DE" sz="1600"/>
          </a:p>
        </p:txBody>
      </p:sp>
      <p:sp>
        <p:nvSpPr>
          <p:cNvPr id="35843" name="Rectangle 2"/>
          <p:cNvSpPr>
            <a:spLocks noGrp="1" noChangeArrowheads="1"/>
          </p:cNvSpPr>
          <p:nvPr>
            <p:ph type="title"/>
          </p:nvPr>
        </p:nvSpPr>
        <p:spPr>
          <a:xfrm>
            <a:off x="676275" y="574675"/>
            <a:ext cx="7772400" cy="990600"/>
          </a:xfrm>
          <a:noFill/>
        </p:spPr>
        <p:txBody>
          <a:bodyPr lIns="92075" tIns="46038" rIns="92075" bIns="46038" anchor="ctr"/>
          <a:lstStyle/>
          <a:p>
            <a:r>
              <a:rPr lang="en-US" altLang="de-DE" dirty="0" smtClean="0"/>
              <a:t>Single Instance of Each Resource Type</a:t>
            </a:r>
          </a:p>
        </p:txBody>
      </p:sp>
      <p:sp>
        <p:nvSpPr>
          <p:cNvPr id="35844" name="Rectangle 3"/>
          <p:cNvSpPr>
            <a:spLocks noGrp="1" noChangeArrowheads="1"/>
          </p:cNvSpPr>
          <p:nvPr>
            <p:ph type="body" idx="1"/>
          </p:nvPr>
        </p:nvSpPr>
        <p:spPr>
          <a:xfrm>
            <a:off x="685800" y="1752600"/>
            <a:ext cx="7772400" cy="4648200"/>
          </a:xfrm>
          <a:noFill/>
        </p:spPr>
        <p:txBody>
          <a:bodyPr lIns="92075" tIns="46038" rIns="92075" bIns="46038"/>
          <a:lstStyle/>
          <a:p>
            <a:r>
              <a:rPr lang="en-US" altLang="de-DE" smtClean="0"/>
              <a:t>Maintain wait-for graph</a:t>
            </a:r>
          </a:p>
          <a:p>
            <a:pPr lvl="1"/>
            <a:r>
              <a:rPr lang="en-US" altLang="de-DE" smtClean="0"/>
              <a:t>Nodes are processes</a:t>
            </a:r>
          </a:p>
          <a:p>
            <a:pPr lvl="1"/>
            <a:r>
              <a:rPr lang="en-US" altLang="de-DE" i="1" smtClean="0"/>
              <a:t>P</a:t>
            </a:r>
            <a:r>
              <a:rPr lang="en-US" altLang="de-DE" i="1" baseline="-25000" smtClean="0"/>
              <a:t>i</a:t>
            </a:r>
            <a:r>
              <a:rPr lang="en-US" altLang="de-DE" smtClean="0"/>
              <a:t> </a:t>
            </a:r>
            <a:r>
              <a:rPr lang="en-US" altLang="de-DE" smtClean="0">
                <a:latin typeface="Symbol" panose="05050102010706020507" pitchFamily="18" charset="2"/>
              </a:rPr>
              <a:t>®</a:t>
            </a:r>
            <a:r>
              <a:rPr lang="en-US" altLang="de-DE" smtClean="0"/>
              <a:t> </a:t>
            </a:r>
            <a:r>
              <a:rPr lang="en-US" altLang="de-DE" i="1" smtClean="0"/>
              <a:t>P</a:t>
            </a:r>
            <a:r>
              <a:rPr lang="en-US" altLang="de-DE" i="1" baseline="-25000" smtClean="0"/>
              <a:t>j</a:t>
            </a:r>
            <a:r>
              <a:rPr lang="en-US" altLang="de-DE" smtClean="0"/>
              <a:t> if </a:t>
            </a:r>
            <a:r>
              <a:rPr lang="en-US" altLang="de-DE" i="1" smtClean="0"/>
              <a:t>P</a:t>
            </a:r>
            <a:r>
              <a:rPr lang="en-US" altLang="de-DE" i="1" baseline="-25000" smtClean="0"/>
              <a:t>i</a:t>
            </a:r>
            <a:r>
              <a:rPr lang="en-US" altLang="de-DE" smtClean="0"/>
              <a:t> is waiting for </a:t>
            </a:r>
            <a:r>
              <a:rPr lang="en-US" altLang="de-DE" i="1" smtClean="0"/>
              <a:t>P</a:t>
            </a:r>
            <a:r>
              <a:rPr lang="en-US" altLang="de-DE" i="1" baseline="-25000" smtClean="0"/>
              <a:t>j</a:t>
            </a:r>
            <a:r>
              <a:rPr lang="en-US" altLang="de-DE" smtClean="0"/>
              <a:t> </a:t>
            </a:r>
          </a:p>
          <a:p>
            <a:r>
              <a:rPr lang="en-US" altLang="de-DE" smtClean="0"/>
              <a:t>Periodically invoke an algorithm that searches for a cycle in the graph.</a:t>
            </a:r>
          </a:p>
          <a:p>
            <a:r>
              <a:rPr lang="en-US" altLang="de-DE" smtClean="0"/>
              <a:t>An algorithm to detect a cycle in a graph requires an order of </a:t>
            </a:r>
            <a:r>
              <a:rPr lang="en-US" altLang="de-DE" i="1" smtClean="0"/>
              <a:t>n</a:t>
            </a:r>
            <a:r>
              <a:rPr lang="en-US" altLang="de-DE" i="1" baseline="30000" smtClean="0"/>
              <a:t>2</a:t>
            </a:r>
            <a:r>
              <a:rPr lang="en-US" altLang="de-DE" smtClean="0"/>
              <a:t> operations, where </a:t>
            </a:r>
            <a:r>
              <a:rPr lang="en-US" altLang="de-DE" i="1" smtClean="0"/>
              <a:t>n</a:t>
            </a:r>
            <a:r>
              <a:rPr lang="en-US" altLang="de-DE" smtClean="0"/>
              <a:t> is the number of vertices in the graph.</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53011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1FF2D5E-5445-49CC-B785-20A129388A76}" type="slidenum">
              <a:rPr lang="en-US" altLang="de-DE" sz="1600"/>
              <a:pPr eaLnBrk="1" hangingPunct="1"/>
              <a:t>37</a:t>
            </a:fld>
            <a:endParaRPr lang="en-US" altLang="de-DE" sz="1600"/>
          </a:p>
        </p:txBody>
      </p:sp>
      <p:sp>
        <p:nvSpPr>
          <p:cNvPr id="36867" name="Rectangle 2"/>
          <p:cNvSpPr>
            <a:spLocks noGrp="1" noChangeArrowheads="1"/>
          </p:cNvSpPr>
          <p:nvPr>
            <p:ph type="title"/>
          </p:nvPr>
        </p:nvSpPr>
        <p:spPr>
          <a:xfrm>
            <a:off x="0" y="0"/>
            <a:ext cx="9144000" cy="1143000"/>
          </a:xfrm>
        </p:spPr>
        <p:txBody>
          <a:bodyPr anchor="b"/>
          <a:lstStyle/>
          <a:p>
            <a:pPr eaLnBrk="1" hangingPunct="1"/>
            <a:r>
              <a:rPr lang="en-US" altLang="de-DE" sz="3600" dirty="0" smtClean="0"/>
              <a:t>Detection with One Resource of Each Type</a:t>
            </a:r>
          </a:p>
        </p:txBody>
      </p:sp>
      <p:sp>
        <p:nvSpPr>
          <p:cNvPr id="36868" name="Rectangle 3"/>
          <p:cNvSpPr>
            <a:spLocks noGrp="1" noChangeArrowheads="1"/>
          </p:cNvSpPr>
          <p:nvPr>
            <p:ph type="body" idx="1"/>
          </p:nvPr>
        </p:nvSpPr>
        <p:spPr>
          <a:xfrm>
            <a:off x="342900" y="4867275"/>
            <a:ext cx="8801100" cy="1371600"/>
          </a:xfrm>
        </p:spPr>
        <p:txBody>
          <a:bodyPr/>
          <a:lstStyle/>
          <a:p>
            <a:pPr eaLnBrk="1" hangingPunct="1">
              <a:lnSpc>
                <a:spcPct val="90000"/>
              </a:lnSpc>
              <a:buFontTx/>
              <a:buNone/>
            </a:pPr>
            <a:r>
              <a:rPr lang="en-US" altLang="de-DE" sz="2800" smtClean="0"/>
              <a:t>(a) Note the resource ownership and requests</a:t>
            </a:r>
          </a:p>
          <a:p>
            <a:pPr eaLnBrk="1" hangingPunct="1">
              <a:lnSpc>
                <a:spcPct val="90000"/>
              </a:lnSpc>
              <a:buFontTx/>
              <a:buNone/>
            </a:pPr>
            <a:r>
              <a:rPr lang="en-US" altLang="de-DE" sz="2800" smtClean="0"/>
              <a:t>(b) A cycle can be found within the graph, denoting deadlock</a:t>
            </a:r>
          </a:p>
        </p:txBody>
      </p:sp>
      <p:pic>
        <p:nvPicPr>
          <p:cNvPr id="3686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88" y="1465263"/>
            <a:ext cx="7000875" cy="317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73048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9A638C3-8613-4793-9E41-AF7B10355A78}" type="slidenum">
              <a:rPr lang="en-US" altLang="de-DE" sz="1600"/>
              <a:pPr eaLnBrk="1" hangingPunct="1"/>
              <a:t>38</a:t>
            </a:fld>
            <a:endParaRPr lang="en-US" altLang="de-DE" sz="1600"/>
          </a:p>
        </p:txBody>
      </p:sp>
      <p:sp>
        <p:nvSpPr>
          <p:cNvPr id="37891" name="Rectangle 2"/>
          <p:cNvSpPr>
            <a:spLocks noGrp="1" noChangeArrowheads="1"/>
          </p:cNvSpPr>
          <p:nvPr>
            <p:ph type="title"/>
          </p:nvPr>
        </p:nvSpPr>
        <p:spPr>
          <a:xfrm>
            <a:off x="695325" y="0"/>
            <a:ext cx="7772400" cy="990600"/>
          </a:xfrm>
          <a:noFill/>
        </p:spPr>
        <p:txBody>
          <a:bodyPr lIns="92075" tIns="46038" rIns="92075" bIns="46038" anchor="b"/>
          <a:lstStyle/>
          <a:p>
            <a:r>
              <a:rPr lang="en-US" altLang="de-DE" smtClean="0"/>
              <a:t>Deadlock Detection Algorithm</a:t>
            </a:r>
          </a:p>
        </p:txBody>
      </p:sp>
      <p:sp>
        <p:nvSpPr>
          <p:cNvPr id="37892" name="Rectangle 3"/>
          <p:cNvSpPr>
            <a:spLocks noGrp="1" noChangeArrowheads="1"/>
          </p:cNvSpPr>
          <p:nvPr>
            <p:ph type="body" idx="1"/>
          </p:nvPr>
        </p:nvSpPr>
        <p:spPr>
          <a:xfrm>
            <a:off x="685800" y="1158875"/>
            <a:ext cx="7772400" cy="5241925"/>
          </a:xfrm>
          <a:noFill/>
        </p:spPr>
        <p:txBody>
          <a:bodyPr lIns="92075" tIns="46038" rIns="92075" bIns="46038"/>
          <a:lstStyle/>
          <a:p>
            <a:pPr marL="514350" indent="-514350"/>
            <a:r>
              <a:rPr lang="en-US" altLang="de-DE" sz="2400" smtClean="0"/>
              <a:t>For each node </a:t>
            </a:r>
            <a:r>
              <a:rPr lang="en-US" altLang="de-DE" sz="2400" i="1" smtClean="0"/>
              <a:t>N</a:t>
            </a:r>
            <a:r>
              <a:rPr lang="en-US" altLang="de-DE" sz="2400" smtClean="0"/>
              <a:t> in graph perform following 5 steps with </a:t>
            </a:r>
            <a:r>
              <a:rPr lang="en-US" altLang="de-DE" sz="2400" i="1" smtClean="0"/>
              <a:t>N</a:t>
            </a:r>
            <a:r>
              <a:rPr lang="en-US" altLang="de-DE" sz="2400" smtClean="0"/>
              <a:t> as start node (Data structure used is a list </a:t>
            </a:r>
            <a:r>
              <a:rPr lang="en-US" altLang="de-DE" sz="2400" i="1" smtClean="0"/>
              <a:t>L</a:t>
            </a:r>
            <a:r>
              <a:rPr lang="en-US" altLang="de-DE" sz="2400" smtClean="0"/>
              <a:t> of nodes)</a:t>
            </a:r>
          </a:p>
          <a:p>
            <a:pPr marL="514350" indent="-514350">
              <a:buFont typeface="Times New Roman" panose="02020603050405020304" pitchFamily="18" charset="0"/>
              <a:buAutoNum type="arabicPeriod"/>
            </a:pPr>
            <a:r>
              <a:rPr lang="en-US" altLang="de-DE" sz="2400" smtClean="0"/>
              <a:t>Initialize </a:t>
            </a:r>
            <a:r>
              <a:rPr lang="en-US" altLang="de-DE" sz="2400" i="1" smtClean="0"/>
              <a:t>L</a:t>
            </a:r>
            <a:r>
              <a:rPr lang="en-US" altLang="de-DE" sz="2400" smtClean="0"/>
              <a:t> (</a:t>
            </a:r>
            <a:r>
              <a:rPr lang="en-US" altLang="de-DE" sz="2400" i="1" smtClean="0"/>
              <a:t>L=empty</a:t>
            </a:r>
            <a:r>
              <a:rPr lang="en-US" altLang="de-DE" sz="2400" smtClean="0"/>
              <a:t>), designate all arcs as unmarked</a:t>
            </a:r>
          </a:p>
          <a:p>
            <a:pPr marL="514350" indent="-514350">
              <a:buFont typeface="Times New Roman" panose="02020603050405020304" pitchFamily="18" charset="0"/>
              <a:buAutoNum type="arabicPeriod"/>
            </a:pPr>
            <a:r>
              <a:rPr lang="en-US" altLang="de-DE" sz="2400" smtClean="0"/>
              <a:t>Add current node to </a:t>
            </a:r>
            <a:r>
              <a:rPr lang="en-US" altLang="de-DE" sz="2400" i="1" smtClean="0"/>
              <a:t>L</a:t>
            </a:r>
            <a:r>
              <a:rPr lang="en-US" altLang="de-DE" sz="2400" smtClean="0"/>
              <a:t>. If node occurs twice in list → cycle, terminate algorithm</a:t>
            </a:r>
          </a:p>
          <a:p>
            <a:pPr marL="514350" indent="-514350">
              <a:buFont typeface="Times New Roman" panose="02020603050405020304" pitchFamily="18" charset="0"/>
              <a:buAutoNum type="arabicPeriod"/>
            </a:pPr>
            <a:r>
              <a:rPr lang="en-US" altLang="de-DE" sz="2400" smtClean="0"/>
              <a:t>From given node; If any unmarked arcs go to step 4, else go to step 5</a:t>
            </a:r>
          </a:p>
          <a:p>
            <a:pPr marL="514350" indent="-514350">
              <a:buFont typeface="Times New Roman" panose="02020603050405020304" pitchFamily="18" charset="0"/>
              <a:buAutoNum type="arabicPeriod"/>
            </a:pPr>
            <a:r>
              <a:rPr lang="en-US" altLang="de-DE" sz="2400" smtClean="0"/>
              <a:t>Pick unmarked edge (arc), follow it to new current node, go to step 2</a:t>
            </a:r>
          </a:p>
          <a:p>
            <a:pPr marL="514350" indent="-514350">
              <a:buFont typeface="Times New Roman" panose="02020603050405020304" pitchFamily="18" charset="0"/>
              <a:buAutoNum type="arabicPeriod"/>
            </a:pPr>
            <a:r>
              <a:rPr lang="en-US" altLang="de-DE" sz="2400" smtClean="0"/>
              <a:t> Dead end; Remove node, go back to previous node, mark it as current and go to step 2. If this node is initial node →  no cycle</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49311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BB15B54-20C3-4561-A6EF-1DABD9B62860}" type="slidenum">
              <a:rPr lang="en-US" altLang="de-DE" sz="1600"/>
              <a:pPr eaLnBrk="1" hangingPunct="1"/>
              <a:t>39</a:t>
            </a:fld>
            <a:endParaRPr lang="en-US" altLang="de-DE" sz="1600"/>
          </a:p>
        </p:txBody>
      </p:sp>
      <p:sp>
        <p:nvSpPr>
          <p:cNvPr id="38915" name="Rectangle 2"/>
          <p:cNvSpPr>
            <a:spLocks noGrp="1" noChangeArrowheads="1"/>
          </p:cNvSpPr>
          <p:nvPr>
            <p:ph type="title"/>
          </p:nvPr>
        </p:nvSpPr>
        <p:spPr>
          <a:xfrm>
            <a:off x="0" y="0"/>
            <a:ext cx="9144000" cy="1143000"/>
          </a:xfrm>
        </p:spPr>
        <p:txBody>
          <a:bodyPr/>
          <a:lstStyle/>
          <a:p>
            <a:pPr eaLnBrk="1" hangingPunct="1"/>
            <a:r>
              <a:rPr lang="en-US" altLang="de-DE" sz="3600" dirty="0" smtClean="0"/>
              <a:t>Detection with Multiple Resources of Each Type</a:t>
            </a:r>
          </a:p>
        </p:txBody>
      </p:sp>
      <p:sp>
        <p:nvSpPr>
          <p:cNvPr id="38916" name="Rectangle 3"/>
          <p:cNvSpPr>
            <a:spLocks noGrp="1" noChangeArrowheads="1"/>
          </p:cNvSpPr>
          <p:nvPr>
            <p:ph type="body" idx="1"/>
          </p:nvPr>
        </p:nvSpPr>
        <p:spPr>
          <a:xfrm>
            <a:off x="165100" y="5324475"/>
            <a:ext cx="8813800" cy="771525"/>
          </a:xfrm>
        </p:spPr>
        <p:txBody>
          <a:bodyPr/>
          <a:lstStyle/>
          <a:p>
            <a:pPr marL="609600" indent="-609600" algn="ctr" eaLnBrk="1" hangingPunct="1">
              <a:buFont typeface="Wingdings" panose="05000000000000000000" pitchFamily="2" charset="2"/>
              <a:buNone/>
            </a:pPr>
            <a:r>
              <a:rPr lang="en-US" altLang="de-DE" sz="2800" smtClean="0"/>
              <a:t>Data structures needed by deadlock detection algorithm</a:t>
            </a:r>
            <a:endParaRPr lang="en-US" altLang="de-DE" sz="2400" smtClean="0"/>
          </a:p>
        </p:txBody>
      </p:sp>
      <p:pic>
        <p:nvPicPr>
          <p:cNvPr id="3891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5" y="1152525"/>
            <a:ext cx="8326438" cy="390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600163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Foliennummernplatzhalt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A6BE390-E105-46AC-9698-F7AD85AC0D8D}" type="slidenum">
              <a:rPr lang="en-US" altLang="de-DE" sz="1600"/>
              <a:pPr eaLnBrk="1" hangingPunct="1"/>
              <a:t>40</a:t>
            </a:fld>
            <a:endParaRPr lang="en-US" altLang="de-DE" sz="1600"/>
          </a:p>
        </p:txBody>
      </p:sp>
      <p:sp>
        <p:nvSpPr>
          <p:cNvPr id="1028" name="Rectangle 2"/>
          <p:cNvSpPr>
            <a:spLocks noGrp="1" noChangeArrowheads="1"/>
          </p:cNvSpPr>
          <p:nvPr>
            <p:ph type="title"/>
          </p:nvPr>
        </p:nvSpPr>
        <p:spPr>
          <a:xfrm>
            <a:off x="644525" y="461963"/>
            <a:ext cx="7772400" cy="990600"/>
          </a:xfrm>
        </p:spPr>
        <p:txBody>
          <a:bodyPr vert="horz" lIns="0" rIns="0" bIns="0" anchor="ctr">
            <a:normAutofit/>
          </a:bodyPr>
          <a:lstStyle/>
          <a:p>
            <a:pPr algn="ctr"/>
            <a:r>
              <a:rPr lang="en-US" altLang="de-DE" sz="3600">
                <a:solidFill>
                  <a:schemeClr val="tx1"/>
                </a:solidFill>
                <a:latin typeface="Times New Roman" panose="02020603050405020304" pitchFamily="18" charset="0"/>
                <a:cs typeface="Times New Roman" panose="02020603050405020304" pitchFamily="18" charset="0"/>
              </a:rPr>
              <a:t>Multiple Instances of a Resource Type</a:t>
            </a:r>
          </a:p>
        </p:txBody>
      </p:sp>
      <p:sp>
        <p:nvSpPr>
          <p:cNvPr id="1029" name="Rectangle 3"/>
          <p:cNvSpPr>
            <a:spLocks noChangeArrowheads="1"/>
          </p:cNvSpPr>
          <p:nvPr/>
        </p:nvSpPr>
        <p:spPr bwMode="auto">
          <a:xfrm>
            <a:off x="533400" y="2362200"/>
            <a:ext cx="78486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sz="2400">
                <a:solidFill>
                  <a:schemeClr val="tx1"/>
                </a:solidFill>
                <a:latin typeface="Times New Roman" panose="02020603050405020304" pitchFamily="18" charset="0"/>
              </a:defRPr>
            </a:lvl1pPr>
            <a:lvl2pPr marL="800100" indent="-34290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chemeClr val="tx2"/>
              </a:buClr>
              <a:buSzPct val="75000"/>
              <a:buFont typeface="Monotype Sorts" pitchFamily="2" charset="2"/>
              <a:buChar char="l"/>
            </a:pPr>
            <a:r>
              <a:rPr lang="en-US" altLang="de-DE"/>
              <a:t>Every resource is allocated or available</a:t>
            </a:r>
          </a:p>
          <a:p>
            <a:pPr lvl="1" eaLnBrk="1" hangingPunct="1">
              <a:spcBef>
                <a:spcPct val="20000"/>
              </a:spcBef>
              <a:buClr>
                <a:schemeClr val="tx2"/>
              </a:buClr>
              <a:buSzPct val="75000"/>
              <a:buFont typeface="Monotype Sorts" pitchFamily="2" charset="2"/>
              <a:buChar char="l"/>
            </a:pPr>
            <a:endParaRPr lang="en-US" altLang="de-DE"/>
          </a:p>
        </p:txBody>
      </p:sp>
      <p:graphicFrame>
        <p:nvGraphicFramePr>
          <p:cNvPr id="1026" name="Object 2"/>
          <p:cNvGraphicFramePr>
            <a:graphicFrameLocks noChangeAspect="1"/>
          </p:cNvGraphicFramePr>
          <p:nvPr/>
        </p:nvGraphicFramePr>
        <p:xfrm>
          <a:off x="2136775" y="3559175"/>
          <a:ext cx="2913063" cy="1270000"/>
        </p:xfrm>
        <a:graphic>
          <a:graphicData uri="http://schemas.openxmlformats.org/presentationml/2006/ole">
            <mc:AlternateContent xmlns:mc="http://schemas.openxmlformats.org/markup-compatibility/2006">
              <mc:Choice xmlns:v="urn:schemas-microsoft-com:vml" Requires="v">
                <p:oleObj spid="_x0000_s4105" name="Formel" r:id="rId4" imgW="990360" imgH="431640" progId="Equation.3">
                  <p:embed/>
                </p:oleObj>
              </mc:Choice>
              <mc:Fallback>
                <p:oleObj name="Formel" r:id="rId4" imgW="990360" imgH="431640" progId="Equation.3">
                  <p:embed/>
                  <p:pic>
                    <p:nvPicPr>
                      <p:cNvPr id="10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6775" y="3559175"/>
                        <a:ext cx="2913063" cy="127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 name="Grafik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2508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nummernplatzhalt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BFB87B4-2076-4328-8054-6245C9480CBC}" type="slidenum">
              <a:rPr lang="en-US" altLang="de-DE" sz="1600"/>
              <a:pPr eaLnBrk="1" hangingPunct="1"/>
              <a:t>41</a:t>
            </a:fld>
            <a:endParaRPr lang="en-US" altLang="de-DE" sz="1600"/>
          </a:p>
        </p:txBody>
      </p:sp>
      <p:sp>
        <p:nvSpPr>
          <p:cNvPr id="39939" name="Rectangle 2"/>
          <p:cNvSpPr>
            <a:spLocks noGrp="1" noChangeArrowheads="1"/>
          </p:cNvSpPr>
          <p:nvPr>
            <p:ph type="title"/>
          </p:nvPr>
        </p:nvSpPr>
        <p:spPr>
          <a:xfrm>
            <a:off x="644525" y="461963"/>
            <a:ext cx="7772400" cy="9906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de-DE" sz="3600">
                <a:solidFill>
                  <a:schemeClr val="tx1"/>
                </a:solidFill>
                <a:latin typeface="Times New Roman" panose="02020603050405020304" pitchFamily="18" charset="0"/>
                <a:cs typeface="Times New Roman" panose="02020603050405020304" pitchFamily="18" charset="0"/>
              </a:rPr>
              <a:t>Multiple Instances of a Resource Type</a:t>
            </a:r>
          </a:p>
        </p:txBody>
      </p:sp>
      <p:sp>
        <p:nvSpPr>
          <p:cNvPr id="39940" name="Rectangle 3"/>
          <p:cNvSpPr>
            <a:spLocks noChangeArrowheads="1"/>
          </p:cNvSpPr>
          <p:nvPr/>
        </p:nvSpPr>
        <p:spPr bwMode="auto">
          <a:xfrm>
            <a:off x="533400" y="2362200"/>
            <a:ext cx="78486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20000"/>
              </a:spcBef>
              <a:buClr>
                <a:schemeClr val="tx2"/>
              </a:buClr>
              <a:buSzPct val="75000"/>
              <a:buFont typeface="Monotype Sorts" pitchFamily="2" charset="2"/>
              <a:buChar char="l"/>
            </a:pPr>
            <a:r>
              <a:rPr lang="en-US" altLang="de-DE" i="1"/>
              <a:t>Available</a:t>
            </a:r>
            <a:r>
              <a:rPr lang="en-US" altLang="de-DE"/>
              <a:t>: Vector of length </a:t>
            </a:r>
            <a:r>
              <a:rPr lang="en-US" altLang="de-DE" i="1"/>
              <a:t>m</a:t>
            </a:r>
            <a:r>
              <a:rPr lang="en-US" altLang="de-DE"/>
              <a:t>. If </a:t>
            </a:r>
            <a:r>
              <a:rPr lang="en-US" altLang="de-DE" i="1"/>
              <a:t>Available</a:t>
            </a:r>
            <a:r>
              <a:rPr lang="en-US" altLang="de-DE"/>
              <a:t>[</a:t>
            </a:r>
            <a:r>
              <a:rPr lang="en-US" altLang="de-DE" i="1"/>
              <a:t>j</a:t>
            </a:r>
            <a:r>
              <a:rPr lang="en-US" altLang="de-DE"/>
              <a:t>] = </a:t>
            </a:r>
            <a:r>
              <a:rPr lang="en-US" altLang="de-DE" i="1"/>
              <a:t>k</a:t>
            </a:r>
            <a:r>
              <a:rPr lang="en-US" altLang="de-DE"/>
              <a:t>, there are </a:t>
            </a:r>
            <a:r>
              <a:rPr lang="en-US" altLang="de-DE" i="1"/>
              <a:t>k</a:t>
            </a:r>
            <a:r>
              <a:rPr lang="en-US" altLang="de-DE"/>
              <a:t> instances of resource type </a:t>
            </a:r>
            <a:r>
              <a:rPr lang="en-US" altLang="de-DE" i="1"/>
              <a:t>R</a:t>
            </a:r>
            <a:r>
              <a:rPr lang="en-US" altLang="de-DE" i="1" baseline="-25000"/>
              <a:t>j</a:t>
            </a:r>
            <a:r>
              <a:rPr lang="en-US" altLang="de-DE"/>
              <a:t> available.</a:t>
            </a:r>
          </a:p>
          <a:p>
            <a:pPr eaLnBrk="1" hangingPunct="1">
              <a:spcBef>
                <a:spcPct val="20000"/>
              </a:spcBef>
              <a:buClr>
                <a:schemeClr val="tx2"/>
              </a:buClr>
              <a:buSzPct val="75000"/>
              <a:buFont typeface="Monotype Sorts" pitchFamily="2" charset="2"/>
              <a:buChar char="l"/>
            </a:pPr>
            <a:r>
              <a:rPr lang="en-US" altLang="de-DE" i="1"/>
              <a:t>Allocation</a:t>
            </a:r>
            <a:r>
              <a:rPr lang="en-US" altLang="de-DE"/>
              <a:t>: </a:t>
            </a:r>
            <a:r>
              <a:rPr lang="en-US" altLang="de-DE" i="1"/>
              <a:t>n</a:t>
            </a:r>
            <a:r>
              <a:rPr lang="en-US" altLang="de-DE"/>
              <a:t> x </a:t>
            </a:r>
            <a:r>
              <a:rPr lang="en-US" altLang="de-DE" i="1"/>
              <a:t>m</a:t>
            </a:r>
            <a:r>
              <a:rPr lang="en-US" altLang="de-DE"/>
              <a:t> matrix. If </a:t>
            </a:r>
            <a:r>
              <a:rPr lang="en-US" altLang="de-DE" i="1"/>
              <a:t>Allocation</a:t>
            </a:r>
            <a:r>
              <a:rPr lang="en-US" altLang="de-DE"/>
              <a:t>[</a:t>
            </a:r>
            <a:r>
              <a:rPr lang="en-US" altLang="de-DE" i="1"/>
              <a:t>i</a:t>
            </a:r>
            <a:r>
              <a:rPr lang="en-US" altLang="de-DE"/>
              <a:t>, </a:t>
            </a:r>
            <a:r>
              <a:rPr lang="en-US" altLang="de-DE" i="1"/>
              <a:t>j</a:t>
            </a:r>
            <a:r>
              <a:rPr lang="en-US" altLang="de-DE"/>
              <a:t>] = </a:t>
            </a:r>
            <a:r>
              <a:rPr lang="en-US" altLang="de-DE" i="1"/>
              <a:t>k</a:t>
            </a:r>
            <a:r>
              <a:rPr lang="en-US" altLang="de-DE"/>
              <a:t>, then </a:t>
            </a:r>
            <a:r>
              <a:rPr lang="en-US" altLang="de-DE" i="1"/>
              <a:t>P</a:t>
            </a:r>
            <a:r>
              <a:rPr lang="en-US" altLang="de-DE" i="1" baseline="-25000"/>
              <a:t>i</a:t>
            </a:r>
            <a:r>
              <a:rPr lang="en-US" altLang="de-DE"/>
              <a:t> is currently allocated </a:t>
            </a:r>
            <a:r>
              <a:rPr lang="en-US" altLang="de-DE" i="1"/>
              <a:t>k</a:t>
            </a:r>
            <a:r>
              <a:rPr lang="en-US" altLang="de-DE"/>
              <a:t> instances of </a:t>
            </a:r>
            <a:r>
              <a:rPr lang="en-US" altLang="de-DE" i="1"/>
              <a:t>R</a:t>
            </a:r>
            <a:r>
              <a:rPr lang="en-US" altLang="de-DE" i="1" baseline="-25000"/>
              <a:t>j</a:t>
            </a:r>
            <a:r>
              <a:rPr lang="en-US" altLang="de-DE"/>
              <a:t>.</a:t>
            </a:r>
          </a:p>
          <a:p>
            <a:pPr eaLnBrk="1" hangingPunct="1">
              <a:spcBef>
                <a:spcPct val="20000"/>
              </a:spcBef>
              <a:buClr>
                <a:schemeClr val="tx2"/>
              </a:buClr>
              <a:buSzPct val="75000"/>
              <a:buFont typeface="Monotype Sorts" pitchFamily="2" charset="2"/>
              <a:buChar char="l"/>
            </a:pPr>
            <a:r>
              <a:rPr lang="en-US" altLang="de-DE" i="1"/>
              <a:t>Request</a:t>
            </a:r>
            <a:r>
              <a:rPr lang="en-US" altLang="de-DE"/>
              <a:t>: </a:t>
            </a:r>
            <a:r>
              <a:rPr lang="en-US" altLang="de-DE" i="1"/>
              <a:t>n</a:t>
            </a:r>
            <a:r>
              <a:rPr lang="en-US" altLang="de-DE"/>
              <a:t> x </a:t>
            </a:r>
            <a:r>
              <a:rPr lang="en-US" altLang="de-DE" i="1"/>
              <a:t>m</a:t>
            </a:r>
            <a:r>
              <a:rPr lang="en-US" altLang="de-DE"/>
              <a:t> matrix. If </a:t>
            </a:r>
            <a:r>
              <a:rPr lang="en-US" altLang="de-DE" i="1"/>
              <a:t>Request</a:t>
            </a:r>
            <a:r>
              <a:rPr lang="en-US" altLang="de-DE"/>
              <a:t>[</a:t>
            </a:r>
            <a:r>
              <a:rPr lang="en-US" altLang="de-DE" i="1"/>
              <a:t>i</a:t>
            </a:r>
            <a:r>
              <a:rPr lang="en-US" altLang="de-DE"/>
              <a:t>, </a:t>
            </a:r>
            <a:r>
              <a:rPr lang="en-US" altLang="de-DE" i="1"/>
              <a:t>j</a:t>
            </a:r>
            <a:r>
              <a:rPr lang="en-US" altLang="de-DE"/>
              <a:t>] = </a:t>
            </a:r>
            <a:r>
              <a:rPr lang="en-US" altLang="de-DE" i="1"/>
              <a:t>k</a:t>
            </a:r>
            <a:r>
              <a:rPr lang="en-US" altLang="de-DE"/>
              <a:t>, then </a:t>
            </a:r>
            <a:r>
              <a:rPr lang="en-US" altLang="de-DE" i="1"/>
              <a:t>P</a:t>
            </a:r>
            <a:r>
              <a:rPr lang="en-US" altLang="de-DE" i="1" baseline="-25000"/>
              <a:t>i</a:t>
            </a:r>
            <a:r>
              <a:rPr lang="en-US" altLang="de-DE"/>
              <a:t> is requesting </a:t>
            </a:r>
            <a:r>
              <a:rPr lang="en-US" altLang="de-DE" i="1"/>
              <a:t>k</a:t>
            </a:r>
            <a:r>
              <a:rPr lang="en-US" altLang="de-DE"/>
              <a:t> instances of resource type </a:t>
            </a:r>
            <a:r>
              <a:rPr lang="en-US" altLang="de-DE" i="1"/>
              <a:t>R</a:t>
            </a:r>
            <a:r>
              <a:rPr lang="en-US" altLang="de-DE" i="1" baseline="-25000"/>
              <a:t>j</a:t>
            </a:r>
            <a:r>
              <a:rPr lang="en-US" altLang="de-DE"/>
              <a:t>.</a:t>
            </a:r>
          </a:p>
        </p:txBody>
      </p:sp>
      <p:sp>
        <p:nvSpPr>
          <p:cNvPr id="39941" name="Rectangle 4"/>
          <p:cNvSpPr>
            <a:spLocks noChangeArrowheads="1"/>
          </p:cNvSpPr>
          <p:nvPr/>
        </p:nvSpPr>
        <p:spPr bwMode="auto">
          <a:xfrm>
            <a:off x="533400" y="1677988"/>
            <a:ext cx="7369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a:t>Let </a:t>
            </a:r>
            <a:r>
              <a:rPr lang="en-US" altLang="de-DE" i="1"/>
              <a:t>n</a:t>
            </a:r>
            <a:r>
              <a:rPr lang="en-US" altLang="de-DE"/>
              <a:t> = number of processes and </a:t>
            </a:r>
            <a:r>
              <a:rPr lang="en-US" altLang="de-DE" i="1"/>
              <a:t>m</a:t>
            </a:r>
            <a:r>
              <a:rPr lang="en-US" altLang="de-DE"/>
              <a:t> = number of resource types.</a:t>
            </a: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97743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liennummernplatzhalt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D91EFD1-3F98-44E5-8A6E-1D28B6FA85B1}" type="slidenum">
              <a:rPr lang="en-US" altLang="de-DE" sz="1600"/>
              <a:pPr eaLnBrk="1" hangingPunct="1"/>
              <a:t>42</a:t>
            </a:fld>
            <a:endParaRPr lang="en-US" altLang="de-DE" sz="1600"/>
          </a:p>
        </p:txBody>
      </p:sp>
      <p:sp>
        <p:nvSpPr>
          <p:cNvPr id="40963" name="Rectangle 2"/>
          <p:cNvSpPr>
            <a:spLocks noGrp="1" noChangeArrowheads="1"/>
          </p:cNvSpPr>
          <p:nvPr>
            <p:ph type="title"/>
          </p:nvPr>
        </p:nvSpPr>
        <p:spPr>
          <a:xfrm>
            <a:off x="644525" y="574675"/>
            <a:ext cx="7772400" cy="9906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de-DE" sz="3600">
                <a:solidFill>
                  <a:schemeClr val="tx1"/>
                </a:solidFill>
                <a:latin typeface="Times New Roman" panose="02020603050405020304" pitchFamily="18" charset="0"/>
                <a:cs typeface="Times New Roman" panose="02020603050405020304" pitchFamily="18" charset="0"/>
              </a:rPr>
              <a:t>Detection Algorithm (Short Form)</a:t>
            </a:r>
          </a:p>
        </p:txBody>
      </p:sp>
      <p:sp>
        <p:nvSpPr>
          <p:cNvPr id="6" name="Textfeld 5"/>
          <p:cNvSpPr txBox="1"/>
          <p:nvPr/>
        </p:nvSpPr>
        <p:spPr>
          <a:xfrm>
            <a:off x="884238" y="1787525"/>
            <a:ext cx="6675437" cy="2973388"/>
          </a:xfrm>
          <a:prstGeom prst="rect">
            <a:avLst/>
          </a:prstGeom>
          <a:noFill/>
        </p:spPr>
        <p:txBody>
          <a:bodyPr>
            <a:spAutoFit/>
          </a:bodyPr>
          <a:lstStyle/>
          <a:p>
            <a:pPr marL="514350" indent="-514350" eaLnBrk="0" hangingPunct="0">
              <a:spcBef>
                <a:spcPct val="20000"/>
              </a:spcBef>
              <a:buClr>
                <a:srgbClr val="6600FF"/>
              </a:buClr>
              <a:buFont typeface="+mj-lt"/>
              <a:buAutoNum type="arabicPeriod"/>
              <a:defRPr/>
            </a:pPr>
            <a:r>
              <a:rPr lang="de-DE" dirty="0">
                <a:solidFill>
                  <a:srgbClr val="3333CC"/>
                </a:solidFill>
                <a:latin typeface="+mn-lt"/>
              </a:rPr>
              <a:t>Look </a:t>
            </a:r>
            <a:r>
              <a:rPr lang="de-DE" dirty="0" err="1">
                <a:solidFill>
                  <a:srgbClr val="3333CC"/>
                </a:solidFill>
                <a:latin typeface="+mn-lt"/>
              </a:rPr>
              <a:t>for</a:t>
            </a:r>
            <a:r>
              <a:rPr lang="de-DE" dirty="0">
                <a:solidFill>
                  <a:srgbClr val="3333CC"/>
                </a:solidFill>
                <a:latin typeface="+mn-lt"/>
              </a:rPr>
              <a:t> </a:t>
            </a:r>
            <a:r>
              <a:rPr lang="de-DE" dirty="0" err="1">
                <a:solidFill>
                  <a:srgbClr val="3333CC"/>
                </a:solidFill>
                <a:latin typeface="+mn-lt"/>
              </a:rPr>
              <a:t>unmarked</a:t>
            </a:r>
            <a:r>
              <a:rPr lang="de-DE" dirty="0">
                <a:solidFill>
                  <a:srgbClr val="3333CC"/>
                </a:solidFill>
                <a:latin typeface="+mn-lt"/>
              </a:rPr>
              <a:t> </a:t>
            </a:r>
            <a:r>
              <a:rPr lang="de-DE" dirty="0" err="1">
                <a:solidFill>
                  <a:srgbClr val="3333CC"/>
                </a:solidFill>
                <a:latin typeface="+mn-lt"/>
              </a:rPr>
              <a:t>process</a:t>
            </a:r>
            <a:r>
              <a:rPr lang="de-DE" dirty="0">
                <a:solidFill>
                  <a:srgbClr val="3333CC"/>
                </a:solidFill>
                <a:latin typeface="+mn-lt"/>
              </a:rPr>
              <a:t> </a:t>
            </a:r>
            <a:r>
              <a:rPr lang="de-DE" i="1" dirty="0">
                <a:solidFill>
                  <a:srgbClr val="3333CC"/>
                </a:solidFill>
                <a:latin typeface="+mn-lt"/>
              </a:rPr>
              <a:t>P</a:t>
            </a:r>
            <a:r>
              <a:rPr lang="de-DE" i="1" baseline="-25000" dirty="0">
                <a:solidFill>
                  <a:srgbClr val="3333CC"/>
                </a:solidFill>
                <a:latin typeface="+mn-lt"/>
              </a:rPr>
              <a:t>i</a:t>
            </a:r>
            <a:r>
              <a:rPr lang="de-DE" dirty="0">
                <a:solidFill>
                  <a:srgbClr val="3333CC"/>
                </a:solidFill>
                <a:latin typeface="+mn-lt"/>
              </a:rPr>
              <a:t> </a:t>
            </a:r>
            <a:r>
              <a:rPr lang="de-DE" dirty="0" err="1">
                <a:solidFill>
                  <a:srgbClr val="3333CC"/>
                </a:solidFill>
                <a:latin typeface="+mn-lt"/>
              </a:rPr>
              <a:t>for</a:t>
            </a:r>
            <a:r>
              <a:rPr lang="de-DE" dirty="0">
                <a:solidFill>
                  <a:srgbClr val="3333CC"/>
                </a:solidFill>
                <a:latin typeface="+mn-lt"/>
              </a:rPr>
              <a:t> </a:t>
            </a:r>
            <a:r>
              <a:rPr lang="de-DE" dirty="0" err="1">
                <a:solidFill>
                  <a:srgbClr val="3333CC"/>
                </a:solidFill>
                <a:latin typeface="+mn-lt"/>
              </a:rPr>
              <a:t>which</a:t>
            </a:r>
            <a:r>
              <a:rPr lang="de-DE" dirty="0">
                <a:solidFill>
                  <a:srgbClr val="3333CC"/>
                </a:solidFill>
                <a:latin typeface="+mn-lt"/>
              </a:rPr>
              <a:t> </a:t>
            </a:r>
            <a:r>
              <a:rPr lang="de-DE" dirty="0" err="1">
                <a:solidFill>
                  <a:srgbClr val="3333CC"/>
                </a:solidFill>
                <a:latin typeface="+mn-lt"/>
              </a:rPr>
              <a:t>the</a:t>
            </a:r>
            <a:r>
              <a:rPr lang="de-DE" i="1" dirty="0">
                <a:solidFill>
                  <a:srgbClr val="3333CC"/>
                </a:solidFill>
                <a:latin typeface="+mn-lt"/>
              </a:rPr>
              <a:t> i-</a:t>
            </a:r>
            <a:r>
              <a:rPr lang="de-DE" i="1" dirty="0" err="1">
                <a:solidFill>
                  <a:srgbClr val="3333CC"/>
                </a:solidFill>
                <a:latin typeface="+mn-lt"/>
              </a:rPr>
              <a:t>th</a:t>
            </a:r>
            <a:r>
              <a:rPr lang="de-DE" i="1" dirty="0">
                <a:solidFill>
                  <a:srgbClr val="3333CC"/>
                </a:solidFill>
                <a:latin typeface="+mn-lt"/>
              </a:rPr>
              <a:t> </a:t>
            </a:r>
            <a:r>
              <a:rPr lang="de-DE" i="1" dirty="0" err="1">
                <a:solidFill>
                  <a:srgbClr val="3333CC"/>
                </a:solidFill>
                <a:latin typeface="+mn-lt"/>
              </a:rPr>
              <a:t>row</a:t>
            </a:r>
            <a:r>
              <a:rPr lang="de-DE" dirty="0">
                <a:solidFill>
                  <a:srgbClr val="3333CC"/>
                </a:solidFill>
                <a:latin typeface="+mn-lt"/>
              </a:rPr>
              <a:t> </a:t>
            </a:r>
            <a:r>
              <a:rPr lang="de-DE" dirty="0" err="1">
                <a:solidFill>
                  <a:srgbClr val="3333CC"/>
                </a:solidFill>
                <a:latin typeface="+mn-lt"/>
              </a:rPr>
              <a:t>of</a:t>
            </a:r>
            <a:r>
              <a:rPr lang="de-DE" dirty="0">
                <a:solidFill>
                  <a:srgbClr val="3333CC"/>
                </a:solidFill>
                <a:latin typeface="+mn-lt"/>
              </a:rPr>
              <a:t> </a:t>
            </a:r>
            <a:r>
              <a:rPr lang="de-DE" i="1" dirty="0">
                <a:solidFill>
                  <a:srgbClr val="3333CC"/>
                </a:solidFill>
                <a:latin typeface="+mn-lt"/>
              </a:rPr>
              <a:t>R</a:t>
            </a:r>
            <a:r>
              <a:rPr lang="de-DE" dirty="0">
                <a:solidFill>
                  <a:srgbClr val="3333CC"/>
                </a:solidFill>
                <a:latin typeface="+mn-lt"/>
              </a:rPr>
              <a:t> </a:t>
            </a:r>
            <a:r>
              <a:rPr lang="de-DE" dirty="0" err="1">
                <a:solidFill>
                  <a:srgbClr val="3333CC"/>
                </a:solidFill>
                <a:latin typeface="+mn-lt"/>
              </a:rPr>
              <a:t>is</a:t>
            </a:r>
            <a:r>
              <a:rPr lang="de-DE" dirty="0">
                <a:solidFill>
                  <a:srgbClr val="3333CC"/>
                </a:solidFill>
                <a:latin typeface="+mn-lt"/>
              </a:rPr>
              <a:t> </a:t>
            </a:r>
            <a:r>
              <a:rPr lang="de-DE" dirty="0" err="1">
                <a:solidFill>
                  <a:srgbClr val="3333CC"/>
                </a:solidFill>
                <a:latin typeface="+mn-lt"/>
              </a:rPr>
              <a:t>less</a:t>
            </a:r>
            <a:r>
              <a:rPr lang="de-DE" dirty="0">
                <a:solidFill>
                  <a:srgbClr val="3333CC"/>
                </a:solidFill>
                <a:latin typeface="+mn-lt"/>
              </a:rPr>
              <a:t> </a:t>
            </a:r>
            <a:r>
              <a:rPr lang="de-DE" dirty="0" err="1">
                <a:solidFill>
                  <a:srgbClr val="3333CC"/>
                </a:solidFill>
                <a:latin typeface="+mn-lt"/>
              </a:rPr>
              <a:t>than</a:t>
            </a:r>
            <a:r>
              <a:rPr lang="de-DE" dirty="0">
                <a:solidFill>
                  <a:srgbClr val="3333CC"/>
                </a:solidFill>
                <a:latin typeface="+mn-lt"/>
              </a:rPr>
              <a:t> </a:t>
            </a:r>
            <a:r>
              <a:rPr lang="de-DE" dirty="0" err="1">
                <a:solidFill>
                  <a:srgbClr val="3333CC"/>
                </a:solidFill>
                <a:latin typeface="+mn-lt"/>
              </a:rPr>
              <a:t>or</a:t>
            </a:r>
            <a:r>
              <a:rPr lang="de-DE" dirty="0">
                <a:solidFill>
                  <a:srgbClr val="3333CC"/>
                </a:solidFill>
                <a:latin typeface="+mn-lt"/>
              </a:rPr>
              <a:t> </a:t>
            </a:r>
            <a:r>
              <a:rPr lang="de-DE" dirty="0" err="1">
                <a:solidFill>
                  <a:srgbClr val="3333CC"/>
                </a:solidFill>
                <a:latin typeface="+mn-lt"/>
              </a:rPr>
              <a:t>equal</a:t>
            </a:r>
            <a:r>
              <a:rPr lang="de-DE" dirty="0">
                <a:solidFill>
                  <a:srgbClr val="3333CC"/>
                </a:solidFill>
                <a:latin typeface="+mn-lt"/>
              </a:rPr>
              <a:t> </a:t>
            </a:r>
            <a:r>
              <a:rPr lang="de-DE" dirty="0" err="1">
                <a:solidFill>
                  <a:srgbClr val="3333CC"/>
                </a:solidFill>
                <a:latin typeface="+mn-lt"/>
              </a:rPr>
              <a:t>to</a:t>
            </a:r>
            <a:r>
              <a:rPr lang="de-DE" dirty="0">
                <a:solidFill>
                  <a:srgbClr val="3333CC"/>
                </a:solidFill>
                <a:latin typeface="+mn-lt"/>
              </a:rPr>
              <a:t> </a:t>
            </a:r>
            <a:r>
              <a:rPr lang="de-DE" i="1" dirty="0">
                <a:solidFill>
                  <a:srgbClr val="3333CC"/>
                </a:solidFill>
                <a:latin typeface="+mn-lt"/>
              </a:rPr>
              <a:t>A</a:t>
            </a:r>
          </a:p>
          <a:p>
            <a:pPr marL="514350" indent="-514350" eaLnBrk="0" hangingPunct="0">
              <a:spcBef>
                <a:spcPct val="20000"/>
              </a:spcBef>
              <a:buClr>
                <a:srgbClr val="6600FF"/>
              </a:buClr>
              <a:buFont typeface="+mj-lt"/>
              <a:buAutoNum type="arabicPeriod"/>
              <a:defRPr/>
            </a:pPr>
            <a:endParaRPr lang="de-DE" i="1" dirty="0">
              <a:solidFill>
                <a:srgbClr val="3333CC"/>
              </a:solidFill>
              <a:latin typeface="+mn-lt"/>
            </a:endParaRPr>
          </a:p>
          <a:p>
            <a:pPr marL="514350" indent="-514350" eaLnBrk="0" hangingPunct="0">
              <a:spcBef>
                <a:spcPct val="20000"/>
              </a:spcBef>
              <a:buClr>
                <a:srgbClr val="6600FF"/>
              </a:buClr>
              <a:buFont typeface="+mj-lt"/>
              <a:buAutoNum type="arabicPeriod"/>
              <a:defRPr/>
            </a:pPr>
            <a:r>
              <a:rPr lang="de-DE" dirty="0" err="1">
                <a:solidFill>
                  <a:srgbClr val="3333CC"/>
                </a:solidFill>
                <a:latin typeface="+mn-lt"/>
              </a:rPr>
              <a:t>If</a:t>
            </a:r>
            <a:r>
              <a:rPr lang="de-DE" dirty="0">
                <a:solidFill>
                  <a:srgbClr val="3333CC"/>
                </a:solidFill>
                <a:latin typeface="+mn-lt"/>
              </a:rPr>
              <a:t> such a </a:t>
            </a:r>
            <a:r>
              <a:rPr lang="de-DE" dirty="0" err="1">
                <a:solidFill>
                  <a:srgbClr val="3333CC"/>
                </a:solidFill>
                <a:latin typeface="+mn-lt"/>
              </a:rPr>
              <a:t>process</a:t>
            </a:r>
            <a:r>
              <a:rPr lang="de-DE" dirty="0">
                <a:solidFill>
                  <a:srgbClr val="3333CC"/>
                </a:solidFill>
                <a:latin typeface="+mn-lt"/>
              </a:rPr>
              <a:t> </a:t>
            </a:r>
            <a:r>
              <a:rPr lang="de-DE" dirty="0" err="1">
                <a:solidFill>
                  <a:srgbClr val="3333CC"/>
                </a:solidFill>
                <a:latin typeface="+mn-lt"/>
              </a:rPr>
              <a:t>is</a:t>
            </a:r>
            <a:r>
              <a:rPr lang="de-DE" dirty="0">
                <a:solidFill>
                  <a:srgbClr val="3333CC"/>
                </a:solidFill>
                <a:latin typeface="+mn-lt"/>
              </a:rPr>
              <a:t> </a:t>
            </a:r>
            <a:r>
              <a:rPr lang="de-DE" dirty="0" err="1">
                <a:solidFill>
                  <a:srgbClr val="3333CC"/>
                </a:solidFill>
                <a:latin typeface="+mn-lt"/>
              </a:rPr>
              <a:t>found</a:t>
            </a:r>
            <a:r>
              <a:rPr lang="de-DE" dirty="0">
                <a:solidFill>
                  <a:srgbClr val="3333CC"/>
                </a:solidFill>
                <a:latin typeface="+mn-lt"/>
              </a:rPr>
              <a:t>, </a:t>
            </a:r>
            <a:r>
              <a:rPr lang="de-DE" dirty="0" err="1">
                <a:solidFill>
                  <a:srgbClr val="3333CC"/>
                </a:solidFill>
                <a:latin typeface="+mn-lt"/>
              </a:rPr>
              <a:t>add</a:t>
            </a:r>
            <a:r>
              <a:rPr lang="de-DE" dirty="0">
                <a:solidFill>
                  <a:srgbClr val="3333CC"/>
                </a:solidFill>
                <a:latin typeface="+mn-lt"/>
              </a:rPr>
              <a:t> </a:t>
            </a:r>
            <a:r>
              <a:rPr lang="de-DE" dirty="0" err="1">
                <a:solidFill>
                  <a:srgbClr val="3333CC"/>
                </a:solidFill>
                <a:latin typeface="+mn-lt"/>
              </a:rPr>
              <a:t>the</a:t>
            </a:r>
            <a:r>
              <a:rPr lang="de-DE" dirty="0">
                <a:solidFill>
                  <a:srgbClr val="3333CC"/>
                </a:solidFill>
                <a:latin typeface="+mn-lt"/>
              </a:rPr>
              <a:t> </a:t>
            </a:r>
            <a:r>
              <a:rPr lang="de-DE" i="1" dirty="0">
                <a:solidFill>
                  <a:srgbClr val="3333CC"/>
                </a:solidFill>
                <a:latin typeface="+mn-lt"/>
              </a:rPr>
              <a:t>i-</a:t>
            </a:r>
            <a:r>
              <a:rPr lang="de-DE" i="1" dirty="0" err="1">
                <a:solidFill>
                  <a:srgbClr val="3333CC"/>
                </a:solidFill>
                <a:latin typeface="+mn-lt"/>
              </a:rPr>
              <a:t>th</a:t>
            </a:r>
            <a:r>
              <a:rPr lang="de-DE" i="1" dirty="0">
                <a:solidFill>
                  <a:srgbClr val="3333CC"/>
                </a:solidFill>
                <a:latin typeface="+mn-lt"/>
              </a:rPr>
              <a:t> </a:t>
            </a:r>
            <a:r>
              <a:rPr lang="de-DE" i="1" dirty="0" err="1">
                <a:solidFill>
                  <a:srgbClr val="3333CC"/>
                </a:solidFill>
                <a:latin typeface="+mn-lt"/>
              </a:rPr>
              <a:t>row</a:t>
            </a:r>
            <a:r>
              <a:rPr lang="de-DE" dirty="0">
                <a:solidFill>
                  <a:srgbClr val="3333CC"/>
                </a:solidFill>
                <a:latin typeface="+mn-lt"/>
              </a:rPr>
              <a:t> </a:t>
            </a:r>
            <a:r>
              <a:rPr lang="de-DE" dirty="0" err="1">
                <a:solidFill>
                  <a:srgbClr val="3333CC"/>
                </a:solidFill>
                <a:latin typeface="+mn-lt"/>
              </a:rPr>
              <a:t>of</a:t>
            </a:r>
            <a:r>
              <a:rPr lang="de-DE" dirty="0">
                <a:solidFill>
                  <a:srgbClr val="3333CC"/>
                </a:solidFill>
                <a:latin typeface="+mn-lt"/>
              </a:rPr>
              <a:t> </a:t>
            </a:r>
            <a:r>
              <a:rPr lang="de-DE" i="1" dirty="0">
                <a:solidFill>
                  <a:srgbClr val="3333CC"/>
                </a:solidFill>
                <a:latin typeface="+mn-lt"/>
              </a:rPr>
              <a:t>C</a:t>
            </a:r>
            <a:r>
              <a:rPr lang="de-DE" dirty="0">
                <a:solidFill>
                  <a:srgbClr val="3333CC"/>
                </a:solidFill>
                <a:latin typeface="+mn-lt"/>
              </a:rPr>
              <a:t> </a:t>
            </a:r>
            <a:r>
              <a:rPr lang="de-DE" dirty="0" err="1">
                <a:solidFill>
                  <a:srgbClr val="3333CC"/>
                </a:solidFill>
                <a:latin typeface="+mn-lt"/>
              </a:rPr>
              <a:t>to</a:t>
            </a:r>
            <a:r>
              <a:rPr lang="de-DE" dirty="0">
                <a:solidFill>
                  <a:srgbClr val="3333CC"/>
                </a:solidFill>
                <a:latin typeface="+mn-lt"/>
              </a:rPr>
              <a:t> </a:t>
            </a:r>
            <a:r>
              <a:rPr lang="de-DE" i="1" dirty="0">
                <a:solidFill>
                  <a:srgbClr val="3333CC"/>
                </a:solidFill>
                <a:latin typeface="+mn-lt"/>
              </a:rPr>
              <a:t>A,</a:t>
            </a:r>
            <a:r>
              <a:rPr lang="de-DE" dirty="0">
                <a:solidFill>
                  <a:srgbClr val="3333CC"/>
                </a:solidFill>
                <a:latin typeface="+mn-lt"/>
              </a:rPr>
              <a:t> </a:t>
            </a:r>
            <a:r>
              <a:rPr lang="de-DE" dirty="0" err="1">
                <a:solidFill>
                  <a:srgbClr val="3333CC"/>
                </a:solidFill>
                <a:latin typeface="+mn-lt"/>
              </a:rPr>
              <a:t>mark</a:t>
            </a:r>
            <a:r>
              <a:rPr lang="de-DE" dirty="0">
                <a:solidFill>
                  <a:srgbClr val="3333CC"/>
                </a:solidFill>
                <a:latin typeface="+mn-lt"/>
              </a:rPr>
              <a:t> </a:t>
            </a:r>
            <a:r>
              <a:rPr lang="de-DE" dirty="0" err="1">
                <a:solidFill>
                  <a:srgbClr val="3333CC"/>
                </a:solidFill>
                <a:latin typeface="+mn-lt"/>
              </a:rPr>
              <a:t>the</a:t>
            </a:r>
            <a:r>
              <a:rPr lang="de-DE" dirty="0">
                <a:solidFill>
                  <a:srgbClr val="3333CC"/>
                </a:solidFill>
                <a:latin typeface="+mn-lt"/>
              </a:rPr>
              <a:t> </a:t>
            </a:r>
            <a:r>
              <a:rPr lang="de-DE" dirty="0" err="1">
                <a:solidFill>
                  <a:srgbClr val="3333CC"/>
                </a:solidFill>
                <a:latin typeface="+mn-lt"/>
              </a:rPr>
              <a:t>process</a:t>
            </a:r>
            <a:r>
              <a:rPr lang="de-DE" dirty="0">
                <a:solidFill>
                  <a:srgbClr val="3333CC"/>
                </a:solidFill>
                <a:latin typeface="+mn-lt"/>
              </a:rPr>
              <a:t>, </a:t>
            </a:r>
            <a:r>
              <a:rPr lang="de-DE" dirty="0" err="1">
                <a:solidFill>
                  <a:srgbClr val="3333CC"/>
                </a:solidFill>
                <a:latin typeface="+mn-lt"/>
              </a:rPr>
              <a:t>go</a:t>
            </a:r>
            <a:r>
              <a:rPr lang="de-DE" dirty="0">
                <a:solidFill>
                  <a:srgbClr val="3333CC"/>
                </a:solidFill>
                <a:latin typeface="+mn-lt"/>
              </a:rPr>
              <a:t> </a:t>
            </a:r>
            <a:r>
              <a:rPr lang="de-DE" dirty="0" err="1">
                <a:solidFill>
                  <a:srgbClr val="3333CC"/>
                </a:solidFill>
                <a:latin typeface="+mn-lt"/>
              </a:rPr>
              <a:t>to</a:t>
            </a:r>
            <a:r>
              <a:rPr lang="de-DE" dirty="0">
                <a:solidFill>
                  <a:srgbClr val="3333CC"/>
                </a:solidFill>
                <a:latin typeface="+mn-lt"/>
              </a:rPr>
              <a:t> </a:t>
            </a:r>
            <a:r>
              <a:rPr lang="de-DE" dirty="0" err="1">
                <a:solidFill>
                  <a:srgbClr val="3333CC"/>
                </a:solidFill>
                <a:latin typeface="+mn-lt"/>
              </a:rPr>
              <a:t>step</a:t>
            </a:r>
            <a:r>
              <a:rPr lang="de-DE" dirty="0">
                <a:solidFill>
                  <a:srgbClr val="3333CC"/>
                </a:solidFill>
                <a:latin typeface="+mn-lt"/>
              </a:rPr>
              <a:t> 1</a:t>
            </a:r>
          </a:p>
          <a:p>
            <a:pPr marL="514350" indent="-514350" eaLnBrk="0" hangingPunct="0">
              <a:spcBef>
                <a:spcPct val="20000"/>
              </a:spcBef>
              <a:buClr>
                <a:srgbClr val="6600FF"/>
              </a:buClr>
              <a:buFont typeface="+mj-lt"/>
              <a:buAutoNum type="arabicPeriod"/>
              <a:defRPr/>
            </a:pPr>
            <a:endParaRPr lang="de-DE" dirty="0">
              <a:solidFill>
                <a:srgbClr val="3333CC"/>
              </a:solidFill>
              <a:latin typeface="+mn-lt"/>
            </a:endParaRPr>
          </a:p>
          <a:p>
            <a:pPr marL="514350" indent="-514350" eaLnBrk="0" hangingPunct="0">
              <a:spcBef>
                <a:spcPct val="20000"/>
              </a:spcBef>
              <a:buClr>
                <a:srgbClr val="6600FF"/>
              </a:buClr>
              <a:buFont typeface="+mj-lt"/>
              <a:buAutoNum type="arabicPeriod"/>
              <a:defRPr/>
            </a:pPr>
            <a:r>
              <a:rPr lang="de-DE" dirty="0" err="1">
                <a:solidFill>
                  <a:srgbClr val="3333CC"/>
                </a:solidFill>
                <a:latin typeface="+mn-lt"/>
              </a:rPr>
              <a:t>If</a:t>
            </a:r>
            <a:r>
              <a:rPr lang="de-DE" dirty="0">
                <a:solidFill>
                  <a:srgbClr val="3333CC"/>
                </a:solidFill>
                <a:latin typeface="+mn-lt"/>
              </a:rPr>
              <a:t> </a:t>
            </a:r>
            <a:r>
              <a:rPr lang="de-DE" dirty="0" err="1">
                <a:solidFill>
                  <a:srgbClr val="3333CC"/>
                </a:solidFill>
                <a:latin typeface="+mn-lt"/>
              </a:rPr>
              <a:t>no</a:t>
            </a:r>
            <a:r>
              <a:rPr lang="de-DE" dirty="0">
                <a:solidFill>
                  <a:srgbClr val="3333CC"/>
                </a:solidFill>
                <a:latin typeface="+mn-lt"/>
              </a:rPr>
              <a:t> such </a:t>
            </a:r>
            <a:r>
              <a:rPr lang="de-DE" dirty="0" err="1">
                <a:solidFill>
                  <a:srgbClr val="3333CC"/>
                </a:solidFill>
                <a:latin typeface="+mn-lt"/>
              </a:rPr>
              <a:t>process</a:t>
            </a:r>
            <a:r>
              <a:rPr lang="de-DE" dirty="0">
                <a:solidFill>
                  <a:srgbClr val="3333CC"/>
                </a:solidFill>
                <a:latin typeface="+mn-lt"/>
              </a:rPr>
              <a:t> </a:t>
            </a:r>
            <a:r>
              <a:rPr lang="de-DE" dirty="0" err="1">
                <a:solidFill>
                  <a:srgbClr val="3333CC"/>
                </a:solidFill>
                <a:latin typeface="+mn-lt"/>
              </a:rPr>
              <a:t>exists</a:t>
            </a:r>
            <a:r>
              <a:rPr lang="de-DE" dirty="0">
                <a:solidFill>
                  <a:srgbClr val="3333CC"/>
                </a:solidFill>
                <a:latin typeface="+mn-lt"/>
              </a:rPr>
              <a:t>, </a:t>
            </a:r>
            <a:r>
              <a:rPr lang="de-DE" dirty="0" err="1">
                <a:solidFill>
                  <a:srgbClr val="3333CC"/>
                </a:solidFill>
                <a:latin typeface="+mn-lt"/>
              </a:rPr>
              <a:t>terminate</a:t>
            </a:r>
            <a:r>
              <a:rPr lang="de-DE" dirty="0">
                <a:solidFill>
                  <a:srgbClr val="3333CC"/>
                </a:solidFill>
                <a:latin typeface="+mn-lt"/>
              </a:rPr>
              <a:t> </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533716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liennummernplatzhalt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18CAF79-828A-4398-BF18-1F9B235521D8}" type="slidenum">
              <a:rPr lang="en-US" altLang="de-DE" sz="1600"/>
              <a:pPr eaLnBrk="1" hangingPunct="1"/>
              <a:t>43</a:t>
            </a:fld>
            <a:endParaRPr lang="en-US" altLang="de-DE" sz="1600"/>
          </a:p>
        </p:txBody>
      </p:sp>
      <p:sp>
        <p:nvSpPr>
          <p:cNvPr id="2052" name="Rectangle 2"/>
          <p:cNvSpPr>
            <a:spLocks noGrp="1" noChangeArrowheads="1"/>
          </p:cNvSpPr>
          <p:nvPr>
            <p:ph type="title"/>
          </p:nvPr>
        </p:nvSpPr>
        <p:spPr>
          <a:xfrm>
            <a:off x="685800" y="228600"/>
            <a:ext cx="7772400" cy="9906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de-DE" sz="3600">
                <a:solidFill>
                  <a:schemeClr val="tx1"/>
                </a:solidFill>
                <a:latin typeface="Times New Roman" panose="02020603050405020304" pitchFamily="18" charset="0"/>
                <a:cs typeface="Times New Roman" panose="02020603050405020304" pitchFamily="18" charset="0"/>
              </a:rPr>
              <a:t>Detection Algorithm</a:t>
            </a:r>
          </a:p>
        </p:txBody>
      </p:sp>
      <p:graphicFrame>
        <p:nvGraphicFramePr>
          <p:cNvPr id="2050" name="Object 2"/>
          <p:cNvGraphicFramePr>
            <a:graphicFrameLocks/>
          </p:cNvGraphicFramePr>
          <p:nvPr/>
        </p:nvGraphicFramePr>
        <p:xfrm>
          <a:off x="838200" y="1755775"/>
          <a:ext cx="7405688" cy="4286250"/>
        </p:xfrm>
        <a:graphic>
          <a:graphicData uri="http://schemas.openxmlformats.org/presentationml/2006/ole">
            <mc:AlternateContent xmlns:mc="http://schemas.openxmlformats.org/markup-compatibility/2006">
              <mc:Choice xmlns:v="urn:schemas-microsoft-com:vml" Requires="v">
                <p:oleObj spid="_x0000_s5129" name="Document" r:id="rId4" imgW="7405560" imgH="4286160" progId="Word.Document.8">
                  <p:embed/>
                </p:oleObj>
              </mc:Choice>
              <mc:Fallback>
                <p:oleObj name="Document" r:id="rId4" imgW="7405560" imgH="4286160" progId="Word.Document.8">
                  <p:embed/>
                  <p:pic>
                    <p:nvPicPr>
                      <p:cNvPr id="2050"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755775"/>
                        <a:ext cx="7405688"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3" name="Rectangle 4"/>
          <p:cNvSpPr>
            <a:spLocks noChangeArrowheads="1"/>
          </p:cNvSpPr>
          <p:nvPr/>
        </p:nvSpPr>
        <p:spPr bwMode="auto">
          <a:xfrm>
            <a:off x="898525" y="5902325"/>
            <a:ext cx="671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a:t>Algorithm requires </a:t>
            </a:r>
            <a:r>
              <a:rPr lang="en-US" altLang="de-DE" i="1"/>
              <a:t>O</a:t>
            </a:r>
            <a:r>
              <a:rPr lang="en-US" altLang="de-DE"/>
              <a:t>(</a:t>
            </a:r>
            <a:r>
              <a:rPr lang="en-US" altLang="de-DE" i="1"/>
              <a:t>m </a:t>
            </a:r>
            <a:r>
              <a:rPr lang="en-US" altLang="de-DE">
                <a:latin typeface="Symbol" panose="05050102010706020507" pitchFamily="18" charset="2"/>
              </a:rPr>
              <a:t>×</a:t>
            </a:r>
            <a:r>
              <a:rPr lang="en-US" altLang="de-DE" i="1"/>
              <a:t> n</a:t>
            </a:r>
            <a:r>
              <a:rPr lang="en-US" altLang="de-DE" baseline="30000"/>
              <a:t>2</a:t>
            </a:r>
            <a:r>
              <a:rPr lang="en-US" altLang="de-DE"/>
              <a:t>) operations to detect deadlock.</a:t>
            </a:r>
          </a:p>
        </p:txBody>
      </p:sp>
      <p:pic>
        <p:nvPicPr>
          <p:cNvPr id="6" name="Grafik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3193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BAA2D08-8785-49E8-9DD4-C11A05322F91}" type="slidenum">
              <a:rPr lang="en-US" altLang="de-DE" sz="1600"/>
              <a:pPr eaLnBrk="1" hangingPunct="1"/>
              <a:t>44</a:t>
            </a:fld>
            <a:endParaRPr lang="en-US" altLang="de-DE" sz="1600"/>
          </a:p>
        </p:txBody>
      </p:sp>
      <p:sp>
        <p:nvSpPr>
          <p:cNvPr id="41987" name="Rectangle 2"/>
          <p:cNvSpPr>
            <a:spLocks noGrp="1" noChangeArrowheads="1"/>
          </p:cNvSpPr>
          <p:nvPr>
            <p:ph type="title"/>
          </p:nvPr>
        </p:nvSpPr>
        <p:spPr>
          <a:xfrm>
            <a:off x="0" y="0"/>
            <a:ext cx="9144000" cy="1279525"/>
          </a:xfrm>
        </p:spPr>
        <p:txBody>
          <a:bodyPr/>
          <a:lstStyle/>
          <a:p>
            <a:pPr eaLnBrk="1" hangingPunct="1"/>
            <a:r>
              <a:rPr lang="en-US" altLang="de-DE" sz="3600" smtClean="0"/>
              <a:t>Detection with Multiple Resources of Each Type</a:t>
            </a:r>
          </a:p>
        </p:txBody>
      </p:sp>
      <p:sp>
        <p:nvSpPr>
          <p:cNvPr id="41988" name="AutoShape 3"/>
          <p:cNvSpPr>
            <a:spLocks noGrp="1" noChangeAspect="1" noChangeArrowheads="1"/>
          </p:cNvSpPr>
          <p:nvPr>
            <p:ph type="body" idx="1"/>
          </p:nvPr>
        </p:nvSpPr>
        <p:spPr>
          <a:xfrm>
            <a:off x="131763" y="5473700"/>
            <a:ext cx="8839200" cy="714375"/>
          </a:xfrm>
        </p:spPr>
        <p:txBody>
          <a:bodyPr/>
          <a:lstStyle/>
          <a:p>
            <a:pPr algn="ctr" eaLnBrk="1" hangingPunct="1">
              <a:buFontTx/>
              <a:buNone/>
            </a:pPr>
            <a:r>
              <a:rPr lang="en-US" altLang="de-DE" smtClean="0"/>
              <a:t>An example for the deadlock detection algorithm</a:t>
            </a:r>
            <a:endParaRPr lang="en-US" altLang="de-DE" sz="2800" smtClean="0"/>
          </a:p>
        </p:txBody>
      </p:sp>
      <p:pic>
        <p:nvPicPr>
          <p:cNvPr id="41989" name="Picture 4"/>
          <p:cNvPicPr>
            <a:picLocks noChangeAspect="1" noChangeArrowheads="1"/>
          </p:cNvPicPr>
          <p:nvPr/>
        </p:nvPicPr>
        <p:blipFill>
          <a:blip r:embed="rId2">
            <a:extLst>
              <a:ext uri="{28A0092B-C50C-407E-A947-70E740481C1C}">
                <a14:useLocalDpi xmlns:a14="http://schemas.microsoft.com/office/drawing/2010/main" val="0"/>
              </a:ext>
            </a:extLst>
          </a:blip>
          <a:srcRect l="27721" t="42857" r="28337" b="35199"/>
          <a:stretch>
            <a:fillRect/>
          </a:stretch>
        </p:blipFill>
        <p:spPr bwMode="auto">
          <a:xfrm>
            <a:off x="1290638" y="1262063"/>
            <a:ext cx="630555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951477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26BF4BD-F4C4-4275-8825-D7BF9EB9B1D6}" type="slidenum">
              <a:rPr lang="en-US" altLang="de-DE" sz="1600"/>
              <a:pPr eaLnBrk="1" hangingPunct="1"/>
              <a:t>45</a:t>
            </a:fld>
            <a:endParaRPr lang="en-US" altLang="de-DE" sz="1600"/>
          </a:p>
        </p:txBody>
      </p:sp>
      <p:sp>
        <p:nvSpPr>
          <p:cNvPr id="3082" name="Rectangle 2"/>
          <p:cNvSpPr>
            <a:spLocks noGrp="1" noChangeArrowheads="1"/>
          </p:cNvSpPr>
          <p:nvPr>
            <p:ph type="title"/>
          </p:nvPr>
        </p:nvSpPr>
        <p:spPr>
          <a:xfrm>
            <a:off x="685800" y="228600"/>
            <a:ext cx="7772400" cy="990600"/>
          </a:xfrm>
          <a:noFill/>
        </p:spPr>
        <p:txBody>
          <a:bodyPr lIns="92075" tIns="46038" rIns="92075" bIns="46038" anchor="b"/>
          <a:lstStyle/>
          <a:p>
            <a:r>
              <a:rPr lang="en-US" altLang="de-DE" smtClean="0"/>
              <a:t>Example of Detection Algorithm</a:t>
            </a:r>
          </a:p>
        </p:txBody>
      </p:sp>
      <p:sp>
        <p:nvSpPr>
          <p:cNvPr id="3083" name="Rectangle 3"/>
          <p:cNvSpPr>
            <a:spLocks noGrp="1" noChangeArrowheads="1"/>
          </p:cNvSpPr>
          <p:nvPr>
            <p:ph type="body" idx="1"/>
          </p:nvPr>
        </p:nvSpPr>
        <p:spPr>
          <a:xfrm>
            <a:off x="685800" y="1752600"/>
            <a:ext cx="7772400" cy="4648200"/>
          </a:xfrm>
          <a:noFill/>
        </p:spPr>
        <p:txBody>
          <a:bodyPr lIns="92075" tIns="46038" rIns="92075" bIns="46038"/>
          <a:lstStyle/>
          <a:p>
            <a:r>
              <a:rPr lang="en-US" altLang="de-DE" sz="2000" smtClean="0"/>
              <a:t>5 processes </a:t>
            </a:r>
            <a:r>
              <a:rPr lang="en-US" altLang="de-DE" sz="2000" i="1" smtClean="0"/>
              <a:t>P</a:t>
            </a:r>
            <a:r>
              <a:rPr lang="en-US" altLang="de-DE" sz="2000" i="1" baseline="-25000" smtClean="0"/>
              <a:t>0</a:t>
            </a:r>
            <a:r>
              <a:rPr lang="en-US" altLang="de-DE" sz="2000" smtClean="0"/>
              <a:t> through </a:t>
            </a:r>
            <a:r>
              <a:rPr lang="en-US" altLang="de-DE" sz="2000" i="1" smtClean="0"/>
              <a:t>P</a:t>
            </a:r>
            <a:r>
              <a:rPr lang="en-US" altLang="de-DE" sz="2000" i="1" baseline="-25000" smtClean="0"/>
              <a:t>4</a:t>
            </a:r>
            <a:r>
              <a:rPr lang="en-US" altLang="de-DE" sz="2000" smtClean="0"/>
              <a:t>; 3 resource types </a:t>
            </a:r>
            <a:r>
              <a:rPr lang="en-US" altLang="de-DE" sz="2000" i="1" smtClean="0"/>
              <a:t>A</a:t>
            </a:r>
            <a:r>
              <a:rPr lang="en-US" altLang="de-DE" sz="2000" smtClean="0"/>
              <a:t> (7 instances), </a:t>
            </a:r>
            <a:r>
              <a:rPr lang="en-US" altLang="de-DE" sz="2000" i="1" smtClean="0"/>
              <a:t>B</a:t>
            </a:r>
            <a:r>
              <a:rPr lang="en-US" altLang="de-DE" sz="2000" smtClean="0"/>
              <a:t> (2 instances), and </a:t>
            </a:r>
            <a:r>
              <a:rPr lang="en-US" altLang="de-DE" sz="2000" i="1" smtClean="0"/>
              <a:t>C</a:t>
            </a:r>
            <a:r>
              <a:rPr lang="en-US" altLang="de-DE" sz="2000" smtClean="0"/>
              <a:t> (6 instances).</a:t>
            </a:r>
          </a:p>
          <a:p>
            <a:r>
              <a:rPr lang="en-US" altLang="de-DE" sz="2000" smtClean="0"/>
              <a:t>Snapshot at time </a:t>
            </a:r>
            <a:r>
              <a:rPr lang="en-US" altLang="de-DE" sz="2000" i="1" smtClean="0"/>
              <a:t>T</a:t>
            </a:r>
            <a:r>
              <a:rPr lang="en-US" altLang="de-DE" sz="2000" i="1" baseline="-25000" smtClean="0"/>
              <a:t>0</a:t>
            </a:r>
            <a:r>
              <a:rPr lang="en-US" altLang="de-DE" sz="2000" smtClean="0"/>
              <a:t>:</a:t>
            </a:r>
          </a:p>
        </p:txBody>
      </p:sp>
      <p:graphicFrame>
        <p:nvGraphicFramePr>
          <p:cNvPr id="3074" name="Object 2"/>
          <p:cNvGraphicFramePr>
            <a:graphicFrameLocks/>
          </p:cNvGraphicFramePr>
          <p:nvPr/>
        </p:nvGraphicFramePr>
        <p:xfrm>
          <a:off x="4264025" y="3425825"/>
          <a:ext cx="1236663" cy="2092325"/>
        </p:xfrm>
        <a:graphic>
          <a:graphicData uri="http://schemas.openxmlformats.org/presentationml/2006/ole">
            <mc:AlternateContent xmlns:mc="http://schemas.openxmlformats.org/markup-compatibility/2006">
              <mc:Choice xmlns:v="urn:schemas-microsoft-com:vml" Requires="v">
                <p:oleObj spid="_x0000_s6188" name="Document" r:id="rId4" imgW="1236600" imgH="2092320" progId="Word.Document.8">
                  <p:embed/>
                </p:oleObj>
              </mc:Choice>
              <mc:Fallback>
                <p:oleObj name="Document" r:id="rId4" imgW="1236600" imgH="2092320" progId="Word.Document.8">
                  <p:embed/>
                  <p:pic>
                    <p:nvPicPr>
                      <p:cNvPr id="3074"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4025" y="3425825"/>
                        <a:ext cx="1236663" cy="209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3"/>
          <p:cNvGraphicFramePr>
            <a:graphicFrameLocks/>
          </p:cNvGraphicFramePr>
          <p:nvPr/>
        </p:nvGraphicFramePr>
        <p:xfrm>
          <a:off x="5565775" y="3425825"/>
          <a:ext cx="1149350" cy="2074863"/>
        </p:xfrm>
        <a:graphic>
          <a:graphicData uri="http://schemas.openxmlformats.org/presentationml/2006/ole">
            <mc:AlternateContent xmlns:mc="http://schemas.openxmlformats.org/markup-compatibility/2006">
              <mc:Choice xmlns:v="urn:schemas-microsoft-com:vml" Requires="v">
                <p:oleObj spid="_x0000_s6189" name="Document" r:id="rId6" imgW="1149120" imgH="2074680" progId="Word.Document.8">
                  <p:embed/>
                </p:oleObj>
              </mc:Choice>
              <mc:Fallback>
                <p:oleObj name="Document" r:id="rId6" imgW="1149120" imgH="2074680" progId="Word.Document.8">
                  <p:embed/>
                  <p:pic>
                    <p:nvPicPr>
                      <p:cNvPr id="3075"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5775" y="3425825"/>
                        <a:ext cx="1149350" cy="207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6" name="Object 4"/>
          <p:cNvGraphicFramePr>
            <a:graphicFrameLocks/>
          </p:cNvGraphicFramePr>
          <p:nvPr/>
        </p:nvGraphicFramePr>
        <p:xfrm>
          <a:off x="3733800" y="3429000"/>
          <a:ext cx="441325" cy="2065338"/>
        </p:xfrm>
        <a:graphic>
          <a:graphicData uri="http://schemas.openxmlformats.org/presentationml/2006/ole">
            <mc:AlternateContent xmlns:mc="http://schemas.openxmlformats.org/markup-compatibility/2006">
              <mc:Choice xmlns:v="urn:schemas-microsoft-com:vml" Requires="v">
                <p:oleObj spid="_x0000_s6190" name="Document" r:id="rId8" imgW="441000" imgH="2065320" progId="Word.Document.8">
                  <p:embed/>
                </p:oleObj>
              </mc:Choice>
              <mc:Fallback>
                <p:oleObj name="Document" r:id="rId8" imgW="441000" imgH="2065320" progId="Word.Document.8">
                  <p:embed/>
                  <p:pic>
                    <p:nvPicPr>
                      <p:cNvPr id="3076"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33800" y="3429000"/>
                        <a:ext cx="441325" cy="206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7" name="Object 5"/>
          <p:cNvGraphicFramePr>
            <a:graphicFrameLocks/>
          </p:cNvGraphicFramePr>
          <p:nvPr/>
        </p:nvGraphicFramePr>
        <p:xfrm>
          <a:off x="4267200" y="3048000"/>
          <a:ext cx="1212850" cy="495300"/>
        </p:xfrm>
        <a:graphic>
          <a:graphicData uri="http://schemas.openxmlformats.org/presentationml/2006/ole">
            <mc:AlternateContent xmlns:mc="http://schemas.openxmlformats.org/markup-compatibility/2006">
              <mc:Choice xmlns:v="urn:schemas-microsoft-com:vml" Requires="v">
                <p:oleObj spid="_x0000_s6191" name="Document" r:id="rId10" imgW="1212840" imgH="495000" progId="Word.Document.8">
                  <p:embed/>
                </p:oleObj>
              </mc:Choice>
              <mc:Fallback>
                <p:oleObj name="Document" r:id="rId10" imgW="1212840" imgH="495000" progId="Word.Document.8">
                  <p:embed/>
                  <p:pic>
                    <p:nvPicPr>
                      <p:cNvPr id="3077"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67200" y="3048000"/>
                        <a:ext cx="12128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8" name="Object 6"/>
          <p:cNvGraphicFramePr>
            <a:graphicFrameLocks/>
          </p:cNvGraphicFramePr>
          <p:nvPr/>
        </p:nvGraphicFramePr>
        <p:xfrm>
          <a:off x="5562600" y="3048000"/>
          <a:ext cx="1212850" cy="495300"/>
        </p:xfrm>
        <a:graphic>
          <a:graphicData uri="http://schemas.openxmlformats.org/presentationml/2006/ole">
            <mc:AlternateContent xmlns:mc="http://schemas.openxmlformats.org/markup-compatibility/2006">
              <mc:Choice xmlns:v="urn:schemas-microsoft-com:vml" Requires="v">
                <p:oleObj spid="_x0000_s6192" name="Document" r:id="rId12" imgW="1212840" imgH="495000" progId="Word.Document.8">
                  <p:embed/>
                </p:oleObj>
              </mc:Choice>
              <mc:Fallback>
                <p:oleObj name="Document" r:id="rId12" imgW="1212840" imgH="495000" progId="Word.Document.8">
                  <p:embed/>
                  <p:pic>
                    <p:nvPicPr>
                      <p:cNvPr id="3078" name="Object 6"/>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62600" y="3048000"/>
                        <a:ext cx="12128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9" name="Object 7"/>
          <p:cNvGraphicFramePr>
            <a:graphicFrameLocks/>
          </p:cNvGraphicFramePr>
          <p:nvPr/>
        </p:nvGraphicFramePr>
        <p:xfrm>
          <a:off x="1865313" y="3043238"/>
          <a:ext cx="1200150" cy="482600"/>
        </p:xfrm>
        <a:graphic>
          <a:graphicData uri="http://schemas.openxmlformats.org/presentationml/2006/ole">
            <mc:AlternateContent xmlns:mc="http://schemas.openxmlformats.org/markup-compatibility/2006">
              <mc:Choice xmlns:v="urn:schemas-microsoft-com:vml" Requires="v">
                <p:oleObj spid="_x0000_s6193" name="Document" r:id="rId14" imgW="1199880" imgH="482400" progId="Word.Document.8">
                  <p:embed/>
                </p:oleObj>
              </mc:Choice>
              <mc:Fallback>
                <p:oleObj name="Document" r:id="rId14" imgW="1199880" imgH="482400" progId="Word.Document.8">
                  <p:embed/>
                  <p:pic>
                    <p:nvPicPr>
                      <p:cNvPr id="3079" name="Object 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865313" y="3043238"/>
                        <a:ext cx="1200150"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80" name="Object 8"/>
          <p:cNvGraphicFramePr>
            <a:graphicFrameLocks/>
          </p:cNvGraphicFramePr>
          <p:nvPr/>
        </p:nvGraphicFramePr>
        <p:xfrm>
          <a:off x="1852613" y="3425825"/>
          <a:ext cx="1227137" cy="790575"/>
        </p:xfrm>
        <a:graphic>
          <a:graphicData uri="http://schemas.openxmlformats.org/presentationml/2006/ole">
            <mc:AlternateContent xmlns:mc="http://schemas.openxmlformats.org/markup-compatibility/2006">
              <mc:Choice xmlns:v="urn:schemas-microsoft-com:vml" Requires="v">
                <p:oleObj spid="_x0000_s6194" name="Document" r:id="rId16" imgW="1226880" imgH="790560" progId="Word.Document.8">
                  <p:embed/>
                </p:oleObj>
              </mc:Choice>
              <mc:Fallback>
                <p:oleObj name="Document" r:id="rId16" imgW="1226880" imgH="790560" progId="Word.Document.8">
                  <p:embed/>
                  <p:pic>
                    <p:nvPicPr>
                      <p:cNvPr id="3080" name="Object 8"/>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52613" y="3425825"/>
                        <a:ext cx="1227137"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 name="Grafik 1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76458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36A8E24-960C-43C0-A6D1-4A11BFE03EF5}" type="slidenum">
              <a:rPr lang="en-US" altLang="de-DE" sz="1600"/>
              <a:pPr eaLnBrk="1" hangingPunct="1"/>
              <a:t>46</a:t>
            </a:fld>
            <a:endParaRPr lang="en-US" altLang="de-DE" sz="1600"/>
          </a:p>
        </p:txBody>
      </p:sp>
      <p:sp>
        <p:nvSpPr>
          <p:cNvPr id="4106" name="Rectangle 2"/>
          <p:cNvSpPr>
            <a:spLocks noGrp="1" noChangeArrowheads="1"/>
          </p:cNvSpPr>
          <p:nvPr>
            <p:ph type="title"/>
          </p:nvPr>
        </p:nvSpPr>
        <p:spPr>
          <a:xfrm>
            <a:off x="685800" y="228600"/>
            <a:ext cx="7772400" cy="990600"/>
          </a:xfrm>
          <a:noFill/>
        </p:spPr>
        <p:txBody>
          <a:bodyPr lIns="92075" tIns="46038" rIns="92075" bIns="46038" anchor="b"/>
          <a:lstStyle/>
          <a:p>
            <a:r>
              <a:rPr lang="en-US" altLang="de-DE" smtClean="0"/>
              <a:t>Example (Cont.)</a:t>
            </a:r>
          </a:p>
        </p:txBody>
      </p:sp>
      <p:sp>
        <p:nvSpPr>
          <p:cNvPr id="4107" name="Rectangle 3"/>
          <p:cNvSpPr>
            <a:spLocks noGrp="1" noChangeArrowheads="1"/>
          </p:cNvSpPr>
          <p:nvPr>
            <p:ph type="body" idx="1"/>
          </p:nvPr>
        </p:nvSpPr>
        <p:spPr>
          <a:xfrm>
            <a:off x="685800" y="1752600"/>
            <a:ext cx="7772400" cy="4648200"/>
          </a:xfrm>
          <a:noFill/>
        </p:spPr>
        <p:txBody>
          <a:bodyPr lIns="92075" tIns="46038" rIns="92075" bIns="46038"/>
          <a:lstStyle/>
          <a:p>
            <a:r>
              <a:rPr lang="en-US" altLang="de-DE" i="1" smtClean="0"/>
              <a:t>P</a:t>
            </a:r>
            <a:r>
              <a:rPr lang="en-US" altLang="de-DE" baseline="-25000" smtClean="0"/>
              <a:t>2</a:t>
            </a:r>
            <a:r>
              <a:rPr lang="en-US" altLang="de-DE" smtClean="0"/>
              <a:t> requests an additional instance of type </a:t>
            </a:r>
            <a:r>
              <a:rPr lang="en-US" altLang="de-DE" i="1" smtClean="0"/>
              <a:t>C</a:t>
            </a:r>
            <a:r>
              <a:rPr lang="en-US" altLang="de-DE" smtClean="0"/>
              <a:t>:</a:t>
            </a:r>
          </a:p>
          <a:p>
            <a:endParaRPr lang="en-US" altLang="de-DE" smtClean="0"/>
          </a:p>
          <a:p>
            <a:endParaRPr lang="en-US" altLang="de-DE" smtClean="0"/>
          </a:p>
          <a:p>
            <a:endParaRPr lang="en-US" altLang="de-DE" smtClean="0"/>
          </a:p>
          <a:p>
            <a:endParaRPr lang="en-US" altLang="de-DE" smtClean="0"/>
          </a:p>
          <a:p>
            <a:endParaRPr lang="en-US" altLang="de-DE" smtClean="0"/>
          </a:p>
          <a:p>
            <a:endParaRPr lang="en-US" altLang="de-DE" smtClean="0"/>
          </a:p>
          <a:p>
            <a:r>
              <a:rPr lang="en-US" altLang="de-DE" smtClean="0"/>
              <a:t>State of the system?</a:t>
            </a:r>
          </a:p>
        </p:txBody>
      </p:sp>
      <p:graphicFrame>
        <p:nvGraphicFramePr>
          <p:cNvPr id="4098" name="Object 2"/>
          <p:cNvGraphicFramePr>
            <a:graphicFrameLocks/>
          </p:cNvGraphicFramePr>
          <p:nvPr/>
        </p:nvGraphicFramePr>
        <p:xfrm>
          <a:off x="3959225" y="2663825"/>
          <a:ext cx="1236663" cy="2092325"/>
        </p:xfrm>
        <a:graphic>
          <a:graphicData uri="http://schemas.openxmlformats.org/presentationml/2006/ole">
            <mc:AlternateContent xmlns:mc="http://schemas.openxmlformats.org/markup-compatibility/2006">
              <mc:Choice xmlns:v="urn:schemas-microsoft-com:vml" Requires="v">
                <p:oleObj spid="_x0000_s7212" name="Document" r:id="rId4" imgW="1236600" imgH="2092320" progId="Word.Document.8">
                  <p:embed/>
                </p:oleObj>
              </mc:Choice>
              <mc:Fallback>
                <p:oleObj name="Document" r:id="rId4" imgW="1236600" imgH="2092320" progId="Word.Document.8">
                  <p:embed/>
                  <p:pic>
                    <p:nvPicPr>
                      <p:cNvPr id="4098" name="Object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2663825"/>
                        <a:ext cx="1236663" cy="209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9" name="Object 3"/>
          <p:cNvGraphicFramePr>
            <a:graphicFrameLocks/>
          </p:cNvGraphicFramePr>
          <p:nvPr/>
        </p:nvGraphicFramePr>
        <p:xfrm>
          <a:off x="5265738" y="2663825"/>
          <a:ext cx="1147762" cy="2092325"/>
        </p:xfrm>
        <a:graphic>
          <a:graphicData uri="http://schemas.openxmlformats.org/presentationml/2006/ole">
            <mc:AlternateContent xmlns:mc="http://schemas.openxmlformats.org/markup-compatibility/2006">
              <mc:Choice xmlns:v="urn:schemas-microsoft-com:vml" Requires="v">
                <p:oleObj spid="_x0000_s7213" name="Document" r:id="rId6" imgW="1147680" imgH="2092320" progId="Word.Document.8">
                  <p:embed/>
                </p:oleObj>
              </mc:Choice>
              <mc:Fallback>
                <p:oleObj name="Document" r:id="rId6" imgW="1147680" imgH="2092320" progId="Word.Document.8">
                  <p:embed/>
                  <p:pic>
                    <p:nvPicPr>
                      <p:cNvPr id="4099" name="Object 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5738" y="2663825"/>
                        <a:ext cx="1147762" cy="209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0" name="Object 4"/>
          <p:cNvGraphicFramePr>
            <a:graphicFrameLocks/>
          </p:cNvGraphicFramePr>
          <p:nvPr/>
        </p:nvGraphicFramePr>
        <p:xfrm>
          <a:off x="3429000" y="2667000"/>
          <a:ext cx="441325" cy="2065338"/>
        </p:xfrm>
        <a:graphic>
          <a:graphicData uri="http://schemas.openxmlformats.org/presentationml/2006/ole">
            <mc:AlternateContent xmlns:mc="http://schemas.openxmlformats.org/markup-compatibility/2006">
              <mc:Choice xmlns:v="urn:schemas-microsoft-com:vml" Requires="v">
                <p:oleObj spid="_x0000_s7214" name="Document" r:id="rId8" imgW="441000" imgH="2065320" progId="Word.Document.8">
                  <p:embed/>
                </p:oleObj>
              </mc:Choice>
              <mc:Fallback>
                <p:oleObj name="Document" r:id="rId8" imgW="441000" imgH="2065320" progId="Word.Document.8">
                  <p:embed/>
                  <p:pic>
                    <p:nvPicPr>
                      <p:cNvPr id="4100" name="Object 4"/>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29000" y="2667000"/>
                        <a:ext cx="441325" cy="206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1" name="Object 5"/>
          <p:cNvGraphicFramePr>
            <a:graphicFrameLocks/>
          </p:cNvGraphicFramePr>
          <p:nvPr/>
        </p:nvGraphicFramePr>
        <p:xfrm>
          <a:off x="3962400" y="2286000"/>
          <a:ext cx="1212850" cy="495300"/>
        </p:xfrm>
        <a:graphic>
          <a:graphicData uri="http://schemas.openxmlformats.org/presentationml/2006/ole">
            <mc:AlternateContent xmlns:mc="http://schemas.openxmlformats.org/markup-compatibility/2006">
              <mc:Choice xmlns:v="urn:schemas-microsoft-com:vml" Requires="v">
                <p:oleObj spid="_x0000_s7215" name="Document" r:id="rId10" imgW="1212840" imgH="495000" progId="Word.Document.8">
                  <p:embed/>
                </p:oleObj>
              </mc:Choice>
              <mc:Fallback>
                <p:oleObj name="Document" r:id="rId10" imgW="1212840" imgH="495000" progId="Word.Document.8">
                  <p:embed/>
                  <p:pic>
                    <p:nvPicPr>
                      <p:cNvPr id="4101" name="Object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62400" y="2286000"/>
                        <a:ext cx="12128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2" name="Object 6"/>
          <p:cNvGraphicFramePr>
            <a:graphicFrameLocks/>
          </p:cNvGraphicFramePr>
          <p:nvPr/>
        </p:nvGraphicFramePr>
        <p:xfrm>
          <a:off x="5257800" y="2286000"/>
          <a:ext cx="1212850" cy="495300"/>
        </p:xfrm>
        <a:graphic>
          <a:graphicData uri="http://schemas.openxmlformats.org/presentationml/2006/ole">
            <mc:AlternateContent xmlns:mc="http://schemas.openxmlformats.org/markup-compatibility/2006">
              <mc:Choice xmlns:v="urn:schemas-microsoft-com:vml" Requires="v">
                <p:oleObj spid="_x0000_s7216" name="Document" r:id="rId12" imgW="1212840" imgH="495000" progId="Word.Document.8">
                  <p:embed/>
                </p:oleObj>
              </mc:Choice>
              <mc:Fallback>
                <p:oleObj name="Document" r:id="rId12" imgW="1212840" imgH="495000" progId="Word.Document.8">
                  <p:embed/>
                  <p:pic>
                    <p:nvPicPr>
                      <p:cNvPr id="4102" name="Object 6"/>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57800" y="2286000"/>
                        <a:ext cx="12128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3" name="Object 7"/>
          <p:cNvGraphicFramePr>
            <a:graphicFrameLocks/>
          </p:cNvGraphicFramePr>
          <p:nvPr/>
        </p:nvGraphicFramePr>
        <p:xfrm>
          <a:off x="1560513" y="2281238"/>
          <a:ext cx="1200150" cy="482600"/>
        </p:xfrm>
        <a:graphic>
          <a:graphicData uri="http://schemas.openxmlformats.org/presentationml/2006/ole">
            <mc:AlternateContent xmlns:mc="http://schemas.openxmlformats.org/markup-compatibility/2006">
              <mc:Choice xmlns:v="urn:schemas-microsoft-com:vml" Requires="v">
                <p:oleObj spid="_x0000_s7217" name="Document" r:id="rId14" imgW="1199880" imgH="482400" progId="Word.Document.8">
                  <p:embed/>
                </p:oleObj>
              </mc:Choice>
              <mc:Fallback>
                <p:oleObj name="Document" r:id="rId14" imgW="1199880" imgH="482400" progId="Word.Document.8">
                  <p:embed/>
                  <p:pic>
                    <p:nvPicPr>
                      <p:cNvPr id="4103" name="Object 7"/>
                      <p:cNvPicPr>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60513" y="2281238"/>
                        <a:ext cx="1200150"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04" name="Object 8"/>
          <p:cNvGraphicFramePr>
            <a:graphicFrameLocks/>
          </p:cNvGraphicFramePr>
          <p:nvPr/>
        </p:nvGraphicFramePr>
        <p:xfrm>
          <a:off x="1547813" y="2663825"/>
          <a:ext cx="1227137" cy="790575"/>
        </p:xfrm>
        <a:graphic>
          <a:graphicData uri="http://schemas.openxmlformats.org/presentationml/2006/ole">
            <mc:AlternateContent xmlns:mc="http://schemas.openxmlformats.org/markup-compatibility/2006">
              <mc:Choice xmlns:v="urn:schemas-microsoft-com:vml" Requires="v">
                <p:oleObj spid="_x0000_s7218" name="Document" r:id="rId16" imgW="1226880" imgH="790560" progId="Word.Document.8">
                  <p:embed/>
                </p:oleObj>
              </mc:Choice>
              <mc:Fallback>
                <p:oleObj name="Document" r:id="rId16" imgW="1226880" imgH="790560" progId="Word.Document.8">
                  <p:embed/>
                  <p:pic>
                    <p:nvPicPr>
                      <p:cNvPr id="4104" name="Object 8"/>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47813" y="2663825"/>
                        <a:ext cx="1227137"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2" name="Grafik 1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398154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C916C2BF-8FF8-45B5-BFCE-82C4049AC5EB}" type="slidenum">
              <a:rPr lang="en-US" altLang="de-DE" sz="1600"/>
              <a:pPr eaLnBrk="1" hangingPunct="1"/>
              <a:t>47</a:t>
            </a:fld>
            <a:endParaRPr lang="en-US" altLang="de-DE" sz="1600"/>
          </a:p>
        </p:txBody>
      </p:sp>
      <p:sp>
        <p:nvSpPr>
          <p:cNvPr id="43011" name="Rectangle 2"/>
          <p:cNvSpPr>
            <a:spLocks noGrp="1" noChangeArrowheads="1"/>
          </p:cNvSpPr>
          <p:nvPr>
            <p:ph type="title"/>
          </p:nvPr>
        </p:nvSpPr>
        <p:spPr>
          <a:xfrm>
            <a:off x="685800" y="228600"/>
            <a:ext cx="7772400" cy="990600"/>
          </a:xfrm>
          <a:noFill/>
        </p:spPr>
        <p:txBody>
          <a:bodyPr lIns="92075" tIns="46038" rIns="92075" bIns="46038" anchor="b"/>
          <a:lstStyle/>
          <a:p>
            <a:r>
              <a:rPr lang="en-US" altLang="de-DE" smtClean="0"/>
              <a:t>Detection Algorithm Usage</a:t>
            </a:r>
          </a:p>
        </p:txBody>
      </p:sp>
      <p:sp>
        <p:nvSpPr>
          <p:cNvPr id="43012" name="Rectangle 3"/>
          <p:cNvSpPr>
            <a:spLocks noGrp="1" noChangeArrowheads="1"/>
          </p:cNvSpPr>
          <p:nvPr>
            <p:ph type="body" idx="1"/>
          </p:nvPr>
        </p:nvSpPr>
        <p:spPr>
          <a:xfrm>
            <a:off x="736600" y="1366838"/>
            <a:ext cx="7772400" cy="4648200"/>
          </a:xfrm>
          <a:noFill/>
        </p:spPr>
        <p:txBody>
          <a:bodyPr lIns="92075" tIns="46038" rIns="92075" bIns="46038"/>
          <a:lstStyle/>
          <a:p>
            <a:r>
              <a:rPr lang="en-US" altLang="de-DE" smtClean="0"/>
              <a:t>When, and how often, to invoke depends on:</a:t>
            </a:r>
          </a:p>
          <a:p>
            <a:pPr lvl="1"/>
            <a:r>
              <a:rPr lang="en-US" altLang="de-DE" smtClean="0"/>
              <a:t>How often is deadlock likely to occur?</a:t>
            </a:r>
          </a:p>
          <a:p>
            <a:pPr lvl="1"/>
            <a:r>
              <a:rPr lang="en-US" altLang="de-DE" smtClean="0"/>
              <a:t>How many processes will need to be rolled back?</a:t>
            </a:r>
          </a:p>
          <a:p>
            <a:r>
              <a:rPr lang="en-US" altLang="de-DE" smtClean="0"/>
              <a:t>If deadlock algorithm is invoked arbitrarily, there may be many cycles in the resource graph and so we would not be able to tell which of the many deadlocked processes “caused” the deadlock.</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420186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912A2EA-AC39-4BCC-BB5D-964FC7AFD552}" type="slidenum">
              <a:rPr lang="en-US" altLang="de-DE" sz="1600"/>
              <a:pPr eaLnBrk="1" hangingPunct="1"/>
              <a:t>48</a:t>
            </a:fld>
            <a:endParaRPr lang="en-US" altLang="de-DE" sz="1600"/>
          </a:p>
        </p:txBody>
      </p:sp>
      <p:sp>
        <p:nvSpPr>
          <p:cNvPr id="44035" name="Rectangle 2"/>
          <p:cNvSpPr>
            <a:spLocks noGrp="1" noChangeArrowheads="1"/>
          </p:cNvSpPr>
          <p:nvPr>
            <p:ph type="title"/>
          </p:nvPr>
        </p:nvSpPr>
        <p:spPr/>
        <p:txBody>
          <a:bodyPr/>
          <a:lstStyle/>
          <a:p>
            <a:pPr eaLnBrk="1" hangingPunct="1"/>
            <a:r>
              <a:rPr lang="en-US" altLang="de-DE" smtClean="0"/>
              <a:t>Recovery from Deadlock (1)</a:t>
            </a:r>
          </a:p>
        </p:txBody>
      </p:sp>
      <p:sp>
        <p:nvSpPr>
          <p:cNvPr id="44036" name="Rectangle 3"/>
          <p:cNvSpPr>
            <a:spLocks noGrp="1" noChangeArrowheads="1"/>
          </p:cNvSpPr>
          <p:nvPr>
            <p:ph type="body" idx="1"/>
          </p:nvPr>
        </p:nvSpPr>
        <p:spPr>
          <a:xfrm>
            <a:off x="657225" y="1752600"/>
            <a:ext cx="7772400" cy="4057650"/>
          </a:xfrm>
        </p:spPr>
        <p:txBody>
          <a:bodyPr/>
          <a:lstStyle/>
          <a:p>
            <a:pPr eaLnBrk="1" hangingPunct="1"/>
            <a:r>
              <a:rPr lang="en-US" altLang="de-DE" smtClean="0"/>
              <a:t>Recovery through preemption</a:t>
            </a:r>
          </a:p>
          <a:p>
            <a:pPr lvl="1" eaLnBrk="1" hangingPunct="1"/>
            <a:r>
              <a:rPr lang="en-US" altLang="de-DE" smtClean="0"/>
              <a:t>take a resource from some other process</a:t>
            </a:r>
          </a:p>
          <a:p>
            <a:pPr lvl="1" eaLnBrk="1" hangingPunct="1"/>
            <a:r>
              <a:rPr lang="en-US" altLang="de-DE" smtClean="0"/>
              <a:t>depends on nature of the resource</a:t>
            </a:r>
          </a:p>
          <a:p>
            <a:pPr eaLnBrk="1" hangingPunct="1"/>
            <a:r>
              <a:rPr lang="en-US" altLang="de-DE" smtClean="0"/>
              <a:t>Recovery through rollback</a:t>
            </a:r>
          </a:p>
          <a:p>
            <a:pPr lvl="1" eaLnBrk="1" hangingPunct="1"/>
            <a:r>
              <a:rPr lang="en-US" altLang="de-DE" smtClean="0"/>
              <a:t>checkpoint a process periodically</a:t>
            </a:r>
          </a:p>
          <a:p>
            <a:pPr lvl="1" eaLnBrk="1" hangingPunct="1"/>
            <a:r>
              <a:rPr lang="en-US" altLang="de-DE" smtClean="0"/>
              <a:t>use this saved state </a:t>
            </a:r>
          </a:p>
          <a:p>
            <a:pPr lvl="1" eaLnBrk="1" hangingPunct="1"/>
            <a:r>
              <a:rPr lang="en-US" altLang="de-DE" smtClean="0"/>
              <a:t>restart the process if it is found deadlocked</a:t>
            </a:r>
          </a:p>
          <a:p>
            <a:pPr eaLnBrk="1" hangingPunct="1"/>
            <a:endParaRPr lang="en-US" altLang="de-DE" smtClean="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4604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5A63D7F-F46E-4E2C-8AD0-AE7DA55A16F0}" type="slidenum">
              <a:rPr lang="en-US" altLang="de-DE" sz="1600"/>
              <a:pPr eaLnBrk="1" hangingPunct="1"/>
              <a:t>49</a:t>
            </a:fld>
            <a:endParaRPr lang="en-US" altLang="de-DE" sz="1600"/>
          </a:p>
        </p:txBody>
      </p:sp>
      <p:sp>
        <p:nvSpPr>
          <p:cNvPr id="45059" name="Rectangle 2"/>
          <p:cNvSpPr>
            <a:spLocks noGrp="1" noChangeArrowheads="1"/>
          </p:cNvSpPr>
          <p:nvPr>
            <p:ph type="title"/>
          </p:nvPr>
        </p:nvSpPr>
        <p:spPr/>
        <p:txBody>
          <a:bodyPr/>
          <a:lstStyle/>
          <a:p>
            <a:pPr eaLnBrk="1" hangingPunct="1"/>
            <a:r>
              <a:rPr lang="en-US" altLang="de-DE" smtClean="0"/>
              <a:t>Recovery from Deadlock (2)</a:t>
            </a:r>
          </a:p>
        </p:txBody>
      </p:sp>
      <p:sp>
        <p:nvSpPr>
          <p:cNvPr id="45060" name="Rectangle 3"/>
          <p:cNvSpPr>
            <a:spLocks noGrp="1" noChangeArrowheads="1"/>
          </p:cNvSpPr>
          <p:nvPr>
            <p:ph type="body" idx="1"/>
          </p:nvPr>
        </p:nvSpPr>
        <p:spPr>
          <a:xfrm>
            <a:off x="428625" y="2066925"/>
            <a:ext cx="8429625" cy="4114800"/>
          </a:xfrm>
        </p:spPr>
        <p:txBody>
          <a:bodyPr/>
          <a:lstStyle/>
          <a:p>
            <a:pPr eaLnBrk="1" hangingPunct="1"/>
            <a:r>
              <a:rPr lang="en-US" altLang="de-DE" smtClean="0"/>
              <a:t>Recovery through killing processes</a:t>
            </a:r>
          </a:p>
          <a:p>
            <a:pPr lvl="1" eaLnBrk="1" hangingPunct="1"/>
            <a:r>
              <a:rPr lang="en-US" altLang="de-DE" smtClean="0"/>
              <a:t>crudest but simplest way to break a deadlock</a:t>
            </a:r>
          </a:p>
          <a:p>
            <a:pPr lvl="1" eaLnBrk="1" hangingPunct="1"/>
            <a:r>
              <a:rPr lang="en-US" altLang="de-DE" smtClean="0"/>
              <a:t>kill one of the processes in the deadlock cycle</a:t>
            </a:r>
          </a:p>
          <a:p>
            <a:pPr lvl="1" eaLnBrk="1" hangingPunct="1"/>
            <a:r>
              <a:rPr lang="en-US" altLang="de-DE" smtClean="0"/>
              <a:t>the other processes get its resources </a:t>
            </a:r>
          </a:p>
          <a:p>
            <a:pPr lvl="1" eaLnBrk="1" hangingPunct="1"/>
            <a:r>
              <a:rPr lang="en-US" altLang="de-DE" smtClean="0"/>
              <a:t>choose process that can be rerun from the beginning</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34902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F07A86F-7386-4251-B2FD-C2E03B7B2E7D}" type="slidenum">
              <a:rPr lang="en-US" altLang="de-DE" sz="1600"/>
              <a:pPr eaLnBrk="1" hangingPunct="1"/>
              <a:t>50</a:t>
            </a:fld>
            <a:endParaRPr lang="en-US" altLang="de-DE" sz="1600"/>
          </a:p>
        </p:txBody>
      </p:sp>
      <p:sp>
        <p:nvSpPr>
          <p:cNvPr id="46083" name="Rectangle 2"/>
          <p:cNvSpPr>
            <a:spLocks noGrp="1" noChangeArrowheads="1"/>
          </p:cNvSpPr>
          <p:nvPr>
            <p:ph type="title"/>
          </p:nvPr>
        </p:nvSpPr>
        <p:spPr>
          <a:xfrm>
            <a:off x="644525" y="542925"/>
            <a:ext cx="7772400" cy="990600"/>
          </a:xfrm>
          <a:noFill/>
        </p:spPr>
        <p:txBody>
          <a:bodyPr lIns="92075" tIns="46038" rIns="92075" bIns="46038" anchor="b">
            <a:normAutofit fontScale="90000"/>
          </a:bodyPr>
          <a:lstStyle/>
          <a:p>
            <a:r>
              <a:rPr lang="en-US" altLang="de-DE" smtClean="0"/>
              <a:t>Recovery from Deadlock:  Resource Preemption</a:t>
            </a:r>
          </a:p>
        </p:txBody>
      </p:sp>
      <p:sp>
        <p:nvSpPr>
          <p:cNvPr id="46084" name="Rectangle 3"/>
          <p:cNvSpPr>
            <a:spLocks noGrp="1" noChangeArrowheads="1"/>
          </p:cNvSpPr>
          <p:nvPr>
            <p:ph type="body" idx="1"/>
          </p:nvPr>
        </p:nvSpPr>
        <p:spPr>
          <a:xfrm>
            <a:off x="685800" y="1752600"/>
            <a:ext cx="7772400" cy="4648200"/>
          </a:xfrm>
          <a:noFill/>
        </p:spPr>
        <p:txBody>
          <a:bodyPr lIns="92075" tIns="46038" rIns="92075" bIns="46038"/>
          <a:lstStyle/>
          <a:p>
            <a:r>
              <a:rPr lang="en-US" altLang="de-DE" smtClean="0"/>
              <a:t>Selecting a victim — minimize cost.</a:t>
            </a:r>
          </a:p>
          <a:p>
            <a:r>
              <a:rPr lang="en-US" altLang="de-DE" smtClean="0"/>
              <a:t>Rollback — return to some safe state, restart process from that state.</a:t>
            </a:r>
          </a:p>
          <a:p>
            <a:r>
              <a:rPr lang="en-US" altLang="de-DE" smtClean="0"/>
              <a:t>Starvation — same process may always be picked as victim; include number of rollbacks in cost factor.</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945529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6C55441-7D74-4D46-9841-3FEAFD2F0CF2}" type="slidenum">
              <a:rPr lang="en-US" altLang="de-DE" sz="1600"/>
              <a:pPr eaLnBrk="1" hangingPunct="1"/>
              <a:t>51</a:t>
            </a:fld>
            <a:endParaRPr lang="en-US" altLang="de-DE" sz="1600"/>
          </a:p>
        </p:txBody>
      </p:sp>
      <p:sp>
        <p:nvSpPr>
          <p:cNvPr id="47107" name="Rectangle 2"/>
          <p:cNvSpPr>
            <a:spLocks noGrp="1" noChangeArrowheads="1"/>
          </p:cNvSpPr>
          <p:nvPr>
            <p:ph type="title"/>
          </p:nvPr>
        </p:nvSpPr>
        <p:spPr>
          <a:xfrm>
            <a:off x="685800" y="320675"/>
            <a:ext cx="7772400" cy="990600"/>
          </a:xfrm>
          <a:noFill/>
        </p:spPr>
        <p:txBody>
          <a:bodyPr lIns="92075" tIns="46038" rIns="92075" bIns="46038" anchor="ctr">
            <a:noAutofit/>
          </a:bodyPr>
          <a:lstStyle/>
          <a:p>
            <a:r>
              <a:rPr lang="en-US" altLang="de-DE" smtClean="0"/>
              <a:t>Recovery from Deadlock:  Process Termination</a:t>
            </a:r>
          </a:p>
        </p:txBody>
      </p:sp>
      <p:sp>
        <p:nvSpPr>
          <p:cNvPr id="47108" name="Rectangle 3"/>
          <p:cNvSpPr>
            <a:spLocks noGrp="1" noChangeArrowheads="1"/>
          </p:cNvSpPr>
          <p:nvPr>
            <p:ph type="body" idx="1"/>
          </p:nvPr>
        </p:nvSpPr>
        <p:spPr>
          <a:xfrm>
            <a:off x="584200" y="1320800"/>
            <a:ext cx="7772400" cy="4648200"/>
          </a:xfrm>
          <a:noFill/>
        </p:spPr>
        <p:txBody>
          <a:bodyPr lIns="92075" tIns="46038" rIns="92075" bIns="46038">
            <a:normAutofit lnSpcReduction="10000"/>
          </a:bodyPr>
          <a:lstStyle/>
          <a:p>
            <a:r>
              <a:rPr lang="en-US" altLang="de-DE" smtClean="0"/>
              <a:t>Abort all deadlocked processes.</a:t>
            </a:r>
          </a:p>
          <a:p>
            <a:r>
              <a:rPr lang="en-US" altLang="de-DE" smtClean="0"/>
              <a:t>Abort one process at a time until the deadlock cycle is eliminated.</a:t>
            </a:r>
          </a:p>
          <a:p>
            <a:r>
              <a:rPr lang="en-US" altLang="de-DE" smtClean="0"/>
              <a:t>In which order should be choose to abort?</a:t>
            </a:r>
          </a:p>
          <a:p>
            <a:pPr lvl="1"/>
            <a:r>
              <a:rPr lang="en-US" altLang="de-DE" sz="2400" smtClean="0"/>
              <a:t>Priority of the process.</a:t>
            </a:r>
          </a:p>
          <a:p>
            <a:pPr lvl="1"/>
            <a:r>
              <a:rPr lang="en-US" altLang="de-DE" sz="2400" smtClean="0"/>
              <a:t>Computation metric — current length or length to completion</a:t>
            </a:r>
          </a:p>
          <a:p>
            <a:pPr lvl="1"/>
            <a:r>
              <a:rPr lang="en-US" altLang="de-DE" sz="2400" smtClean="0"/>
              <a:t>Resources the process has used.</a:t>
            </a:r>
          </a:p>
          <a:p>
            <a:pPr lvl="1"/>
            <a:r>
              <a:rPr lang="en-US" altLang="de-DE" sz="2400" smtClean="0"/>
              <a:t>Resources the process is requesting.</a:t>
            </a:r>
          </a:p>
          <a:p>
            <a:pPr lvl="1"/>
            <a:r>
              <a:rPr lang="en-US" altLang="de-DE" sz="2400" smtClean="0"/>
              <a:t>Number of process requiring termination.</a:t>
            </a:r>
          </a:p>
          <a:p>
            <a:pPr lvl="1"/>
            <a:r>
              <a:rPr lang="en-US" altLang="de-DE" sz="2400" smtClean="0"/>
              <a:t>Interactive versus batch.</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355900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63DBFF7-DB49-44FC-B81F-9A62019822C9}" type="slidenum">
              <a:rPr lang="en-US" altLang="de-DE" sz="1600"/>
              <a:pPr eaLnBrk="1" hangingPunct="1"/>
              <a:t>52</a:t>
            </a:fld>
            <a:endParaRPr lang="en-US" altLang="de-DE" sz="1600"/>
          </a:p>
        </p:txBody>
      </p:sp>
      <p:sp>
        <p:nvSpPr>
          <p:cNvPr id="48131" name="Rectangle 2"/>
          <p:cNvSpPr>
            <a:spLocks noGrp="1" noChangeArrowheads="1"/>
          </p:cNvSpPr>
          <p:nvPr>
            <p:ph type="title"/>
          </p:nvPr>
        </p:nvSpPr>
        <p:spPr>
          <a:xfrm>
            <a:off x="609600" y="381000"/>
            <a:ext cx="8229600" cy="838200"/>
          </a:xfrm>
        </p:spPr>
        <p:txBody>
          <a:bodyPr>
            <a:noAutofit/>
          </a:bodyPr>
          <a:lstStyle/>
          <a:p>
            <a:pPr eaLnBrk="1" hangingPunct="1"/>
            <a:r>
              <a:rPr lang="en-US" altLang="de-DE" smtClean="0"/>
              <a:t>Deadlock Avoidance</a:t>
            </a:r>
            <a:br>
              <a:rPr lang="en-US" altLang="de-DE" smtClean="0"/>
            </a:br>
            <a:r>
              <a:rPr lang="en-US" altLang="de-DE" smtClean="0"/>
              <a:t>Resource Trajectories</a:t>
            </a:r>
          </a:p>
        </p:txBody>
      </p:sp>
      <p:sp>
        <p:nvSpPr>
          <p:cNvPr id="48132" name="Rectangle 3"/>
          <p:cNvSpPr>
            <a:spLocks noGrp="1" noChangeArrowheads="1"/>
          </p:cNvSpPr>
          <p:nvPr>
            <p:ph type="body" idx="1"/>
          </p:nvPr>
        </p:nvSpPr>
        <p:spPr>
          <a:xfrm>
            <a:off x="742950" y="5781675"/>
            <a:ext cx="7772400" cy="857250"/>
          </a:xfrm>
        </p:spPr>
        <p:txBody>
          <a:bodyPr/>
          <a:lstStyle/>
          <a:p>
            <a:pPr algn="ctr" eaLnBrk="1" hangingPunct="1">
              <a:buFontTx/>
              <a:buNone/>
            </a:pPr>
            <a:r>
              <a:rPr lang="en-US" altLang="de-DE" smtClean="0"/>
              <a:t>Two process resource trajectories</a:t>
            </a:r>
          </a:p>
        </p:txBody>
      </p:sp>
      <p:pic>
        <p:nvPicPr>
          <p:cNvPr id="4813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4913" y="1311275"/>
            <a:ext cx="7000875"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358627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6F9EE25-93BA-47F1-990C-DBEC4357A614}" type="slidenum">
              <a:rPr lang="en-US" altLang="de-DE" sz="1600"/>
              <a:pPr eaLnBrk="1" hangingPunct="1"/>
              <a:t>53</a:t>
            </a:fld>
            <a:endParaRPr lang="en-US" altLang="de-DE" sz="1600"/>
          </a:p>
        </p:txBody>
      </p:sp>
      <p:sp>
        <p:nvSpPr>
          <p:cNvPr id="49155" name="Rectangle 2"/>
          <p:cNvSpPr>
            <a:spLocks noGrp="1" noChangeArrowheads="1"/>
          </p:cNvSpPr>
          <p:nvPr>
            <p:ph type="title"/>
          </p:nvPr>
        </p:nvSpPr>
        <p:spPr>
          <a:xfrm>
            <a:off x="685800" y="292100"/>
            <a:ext cx="7772400" cy="990600"/>
          </a:xfrm>
          <a:noFill/>
        </p:spPr>
        <p:txBody>
          <a:bodyPr lIns="92075" tIns="46038" rIns="92075" bIns="46038" anchor="b"/>
          <a:lstStyle/>
          <a:p>
            <a:pPr eaLnBrk="1" hangingPunct="1"/>
            <a:r>
              <a:rPr lang="en-US" altLang="de-DE" smtClean="0"/>
              <a:t>Remember: Process Example</a:t>
            </a:r>
          </a:p>
        </p:txBody>
      </p:sp>
      <p:sp>
        <p:nvSpPr>
          <p:cNvPr id="49156" name="Rectangle 3"/>
          <p:cNvSpPr>
            <a:spLocks noGrp="1" noChangeArrowheads="1"/>
          </p:cNvSpPr>
          <p:nvPr>
            <p:ph type="body" idx="1"/>
          </p:nvPr>
        </p:nvSpPr>
        <p:spPr>
          <a:xfrm>
            <a:off x="609600" y="1524000"/>
            <a:ext cx="7848600" cy="2667000"/>
          </a:xfrm>
          <a:noFill/>
        </p:spPr>
        <p:txBody>
          <a:bodyPr lIns="92075" tIns="46038" rIns="92075" bIns="46038"/>
          <a:lstStyle/>
          <a:p>
            <a:pPr eaLnBrk="1" hangingPunct="1"/>
            <a:r>
              <a:rPr lang="en-US" altLang="de-DE" sz="2400" smtClean="0"/>
              <a:t>Processes access two shared resources: Mutual Exclusion </a:t>
            </a:r>
          </a:p>
        </p:txBody>
      </p:sp>
      <p:pic>
        <p:nvPicPr>
          <p:cNvPr id="491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850" y="2365375"/>
            <a:ext cx="6648450" cy="364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9605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15BDAAA-0C30-40C9-A12D-2DD80202A1EA}" type="slidenum">
              <a:rPr lang="en-US" altLang="de-DE" sz="1600"/>
              <a:pPr eaLnBrk="1" hangingPunct="1"/>
              <a:t>54</a:t>
            </a:fld>
            <a:endParaRPr lang="en-US" altLang="de-DE" sz="1600"/>
          </a:p>
        </p:txBody>
      </p:sp>
      <p:sp>
        <p:nvSpPr>
          <p:cNvPr id="50179" name="Rectangle 2"/>
          <p:cNvSpPr>
            <a:spLocks noGrp="1" noChangeArrowheads="1"/>
          </p:cNvSpPr>
          <p:nvPr>
            <p:ph type="title"/>
          </p:nvPr>
        </p:nvSpPr>
        <p:spPr/>
        <p:txBody>
          <a:bodyPr/>
          <a:lstStyle/>
          <a:p>
            <a:pPr eaLnBrk="1" hangingPunct="1"/>
            <a:r>
              <a:rPr lang="en-US" altLang="de-DE" smtClean="0"/>
              <a:t>Resource Trajectories (1) </a:t>
            </a:r>
            <a:endParaRPr lang="en-US" altLang="de-DE" sz="3200" smtClean="0"/>
          </a:p>
        </p:txBody>
      </p:sp>
      <p:sp>
        <p:nvSpPr>
          <p:cNvPr id="50180" name="Rectangle 3"/>
          <p:cNvSpPr>
            <a:spLocks noGrp="1" noChangeArrowheads="1"/>
          </p:cNvSpPr>
          <p:nvPr>
            <p:ph type="body" idx="1"/>
          </p:nvPr>
        </p:nvSpPr>
        <p:spPr>
          <a:xfrm>
            <a:off x="742950" y="5781675"/>
            <a:ext cx="7772400" cy="857250"/>
          </a:xfrm>
        </p:spPr>
        <p:txBody>
          <a:bodyPr/>
          <a:lstStyle/>
          <a:p>
            <a:pPr algn="ctr" eaLnBrk="1" hangingPunct="1">
              <a:buFontTx/>
              <a:buNone/>
            </a:pPr>
            <a:r>
              <a:rPr lang="en-US" altLang="de-DE" smtClean="0"/>
              <a:t>Resource trajectories for the example</a:t>
            </a:r>
          </a:p>
        </p:txBody>
      </p:sp>
      <p:pic>
        <p:nvPicPr>
          <p:cNvPr id="5018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800" y="1154113"/>
            <a:ext cx="7366000" cy="46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86375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FD29B60-7B3C-479E-8A25-2AD94315319A}" type="slidenum">
              <a:rPr lang="en-US" altLang="de-DE" sz="1600"/>
              <a:pPr eaLnBrk="1" hangingPunct="1"/>
              <a:t>55</a:t>
            </a:fld>
            <a:endParaRPr lang="en-US" altLang="de-DE" sz="1600"/>
          </a:p>
        </p:txBody>
      </p:sp>
      <p:sp>
        <p:nvSpPr>
          <p:cNvPr id="51203" name="Rectangle 2"/>
          <p:cNvSpPr>
            <a:spLocks noGrp="1" noChangeArrowheads="1"/>
          </p:cNvSpPr>
          <p:nvPr>
            <p:ph type="title"/>
          </p:nvPr>
        </p:nvSpPr>
        <p:spPr/>
        <p:txBody>
          <a:bodyPr/>
          <a:lstStyle/>
          <a:p>
            <a:pPr eaLnBrk="1" hangingPunct="1"/>
            <a:r>
              <a:rPr lang="en-US" altLang="de-DE" smtClean="0"/>
              <a:t>Resource Trajectories (2) </a:t>
            </a:r>
            <a:endParaRPr lang="en-US" altLang="de-DE" sz="3200" smtClean="0"/>
          </a:p>
        </p:txBody>
      </p:sp>
      <p:sp>
        <p:nvSpPr>
          <p:cNvPr id="51204" name="Rectangle 3"/>
          <p:cNvSpPr>
            <a:spLocks noGrp="1" noChangeArrowheads="1"/>
          </p:cNvSpPr>
          <p:nvPr>
            <p:ph type="body" idx="1"/>
          </p:nvPr>
        </p:nvSpPr>
        <p:spPr>
          <a:xfrm>
            <a:off x="742950" y="5781675"/>
            <a:ext cx="7772400" cy="857250"/>
          </a:xfrm>
        </p:spPr>
        <p:txBody>
          <a:bodyPr/>
          <a:lstStyle/>
          <a:p>
            <a:pPr algn="ctr" eaLnBrk="1" hangingPunct="1">
              <a:buFontTx/>
              <a:buNone/>
            </a:pPr>
            <a:r>
              <a:rPr lang="en-US" altLang="de-DE" smtClean="0"/>
              <a:t>Resource trajectories for the example</a:t>
            </a:r>
          </a:p>
        </p:txBody>
      </p:sp>
      <p:pic>
        <p:nvPicPr>
          <p:cNvPr id="5120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00" y="1069975"/>
            <a:ext cx="7558088" cy="475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049286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1A8D01E-C459-4E8A-BE3E-674E6FF26732}" type="slidenum">
              <a:rPr lang="en-US" altLang="de-DE" sz="1600"/>
              <a:pPr eaLnBrk="1" hangingPunct="1"/>
              <a:t>56</a:t>
            </a:fld>
            <a:endParaRPr lang="en-US" altLang="de-DE" sz="1600"/>
          </a:p>
        </p:txBody>
      </p:sp>
      <p:sp>
        <p:nvSpPr>
          <p:cNvPr id="52227" name="Rectangle 2"/>
          <p:cNvSpPr>
            <a:spLocks noGrp="1" noChangeArrowheads="1"/>
          </p:cNvSpPr>
          <p:nvPr>
            <p:ph type="title"/>
          </p:nvPr>
        </p:nvSpPr>
        <p:spPr/>
        <p:txBody>
          <a:bodyPr/>
          <a:lstStyle/>
          <a:p>
            <a:pPr eaLnBrk="1" hangingPunct="1"/>
            <a:r>
              <a:rPr lang="en-US" altLang="de-DE" smtClean="0"/>
              <a:t>Safe and Unsafe States (1)</a:t>
            </a:r>
          </a:p>
        </p:txBody>
      </p:sp>
      <p:sp>
        <p:nvSpPr>
          <p:cNvPr id="52228" name="Rectangle 3"/>
          <p:cNvSpPr>
            <a:spLocks noGrp="1" noChangeArrowheads="1"/>
          </p:cNvSpPr>
          <p:nvPr>
            <p:ph type="body" idx="1"/>
          </p:nvPr>
        </p:nvSpPr>
        <p:spPr>
          <a:xfrm>
            <a:off x="685800" y="5010150"/>
            <a:ext cx="7772400" cy="514350"/>
          </a:xfrm>
        </p:spPr>
        <p:txBody>
          <a:bodyPr/>
          <a:lstStyle/>
          <a:p>
            <a:pPr algn="ctr" eaLnBrk="1" hangingPunct="1">
              <a:lnSpc>
                <a:spcPct val="90000"/>
              </a:lnSpc>
              <a:buFontTx/>
              <a:buNone/>
            </a:pPr>
            <a:r>
              <a:rPr lang="en-US" altLang="de-DE" smtClean="0"/>
              <a:t>Demonstration that the state in (a) is safe</a:t>
            </a:r>
          </a:p>
        </p:txBody>
      </p:sp>
      <p:pic>
        <p:nvPicPr>
          <p:cNvPr id="522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975" y="2255838"/>
            <a:ext cx="7956550" cy="178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Text Box 6"/>
          <p:cNvSpPr txBox="1">
            <a:spLocks noChangeArrowheads="1"/>
          </p:cNvSpPr>
          <p:nvPr/>
        </p:nvSpPr>
        <p:spPr bwMode="auto">
          <a:xfrm>
            <a:off x="1046163" y="3846513"/>
            <a:ext cx="7270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endParaRPr lang="de-DE" altLang="de-DE" sz="1600">
              <a:latin typeface="Tahoma" panose="020B0604030504040204" pitchFamily="34" charset="0"/>
            </a:endParaRPr>
          </a:p>
        </p:txBody>
      </p:sp>
      <p:sp>
        <p:nvSpPr>
          <p:cNvPr id="52231" name="Text Box 7"/>
          <p:cNvSpPr txBox="1">
            <a:spLocks noChangeArrowheads="1"/>
          </p:cNvSpPr>
          <p:nvPr/>
        </p:nvSpPr>
        <p:spPr bwMode="auto">
          <a:xfrm>
            <a:off x="985838" y="3878263"/>
            <a:ext cx="7243762"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de-DE" sz="1400">
                <a:latin typeface="Tahoma" panose="020B0604030504040204" pitchFamily="34" charset="0"/>
              </a:rPr>
              <a:t>(a)                          (b)                         (c)                          (d)                          (e)</a:t>
            </a: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46750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78D35E5-E52C-4C28-8352-F2F7B7D9FA2A}" type="slidenum">
              <a:rPr lang="en-US" altLang="de-DE" sz="1600"/>
              <a:pPr eaLnBrk="1" hangingPunct="1"/>
              <a:t>57</a:t>
            </a:fld>
            <a:endParaRPr lang="en-US" altLang="de-DE" sz="1600"/>
          </a:p>
        </p:txBody>
      </p:sp>
      <p:sp>
        <p:nvSpPr>
          <p:cNvPr id="53251" name="Rectangle 2"/>
          <p:cNvSpPr>
            <a:spLocks noGrp="1" noChangeArrowheads="1"/>
          </p:cNvSpPr>
          <p:nvPr>
            <p:ph type="title"/>
          </p:nvPr>
        </p:nvSpPr>
        <p:spPr/>
        <p:txBody>
          <a:bodyPr/>
          <a:lstStyle/>
          <a:p>
            <a:pPr eaLnBrk="1" hangingPunct="1"/>
            <a:r>
              <a:rPr lang="en-US" altLang="de-DE" smtClean="0"/>
              <a:t>Safe and Unsafe States (2)</a:t>
            </a:r>
          </a:p>
        </p:txBody>
      </p:sp>
      <p:sp>
        <p:nvSpPr>
          <p:cNvPr id="53252" name="Rectangle 3"/>
          <p:cNvSpPr>
            <a:spLocks noGrp="1" noChangeArrowheads="1"/>
          </p:cNvSpPr>
          <p:nvPr>
            <p:ph type="body" idx="1"/>
          </p:nvPr>
        </p:nvSpPr>
        <p:spPr>
          <a:xfrm>
            <a:off x="685800" y="5153025"/>
            <a:ext cx="7772400" cy="942975"/>
          </a:xfrm>
        </p:spPr>
        <p:txBody>
          <a:bodyPr/>
          <a:lstStyle/>
          <a:p>
            <a:pPr eaLnBrk="1" hangingPunct="1">
              <a:buFontTx/>
              <a:buNone/>
            </a:pPr>
            <a:r>
              <a:rPr lang="en-US" altLang="de-DE" smtClean="0"/>
              <a:t>Demonstration that the state in (b) is not safe</a:t>
            </a:r>
          </a:p>
        </p:txBody>
      </p:sp>
      <p:pic>
        <p:nvPicPr>
          <p:cNvPr id="53253"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950" y="2333625"/>
            <a:ext cx="87376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4" name="Text Box 8"/>
          <p:cNvSpPr txBox="1">
            <a:spLocks noChangeArrowheads="1"/>
          </p:cNvSpPr>
          <p:nvPr/>
        </p:nvSpPr>
        <p:spPr bwMode="auto">
          <a:xfrm>
            <a:off x="771525" y="4029075"/>
            <a:ext cx="8372475" cy="457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de-DE" sz="2000"/>
              <a:t>(a)                                (b)                                       (c)                             (d)</a:t>
            </a:r>
            <a:r>
              <a:rPr lang="en-US" altLang="de-DE"/>
              <a:t> </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620343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A66B1A1-3E1B-4002-9327-2E9B59ABA162}" type="slidenum">
              <a:rPr lang="en-US" altLang="de-DE" sz="1600"/>
              <a:pPr eaLnBrk="1" hangingPunct="1"/>
              <a:t>58</a:t>
            </a:fld>
            <a:endParaRPr lang="en-US" altLang="de-DE" sz="1600"/>
          </a:p>
        </p:txBody>
      </p:sp>
      <p:sp>
        <p:nvSpPr>
          <p:cNvPr id="54275" name="Rectangle 2"/>
          <p:cNvSpPr>
            <a:spLocks noGrp="1" noChangeArrowheads="1"/>
          </p:cNvSpPr>
          <p:nvPr>
            <p:ph type="title"/>
          </p:nvPr>
        </p:nvSpPr>
        <p:spPr>
          <a:xfrm>
            <a:off x="314325" y="203200"/>
            <a:ext cx="8829675" cy="838200"/>
          </a:xfrm>
        </p:spPr>
        <p:txBody>
          <a:bodyPr/>
          <a:lstStyle/>
          <a:p>
            <a:pPr eaLnBrk="1" hangingPunct="1"/>
            <a:r>
              <a:rPr lang="en-US" altLang="de-DE" sz="3200" smtClean="0"/>
              <a:t>The Banker's Algorithm for a Single Resource</a:t>
            </a:r>
          </a:p>
        </p:txBody>
      </p:sp>
      <p:sp>
        <p:nvSpPr>
          <p:cNvPr id="54276" name="Rectangle 3"/>
          <p:cNvSpPr>
            <a:spLocks noGrp="1" noChangeArrowheads="1"/>
          </p:cNvSpPr>
          <p:nvPr>
            <p:ph type="body" idx="1"/>
          </p:nvPr>
        </p:nvSpPr>
        <p:spPr>
          <a:xfrm>
            <a:off x="2171700" y="4781550"/>
            <a:ext cx="6286500" cy="1314450"/>
          </a:xfrm>
        </p:spPr>
        <p:txBody>
          <a:bodyPr>
            <a:normAutofit fontScale="92500" lnSpcReduction="20000"/>
          </a:bodyPr>
          <a:lstStyle/>
          <a:p>
            <a:pPr eaLnBrk="1" hangingPunct="1">
              <a:lnSpc>
                <a:spcPct val="90000"/>
              </a:lnSpc>
            </a:pPr>
            <a:r>
              <a:rPr lang="en-US" altLang="de-DE" sz="2800" smtClean="0"/>
              <a:t>Three resource allocation states</a:t>
            </a:r>
          </a:p>
          <a:p>
            <a:pPr lvl="1" eaLnBrk="1" hangingPunct="1">
              <a:lnSpc>
                <a:spcPct val="90000"/>
              </a:lnSpc>
              <a:buFontTx/>
              <a:buNone/>
            </a:pPr>
            <a:r>
              <a:rPr lang="en-US" altLang="de-DE" sz="2400" smtClean="0"/>
              <a:t>(a) safe</a:t>
            </a:r>
          </a:p>
          <a:p>
            <a:pPr lvl="1" eaLnBrk="1" hangingPunct="1">
              <a:lnSpc>
                <a:spcPct val="90000"/>
              </a:lnSpc>
              <a:buFontTx/>
              <a:buNone/>
            </a:pPr>
            <a:r>
              <a:rPr lang="en-US" altLang="de-DE" sz="2400" smtClean="0"/>
              <a:t>(b) safe</a:t>
            </a:r>
          </a:p>
          <a:p>
            <a:pPr lvl="1" eaLnBrk="1" hangingPunct="1">
              <a:lnSpc>
                <a:spcPct val="90000"/>
              </a:lnSpc>
              <a:buFontTx/>
              <a:buNone/>
            </a:pPr>
            <a:r>
              <a:rPr lang="en-US" altLang="de-DE" sz="2400" smtClean="0"/>
              <a:t>(c) unsafe</a:t>
            </a:r>
          </a:p>
        </p:txBody>
      </p:sp>
      <p:pic>
        <p:nvPicPr>
          <p:cNvPr id="5427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813" y="1328738"/>
            <a:ext cx="8250237"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8" name="Text Box 7"/>
          <p:cNvSpPr txBox="1">
            <a:spLocks noChangeArrowheads="1"/>
          </p:cNvSpPr>
          <p:nvPr/>
        </p:nvSpPr>
        <p:spPr bwMode="auto">
          <a:xfrm>
            <a:off x="1028700" y="3886200"/>
            <a:ext cx="7800975"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de-DE" sz="2000"/>
              <a:t>(a)                                                (b)                                               (c)</a:t>
            </a:r>
            <a:endParaRPr lang="en-US" altLang="de-DE"/>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97855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200D52E-AAE9-42D0-A9FD-50C890FF99E1}" type="slidenum">
              <a:rPr lang="en-US" altLang="de-DE" sz="1600"/>
              <a:pPr eaLnBrk="1" hangingPunct="1"/>
              <a:t>59</a:t>
            </a:fld>
            <a:endParaRPr lang="en-US" altLang="de-DE" sz="1600"/>
          </a:p>
        </p:txBody>
      </p:sp>
      <p:sp>
        <p:nvSpPr>
          <p:cNvPr id="55299" name="Rectangle 2"/>
          <p:cNvSpPr>
            <a:spLocks noGrp="1" noChangeArrowheads="1"/>
          </p:cNvSpPr>
          <p:nvPr>
            <p:ph type="title"/>
          </p:nvPr>
        </p:nvSpPr>
        <p:spPr>
          <a:xfrm>
            <a:off x="377825" y="228600"/>
            <a:ext cx="8201025" cy="863600"/>
          </a:xfrm>
        </p:spPr>
        <p:txBody>
          <a:bodyPr/>
          <a:lstStyle/>
          <a:p>
            <a:pPr eaLnBrk="1" hangingPunct="1"/>
            <a:r>
              <a:rPr lang="en-US" altLang="de-DE" sz="3200" smtClean="0"/>
              <a:t>Banker's Algorithm for Multiple Resources</a:t>
            </a:r>
          </a:p>
        </p:txBody>
      </p:sp>
      <p:sp>
        <p:nvSpPr>
          <p:cNvPr id="55300" name="Rectangle 3"/>
          <p:cNvSpPr>
            <a:spLocks noGrp="1" noChangeArrowheads="1"/>
          </p:cNvSpPr>
          <p:nvPr>
            <p:ph type="body" idx="1"/>
          </p:nvPr>
        </p:nvSpPr>
        <p:spPr>
          <a:xfrm>
            <a:off x="685800" y="5645150"/>
            <a:ext cx="8458200" cy="579438"/>
          </a:xfrm>
        </p:spPr>
        <p:txBody>
          <a:bodyPr/>
          <a:lstStyle/>
          <a:p>
            <a:pPr algn="ctr" eaLnBrk="1" hangingPunct="1">
              <a:buFontTx/>
              <a:buNone/>
            </a:pPr>
            <a:r>
              <a:rPr lang="en-US" altLang="de-DE" sz="2800" smtClean="0"/>
              <a:t>Example of banker's algorithm with multiple resources</a:t>
            </a:r>
          </a:p>
        </p:txBody>
      </p:sp>
      <p:pic>
        <p:nvPicPr>
          <p:cNvPr id="55301" name="Picture 7" descr="C:\B\b4\JPG\foo\3-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4763" y="1616075"/>
            <a:ext cx="6946900" cy="364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339794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9DF3AEF-ED60-4251-80DC-3BAEAB273E33}" type="slidenum">
              <a:rPr lang="en-US" altLang="de-DE" sz="1600"/>
              <a:pPr eaLnBrk="1" hangingPunct="1"/>
              <a:t>60</a:t>
            </a:fld>
            <a:endParaRPr lang="en-US" altLang="de-DE" sz="1600"/>
          </a:p>
        </p:txBody>
      </p:sp>
      <p:sp>
        <p:nvSpPr>
          <p:cNvPr id="56323" name="Rectangle 2"/>
          <p:cNvSpPr>
            <a:spLocks noGrp="1" noChangeArrowheads="1"/>
          </p:cNvSpPr>
          <p:nvPr>
            <p:ph type="title"/>
          </p:nvPr>
        </p:nvSpPr>
        <p:spPr>
          <a:xfrm>
            <a:off x="619125" y="142875"/>
            <a:ext cx="7772400" cy="1143000"/>
          </a:xfrm>
        </p:spPr>
        <p:txBody>
          <a:bodyPr/>
          <a:lstStyle/>
          <a:p>
            <a:pPr eaLnBrk="1" hangingPunct="1"/>
            <a:r>
              <a:rPr lang="en-US" altLang="de-DE" dirty="0" smtClean="0"/>
              <a:t>Banker's Algorithm for Multiple Resources</a:t>
            </a:r>
            <a:endParaRPr lang="en-US" altLang="de-DE" sz="2800" dirty="0" smtClean="0"/>
          </a:p>
        </p:txBody>
      </p:sp>
      <p:sp>
        <p:nvSpPr>
          <p:cNvPr id="56324" name="Rectangle 3"/>
          <p:cNvSpPr>
            <a:spLocks noGrp="1" noChangeArrowheads="1"/>
          </p:cNvSpPr>
          <p:nvPr>
            <p:ph type="body" idx="1"/>
          </p:nvPr>
        </p:nvSpPr>
        <p:spPr>
          <a:xfrm>
            <a:off x="685800" y="1550988"/>
            <a:ext cx="8201025" cy="4545012"/>
          </a:xfrm>
        </p:spPr>
        <p:txBody>
          <a:bodyPr/>
          <a:lstStyle/>
          <a:p>
            <a:pPr eaLnBrk="1" hangingPunct="1">
              <a:lnSpc>
                <a:spcPct val="90000"/>
              </a:lnSpc>
            </a:pPr>
            <a:r>
              <a:rPr lang="en-US" altLang="de-DE" smtClean="0"/>
              <a:t>Algorithm for checking if state is safe</a:t>
            </a:r>
          </a:p>
          <a:p>
            <a:pPr marL="971550" lvl="1" indent="-514350" eaLnBrk="1" hangingPunct="1">
              <a:lnSpc>
                <a:spcPct val="90000"/>
              </a:lnSpc>
              <a:buFont typeface="Times New Roman" panose="02020603050405020304" pitchFamily="18" charset="0"/>
              <a:buAutoNum type="arabicPeriod"/>
            </a:pPr>
            <a:endParaRPr lang="en-US" altLang="de-DE" smtClean="0"/>
          </a:p>
          <a:p>
            <a:pPr marL="971550" lvl="1" indent="-514350" eaLnBrk="1" hangingPunct="1">
              <a:lnSpc>
                <a:spcPct val="90000"/>
              </a:lnSpc>
              <a:buFont typeface="Times New Roman" panose="02020603050405020304" pitchFamily="18" charset="0"/>
              <a:buAutoNum type="arabicPeriod"/>
            </a:pPr>
            <a:r>
              <a:rPr lang="en-US" altLang="de-DE" smtClean="0"/>
              <a:t>Look for a row </a:t>
            </a:r>
            <a:r>
              <a:rPr lang="en-US" altLang="de-DE" i="1" smtClean="0"/>
              <a:t>R</a:t>
            </a:r>
            <a:r>
              <a:rPr lang="en-US" altLang="de-DE" smtClean="0"/>
              <a:t>, whose unmet needs are all smaller than or equal to </a:t>
            </a:r>
            <a:r>
              <a:rPr lang="en-US" altLang="de-DE" i="1" smtClean="0"/>
              <a:t>A</a:t>
            </a:r>
            <a:r>
              <a:rPr lang="en-US" altLang="de-DE" smtClean="0"/>
              <a:t>. If no such row → system eventually will deadlock</a:t>
            </a:r>
          </a:p>
          <a:p>
            <a:pPr marL="971550" lvl="1" indent="-514350" eaLnBrk="1" hangingPunct="1">
              <a:lnSpc>
                <a:spcPct val="90000"/>
              </a:lnSpc>
              <a:buFont typeface="Times New Roman" panose="02020603050405020304" pitchFamily="18" charset="0"/>
              <a:buAutoNum type="arabicPeriod"/>
            </a:pPr>
            <a:r>
              <a:rPr lang="en-US" altLang="de-DE" smtClean="0"/>
              <a:t>Assume the process of the row chosen rquests all resources it needs and finishes. Mark that process as terminated and add all its resources to </a:t>
            </a:r>
            <a:r>
              <a:rPr lang="en-US" altLang="de-DE" i="1" smtClean="0"/>
              <a:t>A</a:t>
            </a:r>
            <a:r>
              <a:rPr lang="en-US" altLang="de-DE" smtClean="0"/>
              <a:t>.</a:t>
            </a:r>
          </a:p>
          <a:p>
            <a:pPr marL="971550" lvl="1" indent="-514350" eaLnBrk="1" hangingPunct="1">
              <a:lnSpc>
                <a:spcPct val="90000"/>
              </a:lnSpc>
              <a:buFont typeface="Times New Roman" panose="02020603050405020304" pitchFamily="18" charset="0"/>
              <a:buAutoNum type="arabicPeriod"/>
            </a:pPr>
            <a:r>
              <a:rPr lang="en-US" altLang="de-DE" smtClean="0"/>
              <a:t>Repeat steps 1 and 2 until either all processes marked as terminated (safe state) or deadlock occurs</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229465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stretch>
            <a:fillRect/>
          </a:stretch>
        </p:blipFill>
        <p:spPr>
          <a:xfrm>
            <a:off x="228600" y="1600200"/>
            <a:ext cx="8500057" cy="2514600"/>
          </a:xfrm>
          <a:prstGeom prst="rect">
            <a:avLst/>
          </a:prstGeom>
        </p:spPr>
      </p:pic>
      <p:sp>
        <p:nvSpPr>
          <p:cNvPr id="9" name="TextBox 8"/>
          <p:cNvSpPr txBox="1"/>
          <p:nvPr/>
        </p:nvSpPr>
        <p:spPr>
          <a:xfrm>
            <a:off x="381000" y="5566833"/>
            <a:ext cx="8458199" cy="369332"/>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Figure 6.7 (S)  Determination of a Safe State </a:t>
            </a:r>
            <a:endParaRPr lang="en-US" b="1" dirty="0">
              <a:latin typeface="Times New Roman" panose="02020603050405020304" pitchFamily="18" charset="0"/>
              <a:cs typeface="Times New Roman" panose="02020603050405020304" pitchFamily="18" charset="0"/>
            </a:endParaRPr>
          </a:p>
        </p:txBody>
      </p:sp>
      <p:sp>
        <p:nvSpPr>
          <p:cNvPr id="5" name="Rectangle 2"/>
          <p:cNvSpPr txBox="1">
            <a:spLocks noChangeArrowheads="1"/>
          </p:cNvSpPr>
          <p:nvPr/>
        </p:nvSpPr>
        <p:spPr>
          <a:xfrm>
            <a:off x="619125" y="142875"/>
            <a:ext cx="7772400" cy="1143000"/>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US" altLang="de-DE" dirty="0" smtClean="0"/>
              <a:t>Example for Banker's Algorithm (1)</a:t>
            </a:r>
            <a:endParaRPr lang="en-US" altLang="de-DE"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61</a:t>
            </a:fld>
            <a:endParaRPr lang="en-US" dirty="0"/>
          </a:p>
        </p:txBody>
      </p:sp>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94043348"/>
      </p:ext>
    </p:extLst>
  </p:cSld>
  <p:clrMapOvr>
    <a:masterClrMapping/>
  </p:clrMapOvr>
  <p:transition spd="slow">
    <p:randomBar dir="ver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228600" y="1676400"/>
            <a:ext cx="8382000" cy="2514600"/>
          </a:xfrm>
          <a:prstGeom prst="rect">
            <a:avLst/>
          </a:prstGeom>
        </p:spPr>
      </p:pic>
      <p:sp>
        <p:nvSpPr>
          <p:cNvPr id="5" name="TextBox 4"/>
          <p:cNvSpPr txBox="1"/>
          <p:nvPr/>
        </p:nvSpPr>
        <p:spPr>
          <a:xfrm>
            <a:off x="381000" y="5566833"/>
            <a:ext cx="8458199" cy="369332"/>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Figure 6.7  Determination of a Safe State </a:t>
            </a:r>
            <a:endParaRPr lang="en-US" b="1" dirty="0">
              <a:latin typeface="Times New Roman" panose="02020603050405020304" pitchFamily="18" charset="0"/>
              <a:cs typeface="Times New Roman" panose="02020603050405020304" pitchFamily="18" charset="0"/>
            </a:endParaRPr>
          </a:p>
        </p:txBody>
      </p:sp>
      <p:sp>
        <p:nvSpPr>
          <p:cNvPr id="6" name="Rectangle 2"/>
          <p:cNvSpPr txBox="1">
            <a:spLocks noChangeArrowheads="1"/>
          </p:cNvSpPr>
          <p:nvPr/>
        </p:nvSpPr>
        <p:spPr>
          <a:xfrm>
            <a:off x="619125" y="142875"/>
            <a:ext cx="7772400" cy="1143000"/>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US" altLang="de-DE" dirty="0" smtClean="0"/>
              <a:t>Example for Banker's Algorithm (2)</a:t>
            </a:r>
            <a:endParaRPr lang="en-US" altLang="de-DE"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62</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366909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tretch>
            <a:fillRect/>
          </a:stretch>
        </p:blipFill>
        <p:spPr>
          <a:xfrm>
            <a:off x="405114" y="2057399"/>
            <a:ext cx="8281686" cy="2726055"/>
          </a:xfrm>
          <a:prstGeom prst="rect">
            <a:avLst/>
          </a:prstGeom>
        </p:spPr>
      </p:pic>
      <p:sp>
        <p:nvSpPr>
          <p:cNvPr id="5" name="TextBox 4"/>
          <p:cNvSpPr txBox="1"/>
          <p:nvPr/>
        </p:nvSpPr>
        <p:spPr>
          <a:xfrm>
            <a:off x="381000" y="5566833"/>
            <a:ext cx="8458199" cy="369332"/>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Figure 6.7  Determination of a Safe State </a:t>
            </a:r>
            <a:endParaRPr lang="en-US" b="1" dirty="0">
              <a:latin typeface="Times New Roman" panose="02020603050405020304" pitchFamily="18" charset="0"/>
              <a:cs typeface="Times New Roman" panose="02020603050405020304" pitchFamily="18" charset="0"/>
            </a:endParaRPr>
          </a:p>
        </p:txBody>
      </p:sp>
      <p:sp>
        <p:nvSpPr>
          <p:cNvPr id="6" name="Rectangle 2"/>
          <p:cNvSpPr txBox="1">
            <a:spLocks noChangeArrowheads="1"/>
          </p:cNvSpPr>
          <p:nvPr/>
        </p:nvSpPr>
        <p:spPr>
          <a:xfrm>
            <a:off x="619125" y="142875"/>
            <a:ext cx="7772400" cy="1143000"/>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US" altLang="de-DE" dirty="0" smtClean="0"/>
              <a:t>Example for Banker's Algorithm (3)</a:t>
            </a:r>
            <a:endParaRPr lang="en-US" altLang="de-DE"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63</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553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rcRect b="13846"/>
          <a:stretch>
            <a:fillRect/>
          </a:stretch>
        </p:blipFill>
        <p:spPr>
          <a:xfrm>
            <a:off x="304800" y="1828800"/>
            <a:ext cx="8411308" cy="2355164"/>
          </a:xfrm>
          <a:prstGeom prst="rect">
            <a:avLst/>
          </a:prstGeom>
        </p:spPr>
      </p:pic>
      <p:sp>
        <p:nvSpPr>
          <p:cNvPr id="7" name="Rectangle 6"/>
          <p:cNvSpPr/>
          <p:nvPr/>
        </p:nvSpPr>
        <p:spPr>
          <a:xfrm>
            <a:off x="304800" y="4495800"/>
            <a:ext cx="8534400" cy="307777"/>
          </a:xfrm>
          <a:prstGeom prst="rect">
            <a:avLst/>
          </a:prstGeom>
        </p:spPr>
        <p:txBody>
          <a:bodyPr wrap="square">
            <a:spAutoFit/>
          </a:bodyPr>
          <a:lstStyle/>
          <a:p>
            <a:pPr algn="ctr"/>
            <a:r>
              <a:rPr lang="en-US" sz="1400" dirty="0" smtClean="0">
                <a:latin typeface="+mn-lt"/>
              </a:rPr>
              <a:t>(</a:t>
            </a:r>
            <a:r>
              <a:rPr lang="en-US" sz="1400" dirty="0" err="1" smtClean="0">
                <a:latin typeface="+mn-lt"/>
              </a:rPr>
              <a:t>d</a:t>
            </a:r>
            <a:r>
              <a:rPr lang="en-US" sz="1400" dirty="0" smtClean="0">
                <a:latin typeface="+mn-lt"/>
              </a:rPr>
              <a:t>) P3 runs to completion </a:t>
            </a:r>
            <a:endParaRPr lang="en-US" sz="1400" dirty="0">
              <a:latin typeface="+mn-lt"/>
            </a:endParaRPr>
          </a:p>
        </p:txBody>
      </p:sp>
      <p:sp>
        <p:nvSpPr>
          <p:cNvPr id="8" name="TextBox 7"/>
          <p:cNvSpPr txBox="1"/>
          <p:nvPr/>
        </p:nvSpPr>
        <p:spPr>
          <a:xfrm>
            <a:off x="381000" y="5566833"/>
            <a:ext cx="8458199" cy="369332"/>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Figure 6.7  Determination of a Safe State </a:t>
            </a:r>
            <a:endParaRPr lang="en-US" b="1" dirty="0">
              <a:latin typeface="Times New Roman" panose="02020603050405020304" pitchFamily="18" charset="0"/>
              <a:cs typeface="Times New Roman" panose="02020603050405020304" pitchFamily="18" charset="0"/>
            </a:endParaRPr>
          </a:p>
        </p:txBody>
      </p:sp>
      <p:sp>
        <p:nvSpPr>
          <p:cNvPr id="6" name="Rectangle 2"/>
          <p:cNvSpPr txBox="1">
            <a:spLocks noChangeArrowheads="1"/>
          </p:cNvSpPr>
          <p:nvPr/>
        </p:nvSpPr>
        <p:spPr>
          <a:xfrm>
            <a:off x="619125" y="142875"/>
            <a:ext cx="7772400" cy="1143000"/>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US" altLang="de-DE" dirty="0" smtClean="0"/>
              <a:t>Example for Banker's Algorithm (4)</a:t>
            </a:r>
            <a:endParaRPr lang="en-US" altLang="de-DE"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64</a:t>
            </a:fld>
            <a:endParaRPr lang="en-US" dirty="0"/>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844799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rcRect b="7042"/>
          <a:stretch>
            <a:fillRect/>
          </a:stretch>
        </p:blipFill>
        <p:spPr>
          <a:xfrm>
            <a:off x="1295400" y="1162606"/>
            <a:ext cx="6324600" cy="5009594"/>
          </a:xfrm>
          <a:prstGeom prst="rect">
            <a:avLst/>
          </a:prstGeom>
        </p:spPr>
      </p:pic>
      <p:sp>
        <p:nvSpPr>
          <p:cNvPr id="6" name="TextBox 5"/>
          <p:cNvSpPr txBox="1"/>
          <p:nvPr/>
        </p:nvSpPr>
        <p:spPr>
          <a:xfrm>
            <a:off x="304800" y="6096000"/>
            <a:ext cx="8458200" cy="369332"/>
          </a:xfrm>
          <a:prstGeom prst="rect">
            <a:avLst/>
          </a:prstGeom>
          <a:noFill/>
        </p:spPr>
        <p:txBody>
          <a:bodyPr wrap="square" rtlCol="0">
            <a:spAutoFit/>
          </a:bodyPr>
          <a:lstStyle/>
          <a:p>
            <a:pPr algn="ctr"/>
            <a:r>
              <a:rPr lang="en-US" b="1" dirty="0" smtClean="0">
                <a:latin typeface="Times New Roman" panose="02020603050405020304" pitchFamily="18" charset="0"/>
                <a:cs typeface="Times New Roman" panose="02020603050405020304" pitchFamily="18" charset="0"/>
              </a:rPr>
              <a:t>Figure 6.8  Determination of an Unsafe State </a:t>
            </a:r>
          </a:p>
        </p:txBody>
      </p:sp>
      <p:sp>
        <p:nvSpPr>
          <p:cNvPr id="5" name="Rectangle 2"/>
          <p:cNvSpPr txBox="1">
            <a:spLocks noChangeArrowheads="1"/>
          </p:cNvSpPr>
          <p:nvPr/>
        </p:nvSpPr>
        <p:spPr>
          <a:xfrm>
            <a:off x="619125" y="142875"/>
            <a:ext cx="7772400" cy="1143000"/>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US" altLang="de-DE" dirty="0" smtClean="0"/>
              <a:t>Example for Banker's Algorithm (5)</a:t>
            </a:r>
            <a:endParaRPr lang="en-US" altLang="de-DE"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65</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2168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f09.pdf"/>
          <p:cNvPicPr>
            <a:picLocks noChangeAspect="1"/>
          </p:cNvPicPr>
          <p:nvPr/>
        </p:nvPicPr>
        <p:blipFill>
          <a:blip r:embed="rId3" cstate="print"/>
          <a:srcRect l="11765" t="8182" r="12941" b="19091"/>
          <a:stretch>
            <a:fillRect/>
          </a:stretch>
        </p:blipFill>
        <p:spPr>
          <a:xfrm>
            <a:off x="2057400" y="704722"/>
            <a:ext cx="5105400" cy="6381878"/>
          </a:xfrm>
          <a:prstGeom prst="rect">
            <a:avLst/>
          </a:prstGeom>
        </p:spPr>
      </p:pic>
      <p:sp>
        <p:nvSpPr>
          <p:cNvPr id="4" name="Rectangle 2"/>
          <p:cNvSpPr txBox="1">
            <a:spLocks noChangeArrowheads="1"/>
          </p:cNvSpPr>
          <p:nvPr/>
        </p:nvSpPr>
        <p:spPr>
          <a:xfrm>
            <a:off x="619125" y="142875"/>
            <a:ext cx="7772400" cy="1143000"/>
          </a:xfrm>
          <a:prstGeom prst="rect">
            <a:avLst/>
          </a:prstGeom>
        </p:spPr>
        <p:txBody>
          <a:bodyPr vert="horz" lIns="0" rIns="0" bIns="0" anchor="t">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US" altLang="de-DE" dirty="0" smtClean="0"/>
              <a:t>Example for Banker's Algorithm (6)</a:t>
            </a:r>
            <a:endParaRPr lang="en-US" altLang="de-DE" dirty="0"/>
          </a:p>
        </p:txBody>
      </p:sp>
      <p:sp>
        <p:nvSpPr>
          <p:cNvPr id="2" name="Foliennummernplatzhalter 1"/>
          <p:cNvSpPr>
            <a:spLocks noGrp="1"/>
          </p:cNvSpPr>
          <p:nvPr>
            <p:ph type="sldNum" sz="quarter" idx="12"/>
          </p:nvPr>
        </p:nvSpPr>
        <p:spPr/>
        <p:txBody>
          <a:bodyPr/>
          <a:lstStyle/>
          <a:p>
            <a:fld id="{B6F15528-21DE-4FAA-801E-634DDDAF4B2B}" type="slidenum">
              <a:rPr lang="en-US" smtClean="0"/>
              <a:pPr/>
              <a:t>66</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0614493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rIns="0" bIns="0" anchor="t">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Deadlock Avoidance Advantages</a:t>
            </a:r>
          </a:p>
        </p:txBody>
      </p:sp>
      <p:sp>
        <p:nvSpPr>
          <p:cNvPr id="3" name="Content Placeholder 2"/>
          <p:cNvSpPr>
            <a:spLocks noGrp="1"/>
          </p:cNvSpPr>
          <p:nvPr>
            <p:ph idx="4294967295"/>
          </p:nvPr>
        </p:nvSpPr>
        <p:spPr>
          <a:xfrm>
            <a:off x="381000" y="1752600"/>
            <a:ext cx="8229600" cy="5181600"/>
          </a:xfrm>
        </p:spPr>
        <p:txBody>
          <a:bodyPr vert="horz">
            <a:normAutofit/>
          </a:bodyPr>
          <a:lstStyle/>
          <a:p>
            <a:pPr>
              <a:lnSpc>
                <a:spcPct val="90000"/>
              </a:lnSpc>
              <a:buClrTx/>
              <a:buFont typeface="Wingdings" panose="05000000000000000000" pitchFamily="2" charset="2"/>
              <a:buChar char="§"/>
            </a:pPr>
            <a:r>
              <a:rPr lang="en-NZ" dirty="0">
                <a:latin typeface="Times New Roman" panose="02020603050405020304" pitchFamily="18" charset="0"/>
                <a:cs typeface="Times New Roman" panose="02020603050405020304" pitchFamily="18" charset="0"/>
              </a:rPr>
              <a:t>It is not necessary to preempt and rollback processes, as in deadlock detection </a:t>
            </a:r>
            <a:endParaRPr lang="en-NZ" dirty="0" smtClean="0">
              <a:latin typeface="Times New Roman" panose="02020603050405020304" pitchFamily="18" charset="0"/>
              <a:cs typeface="Times New Roman" panose="02020603050405020304" pitchFamily="18" charset="0"/>
            </a:endParaRPr>
          </a:p>
          <a:p>
            <a:pPr>
              <a:lnSpc>
                <a:spcPct val="90000"/>
              </a:lnSpc>
              <a:buClrTx/>
              <a:buFont typeface="Wingdings" panose="05000000000000000000" pitchFamily="2" charset="2"/>
              <a:buChar char="§"/>
            </a:pPr>
            <a:endParaRPr lang="en-NZ" dirty="0">
              <a:latin typeface="Times New Roman" panose="02020603050405020304" pitchFamily="18" charset="0"/>
              <a:cs typeface="Times New Roman" panose="02020603050405020304" pitchFamily="18" charset="0"/>
            </a:endParaRPr>
          </a:p>
          <a:p>
            <a:pPr>
              <a:lnSpc>
                <a:spcPct val="90000"/>
              </a:lnSpc>
              <a:buClrTx/>
              <a:buFont typeface="Wingdings" panose="05000000000000000000" pitchFamily="2" charset="2"/>
              <a:buChar char="§"/>
            </a:pPr>
            <a:r>
              <a:rPr lang="en-NZ" dirty="0">
                <a:latin typeface="Times New Roman" panose="02020603050405020304" pitchFamily="18" charset="0"/>
                <a:cs typeface="Times New Roman" panose="02020603050405020304" pitchFamily="18" charset="0"/>
              </a:rPr>
              <a:t>It is less restrictive than deadlock prevention</a:t>
            </a:r>
            <a:endParaRPr lang="en-US" dirty="0">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67</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31454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05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Deadlock Avoidance Restrictions</a:t>
            </a:r>
          </a:p>
        </p:txBody>
      </p:sp>
      <p:graphicFrame>
        <p:nvGraphicFramePr>
          <p:cNvPr id="4" name="Content Placeholder 3"/>
          <p:cNvGraphicFramePr>
            <a:graphicFrameLocks noGrp="1"/>
          </p:cNvGraphicFramePr>
          <p:nvPr>
            <p:ph idx="4294967295"/>
            <p:extLst/>
          </p:nvPr>
        </p:nvGraphicFramePr>
        <p:xfrm>
          <a:off x="609600" y="2209800"/>
          <a:ext cx="78486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68</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04157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Deadlock Strategies</a:t>
            </a:r>
          </a:p>
        </p:txBody>
      </p:sp>
      <p:graphicFrame>
        <p:nvGraphicFramePr>
          <p:cNvPr id="4" name="Diagram 3"/>
          <p:cNvGraphicFramePr/>
          <p:nvPr>
            <p:extLst>
              <p:ext uri="{D42A27DB-BD31-4B8C-83A1-F6EECF244321}">
                <p14:modId xmlns:p14="http://schemas.microsoft.com/office/powerpoint/2010/main" val="2619407369"/>
              </p:ext>
            </p:extLst>
          </p:nvPr>
        </p:nvGraphicFramePr>
        <p:xfrm>
          <a:off x="609600" y="2362200"/>
          <a:ext cx="8077200" cy="391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69</a:t>
            </a:fld>
            <a:endParaRPr lang="en-US" dirty="0"/>
          </a:p>
        </p:txBody>
      </p:sp>
      <p:pic>
        <p:nvPicPr>
          <p:cNvPr id="6" name="Grafik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47623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rIns="0" bIns="0" anchor="ctr">
            <a:noAutofit/>
          </a:bodyPr>
          <a:lstStyle/>
          <a:p>
            <a:pPr algn="ctr"/>
            <a:r>
              <a:rPr lang="en-NZ" sz="3200" dirty="0">
                <a:solidFill>
                  <a:schemeClr val="tx1"/>
                </a:solidFill>
                <a:latin typeface="Times New Roman" panose="02020603050405020304" pitchFamily="18" charset="0"/>
                <a:cs typeface="Times New Roman" panose="02020603050405020304" pitchFamily="18" charset="0"/>
              </a:rPr>
              <a:t>Deadline Detection Algorithm</a:t>
            </a:r>
          </a:p>
        </p:txBody>
      </p:sp>
      <p:sp>
        <p:nvSpPr>
          <p:cNvPr id="3" name="Content Placeholder 2"/>
          <p:cNvSpPr>
            <a:spLocks noGrp="1"/>
          </p:cNvSpPr>
          <p:nvPr>
            <p:ph idx="4294967295"/>
          </p:nvPr>
        </p:nvSpPr>
        <p:spPr>
          <a:xfrm>
            <a:off x="609600" y="2209800"/>
            <a:ext cx="3505200" cy="5943600"/>
          </a:xfrm>
        </p:spPr>
        <p:txBody>
          <a:bodyPr vert="horz">
            <a:normAutofit/>
          </a:bodyPr>
          <a:lstStyle/>
          <a:p>
            <a:pPr>
              <a:lnSpc>
                <a:spcPct val="90000"/>
              </a:lnSpc>
              <a:buClrTx/>
              <a:buFont typeface="Wingdings" panose="05000000000000000000" pitchFamily="2" charset="2"/>
              <a:buChar char="§"/>
            </a:pPr>
            <a:endParaRPr lang="en-NZ" dirty="0">
              <a:latin typeface="Times New Roman" panose="02020603050405020304" pitchFamily="18" charset="0"/>
              <a:cs typeface="Times New Roman" panose="02020603050405020304" pitchFamily="18" charset="0"/>
            </a:endParaRPr>
          </a:p>
          <a:p>
            <a:pPr>
              <a:lnSpc>
                <a:spcPct val="90000"/>
              </a:lnSpc>
              <a:buClrTx/>
              <a:buFont typeface="Wingdings" panose="05000000000000000000" pitchFamily="2" charset="2"/>
              <a:buChar char="§"/>
            </a:pPr>
            <a:r>
              <a:rPr lang="en-NZ" dirty="0">
                <a:latin typeface="Times New Roman" panose="02020603050405020304" pitchFamily="18" charset="0"/>
                <a:cs typeface="Times New Roman" panose="02020603050405020304" pitchFamily="18" charset="0"/>
              </a:rPr>
              <a:t>A check for deadlock can be made as frequently as each resource request or, less frequently, depending on how likely it is for a deadlock to occur</a:t>
            </a:r>
          </a:p>
        </p:txBody>
      </p:sp>
      <p:graphicFrame>
        <p:nvGraphicFramePr>
          <p:cNvPr id="4" name="Diagram 3"/>
          <p:cNvGraphicFramePr/>
          <p:nvPr>
            <p:extLst>
              <p:ext uri="{D42A27DB-BD31-4B8C-83A1-F6EECF244321}">
                <p14:modId xmlns:p14="http://schemas.microsoft.com/office/powerpoint/2010/main" val="2700185943"/>
              </p:ext>
            </p:extLst>
          </p:nvPr>
        </p:nvGraphicFramePr>
        <p:xfrm>
          <a:off x="4191000" y="2133600"/>
          <a:ext cx="521502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liennummernplatzhalter 4"/>
          <p:cNvSpPr>
            <a:spLocks noGrp="1"/>
          </p:cNvSpPr>
          <p:nvPr>
            <p:ph type="sldNum" sz="quarter" idx="12"/>
          </p:nvPr>
        </p:nvSpPr>
        <p:spPr/>
        <p:txBody>
          <a:bodyPr/>
          <a:lstStyle/>
          <a:p>
            <a:fld id="{B6F15528-21DE-4FAA-801E-634DDDAF4B2B}" type="slidenum">
              <a:rPr lang="en-US" smtClean="0"/>
              <a:pPr/>
              <a:t>70</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6547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71D4D3C-19B2-435F-ACFB-B2FA0E76913A}" type="slidenum">
              <a:rPr lang="en-US" altLang="de-DE" sz="1600"/>
              <a:pPr eaLnBrk="1" hangingPunct="1"/>
              <a:t>71</a:t>
            </a:fld>
            <a:endParaRPr lang="en-US" altLang="de-DE" sz="1600"/>
          </a:p>
        </p:txBody>
      </p:sp>
      <p:sp>
        <p:nvSpPr>
          <p:cNvPr id="57347" name="Rectangle 2"/>
          <p:cNvSpPr>
            <a:spLocks noGrp="1" noChangeArrowheads="1"/>
          </p:cNvSpPr>
          <p:nvPr>
            <p:ph type="title"/>
          </p:nvPr>
        </p:nvSpPr>
        <p:spPr>
          <a:xfrm>
            <a:off x="609600" y="381000"/>
            <a:ext cx="8229600" cy="838200"/>
          </a:xfrm>
        </p:spPr>
        <p:txBody>
          <a:bodyPr>
            <a:noAutofit/>
          </a:bodyPr>
          <a:lstStyle/>
          <a:p>
            <a:pPr eaLnBrk="1" hangingPunct="1"/>
            <a:r>
              <a:rPr lang="en-US" altLang="de-DE" dirty="0" smtClean="0"/>
              <a:t>Deadlock Prevention</a:t>
            </a:r>
            <a:br>
              <a:rPr lang="en-US" altLang="de-DE" dirty="0" smtClean="0"/>
            </a:br>
            <a:r>
              <a:rPr lang="en-US" altLang="de-DE" dirty="0" smtClean="0"/>
              <a:t>Attacking the Mutual Exclusion Condition</a:t>
            </a:r>
          </a:p>
        </p:txBody>
      </p:sp>
      <p:sp>
        <p:nvSpPr>
          <p:cNvPr id="57348" name="Rectangle 3"/>
          <p:cNvSpPr>
            <a:spLocks noGrp="1" noChangeArrowheads="1"/>
          </p:cNvSpPr>
          <p:nvPr>
            <p:ph type="body" idx="1"/>
          </p:nvPr>
        </p:nvSpPr>
        <p:spPr>
          <a:xfrm>
            <a:off x="685800" y="1550988"/>
            <a:ext cx="8201025" cy="4545012"/>
          </a:xfrm>
        </p:spPr>
        <p:txBody>
          <a:bodyPr/>
          <a:lstStyle/>
          <a:p>
            <a:pPr eaLnBrk="1" hangingPunct="1">
              <a:lnSpc>
                <a:spcPct val="90000"/>
              </a:lnSpc>
            </a:pPr>
            <a:r>
              <a:rPr lang="en-US" altLang="de-DE" dirty="0" smtClean="0"/>
              <a:t>Some devices (such as printer) can be spooled</a:t>
            </a:r>
          </a:p>
          <a:p>
            <a:pPr lvl="1" eaLnBrk="1" hangingPunct="1">
              <a:lnSpc>
                <a:spcPct val="90000"/>
              </a:lnSpc>
            </a:pPr>
            <a:r>
              <a:rPr lang="en-US" altLang="de-DE" dirty="0" smtClean="0"/>
              <a:t>only the printer daemon uses printer resource</a:t>
            </a:r>
          </a:p>
          <a:p>
            <a:pPr lvl="1" eaLnBrk="1" hangingPunct="1">
              <a:lnSpc>
                <a:spcPct val="90000"/>
              </a:lnSpc>
            </a:pPr>
            <a:r>
              <a:rPr lang="en-US" altLang="de-DE" dirty="0" smtClean="0"/>
              <a:t>thus deadlock for printer eliminated</a:t>
            </a:r>
          </a:p>
          <a:p>
            <a:pPr eaLnBrk="1" hangingPunct="1">
              <a:lnSpc>
                <a:spcPct val="90000"/>
              </a:lnSpc>
            </a:pPr>
            <a:r>
              <a:rPr lang="en-US" altLang="de-DE" dirty="0" smtClean="0"/>
              <a:t>Not all devices can be spooled</a:t>
            </a:r>
          </a:p>
          <a:p>
            <a:pPr eaLnBrk="1" hangingPunct="1">
              <a:lnSpc>
                <a:spcPct val="90000"/>
              </a:lnSpc>
            </a:pPr>
            <a:r>
              <a:rPr lang="en-US" altLang="de-DE" dirty="0" smtClean="0"/>
              <a:t>Principle:</a:t>
            </a:r>
          </a:p>
          <a:p>
            <a:pPr lvl="1" eaLnBrk="1" hangingPunct="1">
              <a:lnSpc>
                <a:spcPct val="90000"/>
              </a:lnSpc>
            </a:pPr>
            <a:r>
              <a:rPr lang="en-US" altLang="de-DE" dirty="0" smtClean="0"/>
              <a:t>avoid assigning resource when not absolutely necessary</a:t>
            </a:r>
          </a:p>
          <a:p>
            <a:pPr lvl="1" eaLnBrk="1" hangingPunct="1">
              <a:lnSpc>
                <a:spcPct val="90000"/>
              </a:lnSpc>
            </a:pPr>
            <a:r>
              <a:rPr lang="en-US" altLang="de-DE" dirty="0" smtClean="0"/>
              <a:t>as few processes as possible actually claim the resource</a:t>
            </a:r>
          </a:p>
          <a:p>
            <a:pPr eaLnBrk="1" hangingPunct="1">
              <a:lnSpc>
                <a:spcPct val="90000"/>
              </a:lnSpc>
            </a:pPr>
            <a:endParaRPr lang="en-US" altLang="de-DE" dirty="0" smtClean="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698913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17DFB6E-1CFE-4BA5-AE26-3448AE42B065}" type="slidenum">
              <a:rPr lang="en-US" altLang="de-DE" sz="1600"/>
              <a:pPr eaLnBrk="1" hangingPunct="1"/>
              <a:t>72</a:t>
            </a:fld>
            <a:endParaRPr lang="en-US" altLang="de-DE" sz="1600"/>
          </a:p>
        </p:txBody>
      </p:sp>
      <p:sp>
        <p:nvSpPr>
          <p:cNvPr id="58371" name="Rectangle 2"/>
          <p:cNvSpPr>
            <a:spLocks noGrp="1" noChangeArrowheads="1"/>
          </p:cNvSpPr>
          <p:nvPr>
            <p:ph type="title"/>
          </p:nvPr>
        </p:nvSpPr>
        <p:spPr>
          <a:xfrm>
            <a:off x="615950" y="165100"/>
            <a:ext cx="7772400" cy="939800"/>
          </a:xfrm>
        </p:spPr>
        <p:txBody>
          <a:bodyPr/>
          <a:lstStyle/>
          <a:p>
            <a:pPr eaLnBrk="1" hangingPunct="1"/>
            <a:r>
              <a:rPr lang="en-US" altLang="de-DE" sz="3600" smtClean="0"/>
              <a:t>Attacking the Hold and Wait Condition</a:t>
            </a:r>
          </a:p>
        </p:txBody>
      </p:sp>
      <p:sp>
        <p:nvSpPr>
          <p:cNvPr id="58372" name="Rectangle 3"/>
          <p:cNvSpPr>
            <a:spLocks noGrp="1" noChangeArrowheads="1"/>
          </p:cNvSpPr>
          <p:nvPr>
            <p:ph type="body" idx="1"/>
          </p:nvPr>
        </p:nvSpPr>
        <p:spPr>
          <a:xfrm>
            <a:off x="330200" y="1549400"/>
            <a:ext cx="8534400" cy="4008438"/>
          </a:xfrm>
        </p:spPr>
        <p:txBody>
          <a:bodyPr>
            <a:normAutofit lnSpcReduction="10000"/>
          </a:bodyPr>
          <a:lstStyle/>
          <a:p>
            <a:pPr eaLnBrk="1" hangingPunct="1">
              <a:lnSpc>
                <a:spcPct val="90000"/>
              </a:lnSpc>
            </a:pPr>
            <a:r>
              <a:rPr lang="en-US" altLang="de-DE" sz="2800" smtClean="0"/>
              <a:t>Require processes to request resources before starting</a:t>
            </a:r>
          </a:p>
          <a:p>
            <a:pPr lvl="1" eaLnBrk="1" hangingPunct="1">
              <a:lnSpc>
                <a:spcPct val="90000"/>
              </a:lnSpc>
            </a:pPr>
            <a:r>
              <a:rPr lang="en-US" altLang="de-DE" sz="2400" smtClean="0"/>
              <a:t>a process never has to wait for what it needs</a:t>
            </a:r>
          </a:p>
          <a:p>
            <a:pPr eaLnBrk="1" hangingPunct="1">
              <a:lnSpc>
                <a:spcPct val="90000"/>
              </a:lnSpc>
            </a:pPr>
            <a:endParaRPr lang="en-US" altLang="de-DE" sz="2400" smtClean="0">
              <a:solidFill>
                <a:schemeClr val="tx1"/>
              </a:solidFill>
            </a:endParaRPr>
          </a:p>
          <a:p>
            <a:pPr eaLnBrk="1" hangingPunct="1">
              <a:lnSpc>
                <a:spcPct val="90000"/>
              </a:lnSpc>
            </a:pPr>
            <a:r>
              <a:rPr lang="en-US" altLang="de-DE" sz="2800" smtClean="0"/>
              <a:t>Problems</a:t>
            </a:r>
          </a:p>
          <a:p>
            <a:pPr lvl="1" eaLnBrk="1" hangingPunct="1">
              <a:lnSpc>
                <a:spcPct val="90000"/>
              </a:lnSpc>
            </a:pPr>
            <a:r>
              <a:rPr lang="en-US" altLang="de-DE" sz="2400" smtClean="0"/>
              <a:t>may not know required resources at start of run</a:t>
            </a:r>
          </a:p>
          <a:p>
            <a:pPr lvl="1" eaLnBrk="1" hangingPunct="1">
              <a:lnSpc>
                <a:spcPct val="90000"/>
              </a:lnSpc>
            </a:pPr>
            <a:r>
              <a:rPr lang="en-US" altLang="de-DE" sz="2400" smtClean="0"/>
              <a:t>also ties up resources other processes could be using</a:t>
            </a:r>
          </a:p>
          <a:p>
            <a:pPr lvl="1" eaLnBrk="1" hangingPunct="1">
              <a:lnSpc>
                <a:spcPct val="90000"/>
              </a:lnSpc>
            </a:pPr>
            <a:endParaRPr lang="en-US" altLang="de-DE" sz="2400" smtClean="0"/>
          </a:p>
          <a:p>
            <a:pPr eaLnBrk="1" hangingPunct="1">
              <a:lnSpc>
                <a:spcPct val="90000"/>
              </a:lnSpc>
            </a:pPr>
            <a:r>
              <a:rPr lang="en-US" altLang="de-DE" sz="2800" smtClean="0"/>
              <a:t>Variation: </a:t>
            </a:r>
          </a:p>
          <a:p>
            <a:pPr lvl="1" eaLnBrk="1" hangingPunct="1">
              <a:lnSpc>
                <a:spcPct val="90000"/>
              </a:lnSpc>
            </a:pPr>
            <a:r>
              <a:rPr lang="en-US" altLang="de-DE" sz="2400" smtClean="0"/>
              <a:t>process must give up all resources</a:t>
            </a:r>
          </a:p>
          <a:p>
            <a:pPr lvl="1" eaLnBrk="1" hangingPunct="1">
              <a:lnSpc>
                <a:spcPct val="90000"/>
              </a:lnSpc>
            </a:pPr>
            <a:r>
              <a:rPr lang="en-US" altLang="de-DE" sz="2400" smtClean="0"/>
              <a:t>then request all immediately needed</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836586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5F1BB9F-2544-4402-AEF0-3C7CF6CD64D0}" type="slidenum">
              <a:rPr lang="en-US" altLang="de-DE" sz="1600"/>
              <a:pPr eaLnBrk="1" hangingPunct="1"/>
              <a:t>73</a:t>
            </a:fld>
            <a:endParaRPr lang="en-US" altLang="de-DE" sz="1600"/>
          </a:p>
        </p:txBody>
      </p:sp>
      <p:sp>
        <p:nvSpPr>
          <p:cNvPr id="59395" name="Rectangle 2"/>
          <p:cNvSpPr>
            <a:spLocks noGrp="1" noChangeArrowheads="1"/>
          </p:cNvSpPr>
          <p:nvPr>
            <p:ph type="title"/>
          </p:nvPr>
        </p:nvSpPr>
        <p:spPr>
          <a:xfrm>
            <a:off x="615950" y="215900"/>
            <a:ext cx="7772400" cy="787400"/>
          </a:xfrm>
        </p:spPr>
        <p:txBody>
          <a:bodyPr/>
          <a:lstStyle/>
          <a:p>
            <a:pPr eaLnBrk="1" hangingPunct="1"/>
            <a:r>
              <a:rPr lang="en-US" altLang="de-DE" sz="3200" smtClean="0"/>
              <a:t>Attacking the No Preemption Condition</a:t>
            </a:r>
          </a:p>
        </p:txBody>
      </p:sp>
      <p:sp>
        <p:nvSpPr>
          <p:cNvPr id="59396" name="Rectangle 3"/>
          <p:cNvSpPr>
            <a:spLocks noGrp="1" noChangeArrowheads="1"/>
          </p:cNvSpPr>
          <p:nvPr>
            <p:ph type="body" idx="1"/>
          </p:nvPr>
        </p:nvSpPr>
        <p:spPr>
          <a:xfrm>
            <a:off x="246063" y="1911350"/>
            <a:ext cx="8458200" cy="3708400"/>
          </a:xfrm>
        </p:spPr>
        <p:txBody>
          <a:bodyPr/>
          <a:lstStyle/>
          <a:p>
            <a:pPr eaLnBrk="1" hangingPunct="1"/>
            <a:r>
              <a:rPr lang="en-US" altLang="de-DE" smtClean="0"/>
              <a:t>This is not a viable option</a:t>
            </a:r>
          </a:p>
          <a:p>
            <a:pPr eaLnBrk="1" hangingPunct="1"/>
            <a:r>
              <a:rPr lang="en-US" altLang="de-DE" smtClean="0"/>
              <a:t>Consider a process given the printer</a:t>
            </a:r>
          </a:p>
          <a:p>
            <a:pPr lvl="1" eaLnBrk="1" hangingPunct="1"/>
            <a:r>
              <a:rPr lang="en-US" altLang="de-DE" smtClean="0"/>
              <a:t>halfway through its job</a:t>
            </a:r>
          </a:p>
          <a:p>
            <a:pPr lvl="1" eaLnBrk="1" hangingPunct="1"/>
            <a:r>
              <a:rPr lang="en-US" altLang="de-DE" smtClean="0"/>
              <a:t>now forcibly take away printer</a:t>
            </a:r>
          </a:p>
          <a:p>
            <a:pPr lvl="1" eaLnBrk="1" hangingPunct="1"/>
            <a:r>
              <a:rPr lang="en-US" altLang="de-DE" smtClean="0"/>
              <a:t>!!??</a:t>
            </a:r>
          </a:p>
        </p:txBody>
      </p:sp>
      <p:pic>
        <p:nvPicPr>
          <p:cNvPr id="286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6988" y="4298950"/>
            <a:ext cx="3268662"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 Box 5"/>
          <p:cNvSpPr txBox="1">
            <a:spLocks noChangeArrowheads="1"/>
          </p:cNvSpPr>
          <p:nvPr/>
        </p:nvSpPr>
        <p:spPr bwMode="auto">
          <a:xfrm>
            <a:off x="1552575" y="5210175"/>
            <a:ext cx="1431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de-DE"/>
              <a:t>  </a:t>
            </a: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121507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28676"/>
                                        </p:tgtEl>
                                        <p:attrNameLst>
                                          <p:attrName>style.visibility</p:attrName>
                                        </p:attrNameLst>
                                      </p:cBhvr>
                                      <p:to>
                                        <p:strVal val="visible"/>
                                      </p:to>
                                    </p:set>
                                  </p:childTnLst>
                                  <p:subTnLst>
                                    <p:set>
                                      <p:cBhvr override="childStyle">
                                        <p:cTn dur="1" fill="hold" display="0" masterRel="nextClick" afterEffect="1"/>
                                        <p:tgtEl>
                                          <p:spTgt spid="28676"/>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677"/>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780DBB83-3533-4C55-B1F6-1682549EDE38}" type="slidenum">
              <a:rPr lang="en-US" altLang="de-DE" sz="1600"/>
              <a:pPr eaLnBrk="1" hangingPunct="1"/>
              <a:t>74</a:t>
            </a:fld>
            <a:endParaRPr lang="en-US" altLang="de-DE" sz="1600"/>
          </a:p>
        </p:txBody>
      </p:sp>
      <p:sp>
        <p:nvSpPr>
          <p:cNvPr id="60419" name="Rectangle 2"/>
          <p:cNvSpPr>
            <a:spLocks noGrp="1" noChangeArrowheads="1"/>
          </p:cNvSpPr>
          <p:nvPr>
            <p:ph type="title"/>
          </p:nvPr>
        </p:nvSpPr>
        <p:spPr>
          <a:xfrm>
            <a:off x="0" y="0"/>
            <a:ext cx="9144000" cy="1143000"/>
          </a:xfrm>
        </p:spPr>
        <p:txBody>
          <a:bodyPr/>
          <a:lstStyle/>
          <a:p>
            <a:pPr eaLnBrk="1" hangingPunct="1"/>
            <a:r>
              <a:rPr lang="en-US" altLang="de-DE" sz="3600" smtClean="0"/>
              <a:t>Attacking the Circular Wait Condition</a:t>
            </a:r>
          </a:p>
        </p:txBody>
      </p:sp>
      <p:sp>
        <p:nvSpPr>
          <p:cNvPr id="60420" name="AutoShape 3"/>
          <p:cNvSpPr>
            <a:spLocks noGrp="1" noChangeAspect="1" noChangeArrowheads="1"/>
          </p:cNvSpPr>
          <p:nvPr>
            <p:ph type="body" idx="1"/>
          </p:nvPr>
        </p:nvSpPr>
        <p:spPr>
          <a:xfrm>
            <a:off x="2028825" y="4581525"/>
            <a:ext cx="6143625" cy="1057275"/>
          </a:xfrm>
        </p:spPr>
        <p:txBody>
          <a:bodyPr/>
          <a:lstStyle/>
          <a:p>
            <a:pPr eaLnBrk="1" hangingPunct="1">
              <a:buFontTx/>
              <a:buNone/>
            </a:pPr>
            <a:r>
              <a:rPr lang="en-US" altLang="de-DE" smtClean="0"/>
              <a:t>(a) Normally ordered resources</a:t>
            </a:r>
          </a:p>
          <a:p>
            <a:pPr eaLnBrk="1" hangingPunct="1">
              <a:buFontTx/>
              <a:buNone/>
            </a:pPr>
            <a:r>
              <a:rPr lang="en-US" altLang="de-DE" smtClean="0"/>
              <a:t>(b) A resource graph</a:t>
            </a:r>
            <a:endParaRPr lang="en-US" altLang="de-DE" sz="2800" smtClean="0"/>
          </a:p>
        </p:txBody>
      </p:sp>
      <p:pic>
        <p:nvPicPr>
          <p:cNvPr id="6042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150" y="1509713"/>
            <a:ext cx="75057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Text Box 6"/>
          <p:cNvSpPr txBox="1">
            <a:spLocks noChangeArrowheads="1"/>
          </p:cNvSpPr>
          <p:nvPr/>
        </p:nvSpPr>
        <p:spPr bwMode="auto">
          <a:xfrm>
            <a:off x="1685925" y="3886200"/>
            <a:ext cx="7143750"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ltLang="de-DE" sz="2000"/>
              <a:t>(a)                                                                      (b)</a:t>
            </a:r>
            <a:endParaRPr lang="en-US" altLang="de-DE"/>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4691362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E34B85F-7FAF-4EBB-BA23-B38E8CE166B3}" type="slidenum">
              <a:rPr lang="en-US" altLang="de-DE" sz="1600"/>
              <a:pPr eaLnBrk="1" hangingPunct="1"/>
              <a:t>75</a:t>
            </a:fld>
            <a:endParaRPr lang="en-US" altLang="de-DE" sz="1600"/>
          </a:p>
        </p:txBody>
      </p:sp>
      <p:sp>
        <p:nvSpPr>
          <p:cNvPr id="61443" name="Rectangle 1026"/>
          <p:cNvSpPr>
            <a:spLocks noGrp="1" noChangeArrowheads="1"/>
          </p:cNvSpPr>
          <p:nvPr>
            <p:ph type="title"/>
          </p:nvPr>
        </p:nvSpPr>
        <p:spPr>
          <a:xfrm>
            <a:off x="0" y="0"/>
            <a:ext cx="9144000" cy="1143000"/>
          </a:xfrm>
        </p:spPr>
        <p:txBody>
          <a:bodyPr/>
          <a:lstStyle/>
          <a:p>
            <a:pPr eaLnBrk="1" hangingPunct="1"/>
            <a:r>
              <a:rPr lang="en-US" altLang="de-DE" sz="3600" smtClean="0"/>
              <a:t>Approaches to Deadlock Prevention</a:t>
            </a:r>
          </a:p>
        </p:txBody>
      </p:sp>
      <p:sp>
        <p:nvSpPr>
          <p:cNvPr id="61444" name="Rectangle 1027"/>
          <p:cNvSpPr>
            <a:spLocks noGrp="1" noChangeArrowheads="1"/>
          </p:cNvSpPr>
          <p:nvPr>
            <p:ph type="body" idx="1"/>
          </p:nvPr>
        </p:nvSpPr>
        <p:spPr>
          <a:xfrm>
            <a:off x="57150" y="5153025"/>
            <a:ext cx="9086850" cy="457200"/>
          </a:xfrm>
        </p:spPr>
        <p:txBody>
          <a:bodyPr/>
          <a:lstStyle/>
          <a:p>
            <a:pPr algn="ctr" eaLnBrk="1" hangingPunct="1">
              <a:lnSpc>
                <a:spcPct val="90000"/>
              </a:lnSpc>
              <a:buFontTx/>
              <a:buNone/>
            </a:pPr>
            <a:r>
              <a:rPr lang="en-US" altLang="de-DE" smtClean="0"/>
              <a:t>Summary of approaches to deadlock prevention</a:t>
            </a:r>
            <a:endParaRPr lang="en-US" altLang="de-DE" sz="2800" smtClean="0"/>
          </a:p>
        </p:txBody>
      </p:sp>
      <p:pic>
        <p:nvPicPr>
          <p:cNvPr id="61445" name="Picture 10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982788"/>
            <a:ext cx="710882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8697603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A5C55B6-79FD-47E0-9278-41FA5DABBE22}" type="slidenum">
              <a:rPr lang="en-US" altLang="de-DE" sz="1600"/>
              <a:pPr eaLnBrk="1" hangingPunct="1"/>
              <a:t>76</a:t>
            </a:fld>
            <a:endParaRPr lang="en-US" altLang="de-DE" sz="1600"/>
          </a:p>
        </p:txBody>
      </p:sp>
      <p:sp>
        <p:nvSpPr>
          <p:cNvPr id="62467" name="Rectangle 2"/>
          <p:cNvSpPr>
            <a:spLocks noGrp="1" noChangeArrowheads="1"/>
          </p:cNvSpPr>
          <p:nvPr>
            <p:ph type="title"/>
          </p:nvPr>
        </p:nvSpPr>
        <p:spPr>
          <a:xfrm>
            <a:off x="695325" y="492125"/>
            <a:ext cx="7772400" cy="990600"/>
          </a:xfrm>
          <a:noFill/>
        </p:spPr>
        <p:txBody>
          <a:bodyPr lIns="92075" tIns="46038" rIns="92075" bIns="46038" anchor="ctr"/>
          <a:lstStyle/>
          <a:p>
            <a:r>
              <a:rPr lang="en-US" altLang="de-DE" dirty="0" smtClean="0"/>
              <a:t>Combined Approach to Deadlock Handling</a:t>
            </a:r>
          </a:p>
        </p:txBody>
      </p:sp>
      <p:sp>
        <p:nvSpPr>
          <p:cNvPr id="62468" name="Rectangle 3"/>
          <p:cNvSpPr>
            <a:spLocks noGrp="1" noChangeArrowheads="1"/>
          </p:cNvSpPr>
          <p:nvPr>
            <p:ph type="body" idx="1"/>
          </p:nvPr>
        </p:nvSpPr>
        <p:spPr>
          <a:xfrm>
            <a:off x="685800" y="1752600"/>
            <a:ext cx="7772400" cy="4648200"/>
          </a:xfrm>
          <a:noFill/>
        </p:spPr>
        <p:txBody>
          <a:bodyPr lIns="92075" tIns="46038" rIns="92075" bIns="46038">
            <a:normAutofit lnSpcReduction="10000"/>
          </a:bodyPr>
          <a:lstStyle/>
          <a:p>
            <a:r>
              <a:rPr lang="en-US" altLang="de-DE" sz="2800" dirty="0" smtClean="0"/>
              <a:t>Combine the three basic approaches</a:t>
            </a:r>
          </a:p>
          <a:p>
            <a:pPr lvl="1"/>
            <a:r>
              <a:rPr lang="en-US" altLang="de-DE" sz="2400" dirty="0" smtClean="0"/>
              <a:t>Prevention</a:t>
            </a:r>
          </a:p>
          <a:p>
            <a:pPr lvl="1"/>
            <a:r>
              <a:rPr lang="en-US" altLang="de-DE" sz="2400" dirty="0" smtClean="0"/>
              <a:t>Avoidance</a:t>
            </a:r>
          </a:p>
          <a:p>
            <a:pPr lvl="1"/>
            <a:r>
              <a:rPr lang="en-US" altLang="de-DE" sz="2400" dirty="0" smtClean="0"/>
              <a:t>Detection</a:t>
            </a:r>
          </a:p>
          <a:p>
            <a:pPr>
              <a:buFontTx/>
              <a:buNone/>
            </a:pPr>
            <a:r>
              <a:rPr lang="en-US" altLang="de-DE" dirty="0" smtClean="0"/>
              <a:t>	</a:t>
            </a:r>
            <a:r>
              <a:rPr lang="en-US" altLang="de-DE" sz="2800" dirty="0" smtClean="0"/>
              <a:t>allowing the use of the optimal approach for each class of resources in the system.</a:t>
            </a:r>
          </a:p>
          <a:p>
            <a:r>
              <a:rPr lang="en-US" altLang="de-DE" sz="2800" dirty="0" smtClean="0"/>
              <a:t>Partition resources into hierarchically ordered classes.</a:t>
            </a:r>
          </a:p>
          <a:p>
            <a:r>
              <a:rPr lang="en-US" altLang="de-DE" sz="2800" dirty="0" smtClean="0"/>
              <a:t>Use most appropriate technique for handling deadlocks within each class.</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3465250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2"/>
          <p:cNvSpPr>
            <a:spLocks noGrp="1"/>
          </p:cNvSpPr>
          <p:nvPr>
            <p:ph type="title"/>
          </p:nvPr>
        </p:nvSpPr>
        <p:spPr>
          <a:xfrm>
            <a:off x="457200" y="533400"/>
            <a:ext cx="8229600" cy="1143000"/>
          </a:xfrm>
          <a:noFill/>
        </p:spPr>
        <p:txBody>
          <a:bodyPr vert="horz" lIns="92075" tIns="46038" rIns="92075" bIns="46038" anchor="ctr">
            <a:normAutofit/>
          </a:bodyPr>
          <a:lstStyle/>
          <a:p>
            <a:pPr algn="ctr"/>
            <a:r>
              <a:rPr lang="en-US" altLang="de-DE" sz="3200">
                <a:solidFill>
                  <a:schemeClr val="tx1"/>
                </a:solidFill>
                <a:latin typeface="Times New Roman" panose="02020603050405020304" pitchFamily="18" charset="0"/>
                <a:cs typeface="Times New Roman" panose="02020603050405020304" pitchFamily="18" charset="0"/>
              </a:rPr>
              <a:t>Other Issues</a:t>
            </a:r>
          </a:p>
        </p:txBody>
      </p:sp>
      <p:sp>
        <p:nvSpPr>
          <p:cNvPr id="63491" name="Content Placeholder 4"/>
          <p:cNvSpPr>
            <a:spLocks noGrp="1"/>
          </p:cNvSpPr>
          <p:nvPr>
            <p:ph idx="1"/>
          </p:nvPr>
        </p:nvSpPr>
        <p:spPr>
          <a:xfrm>
            <a:off x="228601" y="1676400"/>
            <a:ext cx="8509000" cy="4495800"/>
          </a:xfrm>
          <a:noFill/>
        </p:spPr>
        <p:txBody>
          <a:bodyPr vert="horz" lIns="92075" tIns="46038" rIns="92075" bIns="46038">
            <a:normAutofit/>
          </a:bodyPr>
          <a:lstStyle/>
          <a:p>
            <a:pPr>
              <a:buClrTx/>
              <a:buFont typeface="Wingdings" panose="05000000000000000000" pitchFamily="2" charset="2"/>
              <a:buChar char="§"/>
            </a:pPr>
            <a:r>
              <a:rPr lang="en-US" altLang="de-DE" sz="2800" dirty="0">
                <a:latin typeface="Times New Roman" panose="02020603050405020304" pitchFamily="18" charset="0"/>
                <a:cs typeface="Times New Roman" panose="02020603050405020304" pitchFamily="18" charset="0"/>
              </a:rPr>
              <a:t>Two-phase locking</a:t>
            </a:r>
          </a:p>
          <a:p>
            <a:pPr>
              <a:buClrTx/>
              <a:buFont typeface="Wingdings" panose="05000000000000000000" pitchFamily="2" charset="2"/>
              <a:buChar char="§"/>
            </a:pPr>
            <a:r>
              <a:rPr lang="de-DE" altLang="de-DE" sz="2800" dirty="0" err="1">
                <a:latin typeface="Times New Roman" panose="02020603050405020304" pitchFamily="18" charset="0"/>
                <a:cs typeface="Times New Roman" panose="02020603050405020304" pitchFamily="18" charset="0"/>
              </a:rPr>
              <a:t>Nonresource</a:t>
            </a:r>
            <a:r>
              <a:rPr lang="de-DE" altLang="de-DE" sz="2800" dirty="0">
                <a:latin typeface="Times New Roman" panose="02020603050405020304" pitchFamily="18" charset="0"/>
                <a:cs typeface="Times New Roman" panose="02020603050405020304" pitchFamily="18" charset="0"/>
              </a:rPr>
              <a:t> </a:t>
            </a:r>
            <a:r>
              <a:rPr lang="de-DE" altLang="de-DE" sz="2800" dirty="0" err="1">
                <a:latin typeface="Times New Roman" panose="02020603050405020304" pitchFamily="18" charset="0"/>
                <a:cs typeface="Times New Roman" panose="02020603050405020304" pitchFamily="18" charset="0"/>
              </a:rPr>
              <a:t>deadlocks</a:t>
            </a:r>
            <a:endParaRPr lang="en-US" altLang="de-DE" sz="2800"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r>
              <a:rPr lang="en-US" altLang="de-DE" sz="2800" dirty="0">
                <a:latin typeface="Times New Roman" panose="02020603050405020304" pitchFamily="18" charset="0"/>
                <a:cs typeface="Times New Roman" panose="02020603050405020304" pitchFamily="18" charset="0"/>
              </a:rPr>
              <a:t>Communication deadlocks</a:t>
            </a:r>
          </a:p>
          <a:p>
            <a:pPr>
              <a:buClrTx/>
              <a:buFont typeface="Wingdings" panose="05000000000000000000" pitchFamily="2" charset="2"/>
              <a:buChar char="§"/>
            </a:pPr>
            <a:r>
              <a:rPr lang="en-US" altLang="de-DE" sz="2800" dirty="0" err="1">
                <a:latin typeface="Times New Roman" panose="02020603050405020304" pitchFamily="18" charset="0"/>
                <a:cs typeface="Times New Roman" panose="02020603050405020304" pitchFamily="18" charset="0"/>
              </a:rPr>
              <a:t>Livelock</a:t>
            </a:r>
            <a:endParaRPr lang="en-US" altLang="de-DE" sz="2800"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r>
              <a:rPr lang="en-US" altLang="de-DE" sz="2800" dirty="0">
                <a:latin typeface="Times New Roman" panose="02020603050405020304" pitchFamily="18" charset="0"/>
                <a:cs typeface="Times New Roman" panose="02020603050405020304" pitchFamily="18" charset="0"/>
              </a:rPr>
              <a:t>Starvation</a:t>
            </a:r>
          </a:p>
          <a:p>
            <a:pPr>
              <a:buClrTx/>
              <a:buFont typeface="Wingdings" panose="05000000000000000000" pitchFamily="2" charset="2"/>
              <a:buChar char="§"/>
            </a:pPr>
            <a:endParaRPr lang="en-US" altLang="de-DE" sz="2800" dirty="0">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9851308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E5D388F-9830-4B45-9545-AA23FC72DA3D}" type="slidenum">
              <a:rPr lang="en-US" altLang="de-DE" sz="1600"/>
              <a:pPr eaLnBrk="1" hangingPunct="1"/>
              <a:t>78</a:t>
            </a:fld>
            <a:endParaRPr lang="en-US" altLang="de-DE" sz="1600"/>
          </a:p>
        </p:txBody>
      </p:sp>
      <p:sp>
        <p:nvSpPr>
          <p:cNvPr id="64515" name="Rectangle 2"/>
          <p:cNvSpPr>
            <a:spLocks noGrp="1" noChangeArrowheads="1"/>
          </p:cNvSpPr>
          <p:nvPr>
            <p:ph type="title"/>
          </p:nvPr>
        </p:nvSpPr>
        <p:spPr>
          <a:xfrm>
            <a:off x="628650" y="203200"/>
            <a:ext cx="7772400" cy="1143000"/>
          </a:xfrm>
        </p:spPr>
        <p:txBody>
          <a:bodyPr/>
          <a:lstStyle/>
          <a:p>
            <a:pPr eaLnBrk="1" hangingPunct="1"/>
            <a:r>
              <a:rPr lang="en-US" altLang="de-DE" smtClean="0"/>
              <a:t>Two-Phase Locking </a:t>
            </a:r>
            <a:br>
              <a:rPr lang="en-US" altLang="de-DE" smtClean="0"/>
            </a:br>
            <a:endParaRPr lang="en-US" altLang="de-DE" sz="3200" smtClean="0"/>
          </a:p>
        </p:txBody>
      </p:sp>
      <p:sp>
        <p:nvSpPr>
          <p:cNvPr id="64516" name="Rectangle 3"/>
          <p:cNvSpPr>
            <a:spLocks noGrp="1" noChangeArrowheads="1"/>
          </p:cNvSpPr>
          <p:nvPr>
            <p:ph type="body" idx="1"/>
          </p:nvPr>
        </p:nvSpPr>
        <p:spPr>
          <a:xfrm>
            <a:off x="685800" y="1524000"/>
            <a:ext cx="7772400" cy="4572000"/>
          </a:xfrm>
        </p:spPr>
        <p:txBody>
          <a:bodyPr/>
          <a:lstStyle/>
          <a:p>
            <a:pPr eaLnBrk="1" hangingPunct="1">
              <a:lnSpc>
                <a:spcPct val="90000"/>
              </a:lnSpc>
            </a:pPr>
            <a:r>
              <a:rPr lang="en-US" altLang="de-DE" sz="2800" smtClean="0"/>
              <a:t>Phase One</a:t>
            </a:r>
          </a:p>
          <a:p>
            <a:pPr lvl="1" eaLnBrk="1" hangingPunct="1">
              <a:lnSpc>
                <a:spcPct val="90000"/>
              </a:lnSpc>
            </a:pPr>
            <a:r>
              <a:rPr lang="en-US" altLang="de-DE" sz="2400" smtClean="0"/>
              <a:t>process tries to lock all records it needs, one at a time</a:t>
            </a:r>
          </a:p>
          <a:p>
            <a:pPr lvl="1" eaLnBrk="1" hangingPunct="1">
              <a:lnSpc>
                <a:spcPct val="90000"/>
              </a:lnSpc>
            </a:pPr>
            <a:r>
              <a:rPr lang="en-US" altLang="de-DE" sz="2400" smtClean="0"/>
              <a:t>if needed record found locked, start over</a:t>
            </a:r>
          </a:p>
          <a:p>
            <a:pPr lvl="1" eaLnBrk="1" hangingPunct="1">
              <a:lnSpc>
                <a:spcPct val="90000"/>
              </a:lnSpc>
            </a:pPr>
            <a:r>
              <a:rPr lang="en-US" altLang="de-DE" sz="2400" smtClean="0"/>
              <a:t>(no real work done in phase one)</a:t>
            </a:r>
          </a:p>
          <a:p>
            <a:pPr eaLnBrk="1" hangingPunct="1">
              <a:lnSpc>
                <a:spcPct val="90000"/>
              </a:lnSpc>
            </a:pPr>
            <a:r>
              <a:rPr lang="en-US" altLang="de-DE" sz="2800" smtClean="0"/>
              <a:t>If phase one succeeds, it starts second phase, </a:t>
            </a:r>
          </a:p>
          <a:p>
            <a:pPr lvl="1" eaLnBrk="1" hangingPunct="1">
              <a:lnSpc>
                <a:spcPct val="90000"/>
              </a:lnSpc>
            </a:pPr>
            <a:r>
              <a:rPr lang="en-US" altLang="de-DE" sz="2400" smtClean="0"/>
              <a:t>performing updates</a:t>
            </a:r>
          </a:p>
          <a:p>
            <a:pPr lvl="1" eaLnBrk="1" hangingPunct="1">
              <a:lnSpc>
                <a:spcPct val="90000"/>
              </a:lnSpc>
            </a:pPr>
            <a:r>
              <a:rPr lang="en-US" altLang="de-DE" sz="2400" smtClean="0"/>
              <a:t>releasing locks </a:t>
            </a:r>
          </a:p>
          <a:p>
            <a:pPr eaLnBrk="1" hangingPunct="1">
              <a:lnSpc>
                <a:spcPct val="90000"/>
              </a:lnSpc>
            </a:pPr>
            <a:r>
              <a:rPr lang="en-US" altLang="de-DE" sz="2800" smtClean="0"/>
              <a:t>Note similarity to requesting all resources at once</a:t>
            </a:r>
          </a:p>
          <a:p>
            <a:pPr eaLnBrk="1" hangingPunct="1">
              <a:lnSpc>
                <a:spcPct val="90000"/>
              </a:lnSpc>
            </a:pPr>
            <a:r>
              <a:rPr lang="en-US" altLang="de-DE" sz="2800" smtClean="0"/>
              <a:t>Algorithm works where programmer can arrange</a:t>
            </a:r>
          </a:p>
          <a:p>
            <a:pPr lvl="1" eaLnBrk="1" hangingPunct="1">
              <a:lnSpc>
                <a:spcPct val="90000"/>
              </a:lnSpc>
            </a:pPr>
            <a:r>
              <a:rPr lang="en-US" altLang="de-DE" sz="2400" smtClean="0"/>
              <a:t> program can be stopped, restarted</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3844737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DAAD2C6-30AD-457A-A837-D13CA8DBE13F}" type="slidenum">
              <a:rPr lang="en-US" altLang="de-DE" sz="1600"/>
              <a:pPr eaLnBrk="1" hangingPunct="1"/>
              <a:t>79</a:t>
            </a:fld>
            <a:endParaRPr lang="en-US" altLang="de-DE" sz="1600"/>
          </a:p>
        </p:txBody>
      </p:sp>
      <p:sp>
        <p:nvSpPr>
          <p:cNvPr id="65539" name="Rectangle 2"/>
          <p:cNvSpPr>
            <a:spLocks noGrp="1" noChangeArrowheads="1"/>
          </p:cNvSpPr>
          <p:nvPr>
            <p:ph type="title"/>
          </p:nvPr>
        </p:nvSpPr>
        <p:spPr/>
        <p:txBody>
          <a:bodyPr/>
          <a:lstStyle/>
          <a:p>
            <a:pPr eaLnBrk="1" hangingPunct="1"/>
            <a:r>
              <a:rPr lang="en-US" altLang="de-DE" smtClean="0"/>
              <a:t>Nonresource Deadlocks</a:t>
            </a:r>
          </a:p>
        </p:txBody>
      </p:sp>
      <p:sp>
        <p:nvSpPr>
          <p:cNvPr id="65540" name="Rectangle 3"/>
          <p:cNvSpPr>
            <a:spLocks noGrp="1" noChangeArrowheads="1"/>
          </p:cNvSpPr>
          <p:nvPr>
            <p:ph type="body" idx="1"/>
          </p:nvPr>
        </p:nvSpPr>
        <p:spPr>
          <a:xfrm>
            <a:off x="685800" y="1581150"/>
            <a:ext cx="7772400" cy="4514850"/>
          </a:xfrm>
        </p:spPr>
        <p:txBody>
          <a:bodyPr/>
          <a:lstStyle/>
          <a:p>
            <a:pPr eaLnBrk="1" hangingPunct="1"/>
            <a:r>
              <a:rPr lang="en-US" altLang="de-DE" smtClean="0"/>
              <a:t>Possible for two processes to deadlock</a:t>
            </a:r>
          </a:p>
          <a:p>
            <a:pPr lvl="1" eaLnBrk="1" hangingPunct="1"/>
            <a:r>
              <a:rPr lang="en-US" altLang="de-DE" smtClean="0"/>
              <a:t>each is waiting for the other to do some task</a:t>
            </a:r>
          </a:p>
          <a:p>
            <a:pPr eaLnBrk="1" hangingPunct="1"/>
            <a:r>
              <a:rPr lang="en-US" altLang="de-DE" smtClean="0"/>
              <a:t>Can happen with semaphores</a:t>
            </a:r>
          </a:p>
          <a:p>
            <a:pPr lvl="1" eaLnBrk="1" hangingPunct="1"/>
            <a:r>
              <a:rPr lang="en-US" altLang="de-DE" smtClean="0"/>
              <a:t>each process required to do a </a:t>
            </a:r>
            <a:r>
              <a:rPr lang="en-US" altLang="de-DE" i="1" smtClean="0"/>
              <a:t>down()</a:t>
            </a:r>
            <a:r>
              <a:rPr lang="en-US" altLang="de-DE" smtClean="0"/>
              <a:t> on two semaphores (</a:t>
            </a:r>
            <a:r>
              <a:rPr lang="en-US" altLang="de-DE" i="1" smtClean="0"/>
              <a:t>mutex</a:t>
            </a:r>
            <a:r>
              <a:rPr lang="en-US" altLang="de-DE" smtClean="0"/>
              <a:t> and another)</a:t>
            </a:r>
          </a:p>
          <a:p>
            <a:pPr lvl="1" eaLnBrk="1" hangingPunct="1"/>
            <a:r>
              <a:rPr lang="en-US" altLang="de-DE" smtClean="0"/>
              <a:t>if done in wrong order, deadlock results</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630129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4"/>
          <p:cNvSpPr>
            <a:spLocks noGrp="1"/>
          </p:cNvSpPr>
          <p:nvPr>
            <p:ph idx="1"/>
          </p:nvPr>
        </p:nvSpPr>
        <p:spPr/>
        <p:txBody>
          <a:bodyPr/>
          <a:lstStyle/>
          <a:p>
            <a:pPr eaLnBrk="1" hangingPunct="1"/>
            <a:endParaRPr lang="en-US" altLang="de-DE" smtClean="0"/>
          </a:p>
          <a:p>
            <a:pPr eaLnBrk="1" hangingPunct="1"/>
            <a:endParaRPr lang="en-US" altLang="de-DE" smtClean="0"/>
          </a:p>
          <a:p>
            <a:pPr eaLnBrk="1" hangingPunct="1"/>
            <a:endParaRPr lang="en-US" altLang="de-DE" smtClean="0"/>
          </a:p>
          <a:p>
            <a:pPr eaLnBrk="1" hangingPunct="1"/>
            <a:endParaRPr lang="en-US" altLang="de-DE" smtClean="0"/>
          </a:p>
          <a:p>
            <a:pPr eaLnBrk="1" hangingPunct="1"/>
            <a:endParaRPr lang="en-US" altLang="de-DE" smtClean="0"/>
          </a:p>
          <a:p>
            <a:pPr eaLnBrk="1" hangingPunct="1"/>
            <a:endParaRPr lang="en-US" altLang="de-DE" smtClean="0"/>
          </a:p>
          <a:p>
            <a:pPr algn="ctr" eaLnBrk="1" hangingPunct="1"/>
            <a:r>
              <a:rPr lang="en-US" altLang="de-DE" smtClean="0"/>
              <a:t>A resource deadlock in a network.</a:t>
            </a:r>
          </a:p>
        </p:txBody>
      </p:sp>
      <p:sp>
        <p:nvSpPr>
          <p:cNvPr id="66563" name="Title 1"/>
          <p:cNvSpPr>
            <a:spLocks noGrp="1"/>
          </p:cNvSpPr>
          <p:nvPr>
            <p:ph type="title"/>
          </p:nvPr>
        </p:nvSpPr>
        <p:spPr/>
        <p:txBody>
          <a:bodyPr/>
          <a:lstStyle/>
          <a:p>
            <a:pPr eaLnBrk="1" hangingPunct="1"/>
            <a:r>
              <a:rPr lang="en-US" altLang="de-DE" smtClean="0"/>
              <a:t>Communication Deadlocks</a:t>
            </a:r>
          </a:p>
        </p:txBody>
      </p:sp>
      <p:pic>
        <p:nvPicPr>
          <p:cNvPr id="665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5538" y="1301750"/>
            <a:ext cx="6911975" cy="380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Foliennummernplatzhalter 5"/>
          <p:cNvSpPr>
            <a:spLocks noGrp="1"/>
          </p:cNvSpPr>
          <p:nvPr>
            <p:ph type="sldNum" sz="quarter" idx="11"/>
          </p:nvPr>
        </p:nvSpPr>
        <p:spPr>
          <a:xfrm>
            <a:off x="8712200" y="6400800"/>
            <a:ext cx="43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fld id="{87F567B1-3CA3-4453-9B4A-B8F10E3FB286}" type="slidenum">
              <a:rPr lang="en-US" altLang="de-DE" sz="1400"/>
              <a:pPr algn="ctr" eaLnBrk="1" hangingPunct="1"/>
              <a:t>80</a:t>
            </a:fld>
            <a:endParaRPr lang="en-US" altLang="de-DE" sz="140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4972744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1"/>
          <p:cNvSpPr>
            <a:spLocks noGrp="1"/>
          </p:cNvSpPr>
          <p:nvPr>
            <p:ph idx="1"/>
          </p:nvPr>
        </p:nvSpPr>
        <p:spPr>
          <a:xfrm>
            <a:off x="0" y="5295900"/>
            <a:ext cx="9144000" cy="1257300"/>
          </a:xfrm>
        </p:spPr>
        <p:txBody>
          <a:bodyPr/>
          <a:lstStyle/>
          <a:p>
            <a:pPr algn="ctr" eaLnBrk="1" hangingPunct="1"/>
            <a:r>
              <a:rPr lang="en-US" altLang="de-DE" smtClean="0"/>
              <a:t>Busy waiting that can lead to livelock.</a:t>
            </a:r>
          </a:p>
        </p:txBody>
      </p:sp>
      <p:sp>
        <p:nvSpPr>
          <p:cNvPr id="67587" name="Title 2"/>
          <p:cNvSpPr>
            <a:spLocks noGrp="1"/>
          </p:cNvSpPr>
          <p:nvPr>
            <p:ph type="title"/>
          </p:nvPr>
        </p:nvSpPr>
        <p:spPr/>
        <p:txBody>
          <a:bodyPr/>
          <a:lstStyle/>
          <a:p>
            <a:pPr eaLnBrk="1" hangingPunct="1"/>
            <a:r>
              <a:rPr lang="en-US" altLang="de-DE" smtClean="0"/>
              <a:t>Livelock</a:t>
            </a:r>
          </a:p>
        </p:txBody>
      </p:sp>
      <p:pic>
        <p:nvPicPr>
          <p:cNvPr id="675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855788"/>
            <a:ext cx="4124325"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831975"/>
            <a:ext cx="3902075"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Foliennummernplatzhalter 5"/>
          <p:cNvSpPr>
            <a:spLocks noGrp="1"/>
          </p:cNvSpPr>
          <p:nvPr>
            <p:ph type="sldNum" sz="quarter" idx="11"/>
          </p:nvPr>
        </p:nvSpPr>
        <p:spPr>
          <a:xfrm>
            <a:off x="8712200" y="6400800"/>
            <a:ext cx="431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fld id="{CA9FC19A-2BD2-4A1F-B776-F62919CE607A}" type="slidenum">
              <a:rPr lang="en-US" altLang="de-DE" sz="1400"/>
              <a:pPr algn="ctr" eaLnBrk="1" hangingPunct="1"/>
              <a:t>81</a:t>
            </a:fld>
            <a:endParaRPr lang="en-US" altLang="de-DE" sz="140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0192802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liennummernplatzhalt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DC337EF-1793-4F5F-84AA-19A180C7FC40}" type="slidenum">
              <a:rPr lang="en-US" altLang="de-DE" sz="1600"/>
              <a:pPr eaLnBrk="1" hangingPunct="1"/>
              <a:t>82</a:t>
            </a:fld>
            <a:endParaRPr lang="en-US" altLang="de-DE" sz="1600"/>
          </a:p>
        </p:txBody>
      </p:sp>
      <p:sp>
        <p:nvSpPr>
          <p:cNvPr id="68611" name="Rectangle 2"/>
          <p:cNvSpPr>
            <a:spLocks noGrp="1" noChangeArrowheads="1"/>
          </p:cNvSpPr>
          <p:nvPr>
            <p:ph type="title"/>
          </p:nvPr>
        </p:nvSpPr>
        <p:spPr/>
        <p:txBody>
          <a:bodyPr/>
          <a:lstStyle/>
          <a:p>
            <a:pPr eaLnBrk="1" hangingPunct="1"/>
            <a:r>
              <a:rPr lang="en-US" altLang="de-DE" smtClean="0"/>
              <a:t>Starvation</a:t>
            </a:r>
          </a:p>
        </p:txBody>
      </p:sp>
      <p:sp>
        <p:nvSpPr>
          <p:cNvPr id="68612" name="Rectangle 3"/>
          <p:cNvSpPr>
            <a:spLocks noGrp="1" noChangeArrowheads="1"/>
          </p:cNvSpPr>
          <p:nvPr>
            <p:ph type="body" idx="1"/>
          </p:nvPr>
        </p:nvSpPr>
        <p:spPr>
          <a:xfrm>
            <a:off x="279400" y="1323975"/>
            <a:ext cx="8585200" cy="4772025"/>
          </a:xfrm>
        </p:spPr>
        <p:txBody>
          <a:bodyPr/>
          <a:lstStyle/>
          <a:p>
            <a:pPr eaLnBrk="1" hangingPunct="1">
              <a:lnSpc>
                <a:spcPct val="90000"/>
              </a:lnSpc>
            </a:pPr>
            <a:r>
              <a:rPr lang="en-US" altLang="de-DE" dirty="0" smtClean="0"/>
              <a:t>Algorithm to allocate a resource </a:t>
            </a:r>
          </a:p>
          <a:p>
            <a:pPr lvl="1" eaLnBrk="1" hangingPunct="1">
              <a:lnSpc>
                <a:spcPct val="90000"/>
              </a:lnSpc>
            </a:pPr>
            <a:r>
              <a:rPr lang="en-US" altLang="de-DE" dirty="0" smtClean="0"/>
              <a:t>may be to give to shortest job first</a:t>
            </a:r>
          </a:p>
          <a:p>
            <a:pPr lvl="1" eaLnBrk="1" hangingPunct="1">
              <a:lnSpc>
                <a:spcPct val="90000"/>
              </a:lnSpc>
            </a:pPr>
            <a:endParaRPr lang="en-US" altLang="de-DE" dirty="0" smtClean="0"/>
          </a:p>
          <a:p>
            <a:pPr eaLnBrk="1" hangingPunct="1">
              <a:lnSpc>
                <a:spcPct val="90000"/>
              </a:lnSpc>
            </a:pPr>
            <a:r>
              <a:rPr lang="en-US" altLang="de-DE" dirty="0" smtClean="0"/>
              <a:t>Works great for multiple short jobs in a system</a:t>
            </a:r>
          </a:p>
          <a:p>
            <a:pPr eaLnBrk="1" hangingPunct="1">
              <a:lnSpc>
                <a:spcPct val="90000"/>
              </a:lnSpc>
            </a:pPr>
            <a:endParaRPr lang="en-US" altLang="de-DE" dirty="0" smtClean="0"/>
          </a:p>
          <a:p>
            <a:pPr eaLnBrk="1" hangingPunct="1">
              <a:lnSpc>
                <a:spcPct val="90000"/>
              </a:lnSpc>
            </a:pPr>
            <a:r>
              <a:rPr lang="en-US" altLang="de-DE" dirty="0" smtClean="0"/>
              <a:t>May cause long job to be postponed indefinitely</a:t>
            </a:r>
          </a:p>
          <a:p>
            <a:pPr lvl="1" eaLnBrk="1" hangingPunct="1">
              <a:lnSpc>
                <a:spcPct val="90000"/>
              </a:lnSpc>
            </a:pPr>
            <a:r>
              <a:rPr lang="en-US" altLang="de-DE" dirty="0" smtClean="0"/>
              <a:t>even though not blocked</a:t>
            </a:r>
          </a:p>
          <a:p>
            <a:pPr lvl="1" eaLnBrk="1" hangingPunct="1">
              <a:lnSpc>
                <a:spcPct val="90000"/>
              </a:lnSpc>
            </a:pPr>
            <a:endParaRPr lang="en-US" altLang="de-DE" dirty="0" smtClean="0"/>
          </a:p>
          <a:p>
            <a:pPr eaLnBrk="1" hangingPunct="1">
              <a:lnSpc>
                <a:spcPct val="90000"/>
              </a:lnSpc>
            </a:pPr>
            <a:r>
              <a:rPr lang="en-US" altLang="de-DE" dirty="0" smtClean="0"/>
              <a:t>Solution:</a:t>
            </a:r>
          </a:p>
          <a:p>
            <a:pPr lvl="1" eaLnBrk="1" hangingPunct="1">
              <a:lnSpc>
                <a:spcPct val="90000"/>
              </a:lnSpc>
            </a:pPr>
            <a:r>
              <a:rPr lang="en-US" altLang="de-DE" dirty="0" smtClean="0"/>
              <a:t>First-come, first-serve policy</a:t>
            </a:r>
          </a:p>
          <a:p>
            <a:pPr lvl="1" eaLnBrk="1" hangingPunct="1">
              <a:lnSpc>
                <a:spcPct val="90000"/>
              </a:lnSpc>
              <a:buFontTx/>
              <a:buNone/>
            </a:pPr>
            <a:endParaRPr lang="en-US" altLang="de-DE" dirty="0" smtClean="0"/>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621087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Summary</a:t>
            </a:r>
          </a:p>
        </p:txBody>
      </p:sp>
      <p:sp>
        <p:nvSpPr>
          <p:cNvPr id="5" name="Content Placeholder 4"/>
          <p:cNvSpPr>
            <a:spLocks noGrp="1"/>
          </p:cNvSpPr>
          <p:nvPr>
            <p:ph sz="half" idx="1"/>
          </p:nvPr>
        </p:nvSpPr>
        <p:spPr>
          <a:xfrm>
            <a:off x="304800" y="1524000"/>
            <a:ext cx="8217872" cy="4832349"/>
          </a:xfrm>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Resources</a:t>
            </a:r>
          </a:p>
          <a:p>
            <a:pPr lvl="1"/>
            <a:r>
              <a:rPr lang="en-US" dirty="0" err="1" smtClean="0">
                <a:latin typeface="Times New Roman" panose="02020603050405020304" pitchFamily="18" charset="0"/>
                <a:cs typeface="Times New Roman" panose="02020603050405020304" pitchFamily="18" charset="0"/>
              </a:rPr>
              <a:t>Preemptable</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resources</a:t>
            </a:r>
          </a:p>
          <a:p>
            <a:pPr lvl="1"/>
            <a:r>
              <a:rPr lang="en-US" dirty="0" smtClean="0">
                <a:latin typeface="Times New Roman" panose="02020603050405020304" pitchFamily="18" charset="0"/>
                <a:cs typeface="Times New Roman" panose="02020603050405020304" pitchFamily="18" charset="0"/>
              </a:rPr>
              <a:t>Non-</a:t>
            </a:r>
            <a:r>
              <a:rPr lang="en-US" dirty="0" err="1" smtClean="0">
                <a:latin typeface="Times New Roman" panose="02020603050405020304" pitchFamily="18" charset="0"/>
                <a:cs typeface="Times New Roman" panose="02020603050405020304" pitchFamily="18" charset="0"/>
              </a:rPr>
              <a:t>preemptable</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resources</a:t>
            </a:r>
          </a:p>
          <a:p>
            <a:pPr lvl="1"/>
            <a:r>
              <a:rPr lang="en-US" dirty="0" smtClean="0">
                <a:latin typeface="Times New Roman" panose="02020603050405020304" pitchFamily="18" charset="0"/>
                <a:cs typeface="Times New Roman" panose="02020603050405020304" pitchFamily="18" charset="0"/>
              </a:rPr>
              <a:t>Resources allocation</a:t>
            </a:r>
          </a:p>
          <a:p>
            <a:pPr lvl="1"/>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What is a deadlock?</a:t>
            </a:r>
          </a:p>
          <a:p>
            <a:pPr lvl="1"/>
            <a:r>
              <a:rPr lang="en-US" dirty="0" smtClean="0">
                <a:latin typeface="Times New Roman" panose="02020603050405020304" pitchFamily="18" charset="0"/>
                <a:cs typeface="Times New Roman" panose="02020603050405020304" pitchFamily="18" charset="0"/>
              </a:rPr>
              <a:t>Background</a:t>
            </a:r>
          </a:p>
          <a:p>
            <a:pPr lvl="1"/>
            <a:r>
              <a:rPr lang="en-US" dirty="0" smtClean="0">
                <a:latin typeface="Times New Roman" panose="02020603050405020304" pitchFamily="18" charset="0"/>
                <a:cs typeface="Times New Roman" panose="02020603050405020304" pitchFamily="18" charset="0"/>
              </a:rPr>
              <a:t>Deadlock Conditions</a:t>
            </a:r>
          </a:p>
          <a:p>
            <a:r>
              <a:rPr lang="en-US" dirty="0" smtClean="0">
                <a:latin typeface="Times New Roman" panose="02020603050405020304" pitchFamily="18" charset="0"/>
                <a:cs typeface="Times New Roman" panose="02020603050405020304" pitchFamily="18" charset="0"/>
              </a:rPr>
              <a:t>Deadlock prevention</a:t>
            </a:r>
          </a:p>
          <a:p>
            <a:r>
              <a:rPr lang="en-US" dirty="0" smtClean="0">
                <a:latin typeface="Times New Roman" panose="02020603050405020304" pitchFamily="18" charset="0"/>
                <a:cs typeface="Times New Roman" panose="02020603050405020304" pitchFamily="18" charset="0"/>
              </a:rPr>
              <a:t>Deadlock avoidance</a:t>
            </a:r>
          </a:p>
          <a:p>
            <a:r>
              <a:rPr lang="en-US" dirty="0" smtClean="0">
                <a:latin typeface="Times New Roman" panose="02020603050405020304" pitchFamily="18" charset="0"/>
                <a:cs typeface="Times New Roman" panose="02020603050405020304" pitchFamily="18" charset="0"/>
              </a:rPr>
              <a:t>Deadlock prediction</a:t>
            </a:r>
          </a:p>
          <a:p>
            <a:r>
              <a:rPr lang="en-US" dirty="0">
                <a:latin typeface="Times New Roman" panose="02020603050405020304" pitchFamily="18" charset="0"/>
                <a:cs typeface="Times New Roman" panose="02020603050405020304" pitchFamily="18" charset="0"/>
              </a:rPr>
              <a:t>Starvation</a:t>
            </a:r>
          </a:p>
          <a:p>
            <a:endParaRPr lang="en-US" dirty="0">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83</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11712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Autofit/>
          </a:bodyPr>
          <a:lstStyle/>
          <a:p>
            <a:pPr marL="0" indent="0" algn="ctr">
              <a:spcBef>
                <a:spcPts val="0"/>
              </a:spcBef>
              <a:spcAft>
                <a:spcPts val="600"/>
              </a:spcAft>
              <a:buNone/>
            </a:pPr>
            <a:r>
              <a:rPr lang="de-DE" sz="3200" dirty="0" smtClean="0">
                <a:effectLst/>
                <a:latin typeface="Times New Roman" panose="02020603050405020304" pitchFamily="18" charset="0"/>
                <a:cs typeface="Times New Roman" panose="02020603050405020304" pitchFamily="18" charset="0"/>
              </a:rPr>
              <a:t>Memory Management</a:t>
            </a:r>
            <a:endParaRPr lang="tr-TR" sz="2400" dirty="0">
              <a:effectLst/>
              <a:latin typeface="Times New Roman" panose="02020603050405020304" pitchFamily="18" charset="0"/>
              <a:cs typeface="Times New Roman" panose="02020603050405020304" pitchFamily="18" charset="0"/>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84</a:t>
            </a:fld>
            <a:endParaRPr lang="en-US" dirty="0"/>
          </a:p>
        </p:txBody>
      </p:sp>
    </p:spTree>
    <p:extLst>
      <p:ext uri="{BB962C8B-B14F-4D97-AF65-F5344CB8AC3E}">
        <p14:creationId xmlns:p14="http://schemas.microsoft.com/office/powerpoint/2010/main" val="96862921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a:t>Andrew S. </a:t>
            </a:r>
            <a:r>
              <a:rPr lang="en-US" sz="2800" dirty="0" err="1"/>
              <a:t>Tanenbaum</a:t>
            </a:r>
            <a:r>
              <a:rPr lang="en-US" sz="2800" dirty="0"/>
              <a:t>, Herbert </a:t>
            </a:r>
            <a:r>
              <a:rPr lang="en-US" sz="2800" dirty="0" err="1"/>
              <a:t>Bos</a:t>
            </a:r>
            <a:r>
              <a:rPr lang="en-US" sz="2800" dirty="0"/>
              <a:t>, Modern Operating Systems </a:t>
            </a:r>
            <a:r>
              <a:rPr lang="en-US" sz="2800" dirty="0" smtClean="0"/>
              <a:t>4</a:t>
            </a:r>
            <a:r>
              <a:rPr lang="en-US" sz="2800" baseline="30000" dirty="0" smtClean="0"/>
              <a:t>th</a:t>
            </a:r>
            <a:r>
              <a:rPr lang="en-US" sz="2800" dirty="0" smtClean="0"/>
              <a:t> Global </a:t>
            </a:r>
            <a:r>
              <a:rPr lang="en-US" sz="2800" dirty="0"/>
              <a:t>Edition, Pearson, </a:t>
            </a:r>
            <a:r>
              <a:rPr lang="en-US" sz="2800" dirty="0" smtClean="0"/>
              <a:t>2015</a:t>
            </a:r>
          </a:p>
          <a:p>
            <a:pPr>
              <a:spcAft>
                <a:spcPts val="0"/>
              </a:spcAft>
            </a:pPr>
            <a:endParaRPr lang="en-US" sz="2800" dirty="0"/>
          </a:p>
          <a:p>
            <a:pPr>
              <a:spcAft>
                <a:spcPts val="0"/>
              </a:spcAft>
            </a:pPr>
            <a:r>
              <a:rPr lang="en-US" sz="2800" dirty="0" smtClean="0"/>
              <a:t>William </a:t>
            </a:r>
            <a:r>
              <a:rPr lang="en-US" sz="2800" dirty="0"/>
              <a:t>Stallings, Operating Systems: Internals and Design Principles, </a:t>
            </a:r>
            <a:r>
              <a:rPr lang="en-US" sz="2800" dirty="0" smtClean="0"/>
              <a:t>9</a:t>
            </a:r>
            <a:r>
              <a:rPr lang="en-US" sz="2800" baseline="30000" dirty="0" smtClean="0"/>
              <a:t>th</a:t>
            </a:r>
            <a:r>
              <a:rPr lang="en-US" sz="2800" dirty="0" smtClean="0"/>
              <a:t> Global </a:t>
            </a:r>
            <a:r>
              <a:rPr lang="en-US" sz="2800" dirty="0"/>
              <a:t>Edition, Pearson, </a:t>
            </a:r>
            <a:r>
              <a:rPr lang="en-US" sz="2800" dirty="0" smtClean="0"/>
              <a:t>2017</a:t>
            </a:r>
            <a:endParaRPr lang="en-US" sz="28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85</a:t>
            </a:fld>
            <a:endParaRPr lang="en-US" dirty="0"/>
          </a:p>
        </p:txBody>
      </p:sp>
    </p:spTree>
    <p:extLst>
      <p:ext uri="{BB962C8B-B14F-4D97-AF65-F5344CB8AC3E}">
        <p14:creationId xmlns:p14="http://schemas.microsoft.com/office/powerpoint/2010/main" val="37722731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5340</Words>
  <Application>Microsoft Office PowerPoint</Application>
  <PresentationFormat>Bildschirmpräsentation (4:3)</PresentationFormat>
  <Paragraphs>682</Paragraphs>
  <Slides>85</Slides>
  <Notes>45</Notes>
  <HiddenSlides>0</HiddenSlides>
  <MMClips>0</MMClips>
  <ScaleCrop>false</ScaleCrop>
  <HeadingPairs>
    <vt:vector size="8" baseType="variant">
      <vt:variant>
        <vt:lpstr>Verwendete Schriftarten</vt:lpstr>
      </vt:variant>
      <vt:variant>
        <vt:i4>9</vt:i4>
      </vt:variant>
      <vt:variant>
        <vt:lpstr>Design</vt:lpstr>
      </vt:variant>
      <vt:variant>
        <vt:i4>1</vt:i4>
      </vt:variant>
      <vt:variant>
        <vt:lpstr>Eingebettete OLE-Server</vt:lpstr>
      </vt:variant>
      <vt:variant>
        <vt:i4>2</vt:i4>
      </vt:variant>
      <vt:variant>
        <vt:lpstr>Folientitel</vt:lpstr>
      </vt:variant>
      <vt:variant>
        <vt:i4>85</vt:i4>
      </vt:variant>
    </vt:vector>
  </HeadingPairs>
  <TitlesOfParts>
    <vt:vector size="97" baseType="lpstr">
      <vt:lpstr>Arial</vt:lpstr>
      <vt:lpstr>Calibri</vt:lpstr>
      <vt:lpstr>Constantia</vt:lpstr>
      <vt:lpstr>Monotype Sorts</vt:lpstr>
      <vt:lpstr>Symbol</vt:lpstr>
      <vt:lpstr>Tahoma</vt:lpstr>
      <vt:lpstr>Times New Roman</vt:lpstr>
      <vt:lpstr>Wingdings</vt:lpstr>
      <vt:lpstr>Wingdings 2</vt:lpstr>
      <vt:lpstr>Flow</vt:lpstr>
      <vt:lpstr>Formel</vt:lpstr>
      <vt:lpstr>Document</vt:lpstr>
      <vt:lpstr>PowerPoint-Präsentation</vt:lpstr>
      <vt:lpstr>Topics covered</vt:lpstr>
      <vt:lpstr>Resources</vt:lpstr>
      <vt:lpstr>The Deadlock Problem</vt:lpstr>
      <vt:lpstr>Bridge Crossing Example</vt:lpstr>
      <vt:lpstr>Roundabout (Traffic Circle) Example</vt:lpstr>
      <vt:lpstr>PowerPoint-Präsentation</vt:lpstr>
      <vt:lpstr>Process Example</vt:lpstr>
      <vt:lpstr>Resources (1)</vt:lpstr>
      <vt:lpstr>Resources (2): System Model</vt:lpstr>
      <vt:lpstr>Resources (3)</vt:lpstr>
      <vt:lpstr>Resource Acquisition (1)</vt:lpstr>
      <vt:lpstr>Resource Acquisition (2)</vt:lpstr>
      <vt:lpstr>Resource Acquisition (3)</vt:lpstr>
      <vt:lpstr>Resource Categories</vt:lpstr>
      <vt:lpstr>PowerPoint-Präsentation</vt:lpstr>
      <vt:lpstr>Example: Memory Request</vt:lpstr>
      <vt:lpstr>Consumable Resources Deadlock</vt:lpstr>
      <vt:lpstr>Introduction to Deadlocks</vt:lpstr>
      <vt:lpstr>Deadlock</vt:lpstr>
      <vt:lpstr>Four Conditions for Deadlocks (1)</vt:lpstr>
      <vt:lpstr>Four Conditions for Deadlock (2)</vt:lpstr>
      <vt:lpstr>Conditions for Deadlock</vt:lpstr>
      <vt:lpstr>Resource Allocation Graph</vt:lpstr>
      <vt:lpstr>Resource Allocation Graph (Cont.)</vt:lpstr>
      <vt:lpstr>Example of a Graph with No Cycles</vt:lpstr>
      <vt:lpstr>Example of a Graph with a Cycle</vt:lpstr>
      <vt:lpstr>Fundamental Facts</vt:lpstr>
      <vt:lpstr>Deadlock Modeling (1)</vt:lpstr>
      <vt:lpstr>Deadlock Modeling (2)</vt:lpstr>
      <vt:lpstr>Deadlock Modeling (3)</vt:lpstr>
      <vt:lpstr>Methods for Handling Deadlock</vt:lpstr>
      <vt:lpstr>The Ostrich Algorithm</vt:lpstr>
      <vt:lpstr>The Ostrich Algorithm (2)</vt:lpstr>
      <vt:lpstr>Deadlock Detection</vt:lpstr>
      <vt:lpstr>Single Instance of Each Resource Type</vt:lpstr>
      <vt:lpstr>Detection with One Resource of Each Type</vt:lpstr>
      <vt:lpstr>Deadlock Detection Algorithm</vt:lpstr>
      <vt:lpstr>Detection with Multiple Resources of Each Type</vt:lpstr>
      <vt:lpstr>Multiple Instances of a Resource Type</vt:lpstr>
      <vt:lpstr>Multiple Instances of a Resource Type</vt:lpstr>
      <vt:lpstr>Detection Algorithm (Short Form)</vt:lpstr>
      <vt:lpstr>Detection Algorithm</vt:lpstr>
      <vt:lpstr>Detection with Multiple Resources of Each Type</vt:lpstr>
      <vt:lpstr>Example of Detection Algorithm</vt:lpstr>
      <vt:lpstr>Example (Cont.)</vt:lpstr>
      <vt:lpstr>Detection Algorithm Usage</vt:lpstr>
      <vt:lpstr>Recovery from Deadlock (1)</vt:lpstr>
      <vt:lpstr>Recovery from Deadlock (2)</vt:lpstr>
      <vt:lpstr>Recovery from Deadlock:  Resource Preemption</vt:lpstr>
      <vt:lpstr>Recovery from Deadlock:  Process Termination</vt:lpstr>
      <vt:lpstr>Deadlock Avoidance Resource Trajectories</vt:lpstr>
      <vt:lpstr>Remember: Process Example</vt:lpstr>
      <vt:lpstr>Resource Trajectories (1) </vt:lpstr>
      <vt:lpstr>Resource Trajectories (2) </vt:lpstr>
      <vt:lpstr>Safe and Unsafe States (1)</vt:lpstr>
      <vt:lpstr>Safe and Unsafe States (2)</vt:lpstr>
      <vt:lpstr>The Banker's Algorithm for a Single Resource</vt:lpstr>
      <vt:lpstr>Banker's Algorithm for Multiple Resources</vt:lpstr>
      <vt:lpstr>Banker's Algorithm for Multiple Resources</vt:lpstr>
      <vt:lpstr>PowerPoint-Präsentation</vt:lpstr>
      <vt:lpstr>PowerPoint-Präsentation</vt:lpstr>
      <vt:lpstr>PowerPoint-Präsentation</vt:lpstr>
      <vt:lpstr>PowerPoint-Präsentation</vt:lpstr>
      <vt:lpstr>PowerPoint-Präsentation</vt:lpstr>
      <vt:lpstr>PowerPoint-Präsentation</vt:lpstr>
      <vt:lpstr>Deadlock Avoidance Advantages</vt:lpstr>
      <vt:lpstr>Deadlock Avoidance Restrictions</vt:lpstr>
      <vt:lpstr>Deadlock Strategies</vt:lpstr>
      <vt:lpstr>Deadline Detection Algorithm</vt:lpstr>
      <vt:lpstr>Deadlock Prevention Attacking the Mutual Exclusion Condition</vt:lpstr>
      <vt:lpstr>Attacking the Hold and Wait Condition</vt:lpstr>
      <vt:lpstr>Attacking the No Preemption Condition</vt:lpstr>
      <vt:lpstr>Attacking the Circular Wait Condition</vt:lpstr>
      <vt:lpstr>Approaches to Deadlock Prevention</vt:lpstr>
      <vt:lpstr>Combined Approach to Deadlock Handling</vt:lpstr>
      <vt:lpstr>Other Issues</vt:lpstr>
      <vt:lpstr>Two-Phase Locking  </vt:lpstr>
      <vt:lpstr>Nonresource Deadlocks</vt:lpstr>
      <vt:lpstr>Communication Deadlocks</vt:lpstr>
      <vt:lpstr>Livelock</vt:lpstr>
      <vt:lpstr>Starvation</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534</cp:revision>
  <dcterms:created xsi:type="dcterms:W3CDTF">2006-08-16T00:00:00Z</dcterms:created>
  <dcterms:modified xsi:type="dcterms:W3CDTF">2018-03-23T09:22:12Z</dcterms:modified>
</cp:coreProperties>
</file>