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E" ContentType="audio/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8"/>
  </p:notesMasterIdLst>
  <p:sldIdLst>
    <p:sldId id="648" r:id="rId2"/>
    <p:sldId id="806" r:id="rId3"/>
    <p:sldId id="966" r:id="rId4"/>
    <p:sldId id="967" r:id="rId5"/>
    <p:sldId id="968" r:id="rId6"/>
    <p:sldId id="969" r:id="rId7"/>
    <p:sldId id="970" r:id="rId8"/>
    <p:sldId id="971" r:id="rId9"/>
    <p:sldId id="972" r:id="rId10"/>
    <p:sldId id="973" r:id="rId11"/>
    <p:sldId id="974" r:id="rId12"/>
    <p:sldId id="975" r:id="rId13"/>
    <p:sldId id="976" r:id="rId14"/>
    <p:sldId id="977" r:id="rId15"/>
    <p:sldId id="978" r:id="rId16"/>
    <p:sldId id="979" r:id="rId17"/>
    <p:sldId id="980" r:id="rId18"/>
    <p:sldId id="981" r:id="rId19"/>
    <p:sldId id="982" r:id="rId20"/>
    <p:sldId id="983" r:id="rId21"/>
    <p:sldId id="984" r:id="rId22"/>
    <p:sldId id="985" r:id="rId23"/>
    <p:sldId id="986" r:id="rId24"/>
    <p:sldId id="987" r:id="rId25"/>
    <p:sldId id="988" r:id="rId26"/>
    <p:sldId id="989" r:id="rId27"/>
    <p:sldId id="990" r:id="rId28"/>
    <p:sldId id="991" r:id="rId29"/>
    <p:sldId id="992" r:id="rId30"/>
    <p:sldId id="993" r:id="rId31"/>
    <p:sldId id="994" r:id="rId32"/>
    <p:sldId id="995" r:id="rId33"/>
    <p:sldId id="996" r:id="rId34"/>
    <p:sldId id="997" r:id="rId35"/>
    <p:sldId id="998" r:id="rId36"/>
    <p:sldId id="999" r:id="rId37"/>
    <p:sldId id="1000" r:id="rId38"/>
    <p:sldId id="1001" r:id="rId39"/>
    <p:sldId id="1002" r:id="rId40"/>
    <p:sldId id="1003" r:id="rId41"/>
    <p:sldId id="1004" r:id="rId42"/>
    <p:sldId id="1005" r:id="rId43"/>
    <p:sldId id="1006" r:id="rId44"/>
    <p:sldId id="1007" r:id="rId45"/>
    <p:sldId id="1008" r:id="rId46"/>
    <p:sldId id="1009" r:id="rId47"/>
    <p:sldId id="1010" r:id="rId48"/>
    <p:sldId id="1011" r:id="rId49"/>
    <p:sldId id="1012" r:id="rId50"/>
    <p:sldId id="1013" r:id="rId51"/>
    <p:sldId id="1014" r:id="rId52"/>
    <p:sldId id="1015" r:id="rId53"/>
    <p:sldId id="1016" r:id="rId54"/>
    <p:sldId id="1017" r:id="rId55"/>
    <p:sldId id="1018" r:id="rId56"/>
    <p:sldId id="1019" r:id="rId57"/>
    <p:sldId id="1020" r:id="rId58"/>
    <p:sldId id="1021" r:id="rId59"/>
    <p:sldId id="1022" r:id="rId60"/>
    <p:sldId id="1023" r:id="rId61"/>
    <p:sldId id="1024" r:id="rId62"/>
    <p:sldId id="1025" r:id="rId63"/>
    <p:sldId id="1026" r:id="rId64"/>
    <p:sldId id="1027" r:id="rId65"/>
    <p:sldId id="1028" r:id="rId66"/>
    <p:sldId id="1029" r:id="rId67"/>
    <p:sldId id="1030" r:id="rId68"/>
    <p:sldId id="1031" r:id="rId69"/>
    <p:sldId id="1032" r:id="rId70"/>
    <p:sldId id="1033" r:id="rId71"/>
    <p:sldId id="1034" r:id="rId72"/>
    <p:sldId id="1035" r:id="rId73"/>
    <p:sldId id="1036" r:id="rId74"/>
    <p:sldId id="1037" r:id="rId75"/>
    <p:sldId id="1038" r:id="rId76"/>
    <p:sldId id="1039" r:id="rId77"/>
    <p:sldId id="1040" r:id="rId78"/>
    <p:sldId id="1041" r:id="rId79"/>
    <p:sldId id="1042" r:id="rId80"/>
    <p:sldId id="1043" r:id="rId81"/>
    <p:sldId id="1044" r:id="rId82"/>
    <p:sldId id="1045" r:id="rId83"/>
    <p:sldId id="1046" r:id="rId84"/>
    <p:sldId id="1047" r:id="rId85"/>
    <p:sldId id="796" r:id="rId86"/>
    <p:sldId id="797" r:id="rId8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783415F-C8A5-4B9C-BBC1-602D157E3952}" type="slidenum">
              <a:rPr lang="en-GB" altLang="de-DE" sz="1200"/>
              <a:pPr/>
              <a:t>53</a:t>
            </a:fld>
            <a:endParaRPr lang="en-GB" altLang="de-DE" sz="12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 altLang="de-DE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56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735FF35-2E45-4E1C-8F6A-C9989D83105F}" type="slidenum">
              <a:rPr lang="en-GB" altLang="de-DE" sz="1200"/>
              <a:pPr/>
              <a:t>54</a:t>
            </a:fld>
            <a:endParaRPr lang="en-GB" altLang="de-DE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 altLang="de-DE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527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4BB036B-AB61-45CA-8D20-3E1349F88EB1}" type="slidenum">
              <a:rPr lang="en-GB" altLang="de-DE" sz="1200"/>
              <a:pPr/>
              <a:t>55</a:t>
            </a:fld>
            <a:endParaRPr lang="en-GB" altLang="de-DE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 altLang="de-DE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45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85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0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3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1.WAVE"/><Relationship Id="rId1" Type="http://schemas.microsoft.com/office/2007/relationships/media" Target="../media/media1.WAVE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4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web/Rock-around-the-Clock" TargetMode="External"/><Relationship Id="rId3" Type="http://schemas.openxmlformats.org/officeDocument/2006/relationships/image" Target="../media/image19.png"/><Relationship Id="rId7" Type="http://schemas.openxmlformats.org/officeDocument/2006/relationships/hyperlink" Target="web/Closed-Cracker" TargetMode="External"/><Relationship Id="rId12" Type="http://schemas.openxmlformats.org/officeDocument/2006/relationships/hyperlink" Target="web/Your-cracker-mask!" TargetMode="External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hyperlink" Target="web/Open-Cracker" TargetMode="External"/><Relationship Id="rId5" Type="http://schemas.openxmlformats.org/officeDocument/2006/relationships/image" Target="../media/image21.png"/><Relationship Id="rId15" Type="http://schemas.openxmlformats.org/officeDocument/2006/relationships/image" Target="../media/image4.jpe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Relationship Id="rId1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.jpeg"/><Relationship Id="rId5" Type="http://schemas.openxmlformats.org/officeDocument/2006/relationships/image" Target="../media/image42.png"/><Relationship Id="rId10" Type="http://schemas.openxmlformats.org/officeDocument/2006/relationships/image" Target="../media/image3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4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#3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Interaction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763000" cy="41910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the basics of interaction</a:t>
            </a:r>
          </a:p>
          <a:p>
            <a:pPr algn="just">
              <a:lnSpc>
                <a:spcPct val="90000"/>
              </a:lnSpc>
              <a:defRPr/>
            </a:pP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Differentiate between interaction models and styles</a:t>
            </a:r>
          </a:p>
          <a:p>
            <a:pPr algn="just">
              <a:lnSpc>
                <a:spcPct val="90000"/>
              </a:lnSpc>
              <a:defRPr/>
            </a:pP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the impact of interaction in social and organizational context</a:t>
            </a:r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  <a:p>
            <a:pPr>
              <a:lnSpc>
                <a:spcPct val="90000"/>
              </a:lnSpc>
              <a:defRPr/>
            </a:pPr>
            <a:endParaRPr lang="en-US" sz="2000" dirty="0"/>
          </a:p>
          <a:p>
            <a:endParaRPr lang="en-US" sz="20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>
                <a:cs typeface="Times New Roman" panose="02020603050405020304" pitchFamily="18" charset="0"/>
              </a:rPr>
              <a:t>The Interaction</a:t>
            </a:r>
            <a:endParaRPr lang="en-GB" altLang="de-DE" smtClean="0">
              <a:cs typeface="Times New Roman" panose="02020603050405020304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interaction models</a:t>
            </a:r>
          </a:p>
          <a:p>
            <a:pPr lvl="1" eaLnBrk="1" hangingPunct="1"/>
            <a:r>
              <a:rPr lang="en-GB" altLang="de-DE" smtClean="0"/>
              <a:t>translations between user and system</a:t>
            </a:r>
            <a:endParaRPr lang="en-GB" altLang="de-DE" sz="2800" smtClean="0"/>
          </a:p>
          <a:p>
            <a:pPr eaLnBrk="1" hangingPunct="1"/>
            <a:r>
              <a:rPr lang="en-GB" altLang="de-DE" smtClean="0"/>
              <a:t>ergonomics</a:t>
            </a:r>
          </a:p>
          <a:p>
            <a:pPr lvl="1" eaLnBrk="1" hangingPunct="1"/>
            <a:r>
              <a:rPr lang="en-GB" altLang="de-DE" smtClean="0"/>
              <a:t>physical characteristics of interaction</a:t>
            </a:r>
          </a:p>
          <a:p>
            <a:pPr eaLnBrk="1" hangingPunct="1"/>
            <a:r>
              <a:rPr lang="en-GB" altLang="de-DE" smtClean="0"/>
              <a:t>interaction styles</a:t>
            </a:r>
          </a:p>
          <a:p>
            <a:pPr lvl="1" eaLnBrk="1" hangingPunct="1"/>
            <a:r>
              <a:rPr lang="en-GB" altLang="de-DE" smtClean="0"/>
              <a:t>the nature of user/system dialog</a:t>
            </a:r>
          </a:p>
          <a:p>
            <a:pPr eaLnBrk="1" hangingPunct="1"/>
            <a:r>
              <a:rPr lang="en-GB" altLang="de-DE" smtClean="0"/>
              <a:t>context</a:t>
            </a:r>
          </a:p>
          <a:p>
            <a:pPr lvl="1" eaLnBrk="1" hangingPunct="1"/>
            <a:r>
              <a:rPr lang="en-GB" altLang="de-DE" smtClean="0"/>
              <a:t>social, organizational, motivational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0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What is interaction?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 "/>
            </a:pPr>
            <a:r>
              <a:rPr lang="en-GB" altLang="de-DE" dirty="0" smtClean="0"/>
              <a:t>communication</a:t>
            </a:r>
          </a:p>
          <a:p>
            <a:pPr eaLnBrk="1" hangingPunct="1">
              <a:buFontTx/>
              <a:buChar char=" "/>
            </a:pPr>
            <a:endParaRPr lang="en-GB" altLang="de-DE" sz="1200" dirty="0" smtClean="0"/>
          </a:p>
          <a:p>
            <a:pPr eaLnBrk="1" hangingPunct="1">
              <a:buFontTx/>
              <a:buChar char=" "/>
            </a:pPr>
            <a:r>
              <a:rPr lang="en-GB" altLang="de-DE" dirty="0" smtClean="0"/>
              <a:t>		user   </a:t>
            </a:r>
            <a:r>
              <a:rPr lang="en-GB" altLang="de-DE" dirty="0" smtClean="0">
                <a:sym typeface="Monotype Sorts" charset="2"/>
              </a:rPr>
              <a:t></a:t>
            </a:r>
            <a:r>
              <a:rPr lang="en-GB" altLang="de-DE" dirty="0" smtClean="0"/>
              <a:t>    system</a:t>
            </a:r>
          </a:p>
          <a:p>
            <a:pPr eaLnBrk="1" hangingPunct="1"/>
            <a:endParaRPr lang="en-GB" altLang="de-DE" dirty="0" smtClean="0"/>
          </a:p>
          <a:p>
            <a:pPr eaLnBrk="1" hangingPunct="1"/>
            <a:endParaRPr lang="en-GB" altLang="de-DE" dirty="0" smtClean="0"/>
          </a:p>
          <a:p>
            <a:pPr eaLnBrk="1" hangingPunct="1">
              <a:buFontTx/>
              <a:buChar char=" "/>
            </a:pPr>
            <a:endParaRPr lang="en-GB" altLang="de-DE" sz="2400" dirty="0" smtClean="0"/>
          </a:p>
          <a:p>
            <a:pPr eaLnBrk="1" hangingPunct="1">
              <a:buFontTx/>
              <a:buChar char=" "/>
            </a:pPr>
            <a:r>
              <a:rPr lang="en-GB" altLang="de-DE" sz="2400" dirty="0" smtClean="0"/>
              <a:t>but is that all … ?</a:t>
            </a:r>
          </a:p>
          <a:p>
            <a:pPr lvl="1" eaLnBrk="1" hangingPunct="1"/>
            <a:r>
              <a:rPr lang="en-GB" altLang="de-DE" dirty="0" smtClean="0"/>
              <a:t>see “language and action”  (coming soon)…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429000" y="25717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 sz="2400"/>
          </a:p>
        </p:txBody>
      </p:sp>
      <p:grpSp>
        <p:nvGrpSpPr>
          <p:cNvPr id="7173" name="Group 7"/>
          <p:cNvGrpSpPr>
            <a:grpSpLocks/>
          </p:cNvGrpSpPr>
          <p:nvPr/>
        </p:nvGrpSpPr>
        <p:grpSpPr bwMode="auto">
          <a:xfrm>
            <a:off x="2895600" y="2400300"/>
            <a:ext cx="838200" cy="457200"/>
            <a:chOff x="2208" y="1632"/>
            <a:chExt cx="480" cy="288"/>
          </a:xfrm>
        </p:grpSpPr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2208" y="1632"/>
              <a:ext cx="480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7175" name="AutoShape 5"/>
            <p:cNvSpPr>
              <a:spLocks noChangeArrowheads="1"/>
            </p:cNvSpPr>
            <p:nvPr/>
          </p:nvSpPr>
          <p:spPr bwMode="auto">
            <a:xfrm>
              <a:off x="2256" y="1680"/>
              <a:ext cx="384" cy="192"/>
            </a:xfrm>
            <a:prstGeom prst="leftRightArrow">
              <a:avLst>
                <a:gd name="adj1" fmla="val 50000"/>
                <a:gd name="adj2" fmla="val 40000"/>
              </a:avLst>
            </a:prstGeom>
            <a:solidFill>
              <a:srgbClr val="26246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3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models of interaction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terms of interaction</a:t>
            </a:r>
          </a:p>
          <a:p>
            <a:pPr eaLnBrk="1" hangingPunct="1"/>
            <a:r>
              <a:rPr lang="en-GB" altLang="de-DE" smtClean="0"/>
              <a:t>Norman model</a:t>
            </a:r>
          </a:p>
          <a:p>
            <a:pPr eaLnBrk="1" hangingPunct="1"/>
            <a:r>
              <a:rPr lang="en-GB" altLang="de-DE" smtClean="0"/>
              <a:t>interaction framework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3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Some terms of interaction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r>
              <a:rPr lang="en-GB" altLang="de-DE" sz="2400" smtClean="0"/>
              <a:t>domain	</a:t>
            </a:r>
            <a:r>
              <a:rPr lang="en-GB" altLang="de-DE" sz="2000" smtClean="0"/>
              <a:t>– the area of work under study</a:t>
            </a:r>
            <a:endParaRPr lang="en-GB" altLang="de-DE" sz="2400" smtClean="0"/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r>
              <a:rPr lang="en-GB" altLang="de-DE" sz="2000" smtClean="0"/>
              <a:t>			</a:t>
            </a:r>
            <a:r>
              <a:rPr lang="en-GB" altLang="de-DE" sz="1800" smtClean="0"/>
              <a:t>e.g. graphic design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r>
              <a:rPr lang="en-GB" altLang="de-DE" sz="2400" smtClean="0"/>
              <a:t>goal	</a:t>
            </a:r>
            <a:r>
              <a:rPr lang="en-GB" altLang="de-DE" sz="2000" smtClean="0"/>
              <a:t>– what you want to achieve</a:t>
            </a:r>
            <a:endParaRPr lang="en-GB" altLang="de-DE" sz="2400" smtClean="0"/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r>
              <a:rPr lang="en-GB" altLang="de-DE" sz="2000" smtClean="0"/>
              <a:t>			</a:t>
            </a:r>
            <a:r>
              <a:rPr lang="en-GB" altLang="de-DE" sz="1800" smtClean="0"/>
              <a:t>e.g. create a solid red triangle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r>
              <a:rPr lang="en-GB" altLang="de-DE" sz="2400" smtClean="0"/>
              <a:t>task	</a:t>
            </a:r>
            <a:r>
              <a:rPr lang="en-GB" altLang="de-DE" sz="2000" smtClean="0"/>
              <a:t>– how you go about doing it</a:t>
            </a:r>
            <a:br>
              <a:rPr lang="en-GB" altLang="de-DE" sz="2000" smtClean="0"/>
            </a:br>
            <a:r>
              <a:rPr lang="en-GB" altLang="de-DE" sz="2000" smtClean="0"/>
              <a:t>	– ultimately in terms of operations or actions</a:t>
            </a:r>
          </a:p>
          <a:p>
            <a:pPr lvl="1"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r>
              <a:rPr lang="en-GB" altLang="de-DE" sz="2000" smtClean="0"/>
              <a:t>			</a:t>
            </a:r>
            <a:r>
              <a:rPr lang="en-GB" altLang="de-DE" sz="1800" smtClean="0"/>
              <a:t>e.g. … select fill tool, click over triangle</a:t>
            </a:r>
            <a:r>
              <a:rPr lang="en-GB" altLang="de-DE" sz="200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338263" algn="l"/>
                <a:tab pos="2282825" algn="l"/>
              </a:tabLst>
            </a:pPr>
            <a:r>
              <a:rPr lang="en-GB" altLang="de-DE" sz="2400" smtClean="0"/>
              <a:t>Note …</a:t>
            </a:r>
          </a:p>
          <a:p>
            <a:pPr lvl="1" eaLnBrk="1" hangingPunct="1">
              <a:lnSpc>
                <a:spcPct val="90000"/>
              </a:lnSpc>
              <a:tabLst>
                <a:tab pos="1338263" algn="l"/>
                <a:tab pos="2282825" algn="l"/>
              </a:tabLst>
            </a:pPr>
            <a:r>
              <a:rPr lang="en-GB" altLang="de-DE" sz="2000" smtClean="0"/>
              <a:t>traditional interaction …</a:t>
            </a:r>
          </a:p>
          <a:p>
            <a:pPr lvl="1" eaLnBrk="1" hangingPunct="1">
              <a:lnSpc>
                <a:spcPct val="90000"/>
              </a:lnSpc>
              <a:tabLst>
                <a:tab pos="1338263" algn="l"/>
                <a:tab pos="2282825" algn="l"/>
              </a:tabLst>
            </a:pPr>
            <a:r>
              <a:rPr lang="en-GB" altLang="de-DE" sz="2000" smtClean="0"/>
              <a:t>use of terms differs a lot especially task/goal !!!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89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Donald Norman’s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Seven stages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user establishes the goal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formulates intention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specifies actions at interface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executes 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perceives system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interprets system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evaluates system state with respect to goal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Norman’s model concentrates on user’s view of the interface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8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6858000" cy="1143000"/>
          </a:xfrm>
        </p:spPr>
        <p:txBody>
          <a:bodyPr/>
          <a:lstStyle/>
          <a:p>
            <a:pPr eaLnBrk="1" hangingPunct="1"/>
            <a:r>
              <a:rPr lang="en-US" altLang="de-DE" smtClean="0">
                <a:solidFill>
                  <a:schemeClr val="tx1"/>
                </a:solidFill>
              </a:rPr>
              <a:t>execution/evaluation loop</a:t>
            </a:r>
            <a:endParaRPr lang="en-US" altLang="de-DE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user establishes the goal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formulates intention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specifies actions at interface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executes action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perceives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interprets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evaluates system state with respect to goal</a:t>
            </a:r>
          </a:p>
          <a:p>
            <a:pPr lvl="2" eaLnBrk="1" hangingPunct="1">
              <a:lnSpc>
                <a:spcPct val="90000"/>
              </a:lnSpc>
            </a:pPr>
            <a:endParaRPr lang="en-GB" altLang="de-DE" sz="1800" smtClean="0"/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1733550" y="1752600"/>
            <a:ext cx="5734050" cy="1600200"/>
            <a:chOff x="1968" y="3120"/>
            <a:chExt cx="3612" cy="1008"/>
          </a:xfrm>
        </p:grpSpPr>
        <p:sp>
          <p:nvSpPr>
            <p:cNvPr id="11269" name="Text Box 5"/>
            <p:cNvSpPr txBox="1">
              <a:spLocks noChangeArrowheads="1"/>
            </p:cNvSpPr>
            <p:nvPr/>
          </p:nvSpPr>
          <p:spPr bwMode="auto">
            <a:xfrm>
              <a:off x="3361" y="3840"/>
              <a:ext cx="7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system</a:t>
              </a:r>
            </a:p>
          </p:txBody>
        </p:sp>
        <p:sp>
          <p:nvSpPr>
            <p:cNvPr id="11270" name="Text Box 6"/>
            <p:cNvSpPr txBox="1">
              <a:spLocks noChangeArrowheads="1"/>
            </p:cNvSpPr>
            <p:nvPr/>
          </p:nvSpPr>
          <p:spPr bwMode="auto">
            <a:xfrm>
              <a:off x="4587" y="3504"/>
              <a:ext cx="9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evaluation</a:t>
              </a:r>
            </a:p>
          </p:txBody>
        </p:sp>
        <p:sp>
          <p:nvSpPr>
            <p:cNvPr id="11271" name="Text Box 7"/>
            <p:cNvSpPr txBox="1">
              <a:spLocks noChangeArrowheads="1"/>
            </p:cNvSpPr>
            <p:nvPr/>
          </p:nvSpPr>
          <p:spPr bwMode="auto">
            <a:xfrm>
              <a:off x="1968" y="3504"/>
              <a:ext cx="9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execution</a:t>
              </a:r>
            </a:p>
          </p:txBody>
        </p:sp>
        <p:grpSp>
          <p:nvGrpSpPr>
            <p:cNvPr id="11272" name="Group 8"/>
            <p:cNvGrpSpPr>
              <a:grpSpLocks/>
            </p:cNvGrpSpPr>
            <p:nvPr/>
          </p:nvGrpSpPr>
          <p:grpSpPr bwMode="auto">
            <a:xfrm>
              <a:off x="2955" y="3216"/>
              <a:ext cx="1536" cy="816"/>
              <a:chOff x="1680" y="1104"/>
              <a:chExt cx="1536" cy="816"/>
            </a:xfrm>
          </p:grpSpPr>
          <p:sp>
            <p:nvSpPr>
              <p:cNvPr id="11274" name="AutoShape 9"/>
              <p:cNvSpPr>
                <a:spLocks noChangeArrowheads="1"/>
              </p:cNvSpPr>
              <p:nvPr/>
            </p:nvSpPr>
            <p:spPr bwMode="auto">
              <a:xfrm>
                <a:off x="1680" y="1152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1275" name="AutoShape 10"/>
              <p:cNvSpPr>
                <a:spLocks noChangeArrowheads="1"/>
              </p:cNvSpPr>
              <p:nvPr/>
            </p:nvSpPr>
            <p:spPr bwMode="auto">
              <a:xfrm flipH="1" flipV="1">
                <a:off x="2832" y="1104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11273" name="Text Box 11"/>
            <p:cNvSpPr txBox="1">
              <a:spLocks noChangeArrowheads="1"/>
            </p:cNvSpPr>
            <p:nvPr/>
          </p:nvSpPr>
          <p:spPr bwMode="auto">
            <a:xfrm>
              <a:off x="3504" y="312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goal</a:t>
              </a:r>
            </a:p>
          </p:txBody>
        </p:sp>
      </p:grpSp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5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6858000" cy="1143000"/>
          </a:xfrm>
        </p:spPr>
        <p:txBody>
          <a:bodyPr anchor="ctr"/>
          <a:lstStyle/>
          <a:p>
            <a:pPr eaLnBrk="1" hangingPunct="1"/>
            <a:r>
              <a:rPr lang="en-US" altLang="de-DE" dirty="0" smtClean="0">
                <a:solidFill>
                  <a:schemeClr val="tx1"/>
                </a:solidFill>
              </a:rPr>
              <a:t>execution/evaluation loop</a:t>
            </a:r>
            <a:endParaRPr lang="en-US" altLang="de-DE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dirty="0" smtClean="0"/>
              <a:t>user establishes the goal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dirty="0" smtClean="0">
                <a:solidFill>
                  <a:schemeClr val="folHlink"/>
                </a:solidFill>
              </a:rPr>
              <a:t>formulates intention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dirty="0" smtClean="0">
                <a:solidFill>
                  <a:schemeClr val="folHlink"/>
                </a:solidFill>
              </a:rPr>
              <a:t>specifies actions at interface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dirty="0" smtClean="0">
                <a:solidFill>
                  <a:schemeClr val="folHlink"/>
                </a:solidFill>
              </a:rPr>
              <a:t>executes action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dirty="0" smtClean="0">
                <a:solidFill>
                  <a:schemeClr val="folHlink"/>
                </a:solidFill>
              </a:rPr>
              <a:t>perceives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dirty="0" smtClean="0">
                <a:solidFill>
                  <a:schemeClr val="folHlink"/>
                </a:solidFill>
              </a:rPr>
              <a:t>interprets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dirty="0" smtClean="0">
                <a:solidFill>
                  <a:schemeClr val="folHlink"/>
                </a:solidFill>
              </a:rPr>
              <a:t>evaluates system state with respect to goal</a:t>
            </a:r>
          </a:p>
        </p:txBody>
      </p: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1733550" y="1524000"/>
            <a:ext cx="5734050" cy="1600200"/>
            <a:chOff x="1968" y="3120"/>
            <a:chExt cx="3612" cy="1008"/>
          </a:xfrm>
        </p:grpSpPr>
        <p:sp>
          <p:nvSpPr>
            <p:cNvPr id="12295" name="Text Box 5"/>
            <p:cNvSpPr txBox="1">
              <a:spLocks noChangeArrowheads="1"/>
            </p:cNvSpPr>
            <p:nvPr/>
          </p:nvSpPr>
          <p:spPr bwMode="auto">
            <a:xfrm>
              <a:off x="3361" y="3840"/>
              <a:ext cx="7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system</a:t>
              </a:r>
            </a:p>
          </p:txBody>
        </p:sp>
        <p:sp>
          <p:nvSpPr>
            <p:cNvPr id="12296" name="Text Box 6"/>
            <p:cNvSpPr txBox="1">
              <a:spLocks noChangeArrowheads="1"/>
            </p:cNvSpPr>
            <p:nvPr/>
          </p:nvSpPr>
          <p:spPr bwMode="auto">
            <a:xfrm>
              <a:off x="4587" y="3504"/>
              <a:ext cx="9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evaluation</a:t>
              </a:r>
            </a:p>
          </p:txBody>
        </p:sp>
        <p:sp>
          <p:nvSpPr>
            <p:cNvPr id="12297" name="Text Box 7"/>
            <p:cNvSpPr txBox="1">
              <a:spLocks noChangeArrowheads="1"/>
            </p:cNvSpPr>
            <p:nvPr/>
          </p:nvSpPr>
          <p:spPr bwMode="auto">
            <a:xfrm>
              <a:off x="1968" y="3504"/>
              <a:ext cx="9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execution</a:t>
              </a:r>
            </a:p>
          </p:txBody>
        </p:sp>
        <p:grpSp>
          <p:nvGrpSpPr>
            <p:cNvPr id="12298" name="Group 8"/>
            <p:cNvGrpSpPr>
              <a:grpSpLocks/>
            </p:cNvGrpSpPr>
            <p:nvPr/>
          </p:nvGrpSpPr>
          <p:grpSpPr bwMode="auto">
            <a:xfrm>
              <a:off x="2955" y="3216"/>
              <a:ext cx="1536" cy="816"/>
              <a:chOff x="1680" y="1104"/>
              <a:chExt cx="1536" cy="816"/>
            </a:xfrm>
          </p:grpSpPr>
          <p:sp>
            <p:nvSpPr>
              <p:cNvPr id="12300" name="AutoShape 9"/>
              <p:cNvSpPr>
                <a:spLocks noChangeArrowheads="1"/>
              </p:cNvSpPr>
              <p:nvPr/>
            </p:nvSpPr>
            <p:spPr bwMode="auto">
              <a:xfrm>
                <a:off x="1680" y="1152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2301" name="AutoShape 10"/>
              <p:cNvSpPr>
                <a:spLocks noChangeArrowheads="1"/>
              </p:cNvSpPr>
              <p:nvPr/>
            </p:nvSpPr>
            <p:spPr bwMode="auto">
              <a:xfrm flipH="1" flipV="1">
                <a:off x="2832" y="1104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3504" y="312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goal</a:t>
              </a:r>
            </a:p>
          </p:txBody>
        </p:sp>
      </p:grpSp>
      <p:sp>
        <p:nvSpPr>
          <p:cNvPr id="12293" name="Oval 12"/>
          <p:cNvSpPr>
            <a:spLocks noChangeArrowheads="1"/>
          </p:cNvSpPr>
          <p:nvPr/>
        </p:nvSpPr>
        <p:spPr bwMode="auto">
          <a:xfrm>
            <a:off x="4114800" y="1524000"/>
            <a:ext cx="838200" cy="685800"/>
          </a:xfrm>
          <a:prstGeom prst="ellipse">
            <a:avLst/>
          </a:prstGeom>
          <a:noFill/>
          <a:ln w="3810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2294" name="Rectangle 13"/>
          <p:cNvSpPr>
            <a:spLocks noChangeArrowheads="1"/>
          </p:cNvSpPr>
          <p:nvPr/>
        </p:nvSpPr>
        <p:spPr bwMode="auto">
          <a:xfrm>
            <a:off x="1219200" y="3200400"/>
            <a:ext cx="3581400" cy="381000"/>
          </a:xfrm>
          <a:prstGeom prst="rect">
            <a:avLst/>
          </a:prstGeom>
          <a:noFill/>
          <a:ln w="38100">
            <a:solidFill>
              <a:srgbClr val="ED181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6858000" cy="1143000"/>
          </a:xfrm>
        </p:spPr>
        <p:txBody>
          <a:bodyPr/>
          <a:lstStyle/>
          <a:p>
            <a:pPr eaLnBrk="1" hangingPunct="1"/>
            <a:r>
              <a:rPr lang="en-US" altLang="de-DE" smtClean="0">
                <a:solidFill>
                  <a:schemeClr val="tx1"/>
                </a:solidFill>
              </a:rPr>
              <a:t>execution/evaluation loop</a:t>
            </a:r>
            <a:endParaRPr lang="en-US" altLang="de-DE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smtClean="0">
              <a:solidFill>
                <a:schemeClr val="bg2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bg2"/>
                </a:solidFill>
              </a:rPr>
              <a:t>user establishes the goal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formulates intention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specifies actions at interface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executes action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folHlink"/>
                </a:solidFill>
              </a:rPr>
              <a:t>perceives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folHlink"/>
                </a:solidFill>
              </a:rPr>
              <a:t>interprets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folHlink"/>
                </a:solidFill>
              </a:rPr>
              <a:t>evaluates system state with respect to goal</a:t>
            </a: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1733550" y="1752600"/>
            <a:ext cx="5734050" cy="1600200"/>
            <a:chOff x="1968" y="3120"/>
            <a:chExt cx="3612" cy="1008"/>
          </a:xfrm>
        </p:grpSpPr>
        <p:sp>
          <p:nvSpPr>
            <p:cNvPr id="13319" name="Text Box 5"/>
            <p:cNvSpPr txBox="1">
              <a:spLocks noChangeArrowheads="1"/>
            </p:cNvSpPr>
            <p:nvPr/>
          </p:nvSpPr>
          <p:spPr bwMode="auto">
            <a:xfrm>
              <a:off x="3361" y="3840"/>
              <a:ext cx="7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system</a:t>
              </a:r>
            </a:p>
          </p:txBody>
        </p:sp>
        <p:sp>
          <p:nvSpPr>
            <p:cNvPr id="13320" name="Text Box 6"/>
            <p:cNvSpPr txBox="1">
              <a:spLocks noChangeArrowheads="1"/>
            </p:cNvSpPr>
            <p:nvPr/>
          </p:nvSpPr>
          <p:spPr bwMode="auto">
            <a:xfrm>
              <a:off x="4587" y="3504"/>
              <a:ext cx="9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evaluation</a:t>
              </a:r>
            </a:p>
          </p:txBody>
        </p:sp>
        <p:sp>
          <p:nvSpPr>
            <p:cNvPr id="13321" name="Text Box 7"/>
            <p:cNvSpPr txBox="1">
              <a:spLocks noChangeArrowheads="1"/>
            </p:cNvSpPr>
            <p:nvPr/>
          </p:nvSpPr>
          <p:spPr bwMode="auto">
            <a:xfrm>
              <a:off x="1968" y="3504"/>
              <a:ext cx="9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execution</a:t>
              </a:r>
            </a:p>
          </p:txBody>
        </p:sp>
        <p:grpSp>
          <p:nvGrpSpPr>
            <p:cNvPr id="13322" name="Group 8"/>
            <p:cNvGrpSpPr>
              <a:grpSpLocks/>
            </p:cNvGrpSpPr>
            <p:nvPr/>
          </p:nvGrpSpPr>
          <p:grpSpPr bwMode="auto">
            <a:xfrm>
              <a:off x="2955" y="3216"/>
              <a:ext cx="1536" cy="816"/>
              <a:chOff x="1680" y="1104"/>
              <a:chExt cx="1536" cy="816"/>
            </a:xfrm>
          </p:grpSpPr>
          <p:sp>
            <p:nvSpPr>
              <p:cNvPr id="13324" name="AutoShape 9"/>
              <p:cNvSpPr>
                <a:spLocks noChangeArrowheads="1"/>
              </p:cNvSpPr>
              <p:nvPr/>
            </p:nvSpPr>
            <p:spPr bwMode="auto">
              <a:xfrm>
                <a:off x="1680" y="1152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3325" name="AutoShape 10"/>
              <p:cNvSpPr>
                <a:spLocks noChangeArrowheads="1"/>
              </p:cNvSpPr>
              <p:nvPr/>
            </p:nvSpPr>
            <p:spPr bwMode="auto">
              <a:xfrm flipH="1" flipV="1">
                <a:off x="2832" y="1104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3504" y="312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goal</a:t>
              </a:r>
            </a:p>
          </p:txBody>
        </p:sp>
      </p:grpSp>
      <p:sp>
        <p:nvSpPr>
          <p:cNvPr id="13317" name="Oval 12"/>
          <p:cNvSpPr>
            <a:spLocks noChangeArrowheads="1"/>
          </p:cNvSpPr>
          <p:nvPr/>
        </p:nvSpPr>
        <p:spPr bwMode="auto">
          <a:xfrm>
            <a:off x="1676400" y="2286000"/>
            <a:ext cx="1600200" cy="685800"/>
          </a:xfrm>
          <a:prstGeom prst="ellipse">
            <a:avLst/>
          </a:prstGeom>
          <a:noFill/>
          <a:ln w="3810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3318" name="Rectangle 13"/>
          <p:cNvSpPr>
            <a:spLocks noChangeArrowheads="1"/>
          </p:cNvSpPr>
          <p:nvPr/>
        </p:nvSpPr>
        <p:spPr bwMode="auto">
          <a:xfrm>
            <a:off x="1295400" y="3505200"/>
            <a:ext cx="4114800" cy="1066800"/>
          </a:xfrm>
          <a:prstGeom prst="rect">
            <a:avLst/>
          </a:prstGeom>
          <a:noFill/>
          <a:ln w="38100">
            <a:solidFill>
              <a:srgbClr val="ED181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2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6858000" cy="1143000"/>
          </a:xfrm>
        </p:spPr>
        <p:txBody>
          <a:bodyPr/>
          <a:lstStyle/>
          <a:p>
            <a:pPr eaLnBrk="1" hangingPunct="1"/>
            <a:r>
              <a:rPr lang="en-US" altLang="de-DE" smtClean="0">
                <a:solidFill>
                  <a:schemeClr val="tx1"/>
                </a:solidFill>
              </a:rPr>
              <a:t>execution/evaluation loop</a:t>
            </a:r>
            <a:endParaRPr lang="en-US" altLang="de-DE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endParaRPr lang="en-GB" altLang="de-DE" sz="1800" smtClean="0">
              <a:solidFill>
                <a:schemeClr val="bg2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bg2"/>
                </a:solidFill>
              </a:rPr>
              <a:t>user establishes the goal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bg2"/>
                </a:solidFill>
              </a:rPr>
              <a:t>formulates intention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bg2"/>
                </a:solidFill>
              </a:rPr>
              <a:t>specifies actions at interface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>
                <a:solidFill>
                  <a:schemeClr val="bg2"/>
                </a:solidFill>
              </a:rPr>
              <a:t>executes action</a:t>
            </a:r>
            <a:endParaRPr lang="en-GB" altLang="de-DE" sz="1800" smtClean="0"/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perceives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interprets system state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evaluates system state with respect to goal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1733550" y="1752600"/>
            <a:ext cx="5734050" cy="1600200"/>
            <a:chOff x="1968" y="3120"/>
            <a:chExt cx="3612" cy="1008"/>
          </a:xfrm>
        </p:grpSpPr>
        <p:sp>
          <p:nvSpPr>
            <p:cNvPr id="14343" name="Text Box 5"/>
            <p:cNvSpPr txBox="1">
              <a:spLocks noChangeArrowheads="1"/>
            </p:cNvSpPr>
            <p:nvPr/>
          </p:nvSpPr>
          <p:spPr bwMode="auto">
            <a:xfrm>
              <a:off x="3361" y="3840"/>
              <a:ext cx="7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system</a:t>
              </a:r>
            </a:p>
          </p:txBody>
        </p:sp>
        <p:sp>
          <p:nvSpPr>
            <p:cNvPr id="14344" name="Text Box 6"/>
            <p:cNvSpPr txBox="1">
              <a:spLocks noChangeArrowheads="1"/>
            </p:cNvSpPr>
            <p:nvPr/>
          </p:nvSpPr>
          <p:spPr bwMode="auto">
            <a:xfrm>
              <a:off x="4587" y="3504"/>
              <a:ext cx="9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evaluation</a:t>
              </a:r>
            </a:p>
          </p:txBody>
        </p:sp>
        <p:sp>
          <p:nvSpPr>
            <p:cNvPr id="14345" name="Text Box 7"/>
            <p:cNvSpPr txBox="1">
              <a:spLocks noChangeArrowheads="1"/>
            </p:cNvSpPr>
            <p:nvPr/>
          </p:nvSpPr>
          <p:spPr bwMode="auto">
            <a:xfrm>
              <a:off x="1968" y="3504"/>
              <a:ext cx="9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execution</a:t>
              </a:r>
            </a:p>
          </p:txBody>
        </p:sp>
        <p:grpSp>
          <p:nvGrpSpPr>
            <p:cNvPr id="14346" name="Group 8"/>
            <p:cNvGrpSpPr>
              <a:grpSpLocks/>
            </p:cNvGrpSpPr>
            <p:nvPr/>
          </p:nvGrpSpPr>
          <p:grpSpPr bwMode="auto">
            <a:xfrm>
              <a:off x="2955" y="3216"/>
              <a:ext cx="1536" cy="816"/>
              <a:chOff x="1680" y="1104"/>
              <a:chExt cx="1536" cy="816"/>
            </a:xfrm>
          </p:grpSpPr>
          <p:sp>
            <p:nvSpPr>
              <p:cNvPr id="14348" name="AutoShape 9"/>
              <p:cNvSpPr>
                <a:spLocks noChangeArrowheads="1"/>
              </p:cNvSpPr>
              <p:nvPr/>
            </p:nvSpPr>
            <p:spPr bwMode="auto">
              <a:xfrm>
                <a:off x="1680" y="1152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4349" name="AutoShape 10"/>
              <p:cNvSpPr>
                <a:spLocks noChangeArrowheads="1"/>
              </p:cNvSpPr>
              <p:nvPr/>
            </p:nvSpPr>
            <p:spPr bwMode="auto">
              <a:xfrm flipH="1" flipV="1">
                <a:off x="2832" y="1104"/>
                <a:ext cx="384" cy="768"/>
              </a:xfrm>
              <a:prstGeom prst="curvedRigh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14347" name="Text Box 11"/>
            <p:cNvSpPr txBox="1">
              <a:spLocks noChangeArrowheads="1"/>
            </p:cNvSpPr>
            <p:nvPr/>
          </p:nvSpPr>
          <p:spPr bwMode="auto">
            <a:xfrm>
              <a:off x="3504" y="312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2400">
                  <a:latin typeface="Arial" panose="020B0604020202020204" pitchFamily="34" charset="0"/>
                </a:rPr>
                <a:t>goal</a:t>
              </a:r>
            </a:p>
          </p:txBody>
        </p:sp>
      </p:grpSp>
      <p:sp>
        <p:nvSpPr>
          <p:cNvPr id="14341" name="Oval 12"/>
          <p:cNvSpPr>
            <a:spLocks noChangeArrowheads="1"/>
          </p:cNvSpPr>
          <p:nvPr/>
        </p:nvSpPr>
        <p:spPr bwMode="auto">
          <a:xfrm>
            <a:off x="5867400" y="2286000"/>
            <a:ext cx="1600200" cy="685800"/>
          </a:xfrm>
          <a:prstGeom prst="ellipse">
            <a:avLst/>
          </a:prstGeom>
          <a:noFill/>
          <a:ln w="3810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4342" name="Rectangle 13"/>
          <p:cNvSpPr>
            <a:spLocks noChangeArrowheads="1"/>
          </p:cNvSpPr>
          <p:nvPr/>
        </p:nvSpPr>
        <p:spPr bwMode="auto">
          <a:xfrm>
            <a:off x="1295400" y="4495800"/>
            <a:ext cx="5943600" cy="1066800"/>
          </a:xfrm>
          <a:prstGeom prst="rect">
            <a:avLst/>
          </a:prstGeom>
          <a:noFill/>
          <a:ln w="38100">
            <a:solidFill>
              <a:srgbClr val="ED181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Using Norman’s model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tabLst>
                <a:tab pos="1801813" algn="l"/>
                <a:tab pos="2471738" algn="l"/>
              </a:tabLst>
            </a:pPr>
            <a:r>
              <a:rPr lang="en-GB" altLang="de-DE" sz="2400" smtClean="0"/>
              <a:t>Some systems are harder to use than others</a:t>
            </a:r>
          </a:p>
          <a:p>
            <a:pPr eaLnBrk="1" hangingPunct="1">
              <a:buFontTx/>
              <a:buNone/>
              <a:tabLst>
                <a:tab pos="1801813" algn="l"/>
                <a:tab pos="2471738" algn="l"/>
              </a:tabLst>
            </a:pPr>
            <a:endParaRPr lang="en-GB" altLang="de-DE" sz="2400" smtClean="0"/>
          </a:p>
          <a:p>
            <a:pPr eaLnBrk="1" hangingPunct="1">
              <a:buFontTx/>
              <a:buNone/>
              <a:tabLst>
                <a:tab pos="1801813" algn="l"/>
                <a:tab pos="2471738" algn="l"/>
              </a:tabLst>
            </a:pPr>
            <a:r>
              <a:rPr lang="en-GB" altLang="de-DE" sz="2400" smtClean="0"/>
              <a:t>Gulf of Execution</a:t>
            </a:r>
          </a:p>
          <a:p>
            <a:pPr lvl="1" eaLnBrk="1" hangingPunct="1">
              <a:buFontTx/>
              <a:buNone/>
              <a:tabLst>
                <a:tab pos="1801813" algn="l"/>
                <a:tab pos="2471738" algn="l"/>
              </a:tabLst>
            </a:pPr>
            <a:r>
              <a:rPr lang="en-GB" altLang="de-DE" sz="2000" smtClean="0"/>
              <a:t>	user’s formulation of actions </a:t>
            </a:r>
            <a:br>
              <a:rPr lang="en-GB" altLang="de-DE" sz="2000" smtClean="0"/>
            </a:br>
            <a:r>
              <a:rPr lang="en-GB" altLang="de-DE" sz="2000" smtClean="0"/>
              <a:t>	</a:t>
            </a:r>
            <a:r>
              <a:rPr lang="en-GB" altLang="de-DE" sz="2800" smtClean="0"/>
              <a:t>≠	</a:t>
            </a:r>
            <a:r>
              <a:rPr lang="en-GB" altLang="de-DE" sz="2000" smtClean="0"/>
              <a:t>actions allowed by the system</a:t>
            </a:r>
          </a:p>
          <a:p>
            <a:pPr eaLnBrk="1" hangingPunct="1">
              <a:buFontTx/>
              <a:buNone/>
              <a:tabLst>
                <a:tab pos="1801813" algn="l"/>
                <a:tab pos="2471738" algn="l"/>
              </a:tabLst>
            </a:pPr>
            <a:endParaRPr lang="en-GB" altLang="de-DE" sz="2400" smtClean="0"/>
          </a:p>
          <a:p>
            <a:pPr eaLnBrk="1" hangingPunct="1">
              <a:buFontTx/>
              <a:buNone/>
              <a:tabLst>
                <a:tab pos="1801813" algn="l"/>
                <a:tab pos="2471738" algn="l"/>
              </a:tabLst>
            </a:pPr>
            <a:r>
              <a:rPr lang="en-GB" altLang="de-DE" sz="2400" smtClean="0"/>
              <a:t>Gulf of Evaluation</a:t>
            </a:r>
          </a:p>
          <a:p>
            <a:pPr lvl="1" eaLnBrk="1" hangingPunct="1">
              <a:buFontTx/>
              <a:buNone/>
              <a:tabLst>
                <a:tab pos="1801813" algn="l"/>
                <a:tab pos="2471738" algn="l"/>
              </a:tabLst>
            </a:pPr>
            <a:r>
              <a:rPr lang="en-GB" altLang="de-DE" sz="2000" smtClean="0"/>
              <a:t>	user’s expectation of changed system state</a:t>
            </a:r>
            <a:br>
              <a:rPr lang="en-GB" altLang="de-DE" sz="2000" smtClean="0"/>
            </a:br>
            <a:r>
              <a:rPr lang="en-GB" altLang="de-DE" sz="2000" smtClean="0"/>
              <a:t>	</a:t>
            </a:r>
            <a:r>
              <a:rPr lang="en-GB" altLang="de-DE" sz="2800" smtClean="0"/>
              <a:t>≠	</a:t>
            </a:r>
            <a:r>
              <a:rPr lang="en-GB" altLang="de-DE" sz="2000" smtClean="0"/>
              <a:t>actual presentation of this state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19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3200" smtClean="0"/>
              <a:t>Human error - slips and mistakes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mtClean="0"/>
              <a:t>slip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r>
              <a:rPr lang="en-GB" altLang="de-DE" smtClean="0"/>
              <a:t>understand system and goal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r>
              <a:rPr lang="en-GB" altLang="de-DE" smtClean="0"/>
              <a:t>correct formulation of action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r>
              <a:rPr lang="en-GB" altLang="de-DE" smtClean="0"/>
              <a:t>incorrect action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mtClean="0"/>
              <a:t>mistake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r>
              <a:rPr lang="en-GB" altLang="de-DE" smtClean="0"/>
              <a:t>may not even have right goal!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Fixing things?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	slip – better interface design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	mistake – better understanding of system</a:t>
            </a:r>
            <a:endParaRPr lang="en-GB" altLang="de-DE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1066800" y="2514600"/>
            <a:ext cx="304800" cy="30480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1066800" y="2895600"/>
            <a:ext cx="304800" cy="30480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1066800" y="3352800"/>
            <a:ext cx="304800" cy="304800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1066800" y="4419600"/>
            <a:ext cx="304800" cy="304800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5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Abowd and Beale framework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extension of Norman…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their interaction framework has 4 parts</a:t>
            </a:r>
            <a:endParaRPr lang="en-GB" altLang="de-DE" sz="2400" smtClean="0"/>
          </a:p>
          <a:p>
            <a:pPr marL="819150" lvl="1" eaLnBrk="1" hangingPunct="1">
              <a:lnSpc>
                <a:spcPct val="90000"/>
              </a:lnSpc>
            </a:pPr>
            <a:r>
              <a:rPr lang="en-GB" altLang="de-DE" sz="2000" smtClean="0"/>
              <a:t>user</a:t>
            </a:r>
          </a:p>
          <a:p>
            <a:pPr marL="819150" lvl="1" eaLnBrk="1" hangingPunct="1">
              <a:lnSpc>
                <a:spcPct val="90000"/>
              </a:lnSpc>
            </a:pPr>
            <a:r>
              <a:rPr lang="en-GB" altLang="de-DE" sz="2000" smtClean="0"/>
              <a:t>input</a:t>
            </a:r>
          </a:p>
          <a:p>
            <a:pPr marL="819150" lvl="1" eaLnBrk="1" hangingPunct="1">
              <a:lnSpc>
                <a:spcPct val="90000"/>
              </a:lnSpc>
            </a:pPr>
            <a:r>
              <a:rPr lang="en-GB" altLang="de-DE" sz="2000" smtClean="0"/>
              <a:t>system</a:t>
            </a:r>
          </a:p>
          <a:p>
            <a:pPr marL="819150" lvl="1" eaLnBrk="1" hangingPunct="1">
              <a:lnSpc>
                <a:spcPct val="90000"/>
              </a:lnSpc>
            </a:pPr>
            <a:r>
              <a:rPr lang="en-GB" altLang="de-DE" sz="2000" smtClean="0"/>
              <a:t>output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each has its own unique language</a:t>
            </a:r>
            <a:br>
              <a:rPr lang="en-GB" altLang="de-DE" sz="2000" smtClean="0"/>
            </a:br>
            <a:r>
              <a:rPr lang="en-GB" altLang="de-DE" sz="1200" smtClean="0"/>
              <a:t/>
            </a:r>
            <a:br>
              <a:rPr lang="en-GB" altLang="de-DE" sz="1200" smtClean="0"/>
            </a:br>
            <a:r>
              <a:rPr lang="en-GB" altLang="de-DE" sz="2000" smtClean="0"/>
              <a:t>interaction </a:t>
            </a:r>
            <a:r>
              <a:rPr lang="en-GB" altLang="de-DE" sz="2000" smtClean="0">
                <a:sym typeface="Symbol" panose="05050102010706020507" pitchFamily="18" charset="2"/>
              </a:rPr>
              <a:t></a:t>
            </a:r>
            <a:r>
              <a:rPr lang="en-GB" altLang="de-DE" sz="2000" smtClean="0"/>
              <a:t>  translation between languages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problems in interaction  =  problems in translation</a:t>
            </a:r>
            <a:endParaRPr lang="en-GB" altLang="de-DE" sz="2400" smtClean="0"/>
          </a:p>
        </p:txBody>
      </p:sp>
      <p:grpSp>
        <p:nvGrpSpPr>
          <p:cNvPr id="17412" name="Group 16"/>
          <p:cNvGrpSpPr>
            <a:grpSpLocks/>
          </p:cNvGrpSpPr>
          <p:nvPr/>
        </p:nvGrpSpPr>
        <p:grpSpPr bwMode="auto">
          <a:xfrm>
            <a:off x="5480050" y="2057400"/>
            <a:ext cx="3289300" cy="2514600"/>
            <a:chOff x="3452" y="1248"/>
            <a:chExt cx="2072" cy="1584"/>
          </a:xfrm>
        </p:grpSpPr>
        <p:sp>
          <p:nvSpPr>
            <p:cNvPr id="17413" name="Oval 5"/>
            <p:cNvSpPr>
              <a:spLocks noChangeArrowheads="1"/>
            </p:cNvSpPr>
            <p:nvPr/>
          </p:nvSpPr>
          <p:spPr bwMode="auto">
            <a:xfrm>
              <a:off x="4128" y="1248"/>
              <a:ext cx="720" cy="158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7414" name="Text Box 6"/>
            <p:cNvSpPr txBox="1">
              <a:spLocks noChangeArrowheads="1"/>
            </p:cNvSpPr>
            <p:nvPr/>
          </p:nvSpPr>
          <p:spPr bwMode="auto">
            <a:xfrm>
              <a:off x="3452" y="1852"/>
              <a:ext cx="396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S</a:t>
              </a:r>
            </a:p>
            <a:p>
              <a:pPr algn="ctr"/>
              <a:r>
                <a:rPr lang="en-GB" altLang="de-DE" sz="1800">
                  <a:latin typeface="Arial" panose="020B0604020202020204" pitchFamily="34" charset="0"/>
                </a:rPr>
                <a:t>core</a:t>
              </a:r>
              <a:endParaRPr lang="en-GB" altLang="de-DE" sz="2400">
                <a:latin typeface="Arial" panose="020B0604020202020204" pitchFamily="34" charset="0"/>
              </a:endParaRPr>
            </a:p>
          </p:txBody>
        </p:sp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5144" y="1852"/>
              <a:ext cx="380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U</a:t>
              </a:r>
            </a:p>
            <a:p>
              <a:pPr algn="ctr"/>
              <a:r>
                <a:rPr lang="en-GB" altLang="de-DE" sz="1800">
                  <a:latin typeface="Arial" panose="020B0604020202020204" pitchFamily="34" charset="0"/>
                </a:rPr>
                <a:t>task</a:t>
              </a:r>
              <a:endParaRPr lang="en-GB" altLang="de-DE" sz="2400">
                <a:latin typeface="Arial" panose="020B0604020202020204" pitchFamily="34" charset="0"/>
              </a:endParaRPr>
            </a:p>
          </p:txBody>
        </p:sp>
        <p:sp>
          <p:nvSpPr>
            <p:cNvPr id="17416" name="Text Box 8"/>
            <p:cNvSpPr txBox="1">
              <a:spLocks noChangeArrowheads="1"/>
            </p:cNvSpPr>
            <p:nvPr/>
          </p:nvSpPr>
          <p:spPr bwMode="auto">
            <a:xfrm>
              <a:off x="4224" y="1344"/>
              <a:ext cx="516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O</a:t>
              </a:r>
            </a:p>
            <a:p>
              <a:pPr algn="ctr"/>
              <a:r>
                <a:rPr lang="en-GB" altLang="de-DE" sz="1800">
                  <a:latin typeface="Arial" panose="020B0604020202020204" pitchFamily="34" charset="0"/>
                </a:rPr>
                <a:t>output</a:t>
              </a:r>
              <a:endParaRPr lang="en-GB" altLang="de-DE" sz="2400">
                <a:latin typeface="Arial" panose="020B0604020202020204" pitchFamily="34" charset="0"/>
              </a:endParaRPr>
            </a:p>
          </p:txBody>
        </p:sp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4276" y="2256"/>
              <a:ext cx="428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I</a:t>
              </a:r>
            </a:p>
            <a:p>
              <a:pPr algn="ctr"/>
              <a:r>
                <a:rPr lang="en-GB" altLang="de-DE" sz="1800">
                  <a:latin typeface="Arial" panose="020B0604020202020204" pitchFamily="34" charset="0"/>
                </a:rPr>
                <a:t>input</a:t>
              </a:r>
              <a:endParaRPr lang="en-GB" altLang="de-DE" sz="2400">
                <a:latin typeface="Arial" panose="020B0604020202020204" pitchFamily="34" charset="0"/>
              </a:endParaRPr>
            </a:p>
          </p:txBody>
        </p:sp>
        <p:sp>
          <p:nvSpPr>
            <p:cNvPr id="17418" name="Line 12"/>
            <p:cNvSpPr>
              <a:spLocks noChangeShapeType="1"/>
            </p:cNvSpPr>
            <p:nvPr/>
          </p:nvSpPr>
          <p:spPr bwMode="auto">
            <a:xfrm flipV="1">
              <a:off x="3792" y="1584"/>
              <a:ext cx="528" cy="336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419" name="Line 13"/>
            <p:cNvSpPr>
              <a:spLocks noChangeShapeType="1"/>
            </p:cNvSpPr>
            <p:nvPr/>
          </p:nvSpPr>
          <p:spPr bwMode="auto">
            <a:xfrm>
              <a:off x="4656" y="1584"/>
              <a:ext cx="528" cy="336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420" name="Line 14"/>
            <p:cNvSpPr>
              <a:spLocks noChangeShapeType="1"/>
            </p:cNvSpPr>
            <p:nvPr/>
          </p:nvSpPr>
          <p:spPr bwMode="auto">
            <a:xfrm>
              <a:off x="3792" y="2112"/>
              <a:ext cx="528" cy="336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421" name="Line 15"/>
            <p:cNvSpPr>
              <a:spLocks noChangeShapeType="1"/>
            </p:cNvSpPr>
            <p:nvPr/>
          </p:nvSpPr>
          <p:spPr bwMode="auto">
            <a:xfrm flipV="1">
              <a:off x="4656" y="2112"/>
              <a:ext cx="528" cy="336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8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Using Abowd &amp; Beale’s model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77825" algn="l"/>
                <a:tab pos="755650" algn="l"/>
                <a:tab pos="1149350" algn="l"/>
                <a:tab pos="1527175" algn="l"/>
              </a:tabLst>
            </a:pPr>
            <a:r>
              <a:rPr lang="en-GB" altLang="de-DE" sz="2000" smtClean="0"/>
              <a:t>user intentions</a:t>
            </a:r>
            <a:br>
              <a:rPr lang="en-GB" altLang="de-DE" sz="2000" smtClean="0"/>
            </a:br>
            <a:r>
              <a:rPr lang="en-GB" altLang="de-DE" sz="2000" smtClean="0"/>
              <a:t>	</a:t>
            </a:r>
            <a:r>
              <a:rPr lang="en-US" altLang="de-DE" sz="2000" smtClean="0"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GB" altLang="de-DE" sz="2000" smtClean="0"/>
              <a:t> translated into actions at the interface</a:t>
            </a:r>
            <a:br>
              <a:rPr lang="en-GB" altLang="de-DE" sz="2000" smtClean="0"/>
            </a:br>
            <a:r>
              <a:rPr lang="en-GB" altLang="de-DE" sz="2000" smtClean="0"/>
              <a:t> 		</a:t>
            </a:r>
            <a:r>
              <a:rPr lang="en-US" altLang="de-DE" sz="2000" smtClean="0"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GB" altLang="de-DE" sz="2000" smtClean="0"/>
              <a:t>  translated into alterations of system state</a:t>
            </a:r>
            <a:br>
              <a:rPr lang="en-GB" altLang="de-DE" sz="2000" smtClean="0"/>
            </a:br>
            <a:r>
              <a:rPr lang="en-GB" altLang="de-DE" sz="2000" smtClean="0"/>
              <a:t> 			</a:t>
            </a:r>
            <a:r>
              <a:rPr lang="en-US" altLang="de-DE" sz="2000" smtClean="0"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GB" altLang="de-DE" sz="2000" smtClean="0"/>
              <a:t>  reflected in the output display</a:t>
            </a:r>
            <a:br>
              <a:rPr lang="en-GB" altLang="de-DE" sz="2000" smtClean="0"/>
            </a:br>
            <a:r>
              <a:rPr lang="en-GB" altLang="de-DE" sz="2000" smtClean="0"/>
              <a:t> 				</a:t>
            </a:r>
            <a:r>
              <a:rPr lang="en-US" altLang="de-DE" sz="2000" smtClean="0">
                <a:cs typeface="Helvetica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GB" altLang="de-DE" sz="2000" smtClean="0"/>
              <a:t>  interpreted by the user</a:t>
            </a:r>
          </a:p>
          <a:p>
            <a:pPr marL="0" indent="0" eaLnBrk="1" hangingPunct="1">
              <a:lnSpc>
                <a:spcPct val="90000"/>
              </a:lnSpc>
              <a:tabLst>
                <a:tab pos="377825" algn="l"/>
                <a:tab pos="755650" algn="l"/>
                <a:tab pos="1149350" algn="l"/>
                <a:tab pos="1527175" algn="l"/>
              </a:tabLst>
            </a:pPr>
            <a:endParaRPr lang="en-GB" altLang="de-DE" sz="2400" smtClean="0"/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77825" algn="l"/>
                <a:tab pos="755650" algn="l"/>
                <a:tab pos="1149350" algn="l"/>
                <a:tab pos="1527175" algn="l"/>
              </a:tabLst>
            </a:pPr>
            <a:endParaRPr lang="en-GB" altLang="de-DE" sz="2400" smtClean="0"/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77825" algn="l"/>
                <a:tab pos="755650" algn="l"/>
                <a:tab pos="1149350" algn="l"/>
                <a:tab pos="1527175" algn="l"/>
              </a:tabLst>
            </a:pPr>
            <a:r>
              <a:rPr lang="en-GB" altLang="de-DE" sz="2400" smtClean="0"/>
              <a:t>general framework for understanding interaction</a:t>
            </a:r>
          </a:p>
          <a:p>
            <a:pPr marL="561975" lvl="1" eaLnBrk="1" hangingPunct="1">
              <a:lnSpc>
                <a:spcPct val="90000"/>
              </a:lnSpc>
              <a:tabLst>
                <a:tab pos="377825" algn="l"/>
                <a:tab pos="755650" algn="l"/>
                <a:tab pos="1149350" algn="l"/>
                <a:tab pos="1527175" algn="l"/>
              </a:tabLst>
            </a:pPr>
            <a:r>
              <a:rPr lang="en-GB" altLang="de-DE" sz="2000" smtClean="0"/>
              <a:t>not restricted to electronic computer systems</a:t>
            </a:r>
          </a:p>
          <a:p>
            <a:pPr marL="561975" lvl="1" eaLnBrk="1" hangingPunct="1">
              <a:lnSpc>
                <a:spcPct val="90000"/>
              </a:lnSpc>
              <a:tabLst>
                <a:tab pos="377825" algn="l"/>
                <a:tab pos="755650" algn="l"/>
                <a:tab pos="1149350" algn="l"/>
                <a:tab pos="1527175" algn="l"/>
              </a:tabLst>
            </a:pPr>
            <a:r>
              <a:rPr lang="en-GB" altLang="de-DE" sz="2000" smtClean="0"/>
              <a:t>identifies all major components involved in interaction</a:t>
            </a:r>
          </a:p>
          <a:p>
            <a:pPr marL="561975" lvl="1" eaLnBrk="1" hangingPunct="1">
              <a:lnSpc>
                <a:spcPct val="90000"/>
              </a:lnSpc>
              <a:tabLst>
                <a:tab pos="377825" algn="l"/>
                <a:tab pos="755650" algn="l"/>
                <a:tab pos="1149350" algn="l"/>
                <a:tab pos="1527175" algn="l"/>
              </a:tabLst>
            </a:pPr>
            <a:r>
              <a:rPr lang="en-GB" altLang="de-DE" sz="2000" smtClean="0"/>
              <a:t>allows comparative assessment of systems</a:t>
            </a:r>
          </a:p>
          <a:p>
            <a:pPr marL="561975" lvl="1" eaLnBrk="1" hangingPunct="1">
              <a:lnSpc>
                <a:spcPct val="90000"/>
              </a:lnSpc>
              <a:tabLst>
                <a:tab pos="377825" algn="l"/>
                <a:tab pos="755650" algn="l"/>
                <a:tab pos="1149350" algn="l"/>
                <a:tab pos="1527175" algn="l"/>
              </a:tabLst>
            </a:pPr>
            <a:r>
              <a:rPr lang="en-GB" altLang="de-DE" sz="2000" smtClean="0"/>
              <a:t>an abstraction</a:t>
            </a:r>
          </a:p>
          <a:p>
            <a:pPr marL="0" indent="0" eaLnBrk="1" hangingPunct="1">
              <a:lnSpc>
                <a:spcPct val="90000"/>
              </a:lnSpc>
              <a:tabLst>
                <a:tab pos="377825" algn="l"/>
                <a:tab pos="755650" algn="l"/>
                <a:tab pos="1149350" algn="l"/>
                <a:tab pos="1527175" algn="l"/>
              </a:tabLst>
            </a:pPr>
            <a:endParaRPr lang="en-GB" altLang="de-DE" sz="2400" smtClean="0"/>
          </a:p>
          <a:p>
            <a:pPr marL="0" indent="0" eaLnBrk="1" hangingPunct="1">
              <a:lnSpc>
                <a:spcPct val="90000"/>
              </a:lnSpc>
              <a:tabLst>
                <a:tab pos="377825" algn="l"/>
                <a:tab pos="755650" algn="l"/>
                <a:tab pos="1149350" algn="l"/>
                <a:tab pos="1527175" algn="l"/>
              </a:tabLst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7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ergonomics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physical aspects of interfaces</a:t>
            </a:r>
          </a:p>
          <a:p>
            <a:pPr eaLnBrk="1" hangingPunct="1"/>
            <a:r>
              <a:rPr lang="en-GB" altLang="de-DE" smtClean="0"/>
              <a:t>industrial interfaces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Ergonomics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Study of the physical characteristics of interaction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Also known as human factors – but this can also be used to mean much of HCI!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Ergonomics good at defining standards and guidelines for constraining the way we design certain aspects of systems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4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Ergonomics - examples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arrangement of controls and displays</a:t>
            </a:r>
          </a:p>
          <a:p>
            <a:pPr marL="1154113" lvl="1" indent="-587375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e.g.	controls grouped according to function or frequency of use, or sequentially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surrounding environment</a:t>
            </a:r>
          </a:p>
          <a:p>
            <a:pPr marL="1154113" lvl="1" indent="-587375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e.g.	seating arrangements adaptable to cope with all sizes of user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health issues</a:t>
            </a:r>
          </a:p>
          <a:p>
            <a:pPr marL="1154113" lvl="1" indent="-587375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e.g.	physical position, environmental conditions (temperature, humidity), lighting, noise,	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use of colour</a:t>
            </a:r>
          </a:p>
          <a:p>
            <a:pPr marL="1154113" lvl="1" indent="-587375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e.g.	use of red for warning, green for okay,</a:t>
            </a:r>
            <a:br>
              <a:rPr lang="en-GB" altLang="de-DE" sz="2000" smtClean="0"/>
            </a:br>
            <a:r>
              <a:rPr lang="en-GB" altLang="de-DE" sz="2000" smtClean="0"/>
              <a:t>awareness of colour-blindness etc.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8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Industrial interfaces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r>
              <a:rPr lang="en-GB" altLang="de-DE" smtClean="0"/>
              <a:t>Office interface vs. industrial interface?</a:t>
            </a:r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endParaRPr lang="en-GB" altLang="de-DE" sz="1600" smtClean="0"/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r>
              <a:rPr lang="en-GB" altLang="de-DE" smtClean="0"/>
              <a:t>Context matters!</a:t>
            </a:r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endParaRPr lang="en-GB" altLang="de-DE" sz="1400" smtClean="0"/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r>
              <a:rPr lang="en-GB" altLang="de-DE" sz="2400" smtClean="0"/>
              <a:t>		office	 industrial</a:t>
            </a:r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r>
              <a:rPr lang="en-GB" altLang="de-DE" sz="2400" smtClean="0"/>
              <a:t> 	type of data	textual	numeric</a:t>
            </a:r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r>
              <a:rPr lang="en-GB" altLang="de-DE" sz="2400" smtClean="0"/>
              <a:t>  	rate of change	slow	fast</a:t>
            </a:r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r>
              <a:rPr lang="en-GB" altLang="de-DE" sz="2400" smtClean="0"/>
              <a:t>  	environment	clean	dirty</a:t>
            </a:r>
            <a:r>
              <a:rPr lang="en-GB" altLang="de-DE" smtClean="0"/>
              <a:t>	</a:t>
            </a:r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endParaRPr lang="en-GB" altLang="de-DE" smtClean="0"/>
          </a:p>
          <a:p>
            <a:pPr marL="200025" indent="-200025" eaLnBrk="1" hangingPunct="1">
              <a:lnSpc>
                <a:spcPct val="90000"/>
              </a:lnSpc>
              <a:buFontTx/>
              <a:buChar char=" "/>
              <a:tabLst>
                <a:tab pos="758825" algn="l"/>
                <a:tab pos="4006850" algn="ctr"/>
                <a:tab pos="5905500" algn="ctr"/>
              </a:tabLst>
            </a:pPr>
            <a:r>
              <a:rPr lang="en-GB" altLang="de-DE" smtClean="0"/>
              <a:t>…  the oil soaked mouse!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1219200" y="3124200"/>
            <a:ext cx="6172200" cy="0"/>
          </a:xfrm>
          <a:prstGeom prst="line">
            <a:avLst/>
          </a:prstGeom>
          <a:noFill/>
          <a:ln w="28575">
            <a:solidFill>
              <a:srgbClr val="2624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1219200" y="3505200"/>
            <a:ext cx="6172200" cy="0"/>
          </a:xfrm>
          <a:prstGeom prst="line">
            <a:avLst/>
          </a:prstGeom>
          <a:noFill/>
          <a:ln w="28575">
            <a:solidFill>
              <a:srgbClr val="2624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2534" name="Line 7"/>
          <p:cNvSpPr>
            <a:spLocks noChangeShapeType="1"/>
          </p:cNvSpPr>
          <p:nvPr/>
        </p:nvSpPr>
        <p:spPr bwMode="auto">
          <a:xfrm>
            <a:off x="1219200" y="4876800"/>
            <a:ext cx="6172200" cy="0"/>
          </a:xfrm>
          <a:prstGeom prst="line">
            <a:avLst/>
          </a:prstGeom>
          <a:noFill/>
          <a:ln w="28575">
            <a:solidFill>
              <a:srgbClr val="2624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225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Glass interfaces 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industrial interface:</a:t>
            </a:r>
          </a:p>
          <a:p>
            <a:pPr marL="819150" lvl="1" eaLnBrk="1" hangingPunct="1"/>
            <a:r>
              <a:rPr lang="en-GB" altLang="de-DE" sz="2000" smtClean="0"/>
              <a:t>traditional … dials and knobs</a:t>
            </a:r>
          </a:p>
          <a:p>
            <a:pPr marL="819150" lvl="1" eaLnBrk="1" hangingPunct="1"/>
            <a:r>
              <a:rPr lang="en-GB" altLang="de-DE" sz="2000" smtClean="0"/>
              <a:t>now … screens and keypads</a:t>
            </a:r>
          </a:p>
          <a:p>
            <a:pPr eaLnBrk="1" hangingPunct="1"/>
            <a:r>
              <a:rPr lang="en-GB" altLang="de-DE" sz="2400" smtClean="0"/>
              <a:t>glass interface</a:t>
            </a:r>
          </a:p>
          <a:p>
            <a:pPr marL="819150" lvl="1" eaLnBrk="1" hangingPunct="1">
              <a:buFontTx/>
              <a:buChar char="+"/>
            </a:pPr>
            <a:r>
              <a:rPr lang="en-GB" altLang="de-DE" sz="2000" smtClean="0"/>
              <a:t>cheaper, more flexible,</a:t>
            </a:r>
            <a:br>
              <a:rPr lang="en-GB" altLang="de-DE" sz="2000" smtClean="0"/>
            </a:br>
            <a:r>
              <a:rPr lang="en-GB" altLang="de-DE" sz="2000" smtClean="0"/>
              <a:t>multiple representations,</a:t>
            </a:r>
            <a:br>
              <a:rPr lang="en-GB" altLang="de-DE" sz="2000" smtClean="0"/>
            </a:br>
            <a:r>
              <a:rPr lang="en-GB" altLang="de-DE" sz="2000" smtClean="0"/>
              <a:t>precise values</a:t>
            </a:r>
          </a:p>
          <a:p>
            <a:pPr marL="819150" lvl="1" eaLnBrk="1" hangingPunct="1"/>
            <a:r>
              <a:rPr lang="en-GB" altLang="de-DE" sz="2000" smtClean="0"/>
              <a:t>not physically located,</a:t>
            </a:r>
            <a:br>
              <a:rPr lang="en-GB" altLang="de-DE" sz="2000" smtClean="0"/>
            </a:br>
            <a:r>
              <a:rPr lang="en-GB" altLang="de-DE" sz="2000" smtClean="0"/>
              <a:t>loss of context,</a:t>
            </a:r>
            <a:br>
              <a:rPr lang="en-GB" altLang="de-DE" sz="2000" smtClean="0"/>
            </a:br>
            <a:r>
              <a:rPr lang="en-GB" altLang="de-DE" sz="2000" smtClean="0"/>
              <a:t>complex interfaces</a:t>
            </a:r>
          </a:p>
          <a:p>
            <a:pPr eaLnBrk="1" hangingPunct="1"/>
            <a:r>
              <a:rPr lang="en-GB" altLang="de-DE" sz="2400" smtClean="0"/>
              <a:t>may need both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7" name="Group 20"/>
          <p:cNvGrpSpPr>
            <a:grpSpLocks/>
          </p:cNvGrpSpPr>
          <p:nvPr/>
        </p:nvGrpSpPr>
        <p:grpSpPr bwMode="auto">
          <a:xfrm>
            <a:off x="5486400" y="3581400"/>
            <a:ext cx="3200400" cy="1981200"/>
            <a:chOff x="3456" y="2256"/>
            <a:chExt cx="2016" cy="1248"/>
          </a:xfrm>
        </p:grpSpPr>
        <p:sp>
          <p:nvSpPr>
            <p:cNvPr id="23562" name="AutoShape 5"/>
            <p:cNvSpPr>
              <a:spLocks noChangeArrowheads="1"/>
            </p:cNvSpPr>
            <p:nvPr/>
          </p:nvSpPr>
          <p:spPr bwMode="auto">
            <a:xfrm>
              <a:off x="3456" y="2256"/>
              <a:ext cx="2016" cy="1248"/>
            </a:xfrm>
            <a:prstGeom prst="roundRect">
              <a:avLst>
                <a:gd name="adj" fmla="val 11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23563" name="Rectangle 6"/>
            <p:cNvSpPr>
              <a:spLocks noChangeArrowheads="1"/>
            </p:cNvSpPr>
            <p:nvPr/>
          </p:nvSpPr>
          <p:spPr bwMode="auto">
            <a:xfrm>
              <a:off x="3600" y="2352"/>
              <a:ext cx="960" cy="24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6246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 b="1">
                  <a:latin typeface="Arial" panose="020B0604020202020204" pitchFamily="34" charset="0"/>
                </a:rPr>
                <a:t>Vessel B Temp</a:t>
              </a:r>
            </a:p>
          </p:txBody>
        </p:sp>
        <p:sp>
          <p:nvSpPr>
            <p:cNvPr id="23564" name="Rectangle 7"/>
            <p:cNvSpPr>
              <a:spLocks noChangeArrowheads="1"/>
            </p:cNvSpPr>
            <p:nvPr/>
          </p:nvSpPr>
          <p:spPr bwMode="auto">
            <a:xfrm>
              <a:off x="3600" y="2592"/>
              <a:ext cx="1728" cy="81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26246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23565" name="Rectangle 9"/>
            <p:cNvSpPr>
              <a:spLocks noChangeArrowheads="1"/>
            </p:cNvSpPr>
            <p:nvPr/>
          </p:nvSpPr>
          <p:spPr bwMode="auto">
            <a:xfrm>
              <a:off x="3744" y="2880"/>
              <a:ext cx="1440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23566" name="Line 10"/>
            <p:cNvSpPr>
              <a:spLocks noChangeShapeType="1"/>
            </p:cNvSpPr>
            <p:nvPr/>
          </p:nvSpPr>
          <p:spPr bwMode="auto">
            <a:xfrm>
              <a:off x="3744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67" name="Line 11"/>
            <p:cNvSpPr>
              <a:spLocks noChangeShapeType="1"/>
            </p:cNvSpPr>
            <p:nvPr/>
          </p:nvSpPr>
          <p:spPr bwMode="auto">
            <a:xfrm>
              <a:off x="5184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68" name="Line 12"/>
            <p:cNvSpPr>
              <a:spLocks noChangeShapeType="1"/>
            </p:cNvSpPr>
            <p:nvPr/>
          </p:nvSpPr>
          <p:spPr bwMode="auto">
            <a:xfrm>
              <a:off x="4464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69" name="Text Box 13"/>
            <p:cNvSpPr txBox="1">
              <a:spLocks noChangeArrowheads="1"/>
            </p:cNvSpPr>
            <p:nvPr/>
          </p:nvSpPr>
          <p:spPr bwMode="auto">
            <a:xfrm>
              <a:off x="3662" y="2645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23570" name="Text Box 14"/>
            <p:cNvSpPr txBox="1">
              <a:spLocks noChangeArrowheads="1"/>
            </p:cNvSpPr>
            <p:nvPr/>
          </p:nvSpPr>
          <p:spPr bwMode="auto">
            <a:xfrm>
              <a:off x="4306" y="2640"/>
              <a:ext cx="30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>
                  <a:latin typeface="Arial" panose="020B0604020202020204" pitchFamily="34" charset="0"/>
                </a:rPr>
                <a:t>100</a:t>
              </a:r>
            </a:p>
          </p:txBody>
        </p:sp>
        <p:sp>
          <p:nvSpPr>
            <p:cNvPr id="23571" name="Text Box 15"/>
            <p:cNvSpPr txBox="1">
              <a:spLocks noChangeArrowheads="1"/>
            </p:cNvSpPr>
            <p:nvPr/>
          </p:nvSpPr>
          <p:spPr bwMode="auto">
            <a:xfrm>
              <a:off x="5026" y="2640"/>
              <a:ext cx="30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>
                  <a:latin typeface="Arial" panose="020B0604020202020204" pitchFamily="34" charset="0"/>
                </a:rPr>
                <a:t>200</a:t>
              </a:r>
            </a:p>
          </p:txBody>
        </p:sp>
        <p:sp>
          <p:nvSpPr>
            <p:cNvPr id="23572" name="Rectangle 16"/>
            <p:cNvSpPr>
              <a:spLocks noChangeArrowheads="1"/>
            </p:cNvSpPr>
            <p:nvPr/>
          </p:nvSpPr>
          <p:spPr bwMode="auto">
            <a:xfrm>
              <a:off x="4200" y="3120"/>
              <a:ext cx="528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600" b="1">
                  <a:latin typeface="Arial" panose="020B0604020202020204" pitchFamily="34" charset="0"/>
                </a:rPr>
                <a:t>113</a:t>
              </a:r>
            </a:p>
          </p:txBody>
        </p:sp>
        <p:sp>
          <p:nvSpPr>
            <p:cNvPr id="23573" name="Rectangle 18"/>
            <p:cNvSpPr>
              <a:spLocks noChangeArrowheads="1"/>
            </p:cNvSpPr>
            <p:nvPr/>
          </p:nvSpPr>
          <p:spPr bwMode="auto">
            <a:xfrm>
              <a:off x="3744" y="2880"/>
              <a:ext cx="81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6477000" y="4648200"/>
            <a:ext cx="2362200" cy="1670050"/>
            <a:chOff x="4080" y="2928"/>
            <a:chExt cx="1488" cy="1052"/>
          </a:xfrm>
        </p:grpSpPr>
        <p:sp>
          <p:nvSpPr>
            <p:cNvPr id="23559" name="Text Box 21"/>
            <p:cNvSpPr txBox="1">
              <a:spLocks noChangeArrowheads="1"/>
            </p:cNvSpPr>
            <p:nvPr/>
          </p:nvSpPr>
          <p:spPr bwMode="auto">
            <a:xfrm>
              <a:off x="4080" y="3648"/>
              <a:ext cx="1488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>
                  <a:latin typeface="Verdana" panose="020B0604030504040204" pitchFamily="34" charset="0"/>
                </a:rPr>
                <a:t>multiple representations</a:t>
              </a:r>
              <a:br>
                <a:rPr lang="en-GB" altLang="de-DE" sz="1400">
                  <a:latin typeface="Verdana" panose="020B0604030504040204" pitchFamily="34" charset="0"/>
                </a:rPr>
              </a:br>
              <a:r>
                <a:rPr lang="en-GB" altLang="de-DE" sz="1400">
                  <a:latin typeface="Verdana" panose="020B0604030504040204" pitchFamily="34" charset="0"/>
                </a:rPr>
                <a:t>of same information</a:t>
              </a:r>
            </a:p>
          </p:txBody>
        </p:sp>
        <p:sp>
          <p:nvSpPr>
            <p:cNvPr id="23560" name="Line 23"/>
            <p:cNvSpPr>
              <a:spLocks noChangeShapeType="1"/>
            </p:cNvSpPr>
            <p:nvPr/>
          </p:nvSpPr>
          <p:spPr bwMode="auto">
            <a:xfrm flipH="1" flipV="1">
              <a:off x="4560" y="2928"/>
              <a:ext cx="33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61" name="Line 24"/>
            <p:cNvSpPr>
              <a:spLocks noChangeShapeType="1"/>
            </p:cNvSpPr>
            <p:nvPr/>
          </p:nvSpPr>
          <p:spPr bwMode="auto">
            <a:xfrm flipH="1" flipV="1">
              <a:off x="4608" y="3264"/>
              <a:ext cx="336" cy="19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22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4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Indirect manipulation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5181600" cy="1295400"/>
          </a:xfrm>
        </p:spPr>
        <p:txBody>
          <a:bodyPr/>
          <a:lstStyle/>
          <a:p>
            <a:pPr eaLnBrk="1" hangingPunct="1"/>
            <a:r>
              <a:rPr lang="en-GB" altLang="de-DE" sz="2400" smtClean="0"/>
              <a:t>office– direct manipulation</a:t>
            </a:r>
          </a:p>
          <a:p>
            <a:pPr lvl="1" eaLnBrk="1" hangingPunct="1"/>
            <a:r>
              <a:rPr lang="en-GB" altLang="de-DE" sz="2000" smtClean="0"/>
              <a:t>user interacts</a:t>
            </a:r>
            <a:br>
              <a:rPr lang="en-GB" altLang="de-DE" sz="2000" smtClean="0"/>
            </a:br>
            <a:r>
              <a:rPr lang="en-GB" altLang="de-DE" sz="2000" smtClean="0"/>
              <a:t>with artificial world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3581400"/>
            <a:ext cx="7772400" cy="3048000"/>
          </a:xfrm>
        </p:spPr>
        <p:txBody>
          <a:bodyPr/>
          <a:lstStyle/>
          <a:p>
            <a:pPr eaLnBrk="1" hangingPunct="1"/>
            <a:r>
              <a:rPr lang="en-GB" altLang="de-DE" sz="2400" smtClean="0"/>
              <a:t>industrial – indirect manipulation</a:t>
            </a:r>
          </a:p>
          <a:p>
            <a:pPr lvl="1" eaLnBrk="1" hangingPunct="1"/>
            <a:r>
              <a:rPr lang="en-GB" altLang="de-DE" sz="2000" smtClean="0"/>
              <a:t>user interacts</a:t>
            </a:r>
            <a:br>
              <a:rPr lang="en-GB" altLang="de-DE" sz="2000" smtClean="0"/>
            </a:br>
            <a:r>
              <a:rPr lang="en-GB" altLang="de-DE" sz="2000" i="1" smtClean="0"/>
              <a:t>with</a:t>
            </a:r>
            <a:r>
              <a:rPr lang="en-GB" altLang="de-DE" sz="2000" smtClean="0"/>
              <a:t> real world</a:t>
            </a:r>
            <a:br>
              <a:rPr lang="en-GB" altLang="de-DE" sz="2000" smtClean="0"/>
            </a:br>
            <a:r>
              <a:rPr lang="en-GB" altLang="de-DE" sz="2000" i="1" smtClean="0"/>
              <a:t>through</a:t>
            </a:r>
            <a:r>
              <a:rPr lang="en-GB" altLang="de-DE" sz="2000" smtClean="0"/>
              <a:t> interface</a:t>
            </a:r>
          </a:p>
          <a:p>
            <a:pPr eaLnBrk="1" hangingPunct="1"/>
            <a:r>
              <a:rPr lang="en-GB" altLang="de-DE" sz="2400" smtClean="0"/>
              <a:t>issues ..</a:t>
            </a:r>
          </a:p>
          <a:p>
            <a:pPr lvl="1" eaLnBrk="1" hangingPunct="1"/>
            <a:r>
              <a:rPr lang="en-GB" altLang="de-DE" sz="2000" smtClean="0"/>
              <a:t>feedback</a:t>
            </a:r>
          </a:p>
          <a:p>
            <a:pPr lvl="1" eaLnBrk="1" hangingPunct="1"/>
            <a:r>
              <a:rPr lang="en-GB" altLang="de-DE" sz="2000" smtClean="0"/>
              <a:t>delays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2" name="Group 7"/>
          <p:cNvGrpSpPr>
            <a:grpSpLocks/>
          </p:cNvGrpSpPr>
          <p:nvPr/>
        </p:nvGrpSpPr>
        <p:grpSpPr bwMode="auto">
          <a:xfrm>
            <a:off x="5257800" y="2514600"/>
            <a:ext cx="3581400" cy="838200"/>
            <a:chOff x="2544" y="1296"/>
            <a:chExt cx="2256" cy="528"/>
          </a:xfrm>
        </p:grpSpPr>
        <p:sp>
          <p:nvSpPr>
            <p:cNvPr id="24607" name="Rectangle 8"/>
            <p:cNvSpPr>
              <a:spLocks noChangeArrowheads="1"/>
            </p:cNvSpPr>
            <p:nvPr/>
          </p:nvSpPr>
          <p:spPr bwMode="auto">
            <a:xfrm>
              <a:off x="3936" y="1296"/>
              <a:ext cx="864" cy="52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800">
                  <a:latin typeface="Arial" panose="020B0604020202020204" pitchFamily="34" charset="0"/>
                </a:rPr>
                <a:t>system</a:t>
              </a:r>
            </a:p>
          </p:txBody>
        </p:sp>
        <p:sp>
          <p:nvSpPr>
            <p:cNvPr id="24608" name="AutoShape 9"/>
            <p:cNvSpPr>
              <a:spLocks noChangeArrowheads="1"/>
            </p:cNvSpPr>
            <p:nvPr/>
          </p:nvSpPr>
          <p:spPr bwMode="auto">
            <a:xfrm>
              <a:off x="2544" y="1296"/>
              <a:ext cx="528" cy="528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24609" name="Line 10"/>
            <p:cNvSpPr>
              <a:spLocks noChangeShapeType="1"/>
            </p:cNvSpPr>
            <p:nvPr/>
          </p:nvSpPr>
          <p:spPr bwMode="auto">
            <a:xfrm>
              <a:off x="3168" y="1440"/>
              <a:ext cx="672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610" name="Line 11"/>
            <p:cNvSpPr>
              <a:spLocks noChangeShapeType="1"/>
            </p:cNvSpPr>
            <p:nvPr/>
          </p:nvSpPr>
          <p:spPr bwMode="auto">
            <a:xfrm flipH="1">
              <a:off x="3120" y="1632"/>
              <a:ext cx="672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24583" name="Group 12"/>
          <p:cNvGrpSpPr>
            <a:grpSpLocks/>
          </p:cNvGrpSpPr>
          <p:nvPr/>
        </p:nvGrpSpPr>
        <p:grpSpPr bwMode="auto">
          <a:xfrm>
            <a:off x="3657600" y="4800600"/>
            <a:ext cx="5181600" cy="1676400"/>
            <a:chOff x="1488" y="2256"/>
            <a:chExt cx="3264" cy="1056"/>
          </a:xfrm>
        </p:grpSpPr>
        <p:sp>
          <p:nvSpPr>
            <p:cNvPr id="24584" name="AutoShape 13"/>
            <p:cNvSpPr>
              <a:spLocks noChangeArrowheads="1"/>
            </p:cNvSpPr>
            <p:nvPr/>
          </p:nvSpPr>
          <p:spPr bwMode="auto">
            <a:xfrm>
              <a:off x="1488" y="2544"/>
              <a:ext cx="528" cy="528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24585" name="Rectangle 14"/>
            <p:cNvSpPr>
              <a:spLocks noChangeArrowheads="1"/>
            </p:cNvSpPr>
            <p:nvPr/>
          </p:nvSpPr>
          <p:spPr bwMode="auto">
            <a:xfrm>
              <a:off x="4176" y="2256"/>
              <a:ext cx="576" cy="1056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de-DE" altLang="de-DE" sz="1800">
                <a:latin typeface="Arial" panose="020B0604020202020204" pitchFamily="34" charset="0"/>
              </a:endParaRPr>
            </a:p>
          </p:txBody>
        </p:sp>
        <p:sp>
          <p:nvSpPr>
            <p:cNvPr id="24586" name="AutoShape 15"/>
            <p:cNvSpPr>
              <a:spLocks noChangeArrowheads="1"/>
            </p:cNvSpPr>
            <p:nvPr/>
          </p:nvSpPr>
          <p:spPr bwMode="auto">
            <a:xfrm>
              <a:off x="2928" y="2256"/>
              <a:ext cx="768" cy="1056"/>
            </a:xfrm>
            <a:prstGeom prst="roundRect">
              <a:avLst>
                <a:gd name="adj" fmla="val 10157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de-DE" altLang="de-DE" sz="1800">
                <a:latin typeface="Arial" panose="020B0604020202020204" pitchFamily="34" charset="0"/>
              </a:endParaRPr>
            </a:p>
          </p:txBody>
        </p:sp>
        <p:sp>
          <p:nvSpPr>
            <p:cNvPr id="24587" name="Text Box 16"/>
            <p:cNvSpPr txBox="1">
              <a:spLocks noChangeArrowheads="1"/>
            </p:cNvSpPr>
            <p:nvPr/>
          </p:nvSpPr>
          <p:spPr bwMode="auto">
            <a:xfrm>
              <a:off x="2976" y="2265"/>
              <a:ext cx="6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1800">
                  <a:latin typeface="Arial" panose="020B0604020202020204" pitchFamily="34" charset="0"/>
                </a:rPr>
                <a:t>interface</a:t>
              </a:r>
            </a:p>
          </p:txBody>
        </p:sp>
        <p:grpSp>
          <p:nvGrpSpPr>
            <p:cNvPr id="24588" name="Group 17"/>
            <p:cNvGrpSpPr>
              <a:grpSpLocks/>
            </p:cNvGrpSpPr>
            <p:nvPr/>
          </p:nvGrpSpPr>
          <p:grpSpPr bwMode="auto">
            <a:xfrm>
              <a:off x="2736" y="2448"/>
              <a:ext cx="336" cy="480"/>
              <a:chOff x="2736" y="3408"/>
              <a:chExt cx="336" cy="480"/>
            </a:xfrm>
          </p:grpSpPr>
          <p:sp>
            <p:nvSpPr>
              <p:cNvPr id="24604" name="Oval 18"/>
              <p:cNvSpPr>
                <a:spLocks noChangeArrowheads="1"/>
              </p:cNvSpPr>
              <p:nvPr/>
            </p:nvSpPr>
            <p:spPr bwMode="auto">
              <a:xfrm>
                <a:off x="2784" y="3504"/>
                <a:ext cx="288" cy="28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262464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605" name="Rectangle 19"/>
              <p:cNvSpPr>
                <a:spLocks noChangeArrowheads="1"/>
              </p:cNvSpPr>
              <p:nvPr/>
            </p:nvSpPr>
            <p:spPr bwMode="auto">
              <a:xfrm>
                <a:off x="2736" y="3456"/>
                <a:ext cx="192" cy="38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606" name="Line 20"/>
              <p:cNvSpPr>
                <a:spLocks noChangeShapeType="1"/>
              </p:cNvSpPr>
              <p:nvPr/>
            </p:nvSpPr>
            <p:spPr bwMode="auto">
              <a:xfrm>
                <a:off x="2928" y="3408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24589" name="Group 21"/>
            <p:cNvGrpSpPr>
              <a:grpSpLocks/>
            </p:cNvGrpSpPr>
            <p:nvPr/>
          </p:nvGrpSpPr>
          <p:grpSpPr bwMode="auto">
            <a:xfrm>
              <a:off x="3773" y="2448"/>
              <a:ext cx="691" cy="768"/>
              <a:chOff x="3773" y="2448"/>
              <a:chExt cx="691" cy="768"/>
            </a:xfrm>
          </p:grpSpPr>
          <p:sp>
            <p:nvSpPr>
              <p:cNvPr id="24601" name="Oval 22"/>
              <p:cNvSpPr>
                <a:spLocks noChangeAspect="1" noChangeArrowheads="1"/>
              </p:cNvSpPr>
              <p:nvPr/>
            </p:nvSpPr>
            <p:spPr bwMode="auto">
              <a:xfrm>
                <a:off x="3888" y="2544"/>
                <a:ext cx="576" cy="576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rgbClr val="262464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602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3773" y="2495"/>
                <a:ext cx="404" cy="6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603" name="Line 24"/>
              <p:cNvSpPr>
                <a:spLocks noChangeAspect="1" noChangeShapeType="1"/>
              </p:cNvSpPr>
              <p:nvPr/>
            </p:nvSpPr>
            <p:spPr bwMode="auto">
              <a:xfrm>
                <a:off x="4177" y="2448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24590" name="Line 25"/>
            <p:cNvSpPr>
              <a:spLocks noChangeShapeType="1"/>
            </p:cNvSpPr>
            <p:nvPr/>
          </p:nvSpPr>
          <p:spPr bwMode="auto">
            <a:xfrm>
              <a:off x="2160" y="2544"/>
              <a:ext cx="768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591" name="Line 26"/>
            <p:cNvSpPr>
              <a:spLocks noChangeShapeType="1"/>
            </p:cNvSpPr>
            <p:nvPr/>
          </p:nvSpPr>
          <p:spPr bwMode="auto">
            <a:xfrm flipH="1">
              <a:off x="2112" y="2832"/>
              <a:ext cx="816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592" name="Line 27"/>
            <p:cNvSpPr>
              <a:spLocks noChangeShapeType="1"/>
            </p:cNvSpPr>
            <p:nvPr/>
          </p:nvSpPr>
          <p:spPr bwMode="auto">
            <a:xfrm flipH="1">
              <a:off x="2112" y="3120"/>
              <a:ext cx="816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593" name="Line 28"/>
            <p:cNvSpPr>
              <a:spLocks noChangeShapeType="1"/>
            </p:cNvSpPr>
            <p:nvPr/>
          </p:nvSpPr>
          <p:spPr bwMode="auto">
            <a:xfrm>
              <a:off x="3696" y="2544"/>
              <a:ext cx="480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594" name="Line 29"/>
            <p:cNvSpPr>
              <a:spLocks noChangeShapeType="1"/>
            </p:cNvSpPr>
            <p:nvPr/>
          </p:nvSpPr>
          <p:spPr bwMode="auto">
            <a:xfrm flipH="1">
              <a:off x="3696" y="3120"/>
              <a:ext cx="480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595" name="Rectangle 30"/>
            <p:cNvSpPr>
              <a:spLocks noChangeArrowheads="1"/>
            </p:cNvSpPr>
            <p:nvPr/>
          </p:nvSpPr>
          <p:spPr bwMode="auto">
            <a:xfrm>
              <a:off x="4224" y="2256"/>
              <a:ext cx="4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1800">
                  <a:latin typeface="Arial" panose="020B0604020202020204" pitchFamily="34" charset="0"/>
                </a:rPr>
                <a:t>plant</a:t>
              </a:r>
            </a:p>
          </p:txBody>
        </p:sp>
        <p:sp>
          <p:nvSpPr>
            <p:cNvPr id="24596" name="Line 31"/>
            <p:cNvSpPr>
              <a:spLocks noChangeShapeType="1"/>
            </p:cNvSpPr>
            <p:nvPr/>
          </p:nvSpPr>
          <p:spPr bwMode="auto">
            <a:xfrm>
              <a:off x="2928" y="2544"/>
              <a:ext cx="768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597" name="Line 32"/>
            <p:cNvSpPr>
              <a:spLocks noChangeShapeType="1"/>
            </p:cNvSpPr>
            <p:nvPr/>
          </p:nvSpPr>
          <p:spPr bwMode="auto">
            <a:xfrm>
              <a:off x="2928" y="3120"/>
              <a:ext cx="768" cy="0"/>
            </a:xfrm>
            <a:prstGeom prst="line">
              <a:avLst/>
            </a:prstGeom>
            <a:noFill/>
            <a:ln w="38100">
              <a:solidFill>
                <a:srgbClr val="2624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598" name="Text Box 33"/>
            <p:cNvSpPr txBox="1">
              <a:spLocks noChangeArrowheads="1"/>
            </p:cNvSpPr>
            <p:nvPr/>
          </p:nvSpPr>
          <p:spPr bwMode="auto">
            <a:xfrm>
              <a:off x="2249" y="2640"/>
              <a:ext cx="63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>
                  <a:latin typeface="Arial" panose="020B0604020202020204" pitchFamily="34" charset="0"/>
                </a:rPr>
                <a:t>immediate</a:t>
              </a:r>
            </a:p>
          </p:txBody>
        </p:sp>
        <p:sp>
          <p:nvSpPr>
            <p:cNvPr id="24599" name="Text Box 34"/>
            <p:cNvSpPr txBox="1">
              <a:spLocks noChangeArrowheads="1"/>
            </p:cNvSpPr>
            <p:nvPr/>
          </p:nvSpPr>
          <p:spPr bwMode="auto">
            <a:xfrm>
              <a:off x="2280" y="2832"/>
              <a:ext cx="56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>
                  <a:latin typeface="Arial" panose="020B0604020202020204" pitchFamily="34" charset="0"/>
                </a:rPr>
                <a:t>feedback</a:t>
              </a:r>
            </a:p>
          </p:txBody>
        </p:sp>
        <p:sp>
          <p:nvSpPr>
            <p:cNvPr id="24600" name="Text Box 35"/>
            <p:cNvSpPr txBox="1">
              <a:spLocks noChangeArrowheads="1"/>
            </p:cNvSpPr>
            <p:nvPr/>
          </p:nvSpPr>
          <p:spPr bwMode="auto">
            <a:xfrm>
              <a:off x="2208" y="3120"/>
              <a:ext cx="69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400">
                  <a:latin typeface="Arial" panose="020B0604020202020204" pitchFamily="34" charset="0"/>
                </a:rPr>
                <a:t>instruments</a:t>
              </a:r>
            </a:p>
          </p:txBody>
        </p:sp>
      </p:grpSp>
      <p:pic>
        <p:nvPicPr>
          <p:cNvPr id="35" name="Grafik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interaction styles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dialogue … computer and user</a:t>
            </a:r>
          </a:p>
          <a:p>
            <a:pPr eaLnBrk="1" hangingPunct="1"/>
            <a:endParaRPr lang="en-GB" altLang="de-DE" sz="1400" smtClean="0"/>
          </a:p>
          <a:p>
            <a:pPr eaLnBrk="1" hangingPunct="1"/>
            <a:r>
              <a:rPr lang="en-GB" altLang="de-DE" smtClean="0"/>
              <a:t>distinct styles of interaction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3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Common interaction styles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mtClean="0"/>
              <a:t>command line interface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menus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natural language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question/answer and query dialogue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form-fills and spreadsheets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WIMP (windows, icons, menus, pointers)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point and click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three–dimensional interfaces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2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Command line interface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Way of expressing instructions to the computer directly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function keys, single characters, short abbreviations, whole words, or a combination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suitable for repetitive tasks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better for expert users than novices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offers direct access to system functionality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command names/abbreviations should  be meaningful!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Typical example: the Unix system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0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Menus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Set of options displayed on the screen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Options visible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less recall - easier to use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rely on recognition so names should be meaningful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Selection by: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numbers, letters, arrow keys, mouse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combination  (e.g. mouse plus accelerators)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Often options hierarchically grouped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sensible grouping is needed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Restricted form of full WIMP system 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Natural language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Familiar to user</a:t>
            </a:r>
          </a:p>
          <a:p>
            <a:pPr eaLnBrk="1" hangingPunct="1"/>
            <a:r>
              <a:rPr lang="en-GB" altLang="de-DE" sz="2400" smtClean="0"/>
              <a:t>speech recognition or typed natural language</a:t>
            </a:r>
          </a:p>
          <a:p>
            <a:pPr eaLnBrk="1" hangingPunct="1"/>
            <a:r>
              <a:rPr lang="en-GB" altLang="de-DE" sz="2400" smtClean="0"/>
              <a:t>Problems</a:t>
            </a:r>
          </a:p>
          <a:p>
            <a:pPr lvl="1" eaLnBrk="1" hangingPunct="1"/>
            <a:r>
              <a:rPr lang="en-GB" altLang="de-DE" sz="2000" smtClean="0"/>
              <a:t>vague</a:t>
            </a:r>
          </a:p>
          <a:p>
            <a:pPr lvl="1" eaLnBrk="1" hangingPunct="1"/>
            <a:r>
              <a:rPr lang="en-GB" altLang="de-DE" sz="2000" smtClean="0"/>
              <a:t>ambiguous</a:t>
            </a:r>
          </a:p>
          <a:p>
            <a:pPr lvl="1" eaLnBrk="1" hangingPunct="1"/>
            <a:r>
              <a:rPr lang="en-GB" altLang="de-DE" sz="2000" smtClean="0"/>
              <a:t>hard to do well!</a:t>
            </a:r>
          </a:p>
          <a:p>
            <a:pPr eaLnBrk="1" hangingPunct="1"/>
            <a:r>
              <a:rPr lang="en-GB" altLang="de-DE" sz="2400" smtClean="0"/>
              <a:t>Solutions</a:t>
            </a:r>
          </a:p>
          <a:p>
            <a:pPr lvl="1" eaLnBrk="1" hangingPunct="1"/>
            <a:r>
              <a:rPr lang="en-GB" altLang="de-DE" sz="2000" smtClean="0"/>
              <a:t>try to understand a subset</a:t>
            </a:r>
          </a:p>
          <a:p>
            <a:pPr lvl="1" eaLnBrk="1" hangingPunct="1"/>
            <a:r>
              <a:rPr lang="en-GB" altLang="de-DE" sz="2000" smtClean="0"/>
              <a:t>pick on key words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Query interfaces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Question/answer interfaces</a:t>
            </a:r>
          </a:p>
          <a:p>
            <a:pPr lvl="1" eaLnBrk="1" hangingPunct="1"/>
            <a:r>
              <a:rPr lang="en-GB" altLang="de-DE" sz="2000" smtClean="0"/>
              <a:t>user led through interaction via series of questions</a:t>
            </a:r>
          </a:p>
          <a:p>
            <a:pPr lvl="1" eaLnBrk="1" hangingPunct="1"/>
            <a:r>
              <a:rPr lang="en-GB" altLang="de-DE" sz="2000" smtClean="0"/>
              <a:t>suitable for novice users but restricted functionality</a:t>
            </a:r>
          </a:p>
          <a:p>
            <a:pPr lvl="1" eaLnBrk="1" hangingPunct="1"/>
            <a:r>
              <a:rPr lang="en-GB" altLang="de-DE" sz="2000" smtClean="0"/>
              <a:t>often used in information systems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Query languages (e.g. SQL)</a:t>
            </a:r>
          </a:p>
          <a:p>
            <a:pPr lvl="1" eaLnBrk="1" hangingPunct="1"/>
            <a:r>
              <a:rPr lang="en-GB" altLang="de-DE" sz="2000" smtClean="0"/>
              <a:t>used to retrieve information from database</a:t>
            </a:r>
          </a:p>
          <a:p>
            <a:pPr lvl="1" eaLnBrk="1" hangingPunct="1"/>
            <a:r>
              <a:rPr lang="en-GB" altLang="de-DE" sz="2000" smtClean="0"/>
              <a:t>requires understanding of database structure and language syntax, hence requires some expertise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2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Form-fills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Primarily for data entry or data retrieval</a:t>
            </a:r>
          </a:p>
          <a:p>
            <a:pPr eaLnBrk="1" hangingPunct="1"/>
            <a:r>
              <a:rPr lang="en-GB" altLang="de-DE" sz="2400" smtClean="0"/>
              <a:t>Screen like paper form.</a:t>
            </a:r>
          </a:p>
          <a:p>
            <a:pPr eaLnBrk="1" hangingPunct="1"/>
            <a:r>
              <a:rPr lang="en-GB" altLang="de-DE" sz="2400" smtClean="0"/>
              <a:t>Data put in relevant place</a:t>
            </a:r>
            <a:endParaRPr lang="en-GB" altLang="de-DE" sz="1200" smtClean="0"/>
          </a:p>
          <a:p>
            <a:pPr eaLnBrk="1" hangingPunct="1"/>
            <a:r>
              <a:rPr lang="en-GB" altLang="de-DE" sz="2400" smtClean="0"/>
              <a:t>Requires</a:t>
            </a:r>
          </a:p>
          <a:p>
            <a:pPr lvl="1" eaLnBrk="1" hangingPunct="1"/>
            <a:r>
              <a:rPr lang="en-GB" altLang="de-DE" sz="2000" smtClean="0"/>
              <a:t>good design</a:t>
            </a:r>
          </a:p>
          <a:p>
            <a:pPr lvl="1" eaLnBrk="1" hangingPunct="1"/>
            <a:r>
              <a:rPr lang="en-GB" altLang="de-DE" sz="2000" smtClean="0"/>
              <a:t>obvious correction</a:t>
            </a:r>
            <a:br>
              <a:rPr lang="en-GB" altLang="de-DE" sz="2000" smtClean="0"/>
            </a:br>
            <a:r>
              <a:rPr lang="en-GB" altLang="de-DE" sz="2000" smtClean="0"/>
              <a:t>facilities</a:t>
            </a:r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46475"/>
            <a:ext cx="4162425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Spreadsheets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first spreadsheet VISICALC, followed by Lotus 1-2-3</a:t>
            </a:r>
            <a:br>
              <a:rPr lang="en-GB" altLang="de-DE" smtClean="0"/>
            </a:br>
            <a:r>
              <a:rPr lang="en-GB" altLang="de-DE" smtClean="0"/>
              <a:t>MS Excel most common today</a:t>
            </a:r>
          </a:p>
          <a:p>
            <a:pPr eaLnBrk="1" hangingPunct="1"/>
            <a:r>
              <a:rPr lang="en-GB" altLang="de-DE" smtClean="0"/>
              <a:t>sophisticated variation of form-filling.</a:t>
            </a:r>
          </a:p>
          <a:p>
            <a:pPr lvl="1" eaLnBrk="1" hangingPunct="1"/>
            <a:r>
              <a:rPr lang="en-GB" altLang="de-DE" smtClean="0"/>
              <a:t>grid of cells contain a value or a formula</a:t>
            </a:r>
          </a:p>
          <a:p>
            <a:pPr lvl="1" eaLnBrk="1" hangingPunct="1"/>
            <a:r>
              <a:rPr lang="en-GB" altLang="de-DE" smtClean="0"/>
              <a:t>formula can involve values of other cells</a:t>
            </a:r>
            <a:br>
              <a:rPr lang="en-GB" altLang="de-DE" smtClean="0"/>
            </a:br>
            <a:r>
              <a:rPr lang="en-GB" altLang="de-DE" sz="2000" smtClean="0"/>
              <a:t>		e.g. sum of all cells in this column</a:t>
            </a:r>
            <a:endParaRPr lang="en-GB" altLang="de-DE" smtClean="0"/>
          </a:p>
          <a:p>
            <a:pPr lvl="1" eaLnBrk="1" hangingPunct="1"/>
            <a:r>
              <a:rPr lang="en-GB" altLang="de-DE" smtClean="0"/>
              <a:t>user can enter and alter data spreadsheet maintains consistency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WIMP Interface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76238" indent="-376238" eaLnBrk="1" hangingPunct="1">
              <a:lnSpc>
                <a:spcPct val="90000"/>
              </a:lnSpc>
              <a:buFontTx/>
              <a:buChar char=" "/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r>
              <a:rPr lang="en-GB" altLang="de-DE" smtClean="0"/>
              <a:t>	W</a:t>
            </a:r>
            <a:r>
              <a:rPr lang="en-GB" altLang="de-DE" sz="2400" smtClean="0"/>
              <a:t>indows</a:t>
            </a:r>
            <a:endParaRPr lang="en-GB" altLang="de-DE" smtClean="0"/>
          </a:p>
          <a:p>
            <a:pPr marL="376238" indent="-376238" eaLnBrk="1" hangingPunct="1">
              <a:lnSpc>
                <a:spcPct val="90000"/>
              </a:lnSpc>
              <a:buFontTx/>
              <a:buChar char=" "/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r>
              <a:rPr lang="en-GB" altLang="de-DE" smtClean="0"/>
              <a:t>		I</a:t>
            </a:r>
            <a:r>
              <a:rPr lang="en-GB" altLang="de-DE" sz="2400" smtClean="0"/>
              <a:t>cons</a:t>
            </a:r>
            <a:endParaRPr lang="en-GB" altLang="de-DE" smtClean="0"/>
          </a:p>
          <a:p>
            <a:pPr marL="376238" indent="-376238" eaLnBrk="1" hangingPunct="1">
              <a:lnSpc>
                <a:spcPct val="90000"/>
              </a:lnSpc>
              <a:buFontTx/>
              <a:buChar char=" "/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r>
              <a:rPr lang="en-GB" altLang="de-DE" smtClean="0"/>
              <a:t>			M</a:t>
            </a:r>
            <a:r>
              <a:rPr lang="en-GB" altLang="de-DE" sz="2400" smtClean="0"/>
              <a:t>enus</a:t>
            </a:r>
            <a:endParaRPr lang="en-GB" altLang="de-DE" smtClean="0"/>
          </a:p>
          <a:p>
            <a:pPr marL="376238" indent="-376238" eaLnBrk="1" hangingPunct="1">
              <a:lnSpc>
                <a:spcPct val="90000"/>
              </a:lnSpc>
              <a:buFontTx/>
              <a:buChar char=" "/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r>
              <a:rPr lang="en-GB" altLang="de-DE" smtClean="0"/>
              <a:t>				P</a:t>
            </a:r>
            <a:r>
              <a:rPr lang="en-GB" altLang="de-DE" sz="2400" smtClean="0"/>
              <a:t>ointers</a:t>
            </a:r>
            <a:endParaRPr lang="en-GB" altLang="de-DE" smtClean="0"/>
          </a:p>
          <a:p>
            <a:pPr marL="376238" indent="-376238" eaLnBrk="1" hangingPunct="1">
              <a:lnSpc>
                <a:spcPct val="90000"/>
              </a:lnSpc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endParaRPr lang="en-GB" altLang="de-DE" sz="1200" smtClean="0"/>
          </a:p>
          <a:p>
            <a:pPr marL="376238" indent="-376238" eaLnBrk="1" hangingPunct="1">
              <a:lnSpc>
                <a:spcPct val="90000"/>
              </a:lnSpc>
              <a:buFontTx/>
              <a:buChar char=" "/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r>
              <a:rPr lang="en-GB" altLang="de-DE" sz="2000" smtClean="0"/>
              <a:t>… or windows, icons, mice, and pull-down menus!</a:t>
            </a:r>
          </a:p>
          <a:p>
            <a:pPr marL="376238" indent="-376238" eaLnBrk="1" hangingPunct="1">
              <a:lnSpc>
                <a:spcPct val="90000"/>
              </a:lnSpc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endParaRPr lang="en-GB" altLang="de-DE" sz="2400" smtClean="0"/>
          </a:p>
          <a:p>
            <a:pPr marL="376238" indent="-376238" eaLnBrk="1" hangingPunct="1">
              <a:lnSpc>
                <a:spcPct val="90000"/>
              </a:lnSpc>
              <a:tabLst>
                <a:tab pos="952500" algn="l"/>
                <a:tab pos="1520825" algn="l"/>
                <a:tab pos="2089150" algn="l"/>
                <a:tab pos="2673350" algn="l"/>
              </a:tabLst>
            </a:pPr>
            <a:r>
              <a:rPr lang="en-GB" altLang="de-DE" sz="2400" smtClean="0"/>
              <a:t>default style for majority of interactive computer systems, especially PCs and desktop machines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Point and click interfaces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used in ..</a:t>
            </a:r>
          </a:p>
          <a:p>
            <a:pPr lvl="1" eaLnBrk="1" hangingPunct="1"/>
            <a:r>
              <a:rPr lang="en-GB" altLang="de-DE" smtClean="0"/>
              <a:t>multimedia</a:t>
            </a:r>
          </a:p>
          <a:p>
            <a:pPr lvl="1" eaLnBrk="1" hangingPunct="1"/>
            <a:r>
              <a:rPr lang="en-GB" altLang="de-DE" smtClean="0"/>
              <a:t>web browsers</a:t>
            </a:r>
          </a:p>
          <a:p>
            <a:pPr lvl="1" eaLnBrk="1" hangingPunct="1"/>
            <a:r>
              <a:rPr lang="en-GB" altLang="de-DE" smtClean="0"/>
              <a:t>hypertext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mtClean="0"/>
              <a:t>just click something!</a:t>
            </a:r>
          </a:p>
          <a:p>
            <a:pPr lvl="1" eaLnBrk="1" hangingPunct="1"/>
            <a:r>
              <a:rPr lang="en-GB" altLang="de-DE" smtClean="0"/>
              <a:t>icons, text links or location on map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mtClean="0"/>
              <a:t>minimal typing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6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Three dimensional interfaces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virtual reality</a:t>
            </a:r>
          </a:p>
          <a:p>
            <a:pPr eaLnBrk="1" hangingPunct="1"/>
            <a:r>
              <a:rPr lang="en-GB" altLang="de-DE" sz="2400" smtClean="0"/>
              <a:t>‘ordinary’ window systems</a:t>
            </a:r>
          </a:p>
          <a:p>
            <a:pPr lvl="1" eaLnBrk="1" hangingPunct="1"/>
            <a:r>
              <a:rPr lang="en-GB" altLang="de-DE" sz="2000" smtClean="0"/>
              <a:t>highlighting</a:t>
            </a:r>
          </a:p>
          <a:p>
            <a:pPr lvl="1" eaLnBrk="1" hangingPunct="1"/>
            <a:r>
              <a:rPr lang="en-GB" altLang="de-DE" sz="2000" smtClean="0"/>
              <a:t>visual affordance</a:t>
            </a:r>
          </a:p>
          <a:p>
            <a:pPr lvl="1" eaLnBrk="1" hangingPunct="1"/>
            <a:r>
              <a:rPr lang="en-GB" altLang="de-DE" sz="2000" smtClean="0"/>
              <a:t>indiscriminate use</a:t>
            </a:r>
            <a:br>
              <a:rPr lang="en-GB" altLang="de-DE" sz="2000" smtClean="0"/>
            </a:br>
            <a:r>
              <a:rPr lang="en-GB" altLang="de-DE" sz="2000" smtClean="0"/>
              <a:t>just confusing!</a:t>
            </a:r>
          </a:p>
          <a:p>
            <a:pPr eaLnBrk="1" hangingPunct="1"/>
            <a:r>
              <a:rPr lang="en-GB" altLang="de-DE" sz="2400" smtClean="0"/>
              <a:t>3D workspaces</a:t>
            </a:r>
          </a:p>
          <a:p>
            <a:pPr lvl="1" eaLnBrk="1" hangingPunct="1"/>
            <a:r>
              <a:rPr lang="en-GB" altLang="de-DE" sz="2000" smtClean="0"/>
              <a:t>use for extra virtual space</a:t>
            </a:r>
          </a:p>
          <a:p>
            <a:pPr lvl="1" eaLnBrk="1" hangingPunct="1"/>
            <a:r>
              <a:rPr lang="en-GB" altLang="de-DE" sz="2000" smtClean="0"/>
              <a:t>light and occlusion give depth</a:t>
            </a:r>
          </a:p>
          <a:p>
            <a:pPr lvl="1" eaLnBrk="1" hangingPunct="1"/>
            <a:r>
              <a:rPr lang="en-GB" altLang="de-DE" sz="2000" smtClean="0"/>
              <a:t>distance effects</a:t>
            </a:r>
          </a:p>
        </p:txBody>
      </p:sp>
      <p:grpSp>
        <p:nvGrpSpPr>
          <p:cNvPr id="35844" name="Group 4"/>
          <p:cNvGrpSpPr>
            <a:grpSpLocks noChangeAspect="1"/>
          </p:cNvGrpSpPr>
          <p:nvPr/>
        </p:nvGrpSpPr>
        <p:grpSpPr bwMode="auto">
          <a:xfrm>
            <a:off x="6492875" y="3516313"/>
            <a:ext cx="2054225" cy="912812"/>
            <a:chOff x="3648" y="2400"/>
            <a:chExt cx="1728" cy="768"/>
          </a:xfrm>
        </p:grpSpPr>
        <p:grpSp>
          <p:nvGrpSpPr>
            <p:cNvPr id="35859" name="Group 5"/>
            <p:cNvGrpSpPr>
              <a:grpSpLocks noChangeAspect="1"/>
            </p:cNvGrpSpPr>
            <p:nvPr/>
          </p:nvGrpSpPr>
          <p:grpSpPr bwMode="auto">
            <a:xfrm>
              <a:off x="4608" y="2400"/>
              <a:ext cx="768" cy="768"/>
              <a:chOff x="3168" y="2112"/>
              <a:chExt cx="768" cy="768"/>
            </a:xfrm>
          </p:grpSpPr>
          <p:sp>
            <p:nvSpPr>
              <p:cNvPr id="35867" name="AutoShape 6"/>
              <p:cNvSpPr>
                <a:spLocks noChangeAspect="1" noChangeArrowheads="1"/>
              </p:cNvSpPr>
              <p:nvPr/>
            </p:nvSpPr>
            <p:spPr bwMode="auto">
              <a:xfrm flipV="1">
                <a:off x="3168" y="2112"/>
                <a:ext cx="768" cy="768"/>
              </a:xfrm>
              <a:prstGeom prst="rtTriangl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5868" name="AutoShape 7"/>
              <p:cNvSpPr>
                <a:spLocks noChangeAspect="1" noChangeArrowheads="1"/>
              </p:cNvSpPr>
              <p:nvPr/>
            </p:nvSpPr>
            <p:spPr bwMode="auto">
              <a:xfrm flipH="1">
                <a:off x="3168" y="2112"/>
                <a:ext cx="768" cy="768"/>
              </a:xfrm>
              <a:prstGeom prst="rtTriangle">
                <a:avLst/>
              </a:prstGeom>
              <a:solidFill>
                <a:srgbClr val="4EA1D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5869" name="Line 8"/>
              <p:cNvSpPr>
                <a:spLocks noChangeAspect="1" noChangeShapeType="1"/>
              </p:cNvSpPr>
              <p:nvPr/>
            </p:nvSpPr>
            <p:spPr bwMode="auto">
              <a:xfrm>
                <a:off x="3168" y="2112"/>
                <a:ext cx="768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35870" name="Group 9"/>
              <p:cNvGrpSpPr>
                <a:grpSpLocks noChangeAspect="1"/>
              </p:cNvGrpSpPr>
              <p:nvPr/>
            </p:nvGrpSpPr>
            <p:grpSpPr bwMode="auto">
              <a:xfrm>
                <a:off x="3264" y="2208"/>
                <a:ext cx="576" cy="576"/>
                <a:chOff x="1008" y="1536"/>
                <a:chExt cx="576" cy="576"/>
              </a:xfrm>
            </p:grpSpPr>
            <p:sp>
              <p:nvSpPr>
                <p:cNvPr id="35871" name="Rectangle 10"/>
                <p:cNvSpPr>
                  <a:spLocks noChangeAspect="1" noChangeArrowheads="1"/>
                </p:cNvSpPr>
                <p:nvPr/>
              </p:nvSpPr>
              <p:spPr bwMode="auto">
                <a:xfrm>
                  <a:off x="1008" y="1536"/>
                  <a:ext cx="576" cy="57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pic>
              <p:nvPicPr>
                <p:cNvPr id="35872" name="Picture 1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0" y="1568"/>
                  <a:ext cx="512" cy="5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35860" name="Group 12"/>
            <p:cNvGrpSpPr>
              <a:grpSpLocks noChangeAspect="1"/>
            </p:cNvGrpSpPr>
            <p:nvPr/>
          </p:nvGrpSpPr>
          <p:grpSpPr bwMode="auto">
            <a:xfrm>
              <a:off x="3648" y="2400"/>
              <a:ext cx="768" cy="768"/>
              <a:chOff x="2112" y="2208"/>
              <a:chExt cx="768" cy="768"/>
            </a:xfrm>
          </p:grpSpPr>
          <p:sp>
            <p:nvSpPr>
              <p:cNvPr id="35861" name="AutoShape 13"/>
              <p:cNvSpPr>
                <a:spLocks noChangeAspect="1" noChangeArrowheads="1"/>
              </p:cNvSpPr>
              <p:nvPr/>
            </p:nvSpPr>
            <p:spPr bwMode="auto">
              <a:xfrm flipV="1">
                <a:off x="2112" y="2208"/>
                <a:ext cx="768" cy="768"/>
              </a:xfrm>
              <a:prstGeom prst="rtTriangl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5862" name="AutoShape 14"/>
              <p:cNvSpPr>
                <a:spLocks noChangeAspect="1" noChangeArrowheads="1"/>
              </p:cNvSpPr>
              <p:nvPr/>
            </p:nvSpPr>
            <p:spPr bwMode="auto">
              <a:xfrm flipH="1">
                <a:off x="2112" y="2208"/>
                <a:ext cx="768" cy="768"/>
              </a:xfrm>
              <a:prstGeom prst="rtTriangle">
                <a:avLst/>
              </a:prstGeom>
              <a:solidFill>
                <a:srgbClr val="4EA1D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5863" name="Line 15"/>
              <p:cNvSpPr>
                <a:spLocks noChangeAspect="1" noChangeShapeType="1"/>
              </p:cNvSpPr>
              <p:nvPr/>
            </p:nvSpPr>
            <p:spPr bwMode="auto">
              <a:xfrm>
                <a:off x="2112" y="2208"/>
                <a:ext cx="768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35864" name="Group 16"/>
              <p:cNvGrpSpPr>
                <a:grpSpLocks noChangeAspect="1"/>
              </p:cNvGrpSpPr>
              <p:nvPr/>
            </p:nvGrpSpPr>
            <p:grpSpPr bwMode="auto">
              <a:xfrm>
                <a:off x="2208" y="2304"/>
                <a:ext cx="576" cy="576"/>
                <a:chOff x="2064" y="1392"/>
                <a:chExt cx="576" cy="576"/>
              </a:xfrm>
            </p:grpSpPr>
            <p:sp>
              <p:nvSpPr>
                <p:cNvPr id="35865" name="Rectangl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2064" y="1392"/>
                  <a:ext cx="576" cy="57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pic>
              <p:nvPicPr>
                <p:cNvPr id="35866" name="Picture 1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6" y="1424"/>
                  <a:ext cx="512" cy="5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35845" name="Group 19"/>
          <p:cNvGrpSpPr>
            <a:grpSpLocks noChangeAspect="1"/>
          </p:cNvGrpSpPr>
          <p:nvPr/>
        </p:nvGrpSpPr>
        <p:grpSpPr bwMode="auto">
          <a:xfrm>
            <a:off x="5956300" y="1992313"/>
            <a:ext cx="2054225" cy="912812"/>
            <a:chOff x="980" y="1872"/>
            <a:chExt cx="1728" cy="768"/>
          </a:xfrm>
        </p:grpSpPr>
        <p:grpSp>
          <p:nvGrpSpPr>
            <p:cNvPr id="35849" name="Group 20"/>
            <p:cNvGrpSpPr>
              <a:grpSpLocks noChangeAspect="1"/>
            </p:cNvGrpSpPr>
            <p:nvPr/>
          </p:nvGrpSpPr>
          <p:grpSpPr bwMode="auto">
            <a:xfrm>
              <a:off x="980" y="1872"/>
              <a:ext cx="768" cy="768"/>
              <a:chOff x="768" y="1968"/>
              <a:chExt cx="768" cy="768"/>
            </a:xfrm>
          </p:grpSpPr>
          <p:sp>
            <p:nvSpPr>
              <p:cNvPr id="35855" name="AutoShape 21"/>
              <p:cNvSpPr>
                <a:spLocks noChangeAspect="1" noChangeArrowheads="1"/>
              </p:cNvSpPr>
              <p:nvPr/>
            </p:nvSpPr>
            <p:spPr bwMode="auto">
              <a:xfrm>
                <a:off x="768" y="1968"/>
                <a:ext cx="768" cy="76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grpSp>
            <p:nvGrpSpPr>
              <p:cNvPr id="35856" name="Group 22"/>
              <p:cNvGrpSpPr>
                <a:grpSpLocks noChangeAspect="1"/>
              </p:cNvGrpSpPr>
              <p:nvPr/>
            </p:nvGrpSpPr>
            <p:grpSpPr bwMode="auto">
              <a:xfrm>
                <a:off x="864" y="2064"/>
                <a:ext cx="576" cy="576"/>
                <a:chOff x="2064" y="1392"/>
                <a:chExt cx="576" cy="576"/>
              </a:xfrm>
            </p:grpSpPr>
            <p:sp>
              <p:nvSpPr>
                <p:cNvPr id="35857" name="Rectangle 23"/>
                <p:cNvSpPr>
                  <a:spLocks noChangeAspect="1" noChangeArrowheads="1"/>
                </p:cNvSpPr>
                <p:nvPr/>
              </p:nvSpPr>
              <p:spPr bwMode="auto">
                <a:xfrm>
                  <a:off x="2064" y="1392"/>
                  <a:ext cx="576" cy="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pic>
              <p:nvPicPr>
                <p:cNvPr id="35858" name="Picture 2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96" y="1424"/>
                  <a:ext cx="512" cy="5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35850" name="Group 25"/>
            <p:cNvGrpSpPr>
              <a:grpSpLocks noChangeAspect="1"/>
            </p:cNvGrpSpPr>
            <p:nvPr/>
          </p:nvGrpSpPr>
          <p:grpSpPr bwMode="auto">
            <a:xfrm>
              <a:off x="1940" y="1872"/>
              <a:ext cx="768" cy="768"/>
              <a:chOff x="1200" y="1056"/>
              <a:chExt cx="768" cy="768"/>
            </a:xfrm>
          </p:grpSpPr>
          <p:sp>
            <p:nvSpPr>
              <p:cNvPr id="35851" name="AutoShape 26"/>
              <p:cNvSpPr>
                <a:spLocks noChangeAspect="1" noChangeArrowheads="1"/>
              </p:cNvSpPr>
              <p:nvPr/>
            </p:nvSpPr>
            <p:spPr bwMode="auto">
              <a:xfrm>
                <a:off x="1200" y="1056"/>
                <a:ext cx="768" cy="76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grpSp>
            <p:nvGrpSpPr>
              <p:cNvPr id="35852" name="Group 27"/>
              <p:cNvGrpSpPr>
                <a:grpSpLocks noChangeAspect="1"/>
              </p:cNvGrpSpPr>
              <p:nvPr/>
            </p:nvGrpSpPr>
            <p:grpSpPr bwMode="auto">
              <a:xfrm>
                <a:off x="1296" y="1152"/>
                <a:ext cx="576" cy="576"/>
                <a:chOff x="1008" y="1536"/>
                <a:chExt cx="576" cy="576"/>
              </a:xfrm>
            </p:grpSpPr>
            <p:sp>
              <p:nvSpPr>
                <p:cNvPr id="35853" name="Rectangle 28"/>
                <p:cNvSpPr>
                  <a:spLocks noChangeAspect="1" noChangeArrowheads="1"/>
                </p:cNvSpPr>
                <p:nvPr/>
              </p:nvSpPr>
              <p:spPr bwMode="auto">
                <a:xfrm>
                  <a:off x="1008" y="1536"/>
                  <a:ext cx="576" cy="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pic>
              <p:nvPicPr>
                <p:cNvPr id="35854" name="Picture 29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40" y="1568"/>
                  <a:ext cx="512" cy="5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35846" name="Text Box 30"/>
          <p:cNvSpPr txBox="1">
            <a:spLocks noChangeArrowheads="1"/>
          </p:cNvSpPr>
          <p:nvPr/>
        </p:nvSpPr>
        <p:spPr bwMode="auto">
          <a:xfrm>
            <a:off x="5880100" y="2906713"/>
            <a:ext cx="177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>
                <a:latin typeface="Verdana" panose="020B0604030504040204" pitchFamily="34" charset="0"/>
              </a:rPr>
              <a:t>flat buttons …</a:t>
            </a:r>
          </a:p>
        </p:txBody>
      </p:sp>
      <p:sp>
        <p:nvSpPr>
          <p:cNvPr id="35847" name="Text Box 31"/>
          <p:cNvSpPr txBox="1">
            <a:spLocks noChangeArrowheads="1"/>
          </p:cNvSpPr>
          <p:nvPr/>
        </p:nvSpPr>
        <p:spPr bwMode="auto">
          <a:xfrm>
            <a:off x="6718300" y="4430713"/>
            <a:ext cx="1968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/>
            <a:r>
              <a:rPr lang="en-GB" altLang="de-DE" sz="1800">
                <a:latin typeface="Verdana" panose="020B0604030504040204" pitchFamily="34" charset="0"/>
              </a:rPr>
              <a:t>… or sculptured</a:t>
            </a:r>
          </a:p>
        </p:txBody>
      </p:sp>
      <p:sp>
        <p:nvSpPr>
          <p:cNvPr id="116769" name="AutoShape 33"/>
          <p:cNvSpPr>
            <a:spLocks noChangeArrowheads="1"/>
          </p:cNvSpPr>
          <p:nvPr/>
        </p:nvSpPr>
        <p:spPr bwMode="auto">
          <a:xfrm>
            <a:off x="4508500" y="3516313"/>
            <a:ext cx="1600200" cy="685800"/>
          </a:xfrm>
          <a:prstGeom prst="wedgeRoundRectCallout">
            <a:avLst>
              <a:gd name="adj1" fmla="val 85120"/>
              <a:gd name="adj2" fmla="val 6250"/>
              <a:gd name="adj3" fmla="val 16667"/>
            </a:avLst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GB" altLang="de-DE" sz="2400">
                <a:latin typeface="Verdana" panose="020B0604030504040204" pitchFamily="34" charset="0"/>
              </a:rPr>
              <a:t>click me!</a:t>
            </a:r>
            <a:endParaRPr lang="en-GB" altLang="de-DE"/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7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69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de-DE" smtClean="0"/>
              <a:t>elements of the wimp interface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886200"/>
            <a:ext cx="6705600" cy="1752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de-DE" smtClean="0"/>
              <a:t>windows, icons, menus, pointers</a:t>
            </a:r>
          </a:p>
          <a:p>
            <a:pPr eaLnBrk="1" hangingPunct="1"/>
            <a:r>
              <a:rPr lang="en-GB" altLang="de-DE" smtClean="0"/>
              <a:t>+++</a:t>
            </a:r>
          </a:p>
          <a:p>
            <a:pPr eaLnBrk="1" hangingPunct="1"/>
            <a:r>
              <a:rPr lang="en-GB" altLang="de-DE" smtClean="0"/>
              <a:t>buttons, toolbars, </a:t>
            </a:r>
            <a:br>
              <a:rPr lang="en-GB" altLang="de-DE" smtClean="0"/>
            </a:br>
            <a:r>
              <a:rPr lang="en-GB" altLang="de-DE" smtClean="0"/>
              <a:t>palettes, dialog boxes 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248400" y="6248400"/>
            <a:ext cx="27368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GB" altLang="de-DE" sz="1200">
                <a:solidFill>
                  <a:schemeClr val="bg2"/>
                </a:solidFill>
                <a:latin typeface="Verdana" panose="020B0604030504040204" pitchFamily="34" charset="0"/>
              </a:rPr>
              <a:t>also see supplementary  material</a:t>
            </a:r>
            <a:br>
              <a:rPr lang="en-GB" altLang="de-DE" sz="1200">
                <a:solidFill>
                  <a:schemeClr val="bg2"/>
                </a:solidFill>
                <a:latin typeface="Verdana" panose="020B0604030504040204" pitchFamily="34" charset="0"/>
              </a:rPr>
            </a:br>
            <a:r>
              <a:rPr lang="en-GB" altLang="de-DE" sz="1200">
                <a:solidFill>
                  <a:schemeClr val="bg2"/>
                </a:solidFill>
                <a:latin typeface="Verdana" panose="020B0604030504040204" pitchFamily="34" charset="0"/>
              </a:rPr>
              <a:t>on choosing wimp elements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6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Windows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Areas of the screen that behave as if they were independent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can contain text or graphics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can be moved or resized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can overlap and obscure each other, or can be laid out next to one another (tiled)</a:t>
            </a:r>
          </a:p>
          <a:p>
            <a:pPr lvl="1" eaLnBrk="1" hangingPunct="1">
              <a:lnSpc>
                <a:spcPct val="90000"/>
              </a:lnSpc>
            </a:pPr>
            <a:endParaRPr lang="en-GB" altLang="de-DE" sz="20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scrollbars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allow the user to move the contents of the window up and down or from side to side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title bars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describe the name of the window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4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Icons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mtClean="0"/>
              <a:t>small picture or image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represents some object in the interface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mtClean="0"/>
              <a:t>often a window or action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windows can be closed down (iconised)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mtClean="0"/>
              <a:t>small representation ﬁ many accessible windows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icons can be many and various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mtClean="0"/>
              <a:t>highly stylized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mtClean="0"/>
              <a:t>realistic representations.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7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Pointers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important component</a:t>
            </a:r>
          </a:p>
          <a:p>
            <a:pPr lvl="1" eaLnBrk="1" hangingPunct="1"/>
            <a:r>
              <a:rPr lang="en-GB" altLang="de-DE" sz="2000" smtClean="0"/>
              <a:t>WIMP style relies on pointing and selecting things</a:t>
            </a:r>
          </a:p>
          <a:p>
            <a:pPr eaLnBrk="1" hangingPunct="1"/>
            <a:r>
              <a:rPr lang="en-GB" altLang="de-DE" sz="2400" smtClean="0"/>
              <a:t>uses mouse, trackpad, joystick, trackball, cursor keys or keyboard shortcuts</a:t>
            </a:r>
          </a:p>
          <a:p>
            <a:pPr eaLnBrk="1" hangingPunct="1"/>
            <a:r>
              <a:rPr lang="en-GB" altLang="de-DE" sz="2400" smtClean="0"/>
              <a:t>wide variety of graphical images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895600" y="4121150"/>
          <a:ext cx="3514725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Picture" r:id="rId3" imgW="1666875" imgH="971550" progId="Word.Picture.8">
                  <p:embed/>
                </p:oleObj>
              </mc:Choice>
              <mc:Fallback>
                <p:oleObj name="Picture" r:id="rId3" imgW="1666875" imgH="971550" progId="Word.Picture.8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121150"/>
                        <a:ext cx="3514725" cy="205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5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Menus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924800" cy="4419600"/>
          </a:xfrm>
        </p:spPr>
        <p:txBody>
          <a:bodyPr/>
          <a:lstStyle/>
          <a:p>
            <a:pPr eaLnBrk="1" hangingPunct="1"/>
            <a:r>
              <a:rPr lang="en-GB" altLang="de-DE" sz="2000" smtClean="0"/>
              <a:t>Choice of operations or services offered on the screen</a:t>
            </a:r>
          </a:p>
          <a:p>
            <a:pPr eaLnBrk="1" hangingPunct="1"/>
            <a:r>
              <a:rPr lang="en-GB" altLang="de-DE" sz="2000" smtClean="0"/>
              <a:t>Required option selected with pointer</a:t>
            </a:r>
          </a:p>
          <a:p>
            <a:pPr eaLnBrk="1" hangingPunct="1"/>
            <a:endParaRPr lang="en-GB" altLang="de-DE" sz="2000" smtClean="0"/>
          </a:p>
          <a:p>
            <a:pPr eaLnBrk="1" hangingPunct="1"/>
            <a:endParaRPr lang="en-GB" altLang="de-DE" sz="2000" smtClean="0"/>
          </a:p>
          <a:p>
            <a:pPr eaLnBrk="1" hangingPunct="1"/>
            <a:endParaRPr lang="en-GB" altLang="de-DE" sz="2000" smtClean="0"/>
          </a:p>
          <a:p>
            <a:pPr eaLnBrk="1" hangingPunct="1"/>
            <a:endParaRPr lang="en-GB" altLang="de-DE" sz="2000" smtClean="0"/>
          </a:p>
          <a:p>
            <a:pPr eaLnBrk="1" hangingPunct="1"/>
            <a:endParaRPr lang="en-GB" altLang="de-DE" sz="2000" smtClean="0"/>
          </a:p>
          <a:p>
            <a:pPr eaLnBrk="1" hangingPunct="1"/>
            <a:endParaRPr lang="en-GB" altLang="de-DE" sz="2000" smtClean="0"/>
          </a:p>
          <a:p>
            <a:pPr eaLnBrk="1" hangingPunct="1">
              <a:buFontTx/>
              <a:buNone/>
            </a:pPr>
            <a:endParaRPr lang="en-GB" altLang="de-DE" sz="20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problem – take a lot of screen space</a:t>
            </a:r>
          </a:p>
          <a:p>
            <a:pPr eaLnBrk="1" hangingPunct="1">
              <a:buFontTx/>
              <a:buNone/>
            </a:pPr>
            <a:r>
              <a:rPr lang="en-GB" altLang="de-DE" sz="2000" smtClean="0"/>
              <a:t>solution – pop-up: menu appears when needed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828800" y="2962275"/>
          <a:ext cx="5534025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Picture" r:id="rId3" imgW="4152900" imgH="1495425" progId="Word.Picture.8">
                  <p:embed/>
                </p:oleObj>
              </mc:Choice>
              <mc:Fallback>
                <p:oleObj name="Picture" r:id="rId3" imgW="4152900" imgH="1495425" progId="Word.Picture.8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962275"/>
                        <a:ext cx="5534025" cy="199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Kinds of Menus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Menu Bar at top of screen (normally), menu drags down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pull-down menu - mouse hold and drag down menu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drop-down menu - mouse click reveals menu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fall-down menus - mouse just moves over bar!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Contextual menu appears where you are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pop-up menus - actions for selected object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pie menus - arranged in a circle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easier to select item (larger target area)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800" smtClean="0"/>
              <a:t>quicker (same distance to any option)</a:t>
            </a:r>
            <a:br>
              <a:rPr lang="en-GB" altLang="de-DE" sz="1800" smtClean="0"/>
            </a:br>
            <a:r>
              <a:rPr lang="en-GB" altLang="de-DE" sz="1800" smtClean="0"/>
              <a:t>…  but not widely used!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9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Menus extras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Cascading menus</a:t>
            </a:r>
          </a:p>
          <a:p>
            <a:pPr lvl="1" eaLnBrk="1" hangingPunct="1"/>
            <a:r>
              <a:rPr lang="en-GB" altLang="de-DE" sz="2000" smtClean="0"/>
              <a:t>hierarchical menu structure</a:t>
            </a:r>
          </a:p>
          <a:p>
            <a:pPr lvl="1" eaLnBrk="1" hangingPunct="1"/>
            <a:r>
              <a:rPr lang="en-GB" altLang="de-DE" sz="2000" smtClean="0"/>
              <a:t>menu selection opens new menu</a:t>
            </a:r>
          </a:p>
          <a:p>
            <a:pPr lvl="1" eaLnBrk="1" hangingPunct="1"/>
            <a:r>
              <a:rPr lang="en-GB" altLang="de-DE" sz="2000" smtClean="0"/>
              <a:t>and so in ad infinitum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Keyboard accelerators</a:t>
            </a:r>
          </a:p>
          <a:p>
            <a:pPr lvl="1" eaLnBrk="1" hangingPunct="1"/>
            <a:r>
              <a:rPr lang="en-GB" altLang="de-DE" sz="2000" smtClean="0"/>
              <a:t>key combinations - same effect as menu item</a:t>
            </a:r>
          </a:p>
          <a:p>
            <a:pPr lvl="1" eaLnBrk="1" hangingPunct="1"/>
            <a:r>
              <a:rPr lang="en-GB" altLang="de-DE" sz="2000" smtClean="0"/>
              <a:t>two kinds</a:t>
            </a:r>
          </a:p>
          <a:p>
            <a:pPr lvl="2" eaLnBrk="1" hangingPunct="1"/>
            <a:r>
              <a:rPr lang="en-GB" altLang="de-DE" sz="1800" smtClean="0"/>
              <a:t>active when menu open – usually first letter</a:t>
            </a:r>
          </a:p>
          <a:p>
            <a:pPr lvl="2" eaLnBrk="1" hangingPunct="1"/>
            <a:r>
              <a:rPr lang="en-GB" altLang="de-DE" sz="1800" smtClean="0"/>
              <a:t>active when menu closed – usually Ctrl + letter</a:t>
            </a:r>
          </a:p>
          <a:p>
            <a:pPr lvl="1" eaLnBrk="1" hangingPunct="1">
              <a:buFontTx/>
              <a:buChar char=" "/>
            </a:pPr>
            <a:r>
              <a:rPr lang="en-GB" altLang="de-DE" sz="2000" smtClean="0"/>
              <a:t>usually different !!!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Menus design issues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which kind to use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what to include in menus at all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words to use (action or description)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how to group items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de-DE" sz="2400" smtClean="0"/>
              <a:t>choice of keyboard accelerators</a:t>
            </a:r>
          </a:p>
          <a:p>
            <a:pPr eaLnBrk="1" hangingPunct="1"/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7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Buttons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336675" algn="l"/>
              </a:tabLst>
            </a:pPr>
            <a:r>
              <a:rPr lang="en-GB" altLang="de-DE" smtClean="0"/>
              <a:t>individual and isolated regions within a display that can be selected to invoke an action  </a:t>
            </a:r>
          </a:p>
          <a:p>
            <a:pPr eaLnBrk="1" hangingPunct="1">
              <a:lnSpc>
                <a:spcPct val="90000"/>
              </a:lnSpc>
              <a:tabLst>
                <a:tab pos="1336675" algn="l"/>
              </a:tabLst>
            </a:pPr>
            <a:endParaRPr lang="en-GB" altLang="de-DE" smtClean="0"/>
          </a:p>
          <a:p>
            <a:pPr eaLnBrk="1" hangingPunct="1">
              <a:lnSpc>
                <a:spcPct val="90000"/>
              </a:lnSpc>
              <a:tabLst>
                <a:tab pos="1336675" algn="l"/>
              </a:tabLst>
            </a:pPr>
            <a:endParaRPr lang="en-GB" altLang="de-DE" smtClean="0"/>
          </a:p>
          <a:p>
            <a:pPr eaLnBrk="1" hangingPunct="1">
              <a:lnSpc>
                <a:spcPct val="90000"/>
              </a:lnSpc>
              <a:tabLst>
                <a:tab pos="1336675" algn="l"/>
              </a:tabLst>
            </a:pPr>
            <a:r>
              <a:rPr lang="en-GB" altLang="de-DE" smtClean="0"/>
              <a:t>Special kinds</a:t>
            </a:r>
          </a:p>
          <a:p>
            <a:pPr lvl="1" eaLnBrk="1" hangingPunct="1">
              <a:lnSpc>
                <a:spcPct val="90000"/>
              </a:lnSpc>
              <a:tabLst>
                <a:tab pos="1336675" algn="l"/>
              </a:tabLst>
            </a:pPr>
            <a:r>
              <a:rPr lang="en-GB" altLang="de-DE" smtClean="0"/>
              <a:t>radio buttons</a:t>
            </a:r>
            <a:br>
              <a:rPr lang="en-GB" altLang="de-DE" smtClean="0"/>
            </a:br>
            <a:r>
              <a:rPr lang="en-GB" altLang="de-DE" smtClean="0"/>
              <a:t>	–  set of mutually exclusive choices</a:t>
            </a:r>
          </a:p>
          <a:p>
            <a:pPr lvl="1" eaLnBrk="1" hangingPunct="1">
              <a:lnSpc>
                <a:spcPct val="90000"/>
              </a:lnSpc>
              <a:tabLst>
                <a:tab pos="1336675" algn="l"/>
              </a:tabLst>
            </a:pPr>
            <a:r>
              <a:rPr lang="en-GB" altLang="de-DE" smtClean="0"/>
              <a:t>check boxes</a:t>
            </a:r>
            <a:br>
              <a:rPr lang="en-GB" altLang="de-DE" smtClean="0"/>
            </a:br>
            <a:r>
              <a:rPr lang="en-GB" altLang="de-DE" smtClean="0"/>
              <a:t>	–  set of non-exclusive choices</a:t>
            </a:r>
          </a:p>
        </p:txBody>
      </p:sp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14600"/>
            <a:ext cx="4622800" cy="13716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8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Toolbars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long lines of icons …</a:t>
            </a:r>
            <a:br>
              <a:rPr lang="en-GB" altLang="de-DE" smtClean="0"/>
            </a:br>
            <a:r>
              <a:rPr lang="en-GB" altLang="de-DE" smtClean="0"/>
              <a:t>	… but what do they do?</a:t>
            </a:r>
          </a:p>
          <a:p>
            <a:pPr eaLnBrk="1" hangingPunct="1"/>
            <a:endParaRPr lang="en-GB" altLang="de-DE" sz="1800" smtClean="0"/>
          </a:p>
          <a:p>
            <a:pPr eaLnBrk="1" hangingPunct="1"/>
            <a:r>
              <a:rPr lang="en-GB" altLang="de-DE" smtClean="0"/>
              <a:t>fast access to common actions</a:t>
            </a:r>
          </a:p>
          <a:p>
            <a:pPr eaLnBrk="1" hangingPunct="1"/>
            <a:endParaRPr lang="en-GB" altLang="de-DE" sz="1800" smtClean="0"/>
          </a:p>
          <a:p>
            <a:pPr eaLnBrk="1" hangingPunct="1"/>
            <a:r>
              <a:rPr lang="en-GB" altLang="de-DE" smtClean="0"/>
              <a:t>often customizable:</a:t>
            </a:r>
          </a:p>
          <a:p>
            <a:pPr lvl="1" eaLnBrk="1" hangingPunct="1"/>
            <a:r>
              <a:rPr lang="en-GB" altLang="de-DE" smtClean="0"/>
              <a:t>choose </a:t>
            </a:r>
            <a:r>
              <a:rPr lang="en-GB" altLang="de-DE" i="1" smtClean="0"/>
              <a:t>which</a:t>
            </a:r>
            <a:r>
              <a:rPr lang="en-GB" altLang="de-DE" smtClean="0"/>
              <a:t> toolbars to see</a:t>
            </a:r>
          </a:p>
          <a:p>
            <a:pPr lvl="1" eaLnBrk="1" hangingPunct="1"/>
            <a:r>
              <a:rPr lang="en-GB" altLang="de-DE" smtClean="0"/>
              <a:t>choose </a:t>
            </a:r>
            <a:r>
              <a:rPr lang="en-GB" altLang="de-DE" i="1" smtClean="0"/>
              <a:t>what</a:t>
            </a:r>
            <a:r>
              <a:rPr lang="en-GB" altLang="de-DE" smtClean="0"/>
              <a:t> options are on it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7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Palettes and tear-off menus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Problem</a:t>
            </a:r>
            <a:br>
              <a:rPr lang="en-GB" altLang="de-DE" sz="2400" smtClean="0"/>
            </a:br>
            <a:r>
              <a:rPr lang="en-GB" altLang="de-DE" sz="2400" smtClean="0"/>
              <a:t>	menu not there when you want it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Solution</a:t>
            </a:r>
            <a:br>
              <a:rPr lang="en-GB" altLang="de-DE" sz="2400" smtClean="0"/>
            </a:br>
            <a:r>
              <a:rPr lang="en-GB" altLang="de-DE" sz="2400" smtClean="0"/>
              <a:t>	palettes – little windows of actions</a:t>
            </a:r>
          </a:p>
          <a:p>
            <a:pPr marL="1520825" lvl="1" eaLnBrk="1" hangingPunct="1"/>
            <a:r>
              <a:rPr lang="en-GB" altLang="de-DE" sz="2000" smtClean="0"/>
              <a:t>shown/hidden via menu option</a:t>
            </a:r>
            <a:br>
              <a:rPr lang="en-GB" altLang="de-DE" sz="2000" smtClean="0"/>
            </a:br>
            <a:r>
              <a:rPr lang="en-GB" altLang="de-DE" sz="2000" smtClean="0"/>
              <a:t>e.g. available shapes in drawing package</a:t>
            </a:r>
          </a:p>
          <a:p>
            <a:pPr eaLnBrk="1" hangingPunct="1">
              <a:buFontTx/>
              <a:buChar char=" "/>
            </a:pPr>
            <a:r>
              <a:rPr lang="en-GB" altLang="de-DE" sz="2400" smtClean="0"/>
              <a:t>	tear-off and pin-up menus</a:t>
            </a:r>
          </a:p>
          <a:p>
            <a:pPr marL="1520825" lvl="1" eaLnBrk="1" hangingPunct="1"/>
            <a:r>
              <a:rPr lang="en-GB" altLang="de-DE" sz="2000" smtClean="0"/>
              <a:t>menu ‘tears off’ to become palette </a:t>
            </a:r>
          </a:p>
          <a:p>
            <a:pPr eaLnBrk="1" hangingPunct="1"/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Dialogue boxes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information windows that pop up to inform of an important event or request information.</a:t>
            </a:r>
          </a:p>
          <a:p>
            <a:pPr eaLnBrk="1" hangingPunct="1"/>
            <a:endParaRPr lang="en-GB" altLang="de-DE" smtClean="0"/>
          </a:p>
          <a:p>
            <a:pPr lvl="1" eaLnBrk="1" hangingPunct="1">
              <a:buFontTx/>
              <a:buChar char=" "/>
            </a:pPr>
            <a:r>
              <a:rPr lang="en-GB" altLang="de-DE" smtClean="0"/>
              <a:t>e.g:  when saving a file, a dialogue box is displayed to allow the user to specify the filename and location.  Once the file is saved, the box disappears.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2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interactivity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easy to focus on look</a:t>
            </a:r>
          </a:p>
          <a:p>
            <a:pPr eaLnBrk="1" hangingPunct="1"/>
            <a:r>
              <a:rPr lang="en-GB" altLang="de-DE" smtClean="0"/>
              <a:t>what about feel?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5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Speech–driven interfaces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mtClean="0"/>
              <a:t>rapidly improving …</a:t>
            </a:r>
            <a:br>
              <a:rPr lang="en-GB" altLang="de-DE" smtClean="0"/>
            </a:br>
            <a:r>
              <a:rPr lang="en-GB" altLang="de-DE" smtClean="0"/>
              <a:t>	… but still inaccurate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how to have robust dialogue?</a:t>
            </a:r>
            <a:br>
              <a:rPr lang="en-GB" altLang="de-DE" smtClean="0"/>
            </a:br>
            <a:r>
              <a:rPr lang="en-GB" altLang="de-DE" smtClean="0"/>
              <a:t>	… interaction of course!</a:t>
            </a:r>
          </a:p>
          <a:p>
            <a:pPr eaLnBrk="1" hangingPunct="1">
              <a:lnSpc>
                <a:spcPct val="90000"/>
              </a:lnSpc>
            </a:pPr>
            <a:endParaRPr lang="en-GB" altLang="de-DE" smtClean="0"/>
          </a:p>
          <a:p>
            <a:pPr eaLnBrk="1" hangingPunct="1">
              <a:lnSpc>
                <a:spcPct val="90000"/>
              </a:lnSpc>
              <a:buFontTx/>
              <a:buChar char=" "/>
            </a:pPr>
            <a:r>
              <a:rPr lang="en-GB" altLang="de-DE" sz="2400" smtClean="0"/>
              <a:t>e.g. airline reservation:</a:t>
            </a:r>
            <a:br>
              <a:rPr lang="en-GB" altLang="de-DE" sz="2400" smtClean="0"/>
            </a:br>
            <a:r>
              <a:rPr lang="en-GB" altLang="de-DE" sz="2400" smtClean="0"/>
              <a:t>	reliable “yes” and “no”</a:t>
            </a:r>
            <a:br>
              <a:rPr lang="en-GB" altLang="de-DE" sz="2400" smtClean="0"/>
            </a:br>
            <a:r>
              <a:rPr lang="en-GB" altLang="de-DE" sz="2400" smtClean="0"/>
              <a:t>	+ system reflects back its understanding</a:t>
            </a:r>
            <a:br>
              <a:rPr lang="en-GB" altLang="de-DE" sz="2400" smtClean="0"/>
            </a:br>
            <a:r>
              <a:rPr lang="en-GB" altLang="de-DE" sz="2400" smtClean="0"/>
              <a:t>	</a:t>
            </a:r>
            <a:r>
              <a:rPr lang="en-GB" altLang="de-DE" sz="2000" smtClean="0"/>
              <a:t>“you want a ticket from New York to Boston?”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3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Look and … feel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WIMP systems have the same elements:</a:t>
            </a:r>
            <a:br>
              <a:rPr lang="en-GB" altLang="de-DE" sz="2400" smtClean="0"/>
            </a:br>
            <a:r>
              <a:rPr lang="en-GB" altLang="de-DE" sz="2400" smtClean="0"/>
              <a:t>	</a:t>
            </a:r>
            <a:r>
              <a:rPr lang="en-GB" altLang="de-DE" sz="1800" smtClean="0"/>
              <a:t>windows, icons., menus, pointers, buttons, etc.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but different window systems</a:t>
            </a:r>
            <a:br>
              <a:rPr lang="en-GB" altLang="de-DE" sz="2400" smtClean="0"/>
            </a:br>
            <a:r>
              <a:rPr lang="en-GB" altLang="de-DE" sz="2400" smtClean="0"/>
              <a:t>	… </a:t>
            </a:r>
            <a:r>
              <a:rPr lang="en-GB" altLang="de-DE" sz="2400" i="1" smtClean="0"/>
              <a:t>behave</a:t>
            </a:r>
            <a:r>
              <a:rPr lang="en-GB" altLang="de-DE" sz="2400" smtClean="0"/>
              <a:t> differently</a:t>
            </a:r>
          </a:p>
          <a:p>
            <a:pPr eaLnBrk="1" hangingPunct="1"/>
            <a:endParaRPr lang="en-GB" altLang="de-DE" sz="1200" smtClean="0"/>
          </a:p>
          <a:p>
            <a:pPr lvl="1" eaLnBrk="1" hangingPunct="1">
              <a:buFontTx/>
              <a:buChar char=" "/>
            </a:pPr>
            <a:r>
              <a:rPr lang="en-GB" altLang="de-DE" sz="2000" smtClean="0"/>
              <a:t>e.g. MacOS vs Windows menus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endParaRPr lang="en-GB" altLang="de-DE" sz="1200" smtClean="0"/>
          </a:p>
          <a:p>
            <a:pPr eaLnBrk="1" hangingPunct="1">
              <a:buFontTx/>
              <a:buChar char=" "/>
            </a:pPr>
            <a:r>
              <a:rPr lang="en-GB" altLang="de-DE" sz="2400" smtClean="0"/>
              <a:t>appearance + behaviour   =   look and feel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Initiative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143000" algn="l"/>
                <a:tab pos="4572000" algn="l"/>
              </a:tabLst>
            </a:pPr>
            <a:r>
              <a:rPr lang="en-GB" altLang="de-DE" sz="2400" smtClean="0"/>
              <a:t>who has the initiative?</a:t>
            </a:r>
            <a:br>
              <a:rPr lang="en-GB" altLang="de-DE" sz="2400" smtClean="0"/>
            </a:br>
            <a:r>
              <a:rPr lang="en-GB" altLang="de-DE" sz="2400" smtClean="0"/>
              <a:t>	old question–answer	–  computer</a:t>
            </a:r>
            <a:br>
              <a:rPr lang="en-GB" altLang="de-DE" sz="2400" smtClean="0"/>
            </a:br>
            <a:r>
              <a:rPr lang="en-GB" altLang="de-DE" sz="2400" smtClean="0"/>
              <a:t>	WIMP interface	–  user</a:t>
            </a:r>
          </a:p>
          <a:p>
            <a:pPr eaLnBrk="1" hangingPunct="1">
              <a:tabLst>
                <a:tab pos="1143000" algn="l"/>
                <a:tab pos="4572000" algn="l"/>
              </a:tabLst>
            </a:pPr>
            <a:endParaRPr lang="en-GB" altLang="de-DE" sz="1200" smtClean="0"/>
          </a:p>
          <a:p>
            <a:pPr eaLnBrk="1" hangingPunct="1">
              <a:tabLst>
                <a:tab pos="1143000" algn="l"/>
                <a:tab pos="4572000" algn="l"/>
              </a:tabLst>
            </a:pPr>
            <a:r>
              <a:rPr lang="en-GB" altLang="de-DE" sz="2400" smtClean="0"/>
              <a:t>WIMP exceptions …</a:t>
            </a:r>
            <a:br>
              <a:rPr lang="en-GB" altLang="de-DE" sz="2400" smtClean="0"/>
            </a:br>
            <a:r>
              <a:rPr lang="en-GB" altLang="de-DE" sz="2400" smtClean="0"/>
              <a:t>	</a:t>
            </a:r>
            <a:r>
              <a:rPr lang="en-GB" altLang="de-DE" sz="2400" i="1" smtClean="0"/>
              <a:t>pre-emptive</a:t>
            </a:r>
            <a:r>
              <a:rPr lang="en-GB" altLang="de-DE" sz="2400" smtClean="0"/>
              <a:t> parts of the interface</a:t>
            </a:r>
          </a:p>
          <a:p>
            <a:pPr eaLnBrk="1" hangingPunct="1">
              <a:tabLst>
                <a:tab pos="1143000" algn="l"/>
                <a:tab pos="4572000" algn="l"/>
              </a:tabLst>
            </a:pPr>
            <a:endParaRPr lang="en-GB" altLang="de-DE" sz="1200" smtClean="0"/>
          </a:p>
          <a:p>
            <a:pPr eaLnBrk="1" hangingPunct="1">
              <a:tabLst>
                <a:tab pos="1143000" algn="l"/>
                <a:tab pos="4572000" algn="l"/>
              </a:tabLst>
            </a:pPr>
            <a:r>
              <a:rPr lang="en-GB" altLang="de-DE" sz="2400" smtClean="0"/>
              <a:t>modal dialog boxes</a:t>
            </a:r>
          </a:p>
          <a:p>
            <a:pPr lvl="1" eaLnBrk="1" hangingPunct="1">
              <a:tabLst>
                <a:tab pos="1143000" algn="l"/>
                <a:tab pos="4572000" algn="l"/>
              </a:tabLst>
            </a:pPr>
            <a:r>
              <a:rPr lang="en-GB" altLang="de-DE" sz="2000" smtClean="0"/>
              <a:t>come and won’t go away!</a:t>
            </a:r>
          </a:p>
          <a:p>
            <a:pPr lvl="1" eaLnBrk="1" hangingPunct="1">
              <a:tabLst>
                <a:tab pos="1143000" algn="l"/>
                <a:tab pos="4572000" algn="l"/>
              </a:tabLst>
            </a:pPr>
            <a:r>
              <a:rPr lang="en-GB" altLang="de-DE" sz="2000" smtClean="0"/>
              <a:t>good for errors, essential steps</a:t>
            </a:r>
          </a:p>
          <a:p>
            <a:pPr lvl="1" eaLnBrk="1" hangingPunct="1">
              <a:tabLst>
                <a:tab pos="1143000" algn="l"/>
                <a:tab pos="4572000" algn="l"/>
              </a:tabLst>
            </a:pPr>
            <a:r>
              <a:rPr lang="en-GB" altLang="de-DE" sz="2000" smtClean="0"/>
              <a:t>but use with care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6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Error and repair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620000" cy="1905000"/>
          </a:xfrm>
        </p:spPr>
        <p:txBody>
          <a:bodyPr/>
          <a:lstStyle/>
          <a:p>
            <a:pPr marL="0" indent="0" eaLnBrk="1" hangingPunct="1">
              <a:buFontTx/>
              <a:buChar char=" "/>
              <a:tabLst>
                <a:tab pos="381000" algn="l"/>
              </a:tabLst>
            </a:pPr>
            <a:r>
              <a:rPr lang="en-GB" altLang="de-DE" sz="2400" smtClean="0"/>
              <a:t>can’t always avoid errors …</a:t>
            </a:r>
            <a:br>
              <a:rPr lang="en-GB" altLang="de-DE" sz="2400" smtClean="0"/>
            </a:br>
            <a:r>
              <a:rPr lang="en-GB" altLang="de-DE" sz="2400" smtClean="0"/>
              <a:t>	… but we can put them right</a:t>
            </a:r>
          </a:p>
          <a:p>
            <a:pPr marL="0" indent="0" eaLnBrk="1" hangingPunct="1">
              <a:buFontTx/>
              <a:buChar char=" "/>
              <a:tabLst>
                <a:tab pos="381000" algn="l"/>
              </a:tabLst>
            </a:pPr>
            <a:endParaRPr lang="en-GB" altLang="de-DE" sz="1000" smtClean="0"/>
          </a:p>
          <a:p>
            <a:pPr marL="0" indent="0" eaLnBrk="1" hangingPunct="1">
              <a:buFontTx/>
              <a:buChar char=" "/>
              <a:tabLst>
                <a:tab pos="381000" algn="l"/>
              </a:tabLst>
            </a:pPr>
            <a:r>
              <a:rPr lang="en-GB" altLang="de-DE" sz="2400" smtClean="0"/>
              <a:t>make it easy to </a:t>
            </a:r>
            <a:r>
              <a:rPr lang="en-GB" altLang="de-DE" sz="2400" i="1" smtClean="0"/>
              <a:t>detect</a:t>
            </a:r>
            <a:r>
              <a:rPr lang="en-GB" altLang="de-DE" sz="2400" smtClean="0"/>
              <a:t> errors</a:t>
            </a:r>
            <a:br>
              <a:rPr lang="en-GB" altLang="de-DE" sz="2400" smtClean="0"/>
            </a:br>
            <a:r>
              <a:rPr lang="en-GB" altLang="de-DE" sz="2400" smtClean="0"/>
              <a:t>	… then the user can </a:t>
            </a:r>
            <a:r>
              <a:rPr lang="en-GB" altLang="de-DE" sz="2400" i="1" smtClean="0"/>
              <a:t>repair</a:t>
            </a:r>
            <a:r>
              <a:rPr lang="en-GB" altLang="de-DE" sz="2400" smtClean="0"/>
              <a:t> them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124200" y="4038600"/>
            <a:ext cx="5181600" cy="2514600"/>
          </a:xfrm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de-DE" sz="1400" smtClean="0"/>
              <a:t>hello, this is the Go Faster booking system</a:t>
            </a:r>
          </a:p>
          <a:p>
            <a:pPr eaLnBrk="1" hangingPunct="1">
              <a:buFontTx/>
              <a:buNone/>
            </a:pPr>
            <a:r>
              <a:rPr lang="en-GB" altLang="de-DE" sz="1400" smtClean="0"/>
              <a:t>what would you like?</a:t>
            </a:r>
          </a:p>
          <a:p>
            <a:pPr eaLnBrk="1" hangingPunct="1">
              <a:buFontTx/>
              <a:buNone/>
            </a:pPr>
            <a:r>
              <a:rPr lang="en-GB" altLang="de-DE" sz="1400" smtClean="0"/>
              <a:t>(user) </a:t>
            </a:r>
            <a:r>
              <a:rPr lang="en-GB" altLang="de-DE" sz="1400" i="1" smtClean="0"/>
              <a:t>I want to fly from New York to London</a:t>
            </a:r>
            <a:endParaRPr lang="en-GB" altLang="de-DE" sz="1400" smtClean="0"/>
          </a:p>
          <a:p>
            <a:pPr eaLnBrk="1" hangingPunct="1">
              <a:buFontTx/>
              <a:buNone/>
            </a:pPr>
            <a:r>
              <a:rPr lang="en-GB" altLang="de-DE" sz="1400" smtClean="0"/>
              <a:t>you want a ticket from New York to Boston</a:t>
            </a:r>
          </a:p>
          <a:p>
            <a:pPr eaLnBrk="1" hangingPunct="1">
              <a:buFontTx/>
              <a:buNone/>
            </a:pPr>
            <a:r>
              <a:rPr lang="en-GB" altLang="de-DE" sz="1400" smtClean="0"/>
              <a:t>(user) </a:t>
            </a:r>
            <a:r>
              <a:rPr lang="en-GB" altLang="de-DE" sz="1400" i="1" smtClean="0"/>
              <a:t>no</a:t>
            </a:r>
            <a:endParaRPr lang="en-GB" altLang="de-DE" sz="1400" smtClean="0"/>
          </a:p>
          <a:p>
            <a:pPr eaLnBrk="1" hangingPunct="1">
              <a:buFontTx/>
              <a:buNone/>
            </a:pPr>
            <a:r>
              <a:rPr lang="en-GB" altLang="de-DE" sz="1400" smtClean="0"/>
              <a:t>sorry, please confirm one at a time</a:t>
            </a:r>
          </a:p>
          <a:p>
            <a:pPr eaLnBrk="1" hangingPunct="1">
              <a:buFontTx/>
              <a:buNone/>
            </a:pPr>
            <a:r>
              <a:rPr lang="en-GB" altLang="de-DE" sz="1400" smtClean="0"/>
              <a:t>do you want to fly from New York</a:t>
            </a:r>
          </a:p>
          <a:p>
            <a:pPr eaLnBrk="1" hangingPunct="1">
              <a:buFontTx/>
              <a:buNone/>
            </a:pPr>
            <a:r>
              <a:rPr lang="en-GB" altLang="de-DE" sz="1400" smtClean="0"/>
              <a:t>(user) yes</a:t>
            </a:r>
          </a:p>
          <a:p>
            <a:pPr eaLnBrk="1" hangingPunct="1">
              <a:buFontTx/>
              <a:buNone/>
            </a:pPr>
            <a:r>
              <a:rPr lang="en-GB" altLang="de-DE" sz="1400" smtClean="0"/>
              <a:t>… … …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Context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400" smtClean="0"/>
              <a:t>Interaction affected by social and organizational context</a:t>
            </a:r>
          </a:p>
          <a:p>
            <a:pPr eaLnBrk="1" hangingPunct="1"/>
            <a:endParaRPr lang="en-GB" altLang="de-DE" sz="1800" smtClean="0"/>
          </a:p>
          <a:p>
            <a:pPr eaLnBrk="1" hangingPunct="1"/>
            <a:r>
              <a:rPr lang="en-GB" altLang="de-DE" sz="2400" smtClean="0"/>
              <a:t>other people</a:t>
            </a:r>
          </a:p>
          <a:p>
            <a:pPr lvl="1" eaLnBrk="1" hangingPunct="1"/>
            <a:r>
              <a:rPr lang="en-GB" altLang="de-DE" sz="2000" smtClean="0"/>
              <a:t>desire to impress, competition, fear of failure</a:t>
            </a:r>
          </a:p>
          <a:p>
            <a:pPr eaLnBrk="1" hangingPunct="1"/>
            <a:r>
              <a:rPr lang="en-GB" altLang="de-DE" sz="2400" smtClean="0"/>
              <a:t>motivation</a:t>
            </a:r>
          </a:p>
          <a:p>
            <a:pPr lvl="1" eaLnBrk="1" hangingPunct="1"/>
            <a:r>
              <a:rPr lang="en-GB" altLang="de-DE" sz="2000" smtClean="0"/>
              <a:t>fear, allegiance, ambition, self-satisfaction</a:t>
            </a:r>
          </a:p>
          <a:p>
            <a:pPr eaLnBrk="1" hangingPunct="1"/>
            <a:r>
              <a:rPr lang="en-GB" altLang="de-DE" sz="2400" smtClean="0"/>
              <a:t>inadequate systems</a:t>
            </a:r>
          </a:p>
          <a:p>
            <a:pPr lvl="1" eaLnBrk="1" hangingPunct="1"/>
            <a:r>
              <a:rPr lang="en-GB" altLang="de-DE" sz="2000" smtClean="0"/>
              <a:t>cause frustration and lack of motivation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1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de-DE" smtClean="0"/>
              <a:t>Experience, engagement and fun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designing experience</a:t>
            </a:r>
          </a:p>
          <a:p>
            <a:pPr eaLnBrk="1" hangingPunct="1"/>
            <a:r>
              <a:rPr lang="en-GB" altLang="de-DE" smtClean="0"/>
              <a:t>physical engagement</a:t>
            </a:r>
          </a:p>
          <a:p>
            <a:pPr eaLnBrk="1" hangingPunct="1"/>
            <a:r>
              <a:rPr lang="en-GB" altLang="de-DE" smtClean="0"/>
              <a:t>managing value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3733800" y="3382963"/>
          <a:ext cx="14986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Document" r:id="rId3" imgW="1625600" imgH="381000" progId="Word.Document.8">
                  <p:embed/>
                </p:oleObj>
              </mc:Choice>
              <mc:Fallback>
                <p:oleObj name="Document" r:id="rId3" imgW="1625600" imgH="381000" progId="Word.Document.8">
                  <p:embed/>
                  <p:pic>
                    <p:nvPicPr>
                      <p:cNvPr id="30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382963"/>
                        <a:ext cx="149860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6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Experience?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home, entertainment, shopping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not enough that people can use a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they must want to use it!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psychology of experience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flow (Csikszentimihalyi)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balance between anxiety and boredom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education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zone of proximal development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things you can just do with help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wider ...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literary analysis, film studies, drama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Designing experience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pPr eaLnBrk="1" hangingPunct="1"/>
            <a:endParaRPr lang="en-GB" altLang="de-DE" smtClean="0"/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real crackers</a:t>
            </a:r>
          </a:p>
          <a:p>
            <a:pPr lvl="1" eaLnBrk="1" hangingPunct="1"/>
            <a:r>
              <a:rPr lang="en-GB" altLang="de-DE" smtClean="0"/>
              <a:t>cheap and cheerful!</a:t>
            </a:r>
          </a:p>
          <a:p>
            <a:pPr lvl="1" eaLnBrk="1" hangingPunct="1"/>
            <a:r>
              <a:rPr lang="en-GB" altLang="de-DE" smtClean="0"/>
              <a:t>bad joke, plastic toy, paper hat </a:t>
            </a:r>
          </a:p>
          <a:p>
            <a:pPr lvl="1" eaLnBrk="1" hangingPunct="1"/>
            <a:r>
              <a:rPr lang="en-GB" altLang="de-DE" smtClean="0"/>
              <a:t>pull and bang</a:t>
            </a:r>
          </a:p>
        </p:txBody>
      </p:sp>
      <p:pic>
        <p:nvPicPr>
          <p:cNvPr id="54276" name="Picture 4" descr="santa_cracker_left.gif                                         0000FF3C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1600200"/>
            <a:ext cx="28829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5" descr="santa_cracker_right.gif                                        0000FF3C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0"/>
            <a:ext cx="28829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Designing experience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pPr eaLnBrk="1" hangingPunct="1"/>
            <a:endParaRPr lang="en-GB" altLang="de-DE" smtClean="0"/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virtual crackers</a:t>
            </a:r>
          </a:p>
          <a:p>
            <a:pPr lvl="1" eaLnBrk="1" hangingPunct="1"/>
            <a:r>
              <a:rPr lang="en-GB" altLang="de-DE" smtClean="0"/>
              <a:t>cheap and cheerful</a:t>
            </a:r>
          </a:p>
          <a:p>
            <a:pPr lvl="1" eaLnBrk="1" hangingPunct="1"/>
            <a:r>
              <a:rPr lang="en-GB" altLang="de-DE" smtClean="0"/>
              <a:t>bad joke, web toy, cut-out mask </a:t>
            </a:r>
          </a:p>
          <a:p>
            <a:pPr lvl="1" eaLnBrk="1" hangingPunct="1"/>
            <a:r>
              <a:rPr lang="en-GB" altLang="de-DE" smtClean="0"/>
              <a:t>click and bang</a:t>
            </a:r>
          </a:p>
        </p:txBody>
      </p:sp>
      <p:pic>
        <p:nvPicPr>
          <p:cNvPr id="55300" name="Picture 4" descr="santa_cracker_left.gif                                         0000FF3C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1600200"/>
            <a:ext cx="28829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5" descr="santa_cracker_right.gif                                        0000FF3C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00200"/>
            <a:ext cx="28829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1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Designing experience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pPr eaLnBrk="1" hangingPunct="1"/>
            <a:endParaRPr lang="en-GB" altLang="de-DE" smtClean="0"/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virtual crackers</a:t>
            </a:r>
          </a:p>
          <a:p>
            <a:pPr lvl="1" eaLnBrk="1" hangingPunct="1"/>
            <a:r>
              <a:rPr lang="en-GB" altLang="de-DE" smtClean="0"/>
              <a:t>cheap and cheerful</a:t>
            </a:r>
          </a:p>
          <a:p>
            <a:pPr lvl="1" eaLnBrk="1" hangingPunct="1"/>
            <a:r>
              <a:rPr lang="en-GB" altLang="de-DE" smtClean="0"/>
              <a:t>bad joke, web toy, cut-out mask </a:t>
            </a:r>
          </a:p>
          <a:p>
            <a:pPr lvl="1" eaLnBrk="1" hangingPunct="1"/>
            <a:r>
              <a:rPr lang="en-GB" altLang="de-DE" smtClean="0"/>
              <a:t>click and bang</a:t>
            </a:r>
          </a:p>
        </p:txBody>
      </p:sp>
      <p:pic>
        <p:nvPicPr>
          <p:cNvPr id="56324" name="Picture 4" descr="santa_cracker_left.gif                                         0000FF3CMacintosh HD                   ABA78158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28829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5" descr="santa_cracker_right.gif                                        0000FF3CMacintosh HD                   ABA78158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1600200"/>
            <a:ext cx="28829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6" descr="&#10;explosion.gif                                                  0000FF58Macintosh HD                   ABA78158: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716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7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0960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7848600" y="5638800"/>
            <a:ext cx="10668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8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2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279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de-DE" smtClean="0"/>
              <a:t>how crackers work</a:t>
            </a:r>
            <a:endParaRPr lang="en-GB" altLang="de-DE" smtClean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grpSp>
        <p:nvGrpSpPr>
          <p:cNvPr id="57347" name="Group 3"/>
          <p:cNvGrpSpPr>
            <a:grpSpLocks/>
          </p:cNvGrpSpPr>
          <p:nvPr/>
        </p:nvGrpSpPr>
        <p:grpSpPr bwMode="auto">
          <a:xfrm>
            <a:off x="1447800" y="1341438"/>
            <a:ext cx="2625725" cy="1447800"/>
            <a:chOff x="1296" y="749"/>
            <a:chExt cx="1654" cy="912"/>
          </a:xfrm>
        </p:grpSpPr>
        <p:grpSp>
          <p:nvGrpSpPr>
            <p:cNvPr id="57393" name="Group 4"/>
            <p:cNvGrpSpPr>
              <a:grpSpLocks/>
            </p:cNvGrpSpPr>
            <p:nvPr/>
          </p:nvGrpSpPr>
          <p:grpSpPr bwMode="auto">
            <a:xfrm>
              <a:off x="1296" y="749"/>
              <a:ext cx="556" cy="615"/>
              <a:chOff x="662" y="2064"/>
              <a:chExt cx="556" cy="615"/>
            </a:xfrm>
          </p:grpSpPr>
          <p:pic>
            <p:nvPicPr>
              <p:cNvPr id="57399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8" y="2064"/>
                <a:ext cx="424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400" name="Text Box 6"/>
              <p:cNvSpPr txBox="1">
                <a:spLocks noChangeArrowheads="1"/>
              </p:cNvSpPr>
              <p:nvPr/>
            </p:nvSpPr>
            <p:spPr bwMode="auto">
              <a:xfrm>
                <a:off x="662" y="2448"/>
                <a:ext cx="55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/>
                <a:r>
                  <a:rPr lang="en-GB" altLang="de-DE" sz="1800">
                    <a:latin typeface="Arial" panose="020B0604020202020204" pitchFamily="34" charset="0"/>
                  </a:rPr>
                  <a:t>sender</a:t>
                </a:r>
              </a:p>
            </p:txBody>
          </p:sp>
        </p:grpSp>
        <p:sp>
          <p:nvSpPr>
            <p:cNvPr id="57394" name="Text Box 7"/>
            <p:cNvSpPr txBox="1">
              <a:spLocks noChangeArrowheads="1"/>
            </p:cNvSpPr>
            <p:nvPr/>
          </p:nvSpPr>
          <p:spPr bwMode="auto">
            <a:xfrm>
              <a:off x="2016" y="828"/>
              <a:ext cx="9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1600">
                  <a:latin typeface="Arial" panose="020B0604020202020204" pitchFamily="34" charset="0"/>
                </a:rPr>
                <a:t>fill in web form</a:t>
              </a:r>
            </a:p>
          </p:txBody>
        </p:sp>
        <p:grpSp>
          <p:nvGrpSpPr>
            <p:cNvPr id="57395" name="Group 8"/>
            <p:cNvGrpSpPr>
              <a:grpSpLocks/>
            </p:cNvGrpSpPr>
            <p:nvPr/>
          </p:nvGrpSpPr>
          <p:grpSpPr bwMode="auto">
            <a:xfrm>
              <a:off x="2112" y="1085"/>
              <a:ext cx="480" cy="576"/>
              <a:chOff x="1632" y="672"/>
              <a:chExt cx="480" cy="576"/>
            </a:xfrm>
          </p:grpSpPr>
          <p:sp>
            <p:nvSpPr>
              <p:cNvPr id="57396" name="AutoShape 9"/>
              <p:cNvSpPr>
                <a:spLocks noChangeArrowheads="1"/>
              </p:cNvSpPr>
              <p:nvPr/>
            </p:nvSpPr>
            <p:spPr bwMode="auto">
              <a:xfrm>
                <a:off x="1632" y="672"/>
                <a:ext cx="480" cy="576"/>
              </a:xfrm>
              <a:prstGeom prst="foldedCorner">
                <a:avLst>
                  <a:gd name="adj" fmla="val 27083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en-GB" altLang="de-DE" sz="1200">
                  <a:latin typeface="Arial" panose="020B0604020202020204" pitchFamily="34" charset="0"/>
                </a:endParaRPr>
              </a:p>
              <a:p>
                <a:endParaRPr lang="en-GB" altLang="de-DE" sz="1200">
                  <a:latin typeface="Arial" panose="020B0604020202020204" pitchFamily="34" charset="0"/>
                </a:endParaRPr>
              </a:p>
              <a:p>
                <a:r>
                  <a:rPr lang="en-GB" altLang="de-DE" sz="1200">
                    <a:latin typeface="Arial" panose="020B0604020202020204" pitchFamily="34" charset="0"/>
                  </a:rPr>
                  <a:t>To: wxv</a:t>
                </a:r>
              </a:p>
              <a:p>
                <a:r>
                  <a:rPr lang="en-GB" altLang="de-DE" sz="1200">
                    <a:latin typeface="Arial" panose="020B0604020202020204" pitchFamily="34" charset="0"/>
                  </a:rPr>
                  <a:t>From: ..</a:t>
                </a:r>
              </a:p>
            </p:txBody>
          </p:sp>
          <p:pic>
            <p:nvPicPr>
              <p:cNvPr id="57397" name="Picture 10" descr=" santa.gif                                                      0000FF65Macintosh HD                   ABA78158: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8" y="720"/>
                <a:ext cx="11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398" name="Picture 11" descr="tree.gif                                                       0000FF65Macintosh HD                   ABA78158: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0" y="720"/>
                <a:ext cx="95" cy="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3886200" y="1341438"/>
            <a:ext cx="3790950" cy="1600200"/>
            <a:chOff x="2832" y="749"/>
            <a:chExt cx="2388" cy="1008"/>
          </a:xfrm>
        </p:grpSpPr>
        <p:sp>
          <p:nvSpPr>
            <p:cNvPr id="57383" name="Text Box 13"/>
            <p:cNvSpPr txBox="1">
              <a:spLocks noChangeArrowheads="1"/>
            </p:cNvSpPr>
            <p:nvPr/>
          </p:nvSpPr>
          <p:spPr bwMode="auto">
            <a:xfrm>
              <a:off x="3660" y="1164"/>
              <a:ext cx="86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GB" altLang="de-DE" sz="1600">
                  <a:latin typeface="Arial" panose="020B0604020202020204" pitchFamily="34" charset="0"/>
                </a:rPr>
                <a:t>receive email</a:t>
              </a:r>
            </a:p>
          </p:txBody>
        </p:sp>
        <p:grpSp>
          <p:nvGrpSpPr>
            <p:cNvPr id="57384" name="Group 14"/>
            <p:cNvGrpSpPr>
              <a:grpSpLocks/>
            </p:cNvGrpSpPr>
            <p:nvPr/>
          </p:nvGrpSpPr>
          <p:grpSpPr bwMode="auto">
            <a:xfrm>
              <a:off x="2832" y="749"/>
              <a:ext cx="2388" cy="1008"/>
              <a:chOff x="2832" y="749"/>
              <a:chExt cx="2388" cy="1008"/>
            </a:xfrm>
          </p:grpSpPr>
          <p:grpSp>
            <p:nvGrpSpPr>
              <p:cNvPr id="57385" name="Group 15"/>
              <p:cNvGrpSpPr>
                <a:grpSpLocks/>
              </p:cNvGrpSpPr>
              <p:nvPr/>
            </p:nvGrpSpPr>
            <p:grpSpPr bwMode="auto">
              <a:xfrm>
                <a:off x="4560" y="749"/>
                <a:ext cx="660" cy="615"/>
                <a:chOff x="4636" y="2160"/>
                <a:chExt cx="660" cy="615"/>
              </a:xfrm>
            </p:grpSpPr>
            <p:pic>
              <p:nvPicPr>
                <p:cNvPr id="57391" name="Picture 16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2" y="2160"/>
                  <a:ext cx="424" cy="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739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636" y="2544"/>
                  <a:ext cx="66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/>
                  <a:r>
                    <a:rPr lang="en-GB" altLang="de-DE" sz="1800">
                      <a:latin typeface="Arial" panose="020B0604020202020204" pitchFamily="34" charset="0"/>
                    </a:rPr>
                    <a:t>recipient</a:t>
                  </a:r>
                </a:p>
              </p:txBody>
            </p:sp>
          </p:grpSp>
          <p:grpSp>
            <p:nvGrpSpPr>
              <p:cNvPr id="57386" name="Group 18"/>
              <p:cNvGrpSpPr>
                <a:grpSpLocks/>
              </p:cNvGrpSpPr>
              <p:nvPr/>
            </p:nvGrpSpPr>
            <p:grpSpPr bwMode="auto">
              <a:xfrm>
                <a:off x="3852" y="1421"/>
                <a:ext cx="432" cy="336"/>
                <a:chOff x="2976" y="1152"/>
                <a:chExt cx="432" cy="336"/>
              </a:xfrm>
            </p:grpSpPr>
            <p:sp>
              <p:nvSpPr>
                <p:cNvPr id="57388" name="Rectangle 19"/>
                <p:cNvSpPr>
                  <a:spLocks noChangeArrowheads="1"/>
                </p:cNvSpPr>
                <p:nvPr/>
              </p:nvSpPr>
              <p:spPr bwMode="auto">
                <a:xfrm>
                  <a:off x="2976" y="1152"/>
                  <a:ext cx="432" cy="336"/>
                </a:xfrm>
                <a:prstGeom prst="rect">
                  <a:avLst/>
                </a:prstGeom>
                <a:solidFill>
                  <a:schemeClr val="hlink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57389" name="AutoShape 20"/>
                <p:cNvSpPr>
                  <a:spLocks noChangeArrowheads="1"/>
                </p:cNvSpPr>
                <p:nvPr/>
              </p:nvSpPr>
              <p:spPr bwMode="auto">
                <a:xfrm>
                  <a:off x="2976" y="1248"/>
                  <a:ext cx="432" cy="24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hlink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57390" name="AutoShape 21"/>
                <p:cNvSpPr>
                  <a:spLocks noChangeArrowheads="1"/>
                </p:cNvSpPr>
                <p:nvPr/>
              </p:nvSpPr>
              <p:spPr bwMode="auto">
                <a:xfrm flipV="1">
                  <a:off x="2976" y="1152"/>
                  <a:ext cx="432" cy="24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hlink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</p:grpSp>
          <p:sp>
            <p:nvSpPr>
              <p:cNvPr id="57387" name="Line 22"/>
              <p:cNvSpPr>
                <a:spLocks noChangeShapeType="1"/>
              </p:cNvSpPr>
              <p:nvPr/>
            </p:nvSpPr>
            <p:spPr bwMode="auto">
              <a:xfrm>
                <a:off x="2832" y="1133"/>
                <a:ext cx="768" cy="192"/>
              </a:xfrm>
              <a:prstGeom prst="line">
                <a:avLst/>
              </a:prstGeom>
              <a:noFill/>
              <a:ln w="76200">
                <a:solidFill>
                  <a:srgbClr val="99003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4114800" y="2865438"/>
            <a:ext cx="1676400" cy="1524000"/>
            <a:chOff x="2976" y="1709"/>
            <a:chExt cx="1056" cy="960"/>
          </a:xfrm>
        </p:grpSpPr>
        <p:grpSp>
          <p:nvGrpSpPr>
            <p:cNvPr id="57376" name="Group 24"/>
            <p:cNvGrpSpPr>
              <a:grpSpLocks/>
            </p:cNvGrpSpPr>
            <p:nvPr/>
          </p:nvGrpSpPr>
          <p:grpSpPr bwMode="auto">
            <a:xfrm>
              <a:off x="2976" y="1709"/>
              <a:ext cx="1056" cy="960"/>
              <a:chOff x="2976" y="1709"/>
              <a:chExt cx="1056" cy="960"/>
            </a:xfrm>
          </p:grpSpPr>
          <p:sp>
            <p:nvSpPr>
              <p:cNvPr id="57378" name="Text Box 25"/>
              <p:cNvSpPr txBox="1">
                <a:spLocks noChangeArrowheads="1"/>
              </p:cNvSpPr>
              <p:nvPr/>
            </p:nvSpPr>
            <p:spPr bwMode="auto">
              <a:xfrm>
                <a:off x="2976" y="1757"/>
                <a:ext cx="669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/>
                <a:r>
                  <a:rPr lang="en-GB" altLang="de-DE" sz="1600">
                    <a:latin typeface="Arial" panose="020B0604020202020204" pitchFamily="34" charset="0"/>
                  </a:rPr>
                  <a:t>closed</a:t>
                </a:r>
                <a:br>
                  <a:rPr lang="en-GB" altLang="de-DE" sz="1600">
                    <a:latin typeface="Arial" panose="020B0604020202020204" pitchFamily="34" charset="0"/>
                  </a:rPr>
                </a:br>
                <a:r>
                  <a:rPr lang="en-GB" altLang="de-DE" sz="1200">
                    <a:latin typeface="Arial" panose="020B0604020202020204" pitchFamily="34" charset="0"/>
                  </a:rPr>
                  <a:t>cracker page</a:t>
                </a:r>
                <a:endParaRPr lang="en-GB" altLang="de-DE" sz="1600">
                  <a:latin typeface="Arial" panose="020B0604020202020204" pitchFamily="34" charset="0"/>
                </a:endParaRPr>
              </a:p>
            </p:txBody>
          </p:sp>
          <p:grpSp>
            <p:nvGrpSpPr>
              <p:cNvPr id="57379" name="Group 26"/>
              <p:cNvGrpSpPr>
                <a:grpSpLocks/>
              </p:cNvGrpSpPr>
              <p:nvPr/>
            </p:nvGrpSpPr>
            <p:grpSpPr bwMode="auto">
              <a:xfrm>
                <a:off x="3216" y="2093"/>
                <a:ext cx="560" cy="576"/>
                <a:chOff x="2304" y="1968"/>
                <a:chExt cx="560" cy="576"/>
              </a:xfrm>
            </p:grpSpPr>
            <p:sp>
              <p:nvSpPr>
                <p:cNvPr id="57381" name="AutoShape 27"/>
                <p:cNvSpPr>
                  <a:spLocks noChangeArrowheads="1"/>
                </p:cNvSpPr>
                <p:nvPr/>
              </p:nvSpPr>
              <p:spPr bwMode="auto">
                <a:xfrm>
                  <a:off x="2304" y="1968"/>
                  <a:ext cx="560" cy="576"/>
                </a:xfrm>
                <a:prstGeom prst="foldedCorner">
                  <a:avLst>
                    <a:gd name="adj" fmla="val 27083"/>
                  </a:avLst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/>
                  <a:endParaRPr lang="en-GB" altLang="de-DE" sz="1600">
                    <a:latin typeface="Arial" panose="020B0604020202020204" pitchFamily="34" charset="0"/>
                  </a:endParaRPr>
                </a:p>
                <a:p>
                  <a:pPr algn="ctr"/>
                  <a:r>
                    <a:rPr lang="en-GB" altLang="de-DE" sz="1200" b="1" u="sng">
                      <a:solidFill>
                        <a:schemeClr val="accent2"/>
                      </a:solidFill>
                      <a:latin typeface="Arial" panose="020B0604020202020204" pitchFamily="34" charset="0"/>
                    </a:rPr>
                    <a:t>open</a:t>
                  </a:r>
                  <a:endParaRPr lang="en-GB" altLang="de-DE" sz="1200">
                    <a:latin typeface="Arial" panose="020B0604020202020204" pitchFamily="34" charset="0"/>
                  </a:endParaRPr>
                </a:p>
                <a:p>
                  <a:pPr algn="ctr"/>
                  <a:endParaRPr lang="en-GB" altLang="de-DE" sz="400">
                    <a:latin typeface="Arial" panose="020B0604020202020204" pitchFamily="34" charset="0"/>
                  </a:endParaRPr>
                </a:p>
                <a:p>
                  <a:pPr algn="ctr"/>
                  <a:r>
                    <a:rPr lang="en-GB" altLang="de-DE" sz="1200">
                      <a:latin typeface="Arial" panose="020B0604020202020204" pitchFamily="34" charset="0"/>
                    </a:rPr>
                    <a:t>message</a:t>
                  </a:r>
                </a:p>
              </p:txBody>
            </p:sp>
            <p:pic>
              <p:nvPicPr>
                <p:cNvPr id="57382" name="Picture 28" descr="santa_cracker_icon.gif                                         0000FF4AMacintosh HD                   ABA78158: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2" y="2016"/>
                  <a:ext cx="480" cy="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7380" name="Line 29"/>
              <p:cNvSpPr>
                <a:spLocks noChangeShapeType="1"/>
              </p:cNvSpPr>
              <p:nvPr/>
            </p:nvSpPr>
            <p:spPr bwMode="auto">
              <a:xfrm flipH="1">
                <a:off x="3792" y="1709"/>
                <a:ext cx="240" cy="336"/>
              </a:xfrm>
              <a:prstGeom prst="line">
                <a:avLst/>
              </a:prstGeom>
              <a:noFill/>
              <a:ln w="76200">
                <a:solidFill>
                  <a:srgbClr val="990033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pic>
          <p:nvPicPr>
            <p:cNvPr id="57377" name="Picture 3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" y="2425"/>
              <a:ext cx="450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350" name="AutoShape 31">
            <a:hlinkClick r:id="rId7" action="ppaction://hlinkfile" highlightClick="1"/>
          </p:cNvPr>
          <p:cNvSpPr>
            <a:spLocks noChangeArrowheads="1"/>
          </p:cNvSpPr>
          <p:nvPr/>
        </p:nvSpPr>
        <p:spPr bwMode="auto">
          <a:xfrm>
            <a:off x="8839200" y="5029200"/>
            <a:ext cx="228600" cy="304800"/>
          </a:xfrm>
          <a:prstGeom prst="actionButton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grpSp>
        <p:nvGrpSpPr>
          <p:cNvPr id="12" name="Group 32"/>
          <p:cNvGrpSpPr>
            <a:grpSpLocks/>
          </p:cNvGrpSpPr>
          <p:nvPr/>
        </p:nvGrpSpPr>
        <p:grpSpPr bwMode="auto">
          <a:xfrm>
            <a:off x="5238750" y="3703638"/>
            <a:ext cx="2590800" cy="838200"/>
            <a:chOff x="3696" y="2285"/>
            <a:chExt cx="1632" cy="528"/>
          </a:xfrm>
        </p:grpSpPr>
        <p:sp>
          <p:nvSpPr>
            <p:cNvPr id="57374" name="Line 33"/>
            <p:cNvSpPr>
              <a:spLocks noChangeShapeType="1"/>
            </p:cNvSpPr>
            <p:nvPr/>
          </p:nvSpPr>
          <p:spPr bwMode="auto">
            <a:xfrm>
              <a:off x="3696" y="2381"/>
              <a:ext cx="528" cy="432"/>
            </a:xfrm>
            <a:prstGeom prst="line">
              <a:avLst/>
            </a:prstGeom>
            <a:noFill/>
            <a:ln w="76200">
              <a:solidFill>
                <a:srgbClr val="9900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7375" name="Text Box 34"/>
            <p:cNvSpPr txBox="1">
              <a:spLocks noChangeArrowheads="1"/>
            </p:cNvSpPr>
            <p:nvPr/>
          </p:nvSpPr>
          <p:spPr bwMode="auto">
            <a:xfrm>
              <a:off x="4264" y="2285"/>
              <a:ext cx="1064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r"/>
              <a:r>
                <a:rPr lang="en-GB" altLang="de-DE" sz="1600">
                  <a:latin typeface="Arial" panose="020B0604020202020204" pitchFamily="34" charset="0"/>
                </a:rPr>
                <a:t>recipient clicks</a:t>
              </a:r>
            </a:p>
            <a:p>
              <a:pPr algn="r"/>
              <a:r>
                <a:rPr lang="en-GB" altLang="de-DE" sz="1600">
                  <a:latin typeface="Arial" panose="020B0604020202020204" pitchFamily="34" charset="0"/>
                </a:rPr>
                <a:t>cracker opens ...</a:t>
              </a:r>
            </a:p>
            <a:p>
              <a:pPr algn="r"/>
              <a:r>
                <a:rPr lang="en-GB" altLang="de-DE" sz="1600">
                  <a:latin typeface="Arial" panose="020B0604020202020204" pitchFamily="34" charset="0"/>
                </a:rPr>
                <a:t>very slowly</a:t>
              </a:r>
            </a:p>
          </p:txBody>
        </p:sp>
      </p:grpSp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4495800" y="4541838"/>
            <a:ext cx="2841625" cy="2163762"/>
            <a:chOff x="3216" y="2765"/>
            <a:chExt cx="1790" cy="1363"/>
          </a:xfrm>
        </p:grpSpPr>
        <p:grpSp>
          <p:nvGrpSpPr>
            <p:cNvPr id="57363" name="Group 36"/>
            <p:cNvGrpSpPr>
              <a:grpSpLocks/>
            </p:cNvGrpSpPr>
            <p:nvPr/>
          </p:nvGrpSpPr>
          <p:grpSpPr bwMode="auto">
            <a:xfrm>
              <a:off x="3264" y="2861"/>
              <a:ext cx="1649" cy="1267"/>
              <a:chOff x="3264" y="2861"/>
              <a:chExt cx="1649" cy="1267"/>
            </a:xfrm>
          </p:grpSpPr>
          <p:pic>
            <p:nvPicPr>
              <p:cNvPr id="57367" name="Picture 37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4" y="3677"/>
                <a:ext cx="449" cy="45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368" name="Picture 38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264" y="3677"/>
                <a:ext cx="886" cy="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7369" name="Group 39"/>
              <p:cNvGrpSpPr>
                <a:grpSpLocks/>
              </p:cNvGrpSpPr>
              <p:nvPr/>
            </p:nvGrpSpPr>
            <p:grpSpPr bwMode="auto">
              <a:xfrm>
                <a:off x="3888" y="2861"/>
                <a:ext cx="560" cy="576"/>
                <a:chOff x="3648" y="1872"/>
                <a:chExt cx="560" cy="576"/>
              </a:xfrm>
            </p:grpSpPr>
            <p:sp>
              <p:nvSpPr>
                <p:cNvPr id="57372" name="AutoShape 40"/>
                <p:cNvSpPr>
                  <a:spLocks noChangeArrowheads="1"/>
                </p:cNvSpPr>
                <p:nvPr/>
              </p:nvSpPr>
              <p:spPr bwMode="auto">
                <a:xfrm>
                  <a:off x="3648" y="1872"/>
                  <a:ext cx="560" cy="576"/>
                </a:xfrm>
                <a:prstGeom prst="foldedCorner">
                  <a:avLst>
                    <a:gd name="adj" fmla="val 27083"/>
                  </a:avLst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/>
                  <a:endParaRPr lang="en-GB" altLang="de-DE" sz="1600">
                    <a:latin typeface="Arial" panose="020B0604020202020204" pitchFamily="34" charset="0"/>
                  </a:endParaRPr>
                </a:p>
                <a:p>
                  <a:pPr algn="ctr"/>
                  <a:endParaRPr lang="en-GB" altLang="de-DE" sz="400">
                    <a:latin typeface="Arial" panose="020B0604020202020204" pitchFamily="34" charset="0"/>
                  </a:endParaRPr>
                </a:p>
                <a:p>
                  <a:pPr algn="ctr"/>
                  <a:endParaRPr lang="en-GB" altLang="de-DE" sz="400">
                    <a:latin typeface="Arial" panose="020B0604020202020204" pitchFamily="34" charset="0"/>
                  </a:endParaRPr>
                </a:p>
                <a:p>
                  <a:pPr algn="ctr"/>
                  <a:r>
                    <a:rPr lang="en-GB" altLang="de-DE" sz="1200">
                      <a:latin typeface="Arial" panose="020B0604020202020204" pitchFamily="34" charset="0"/>
                    </a:rPr>
                    <a:t>joke</a:t>
                  </a:r>
                </a:p>
                <a:p>
                  <a:pPr algn="ctr"/>
                  <a:r>
                    <a:rPr lang="en-GB" altLang="de-DE" sz="1200" u="sng">
                      <a:solidFill>
                        <a:schemeClr val="accent2"/>
                      </a:solidFill>
                      <a:latin typeface="Arial" panose="020B0604020202020204" pitchFamily="34" charset="0"/>
                    </a:rPr>
                    <a:t>links</a:t>
                  </a:r>
                  <a:endParaRPr lang="en-GB" altLang="de-DE" sz="1200">
                    <a:latin typeface="Arial" panose="020B0604020202020204" pitchFamily="34" charset="0"/>
                  </a:endParaRPr>
                </a:p>
              </p:txBody>
            </p:sp>
            <p:pic>
              <p:nvPicPr>
                <p:cNvPr id="57373" name="Picture 41" descr="santa_cracker_icon_open.gif                                    0000FF4AMacintosh HD                   ABA78158: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64" y="1968"/>
                  <a:ext cx="528" cy="1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7370" name="Line 42"/>
              <p:cNvSpPr>
                <a:spLocks noChangeShapeType="1"/>
              </p:cNvSpPr>
              <p:nvPr/>
            </p:nvSpPr>
            <p:spPr bwMode="auto">
              <a:xfrm flipH="1">
                <a:off x="3840" y="3341"/>
                <a:ext cx="240" cy="288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57371" name="Line 43"/>
              <p:cNvSpPr>
                <a:spLocks noChangeShapeType="1"/>
              </p:cNvSpPr>
              <p:nvPr/>
            </p:nvSpPr>
            <p:spPr bwMode="auto">
              <a:xfrm>
                <a:off x="4272" y="3341"/>
                <a:ext cx="240" cy="288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57364" name="Text Box 44"/>
            <p:cNvSpPr txBox="1">
              <a:spLocks noChangeArrowheads="1"/>
            </p:cNvSpPr>
            <p:nvPr/>
          </p:nvSpPr>
          <p:spPr bwMode="auto">
            <a:xfrm>
              <a:off x="3216" y="2765"/>
              <a:ext cx="66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600">
                  <a:latin typeface="Arial" panose="020B0604020202020204" pitchFamily="34" charset="0"/>
                </a:rPr>
                <a:t>open</a:t>
              </a:r>
              <a:br>
                <a:rPr lang="en-GB" altLang="de-DE" sz="1600">
                  <a:latin typeface="Arial" panose="020B0604020202020204" pitchFamily="34" charset="0"/>
                </a:rPr>
              </a:br>
              <a:r>
                <a:rPr lang="en-GB" altLang="de-DE" sz="1200">
                  <a:latin typeface="Arial" panose="020B0604020202020204" pitchFamily="34" charset="0"/>
                </a:rPr>
                <a:t>cracker page</a:t>
              </a:r>
              <a:endParaRPr lang="en-GB" altLang="de-DE" sz="1600">
                <a:latin typeface="Arial" panose="020B0604020202020204" pitchFamily="34" charset="0"/>
              </a:endParaRPr>
            </a:p>
          </p:txBody>
        </p:sp>
        <p:sp>
          <p:nvSpPr>
            <p:cNvPr id="57365" name="Text Box 45"/>
            <p:cNvSpPr txBox="1">
              <a:spLocks noChangeArrowheads="1"/>
            </p:cNvSpPr>
            <p:nvPr/>
          </p:nvSpPr>
          <p:spPr bwMode="auto">
            <a:xfrm>
              <a:off x="4560" y="3485"/>
              <a:ext cx="44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200">
                  <a:latin typeface="Arial" panose="020B0604020202020204" pitchFamily="34" charset="0"/>
                </a:rPr>
                <a:t>web toy</a:t>
              </a:r>
              <a:endParaRPr lang="en-GB" altLang="de-DE" sz="1600">
                <a:latin typeface="Arial" panose="020B0604020202020204" pitchFamily="34" charset="0"/>
              </a:endParaRPr>
            </a:p>
          </p:txBody>
        </p:sp>
        <p:sp>
          <p:nvSpPr>
            <p:cNvPr id="57366" name="Text Box 46"/>
            <p:cNvSpPr txBox="1">
              <a:spLocks noChangeArrowheads="1"/>
            </p:cNvSpPr>
            <p:nvPr/>
          </p:nvSpPr>
          <p:spPr bwMode="auto">
            <a:xfrm>
              <a:off x="3399" y="3533"/>
              <a:ext cx="34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200">
                  <a:latin typeface="Arial" panose="020B0604020202020204" pitchFamily="34" charset="0"/>
                </a:rPr>
                <a:t>mask</a:t>
              </a:r>
              <a:endParaRPr lang="en-GB" altLang="de-DE" sz="1600">
                <a:latin typeface="Arial" panose="020B0604020202020204" pitchFamily="34" charset="0"/>
              </a:endParaRPr>
            </a:p>
          </p:txBody>
        </p:sp>
      </p:grpSp>
      <p:sp>
        <p:nvSpPr>
          <p:cNvPr id="57353" name="AutoShape 47">
            <a:hlinkClick r:id="rId11" action="ppaction://hlinkfile" highlightClick="1"/>
          </p:cNvPr>
          <p:cNvSpPr>
            <a:spLocks noChangeArrowheads="1"/>
          </p:cNvSpPr>
          <p:nvPr/>
        </p:nvSpPr>
        <p:spPr bwMode="auto">
          <a:xfrm>
            <a:off x="8839200" y="5486400"/>
            <a:ext cx="228600" cy="304800"/>
          </a:xfrm>
          <a:prstGeom prst="actionButton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57354" name="AutoShape 48">
            <a:hlinkClick r:id="rId12" action="ppaction://hlinkfile" highlightClick="1"/>
          </p:cNvPr>
          <p:cNvSpPr>
            <a:spLocks noChangeArrowheads="1"/>
          </p:cNvSpPr>
          <p:nvPr/>
        </p:nvSpPr>
        <p:spPr bwMode="auto">
          <a:xfrm>
            <a:off x="8839200" y="5943600"/>
            <a:ext cx="228600" cy="304800"/>
          </a:xfrm>
          <a:prstGeom prst="actionButton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57355" name="AutoShape 49">
            <a:hlinkClick r:id="rId1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8839200" y="6400800"/>
            <a:ext cx="228600" cy="304800"/>
          </a:xfrm>
          <a:prstGeom prst="actionButtonDocumen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grpSp>
        <p:nvGrpSpPr>
          <p:cNvPr id="16" name="Group 50"/>
          <p:cNvGrpSpPr>
            <a:grpSpLocks/>
          </p:cNvGrpSpPr>
          <p:nvPr/>
        </p:nvGrpSpPr>
        <p:grpSpPr bwMode="auto">
          <a:xfrm>
            <a:off x="1447800" y="3779838"/>
            <a:ext cx="3733800" cy="1600200"/>
            <a:chOff x="1344" y="2285"/>
            <a:chExt cx="2352" cy="1008"/>
          </a:xfrm>
        </p:grpSpPr>
        <p:grpSp>
          <p:nvGrpSpPr>
            <p:cNvPr id="57357" name="Group 51"/>
            <p:cNvGrpSpPr>
              <a:grpSpLocks/>
            </p:cNvGrpSpPr>
            <p:nvPr/>
          </p:nvGrpSpPr>
          <p:grpSpPr bwMode="auto">
            <a:xfrm>
              <a:off x="1344" y="2621"/>
              <a:ext cx="556" cy="615"/>
              <a:chOff x="662" y="2064"/>
              <a:chExt cx="556" cy="615"/>
            </a:xfrm>
          </p:grpSpPr>
          <p:pic>
            <p:nvPicPr>
              <p:cNvPr id="57361" name="Picture 5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8" y="2064"/>
                <a:ext cx="424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362" name="Text Box 53"/>
              <p:cNvSpPr txBox="1">
                <a:spLocks noChangeArrowheads="1"/>
              </p:cNvSpPr>
              <p:nvPr/>
            </p:nvSpPr>
            <p:spPr bwMode="auto">
              <a:xfrm>
                <a:off x="662" y="2448"/>
                <a:ext cx="55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/>
                <a:r>
                  <a:rPr lang="en-GB" altLang="de-DE" sz="1800">
                    <a:latin typeface="Arial" panose="020B0604020202020204" pitchFamily="34" charset="0"/>
                  </a:rPr>
                  <a:t>sender</a:t>
                </a:r>
              </a:p>
            </p:txBody>
          </p:sp>
        </p:grpSp>
        <p:sp>
          <p:nvSpPr>
            <p:cNvPr id="57358" name="Line 54"/>
            <p:cNvSpPr>
              <a:spLocks noChangeShapeType="1"/>
            </p:cNvSpPr>
            <p:nvPr/>
          </p:nvSpPr>
          <p:spPr bwMode="auto">
            <a:xfrm flipV="1">
              <a:off x="1968" y="2429"/>
              <a:ext cx="1104" cy="384"/>
            </a:xfrm>
            <a:prstGeom prst="line">
              <a:avLst/>
            </a:prstGeom>
            <a:noFill/>
            <a:ln w="76200">
              <a:solidFill>
                <a:srgbClr val="990033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7359" name="Line 55"/>
            <p:cNvSpPr>
              <a:spLocks noChangeShapeType="1"/>
            </p:cNvSpPr>
            <p:nvPr/>
          </p:nvSpPr>
          <p:spPr bwMode="auto">
            <a:xfrm>
              <a:off x="1968" y="2957"/>
              <a:ext cx="1728" cy="336"/>
            </a:xfrm>
            <a:prstGeom prst="line">
              <a:avLst/>
            </a:prstGeom>
            <a:noFill/>
            <a:ln w="76200">
              <a:solidFill>
                <a:srgbClr val="990033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7360" name="Text Box 56"/>
            <p:cNvSpPr txBox="1">
              <a:spLocks noChangeArrowheads="1"/>
            </p:cNvSpPr>
            <p:nvPr/>
          </p:nvSpPr>
          <p:spPr bwMode="auto">
            <a:xfrm>
              <a:off x="1824" y="2285"/>
              <a:ext cx="61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r>
                <a:rPr lang="en-GB" altLang="de-DE" sz="1600">
                  <a:latin typeface="Arial" panose="020B0604020202020204" pitchFamily="34" charset="0"/>
                </a:rPr>
                <a:t>watches</a:t>
              </a:r>
            </a:p>
            <a:p>
              <a:pPr algn="ctr"/>
              <a:r>
                <a:rPr lang="en-GB" altLang="de-DE" sz="1600">
                  <a:latin typeface="Arial" panose="020B0604020202020204" pitchFamily="34" charset="0"/>
                </a:rPr>
                <a:t>progress</a:t>
              </a:r>
            </a:p>
          </p:txBody>
        </p:sp>
      </p:grpSp>
      <p:pic>
        <p:nvPicPr>
          <p:cNvPr id="57" name="Grafik 5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8" name="Grafik 5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3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The crackers experience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 eaLnBrk="1" hangingPunct="1">
              <a:lnSpc>
                <a:spcPct val="90000"/>
              </a:lnSpc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400" b="1" smtClean="0"/>
              <a:t>		</a:t>
            </a:r>
            <a:r>
              <a:rPr lang="en-GB" altLang="de-DE" sz="1600" b="1" smtClean="0"/>
              <a:t>real cracker	virtual cracker	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Surface elements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design	cheap and cheerful	simple page/graphics	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play	plastic toy and joke	web toy and joke	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dressing up	paper hat	mask to cut out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Experienced effects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shared	offered to another	sent by email message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co-experience	pulled together	sender can't see content 			until opened by recipient	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excitement	cultural connotations	recruited expectation	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hiddenness	contents inside	first page - no contents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suspense	pulling cracker	slow ... page change	</a:t>
            </a:r>
          </a:p>
          <a:p>
            <a:pPr marL="190500" indent="-190500" eaLnBrk="1" hangingPunct="1">
              <a:lnSpc>
                <a:spcPct val="90000"/>
              </a:lnSpc>
              <a:spcBef>
                <a:spcPct val="40000"/>
              </a:spcBef>
              <a:buFontTx/>
              <a:buChar char=" "/>
              <a:tabLst>
                <a:tab pos="482600" algn="l"/>
                <a:tab pos="2197100" algn="l"/>
                <a:tab pos="4762500" algn="l"/>
              </a:tabLst>
            </a:pPr>
            <a:r>
              <a:rPr lang="en-GB" altLang="de-DE" sz="1600" smtClean="0"/>
              <a:t>	surprise	bang (when it works)	WAV file (when it works)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9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Physical design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many constraints:</a:t>
            </a:r>
          </a:p>
          <a:p>
            <a:pPr lvl="1" eaLnBrk="1" hangingPunct="1"/>
            <a:r>
              <a:rPr lang="en-GB" altLang="de-DE" smtClean="0"/>
              <a:t>ergonomic  –  </a:t>
            </a:r>
            <a:r>
              <a:rPr lang="en-GB" altLang="de-DE" sz="2000" smtClean="0"/>
              <a:t>minimum button size</a:t>
            </a:r>
            <a:endParaRPr lang="en-GB" altLang="de-DE" smtClean="0"/>
          </a:p>
          <a:p>
            <a:pPr lvl="1" eaLnBrk="1" hangingPunct="1"/>
            <a:r>
              <a:rPr lang="en-GB" altLang="de-DE" smtClean="0"/>
              <a:t>physical  –  </a:t>
            </a:r>
            <a:r>
              <a:rPr lang="en-GB" altLang="de-DE" sz="2000" smtClean="0"/>
              <a:t>high-voltage switches are big</a:t>
            </a:r>
          </a:p>
          <a:p>
            <a:pPr lvl="1" eaLnBrk="1" hangingPunct="1"/>
            <a:r>
              <a:rPr lang="en-GB" altLang="de-DE" smtClean="0"/>
              <a:t>legal and safety  –  </a:t>
            </a:r>
            <a:r>
              <a:rPr lang="en-GB" altLang="de-DE" sz="2000" smtClean="0"/>
              <a:t>high cooker controls</a:t>
            </a:r>
            <a:endParaRPr lang="en-GB" altLang="de-DE" smtClean="0"/>
          </a:p>
          <a:p>
            <a:pPr lvl="1" eaLnBrk="1" hangingPunct="1"/>
            <a:r>
              <a:rPr lang="en-GB" altLang="de-DE" smtClean="0"/>
              <a:t>context and environment  –  </a:t>
            </a:r>
            <a:r>
              <a:rPr lang="en-GB" altLang="de-DE" sz="2000" smtClean="0"/>
              <a:t>easy to clean</a:t>
            </a:r>
            <a:endParaRPr lang="en-GB" altLang="de-DE" smtClean="0"/>
          </a:p>
          <a:p>
            <a:pPr lvl="1" eaLnBrk="1" hangingPunct="1"/>
            <a:r>
              <a:rPr lang="en-GB" altLang="de-DE" smtClean="0"/>
              <a:t>aesthetic  –  </a:t>
            </a:r>
            <a:r>
              <a:rPr lang="en-GB" altLang="de-DE" sz="2000" smtClean="0"/>
              <a:t>must look good</a:t>
            </a:r>
            <a:endParaRPr lang="en-GB" altLang="de-DE" smtClean="0"/>
          </a:p>
          <a:p>
            <a:pPr lvl="1" eaLnBrk="1" hangingPunct="1"/>
            <a:r>
              <a:rPr lang="en-GB" altLang="de-DE" smtClean="0"/>
              <a:t>economic  – … </a:t>
            </a:r>
            <a:r>
              <a:rPr lang="en-GB" altLang="de-DE" sz="2000" smtClean="0"/>
              <a:t>and not cost too much!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7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Design trade-offs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90500" indent="-190500" eaLnBrk="1" hangingPunct="1">
              <a:buFontTx/>
              <a:buNone/>
            </a:pPr>
            <a:r>
              <a:rPr lang="en-GB" altLang="de-DE" sz="2400" smtClean="0"/>
              <a:t>constraints are contradictory … need trade-offs</a:t>
            </a:r>
          </a:p>
          <a:p>
            <a:pPr marL="190500" indent="-190500" eaLnBrk="1" hangingPunct="1"/>
            <a:endParaRPr lang="en-GB" altLang="de-DE" sz="1000" smtClean="0"/>
          </a:p>
          <a:p>
            <a:pPr marL="190500" indent="-190500" eaLnBrk="1" hangingPunct="1">
              <a:buFontTx/>
              <a:buNone/>
            </a:pPr>
            <a:r>
              <a:rPr lang="en-GB" altLang="de-DE" sz="2000" smtClean="0"/>
              <a:t>within categories:</a:t>
            </a:r>
          </a:p>
          <a:p>
            <a:pPr marL="565150" lvl="1" indent="-184150" eaLnBrk="1" hangingPunct="1">
              <a:buFontTx/>
              <a:buChar char=" "/>
            </a:pPr>
            <a:r>
              <a:rPr lang="en-GB" altLang="de-DE" sz="2000" smtClean="0"/>
              <a:t>e.g. safety – cooker controls</a:t>
            </a:r>
          </a:p>
          <a:p>
            <a:pPr marL="946150" lvl="2" indent="-190500" eaLnBrk="1" hangingPunct="1">
              <a:buFontTx/>
              <a:buChar char=" "/>
            </a:pPr>
            <a:r>
              <a:rPr lang="en-GB" altLang="de-DE" sz="1800" smtClean="0"/>
              <a:t>front panel  –  safer for adult</a:t>
            </a:r>
          </a:p>
          <a:p>
            <a:pPr marL="946150" lvl="2" indent="-190500" eaLnBrk="1" hangingPunct="1">
              <a:buFontTx/>
              <a:buChar char=" "/>
            </a:pPr>
            <a:r>
              <a:rPr lang="en-GB" altLang="de-DE" sz="1800" smtClean="0"/>
              <a:t>rear panel  – safer for child </a:t>
            </a:r>
          </a:p>
          <a:p>
            <a:pPr marL="190500" indent="-190500" eaLnBrk="1" hangingPunct="1">
              <a:buFontTx/>
              <a:buNone/>
            </a:pPr>
            <a:endParaRPr lang="en-GB" altLang="de-DE" sz="1200" smtClean="0"/>
          </a:p>
          <a:p>
            <a:pPr marL="190500" indent="-190500" eaLnBrk="1" hangingPunct="1">
              <a:buFontTx/>
              <a:buNone/>
            </a:pPr>
            <a:r>
              <a:rPr lang="en-GB" altLang="de-DE" sz="2000" smtClean="0"/>
              <a:t>between categories</a:t>
            </a:r>
          </a:p>
          <a:p>
            <a:pPr marL="565150" lvl="1" indent="-184150" eaLnBrk="1" hangingPunct="1">
              <a:buFontTx/>
              <a:buChar char=" "/>
            </a:pPr>
            <a:r>
              <a:rPr lang="en-GB" altLang="de-DE" sz="2000" smtClean="0"/>
              <a:t>e.g. ergonomics vs. physical – MiniDisc remote</a:t>
            </a:r>
          </a:p>
          <a:p>
            <a:pPr marL="946150" lvl="2" indent="-190500" eaLnBrk="1" hangingPunct="1">
              <a:buFontTx/>
              <a:buChar char=" "/>
            </a:pPr>
            <a:r>
              <a:rPr lang="en-GB" altLang="de-DE" sz="1800" smtClean="0"/>
              <a:t>ergonomics  –  controls need to be bigger</a:t>
            </a:r>
          </a:p>
          <a:p>
            <a:pPr marL="946150" lvl="2" indent="-190500" eaLnBrk="1" hangingPunct="1">
              <a:buFontTx/>
              <a:buChar char=" "/>
            </a:pPr>
            <a:r>
              <a:rPr lang="en-GB" altLang="de-DE" sz="1800" smtClean="0"/>
              <a:t>physical – no room!</a:t>
            </a:r>
          </a:p>
          <a:p>
            <a:pPr marL="946150" lvl="2" indent="-190500" eaLnBrk="1" hangingPunct="1">
              <a:buFontTx/>
              <a:buChar char=" "/>
            </a:pPr>
            <a:r>
              <a:rPr lang="en-GB" altLang="de-DE" sz="1800" smtClean="0"/>
              <a:t>solution –  multifunction controls &amp; reduced functionality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4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Fluidity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25600" algn="l"/>
              </a:tabLst>
            </a:pPr>
            <a:r>
              <a:rPr lang="en-GB" altLang="de-DE" dirty="0" smtClean="0"/>
              <a:t>do external physical aspects reflect logical effect?</a:t>
            </a:r>
          </a:p>
          <a:p>
            <a:pPr lvl="1" eaLnBrk="1" hangingPunct="1">
              <a:tabLst>
                <a:tab pos="1625600" algn="l"/>
              </a:tabLst>
            </a:pPr>
            <a:r>
              <a:rPr lang="en-GB" altLang="de-DE" dirty="0" smtClean="0"/>
              <a:t>related to affordance (chap 5)</a:t>
            </a:r>
          </a:p>
          <a:p>
            <a:pPr lvl="1" eaLnBrk="1" hangingPunct="1">
              <a:buFontTx/>
              <a:buNone/>
              <a:tabLst>
                <a:tab pos="1625600" algn="l"/>
              </a:tabLst>
            </a:pPr>
            <a:endParaRPr lang="en-GB" altLang="de-DE" dirty="0" smtClean="0"/>
          </a:p>
          <a:p>
            <a:pPr lvl="1" eaLnBrk="1" hangingPunct="1">
              <a:buFontTx/>
              <a:buNone/>
              <a:tabLst>
                <a:tab pos="1625600" algn="l"/>
              </a:tabLst>
            </a:pPr>
            <a:r>
              <a:rPr lang="en-GB" altLang="de-DE" dirty="0" smtClean="0"/>
              <a:t>logical state revealed in physical state?</a:t>
            </a:r>
          </a:p>
          <a:p>
            <a:pPr lvl="3" eaLnBrk="1" hangingPunct="1">
              <a:buFontTx/>
              <a:buNone/>
              <a:tabLst>
                <a:tab pos="1625600" algn="l"/>
              </a:tabLst>
            </a:pPr>
            <a:r>
              <a:rPr lang="en-GB" altLang="de-DE" dirty="0" smtClean="0"/>
              <a:t>e.g. on/off buttons</a:t>
            </a:r>
          </a:p>
          <a:p>
            <a:pPr lvl="1" eaLnBrk="1" hangingPunct="1">
              <a:buFontTx/>
              <a:buNone/>
              <a:tabLst>
                <a:tab pos="1625600" algn="l"/>
              </a:tabLst>
            </a:pPr>
            <a:endParaRPr lang="en-GB" altLang="de-DE" dirty="0" smtClean="0"/>
          </a:p>
          <a:p>
            <a:pPr lvl="1" eaLnBrk="1" hangingPunct="1">
              <a:buFontTx/>
              <a:buNone/>
              <a:tabLst>
                <a:tab pos="1625600" algn="l"/>
              </a:tabLst>
            </a:pPr>
            <a:r>
              <a:rPr lang="en-GB" altLang="de-DE" dirty="0" smtClean="0"/>
              <a:t>inverse actions inverse effects?</a:t>
            </a:r>
          </a:p>
          <a:p>
            <a:pPr lvl="3" eaLnBrk="1" hangingPunct="1">
              <a:buFontTx/>
              <a:buNone/>
              <a:tabLst>
                <a:tab pos="1625600" algn="l"/>
              </a:tabLst>
            </a:pPr>
            <a:r>
              <a:rPr lang="en-GB" altLang="de-DE" dirty="0" smtClean="0"/>
              <a:t>e.g. arrow buttons, twist controls</a:t>
            </a:r>
          </a:p>
          <a:p>
            <a:pPr lvl="1" eaLnBrk="1" hangingPunct="1">
              <a:buFontTx/>
              <a:buNone/>
              <a:tabLst>
                <a:tab pos="1625600" algn="l"/>
              </a:tabLst>
            </a:pPr>
            <a:endParaRPr lang="en-GB" altLang="de-DE" sz="8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inverse actions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029200" cy="4114800"/>
          </a:xfrm>
        </p:spPr>
        <p:txBody>
          <a:bodyPr/>
          <a:lstStyle/>
          <a:p>
            <a:pPr eaLnBrk="1" hangingPunct="1"/>
            <a:r>
              <a:rPr lang="en-GB" altLang="de-DE" smtClean="0"/>
              <a:t>yes/no buttons</a:t>
            </a:r>
          </a:p>
          <a:p>
            <a:pPr lvl="1" eaLnBrk="1" hangingPunct="1"/>
            <a:r>
              <a:rPr lang="en-GB" altLang="de-DE" smtClean="0"/>
              <a:t>well sort of</a:t>
            </a:r>
          </a:p>
          <a:p>
            <a:pPr lvl="1"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‘joystick’</a:t>
            </a:r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also left side control</a:t>
            </a:r>
          </a:p>
        </p:txBody>
      </p:sp>
      <p:pic>
        <p:nvPicPr>
          <p:cNvPr id="62468" name="Picture 5" descr=" phone.jpg  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05000"/>
            <a:ext cx="2971800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715000" y="3733800"/>
            <a:ext cx="3124200" cy="762000"/>
            <a:chOff x="3600" y="2352"/>
            <a:chExt cx="1968" cy="480"/>
          </a:xfrm>
        </p:grpSpPr>
        <p:sp>
          <p:nvSpPr>
            <p:cNvPr id="62472" name="Line 6"/>
            <p:cNvSpPr>
              <a:spLocks noChangeShapeType="1"/>
            </p:cNvSpPr>
            <p:nvPr/>
          </p:nvSpPr>
          <p:spPr bwMode="auto">
            <a:xfrm>
              <a:off x="3600" y="2352"/>
              <a:ext cx="432" cy="43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2473" name="Line 7"/>
            <p:cNvSpPr>
              <a:spLocks noChangeShapeType="1"/>
            </p:cNvSpPr>
            <p:nvPr/>
          </p:nvSpPr>
          <p:spPr bwMode="auto">
            <a:xfrm flipH="1">
              <a:off x="4944" y="2400"/>
              <a:ext cx="624" cy="43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38920" name="Line 8"/>
          <p:cNvSpPr>
            <a:spLocks noChangeShapeType="1"/>
          </p:cNvSpPr>
          <p:nvPr/>
        </p:nvSpPr>
        <p:spPr bwMode="auto">
          <a:xfrm flipV="1">
            <a:off x="5867400" y="4800600"/>
            <a:ext cx="10668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5029200" y="2209800"/>
            <a:ext cx="990600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8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spring back controls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mtClean="0"/>
              <a:t>one-shot buttons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joystick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some sliders</a:t>
            </a:r>
          </a:p>
          <a:p>
            <a:pPr eaLnBrk="1" hangingPunct="1">
              <a:lnSpc>
                <a:spcPct val="90000"/>
              </a:lnSpc>
            </a:pPr>
            <a:endParaRPr lang="en-GB" altLang="de-DE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mtClean="0"/>
              <a:t>good – large selection sets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mtClean="0"/>
              <a:t>bad – hidden state</a:t>
            </a:r>
          </a:p>
          <a:p>
            <a:pPr eaLnBrk="1" hangingPunct="1">
              <a:lnSpc>
                <a:spcPct val="90000"/>
              </a:lnSpc>
            </a:pPr>
            <a:endParaRPr lang="en-GB" altLang="de-DE" smtClean="0"/>
          </a:p>
        </p:txBody>
      </p:sp>
      <p:pic>
        <p:nvPicPr>
          <p:cNvPr id="63492" name="Picture 5" descr=" phone.jpg  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05000"/>
            <a:ext cx="2971800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7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8" descr="min-disc-control_low.jpg                                       00075D63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638300"/>
            <a:ext cx="8904287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minidisk controller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5486400"/>
            <a:ext cx="4191000" cy="10668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e-DE" sz="1600" smtClean="0"/>
              <a:t>series of spring-back controls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e-DE" sz="1600" smtClean="0"/>
              <a:t>each cycle through some options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e-DE" sz="1600" smtClean="0"/>
              <a:t>–natural inverse back/forward</a:t>
            </a:r>
          </a:p>
        </p:txBody>
      </p:sp>
      <p:grpSp>
        <p:nvGrpSpPr>
          <p:cNvPr id="64517" name="Group 17"/>
          <p:cNvGrpSpPr>
            <a:grpSpLocks/>
          </p:cNvGrpSpPr>
          <p:nvPr/>
        </p:nvGrpSpPr>
        <p:grpSpPr bwMode="auto">
          <a:xfrm>
            <a:off x="2438400" y="2971800"/>
            <a:ext cx="2286000" cy="2438400"/>
            <a:chOff x="1536" y="1872"/>
            <a:chExt cx="1440" cy="1536"/>
          </a:xfrm>
        </p:grpSpPr>
        <p:sp>
          <p:nvSpPr>
            <p:cNvPr id="64522" name="Oval 10"/>
            <p:cNvSpPr>
              <a:spLocks noChangeArrowheads="1"/>
            </p:cNvSpPr>
            <p:nvPr/>
          </p:nvSpPr>
          <p:spPr bwMode="auto">
            <a:xfrm flipH="1">
              <a:off x="1728" y="1872"/>
              <a:ext cx="576" cy="555"/>
            </a:xfrm>
            <a:prstGeom prst="ellipse">
              <a:avLst/>
            </a:prstGeom>
            <a:noFill/>
            <a:ln w="57150">
              <a:solidFill>
                <a:srgbClr val="ED18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4523" name="Line 11"/>
            <p:cNvSpPr>
              <a:spLocks noChangeShapeType="1"/>
            </p:cNvSpPr>
            <p:nvPr/>
          </p:nvSpPr>
          <p:spPr bwMode="auto">
            <a:xfrm flipH="1">
              <a:off x="1776" y="2448"/>
              <a:ext cx="192" cy="960"/>
            </a:xfrm>
            <a:prstGeom prst="line">
              <a:avLst/>
            </a:prstGeom>
            <a:noFill/>
            <a:ln w="38100">
              <a:solidFill>
                <a:srgbClr val="ED18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4524" name="Line 12"/>
            <p:cNvSpPr>
              <a:spLocks noChangeShapeType="1"/>
            </p:cNvSpPr>
            <p:nvPr/>
          </p:nvSpPr>
          <p:spPr bwMode="auto">
            <a:xfrm>
              <a:off x="1536" y="2304"/>
              <a:ext cx="96" cy="1104"/>
            </a:xfrm>
            <a:prstGeom prst="line">
              <a:avLst/>
            </a:prstGeom>
            <a:noFill/>
            <a:ln w="38100">
              <a:solidFill>
                <a:srgbClr val="ED18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4525" name="Line 13"/>
            <p:cNvSpPr>
              <a:spLocks noChangeShapeType="1"/>
            </p:cNvSpPr>
            <p:nvPr/>
          </p:nvSpPr>
          <p:spPr bwMode="auto">
            <a:xfrm flipH="1">
              <a:off x="1920" y="2304"/>
              <a:ext cx="672" cy="1104"/>
            </a:xfrm>
            <a:prstGeom prst="line">
              <a:avLst/>
            </a:prstGeom>
            <a:noFill/>
            <a:ln w="38100">
              <a:solidFill>
                <a:srgbClr val="ED18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4526" name="Line 14"/>
            <p:cNvSpPr>
              <a:spLocks noChangeShapeType="1"/>
            </p:cNvSpPr>
            <p:nvPr/>
          </p:nvSpPr>
          <p:spPr bwMode="auto">
            <a:xfrm flipH="1">
              <a:off x="2064" y="2304"/>
              <a:ext cx="912" cy="1104"/>
            </a:xfrm>
            <a:prstGeom prst="line">
              <a:avLst/>
            </a:prstGeom>
            <a:noFill/>
            <a:ln w="38100">
              <a:solidFill>
                <a:srgbClr val="ED18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6451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91200" y="5334000"/>
            <a:ext cx="2971800" cy="1295400"/>
          </a:xfrm>
          <a:solidFill>
            <a:schemeClr val="bg1"/>
          </a:solidFill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e-DE" sz="1600" smtClean="0"/>
              <a:t>twist for track movement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e-DE" sz="1600" smtClean="0"/>
              <a:t>pull and twist for volume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e-DE" sz="1600" smtClean="0"/>
              <a:t>– spring back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e-DE" sz="1600" smtClean="0"/>
              <a:t>– natural inverse for twist</a:t>
            </a:r>
          </a:p>
        </p:txBody>
      </p:sp>
      <p:grpSp>
        <p:nvGrpSpPr>
          <p:cNvPr id="64519" name="Group 16"/>
          <p:cNvGrpSpPr>
            <a:grpSpLocks/>
          </p:cNvGrpSpPr>
          <p:nvPr/>
        </p:nvGrpSpPr>
        <p:grpSpPr bwMode="auto">
          <a:xfrm>
            <a:off x="6096000" y="2667000"/>
            <a:ext cx="2057400" cy="2667000"/>
            <a:chOff x="3840" y="1680"/>
            <a:chExt cx="1296" cy="1680"/>
          </a:xfrm>
        </p:grpSpPr>
        <p:sp>
          <p:nvSpPr>
            <p:cNvPr id="64520" name="Oval 7"/>
            <p:cNvSpPr>
              <a:spLocks noChangeArrowheads="1"/>
            </p:cNvSpPr>
            <p:nvPr/>
          </p:nvSpPr>
          <p:spPr bwMode="auto">
            <a:xfrm flipH="1">
              <a:off x="3840" y="1680"/>
              <a:ext cx="1296" cy="1248"/>
            </a:xfrm>
            <a:prstGeom prst="ellipse">
              <a:avLst/>
            </a:prstGeom>
            <a:noFill/>
            <a:ln w="57150">
              <a:solidFill>
                <a:srgbClr val="ED18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4521" name="Line 8"/>
            <p:cNvSpPr>
              <a:spLocks noChangeShapeType="1"/>
            </p:cNvSpPr>
            <p:nvPr/>
          </p:nvSpPr>
          <p:spPr bwMode="auto">
            <a:xfrm>
              <a:off x="4560" y="2928"/>
              <a:ext cx="96" cy="432"/>
            </a:xfrm>
            <a:prstGeom prst="line">
              <a:avLst/>
            </a:prstGeom>
            <a:noFill/>
            <a:ln w="38100">
              <a:solidFill>
                <a:srgbClr val="ED181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physical layout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334000" cy="4114800"/>
          </a:xfrm>
        </p:spPr>
        <p:txBody>
          <a:bodyPr/>
          <a:lstStyle/>
          <a:p>
            <a:pPr eaLnBrk="1" hangingPunct="1">
              <a:buFontTx/>
              <a:buNone/>
              <a:tabLst>
                <a:tab pos="762000" algn="l"/>
                <a:tab pos="1524000" algn="l"/>
              </a:tabLst>
            </a:pPr>
            <a:endParaRPr lang="en-GB" altLang="de-DE" smtClean="0"/>
          </a:p>
          <a:p>
            <a:pPr eaLnBrk="1" hangingPunct="1">
              <a:buFontTx/>
              <a:buNone/>
              <a:tabLst>
                <a:tab pos="762000" algn="l"/>
                <a:tab pos="1524000" algn="l"/>
              </a:tabLst>
            </a:pPr>
            <a:r>
              <a:rPr lang="en-GB" altLang="de-DE" smtClean="0"/>
              <a:t>controls:</a:t>
            </a:r>
          </a:p>
          <a:p>
            <a:pPr eaLnBrk="1" hangingPunct="1">
              <a:buFontTx/>
              <a:buNone/>
              <a:tabLst>
                <a:tab pos="762000" algn="l"/>
                <a:tab pos="1524000" algn="l"/>
              </a:tabLst>
            </a:pPr>
            <a:r>
              <a:rPr lang="en-GB" altLang="de-DE" smtClean="0"/>
              <a:t>	 logical relationship </a:t>
            </a:r>
            <a:br>
              <a:rPr lang="en-GB" altLang="de-DE" smtClean="0"/>
            </a:br>
            <a:r>
              <a:rPr lang="en-GB" altLang="de-DE" smtClean="0"/>
              <a:t>	~	spatial grouping</a:t>
            </a:r>
          </a:p>
          <a:p>
            <a:pPr eaLnBrk="1" hangingPunct="1">
              <a:buFontTx/>
              <a:buNone/>
              <a:tabLst>
                <a:tab pos="762000" algn="l"/>
                <a:tab pos="1524000" algn="l"/>
              </a:tabLst>
            </a:pPr>
            <a:endParaRPr lang="en-GB" altLang="de-DE" smtClean="0"/>
          </a:p>
        </p:txBody>
      </p:sp>
      <p:pic>
        <p:nvPicPr>
          <p:cNvPr id="65540" name="Picture 5" descr="&#10;microwave.jpg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1600200"/>
            <a:ext cx="2384425" cy="49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2" descr="washing-machine.jpg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16100"/>
            <a:ext cx="83820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compliant interaction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5334000"/>
            <a:ext cx="3810000" cy="9144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de-DE" sz="1800" smtClean="0"/>
              <a:t>state evident in</a:t>
            </a:r>
            <a:br>
              <a:rPr lang="en-GB" altLang="de-DE" sz="1800" smtClean="0"/>
            </a:br>
            <a:r>
              <a:rPr lang="en-GB" altLang="de-DE" sz="1800" smtClean="0"/>
              <a:t>mechanical buttons</a:t>
            </a:r>
          </a:p>
        </p:txBody>
      </p:sp>
      <p:sp>
        <p:nvSpPr>
          <p:cNvPr id="6656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5334000"/>
            <a:ext cx="3810000" cy="9144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GB" altLang="de-DE" sz="1600" smtClean="0"/>
              <a:t>rotary knobs reveal internal state and can be controlled by both user and machine</a:t>
            </a: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762000" y="2286000"/>
            <a:ext cx="2057400" cy="1981200"/>
          </a:xfrm>
          <a:prstGeom prst="ellipse">
            <a:avLst/>
          </a:prstGeom>
          <a:noFill/>
          <a:ln w="5715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66567" name="Line 7"/>
          <p:cNvSpPr>
            <a:spLocks noChangeShapeType="1"/>
          </p:cNvSpPr>
          <p:nvPr/>
        </p:nvSpPr>
        <p:spPr bwMode="auto">
          <a:xfrm>
            <a:off x="1981200" y="4267200"/>
            <a:ext cx="228600" cy="1066800"/>
          </a:xfrm>
          <a:prstGeom prst="line">
            <a:avLst/>
          </a:prstGeom>
          <a:noFill/>
          <a:ln w="3810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3276600" y="2514600"/>
            <a:ext cx="2057400" cy="1981200"/>
          </a:xfrm>
          <a:prstGeom prst="ellipse">
            <a:avLst/>
          </a:prstGeom>
          <a:noFill/>
          <a:ln w="5715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66569" name="Oval 9"/>
          <p:cNvSpPr>
            <a:spLocks noChangeArrowheads="1"/>
          </p:cNvSpPr>
          <p:nvPr/>
        </p:nvSpPr>
        <p:spPr bwMode="auto">
          <a:xfrm>
            <a:off x="5791200" y="2514600"/>
            <a:ext cx="2057400" cy="1981200"/>
          </a:xfrm>
          <a:prstGeom prst="ellipse">
            <a:avLst/>
          </a:prstGeom>
          <a:noFill/>
          <a:ln w="5715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66570" name="Line 10"/>
          <p:cNvSpPr>
            <a:spLocks noChangeShapeType="1"/>
          </p:cNvSpPr>
          <p:nvPr/>
        </p:nvSpPr>
        <p:spPr bwMode="auto">
          <a:xfrm>
            <a:off x="4724400" y="4343400"/>
            <a:ext cx="762000" cy="990600"/>
          </a:xfrm>
          <a:prstGeom prst="line">
            <a:avLst/>
          </a:prstGeom>
          <a:noFill/>
          <a:ln w="3810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 flipH="1">
            <a:off x="5867400" y="4419600"/>
            <a:ext cx="533400" cy="914400"/>
          </a:xfrm>
          <a:prstGeom prst="line">
            <a:avLst/>
          </a:prstGeom>
          <a:noFill/>
          <a:ln w="38100">
            <a:solidFill>
              <a:srgbClr val="ED181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5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value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543800" cy="251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400" smtClean="0"/>
              <a:t>people use something</a:t>
            </a:r>
            <a:br>
              <a:rPr lang="en-GB" altLang="de-DE" sz="2400" smtClean="0"/>
            </a:br>
            <a:r>
              <a:rPr lang="en-GB" altLang="de-DE" sz="2400" smtClean="0"/>
              <a:t>	</a:t>
            </a:r>
            <a:r>
              <a:rPr lang="en-GB" altLang="de-DE" sz="2400" b="1" smtClean="0">
                <a:solidFill>
                  <a:srgbClr val="993333"/>
                </a:solidFill>
              </a:rPr>
              <a:t>ONLY  IF</a:t>
            </a:r>
            <a:r>
              <a:rPr lang="en-GB" altLang="de-DE" sz="2400" smtClean="0"/>
              <a:t/>
            </a:r>
            <a:br>
              <a:rPr lang="en-GB" altLang="de-DE" sz="2400" smtClean="0"/>
            </a:br>
            <a:r>
              <a:rPr lang="en-GB" altLang="de-DE" sz="2400" smtClean="0"/>
              <a:t>		it has perceived value</a:t>
            </a:r>
            <a:br>
              <a:rPr lang="en-GB" altLang="de-DE" sz="2400" smtClean="0"/>
            </a:br>
            <a:r>
              <a:rPr lang="en-GB" altLang="de-DE" sz="2400" smtClean="0"/>
              <a:t>	</a:t>
            </a:r>
            <a:r>
              <a:rPr lang="en-GB" altLang="de-DE" sz="2400" b="1" smtClean="0">
                <a:solidFill>
                  <a:srgbClr val="993333"/>
                </a:solidFill>
              </a:rPr>
              <a:t>AND</a:t>
            </a:r>
            <a:r>
              <a:rPr lang="en-GB" altLang="de-DE" sz="2400" smtClean="0"/>
              <a:t/>
            </a:r>
            <a:br>
              <a:rPr lang="en-GB" altLang="de-DE" sz="2400" smtClean="0"/>
            </a:br>
            <a:r>
              <a:rPr lang="en-GB" altLang="de-DE" sz="2400" smtClean="0"/>
              <a:t>		value exceeds cost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4724400"/>
            <a:ext cx="8001000" cy="1676400"/>
          </a:xfrm>
        </p:spPr>
        <p:txBody>
          <a:bodyPr/>
          <a:lstStyle/>
          <a:p>
            <a:pPr marL="292100" indent="-292100" defTabSz="571500" eaLnBrk="1" hangingPunct="1">
              <a:buFontTx/>
              <a:buNone/>
            </a:pPr>
            <a:r>
              <a:rPr lang="en-GB" altLang="de-DE" sz="2000" b="1" smtClean="0">
                <a:solidFill>
                  <a:srgbClr val="993333"/>
                </a:solidFill>
              </a:rPr>
              <a:t>BUT NOTE</a:t>
            </a:r>
            <a:endParaRPr lang="en-GB" altLang="de-DE" sz="2000" smtClean="0"/>
          </a:p>
          <a:p>
            <a:pPr marL="292100" indent="-292100" defTabSz="571500" eaLnBrk="1" hangingPunct="1"/>
            <a:r>
              <a:rPr lang="en-GB" altLang="de-DE" sz="2000" smtClean="0"/>
              <a:t>exceptions (e.g. habit)</a:t>
            </a:r>
          </a:p>
          <a:p>
            <a:pPr marL="292100" indent="-292100" defTabSz="571500" eaLnBrk="1" hangingPunct="1"/>
            <a:r>
              <a:rPr lang="en-GB" altLang="de-DE" sz="2000" smtClean="0"/>
              <a:t>value </a:t>
            </a:r>
            <a:r>
              <a:rPr lang="en-GB" altLang="de-DE" sz="2000" b="1" smtClean="0">
                <a:solidFill>
                  <a:srgbClr val="993333"/>
                </a:solidFill>
              </a:rPr>
              <a:t>NOT</a:t>
            </a:r>
            <a:r>
              <a:rPr lang="en-GB" altLang="de-DE" sz="2000" smtClean="0"/>
              <a:t> necessarily personal gain or money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Weighing up value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mtClean="0"/>
              <a:t>value</a:t>
            </a:r>
          </a:p>
          <a:p>
            <a:pPr lvl="2" eaLnBrk="1" hangingPunct="1"/>
            <a:r>
              <a:rPr lang="en-GB" altLang="de-DE" smtClean="0"/>
              <a:t>helps me get my work done</a:t>
            </a:r>
          </a:p>
          <a:p>
            <a:pPr lvl="2" eaLnBrk="1" hangingPunct="1"/>
            <a:r>
              <a:rPr lang="en-GB" altLang="de-DE" smtClean="0"/>
              <a:t>fun</a:t>
            </a:r>
          </a:p>
          <a:p>
            <a:pPr lvl="2" eaLnBrk="1" hangingPunct="1"/>
            <a:r>
              <a:rPr lang="en-GB" altLang="de-DE" smtClean="0"/>
              <a:t>good for others</a:t>
            </a:r>
          </a:p>
          <a:p>
            <a:pPr eaLnBrk="1" hangingPunct="1">
              <a:buFontTx/>
              <a:buNone/>
            </a:pPr>
            <a:r>
              <a:rPr lang="en-GB" altLang="de-DE" smtClean="0"/>
              <a:t>cost</a:t>
            </a:r>
          </a:p>
          <a:p>
            <a:pPr lvl="2" eaLnBrk="1" hangingPunct="1"/>
            <a:r>
              <a:rPr lang="en-GB" altLang="de-DE" smtClean="0"/>
              <a:t>download time</a:t>
            </a:r>
          </a:p>
          <a:p>
            <a:pPr lvl="2" eaLnBrk="1" hangingPunct="1"/>
            <a:r>
              <a:rPr lang="en-GB" altLang="de-DE" smtClean="0"/>
              <a:t>money  £, $, €</a:t>
            </a:r>
          </a:p>
          <a:p>
            <a:pPr lvl="2" eaLnBrk="1" hangingPunct="1"/>
            <a:r>
              <a:rPr lang="en-GB" altLang="de-DE" smtClean="0"/>
              <a:t>learning effort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6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 economics Net Present Value:</a:t>
            </a:r>
          </a:p>
          <a:p>
            <a:pPr lvl="1" eaLnBrk="1" hangingPunct="1"/>
            <a:r>
              <a:rPr lang="en-GB" altLang="de-DE" smtClean="0"/>
              <a:t>discount by (1+rate)</a:t>
            </a:r>
            <a:r>
              <a:rPr lang="en-GB" altLang="de-DE" baseline="30000" smtClean="0"/>
              <a:t>years to wait</a:t>
            </a:r>
            <a:endParaRPr lang="en-GB" altLang="de-DE" smtClean="0"/>
          </a:p>
          <a:p>
            <a:pPr lvl="4"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in life people heavily discount</a:t>
            </a:r>
          </a:p>
          <a:p>
            <a:pPr lvl="1" eaLnBrk="1" hangingPunct="1"/>
            <a:r>
              <a:rPr lang="en-GB" altLang="de-DE" smtClean="0"/>
              <a:t>future value and future cost</a:t>
            </a:r>
          </a:p>
          <a:p>
            <a:pPr lvl="1" eaLnBrk="1" hangingPunct="1"/>
            <a:r>
              <a:rPr lang="en-GB" altLang="de-DE" smtClean="0"/>
              <a:t>hence resistance to learning</a:t>
            </a:r>
          </a:p>
          <a:p>
            <a:pPr lvl="1" eaLnBrk="1" hangingPunct="1"/>
            <a:r>
              <a:rPr lang="en-GB" altLang="de-DE" smtClean="0"/>
              <a:t>need low barriers</a:t>
            </a:r>
            <a:br>
              <a:rPr lang="en-GB" altLang="de-DE" smtClean="0"/>
            </a:br>
            <a:r>
              <a:rPr lang="en-GB" altLang="de-DE" smtClean="0"/>
              <a:t>and high perceived present value</a:t>
            </a:r>
          </a:p>
        </p:txBody>
      </p:sp>
      <p:sp>
        <p:nvSpPr>
          <p:cNvPr id="696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Discounted future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example – HCI book search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value for people </a:t>
            </a:r>
            <a:r>
              <a:rPr lang="en-GB" altLang="de-DE" sz="2400" i="1" smtClean="0"/>
              <a:t>who have</a:t>
            </a:r>
            <a:r>
              <a:rPr lang="en-GB" altLang="de-DE" sz="2400" smtClean="0"/>
              <a:t> the book</a:t>
            </a:r>
            <a:br>
              <a:rPr lang="en-GB" altLang="de-DE" sz="2400" smtClean="0"/>
            </a:br>
            <a:r>
              <a:rPr lang="en-GB" altLang="de-DE" sz="2400" smtClean="0"/>
              <a:t>	helps you to look up things</a:t>
            </a:r>
          </a:p>
          <a:p>
            <a:pPr lvl="3" eaLnBrk="1" hangingPunct="1"/>
            <a:r>
              <a:rPr lang="en-GB" altLang="de-DE" sz="1600" smtClean="0"/>
              <a:t>chapter and page number</a:t>
            </a:r>
          </a:p>
          <a:p>
            <a:pPr lvl="3" eaLnBrk="1" hangingPunct="1"/>
            <a:endParaRPr lang="en-GB" altLang="de-DE" sz="1600" smtClean="0"/>
          </a:p>
          <a:p>
            <a:pPr eaLnBrk="1" hangingPunct="1"/>
            <a:r>
              <a:rPr lang="en-GB" altLang="de-DE" sz="2400" smtClean="0"/>
              <a:t>value for those </a:t>
            </a:r>
            <a:r>
              <a:rPr lang="en-GB" altLang="de-DE" sz="2400" i="1" smtClean="0"/>
              <a:t>who don’t</a:t>
            </a:r>
            <a:r>
              <a:rPr lang="en-GB" altLang="de-DE" sz="2400" smtClean="0"/>
              <a:t> …</a:t>
            </a:r>
            <a:br>
              <a:rPr lang="en-GB" altLang="de-DE" sz="2400" smtClean="0"/>
            </a:br>
            <a:r>
              <a:rPr lang="en-GB" altLang="de-DE" sz="2400" smtClean="0"/>
              <a:t>	sort of online mini-encyclopaedia</a:t>
            </a:r>
          </a:p>
          <a:p>
            <a:pPr lvl="3" eaLnBrk="1" hangingPunct="1"/>
            <a:r>
              <a:rPr lang="en-GB" altLang="de-DE" sz="1600" smtClean="0"/>
              <a:t>full paragraph of context</a:t>
            </a:r>
          </a:p>
          <a:p>
            <a:pPr lvl="3" eaLnBrk="1" hangingPunct="1"/>
            <a:endParaRPr lang="en-GB" altLang="de-DE" sz="1600" smtClean="0"/>
          </a:p>
          <a:p>
            <a:pPr eaLnBrk="1" hangingPunct="1">
              <a:buFontTx/>
              <a:buChar char=" "/>
            </a:pPr>
            <a:r>
              <a:rPr lang="en-GB" altLang="de-DE" sz="2400" smtClean="0"/>
              <a:t>… but also says “buy me”!!</a:t>
            </a:r>
          </a:p>
        </p:txBody>
      </p:sp>
      <p:sp>
        <p:nvSpPr>
          <p:cNvPr id="70660" name="Rectangle 5"/>
          <p:cNvSpPr>
            <a:spLocks noChangeArrowheads="1"/>
          </p:cNvSpPr>
          <p:nvPr/>
        </p:nvSpPr>
        <p:spPr bwMode="auto">
          <a:xfrm>
            <a:off x="914400" y="5029200"/>
            <a:ext cx="5181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1000125" y="4953000"/>
            <a:ext cx="4333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2400" dirty="0">
                <a:latin typeface="Verdana" panose="020B0604030504040204" pitchFamily="34" charset="0"/>
              </a:rPr>
              <a:t>… but also says “buy me”!!</a:t>
            </a: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828800"/>
            <a:ext cx="11953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248400" y="3429000"/>
            <a:ext cx="2362200" cy="3287713"/>
            <a:chOff x="3936" y="2160"/>
            <a:chExt cx="1488" cy="2071"/>
          </a:xfrm>
        </p:grpSpPr>
        <p:pic>
          <p:nvPicPr>
            <p:cNvPr id="70664" name="Picture 8" descr="search-results.pict                                            0006D35BMacintosh HD                   ABA78158: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2763"/>
              <a:ext cx="1488" cy="1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5" name="Line 9"/>
            <p:cNvSpPr>
              <a:spLocks noChangeShapeType="1"/>
            </p:cNvSpPr>
            <p:nvPr/>
          </p:nvSpPr>
          <p:spPr bwMode="auto">
            <a:xfrm flipH="1">
              <a:off x="4704" y="2160"/>
              <a:ext cx="240" cy="52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7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build="p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Value and organisational design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coercion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mtClean="0"/>
              <a:t>tell people what to do!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mtClean="0"/>
              <a:t>value = keep your job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enculturation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mtClean="0"/>
              <a:t>explain corporate values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mtClean="0"/>
              <a:t>establish support </a:t>
            </a:r>
            <a:r>
              <a:rPr lang="en-GB" altLang="de-DE" sz="1800" smtClean="0"/>
              <a:t>(e.g share options)</a:t>
            </a:r>
            <a:endParaRPr lang="en-GB" altLang="de-DE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emergence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mtClean="0"/>
              <a:t>design process so that</a:t>
            </a:r>
            <a:br>
              <a:rPr lang="en-GB" altLang="de-DE" smtClean="0"/>
            </a:br>
            <a:r>
              <a:rPr lang="en-GB" altLang="de-DE" smtClean="0"/>
              <a:t>individuals value </a:t>
            </a:r>
            <a:r>
              <a:rPr lang="en-GB" altLang="de-DE" smtClean="0">
                <a:sym typeface="Symbol" panose="05050102010706020507" pitchFamily="18" charset="2"/>
              </a:rPr>
              <a:t></a:t>
            </a:r>
            <a:r>
              <a:rPr lang="en-GB" altLang="de-DE" smtClean="0"/>
              <a:t> organisational value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1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General lesson …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mtClean="0"/>
              <a:t>if you want someone to do something …</a:t>
            </a:r>
          </a:p>
          <a:p>
            <a:pPr eaLnBrk="1" hangingPunct="1">
              <a:buFontTx/>
              <a:buChar char=" "/>
            </a:pPr>
            <a:endParaRPr lang="en-GB" altLang="de-DE" smtClean="0"/>
          </a:p>
          <a:p>
            <a:pPr eaLnBrk="1" hangingPunct="1"/>
            <a:r>
              <a:rPr lang="en-GB" altLang="de-DE" smtClean="0"/>
              <a:t>make it easy for them!</a:t>
            </a:r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understand their values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5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981200"/>
            <a:ext cx="6629400" cy="1219200"/>
          </a:xfrm>
        </p:spPr>
        <p:txBody>
          <a:bodyPr/>
          <a:lstStyle/>
          <a:p>
            <a:pPr algn="ctr" eaLnBrk="1" hangingPunct="1">
              <a:spcAft>
                <a:spcPct val="30000"/>
              </a:spcAft>
            </a:pPr>
            <a:r>
              <a:rPr lang="en-GB" altLang="de-DE" smtClean="0">
                <a:solidFill>
                  <a:srgbClr val="2E005D"/>
                </a:solidFill>
                <a:latin typeface="Verdana" panose="020B0604030504040204" pitchFamily="34" charset="0"/>
              </a:rPr>
              <a:t>chapter 3</a:t>
            </a:r>
            <a:endParaRPr lang="en-GB" altLang="de-DE" sz="4000" smtClean="0">
              <a:solidFill>
                <a:srgbClr val="2E005D"/>
              </a:solidFill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3048000"/>
          </a:xfrm>
        </p:spPr>
        <p:txBody>
          <a:bodyPr/>
          <a:lstStyle/>
          <a:p>
            <a:pPr eaLnBrk="1" hangingPunct="1"/>
            <a:r>
              <a:rPr lang="en-GB" altLang="de-DE" sz="4000" smtClean="0">
                <a:latin typeface="Comic Sans MS" panose="030F0702030302020204" pitchFamily="66" charset="0"/>
              </a:rPr>
              <a:t>the interaction</a:t>
            </a:r>
            <a:endParaRPr lang="en-GB" altLang="de-DE" sz="4400" smtClean="0"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de-DE" sz="4400" b="1" smtClean="0">
                <a:solidFill>
                  <a:srgbClr val="262464"/>
                </a:solidFill>
                <a:latin typeface="Comic Sans MS" panose="030F0702030302020204" pitchFamily="66" charset="0"/>
              </a:rPr>
              <a:t>extras …</a:t>
            </a:r>
            <a:r>
              <a:rPr lang="en-GB" altLang="de-DE" sz="4400" smtClean="0">
                <a:solidFill>
                  <a:srgbClr val="262464"/>
                </a:solidFill>
                <a:latin typeface="Comic Sans MS" panose="030F0702030302020204" pitchFamily="66" charset="0"/>
              </a:rPr>
              <a:t/>
            </a:r>
            <a:br>
              <a:rPr lang="en-GB" altLang="de-DE" sz="4400" smtClean="0">
                <a:solidFill>
                  <a:srgbClr val="262464"/>
                </a:solidFill>
                <a:latin typeface="Comic Sans MS" panose="030F0702030302020204" pitchFamily="66" charset="0"/>
              </a:rPr>
            </a:br>
            <a:r>
              <a:rPr lang="en-GB" altLang="de-DE" sz="3600" smtClean="0">
                <a:latin typeface="Comic Sans MS" panose="030F0702030302020204" pitchFamily="66" charset="0"/>
              </a:rPr>
              <a:t>more about widgets</a:t>
            </a:r>
            <a:endParaRPr lang="en-GB" altLang="de-DE" sz="4400" smtClean="0">
              <a:latin typeface="Comic Sans MS" panose="030F0702030302020204" pitchFamily="66" charset="0"/>
            </a:endParaRPr>
          </a:p>
        </p:txBody>
      </p: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3733" name="Rectangle 5"/>
            <p:cNvSpPr>
              <a:spLocks noChangeArrowheads="1"/>
            </p:cNvSpPr>
            <p:nvPr/>
          </p:nvSpPr>
          <p:spPr bwMode="auto">
            <a:xfrm>
              <a:off x="5136" y="528"/>
              <a:ext cx="624" cy="37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73734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5760" cy="672"/>
            </a:xfrm>
            <a:prstGeom prst="rect">
              <a:avLst/>
            </a:prstGeom>
            <a:solidFill>
              <a:srgbClr val="2E005D"/>
            </a:solidFill>
            <a:ln w="9525">
              <a:solidFill>
                <a:srgbClr val="2E005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pic>
          <p:nvPicPr>
            <p:cNvPr id="7373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0"/>
              <a:ext cx="3264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" y="0"/>
              <a:ext cx="672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7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72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8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0"/>
              <a:ext cx="17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9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4" y="0"/>
              <a:ext cx="17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6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de-DE" smtClean="0"/>
              <a:t>understanding and choosing widgets</a:t>
            </a:r>
          </a:p>
        </p:txBody>
      </p:sp>
      <p:sp>
        <p:nvSpPr>
          <p:cNvPr id="7475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widgets - bits that make the GUI</a:t>
            </a:r>
          </a:p>
          <a:p>
            <a:pPr eaLnBrk="1" hangingPunct="1"/>
            <a:r>
              <a:rPr lang="en-GB" altLang="de-DE" smtClean="0"/>
              <a:t>what do they do</a:t>
            </a:r>
          </a:p>
          <a:p>
            <a:pPr eaLnBrk="1" hangingPunct="1"/>
            <a:r>
              <a:rPr lang="en-GB" altLang="de-DE" smtClean="0"/>
              <a:t>what are they good for</a:t>
            </a:r>
          </a:p>
        </p:txBody>
      </p:sp>
      <p:pic>
        <p:nvPicPr>
          <p:cNvPr id="7475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19713"/>
            <a:ext cx="2057400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688" y="5791200"/>
            <a:ext cx="7381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00600"/>
            <a:ext cx="13716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6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>
                <a:solidFill>
                  <a:schemeClr val="tx1"/>
                </a:solidFill>
              </a:rPr>
              <a:t>one-by-one – WIMP elements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697038" lvl="2" indent="-384175" eaLnBrk="1" hangingPunct="1">
              <a:buFont typeface="Symbol" panose="05050102010706020507" pitchFamily="18" charset="2"/>
              <a:buChar char="·"/>
            </a:pPr>
            <a:endParaRPr lang="en-US" altLang="de-DE" smtClean="0"/>
          </a:p>
          <a:p>
            <a:pPr marL="344488" eaLnBrk="1" hangingPunct="1">
              <a:buFont typeface="Symbol" panose="05050102010706020507" pitchFamily="18" charset="2"/>
              <a:buChar char="·"/>
            </a:pPr>
            <a:r>
              <a:rPr lang="en-US" altLang="de-DE" smtClean="0"/>
              <a:t>widgets - bits that make the GUI</a:t>
            </a:r>
          </a:p>
          <a:p>
            <a:pPr marL="344488" eaLnBrk="1" hangingPunct="1">
              <a:spcBef>
                <a:spcPct val="80000"/>
              </a:spcBef>
              <a:buFont typeface="Symbol" panose="05050102010706020507" pitchFamily="18" charset="2"/>
              <a:buChar char="·"/>
            </a:pPr>
            <a:r>
              <a:rPr lang="en-US" altLang="de-DE" smtClean="0"/>
              <a:t>what do they do</a:t>
            </a:r>
          </a:p>
          <a:p>
            <a:pPr marL="344488" eaLnBrk="1" hangingPunct="1">
              <a:spcBef>
                <a:spcPct val="80000"/>
              </a:spcBef>
              <a:buFont typeface="Symbol" panose="05050102010706020507" pitchFamily="18" charset="2"/>
              <a:buChar char="·"/>
            </a:pPr>
            <a:r>
              <a:rPr lang="en-US" altLang="de-DE" smtClean="0"/>
              <a:t>what are they good for</a:t>
            </a:r>
          </a:p>
          <a:p>
            <a:pPr marL="344488" eaLnBrk="1" hangingPunct="1">
              <a:buFont typeface="Symbol" panose="05050102010706020507" pitchFamily="18" charset="2"/>
              <a:buChar char="·"/>
            </a:pPr>
            <a:endParaRPr lang="en-US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8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widgets?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individual items on a GUI screen ...</a:t>
            </a:r>
          </a:p>
          <a:p>
            <a:pPr lvl="1" eaLnBrk="1" hangingPunct="1"/>
            <a:r>
              <a:rPr lang="en-US" altLang="de-DE" smtClean="0"/>
              <a:t>checkboxes, menus, toolbars, buttons etc.</a:t>
            </a:r>
          </a:p>
          <a:p>
            <a:pPr lvl="1" eaLnBrk="1" hangingPunct="1"/>
            <a:endParaRPr lang="en-US" altLang="de-DE" sz="2000" smtClean="0"/>
          </a:p>
          <a:p>
            <a:pPr eaLnBrk="1" hangingPunct="1"/>
            <a:r>
              <a:rPr lang="en-US" altLang="de-DE" smtClean="0"/>
              <a:t>three aspects:</a:t>
            </a:r>
          </a:p>
          <a:p>
            <a:pPr lvl="1" eaLnBrk="1" hangingPunct="1"/>
            <a:r>
              <a:rPr lang="en-US" altLang="de-DE" smtClean="0"/>
              <a:t>appearance	-  what they look like</a:t>
            </a:r>
          </a:p>
          <a:p>
            <a:pPr lvl="1" eaLnBrk="1" hangingPunct="1"/>
            <a:r>
              <a:rPr lang="en-US" altLang="de-DE" smtClean="0"/>
              <a:t>interaction	-  how they behave</a:t>
            </a:r>
          </a:p>
          <a:p>
            <a:pPr lvl="1" eaLnBrk="1" hangingPunct="1"/>
            <a:r>
              <a:rPr lang="en-US" altLang="de-DE" smtClean="0"/>
              <a:t>semantics	-  what they mean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7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appearance</a:t>
            </a:r>
          </a:p>
        </p:txBody>
      </p:sp>
      <p:pic>
        <p:nvPicPr>
          <p:cNvPr id="7782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956050"/>
            <a:ext cx="312738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67000"/>
            <a:ext cx="16192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175" y="2662238"/>
            <a:ext cx="169862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879725"/>
            <a:ext cx="30638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5257800"/>
            <a:ext cx="15589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452688"/>
            <a:ext cx="798513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3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36988"/>
            <a:ext cx="1227138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4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3752850"/>
            <a:ext cx="12128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6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appearance includes words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z="2400" smtClean="0"/>
              <a:t>verbs - action words</a:t>
            </a:r>
          </a:p>
          <a:p>
            <a:pPr marL="1435100" lvl="1" eaLnBrk="1" hangingPunct="1">
              <a:spcBef>
                <a:spcPct val="0"/>
              </a:spcBef>
            </a:pPr>
            <a:r>
              <a:rPr lang="en-US" altLang="de-DE" smtClean="0"/>
              <a:t>quit, exit,  embolden, italicise</a:t>
            </a:r>
          </a:p>
          <a:p>
            <a:pPr eaLnBrk="1" hangingPunct="1"/>
            <a:r>
              <a:rPr lang="en-US" altLang="de-DE" sz="2400" smtClean="0"/>
              <a:t>adjectives - description/state words</a:t>
            </a:r>
          </a:p>
          <a:p>
            <a:pPr marL="1435100" lvl="1" eaLnBrk="1" hangingPunct="1">
              <a:spcBef>
                <a:spcPct val="0"/>
              </a:spcBef>
            </a:pPr>
            <a:r>
              <a:rPr lang="en-US" altLang="de-DE" smtClean="0"/>
              <a:t>bold, italic</a:t>
            </a:r>
          </a:p>
          <a:p>
            <a:pPr eaLnBrk="1" hangingPunct="1"/>
            <a:r>
              <a:rPr lang="en-US" altLang="de-DE" sz="2400" smtClean="0"/>
              <a:t>nouns - usually as a form of description</a:t>
            </a:r>
          </a:p>
          <a:p>
            <a:pPr marL="1435100" lvl="1" eaLnBrk="1" hangingPunct="1">
              <a:spcBef>
                <a:spcPct val="0"/>
              </a:spcBef>
            </a:pPr>
            <a:r>
              <a:rPr lang="en-US" altLang="de-DE" smtClean="0"/>
              <a:t>Times New Roman, US Letter</a:t>
            </a:r>
          </a:p>
          <a:p>
            <a:pPr eaLnBrk="1" hangingPunct="1"/>
            <a:r>
              <a:rPr lang="en-US" altLang="de-DE" sz="2400" smtClean="0"/>
              <a:t>beware of mixes …</a:t>
            </a:r>
          </a:p>
          <a:p>
            <a:pPr marL="1435100" lvl="1" eaLnBrk="1" hangingPunct="1">
              <a:spcBef>
                <a:spcPct val="0"/>
              </a:spcBef>
            </a:pPr>
            <a:r>
              <a:rPr lang="en-US" altLang="de-DE" smtClean="0"/>
              <a:t>embolden + italic  !!?!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behaviour</a:t>
            </a:r>
          </a:p>
        </p:txBody>
      </p:sp>
      <p:pic>
        <p:nvPicPr>
          <p:cNvPr id="7987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970088"/>
            <a:ext cx="2144712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667000"/>
            <a:ext cx="2346325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3386138"/>
            <a:ext cx="2295525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8" name="Text Box 9"/>
          <p:cNvSpPr txBox="1">
            <a:spLocks noChangeArrowheads="1"/>
          </p:cNvSpPr>
          <p:nvPr/>
        </p:nvSpPr>
        <p:spPr bwMode="auto">
          <a:xfrm>
            <a:off x="3127375" y="4724400"/>
            <a:ext cx="3349625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>
                <a:latin typeface="Verdana" panose="020B0604030504040204" pitchFamily="34" charset="0"/>
              </a:rPr>
              <a:t>Move mouse off target with</a:t>
            </a:r>
            <a:br>
              <a:rPr lang="en-GB" altLang="de-DE" sz="1800">
                <a:latin typeface="Verdana" panose="020B0604030504040204" pitchFamily="34" charset="0"/>
              </a:rPr>
            </a:br>
            <a:r>
              <a:rPr lang="en-GB" altLang="de-DE" sz="1800">
                <a:latin typeface="Verdana" panose="020B0604030504040204" pitchFamily="34" charset="0"/>
              </a:rPr>
              <a:t>button still down</a:t>
            </a:r>
            <a:br>
              <a:rPr lang="en-GB" altLang="de-DE" sz="1800">
                <a:latin typeface="Verdana" panose="020B0604030504040204" pitchFamily="34" charset="0"/>
              </a:rPr>
            </a:br>
            <a:r>
              <a:rPr lang="en-GB" altLang="de-DE" sz="1800">
                <a:latin typeface="Verdana" panose="020B0604030504040204" pitchFamily="34" charset="0"/>
              </a:rPr>
              <a:t>    – highlight removed</a:t>
            </a:r>
          </a:p>
        </p:txBody>
      </p:sp>
      <p:sp>
        <p:nvSpPr>
          <p:cNvPr id="79879" name="Rectangle 12"/>
          <p:cNvSpPr>
            <a:spLocks noChangeArrowheads="1"/>
          </p:cNvSpPr>
          <p:nvPr/>
        </p:nvSpPr>
        <p:spPr bwMode="auto">
          <a:xfrm>
            <a:off x="6264275" y="5638800"/>
            <a:ext cx="2651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>
                <a:latin typeface="Verdana" panose="020B0604030504040204" pitchFamily="34" charset="0"/>
              </a:rPr>
              <a:t>Release mouse</a:t>
            </a:r>
            <a:br>
              <a:rPr lang="en-GB" altLang="de-DE" sz="1800">
                <a:latin typeface="Verdana" panose="020B0604030504040204" pitchFamily="34" charset="0"/>
              </a:rPr>
            </a:br>
            <a:r>
              <a:rPr lang="en-GB" altLang="de-DE" sz="1800">
                <a:latin typeface="Verdana" panose="020B0604030504040204" pitchFamily="34" charset="0"/>
              </a:rPr>
              <a:t>    – nothing happens</a:t>
            </a:r>
          </a:p>
        </p:txBody>
      </p:sp>
      <p:sp>
        <p:nvSpPr>
          <p:cNvPr id="79880" name="Text Box 13"/>
          <p:cNvSpPr txBox="1">
            <a:spLocks noChangeArrowheads="1"/>
          </p:cNvSpPr>
          <p:nvPr/>
        </p:nvSpPr>
        <p:spPr bwMode="auto">
          <a:xfrm>
            <a:off x="153988" y="4038600"/>
            <a:ext cx="30464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>
                <a:latin typeface="Verdana" panose="020B0604030504040204" pitchFamily="34" charset="0"/>
              </a:rPr>
              <a:t>Move mouse over button</a:t>
            </a:r>
            <a:br>
              <a:rPr lang="en-GB" altLang="de-DE" sz="1800">
                <a:latin typeface="Verdana" panose="020B0604030504040204" pitchFamily="34" charset="0"/>
              </a:rPr>
            </a:br>
            <a:r>
              <a:rPr lang="en-GB" altLang="de-DE" sz="1800">
                <a:latin typeface="Verdana" panose="020B0604030504040204" pitchFamily="34" charset="0"/>
              </a:rPr>
              <a:t>    – highlights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9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behaviour … ctd.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some bits the toolkit does for you</a:t>
            </a:r>
          </a:p>
          <a:p>
            <a:pPr lvl="1" eaLnBrk="1" hangingPunct="1"/>
            <a:r>
              <a:rPr lang="en-US" altLang="de-DE" smtClean="0"/>
              <a:t>but is it right?</a:t>
            </a:r>
          </a:p>
          <a:p>
            <a:pPr eaLnBrk="1" hangingPunct="1"/>
            <a:r>
              <a:rPr lang="en-US" altLang="de-DE" smtClean="0"/>
              <a:t>some you control</a:t>
            </a:r>
          </a:p>
          <a:p>
            <a:pPr lvl="1" eaLnBrk="1" hangingPunct="1"/>
            <a:r>
              <a:rPr lang="en-US" altLang="de-DE" smtClean="0"/>
              <a:t>e.g.  drawing, interactions between widgets</a:t>
            </a:r>
          </a:p>
          <a:p>
            <a:pPr eaLnBrk="1" hangingPunct="1"/>
            <a:r>
              <a:rPr lang="en-US" altLang="de-DE" smtClean="0"/>
              <a:t>beware timing issues</a:t>
            </a:r>
          </a:p>
          <a:p>
            <a:pPr lvl="1" eaLnBrk="1" hangingPunct="1"/>
            <a:r>
              <a:rPr lang="en-US" altLang="de-DE" smtClean="0"/>
              <a:t>e.g. large selections under Windows apps.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semantics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menus, buttons,</a:t>
            </a:r>
            <a:br>
              <a:rPr lang="en-US" altLang="de-DE" smtClean="0"/>
            </a:br>
            <a:r>
              <a:rPr lang="en-US" altLang="de-DE" smtClean="0"/>
              <a:t>…, etc.</a:t>
            </a:r>
          </a:p>
          <a:p>
            <a:pPr eaLnBrk="1" hangingPunct="1"/>
            <a:endParaRPr lang="en-US" altLang="de-DE" smtClean="0"/>
          </a:p>
          <a:p>
            <a:pPr eaLnBrk="1" hangingPunct="1"/>
            <a:r>
              <a:rPr lang="en-US" altLang="de-DE" smtClean="0"/>
              <a:t>do things …</a:t>
            </a:r>
          </a:p>
          <a:p>
            <a:pPr eaLnBrk="1" hangingPunct="1"/>
            <a:endParaRPr lang="en-US" altLang="de-DE" smtClean="0"/>
          </a:p>
          <a:p>
            <a:pPr eaLnBrk="1" hangingPunct="1"/>
            <a:endParaRPr lang="en-US" altLang="de-DE" smtClean="0"/>
          </a:p>
          <a:p>
            <a:pPr eaLnBrk="1" hangingPunct="1">
              <a:buFontTx/>
              <a:buNone/>
            </a:pPr>
            <a:r>
              <a:rPr lang="en-US" altLang="de-DE" smtClean="0"/>
              <a:t>		…  lets make it </a:t>
            </a:r>
            <a:r>
              <a:rPr lang="en-US" altLang="de-DE" b="1" i="1" smtClean="0"/>
              <a:t>bold italic</a:t>
            </a:r>
            <a:endParaRPr lang="en-US" altLang="de-DE" smtClean="0"/>
          </a:p>
        </p:txBody>
      </p:sp>
      <p:pic>
        <p:nvPicPr>
          <p:cNvPr id="819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00225"/>
            <a:ext cx="38068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0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YOU say what it means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3544888" algn="l"/>
              </a:tabLst>
            </a:pPr>
            <a:r>
              <a:rPr lang="en-US" altLang="de-DE" smtClean="0"/>
              <a:t>semantics usually up to you</a:t>
            </a:r>
          </a:p>
          <a:p>
            <a:pPr lvl="1" eaLnBrk="1" hangingPunct="1">
              <a:spcBef>
                <a:spcPct val="0"/>
              </a:spcBef>
              <a:tabLst>
                <a:tab pos="3544888" algn="l"/>
              </a:tabLst>
            </a:pPr>
            <a:r>
              <a:rPr lang="en-US" altLang="de-DE" smtClean="0"/>
              <a:t>although widgets may link direct to database</a:t>
            </a:r>
          </a:p>
          <a:p>
            <a:pPr lvl="1" eaLnBrk="1" hangingPunct="1">
              <a:spcBef>
                <a:spcPct val="0"/>
              </a:spcBef>
              <a:tabLst>
                <a:tab pos="3544888" algn="l"/>
              </a:tabLst>
            </a:pPr>
            <a:r>
              <a:rPr lang="en-US" altLang="de-DE" smtClean="0"/>
              <a:t>even then, you say what links</a:t>
            </a:r>
          </a:p>
          <a:p>
            <a:pPr eaLnBrk="1" hangingPunct="1">
              <a:spcBef>
                <a:spcPct val="50000"/>
              </a:spcBef>
              <a:tabLst>
                <a:tab pos="3544888" algn="l"/>
              </a:tabLst>
            </a:pPr>
            <a:r>
              <a:rPr lang="en-US" altLang="de-DE" smtClean="0"/>
              <a:t>think separately:</a:t>
            </a:r>
          </a:p>
          <a:p>
            <a:pPr lvl="1" eaLnBrk="1" hangingPunct="1">
              <a:spcBef>
                <a:spcPct val="0"/>
              </a:spcBef>
              <a:tabLst>
                <a:tab pos="3544888" algn="l"/>
              </a:tabLst>
            </a:pPr>
            <a:r>
              <a:rPr lang="en-US" altLang="de-DE" smtClean="0"/>
              <a:t>meaning first	-  what you want it to do</a:t>
            </a:r>
          </a:p>
          <a:p>
            <a:pPr lvl="1" eaLnBrk="1" hangingPunct="1">
              <a:spcBef>
                <a:spcPct val="0"/>
              </a:spcBef>
              <a:tabLst>
                <a:tab pos="3544888" algn="l"/>
              </a:tabLst>
            </a:pPr>
            <a:r>
              <a:rPr lang="en-US" altLang="de-DE" smtClean="0"/>
              <a:t>then appearance	-  how you do it</a:t>
            </a:r>
          </a:p>
          <a:p>
            <a:pPr eaLnBrk="1" hangingPunct="1">
              <a:spcBef>
                <a:spcPct val="50000"/>
              </a:spcBef>
              <a:tabLst>
                <a:tab pos="3544888" algn="l"/>
              </a:tabLst>
            </a:pPr>
            <a:r>
              <a:rPr lang="en-US" altLang="de-DE" smtClean="0"/>
              <a:t>choose the widget for the job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what do you want?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actions</a:t>
            </a:r>
          </a:p>
          <a:p>
            <a:pPr lvl="1" eaLnBrk="1" hangingPunct="1"/>
            <a:r>
              <a:rPr lang="en-US" altLang="de-DE" smtClean="0"/>
              <a:t>usually menu, buttons, or toolbar</a:t>
            </a:r>
          </a:p>
          <a:p>
            <a:pPr eaLnBrk="1" hangingPunct="1"/>
            <a:r>
              <a:rPr lang="en-US" altLang="de-DE" smtClean="0"/>
              <a:t>setting state/options</a:t>
            </a:r>
          </a:p>
          <a:p>
            <a:pPr lvl="1" eaLnBrk="1" hangingPunct="1"/>
            <a:r>
              <a:rPr lang="en-US" altLang="de-DE" smtClean="0"/>
              <a:t>usually checkbox, radio button, combi-box</a:t>
            </a:r>
          </a:p>
          <a:p>
            <a:pPr eaLnBrk="1" hangingPunct="1"/>
            <a:r>
              <a:rPr lang="en-US" altLang="de-DE" smtClean="0"/>
              <a:t>but …</a:t>
            </a:r>
          </a:p>
          <a:p>
            <a:pPr lvl="1" eaLnBrk="1" hangingPunct="1"/>
            <a:r>
              <a:rPr lang="en-US" altLang="de-DE" smtClean="0"/>
              <a:t>menus can be used to set state etc. ...</a:t>
            </a:r>
          </a:p>
        </p:txBody>
      </p:sp>
      <p:pic>
        <p:nvPicPr>
          <p:cNvPr id="8397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5257800"/>
            <a:ext cx="34544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1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how many?</a:t>
            </a:r>
          </a:p>
        </p:txBody>
      </p:sp>
      <p:sp>
        <p:nvSpPr>
          <p:cNvPr id="8499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one of several options</a:t>
            </a:r>
          </a:p>
          <a:p>
            <a:pPr lvl="1" eaLnBrk="1" hangingPunct="1"/>
            <a:r>
              <a:rPr lang="en-US" altLang="de-DE" smtClean="0"/>
              <a:t>radio buttons, selection menu</a:t>
            </a:r>
          </a:p>
          <a:p>
            <a:pPr eaLnBrk="1" hangingPunct="1"/>
            <a:r>
              <a:rPr lang="en-US" altLang="de-DE" smtClean="0"/>
              <a:t>zero, one or more options</a:t>
            </a:r>
          </a:p>
          <a:p>
            <a:pPr lvl="1" eaLnBrk="1" hangingPunct="1"/>
            <a:r>
              <a:rPr lang="en-US" altLang="de-DE" smtClean="0"/>
              <a:t>checkbox, multi-choice menu</a:t>
            </a:r>
          </a:p>
          <a:p>
            <a:pPr eaLnBrk="1" hangingPunct="1"/>
            <a:r>
              <a:rPr lang="en-US" altLang="de-DE" smtClean="0"/>
              <a:t>free choice</a:t>
            </a:r>
          </a:p>
          <a:p>
            <a:pPr lvl="1" eaLnBrk="1" hangingPunct="1"/>
            <a:r>
              <a:rPr lang="en-US" altLang="de-DE" smtClean="0"/>
              <a:t>offer recent/typical shortcuts</a:t>
            </a:r>
          </a:p>
          <a:p>
            <a:pPr lvl="1" eaLnBrk="1" hangingPunct="1"/>
            <a:r>
              <a:rPr lang="en-US" altLang="de-DE" smtClean="0"/>
              <a:t>one line text boxes often terrible!</a:t>
            </a:r>
          </a:p>
        </p:txBody>
      </p:sp>
      <p:pic>
        <p:nvPicPr>
          <p:cNvPr id="8499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3581400"/>
            <a:ext cx="2871787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1905000"/>
            <a:ext cx="30988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5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and more ...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2230438" algn="l"/>
              </a:tabLst>
            </a:pPr>
            <a:r>
              <a:rPr lang="en-US" altLang="de-DE" smtClean="0"/>
              <a:t>number</a:t>
            </a:r>
          </a:p>
          <a:p>
            <a:pPr lvl="1" eaLnBrk="1" hangingPunct="1">
              <a:spcBef>
                <a:spcPct val="0"/>
              </a:spcBef>
              <a:tabLst>
                <a:tab pos="2230438" algn="l"/>
              </a:tabLst>
            </a:pPr>
            <a:r>
              <a:rPr lang="en-US" altLang="de-DE" sz="2000" smtClean="0"/>
              <a:t>fixed	e.g. bold, italic, underline</a:t>
            </a:r>
          </a:p>
          <a:p>
            <a:pPr lvl="1" eaLnBrk="1" hangingPunct="1">
              <a:spcBef>
                <a:spcPct val="0"/>
              </a:spcBef>
              <a:tabLst>
                <a:tab pos="2230438" algn="l"/>
              </a:tabLst>
            </a:pPr>
            <a:r>
              <a:rPr lang="en-US" altLang="de-DE" sz="2000" smtClean="0"/>
              <a:t>variable	e.g. font list</a:t>
            </a:r>
          </a:p>
          <a:p>
            <a:pPr lvl="1" eaLnBrk="1" hangingPunct="1">
              <a:spcBef>
                <a:spcPct val="0"/>
              </a:spcBef>
              <a:tabLst>
                <a:tab pos="2230438" algn="l"/>
              </a:tabLst>
            </a:pPr>
            <a:r>
              <a:rPr lang="en-US" altLang="de-DE" sz="2000" smtClean="0"/>
              <a:t>scolling through telephone list …</a:t>
            </a:r>
          </a:p>
          <a:p>
            <a:pPr eaLnBrk="1" hangingPunct="1">
              <a:tabLst>
                <a:tab pos="2230438" algn="l"/>
              </a:tabLst>
            </a:pPr>
            <a:r>
              <a:rPr lang="en-US" altLang="de-DE" smtClean="0"/>
              <a:t>liveness</a:t>
            </a:r>
          </a:p>
          <a:p>
            <a:pPr lvl="1" eaLnBrk="1" hangingPunct="1">
              <a:spcBef>
                <a:spcPct val="0"/>
              </a:spcBef>
              <a:tabLst>
                <a:tab pos="2230438" algn="l"/>
              </a:tabLst>
            </a:pPr>
            <a:r>
              <a:rPr lang="en-US" altLang="de-DE" sz="2000" smtClean="0"/>
              <a:t>grey out inactive options</a:t>
            </a:r>
          </a:p>
          <a:p>
            <a:pPr eaLnBrk="1" hangingPunct="1">
              <a:tabLst>
                <a:tab pos="2230438" algn="l"/>
              </a:tabLst>
            </a:pPr>
            <a:r>
              <a:rPr lang="en-US" altLang="de-DE" smtClean="0"/>
              <a:t>dynamic interactions</a:t>
            </a:r>
            <a:endParaRPr lang="en-US" altLang="de-DE" sz="2400" smtClean="0"/>
          </a:p>
          <a:p>
            <a:pPr lvl="1" eaLnBrk="1" hangingPunct="1">
              <a:spcBef>
                <a:spcPct val="0"/>
              </a:spcBef>
              <a:tabLst>
                <a:tab pos="2230438" algn="l"/>
              </a:tabLst>
            </a:pPr>
            <a:r>
              <a:rPr lang="en-US" altLang="de-DE" sz="2000" smtClean="0"/>
              <a:t>some choices dependent on others</a:t>
            </a:r>
            <a:r>
              <a:rPr lang="en-US" altLang="de-DE" smtClean="0"/>
              <a:t> </a:t>
            </a:r>
            <a:endParaRPr lang="en-US" altLang="de-DE" sz="2000" smtClean="0"/>
          </a:p>
        </p:txBody>
      </p:sp>
      <p:pic>
        <p:nvPicPr>
          <p:cNvPr id="860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3924300"/>
            <a:ext cx="22606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3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The </a:t>
            </a:r>
            <a:r>
              <a:rPr lang="de-DE" sz="3200" smtClean="0">
                <a:solidFill>
                  <a:schemeClr val="dk1"/>
                </a:solidFill>
                <a:latin typeface="Times New Roman"/>
                <a:ea typeface="Times New Roman"/>
              </a:rPr>
              <a:t>Paradigms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86800" cy="21336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</a:t>
            </a:r>
            <a:r>
              <a:rPr lang="en-US" sz="2800" dirty="0" smtClean="0"/>
              <a:t>0-13-046109-1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2181</Words>
  <Application>Microsoft Office PowerPoint</Application>
  <PresentationFormat>Bildschirmpräsentation (4:3)</PresentationFormat>
  <Paragraphs>750</Paragraphs>
  <Slides>86</Slides>
  <Notes>4</Notes>
  <HiddenSlides>0</HiddenSlides>
  <MMClips>1</MMClips>
  <ScaleCrop>false</ScaleCrop>
  <HeadingPairs>
    <vt:vector size="8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86</vt:i4>
      </vt:variant>
    </vt:vector>
  </HeadingPairs>
  <TitlesOfParts>
    <vt:vector size="101" baseType="lpstr">
      <vt:lpstr>Arial</vt:lpstr>
      <vt:lpstr>Calibri</vt:lpstr>
      <vt:lpstr>Comic Sans MS</vt:lpstr>
      <vt:lpstr>Constantia</vt:lpstr>
      <vt:lpstr>Helvetica</vt:lpstr>
      <vt:lpstr>Monotype Sorts</vt:lpstr>
      <vt:lpstr>Symbol</vt:lpstr>
      <vt:lpstr>Times</vt:lpstr>
      <vt:lpstr>Times New Roman</vt:lpstr>
      <vt:lpstr>Verdana</vt:lpstr>
      <vt:lpstr>Wingdings</vt:lpstr>
      <vt:lpstr>Wingdings 2</vt:lpstr>
      <vt:lpstr>Flow</vt:lpstr>
      <vt:lpstr>Picture</vt:lpstr>
      <vt:lpstr>Document</vt:lpstr>
      <vt:lpstr>PowerPoint-Präsentation</vt:lpstr>
      <vt:lpstr>Learning Objectives</vt:lpstr>
      <vt:lpstr>The Interaction</vt:lpstr>
      <vt:lpstr>What is interaction?</vt:lpstr>
      <vt:lpstr>models of interaction</vt:lpstr>
      <vt:lpstr>Some terms of interaction</vt:lpstr>
      <vt:lpstr>Donald Norman’s model</vt:lpstr>
      <vt:lpstr>execution/evaluation loop</vt:lpstr>
      <vt:lpstr>execution/evaluation loop</vt:lpstr>
      <vt:lpstr>execution/evaluation loop</vt:lpstr>
      <vt:lpstr>execution/evaluation loop</vt:lpstr>
      <vt:lpstr>Using Norman’s model</vt:lpstr>
      <vt:lpstr>Human error - slips and mistakes</vt:lpstr>
      <vt:lpstr>Abowd and Beale framework</vt:lpstr>
      <vt:lpstr>Using Abowd &amp; Beale’s model</vt:lpstr>
      <vt:lpstr>ergonomics</vt:lpstr>
      <vt:lpstr>Ergonomics</vt:lpstr>
      <vt:lpstr>Ergonomics - examples</vt:lpstr>
      <vt:lpstr>Industrial interfaces</vt:lpstr>
      <vt:lpstr>Glass interfaces ?</vt:lpstr>
      <vt:lpstr>Indirect manipulation</vt:lpstr>
      <vt:lpstr>interaction styles</vt:lpstr>
      <vt:lpstr>Common interaction styles</vt:lpstr>
      <vt:lpstr>Command line interface</vt:lpstr>
      <vt:lpstr>Menus</vt:lpstr>
      <vt:lpstr>Natural language</vt:lpstr>
      <vt:lpstr>Query interfaces</vt:lpstr>
      <vt:lpstr>Form-fills</vt:lpstr>
      <vt:lpstr>Spreadsheets</vt:lpstr>
      <vt:lpstr>WIMP Interface</vt:lpstr>
      <vt:lpstr>Point and click interfaces</vt:lpstr>
      <vt:lpstr>Three dimensional interfaces</vt:lpstr>
      <vt:lpstr>elements of the wimp interface</vt:lpstr>
      <vt:lpstr>Windows</vt:lpstr>
      <vt:lpstr>Icons</vt:lpstr>
      <vt:lpstr>Pointers</vt:lpstr>
      <vt:lpstr>Menus</vt:lpstr>
      <vt:lpstr>Kinds of Menus </vt:lpstr>
      <vt:lpstr>Menus extras</vt:lpstr>
      <vt:lpstr>Menus design issues</vt:lpstr>
      <vt:lpstr>Buttons</vt:lpstr>
      <vt:lpstr>Toolbars</vt:lpstr>
      <vt:lpstr>Palettes and tear-off menus</vt:lpstr>
      <vt:lpstr>Dialogue boxes</vt:lpstr>
      <vt:lpstr>interactivity</vt:lpstr>
      <vt:lpstr>Speech–driven interfaces</vt:lpstr>
      <vt:lpstr>Look and … feel</vt:lpstr>
      <vt:lpstr>Initiative </vt:lpstr>
      <vt:lpstr>Error and repair</vt:lpstr>
      <vt:lpstr>Context</vt:lpstr>
      <vt:lpstr>Experience, engagement and fun</vt:lpstr>
      <vt:lpstr>Experience?</vt:lpstr>
      <vt:lpstr>Designing experience</vt:lpstr>
      <vt:lpstr>Designing experience</vt:lpstr>
      <vt:lpstr>Designing experience</vt:lpstr>
      <vt:lpstr>how crackers work</vt:lpstr>
      <vt:lpstr>The crackers experience</vt:lpstr>
      <vt:lpstr>Physical design</vt:lpstr>
      <vt:lpstr>Design trade-offs</vt:lpstr>
      <vt:lpstr>Fluidity</vt:lpstr>
      <vt:lpstr>inverse actions</vt:lpstr>
      <vt:lpstr>spring back controls</vt:lpstr>
      <vt:lpstr>a minidisk controller</vt:lpstr>
      <vt:lpstr>physical layout</vt:lpstr>
      <vt:lpstr>compliant interaction</vt:lpstr>
      <vt:lpstr>Managing value</vt:lpstr>
      <vt:lpstr>Weighing up value</vt:lpstr>
      <vt:lpstr>Discounted future</vt:lpstr>
      <vt:lpstr>example – HCI book search</vt:lpstr>
      <vt:lpstr>Value and organisational design</vt:lpstr>
      <vt:lpstr>General lesson …</vt:lpstr>
      <vt:lpstr>chapter 3</vt:lpstr>
      <vt:lpstr>understanding and choosing widgets</vt:lpstr>
      <vt:lpstr>one-by-one – WIMP elements</vt:lpstr>
      <vt:lpstr>widgets?</vt:lpstr>
      <vt:lpstr>appearance</vt:lpstr>
      <vt:lpstr>appearance includes words</vt:lpstr>
      <vt:lpstr>behaviour</vt:lpstr>
      <vt:lpstr>behaviour … ctd.</vt:lpstr>
      <vt:lpstr>semantics</vt:lpstr>
      <vt:lpstr>YOU say what it means</vt:lpstr>
      <vt:lpstr>what do you want?</vt:lpstr>
      <vt:lpstr>how many?</vt:lpstr>
      <vt:lpstr>and more ...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532</cp:revision>
  <dcterms:created xsi:type="dcterms:W3CDTF">2006-08-16T00:00:00Z</dcterms:created>
  <dcterms:modified xsi:type="dcterms:W3CDTF">2018-03-20T08:42:43Z</dcterms:modified>
</cp:coreProperties>
</file>