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3"/>
  </p:notesMasterIdLst>
  <p:sldIdLst>
    <p:sldId id="530" r:id="rId2"/>
    <p:sldId id="737" r:id="rId3"/>
    <p:sldId id="738" r:id="rId4"/>
    <p:sldId id="736" r:id="rId5"/>
    <p:sldId id="818" r:id="rId6"/>
    <p:sldId id="819" r:id="rId7"/>
    <p:sldId id="820" r:id="rId8"/>
    <p:sldId id="821" r:id="rId9"/>
    <p:sldId id="822" r:id="rId10"/>
    <p:sldId id="823" r:id="rId11"/>
    <p:sldId id="824" r:id="rId12"/>
    <p:sldId id="825" r:id="rId13"/>
    <p:sldId id="826" r:id="rId14"/>
    <p:sldId id="827" r:id="rId15"/>
    <p:sldId id="828" r:id="rId16"/>
    <p:sldId id="829" r:id="rId17"/>
    <p:sldId id="830" r:id="rId18"/>
    <p:sldId id="831" r:id="rId19"/>
    <p:sldId id="832" r:id="rId20"/>
    <p:sldId id="833" r:id="rId21"/>
    <p:sldId id="834" r:id="rId22"/>
    <p:sldId id="835" r:id="rId23"/>
    <p:sldId id="836" r:id="rId24"/>
    <p:sldId id="837" r:id="rId25"/>
    <p:sldId id="838" r:id="rId26"/>
    <p:sldId id="839" r:id="rId27"/>
    <p:sldId id="840" r:id="rId28"/>
    <p:sldId id="841" r:id="rId29"/>
    <p:sldId id="842" r:id="rId30"/>
    <p:sldId id="843" r:id="rId31"/>
    <p:sldId id="844" r:id="rId32"/>
    <p:sldId id="845" r:id="rId33"/>
    <p:sldId id="846" r:id="rId34"/>
    <p:sldId id="847" r:id="rId35"/>
    <p:sldId id="848" r:id="rId36"/>
    <p:sldId id="849" r:id="rId37"/>
    <p:sldId id="850" r:id="rId38"/>
    <p:sldId id="851" r:id="rId39"/>
    <p:sldId id="852" r:id="rId40"/>
    <p:sldId id="853" r:id="rId41"/>
    <p:sldId id="854" r:id="rId42"/>
    <p:sldId id="855" r:id="rId43"/>
    <p:sldId id="856" r:id="rId44"/>
    <p:sldId id="857" r:id="rId45"/>
    <p:sldId id="858" r:id="rId46"/>
    <p:sldId id="859" r:id="rId47"/>
    <p:sldId id="861" r:id="rId48"/>
    <p:sldId id="862" r:id="rId49"/>
    <p:sldId id="863" r:id="rId50"/>
    <p:sldId id="864" r:id="rId51"/>
    <p:sldId id="865" r:id="rId52"/>
    <p:sldId id="866" r:id="rId53"/>
    <p:sldId id="867" r:id="rId54"/>
    <p:sldId id="868" r:id="rId55"/>
    <p:sldId id="869" r:id="rId56"/>
    <p:sldId id="870" r:id="rId57"/>
    <p:sldId id="871" r:id="rId58"/>
    <p:sldId id="872" r:id="rId59"/>
    <p:sldId id="873" r:id="rId60"/>
    <p:sldId id="874" r:id="rId61"/>
    <p:sldId id="875" r:id="rId62"/>
    <p:sldId id="876" r:id="rId63"/>
    <p:sldId id="877" r:id="rId64"/>
    <p:sldId id="878" r:id="rId65"/>
    <p:sldId id="879" r:id="rId66"/>
    <p:sldId id="880" r:id="rId67"/>
    <p:sldId id="881" r:id="rId68"/>
    <p:sldId id="882" r:id="rId69"/>
    <p:sldId id="883" r:id="rId70"/>
    <p:sldId id="884" r:id="rId71"/>
    <p:sldId id="885" r:id="rId72"/>
    <p:sldId id="886" r:id="rId73"/>
    <p:sldId id="887" r:id="rId74"/>
    <p:sldId id="888" r:id="rId75"/>
    <p:sldId id="889" r:id="rId76"/>
    <p:sldId id="890" r:id="rId77"/>
    <p:sldId id="891" r:id="rId78"/>
    <p:sldId id="892" r:id="rId79"/>
    <p:sldId id="893" r:id="rId80"/>
    <p:sldId id="894" r:id="rId81"/>
    <p:sldId id="895" r:id="rId82"/>
    <p:sldId id="896" r:id="rId83"/>
    <p:sldId id="897" r:id="rId84"/>
    <p:sldId id="898" r:id="rId85"/>
    <p:sldId id="899" r:id="rId86"/>
    <p:sldId id="900" r:id="rId87"/>
    <p:sldId id="901" r:id="rId88"/>
    <p:sldId id="902" r:id="rId89"/>
    <p:sldId id="903" r:id="rId90"/>
    <p:sldId id="904" r:id="rId91"/>
    <p:sldId id="905" r:id="rId92"/>
    <p:sldId id="906" r:id="rId93"/>
    <p:sldId id="907" r:id="rId94"/>
    <p:sldId id="908" r:id="rId95"/>
    <p:sldId id="909" r:id="rId96"/>
    <p:sldId id="910" r:id="rId97"/>
    <p:sldId id="911" r:id="rId98"/>
    <p:sldId id="912" r:id="rId99"/>
    <p:sldId id="913" r:id="rId100"/>
    <p:sldId id="914" r:id="rId101"/>
    <p:sldId id="915" r:id="rId102"/>
    <p:sldId id="916" r:id="rId103"/>
    <p:sldId id="917" r:id="rId104"/>
    <p:sldId id="918" r:id="rId105"/>
    <p:sldId id="919" r:id="rId106"/>
    <p:sldId id="920" r:id="rId107"/>
    <p:sldId id="921" r:id="rId108"/>
    <p:sldId id="922" r:id="rId109"/>
    <p:sldId id="923" r:id="rId110"/>
    <p:sldId id="924" r:id="rId111"/>
    <p:sldId id="925" r:id="rId112"/>
    <p:sldId id="926" r:id="rId113"/>
    <p:sldId id="964" r:id="rId114"/>
    <p:sldId id="927" r:id="rId115"/>
    <p:sldId id="928" r:id="rId116"/>
    <p:sldId id="929" r:id="rId117"/>
    <p:sldId id="930" r:id="rId118"/>
    <p:sldId id="931" r:id="rId119"/>
    <p:sldId id="932" r:id="rId120"/>
    <p:sldId id="933" r:id="rId121"/>
    <p:sldId id="934" r:id="rId122"/>
    <p:sldId id="935" r:id="rId123"/>
    <p:sldId id="936" r:id="rId124"/>
    <p:sldId id="937" r:id="rId125"/>
    <p:sldId id="938" r:id="rId126"/>
    <p:sldId id="939" r:id="rId127"/>
    <p:sldId id="940" r:id="rId128"/>
    <p:sldId id="941" r:id="rId129"/>
    <p:sldId id="942" r:id="rId130"/>
    <p:sldId id="943" r:id="rId131"/>
    <p:sldId id="944" r:id="rId132"/>
    <p:sldId id="945" r:id="rId133"/>
    <p:sldId id="946" r:id="rId134"/>
    <p:sldId id="947" r:id="rId135"/>
    <p:sldId id="948" r:id="rId136"/>
    <p:sldId id="949" r:id="rId137"/>
    <p:sldId id="950" r:id="rId138"/>
    <p:sldId id="951" r:id="rId139"/>
    <p:sldId id="952" r:id="rId140"/>
    <p:sldId id="953" r:id="rId141"/>
    <p:sldId id="954" r:id="rId142"/>
    <p:sldId id="955" r:id="rId143"/>
    <p:sldId id="956" r:id="rId144"/>
    <p:sldId id="957" r:id="rId145"/>
    <p:sldId id="958" r:id="rId146"/>
    <p:sldId id="959" r:id="rId147"/>
    <p:sldId id="960" r:id="rId148"/>
    <p:sldId id="961" r:id="rId149"/>
    <p:sldId id="962" r:id="rId150"/>
    <p:sldId id="963" r:id="rId151"/>
    <p:sldId id="362" r:id="rId15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1152" y="1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3/21/2017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150</a:t>
            </a:fld>
            <a:endParaRPr lang="en-US" dirty="0">
              <a:solidFill>
                <a:prstClr val="black"/>
              </a:solidFill>
            </a:endParaRPr>
          </a:p>
        </p:txBody>
      </p:sp>
    </p:spTree>
    <p:extLst>
      <p:ext uri="{BB962C8B-B14F-4D97-AF65-F5344CB8AC3E}">
        <p14:creationId xmlns:p14="http://schemas.microsoft.com/office/powerpoint/2010/main" val="2487442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7"/>
          <p:cNvSpPr>
            <a:spLocks noGrp="1" noChangeArrowheads="1"/>
          </p:cNvSpPr>
          <p:nvPr>
            <p:ph type="dt" sz="half" idx="10"/>
          </p:nvPr>
        </p:nvSpPr>
        <p:spPr>
          <a:ln/>
        </p:spPr>
        <p:txBody>
          <a:bodyPr/>
          <a:lstStyle>
            <a:lvl1pPr>
              <a:defRPr/>
            </a:lvl1pPr>
          </a:lstStyle>
          <a:p>
            <a:pPr>
              <a:defRPr/>
            </a:pPr>
            <a:endParaRPr lang="en-US"/>
          </a:p>
        </p:txBody>
      </p:sp>
      <p:sp>
        <p:nvSpPr>
          <p:cNvPr id="8" name="Rectangle 68"/>
          <p:cNvSpPr>
            <a:spLocks noGrp="1" noChangeArrowheads="1"/>
          </p:cNvSpPr>
          <p:nvPr>
            <p:ph type="ftr" sz="quarter" idx="11"/>
          </p:nvPr>
        </p:nvSpPr>
        <p:spPr>
          <a:ln/>
        </p:spPr>
        <p:txBody>
          <a:bodyPr/>
          <a:lstStyle>
            <a:lvl1pPr>
              <a:defRPr/>
            </a:lvl1pPr>
          </a:lstStyle>
          <a:p>
            <a:pPr>
              <a:defRPr/>
            </a:pPr>
            <a:endParaRPr lang="en-US"/>
          </a:p>
        </p:txBody>
      </p:sp>
      <p:sp>
        <p:nvSpPr>
          <p:cNvPr id="9" name="Rectangle 69"/>
          <p:cNvSpPr>
            <a:spLocks noGrp="1" noChangeArrowheads="1"/>
          </p:cNvSpPr>
          <p:nvPr>
            <p:ph type="sldNum" sz="quarter" idx="12"/>
          </p:nvPr>
        </p:nvSpPr>
        <p:spPr>
          <a:ln/>
        </p:spPr>
        <p:txBody>
          <a:bodyPr/>
          <a:lstStyle>
            <a:lvl1pPr>
              <a:defRPr/>
            </a:lvl1pPr>
          </a:lstStyle>
          <a:p>
            <a:r>
              <a:rPr lang="en-US" altLang="de-DE"/>
              <a:t>9-</a:t>
            </a:r>
            <a:fld id="{C9EF448E-9D9F-4B28-930B-6F98444237AB}" type="slidenum">
              <a:rPr lang="en-US" altLang="de-DE"/>
              <a:pPr/>
              <a:t>‹Nr.›</a:t>
            </a:fld>
            <a:endParaRPr lang="en-US" altLang="de-DE"/>
          </a:p>
        </p:txBody>
      </p:sp>
    </p:spTree>
    <p:extLst>
      <p:ext uri="{BB962C8B-B14F-4D97-AF65-F5344CB8AC3E}">
        <p14:creationId xmlns:p14="http://schemas.microsoft.com/office/powerpoint/2010/main" val="2896058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3</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295400"/>
            <a:ext cx="8915400" cy="5724644"/>
          </a:xfrm>
        </p:spPr>
        <p:txBody>
          <a:bodyPr anchor="t" anchorCtr="0">
            <a:normAutofit/>
          </a:bodyPr>
          <a:lstStyle/>
          <a:p>
            <a:r>
              <a:rPr lang="en-US" altLang="de-DE" sz="2000" dirty="0"/>
              <a:t>Understand SQL data definition and data types</a:t>
            </a:r>
          </a:p>
          <a:p>
            <a:r>
              <a:rPr lang="en-US" altLang="de-DE" sz="2000" dirty="0"/>
              <a:t>Specify constraints in SQL</a:t>
            </a:r>
            <a:endParaRPr lang="en-US" sz="2000" dirty="0"/>
          </a:p>
          <a:p>
            <a:pPr algn="just">
              <a:lnSpc>
                <a:spcPct val="90000"/>
              </a:lnSpc>
              <a:defRPr/>
            </a:pPr>
            <a:r>
              <a:rPr lang="en-US" sz="2000" dirty="0"/>
              <a:t>Describe SQL as a relational data manipulation language. </a:t>
            </a:r>
          </a:p>
          <a:p>
            <a:pPr algn="just">
              <a:lnSpc>
                <a:spcPct val="90000"/>
              </a:lnSpc>
              <a:defRPr/>
            </a:pPr>
            <a:r>
              <a:rPr lang="en-US" sz="2000" dirty="0"/>
              <a:t>Explain that you can create and update relational tables using SQL. </a:t>
            </a:r>
          </a:p>
          <a:p>
            <a:pPr algn="just">
              <a:lnSpc>
                <a:spcPct val="90000"/>
              </a:lnSpc>
              <a:defRPr/>
            </a:pPr>
            <a:r>
              <a:rPr lang="en-US" sz="2000" dirty="0"/>
              <a:t>Write SQL SELECT commands to retrieve relational data using a variety of operators, including GROUP BY, ORDER BY, and the built-in functions of AVG, SUM, MAX, MIN, and COUNT. </a:t>
            </a:r>
          </a:p>
          <a:p>
            <a:pPr algn="just">
              <a:lnSpc>
                <a:spcPct val="90000"/>
              </a:lnSpc>
              <a:defRPr/>
            </a:pPr>
            <a:r>
              <a:rPr lang="en-US" sz="2000" dirty="0"/>
              <a:t>Write SQL SELECT commands that join relational tables. </a:t>
            </a:r>
          </a:p>
          <a:p>
            <a:pPr algn="just">
              <a:lnSpc>
                <a:spcPct val="90000"/>
              </a:lnSpc>
              <a:defRPr/>
            </a:pPr>
            <a:r>
              <a:rPr lang="en-US" sz="2000" dirty="0"/>
              <a:t>Write SQL SELECT subqueries. </a:t>
            </a:r>
          </a:p>
          <a:p>
            <a:pPr algn="just">
              <a:lnSpc>
                <a:spcPct val="90000"/>
              </a:lnSpc>
              <a:defRPr/>
            </a:pPr>
            <a:r>
              <a:rPr lang="en-US" sz="2000" dirty="0"/>
              <a:t>Describe a strategy for writing SQL SELECT statements. </a:t>
            </a:r>
          </a:p>
          <a:p>
            <a:pPr algn="just">
              <a:lnSpc>
                <a:spcPct val="90000"/>
              </a:lnSpc>
              <a:defRPr/>
            </a:pPr>
            <a:r>
              <a:rPr lang="en-US" sz="2000" dirty="0"/>
              <a:t>Describe the principles of how a relational query optimizer works. </a:t>
            </a:r>
          </a:p>
          <a:p>
            <a:pPr algn="just">
              <a:lnSpc>
                <a:spcPct val="90000"/>
              </a:lnSpc>
              <a:defRPr/>
            </a:pPr>
            <a:r>
              <a:rPr lang="en-US" altLang="de-DE" sz="2000" dirty="0"/>
              <a:t>Specifying constraints as assertions and actions as triggers</a:t>
            </a:r>
          </a:p>
          <a:p>
            <a:pPr algn="just">
              <a:lnSpc>
                <a:spcPct val="90000"/>
              </a:lnSpc>
              <a:defRPr/>
            </a:pPr>
            <a:r>
              <a:rPr lang="en-US" altLang="de-DE" sz="2000" dirty="0"/>
              <a:t>Creating views (Virtual Tables) in SQL</a:t>
            </a:r>
          </a:p>
          <a:p>
            <a:pPr algn="just">
              <a:lnSpc>
                <a:spcPct val="90000"/>
              </a:lnSpc>
              <a:defRPr/>
            </a:pPr>
            <a:r>
              <a:rPr lang="en-US" altLang="de-DE" sz="2000" dirty="0"/>
              <a:t>Using schema change statements in SQL</a:t>
            </a:r>
          </a:p>
          <a:p>
            <a:pPr algn="just">
              <a:lnSpc>
                <a:spcPct val="90000"/>
              </a:lnSpc>
              <a:defRPr/>
            </a:pPr>
            <a:endParaRPr lang="en-US" sz="2000" dirty="0"/>
          </a:p>
          <a:p>
            <a:pPr algn="just">
              <a:lnSpc>
                <a:spcPct val="90000"/>
              </a:lnSpc>
              <a:defRPr/>
            </a:pPr>
            <a:endParaRPr lang="en-US" sz="2000" dirty="0"/>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59718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610600" cy="5029200"/>
          </a:xfrm>
        </p:spPr>
        <p:txBody>
          <a:bodyPr anchor="t" anchorCtr="0">
            <a:normAutofit/>
          </a:bodyPr>
          <a:lstStyle/>
          <a:p>
            <a:r>
              <a:rPr lang="en-US" altLang="en-US" sz="2400" dirty="0"/>
              <a:t>Data definition vs. data manipulation</a:t>
            </a:r>
          </a:p>
          <a:p>
            <a:r>
              <a:rPr lang="en-US" altLang="en-US" sz="2400" dirty="0"/>
              <a:t>SQL as DDL</a:t>
            </a:r>
          </a:p>
          <a:p>
            <a:r>
              <a:rPr lang="en-US" altLang="en-US" sz="2400" dirty="0"/>
              <a:t>SQL as DML</a:t>
            </a:r>
          </a:p>
          <a:p>
            <a:pPr lvl="1"/>
            <a:r>
              <a:rPr lang="en-US" altLang="en-US" sz="2200" dirty="0"/>
              <a:t>Creating and updating relational tables</a:t>
            </a:r>
          </a:p>
          <a:p>
            <a:pPr lvl="1"/>
            <a:r>
              <a:rPr lang="en-US" altLang="en-US" sz="2200" dirty="0"/>
              <a:t>Joining tables</a:t>
            </a:r>
          </a:p>
          <a:p>
            <a:pPr lvl="1"/>
            <a:r>
              <a:rPr lang="en-US" altLang="en-US" sz="2200" dirty="0"/>
              <a:t>Subqueries</a:t>
            </a:r>
          </a:p>
          <a:p>
            <a:r>
              <a:rPr lang="en-US" altLang="en-US" sz="2400" dirty="0"/>
              <a:t>Complex SQL queries</a:t>
            </a:r>
          </a:p>
          <a:p>
            <a:r>
              <a:rPr lang="en-US" altLang="en-US" sz="2400" dirty="0"/>
              <a:t>Constraints as assertions and triggers</a:t>
            </a:r>
          </a:p>
          <a:p>
            <a:r>
              <a:rPr lang="en-US" altLang="en-US" sz="2400" dirty="0"/>
              <a:t>Views</a:t>
            </a:r>
          </a:p>
          <a:p>
            <a:r>
              <a:rPr lang="en-US" altLang="en-US" sz="2400" dirty="0"/>
              <a:t>Schema changes</a:t>
            </a:r>
          </a:p>
          <a:p>
            <a:endParaRPr lang="en-US" altLang="en-US" sz="2400" dirty="0"/>
          </a:p>
          <a:p>
            <a:endParaRPr lang="en-US" altLang="en-US" sz="2400" dirty="0"/>
          </a:p>
        </p:txBody>
      </p:sp>
      <p:sp>
        <p:nvSpPr>
          <p:cNvPr id="2" name="Title 1"/>
          <p:cNvSpPr>
            <a:spLocks noGrp="1"/>
          </p:cNvSpPr>
          <p:nvPr>
            <p:ph type="title"/>
          </p:nvPr>
        </p:nvSpPr>
        <p:spPr>
          <a:xfrm>
            <a:off x="457200" y="0"/>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Outline</a:t>
            </a:r>
            <a:endParaRPr lang="en-US" sz="3200" dirty="0">
              <a:effectLst/>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4206980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Part 1</a:t>
            </a:r>
            <a:br>
              <a:rPr lang="de-DE" sz="4000" dirty="0"/>
            </a:br>
            <a:r>
              <a:rPr lang="de-DE" sz="4000" dirty="0"/>
              <a:t>Basic SQL</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5372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4-</a:t>
            </a:r>
            <a:fld id="{5A86A3B9-8DAD-4F69-9C91-6C0E37AE3712}" type="slidenum">
              <a:rPr lang="en-US" altLang="de-DE" sz="1000">
                <a:latin typeface="Arial" panose="020B0604020202020204" pitchFamily="34" charset="0"/>
              </a:rPr>
              <a:pPr/>
              <a:t>5</a:t>
            </a:fld>
            <a:endParaRPr lang="en-US" altLang="de-DE" sz="1000">
              <a:latin typeface="Arial" panose="020B0604020202020204" pitchFamily="34" charset="0"/>
            </a:endParaRPr>
          </a:p>
        </p:txBody>
      </p:sp>
      <p:sp>
        <p:nvSpPr>
          <p:cNvPr id="50178" name="Rectangle 2"/>
          <p:cNvSpPr>
            <a:spLocks noGrp="1" noChangeArrowheads="1"/>
          </p:cNvSpPr>
          <p:nvPr>
            <p:ph type="title"/>
          </p:nvPr>
        </p:nvSpPr>
        <p:spPr/>
        <p:txBody>
          <a:bodyPr/>
          <a:lstStyle/>
          <a:p>
            <a:pPr eaLnBrk="1" hangingPunct="1">
              <a:defRPr/>
            </a:pPr>
            <a:r>
              <a:rPr lang="en-US"/>
              <a:t>Data Management</a:t>
            </a:r>
          </a:p>
        </p:txBody>
      </p:sp>
      <p:sp>
        <p:nvSpPr>
          <p:cNvPr id="50179" name="Rectangle 3"/>
          <p:cNvSpPr>
            <a:spLocks noGrp="1" noChangeArrowheads="1"/>
          </p:cNvSpPr>
          <p:nvPr>
            <p:ph type="body" idx="1"/>
          </p:nvPr>
        </p:nvSpPr>
        <p:spPr/>
        <p:txBody>
          <a:bodyPr/>
          <a:lstStyle/>
          <a:p>
            <a:pPr>
              <a:defRPr/>
            </a:pPr>
            <a:r>
              <a:rPr lang="en-US" dirty="0"/>
              <a:t>Data Definition</a:t>
            </a:r>
          </a:p>
          <a:p>
            <a:pPr>
              <a:defRPr/>
            </a:pPr>
            <a:endParaRPr lang="en-US" dirty="0"/>
          </a:p>
          <a:p>
            <a:pPr>
              <a:defRPr/>
            </a:pPr>
            <a:r>
              <a:rPr lang="en-US" dirty="0"/>
              <a:t>Data Manipulation</a:t>
            </a:r>
          </a:p>
        </p:txBody>
      </p:sp>
    </p:spTree>
    <p:extLst>
      <p:ext uri="{BB962C8B-B14F-4D97-AF65-F5344CB8AC3E}">
        <p14:creationId xmlns:p14="http://schemas.microsoft.com/office/powerpoint/2010/main" val="596406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6200" y="381000"/>
            <a:ext cx="8229600" cy="838200"/>
          </a:xfrm>
        </p:spPr>
        <p:txBody>
          <a:bodyPr>
            <a:normAutofit fontScale="90000"/>
          </a:bodyPr>
          <a:lstStyle/>
          <a:p>
            <a:pPr eaLnBrk="1" hangingPunct="1">
              <a:defRPr/>
            </a:pPr>
            <a:r>
              <a:rPr lang="en-US" dirty="0"/>
              <a:t>Data Management: </a:t>
            </a:r>
            <a:br>
              <a:rPr lang="en-US" dirty="0"/>
            </a:br>
            <a:r>
              <a:rPr lang="en-US" dirty="0"/>
              <a:t>Data Definition</a:t>
            </a:r>
          </a:p>
        </p:txBody>
      </p:sp>
      <p:sp>
        <p:nvSpPr>
          <p:cNvPr id="51203" name="Rectangle 3"/>
          <p:cNvSpPr>
            <a:spLocks noGrp="1" noChangeArrowheads="1"/>
          </p:cNvSpPr>
          <p:nvPr>
            <p:ph type="body" idx="1"/>
          </p:nvPr>
        </p:nvSpPr>
        <p:spPr/>
        <p:txBody>
          <a:bodyPr/>
          <a:lstStyle/>
          <a:p>
            <a:pPr>
              <a:lnSpc>
                <a:spcPct val="90000"/>
              </a:lnSpc>
              <a:defRPr/>
            </a:pPr>
            <a:r>
              <a:rPr lang="en-US" dirty="0"/>
              <a:t>Operationalized with a data definition language (DDL).</a:t>
            </a:r>
          </a:p>
          <a:p>
            <a:pPr>
              <a:lnSpc>
                <a:spcPct val="90000"/>
              </a:lnSpc>
              <a:defRPr/>
            </a:pPr>
            <a:endParaRPr lang="en-US" dirty="0"/>
          </a:p>
          <a:p>
            <a:pPr>
              <a:lnSpc>
                <a:spcPct val="90000"/>
              </a:lnSpc>
              <a:defRPr/>
            </a:pPr>
            <a:r>
              <a:rPr lang="en-US" dirty="0"/>
              <a:t>Instructs the DBMS software on what tables will be in the database, what attributes will be in the tables, which attributes will be indexed, etc.</a:t>
            </a:r>
          </a:p>
          <a:p>
            <a:pPr eaLnBrk="1" hangingPunct="1">
              <a:lnSpc>
                <a:spcPct val="90000"/>
              </a:lnSpc>
              <a:buFont typeface="Symbol" charset="2"/>
              <a:buNone/>
              <a:defRPr/>
            </a:pPr>
            <a:endParaRPr lang="en-US" dirty="0"/>
          </a:p>
          <a:p>
            <a:pPr eaLnBrk="1" hangingPunct="1">
              <a:lnSpc>
                <a:spcPct val="90000"/>
              </a:lnSpc>
              <a:buFont typeface="Symbol" charset="2"/>
              <a:buChar char="¨"/>
              <a:defRPr/>
            </a:pPr>
            <a:endParaRPr lang="en-US"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631114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6200" y="457200"/>
            <a:ext cx="8229600" cy="838200"/>
          </a:xfrm>
        </p:spPr>
        <p:txBody>
          <a:bodyPr>
            <a:normAutofit fontScale="90000"/>
          </a:bodyPr>
          <a:lstStyle/>
          <a:p>
            <a:pPr eaLnBrk="1" hangingPunct="1">
              <a:defRPr/>
            </a:pPr>
            <a:r>
              <a:rPr lang="en-US" dirty="0"/>
              <a:t>Data Management: </a:t>
            </a:r>
            <a:br>
              <a:rPr lang="en-US" dirty="0"/>
            </a:br>
            <a:r>
              <a:rPr lang="en-US" dirty="0"/>
              <a:t>Data Manipulation</a:t>
            </a:r>
          </a:p>
        </p:txBody>
      </p:sp>
      <p:sp>
        <p:nvSpPr>
          <p:cNvPr id="52227" name="Rectangle 3"/>
          <p:cNvSpPr>
            <a:spLocks noGrp="1" noChangeArrowheads="1"/>
          </p:cNvSpPr>
          <p:nvPr>
            <p:ph type="body" idx="1"/>
          </p:nvPr>
        </p:nvSpPr>
        <p:spPr/>
        <p:txBody>
          <a:bodyPr/>
          <a:lstStyle/>
          <a:p>
            <a:pPr>
              <a:defRPr/>
            </a:pPr>
            <a:r>
              <a:rPr lang="en-US" sz="2800" dirty="0"/>
              <a:t>Refers to the four basic operations that can and must be performed on data stored in any DBMS.</a:t>
            </a:r>
          </a:p>
          <a:p>
            <a:pPr lvl="1">
              <a:defRPr/>
            </a:pPr>
            <a:r>
              <a:rPr lang="en-US" sz="2400" dirty="0"/>
              <a:t>Data retrieval</a:t>
            </a:r>
          </a:p>
          <a:p>
            <a:pPr lvl="1">
              <a:defRPr/>
            </a:pPr>
            <a:r>
              <a:rPr lang="en-US" sz="2400" dirty="0"/>
              <a:t>Data update</a:t>
            </a:r>
          </a:p>
          <a:p>
            <a:pPr lvl="1">
              <a:defRPr/>
            </a:pPr>
            <a:r>
              <a:rPr lang="en-US" sz="2400" dirty="0"/>
              <a:t>Insertion of new records</a:t>
            </a:r>
          </a:p>
          <a:p>
            <a:pPr lvl="1">
              <a:defRPr/>
            </a:pPr>
            <a:r>
              <a:rPr lang="en-US" sz="2400" dirty="0"/>
              <a:t>Deletion of existing records</a:t>
            </a:r>
          </a:p>
          <a:p>
            <a:pPr>
              <a:defRPr/>
            </a:pPr>
            <a:endParaRPr lang="en-US" sz="2800" dirty="0"/>
          </a:p>
          <a:p>
            <a:pPr>
              <a:defRPr/>
            </a:pPr>
            <a:r>
              <a:rPr lang="en-US" sz="2800" dirty="0"/>
              <a:t>Requires data manipulation language (DML)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810356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a:t>SQL</a:t>
            </a:r>
          </a:p>
        </p:txBody>
      </p:sp>
      <p:sp>
        <p:nvSpPr>
          <p:cNvPr id="53251" name="Rectangle 3"/>
          <p:cNvSpPr>
            <a:spLocks noGrp="1" noChangeArrowheads="1"/>
          </p:cNvSpPr>
          <p:nvPr>
            <p:ph type="body" idx="1"/>
          </p:nvPr>
        </p:nvSpPr>
        <p:spPr/>
        <p:txBody>
          <a:bodyPr/>
          <a:lstStyle/>
          <a:p>
            <a:pPr>
              <a:defRPr/>
            </a:pPr>
            <a:r>
              <a:rPr lang="en-US" dirty="0"/>
              <a:t>Structured Query Language</a:t>
            </a:r>
          </a:p>
          <a:p>
            <a:pPr>
              <a:defRPr/>
            </a:pPr>
            <a:endParaRPr lang="en-US" dirty="0"/>
          </a:p>
          <a:p>
            <a:pPr>
              <a:defRPr/>
            </a:pPr>
            <a:r>
              <a:rPr lang="en-US" dirty="0"/>
              <a:t>Incorporates both DDL and DML features.</a:t>
            </a:r>
          </a:p>
          <a:p>
            <a:pPr>
              <a:defRPr/>
            </a:pPr>
            <a:endParaRPr lang="en-US" dirty="0"/>
          </a:p>
          <a:p>
            <a:pPr>
              <a:defRPr/>
            </a:pPr>
            <a:r>
              <a:rPr lang="en-US" dirty="0"/>
              <a:t>Very heavily used in practice today.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1026739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de-DE"/>
              <a:t>Basic SQL</a:t>
            </a:r>
          </a:p>
        </p:txBody>
      </p:sp>
      <p:sp>
        <p:nvSpPr>
          <p:cNvPr id="7171" name="Content Placeholder 2"/>
          <p:cNvSpPr>
            <a:spLocks noGrp="1"/>
          </p:cNvSpPr>
          <p:nvPr>
            <p:ph idx="1"/>
          </p:nvPr>
        </p:nvSpPr>
        <p:spPr/>
        <p:txBody>
          <a:bodyPr/>
          <a:lstStyle/>
          <a:p>
            <a:r>
              <a:rPr lang="en-US" altLang="de-DE"/>
              <a:t>SQL language </a:t>
            </a:r>
          </a:p>
          <a:p>
            <a:pPr lvl="1"/>
            <a:r>
              <a:rPr lang="en-US" altLang="de-DE"/>
              <a:t>Considered one of the major reasons for the commercial success of relational databases</a:t>
            </a:r>
          </a:p>
          <a:p>
            <a:r>
              <a:rPr lang="en-US" altLang="de-DE" b="1"/>
              <a:t>SQL </a:t>
            </a:r>
          </a:p>
          <a:p>
            <a:pPr lvl="1"/>
            <a:r>
              <a:rPr lang="en-US" altLang="de-DE" b="1"/>
              <a:t>Structured Query Language</a:t>
            </a:r>
          </a:p>
          <a:p>
            <a:pPr lvl="1"/>
            <a:r>
              <a:rPr lang="en-US" altLang="de-DE"/>
              <a:t>Statements for data definitions, queries, and updates (both DDL and DML)</a:t>
            </a:r>
          </a:p>
          <a:p>
            <a:pPr lvl="1"/>
            <a:r>
              <a:rPr lang="en-US" altLang="de-DE" b="1"/>
              <a:t>Core specification</a:t>
            </a:r>
          </a:p>
          <a:p>
            <a:pPr lvl="1"/>
            <a:r>
              <a:rPr lang="en-US" altLang="de-DE"/>
              <a:t>Plus specialized</a:t>
            </a:r>
            <a:r>
              <a:rPr lang="en-US" altLang="de-DE" b="1"/>
              <a:t> extensions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315550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de-DE"/>
              <a:t>SQL Data Definition and Data Types</a:t>
            </a:r>
          </a:p>
        </p:txBody>
      </p:sp>
      <p:sp>
        <p:nvSpPr>
          <p:cNvPr id="8195" name="Content Placeholder 4"/>
          <p:cNvSpPr>
            <a:spLocks noGrp="1"/>
          </p:cNvSpPr>
          <p:nvPr>
            <p:ph idx="1"/>
          </p:nvPr>
        </p:nvSpPr>
        <p:spPr/>
        <p:txBody>
          <a:bodyPr/>
          <a:lstStyle/>
          <a:p>
            <a:r>
              <a:rPr lang="en-US" altLang="de-DE"/>
              <a:t>Terminology:</a:t>
            </a:r>
          </a:p>
          <a:p>
            <a:pPr lvl="1"/>
            <a:r>
              <a:rPr lang="en-US" altLang="de-DE" b="1"/>
              <a:t>Table</a:t>
            </a:r>
            <a:r>
              <a:rPr lang="en-US" altLang="de-DE"/>
              <a:t>, </a:t>
            </a:r>
            <a:r>
              <a:rPr lang="en-US" altLang="de-DE" b="1"/>
              <a:t>row</a:t>
            </a:r>
            <a:r>
              <a:rPr lang="en-US" altLang="de-DE"/>
              <a:t>, and </a:t>
            </a:r>
            <a:r>
              <a:rPr lang="en-US" altLang="de-DE" b="1"/>
              <a:t>column</a:t>
            </a:r>
            <a:r>
              <a:rPr lang="en-US" altLang="de-DE"/>
              <a:t> used for relational model terms relation, tuple, and attribute</a:t>
            </a:r>
          </a:p>
          <a:p>
            <a:r>
              <a:rPr lang="en-US" altLang="de-DE">
                <a:latin typeface="Courier New" panose="02070309020205020404" pitchFamily="49" charset="0"/>
                <a:cs typeface="Courier New" panose="02070309020205020404" pitchFamily="49" charset="0"/>
              </a:rPr>
              <a:t>CREATE</a:t>
            </a:r>
            <a:r>
              <a:rPr lang="en-US" altLang="de-DE"/>
              <a:t> statement</a:t>
            </a:r>
          </a:p>
          <a:p>
            <a:pPr lvl="1"/>
            <a:r>
              <a:rPr lang="en-US" altLang="de-DE"/>
              <a:t>Main SQL command for data definition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54262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de-DE"/>
              <a:t>Schema and Catalog Concepts in SQL</a:t>
            </a:r>
          </a:p>
        </p:txBody>
      </p:sp>
      <p:sp>
        <p:nvSpPr>
          <p:cNvPr id="9219" name="Content Placeholder 2"/>
          <p:cNvSpPr>
            <a:spLocks noGrp="1"/>
          </p:cNvSpPr>
          <p:nvPr>
            <p:ph idx="1"/>
          </p:nvPr>
        </p:nvSpPr>
        <p:spPr/>
        <p:txBody>
          <a:bodyPr/>
          <a:lstStyle/>
          <a:p>
            <a:r>
              <a:rPr lang="en-US" altLang="de-DE" b="1"/>
              <a:t>SQL schema </a:t>
            </a:r>
          </a:p>
          <a:p>
            <a:pPr lvl="1"/>
            <a:r>
              <a:rPr lang="en-US" altLang="de-DE"/>
              <a:t>Identified by a </a:t>
            </a:r>
            <a:r>
              <a:rPr lang="en-US" altLang="de-DE" b="1"/>
              <a:t>schema name</a:t>
            </a:r>
          </a:p>
          <a:p>
            <a:pPr lvl="1"/>
            <a:r>
              <a:rPr lang="en-US" altLang="de-DE"/>
              <a:t>Includes an </a:t>
            </a:r>
            <a:r>
              <a:rPr lang="en-US" altLang="de-DE" b="1"/>
              <a:t>authorization identifier </a:t>
            </a:r>
            <a:r>
              <a:rPr lang="en-US" altLang="de-DE"/>
              <a:t>and </a:t>
            </a:r>
            <a:r>
              <a:rPr lang="en-US" altLang="de-DE" b="1"/>
              <a:t>descriptors</a:t>
            </a:r>
            <a:r>
              <a:rPr lang="en-US" altLang="de-DE"/>
              <a:t> for each element </a:t>
            </a:r>
          </a:p>
          <a:p>
            <a:r>
              <a:rPr lang="en-US" altLang="de-DE"/>
              <a:t>Schema </a:t>
            </a:r>
            <a:r>
              <a:rPr lang="en-US" altLang="de-DE" b="1"/>
              <a:t>elements</a:t>
            </a:r>
            <a:r>
              <a:rPr lang="en-US" altLang="de-DE"/>
              <a:t> include </a:t>
            </a:r>
          </a:p>
          <a:p>
            <a:pPr lvl="1"/>
            <a:r>
              <a:rPr lang="en-US" altLang="de-DE"/>
              <a:t>Tables, constraints, views, domains, and other constructs</a:t>
            </a:r>
          </a:p>
          <a:p>
            <a:r>
              <a:rPr lang="en-US" altLang="de-DE"/>
              <a:t>Each statement in SQL ends with a semicolon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281492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4"/>
          <p:cNvSpPr>
            <a:spLocks noGrp="1"/>
          </p:cNvSpPr>
          <p:nvPr>
            <p:ph type="title"/>
          </p:nvPr>
        </p:nvSpPr>
        <p:spPr/>
        <p:txBody>
          <a:bodyPr/>
          <a:lstStyle/>
          <a:p>
            <a:r>
              <a:rPr lang="en-US" altLang="de-DE" dirty="0"/>
              <a:t>Schema and Catalog Concepts in SQL (cont.)</a:t>
            </a:r>
          </a:p>
        </p:txBody>
      </p:sp>
      <p:sp>
        <p:nvSpPr>
          <p:cNvPr id="10243"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CREATE SCHEMA </a:t>
            </a:r>
            <a:r>
              <a:rPr lang="en-US" altLang="de-DE"/>
              <a:t>statement</a:t>
            </a:r>
          </a:p>
          <a:p>
            <a:pPr lvl="1"/>
            <a:r>
              <a:rPr lang="en-US" altLang="de-DE">
                <a:latin typeface="Courier New" panose="02070309020205020404" pitchFamily="49" charset="0"/>
                <a:cs typeface="Courier New" panose="02070309020205020404" pitchFamily="49" charset="0"/>
              </a:rPr>
              <a:t>CREATE SCHEMA COMPANY AUTHORIZATION ‘Jsmith’;</a:t>
            </a:r>
          </a:p>
          <a:p>
            <a:r>
              <a:rPr lang="en-US" altLang="de-DE" b="1"/>
              <a:t>Catalog</a:t>
            </a:r>
          </a:p>
          <a:p>
            <a:pPr lvl="1"/>
            <a:r>
              <a:rPr lang="en-US" altLang="de-DE"/>
              <a:t>Named collection of schemas in an SQL environment</a:t>
            </a:r>
          </a:p>
          <a:p>
            <a:r>
              <a:rPr lang="en-US" altLang="de-DE"/>
              <a:t>SQL </a:t>
            </a:r>
            <a:r>
              <a:rPr lang="en-US" altLang="de-DE" b="1"/>
              <a:t>environment</a:t>
            </a:r>
          </a:p>
          <a:p>
            <a:pPr lvl="1"/>
            <a:r>
              <a:rPr lang="en-US" altLang="de-DE"/>
              <a:t>Installation of an SQL-compliant RDBMS on a computer system</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702604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a:t>Building the Data Structure</a:t>
            </a:r>
          </a:p>
        </p:txBody>
      </p:sp>
      <p:sp>
        <p:nvSpPr>
          <p:cNvPr id="54275" name="Rectangle 3"/>
          <p:cNvSpPr>
            <a:spLocks noGrp="1" noChangeArrowheads="1"/>
          </p:cNvSpPr>
          <p:nvPr>
            <p:ph type="body" idx="1"/>
          </p:nvPr>
        </p:nvSpPr>
        <p:spPr/>
        <p:txBody>
          <a:bodyPr/>
          <a:lstStyle/>
          <a:p>
            <a:pPr>
              <a:defRPr/>
            </a:pPr>
            <a:r>
              <a:rPr lang="en-US" sz="2800" dirty="0"/>
              <a:t>Base tables - actual physical tables in which the data will be stored on the disk.</a:t>
            </a:r>
          </a:p>
          <a:p>
            <a:pPr>
              <a:defRPr/>
            </a:pPr>
            <a:endParaRPr lang="en-US" sz="2800" dirty="0"/>
          </a:p>
          <a:p>
            <a:pPr>
              <a:defRPr/>
            </a:pPr>
            <a:r>
              <a:rPr lang="en-US" sz="2800" dirty="0"/>
              <a:t>Created using the CREATE TABLE command.</a:t>
            </a:r>
          </a:p>
          <a:p>
            <a:pPr>
              <a:defRPr/>
            </a:pPr>
            <a:endParaRPr lang="en-US" sz="2800" dirty="0"/>
          </a:p>
          <a:p>
            <a:pPr>
              <a:defRPr/>
            </a:pPr>
            <a:r>
              <a:rPr lang="en-US" sz="2800" dirty="0"/>
              <a:t>Deleted using the DROP TABLE command.</a:t>
            </a:r>
          </a:p>
          <a:p>
            <a:pPr eaLnBrk="1" hangingPunct="1">
              <a:buFont typeface="Symbol" charset="2"/>
              <a:buChar char="¨"/>
              <a:defRPr/>
            </a:pPr>
            <a:endParaRPr lang="en-US" sz="2800" dirty="0"/>
          </a:p>
          <a:p>
            <a:pPr eaLnBrk="1" hangingPunct="1">
              <a:buFont typeface="Symbol" charset="2"/>
              <a:buChar char="¨"/>
              <a:defRPr/>
            </a:pPr>
            <a:endParaRPr lang="en-US" sz="28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823681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defRPr/>
            </a:pPr>
            <a:r>
              <a:rPr lang="en-US"/>
              <a:t>Logical View</a:t>
            </a:r>
          </a:p>
        </p:txBody>
      </p:sp>
      <p:sp>
        <p:nvSpPr>
          <p:cNvPr id="125955" name="Rectangle 3"/>
          <p:cNvSpPr>
            <a:spLocks noGrp="1" noChangeArrowheads="1"/>
          </p:cNvSpPr>
          <p:nvPr>
            <p:ph type="body" idx="1"/>
          </p:nvPr>
        </p:nvSpPr>
        <p:spPr/>
        <p:txBody>
          <a:bodyPr/>
          <a:lstStyle/>
          <a:p>
            <a:pPr>
              <a:lnSpc>
                <a:spcPct val="90000"/>
              </a:lnSpc>
              <a:defRPr/>
            </a:pPr>
            <a:r>
              <a:rPr lang="en-US" sz="2400" dirty="0"/>
              <a:t>Also just called a </a:t>
            </a:r>
            <a:r>
              <a:rPr lang="en-US" sz="2400" b="1" dirty="0"/>
              <a:t>view.</a:t>
            </a:r>
            <a:endParaRPr lang="en-US" sz="2400" dirty="0"/>
          </a:p>
          <a:p>
            <a:pPr>
              <a:lnSpc>
                <a:spcPct val="90000"/>
              </a:lnSpc>
              <a:defRPr/>
            </a:pPr>
            <a:endParaRPr lang="en-US" sz="2400" dirty="0"/>
          </a:p>
          <a:p>
            <a:pPr>
              <a:lnSpc>
                <a:spcPct val="90000"/>
              </a:lnSpc>
              <a:defRPr/>
            </a:pPr>
            <a:r>
              <a:rPr lang="en-US" sz="2400" dirty="0"/>
              <a:t>May consist of a subset of the columns of a single table, a subset of the rows of a single table, or both.</a:t>
            </a:r>
          </a:p>
          <a:p>
            <a:pPr>
              <a:lnSpc>
                <a:spcPct val="90000"/>
              </a:lnSpc>
              <a:defRPr/>
            </a:pPr>
            <a:endParaRPr lang="en-US" sz="2400" dirty="0"/>
          </a:p>
          <a:p>
            <a:pPr>
              <a:lnSpc>
                <a:spcPct val="90000"/>
              </a:lnSpc>
              <a:defRPr/>
            </a:pPr>
            <a:r>
              <a:rPr lang="en-US" sz="2400" dirty="0"/>
              <a:t>May also be the join of two or more base tables.</a:t>
            </a:r>
          </a:p>
          <a:p>
            <a:pPr>
              <a:lnSpc>
                <a:spcPct val="90000"/>
              </a:lnSpc>
              <a:defRPr/>
            </a:pPr>
            <a:endParaRPr lang="en-US" sz="2400" dirty="0"/>
          </a:p>
          <a:p>
            <a:pPr>
              <a:lnSpc>
                <a:spcPct val="90000"/>
              </a:lnSpc>
              <a:defRPr/>
            </a:pPr>
            <a:r>
              <a:rPr lang="en-US" sz="2400" dirty="0"/>
              <a:t>A mapping onto the base table(s).</a:t>
            </a:r>
          </a:p>
          <a:p>
            <a:pPr>
              <a:lnSpc>
                <a:spcPct val="90000"/>
              </a:lnSpc>
              <a:defRPr/>
            </a:pPr>
            <a:endParaRPr lang="en-US" sz="2400" dirty="0"/>
          </a:p>
          <a:p>
            <a:pPr>
              <a:lnSpc>
                <a:spcPct val="90000"/>
              </a:lnSpc>
              <a:defRPr/>
            </a:pPr>
            <a:r>
              <a:rPr lang="en-US" sz="2400" dirty="0"/>
              <a:t>Created using the CREATE VIEW command.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405564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a:t>Data Manipulation Operations</a:t>
            </a:r>
          </a:p>
        </p:txBody>
      </p:sp>
      <p:sp>
        <p:nvSpPr>
          <p:cNvPr id="56323" name="Rectangle 3"/>
          <p:cNvSpPr>
            <a:spLocks noGrp="1" noChangeArrowheads="1"/>
          </p:cNvSpPr>
          <p:nvPr>
            <p:ph type="body" idx="1"/>
          </p:nvPr>
        </p:nvSpPr>
        <p:spPr/>
        <p:txBody>
          <a:bodyPr/>
          <a:lstStyle/>
          <a:p>
            <a:pPr>
              <a:defRPr/>
            </a:pPr>
            <a:r>
              <a:rPr lang="en-US" dirty="0"/>
              <a:t>UPDATE - used for updating existing data.</a:t>
            </a:r>
          </a:p>
          <a:p>
            <a:pPr>
              <a:defRPr/>
            </a:pPr>
            <a:endParaRPr lang="en-US" dirty="0"/>
          </a:p>
          <a:p>
            <a:pPr>
              <a:defRPr/>
            </a:pPr>
            <a:r>
              <a:rPr lang="en-US" dirty="0"/>
              <a:t>INSERT - used for inserting new rows in tables.</a:t>
            </a:r>
          </a:p>
          <a:p>
            <a:pPr>
              <a:defRPr/>
            </a:pPr>
            <a:endParaRPr lang="en-US" dirty="0"/>
          </a:p>
          <a:p>
            <a:pPr>
              <a:defRPr/>
            </a:pPr>
            <a:r>
              <a:rPr lang="en-US" dirty="0"/>
              <a:t>DELETE - used for deleting existing rows in tables.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2546387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de-DE"/>
              <a:t>The CREATE TABLE Command in SQL</a:t>
            </a:r>
          </a:p>
        </p:txBody>
      </p:sp>
      <p:sp>
        <p:nvSpPr>
          <p:cNvPr id="11267" name="Content Placeholder 2"/>
          <p:cNvSpPr>
            <a:spLocks noGrp="1"/>
          </p:cNvSpPr>
          <p:nvPr>
            <p:ph idx="1"/>
          </p:nvPr>
        </p:nvSpPr>
        <p:spPr/>
        <p:txBody>
          <a:bodyPr/>
          <a:lstStyle/>
          <a:p>
            <a:pPr>
              <a:defRPr/>
            </a:pPr>
            <a:r>
              <a:rPr lang="en-US" dirty="0"/>
              <a:t>Specify a new relation </a:t>
            </a:r>
          </a:p>
          <a:p>
            <a:pPr lvl="1">
              <a:defRPr/>
            </a:pPr>
            <a:r>
              <a:rPr lang="en-US" dirty="0"/>
              <a:t>Provide name</a:t>
            </a:r>
          </a:p>
          <a:p>
            <a:pPr lvl="1">
              <a:defRPr/>
            </a:pPr>
            <a:r>
              <a:rPr lang="en-US" dirty="0"/>
              <a:t>Specify attributes and initial constraints</a:t>
            </a:r>
          </a:p>
          <a:p>
            <a:pPr>
              <a:defRPr/>
            </a:pPr>
            <a:r>
              <a:rPr lang="en-US" dirty="0"/>
              <a:t>Can optionally specify schema:</a:t>
            </a:r>
          </a:p>
          <a:p>
            <a:pPr lvl="1">
              <a:defRPr/>
            </a:pPr>
            <a:r>
              <a:rPr lang="en-US" dirty="0">
                <a:latin typeface="Courier New" pitchFamily="49" charset="0"/>
                <a:cs typeface="Courier New" pitchFamily="49" charset="0"/>
              </a:rPr>
              <a:t>CREATE TABLE COMPANY.EMPLOYEE ...</a:t>
            </a:r>
          </a:p>
          <a:p>
            <a:pPr marL="971550" lvl="1" indent="-514350">
              <a:buFont typeface="Wingdings" pitchFamily="2" charset="2"/>
              <a:buNone/>
              <a:defRPr/>
            </a:pPr>
            <a:r>
              <a:rPr lang="en-US" dirty="0"/>
              <a:t>	or</a:t>
            </a:r>
          </a:p>
          <a:p>
            <a:pPr lvl="1">
              <a:defRPr/>
            </a:pPr>
            <a:r>
              <a:rPr lang="en-US" dirty="0">
                <a:latin typeface="Courier New" pitchFamily="49" charset="0"/>
                <a:cs typeface="Courier New" pitchFamily="49" charset="0"/>
              </a:rPr>
              <a:t>CREATE TABLE EMPLOYEE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3982656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p:txBody>
          <a:bodyPr/>
          <a:lstStyle/>
          <a:p>
            <a:r>
              <a:rPr lang="en-US" altLang="de-DE" dirty="0"/>
              <a:t>The CREATE TABLE Command in SQL (cont.)</a:t>
            </a:r>
          </a:p>
        </p:txBody>
      </p:sp>
      <p:sp>
        <p:nvSpPr>
          <p:cNvPr id="12291" name="Content Placeholder 2"/>
          <p:cNvSpPr>
            <a:spLocks noGrp="1"/>
          </p:cNvSpPr>
          <p:nvPr>
            <p:ph idx="1"/>
          </p:nvPr>
        </p:nvSpPr>
        <p:spPr/>
        <p:txBody>
          <a:bodyPr/>
          <a:lstStyle/>
          <a:p>
            <a:r>
              <a:rPr lang="en-US" altLang="de-DE" b="1"/>
              <a:t>Base tables </a:t>
            </a:r>
            <a:r>
              <a:rPr lang="en-US" altLang="de-DE"/>
              <a:t>(</a:t>
            </a:r>
            <a:r>
              <a:rPr lang="en-US" altLang="de-DE" b="1"/>
              <a:t>base relations</a:t>
            </a:r>
            <a:r>
              <a:rPr lang="en-US" altLang="de-DE"/>
              <a:t>)</a:t>
            </a:r>
          </a:p>
          <a:p>
            <a:pPr lvl="1"/>
            <a:r>
              <a:rPr lang="en-US" altLang="de-DE"/>
              <a:t>Relation and its tuples are actually created and stored as a file by the DBMS</a:t>
            </a:r>
          </a:p>
          <a:p>
            <a:r>
              <a:rPr lang="en-US" altLang="de-DE" b="1"/>
              <a:t>Virtual relations</a:t>
            </a:r>
          </a:p>
          <a:p>
            <a:pPr lvl="1"/>
            <a:r>
              <a:rPr lang="en-US" altLang="de-DE"/>
              <a:t>Created through the </a:t>
            </a:r>
            <a:r>
              <a:rPr lang="en-US" altLang="de-DE">
                <a:latin typeface="Courier New" panose="02070309020205020404" pitchFamily="49" charset="0"/>
                <a:cs typeface="Courier New" panose="02070309020205020404" pitchFamily="49" charset="0"/>
              </a:rPr>
              <a:t>CREATE VIEW </a:t>
            </a:r>
            <a:r>
              <a:rPr lang="en-US" altLang="de-DE"/>
              <a:t>statement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2878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762000"/>
            <a:ext cx="645795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403725"/>
            <a:ext cx="18669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802124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381000"/>
            <a:ext cx="59150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419600"/>
            <a:ext cx="18669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523972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p:cNvSpPr>
            <a:spLocks noGrp="1"/>
          </p:cNvSpPr>
          <p:nvPr>
            <p:ph type="title"/>
          </p:nvPr>
        </p:nvSpPr>
        <p:spPr/>
        <p:txBody>
          <a:bodyPr/>
          <a:lstStyle/>
          <a:p>
            <a:r>
              <a:rPr lang="en-US" altLang="de-DE" dirty="0"/>
              <a:t>The CREATE TABLE Command in SQL (cont.)</a:t>
            </a:r>
          </a:p>
        </p:txBody>
      </p:sp>
      <p:sp>
        <p:nvSpPr>
          <p:cNvPr id="15363" name="Content Placeholder 2"/>
          <p:cNvSpPr>
            <a:spLocks noGrp="1"/>
          </p:cNvSpPr>
          <p:nvPr>
            <p:ph idx="1"/>
          </p:nvPr>
        </p:nvSpPr>
        <p:spPr/>
        <p:txBody>
          <a:bodyPr/>
          <a:lstStyle/>
          <a:p>
            <a:r>
              <a:rPr lang="en-US" altLang="de-DE"/>
              <a:t>Some foreign keys may cause errors </a:t>
            </a:r>
          </a:p>
          <a:p>
            <a:pPr lvl="1"/>
            <a:r>
              <a:rPr lang="en-US" altLang="de-DE"/>
              <a:t>Specified either via: </a:t>
            </a:r>
          </a:p>
          <a:p>
            <a:pPr lvl="2"/>
            <a:r>
              <a:rPr lang="en-US" altLang="de-DE"/>
              <a:t>Circular references </a:t>
            </a:r>
          </a:p>
          <a:p>
            <a:pPr lvl="2"/>
            <a:r>
              <a:rPr lang="en-US" altLang="de-DE"/>
              <a:t>Or because they refer to a table that has not yet been created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52504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de-DE"/>
              <a:t>Attribute Data Types and Domains in SQL</a:t>
            </a:r>
          </a:p>
        </p:txBody>
      </p:sp>
      <p:sp>
        <p:nvSpPr>
          <p:cNvPr id="16387" name="Content Placeholder 2"/>
          <p:cNvSpPr>
            <a:spLocks noGrp="1"/>
          </p:cNvSpPr>
          <p:nvPr>
            <p:ph idx="1"/>
          </p:nvPr>
        </p:nvSpPr>
        <p:spPr/>
        <p:txBody>
          <a:bodyPr/>
          <a:lstStyle/>
          <a:p>
            <a:r>
              <a:rPr lang="en-US" altLang="de-DE"/>
              <a:t>Basic </a:t>
            </a:r>
            <a:r>
              <a:rPr lang="en-US" altLang="de-DE" b="1"/>
              <a:t>data types</a:t>
            </a:r>
          </a:p>
          <a:p>
            <a:pPr lvl="1"/>
            <a:r>
              <a:rPr lang="en-US" altLang="de-DE" b="1"/>
              <a:t>Numeric </a:t>
            </a:r>
            <a:r>
              <a:rPr lang="en-US" altLang="de-DE"/>
              <a:t>data types </a:t>
            </a:r>
          </a:p>
          <a:p>
            <a:pPr lvl="2"/>
            <a:r>
              <a:rPr lang="en-US" altLang="de-DE"/>
              <a:t>Integer numbers: </a:t>
            </a:r>
            <a:r>
              <a:rPr lang="en-US" altLang="de-DE">
                <a:latin typeface="Courier New" panose="02070309020205020404" pitchFamily="49" charset="0"/>
                <a:cs typeface="Courier New" panose="02070309020205020404" pitchFamily="49" charset="0"/>
              </a:rPr>
              <a:t>INTEGER</a:t>
            </a:r>
            <a:r>
              <a:rPr lang="en-US" altLang="de-DE"/>
              <a:t>, </a:t>
            </a:r>
            <a:r>
              <a:rPr lang="en-US" altLang="de-DE">
                <a:latin typeface="Courier New" panose="02070309020205020404" pitchFamily="49" charset="0"/>
                <a:cs typeface="Courier New" panose="02070309020205020404" pitchFamily="49" charset="0"/>
              </a:rPr>
              <a:t>INT</a:t>
            </a:r>
            <a:r>
              <a:rPr lang="en-US" altLang="de-DE"/>
              <a:t>, and </a:t>
            </a:r>
            <a:r>
              <a:rPr lang="en-US" altLang="de-DE">
                <a:latin typeface="Courier New" panose="02070309020205020404" pitchFamily="49" charset="0"/>
                <a:cs typeface="Courier New" panose="02070309020205020404" pitchFamily="49" charset="0"/>
              </a:rPr>
              <a:t>SMALLINT</a:t>
            </a:r>
          </a:p>
          <a:p>
            <a:pPr lvl="2"/>
            <a:r>
              <a:rPr lang="en-US" altLang="de-DE"/>
              <a:t>Floating-point (real) numbers: </a:t>
            </a:r>
            <a:r>
              <a:rPr lang="en-US" altLang="de-DE">
                <a:latin typeface="Courier New" panose="02070309020205020404" pitchFamily="49" charset="0"/>
                <a:cs typeface="Courier New" panose="02070309020205020404" pitchFamily="49" charset="0"/>
              </a:rPr>
              <a:t>FLOAT </a:t>
            </a:r>
            <a:r>
              <a:rPr lang="en-US" altLang="de-DE"/>
              <a:t>or </a:t>
            </a:r>
            <a:r>
              <a:rPr lang="en-US" altLang="de-DE">
                <a:latin typeface="Courier New" panose="02070309020205020404" pitchFamily="49" charset="0"/>
                <a:cs typeface="Courier New" panose="02070309020205020404" pitchFamily="49" charset="0"/>
              </a:rPr>
              <a:t>REAL</a:t>
            </a:r>
            <a:r>
              <a:rPr lang="en-US" altLang="de-DE"/>
              <a:t>, and </a:t>
            </a:r>
            <a:r>
              <a:rPr lang="en-US" altLang="de-DE">
                <a:latin typeface="Courier New" panose="02070309020205020404" pitchFamily="49" charset="0"/>
                <a:cs typeface="Courier New" panose="02070309020205020404" pitchFamily="49" charset="0"/>
              </a:rPr>
              <a:t>DOUBLE PRECISION</a:t>
            </a:r>
          </a:p>
          <a:p>
            <a:pPr lvl="1"/>
            <a:r>
              <a:rPr lang="en-US" altLang="de-DE" b="1"/>
              <a:t>Character-string </a:t>
            </a:r>
            <a:r>
              <a:rPr lang="en-US" altLang="de-DE"/>
              <a:t>data types </a:t>
            </a:r>
          </a:p>
          <a:p>
            <a:pPr lvl="2"/>
            <a:r>
              <a:rPr lang="en-US" altLang="de-DE"/>
              <a:t>Fixed length: </a:t>
            </a:r>
            <a:r>
              <a:rPr lang="en-US" altLang="de-DE">
                <a:latin typeface="Courier New" panose="02070309020205020404" pitchFamily="49" charset="0"/>
                <a:cs typeface="Courier New" panose="02070309020205020404" pitchFamily="49" charset="0"/>
              </a:rPr>
              <a:t>CHAR(</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r>
              <a:rPr lang="en-US" altLang="de-DE"/>
              <a:t>, </a:t>
            </a:r>
            <a:r>
              <a:rPr lang="en-US" altLang="de-DE">
                <a:latin typeface="Courier New" panose="02070309020205020404" pitchFamily="49" charset="0"/>
                <a:cs typeface="Courier New" panose="02070309020205020404" pitchFamily="49" charset="0"/>
              </a:rPr>
              <a:t>CHARACTER(</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p>
          <a:p>
            <a:pPr lvl="2"/>
            <a:r>
              <a:rPr lang="en-US" altLang="de-DE"/>
              <a:t>Varying length</a:t>
            </a:r>
            <a:r>
              <a:rPr lang="en-US" altLang="de-DE">
                <a:latin typeface="Courier New" panose="02070309020205020404" pitchFamily="49" charset="0"/>
                <a:cs typeface="Courier New" panose="02070309020205020404" pitchFamily="49" charset="0"/>
              </a:rPr>
              <a:t>: VARCHAR(</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r>
              <a:rPr lang="en-US" altLang="de-DE">
                <a:cs typeface="Courier New" panose="02070309020205020404" pitchFamily="49" charset="0"/>
              </a:rPr>
              <a:t>, </a:t>
            </a:r>
            <a:r>
              <a:rPr lang="en-US" altLang="de-DE">
                <a:latin typeface="Courier New" panose="02070309020205020404" pitchFamily="49" charset="0"/>
                <a:cs typeface="Courier New" panose="02070309020205020404" pitchFamily="49" charset="0"/>
              </a:rPr>
              <a:t>CHAR VARYING(</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r>
              <a:rPr lang="en-US" altLang="de-DE">
                <a:cs typeface="Courier New" panose="02070309020205020404" pitchFamily="49" charset="0"/>
              </a:rPr>
              <a:t>, </a:t>
            </a:r>
            <a:r>
              <a:rPr lang="en-US" altLang="de-DE">
                <a:latin typeface="Courier New" panose="02070309020205020404" pitchFamily="49" charset="0"/>
                <a:cs typeface="Courier New" panose="02070309020205020404" pitchFamily="49" charset="0"/>
              </a:rPr>
              <a:t>CHARACTER VARYING(</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1903382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normAutofit/>
          </a:bodyPr>
          <a:lstStyle/>
          <a:p>
            <a:r>
              <a:rPr lang="en-US" altLang="de-DE" dirty="0"/>
              <a:t>Attribute Data Types and Domains in SQL (cont.)</a:t>
            </a:r>
          </a:p>
        </p:txBody>
      </p:sp>
      <p:sp>
        <p:nvSpPr>
          <p:cNvPr id="17411" name="Content Placeholder 2"/>
          <p:cNvSpPr>
            <a:spLocks noGrp="1"/>
          </p:cNvSpPr>
          <p:nvPr>
            <p:ph idx="1"/>
          </p:nvPr>
        </p:nvSpPr>
        <p:spPr/>
        <p:txBody>
          <a:bodyPr/>
          <a:lstStyle/>
          <a:p>
            <a:pPr lvl="1"/>
            <a:r>
              <a:rPr lang="en-US" altLang="de-DE" b="1"/>
              <a:t>Bit-string</a:t>
            </a:r>
            <a:r>
              <a:rPr lang="en-US" altLang="de-DE"/>
              <a:t> data types </a:t>
            </a:r>
          </a:p>
          <a:p>
            <a:pPr lvl="2"/>
            <a:r>
              <a:rPr lang="en-US" altLang="de-DE"/>
              <a:t>Fixed length: </a:t>
            </a:r>
            <a:r>
              <a:rPr lang="en-US" altLang="de-DE">
                <a:latin typeface="Courier New" panose="02070309020205020404" pitchFamily="49" charset="0"/>
                <a:cs typeface="Courier New" panose="02070309020205020404" pitchFamily="49" charset="0"/>
              </a:rPr>
              <a:t>BIT(</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p>
          <a:p>
            <a:pPr lvl="2"/>
            <a:r>
              <a:rPr lang="en-US" altLang="de-DE"/>
              <a:t>Varying length: </a:t>
            </a:r>
            <a:r>
              <a:rPr lang="en-US" altLang="de-DE">
                <a:latin typeface="Courier New" panose="02070309020205020404" pitchFamily="49" charset="0"/>
                <a:cs typeface="Courier New" panose="02070309020205020404" pitchFamily="49" charset="0"/>
              </a:rPr>
              <a:t>BIT VARYING(</a:t>
            </a:r>
            <a:r>
              <a:rPr lang="en-US" altLang="de-DE" i="1">
                <a:latin typeface="Courier New" panose="02070309020205020404" pitchFamily="49" charset="0"/>
                <a:cs typeface="Courier New" panose="02070309020205020404" pitchFamily="49" charset="0"/>
              </a:rPr>
              <a:t>n</a:t>
            </a:r>
            <a:r>
              <a:rPr lang="en-US" altLang="de-DE">
                <a:latin typeface="Courier New" panose="02070309020205020404" pitchFamily="49" charset="0"/>
                <a:cs typeface="Courier New" panose="02070309020205020404" pitchFamily="49" charset="0"/>
              </a:rPr>
              <a:t>)</a:t>
            </a:r>
          </a:p>
          <a:p>
            <a:pPr lvl="1"/>
            <a:r>
              <a:rPr lang="en-US" altLang="de-DE" b="1"/>
              <a:t>Boolean</a:t>
            </a:r>
            <a:r>
              <a:rPr lang="en-US" altLang="de-DE"/>
              <a:t> data type </a:t>
            </a:r>
          </a:p>
          <a:p>
            <a:pPr lvl="2"/>
            <a:r>
              <a:rPr lang="en-US" altLang="de-DE"/>
              <a:t>Values of </a:t>
            </a:r>
            <a:r>
              <a:rPr lang="en-US" altLang="de-DE">
                <a:latin typeface="Courier New" panose="02070309020205020404" pitchFamily="49" charset="0"/>
                <a:cs typeface="Courier New" panose="02070309020205020404" pitchFamily="49" charset="0"/>
              </a:rPr>
              <a:t>TRUE </a:t>
            </a:r>
            <a:r>
              <a:rPr lang="en-US" altLang="de-DE"/>
              <a:t>or </a:t>
            </a:r>
            <a:r>
              <a:rPr lang="en-US" altLang="de-DE">
                <a:latin typeface="Courier New" panose="02070309020205020404" pitchFamily="49" charset="0"/>
                <a:cs typeface="Courier New" panose="02070309020205020404" pitchFamily="49" charset="0"/>
              </a:rPr>
              <a:t>FALSE </a:t>
            </a:r>
            <a:r>
              <a:rPr lang="en-US" altLang="de-DE"/>
              <a:t>or </a:t>
            </a:r>
            <a:r>
              <a:rPr lang="en-US" altLang="de-DE">
                <a:latin typeface="Courier New" panose="02070309020205020404" pitchFamily="49" charset="0"/>
                <a:cs typeface="Courier New" panose="02070309020205020404" pitchFamily="49" charset="0"/>
              </a:rPr>
              <a:t>NULL</a:t>
            </a:r>
          </a:p>
          <a:p>
            <a:pPr lvl="1"/>
            <a:r>
              <a:rPr lang="en-US" altLang="de-DE" b="1"/>
              <a:t>DATE</a:t>
            </a:r>
            <a:r>
              <a:rPr lang="en-US" altLang="de-DE"/>
              <a:t> data type </a:t>
            </a:r>
          </a:p>
          <a:p>
            <a:pPr lvl="2"/>
            <a:r>
              <a:rPr lang="en-US" altLang="de-DE"/>
              <a:t>Ten positions</a:t>
            </a:r>
          </a:p>
          <a:p>
            <a:pPr lvl="2"/>
            <a:r>
              <a:rPr lang="en-US" altLang="de-DE">
                <a:cs typeface="Courier New" panose="02070309020205020404" pitchFamily="49" charset="0"/>
              </a:rPr>
              <a:t>Components are </a:t>
            </a:r>
            <a:r>
              <a:rPr lang="en-US" altLang="de-DE">
                <a:latin typeface="Courier New" panose="02070309020205020404" pitchFamily="49" charset="0"/>
                <a:cs typeface="Courier New" panose="02070309020205020404" pitchFamily="49" charset="0"/>
              </a:rPr>
              <a:t>YEAR</a:t>
            </a:r>
            <a:r>
              <a:rPr lang="en-US" altLang="de-DE"/>
              <a:t>, </a:t>
            </a:r>
            <a:r>
              <a:rPr lang="en-US" altLang="de-DE">
                <a:latin typeface="Courier New" panose="02070309020205020404" pitchFamily="49" charset="0"/>
                <a:cs typeface="Courier New" panose="02070309020205020404" pitchFamily="49" charset="0"/>
              </a:rPr>
              <a:t>MONTH</a:t>
            </a:r>
            <a:r>
              <a:rPr lang="en-US" altLang="de-DE"/>
              <a:t>, </a:t>
            </a:r>
            <a:r>
              <a:rPr lang="en-US" altLang="de-DE">
                <a:cs typeface="Courier New" panose="02070309020205020404" pitchFamily="49" charset="0"/>
              </a:rPr>
              <a:t>and </a:t>
            </a:r>
            <a:r>
              <a:rPr lang="en-US" altLang="de-DE">
                <a:latin typeface="Courier New" panose="02070309020205020404" pitchFamily="49" charset="0"/>
                <a:cs typeface="Courier New" panose="02070309020205020404" pitchFamily="49" charset="0"/>
              </a:rPr>
              <a:t>DAY </a:t>
            </a:r>
            <a:r>
              <a:rPr lang="en-US" altLang="de-DE">
                <a:cs typeface="Courier New" panose="02070309020205020404" pitchFamily="49" charset="0"/>
              </a:rPr>
              <a:t>in the form YYYY-MM-DD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4106591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p:txBody>
          <a:bodyPr>
            <a:normAutofit/>
          </a:bodyPr>
          <a:lstStyle/>
          <a:p>
            <a:r>
              <a:rPr lang="en-US" altLang="de-DE" dirty="0"/>
              <a:t>Attribute Data Types and Domains in SQL (cont.)</a:t>
            </a:r>
          </a:p>
        </p:txBody>
      </p:sp>
      <p:sp>
        <p:nvSpPr>
          <p:cNvPr id="18435" name="Content Placeholder 2"/>
          <p:cNvSpPr>
            <a:spLocks noGrp="1"/>
          </p:cNvSpPr>
          <p:nvPr>
            <p:ph idx="1"/>
          </p:nvPr>
        </p:nvSpPr>
        <p:spPr/>
        <p:txBody>
          <a:bodyPr/>
          <a:lstStyle/>
          <a:p>
            <a:r>
              <a:rPr lang="en-US" altLang="de-DE"/>
              <a:t>Additional data types</a:t>
            </a:r>
          </a:p>
          <a:p>
            <a:pPr lvl="1"/>
            <a:r>
              <a:rPr lang="en-US" altLang="de-DE" b="1"/>
              <a:t>Timestamp</a:t>
            </a:r>
            <a:r>
              <a:rPr lang="en-US" altLang="de-DE"/>
              <a:t> data type (</a:t>
            </a:r>
            <a:r>
              <a:rPr lang="en-US" altLang="de-DE">
                <a:latin typeface="Courier New" panose="02070309020205020404" pitchFamily="49" charset="0"/>
                <a:cs typeface="Courier New" panose="02070309020205020404" pitchFamily="49" charset="0"/>
              </a:rPr>
              <a:t>TIMESTAMP</a:t>
            </a:r>
            <a:r>
              <a:rPr lang="en-US" altLang="de-DE"/>
              <a:t>)</a:t>
            </a:r>
          </a:p>
          <a:p>
            <a:pPr lvl="2"/>
            <a:r>
              <a:rPr lang="en-US" altLang="de-DE"/>
              <a:t>Includes the </a:t>
            </a:r>
            <a:r>
              <a:rPr lang="en-US" altLang="de-DE">
                <a:latin typeface="Courier New" panose="02070309020205020404" pitchFamily="49" charset="0"/>
                <a:cs typeface="Courier New" panose="02070309020205020404" pitchFamily="49" charset="0"/>
              </a:rPr>
              <a:t>DATE</a:t>
            </a:r>
            <a:r>
              <a:rPr lang="en-US" altLang="de-DE"/>
              <a:t> and </a:t>
            </a:r>
            <a:r>
              <a:rPr lang="en-US" altLang="de-DE">
                <a:latin typeface="Courier New" panose="02070309020205020404" pitchFamily="49" charset="0"/>
                <a:cs typeface="Courier New" panose="02070309020205020404" pitchFamily="49" charset="0"/>
              </a:rPr>
              <a:t>TIME</a:t>
            </a:r>
            <a:r>
              <a:rPr lang="en-US" altLang="de-DE"/>
              <a:t> fields</a:t>
            </a:r>
          </a:p>
          <a:p>
            <a:pPr lvl="2"/>
            <a:r>
              <a:rPr lang="en-US" altLang="de-DE"/>
              <a:t>Plus a minimum of six positions for decimal fractions of seconds</a:t>
            </a:r>
          </a:p>
          <a:p>
            <a:pPr lvl="2"/>
            <a:r>
              <a:rPr lang="en-US" altLang="de-DE"/>
              <a:t>Optional </a:t>
            </a:r>
            <a:r>
              <a:rPr lang="en-US" altLang="de-DE">
                <a:latin typeface="Courier New" panose="02070309020205020404" pitchFamily="49" charset="0"/>
                <a:cs typeface="Courier New" panose="02070309020205020404" pitchFamily="49" charset="0"/>
              </a:rPr>
              <a:t>WITH TIME ZONE</a:t>
            </a:r>
            <a:r>
              <a:rPr lang="en-US" altLang="de-DE"/>
              <a:t> qualifier</a:t>
            </a:r>
          </a:p>
          <a:p>
            <a:pPr lvl="1"/>
            <a:r>
              <a:rPr lang="en-US" altLang="de-DE" b="1">
                <a:latin typeface="Courier New" panose="02070309020205020404" pitchFamily="49" charset="0"/>
                <a:cs typeface="Courier New" panose="02070309020205020404" pitchFamily="49" charset="0"/>
              </a:rPr>
              <a:t>INTERVAL</a:t>
            </a:r>
            <a:r>
              <a:rPr lang="en-US" altLang="de-DE"/>
              <a:t> data type</a:t>
            </a:r>
          </a:p>
          <a:p>
            <a:pPr lvl="2"/>
            <a:r>
              <a:rPr lang="en-US" altLang="de-DE"/>
              <a:t>Specifies a relative value that can be used to increment or decrement an absolute value of a date, time, or timestamp</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270168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title"/>
          </p:nvPr>
        </p:nvSpPr>
        <p:spPr/>
        <p:txBody>
          <a:bodyPr>
            <a:normAutofit/>
          </a:bodyPr>
          <a:lstStyle/>
          <a:p>
            <a:r>
              <a:rPr lang="en-US" altLang="de-DE" dirty="0"/>
              <a:t>Attribute Data Types and Domains in SQL (cont.)</a:t>
            </a:r>
          </a:p>
        </p:txBody>
      </p:sp>
      <p:sp>
        <p:nvSpPr>
          <p:cNvPr id="19459" name="Content Placeholder 2"/>
          <p:cNvSpPr>
            <a:spLocks noGrp="1"/>
          </p:cNvSpPr>
          <p:nvPr>
            <p:ph idx="1"/>
          </p:nvPr>
        </p:nvSpPr>
        <p:spPr/>
        <p:txBody>
          <a:bodyPr/>
          <a:lstStyle/>
          <a:p>
            <a:r>
              <a:rPr lang="en-US" altLang="de-DE"/>
              <a:t>Domain </a:t>
            </a:r>
          </a:p>
          <a:p>
            <a:pPr lvl="1"/>
            <a:r>
              <a:rPr lang="en-US" altLang="de-DE"/>
              <a:t>Name used with the attribute specification</a:t>
            </a:r>
          </a:p>
          <a:p>
            <a:pPr lvl="1"/>
            <a:r>
              <a:rPr lang="en-US" altLang="de-DE"/>
              <a:t>Makes it easier to change the data type for a domain that is used by numerous attributes </a:t>
            </a:r>
          </a:p>
          <a:p>
            <a:pPr lvl="1"/>
            <a:r>
              <a:rPr lang="en-US" altLang="de-DE"/>
              <a:t>Improves schema readability</a:t>
            </a:r>
          </a:p>
          <a:p>
            <a:pPr lvl="1"/>
            <a:r>
              <a:rPr lang="en-US" altLang="de-DE">
                <a:cs typeface="Courier New" panose="02070309020205020404" pitchFamily="49" charset="0"/>
              </a:rPr>
              <a:t>Example:</a:t>
            </a:r>
          </a:p>
          <a:p>
            <a:pPr lvl="2"/>
            <a:r>
              <a:rPr lang="en-US" altLang="de-DE">
                <a:latin typeface="Courier New" panose="02070309020205020404" pitchFamily="49" charset="0"/>
                <a:cs typeface="Courier New" panose="02070309020205020404" pitchFamily="49" charset="0"/>
              </a:rPr>
              <a:t>CREATE DOMAIN SSN_TYPE AS CHAR(9);</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936356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de-DE"/>
              <a:t>Specifying Constraints in SQL</a:t>
            </a:r>
          </a:p>
        </p:txBody>
      </p:sp>
      <p:sp>
        <p:nvSpPr>
          <p:cNvPr id="20483" name="Content Placeholder 2"/>
          <p:cNvSpPr>
            <a:spLocks noGrp="1"/>
          </p:cNvSpPr>
          <p:nvPr>
            <p:ph idx="1"/>
          </p:nvPr>
        </p:nvSpPr>
        <p:spPr/>
        <p:txBody>
          <a:bodyPr/>
          <a:lstStyle/>
          <a:p>
            <a:r>
              <a:rPr lang="en-US" altLang="de-DE"/>
              <a:t>Basic constraints:</a:t>
            </a:r>
          </a:p>
          <a:p>
            <a:pPr lvl="1"/>
            <a:r>
              <a:rPr lang="en-US" altLang="de-DE"/>
              <a:t>Key and referential integrity constraints</a:t>
            </a:r>
          </a:p>
          <a:p>
            <a:pPr lvl="1"/>
            <a:r>
              <a:rPr lang="en-US" altLang="de-DE"/>
              <a:t>Restrictions on attribute domains and NULLs</a:t>
            </a:r>
          </a:p>
          <a:p>
            <a:pPr lvl="1"/>
            <a:r>
              <a:rPr lang="en-US" altLang="de-DE"/>
              <a:t>Constraints on individual tuples within a relation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218171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de-DE"/>
              <a:t>Specifying Attribute Constraints and Attribute Defaults</a:t>
            </a:r>
          </a:p>
        </p:txBody>
      </p:sp>
      <p:sp>
        <p:nvSpPr>
          <p:cNvPr id="21507"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NOT NULL </a:t>
            </a:r>
          </a:p>
          <a:p>
            <a:pPr lvl="1"/>
            <a:r>
              <a:rPr lang="en-US" altLang="de-DE">
                <a:latin typeface="Courier New" panose="02070309020205020404" pitchFamily="49" charset="0"/>
                <a:cs typeface="Courier New" panose="02070309020205020404" pitchFamily="49" charset="0"/>
              </a:rPr>
              <a:t>NULL </a:t>
            </a:r>
            <a:r>
              <a:rPr lang="en-US" altLang="de-DE"/>
              <a:t>is not permitted for a particular attribute</a:t>
            </a:r>
          </a:p>
          <a:p>
            <a:r>
              <a:rPr lang="en-US" altLang="de-DE"/>
              <a:t>Default value</a:t>
            </a:r>
          </a:p>
          <a:p>
            <a:pPr lvl="1"/>
            <a:r>
              <a:rPr lang="en-US" altLang="de-DE" b="1">
                <a:latin typeface="Courier New" panose="02070309020205020404" pitchFamily="49" charset="0"/>
                <a:cs typeface="Courier New" panose="02070309020205020404" pitchFamily="49" charset="0"/>
              </a:rPr>
              <a:t>DEFAULT</a:t>
            </a:r>
            <a:r>
              <a:rPr lang="en-US" altLang="de-DE">
                <a:latin typeface="Courier New" panose="02070309020205020404" pitchFamily="49" charset="0"/>
                <a:cs typeface="Courier New" panose="02070309020205020404" pitchFamily="49" charset="0"/>
              </a:rPr>
              <a:t> &lt;value&gt; </a:t>
            </a:r>
          </a:p>
          <a:p>
            <a:r>
              <a:rPr lang="en-US" altLang="de-DE" b="1">
                <a:latin typeface="Courier New" panose="02070309020205020404" pitchFamily="49" charset="0"/>
                <a:cs typeface="Courier New" panose="02070309020205020404" pitchFamily="49" charset="0"/>
              </a:rPr>
              <a:t>CHECK</a:t>
            </a:r>
            <a:r>
              <a:rPr lang="en-US" altLang="de-DE">
                <a:latin typeface="Courier New" panose="02070309020205020404" pitchFamily="49" charset="0"/>
                <a:cs typeface="Courier New" panose="02070309020205020404" pitchFamily="49" charset="0"/>
              </a:rPr>
              <a:t> </a:t>
            </a:r>
            <a:r>
              <a:rPr lang="en-US" altLang="de-DE"/>
              <a:t>clause</a:t>
            </a:r>
          </a:p>
          <a:p>
            <a:pPr lvl="1"/>
            <a:r>
              <a:rPr lang="en-US" altLang="de-DE">
                <a:latin typeface="Courier New" panose="02070309020205020404" pitchFamily="49" charset="0"/>
                <a:cs typeface="Courier New" panose="02070309020205020404" pitchFamily="49" charset="0"/>
              </a:rPr>
              <a:t>Dnumber INT NOT NULL CHECK (Dnumber &gt; 0 AND Dnumber &lt; 21);</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1611050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588" y="671513"/>
            <a:ext cx="8124825"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253703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altLang="de-DE"/>
              <a:t>Specifying Key and Referential Integrity Constraints</a:t>
            </a:r>
          </a:p>
        </p:txBody>
      </p:sp>
      <p:sp>
        <p:nvSpPr>
          <p:cNvPr id="23555" name="Content Placeholder 2"/>
          <p:cNvSpPr>
            <a:spLocks noGrp="1"/>
          </p:cNvSpPr>
          <p:nvPr>
            <p:ph idx="1"/>
          </p:nvPr>
        </p:nvSpPr>
        <p:spPr/>
        <p:txBody>
          <a:bodyPr/>
          <a:lstStyle/>
          <a:p>
            <a:r>
              <a:rPr lang="en-US" altLang="de-DE" b="1">
                <a:latin typeface="Courier New" panose="02070309020205020404" pitchFamily="49" charset="0"/>
                <a:cs typeface="Courier New" panose="02070309020205020404" pitchFamily="49" charset="0"/>
              </a:rPr>
              <a:t>PRIMARY KEY </a:t>
            </a:r>
            <a:r>
              <a:rPr lang="en-US" altLang="de-DE"/>
              <a:t>clause </a:t>
            </a:r>
          </a:p>
          <a:p>
            <a:pPr lvl="1"/>
            <a:r>
              <a:rPr lang="en-US" altLang="de-DE"/>
              <a:t>Specifies one or more attributes that make up the primary key of a relation</a:t>
            </a:r>
          </a:p>
          <a:p>
            <a:pPr lvl="1"/>
            <a:r>
              <a:rPr lang="en-US" altLang="de-DE">
                <a:latin typeface="Courier New" panose="02070309020205020404" pitchFamily="49" charset="0"/>
                <a:cs typeface="Courier New" panose="02070309020205020404" pitchFamily="49" charset="0"/>
              </a:rPr>
              <a:t>Dnumber INT PRIMARY KEY;</a:t>
            </a:r>
          </a:p>
          <a:p>
            <a:r>
              <a:rPr lang="en-US" altLang="de-DE" b="1">
                <a:latin typeface="Courier New" panose="02070309020205020404" pitchFamily="49" charset="0"/>
                <a:cs typeface="Courier New" panose="02070309020205020404" pitchFamily="49" charset="0"/>
              </a:rPr>
              <a:t>UNIQUE</a:t>
            </a:r>
            <a:r>
              <a:rPr lang="en-US" altLang="de-DE">
                <a:latin typeface="Courier New" panose="02070309020205020404" pitchFamily="49" charset="0"/>
                <a:cs typeface="Courier New" panose="02070309020205020404" pitchFamily="49" charset="0"/>
              </a:rPr>
              <a:t> </a:t>
            </a:r>
            <a:r>
              <a:rPr lang="en-US" altLang="de-DE"/>
              <a:t>clause </a:t>
            </a:r>
          </a:p>
          <a:p>
            <a:pPr lvl="1"/>
            <a:r>
              <a:rPr lang="en-US" altLang="de-DE"/>
              <a:t>Specifies alternate (secondary) keys</a:t>
            </a:r>
          </a:p>
          <a:p>
            <a:pPr lvl="1"/>
            <a:r>
              <a:rPr lang="en-US" altLang="de-DE">
                <a:latin typeface="Courier New" panose="02070309020205020404" pitchFamily="49" charset="0"/>
                <a:cs typeface="Courier New" panose="02070309020205020404" pitchFamily="49" charset="0"/>
              </a:rPr>
              <a:t>Dname VARCHAR(15) UNIQUE;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1750517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p:cNvSpPr>
            <a:spLocks noGrp="1"/>
          </p:cNvSpPr>
          <p:nvPr>
            <p:ph type="title"/>
          </p:nvPr>
        </p:nvSpPr>
        <p:spPr>
          <a:xfrm>
            <a:off x="152400" y="381000"/>
            <a:ext cx="8839200" cy="838200"/>
          </a:xfrm>
        </p:spPr>
        <p:txBody>
          <a:bodyPr>
            <a:normAutofit fontScale="90000"/>
          </a:bodyPr>
          <a:lstStyle/>
          <a:p>
            <a:r>
              <a:rPr lang="en-US" altLang="de-DE" dirty="0"/>
              <a:t>Specifying Key and Referential Integrity Constraints (cont.)</a:t>
            </a:r>
          </a:p>
        </p:txBody>
      </p:sp>
      <p:sp>
        <p:nvSpPr>
          <p:cNvPr id="24579" name="Content Placeholder 2"/>
          <p:cNvSpPr>
            <a:spLocks noGrp="1"/>
          </p:cNvSpPr>
          <p:nvPr>
            <p:ph idx="1"/>
          </p:nvPr>
        </p:nvSpPr>
        <p:spPr/>
        <p:txBody>
          <a:bodyPr/>
          <a:lstStyle/>
          <a:p>
            <a:r>
              <a:rPr lang="en-US" altLang="de-DE" b="1">
                <a:latin typeface="Courier New" panose="02070309020205020404" pitchFamily="49" charset="0"/>
                <a:cs typeface="Courier New" panose="02070309020205020404" pitchFamily="49" charset="0"/>
              </a:rPr>
              <a:t>FOREIGN</a:t>
            </a:r>
            <a:r>
              <a:rPr lang="en-US" altLang="de-DE" b="1"/>
              <a:t> </a:t>
            </a:r>
            <a:r>
              <a:rPr lang="en-US" altLang="de-DE" b="1">
                <a:latin typeface="Courier New" panose="02070309020205020404" pitchFamily="49" charset="0"/>
                <a:cs typeface="Courier New" panose="02070309020205020404" pitchFamily="49" charset="0"/>
              </a:rPr>
              <a:t>KEY</a:t>
            </a:r>
            <a:r>
              <a:rPr lang="en-US" altLang="de-DE" b="1"/>
              <a:t> </a:t>
            </a:r>
            <a:r>
              <a:rPr lang="en-US" altLang="de-DE"/>
              <a:t>clause</a:t>
            </a:r>
          </a:p>
          <a:p>
            <a:pPr lvl="1"/>
            <a:r>
              <a:rPr lang="en-US" altLang="de-DE"/>
              <a:t>Default operation: reject update on violation</a:t>
            </a:r>
          </a:p>
          <a:p>
            <a:pPr lvl="1"/>
            <a:r>
              <a:rPr lang="en-US" altLang="de-DE"/>
              <a:t>Attach </a:t>
            </a:r>
            <a:r>
              <a:rPr lang="en-US" altLang="de-DE" b="1"/>
              <a:t>referential triggered action </a:t>
            </a:r>
            <a:r>
              <a:rPr lang="en-US" altLang="de-DE"/>
              <a:t>clause</a:t>
            </a:r>
          </a:p>
          <a:p>
            <a:pPr lvl="2"/>
            <a:r>
              <a:rPr lang="en-US" altLang="de-DE"/>
              <a:t>Options include </a:t>
            </a:r>
            <a:r>
              <a:rPr lang="en-US" altLang="de-DE">
                <a:latin typeface="Courier New" panose="02070309020205020404" pitchFamily="49" charset="0"/>
                <a:cs typeface="Courier New" panose="02070309020205020404" pitchFamily="49" charset="0"/>
              </a:rPr>
              <a:t>SET NULL</a:t>
            </a:r>
            <a:r>
              <a:rPr lang="en-US" altLang="de-DE"/>
              <a:t>, </a:t>
            </a:r>
            <a:r>
              <a:rPr lang="en-US" altLang="de-DE">
                <a:latin typeface="Courier New" panose="02070309020205020404" pitchFamily="49" charset="0"/>
                <a:cs typeface="Courier New" panose="02070309020205020404" pitchFamily="49" charset="0"/>
              </a:rPr>
              <a:t>CASCADE</a:t>
            </a:r>
            <a:r>
              <a:rPr lang="en-US" altLang="de-DE"/>
              <a:t>, and </a:t>
            </a:r>
            <a:r>
              <a:rPr lang="en-US" altLang="de-DE">
                <a:latin typeface="Courier New" panose="02070309020205020404" pitchFamily="49" charset="0"/>
                <a:cs typeface="Courier New" panose="02070309020205020404" pitchFamily="49" charset="0"/>
              </a:rPr>
              <a:t>SET DEFAULT</a:t>
            </a:r>
          </a:p>
          <a:p>
            <a:pPr lvl="2"/>
            <a:r>
              <a:rPr lang="en-US" altLang="de-DE"/>
              <a:t>Action taken by the DBMS for </a:t>
            </a:r>
            <a:r>
              <a:rPr lang="en-US" altLang="de-DE">
                <a:latin typeface="Courier New" panose="02070309020205020404" pitchFamily="49" charset="0"/>
                <a:cs typeface="Courier New" panose="02070309020205020404" pitchFamily="49" charset="0"/>
              </a:rPr>
              <a:t>SET NULL</a:t>
            </a:r>
            <a:r>
              <a:rPr lang="en-US" altLang="de-DE"/>
              <a:t> or </a:t>
            </a:r>
            <a:r>
              <a:rPr lang="en-US" altLang="de-DE">
                <a:latin typeface="Courier New" panose="02070309020205020404" pitchFamily="49" charset="0"/>
                <a:cs typeface="Courier New" panose="02070309020205020404" pitchFamily="49" charset="0"/>
              </a:rPr>
              <a:t>SET DEFAULT</a:t>
            </a:r>
            <a:r>
              <a:rPr lang="en-US" altLang="de-DE"/>
              <a:t> is the same for both </a:t>
            </a:r>
            <a:r>
              <a:rPr lang="en-US" altLang="de-DE">
                <a:latin typeface="Courier New" panose="02070309020205020404" pitchFamily="49" charset="0"/>
                <a:cs typeface="Courier New" panose="02070309020205020404" pitchFamily="49" charset="0"/>
              </a:rPr>
              <a:t>ON DELETE</a:t>
            </a:r>
            <a:r>
              <a:rPr lang="en-US" altLang="de-DE"/>
              <a:t> and </a:t>
            </a:r>
            <a:r>
              <a:rPr lang="en-US" altLang="de-DE">
                <a:latin typeface="Courier New" panose="02070309020205020404" pitchFamily="49" charset="0"/>
                <a:cs typeface="Courier New" panose="02070309020205020404" pitchFamily="49" charset="0"/>
              </a:rPr>
              <a:t>ON UPDATE</a:t>
            </a:r>
          </a:p>
          <a:p>
            <a:pPr lvl="2"/>
            <a:r>
              <a:rPr lang="en-US" altLang="de-DE">
                <a:latin typeface="Courier New" panose="02070309020205020404" pitchFamily="49" charset="0"/>
                <a:cs typeface="Courier New" panose="02070309020205020404" pitchFamily="49" charset="0"/>
              </a:rPr>
              <a:t>CASCADE</a:t>
            </a:r>
            <a:r>
              <a:rPr lang="en-US" altLang="de-DE"/>
              <a:t> option suitable for “relationship” relations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931962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de-DE"/>
              <a:t>Giving Names to Constraints</a:t>
            </a:r>
          </a:p>
        </p:txBody>
      </p:sp>
      <p:sp>
        <p:nvSpPr>
          <p:cNvPr id="25603" name="Content Placeholder 2"/>
          <p:cNvSpPr>
            <a:spLocks noGrp="1"/>
          </p:cNvSpPr>
          <p:nvPr>
            <p:ph idx="1"/>
          </p:nvPr>
        </p:nvSpPr>
        <p:spPr/>
        <p:txBody>
          <a:bodyPr/>
          <a:lstStyle/>
          <a:p>
            <a:r>
              <a:rPr lang="en-US" altLang="de-DE"/>
              <a:t>Keyword </a:t>
            </a:r>
            <a:r>
              <a:rPr lang="en-US" altLang="de-DE" b="1">
                <a:latin typeface="Courier New" panose="02070309020205020404" pitchFamily="49" charset="0"/>
                <a:cs typeface="Courier New" panose="02070309020205020404" pitchFamily="49" charset="0"/>
              </a:rPr>
              <a:t>CONSTRAINT</a:t>
            </a:r>
          </a:p>
          <a:p>
            <a:pPr lvl="1"/>
            <a:r>
              <a:rPr lang="en-US" altLang="de-DE"/>
              <a:t>Name a constraint</a:t>
            </a:r>
          </a:p>
          <a:p>
            <a:pPr lvl="1"/>
            <a:r>
              <a:rPr lang="en-US" altLang="de-DE"/>
              <a:t>Useful for later altering</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544428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de-DE"/>
              <a:t>Specifying Constraints on Tuples Using CHECK</a:t>
            </a:r>
          </a:p>
        </p:txBody>
      </p:sp>
      <p:sp>
        <p:nvSpPr>
          <p:cNvPr id="26627"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CHECK </a:t>
            </a:r>
            <a:r>
              <a:rPr lang="en-US" altLang="de-DE"/>
              <a:t>clauses at the end of a </a:t>
            </a:r>
            <a:r>
              <a:rPr lang="en-US" altLang="de-DE">
                <a:latin typeface="Courier New" panose="02070309020205020404" pitchFamily="49" charset="0"/>
                <a:cs typeface="Courier New" panose="02070309020205020404" pitchFamily="49" charset="0"/>
              </a:rPr>
              <a:t>CREATE TABLE</a:t>
            </a:r>
            <a:r>
              <a:rPr lang="en-US" altLang="de-DE"/>
              <a:t> statement</a:t>
            </a:r>
          </a:p>
          <a:p>
            <a:pPr lvl="1"/>
            <a:r>
              <a:rPr lang="en-US" altLang="de-DE"/>
              <a:t>Apply to each tuple individually</a:t>
            </a:r>
          </a:p>
          <a:p>
            <a:pPr lvl="1"/>
            <a:r>
              <a:rPr lang="en-US" altLang="de-DE">
                <a:latin typeface="Courier New" panose="02070309020205020404" pitchFamily="49" charset="0"/>
                <a:cs typeface="Courier New" panose="02070309020205020404" pitchFamily="49" charset="0"/>
              </a:rPr>
              <a:t>CHECK (Dept_create_date &lt;= Mgr_start_date);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2117240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defRPr/>
            </a:pPr>
            <a:r>
              <a:rPr lang="en-US"/>
              <a:t>Introduction: SQL SELECT</a:t>
            </a:r>
          </a:p>
        </p:txBody>
      </p:sp>
      <p:sp>
        <p:nvSpPr>
          <p:cNvPr id="57347" name="Rectangle 3"/>
          <p:cNvSpPr>
            <a:spLocks noGrp="1" noChangeArrowheads="1"/>
          </p:cNvSpPr>
          <p:nvPr>
            <p:ph type="body" idx="1"/>
          </p:nvPr>
        </p:nvSpPr>
        <p:spPr/>
        <p:txBody>
          <a:bodyPr>
            <a:normAutofit lnSpcReduction="10000"/>
          </a:bodyPr>
          <a:lstStyle/>
          <a:p>
            <a:pPr>
              <a:lnSpc>
                <a:spcPct val="90000"/>
              </a:lnSpc>
              <a:defRPr/>
            </a:pPr>
            <a:r>
              <a:rPr lang="en-US" sz="2800" dirty="0"/>
              <a:t>Used for data retrieval.</a:t>
            </a:r>
          </a:p>
          <a:p>
            <a:pPr>
              <a:lnSpc>
                <a:spcPct val="90000"/>
              </a:lnSpc>
              <a:defRPr/>
            </a:pPr>
            <a:endParaRPr lang="en-US" sz="2800" dirty="0"/>
          </a:p>
          <a:p>
            <a:pPr>
              <a:lnSpc>
                <a:spcPct val="90000"/>
              </a:lnSpc>
              <a:defRPr/>
            </a:pPr>
            <a:r>
              <a:rPr lang="en-US" sz="2800" dirty="0"/>
              <a:t>You specify what data you are looking for rather than provide a logical sequence of steps that guide the system in how to find the data.</a:t>
            </a:r>
          </a:p>
          <a:p>
            <a:pPr>
              <a:lnSpc>
                <a:spcPct val="90000"/>
              </a:lnSpc>
              <a:defRPr/>
            </a:pPr>
            <a:endParaRPr lang="en-US" sz="2800" dirty="0"/>
          </a:p>
          <a:p>
            <a:pPr>
              <a:lnSpc>
                <a:spcPct val="90000"/>
              </a:lnSpc>
              <a:defRPr/>
            </a:pPr>
            <a:r>
              <a:rPr lang="en-US" sz="2800" dirty="0"/>
              <a:t>Can be run in either a query or an embedded mode.</a:t>
            </a:r>
          </a:p>
          <a:p>
            <a:pPr>
              <a:lnSpc>
                <a:spcPct val="90000"/>
              </a:lnSpc>
              <a:defRPr/>
            </a:pPr>
            <a:endParaRPr lang="en-US" sz="2800" dirty="0"/>
          </a:p>
          <a:p>
            <a:pPr>
              <a:lnSpc>
                <a:spcPct val="90000"/>
              </a:lnSpc>
              <a:defRPr/>
            </a:pPr>
            <a:r>
              <a:rPr lang="en-US" sz="2800" dirty="0"/>
              <a:t>Command will work with Oracle, MS Access, SQL Server, DB2, Informix, etc.</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890612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a:t>The Basic SQL SELECT</a:t>
            </a:r>
          </a:p>
        </p:txBody>
      </p:sp>
      <p:sp>
        <p:nvSpPr>
          <p:cNvPr id="14340" name="Text Box 5"/>
          <p:cNvSpPr txBox="1">
            <a:spLocks noChangeArrowheads="1"/>
          </p:cNvSpPr>
          <p:nvPr/>
        </p:nvSpPr>
        <p:spPr bwMode="auto">
          <a:xfrm>
            <a:off x="1295400" y="2286000"/>
            <a:ext cx="69500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&lt;columns&gt; </a:t>
            </a:r>
          </a:p>
          <a:p>
            <a:r>
              <a:rPr lang="en-US" altLang="de-DE"/>
              <a:t>FROM &lt;table&gt; </a:t>
            </a:r>
          </a:p>
          <a:p>
            <a:r>
              <a:rPr lang="en-US" altLang="de-DE"/>
              <a:t>WHERE &lt;predicates identifying rows to be included&gt;;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538028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de-DE"/>
              <a:t>Basic Retrieval Queries in SQL</a:t>
            </a:r>
          </a:p>
        </p:txBody>
      </p:sp>
      <p:sp>
        <p:nvSpPr>
          <p:cNvPr id="27651"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SELECT</a:t>
            </a:r>
            <a:r>
              <a:rPr lang="en-US" altLang="de-DE"/>
              <a:t> statement</a:t>
            </a:r>
          </a:p>
          <a:p>
            <a:pPr lvl="1"/>
            <a:r>
              <a:rPr lang="en-US" altLang="de-DE"/>
              <a:t>One basic statement for retrieving information from a database</a:t>
            </a:r>
          </a:p>
          <a:p>
            <a:r>
              <a:rPr lang="en-US" altLang="de-DE"/>
              <a:t>SQL allows a table to have two or more tuples that are identical in all their attribute values</a:t>
            </a:r>
          </a:p>
          <a:p>
            <a:pPr lvl="1"/>
            <a:r>
              <a:rPr lang="en-US" altLang="de-DE"/>
              <a:t>Unlike relational model</a:t>
            </a:r>
          </a:p>
          <a:p>
            <a:pPr lvl="1"/>
            <a:r>
              <a:rPr lang="en-US" altLang="de-DE"/>
              <a:t>Multiset or bag behavior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4050206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ltLang="de-DE"/>
              <a:t>The SELECT-FROM-WHERE Structure of Basic SQL Queries</a:t>
            </a:r>
          </a:p>
        </p:txBody>
      </p:sp>
      <p:sp>
        <p:nvSpPr>
          <p:cNvPr id="28675" name="Content Placeholder 2"/>
          <p:cNvSpPr>
            <a:spLocks noGrp="1"/>
          </p:cNvSpPr>
          <p:nvPr>
            <p:ph idx="1"/>
          </p:nvPr>
        </p:nvSpPr>
        <p:spPr/>
        <p:txBody>
          <a:bodyPr/>
          <a:lstStyle/>
          <a:p>
            <a:r>
              <a:rPr lang="en-US" altLang="de-DE"/>
              <a:t>Basic form of the </a:t>
            </a:r>
            <a:r>
              <a:rPr lang="en-US" altLang="de-DE">
                <a:latin typeface="Courier New" panose="02070309020205020404" pitchFamily="49" charset="0"/>
                <a:cs typeface="Courier New" panose="02070309020205020404" pitchFamily="49" charset="0"/>
              </a:rPr>
              <a:t>SELECT</a:t>
            </a:r>
            <a:r>
              <a:rPr lang="en-US" altLang="de-DE"/>
              <a:t> statement:</a:t>
            </a:r>
          </a:p>
        </p:txBody>
      </p:sp>
      <p:pic>
        <p:nvPicPr>
          <p:cNvPr id="286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38400"/>
            <a:ext cx="730726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698696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4"/>
          <p:cNvSpPr>
            <a:spLocks noGrp="1"/>
          </p:cNvSpPr>
          <p:nvPr>
            <p:ph type="title"/>
          </p:nvPr>
        </p:nvSpPr>
        <p:spPr>
          <a:xfrm>
            <a:off x="0" y="457200"/>
            <a:ext cx="8915400" cy="1143000"/>
          </a:xfrm>
        </p:spPr>
        <p:txBody>
          <a:bodyPr/>
          <a:lstStyle/>
          <a:p>
            <a:r>
              <a:rPr lang="en-US" altLang="de-DE" dirty="0"/>
              <a:t>The SELECT-FROM-WHERE Structure of Basic SQL Queries (cont.)</a:t>
            </a:r>
          </a:p>
        </p:txBody>
      </p:sp>
      <p:sp>
        <p:nvSpPr>
          <p:cNvPr id="29699" name="Content Placeholder 2"/>
          <p:cNvSpPr>
            <a:spLocks noGrp="1"/>
          </p:cNvSpPr>
          <p:nvPr>
            <p:ph idx="1"/>
          </p:nvPr>
        </p:nvSpPr>
        <p:spPr>
          <a:xfrm>
            <a:off x="457200" y="2057400"/>
            <a:ext cx="8228013" cy="4071938"/>
          </a:xfrm>
        </p:spPr>
        <p:txBody>
          <a:bodyPr/>
          <a:lstStyle/>
          <a:p>
            <a:r>
              <a:rPr lang="en-US" altLang="de-DE"/>
              <a:t>Logical comparison operators</a:t>
            </a:r>
          </a:p>
          <a:p>
            <a:pPr lvl="1"/>
            <a:r>
              <a:rPr lang="en-US" altLang="de-DE">
                <a:latin typeface="Courier New" panose="02070309020205020404" pitchFamily="49" charset="0"/>
                <a:cs typeface="Courier New" panose="02070309020205020404" pitchFamily="49" charset="0"/>
              </a:rPr>
              <a:t>=, &lt;, &lt;=, &gt;, &gt;=,</a:t>
            </a:r>
            <a:r>
              <a:rPr lang="en-US" altLang="de-DE"/>
              <a:t> and </a:t>
            </a:r>
            <a:r>
              <a:rPr lang="en-US" altLang="de-DE">
                <a:latin typeface="Courier New" panose="02070309020205020404" pitchFamily="49" charset="0"/>
                <a:cs typeface="Courier New" panose="02070309020205020404" pitchFamily="49" charset="0"/>
              </a:rPr>
              <a:t>&lt;&gt;</a:t>
            </a:r>
          </a:p>
          <a:p>
            <a:r>
              <a:rPr lang="en-US" altLang="de-DE" b="1"/>
              <a:t>Projection attributes</a:t>
            </a:r>
          </a:p>
          <a:p>
            <a:pPr lvl="1"/>
            <a:r>
              <a:rPr lang="en-US" altLang="de-DE"/>
              <a:t>Attributes whose values are to be retrieved</a:t>
            </a:r>
          </a:p>
          <a:p>
            <a:r>
              <a:rPr lang="en-US" altLang="de-DE" b="1"/>
              <a:t>Selection condition</a:t>
            </a:r>
          </a:p>
          <a:p>
            <a:pPr lvl="1"/>
            <a:r>
              <a:rPr lang="en-US" altLang="de-DE"/>
              <a:t>Boolean condition that must be true for any retrieved tuple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746319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8105775"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743200"/>
            <a:ext cx="68341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67200"/>
            <a:ext cx="6845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3015454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
            <a:ext cx="8039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b="70370"/>
          <a:stretch>
            <a:fillRect/>
          </a:stretch>
        </p:blipFill>
        <p:spPr bwMode="auto">
          <a:xfrm>
            <a:off x="457200" y="1219200"/>
            <a:ext cx="72834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895600"/>
            <a:ext cx="73310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537800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de-DE"/>
              <a:t>Ambiguous Attribute Names </a:t>
            </a:r>
          </a:p>
        </p:txBody>
      </p:sp>
      <p:sp>
        <p:nvSpPr>
          <p:cNvPr id="32771" name="Content Placeholder 2"/>
          <p:cNvSpPr>
            <a:spLocks noGrp="1"/>
          </p:cNvSpPr>
          <p:nvPr>
            <p:ph idx="1"/>
          </p:nvPr>
        </p:nvSpPr>
        <p:spPr/>
        <p:txBody>
          <a:bodyPr/>
          <a:lstStyle/>
          <a:p>
            <a:r>
              <a:rPr lang="en-US" altLang="de-DE"/>
              <a:t>Same name can be used for two (or more) attributes </a:t>
            </a:r>
          </a:p>
          <a:p>
            <a:pPr lvl="1"/>
            <a:r>
              <a:rPr lang="en-US" altLang="de-DE"/>
              <a:t>As long as the attributes are in different relations</a:t>
            </a:r>
          </a:p>
          <a:p>
            <a:pPr lvl="1"/>
            <a:r>
              <a:rPr lang="en-US" altLang="de-DE"/>
              <a:t>Must </a:t>
            </a:r>
            <a:r>
              <a:rPr lang="en-US" altLang="de-DE" b="1"/>
              <a:t>qualify</a:t>
            </a:r>
            <a:r>
              <a:rPr lang="en-US" altLang="de-DE"/>
              <a:t> the attribute name with the relation name to prevent ambiguity</a:t>
            </a:r>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724400"/>
            <a:ext cx="660876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081121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4"/>
          <p:cNvSpPr>
            <a:spLocks noGrp="1"/>
          </p:cNvSpPr>
          <p:nvPr>
            <p:ph type="title"/>
          </p:nvPr>
        </p:nvSpPr>
        <p:spPr/>
        <p:txBody>
          <a:bodyPr/>
          <a:lstStyle/>
          <a:p>
            <a:r>
              <a:rPr lang="en-US" altLang="de-DE"/>
              <a:t>Aliasing, Renaming, and Tuple Variables</a:t>
            </a:r>
          </a:p>
        </p:txBody>
      </p:sp>
      <p:sp>
        <p:nvSpPr>
          <p:cNvPr id="33795" name="Content Placeholder 2"/>
          <p:cNvSpPr>
            <a:spLocks noGrp="1"/>
          </p:cNvSpPr>
          <p:nvPr>
            <p:ph idx="1"/>
          </p:nvPr>
        </p:nvSpPr>
        <p:spPr/>
        <p:txBody>
          <a:bodyPr/>
          <a:lstStyle/>
          <a:p>
            <a:r>
              <a:rPr lang="en-US" altLang="de-DE" b="1"/>
              <a:t>Aliases</a:t>
            </a:r>
            <a:r>
              <a:rPr lang="en-US" altLang="de-DE"/>
              <a:t> or </a:t>
            </a:r>
            <a:r>
              <a:rPr lang="en-US" altLang="de-DE" b="1"/>
              <a:t>tuple variables</a:t>
            </a:r>
          </a:p>
          <a:p>
            <a:pPr lvl="1"/>
            <a:r>
              <a:rPr lang="en-US" altLang="de-DE"/>
              <a:t>Declare alternative relation names E and S</a:t>
            </a:r>
          </a:p>
          <a:p>
            <a:pPr lvl="1"/>
            <a:r>
              <a:rPr lang="en-US" altLang="de-DE">
                <a:latin typeface="Courier New" panose="02070309020205020404" pitchFamily="49" charset="0"/>
                <a:cs typeface="Courier New" panose="02070309020205020404" pitchFamily="49" charset="0"/>
              </a:rPr>
              <a:t>EMPLOYEE AS E(Fn, Mi, Ln, Ssn, Bd, Addr, Sex, Sal, Sssn, Dno)</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458692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76200" y="381000"/>
            <a:ext cx="9067800" cy="838200"/>
          </a:xfrm>
        </p:spPr>
        <p:txBody>
          <a:bodyPr>
            <a:normAutofit/>
          </a:bodyPr>
          <a:lstStyle/>
          <a:p>
            <a:r>
              <a:rPr lang="en-US" altLang="de-DE" dirty="0"/>
              <a:t>Unspecified WHERE Clause and Use of the Asterisk</a:t>
            </a:r>
          </a:p>
        </p:txBody>
      </p:sp>
      <p:sp>
        <p:nvSpPr>
          <p:cNvPr id="34819" name="Content Placeholder 2"/>
          <p:cNvSpPr>
            <a:spLocks noGrp="1"/>
          </p:cNvSpPr>
          <p:nvPr>
            <p:ph idx="1"/>
          </p:nvPr>
        </p:nvSpPr>
        <p:spPr/>
        <p:txBody>
          <a:bodyPr/>
          <a:lstStyle/>
          <a:p>
            <a:r>
              <a:rPr lang="en-US" altLang="de-DE"/>
              <a:t>Missing </a:t>
            </a:r>
            <a:r>
              <a:rPr lang="en-US" altLang="de-DE">
                <a:latin typeface="Courier New" panose="02070309020205020404" pitchFamily="49" charset="0"/>
                <a:cs typeface="Courier New" panose="02070309020205020404" pitchFamily="49" charset="0"/>
              </a:rPr>
              <a:t>WHERE </a:t>
            </a:r>
            <a:r>
              <a:rPr lang="en-US" altLang="de-DE"/>
              <a:t>clause </a:t>
            </a:r>
          </a:p>
          <a:p>
            <a:pPr lvl="1"/>
            <a:r>
              <a:rPr lang="en-US" altLang="de-DE"/>
              <a:t>Indicates no condition on tuple selection</a:t>
            </a:r>
          </a:p>
          <a:p>
            <a:r>
              <a:rPr lang="en-US" altLang="de-DE">
                <a:latin typeface="Courier New" panose="02070309020205020404" pitchFamily="49" charset="0"/>
                <a:cs typeface="Courier New" panose="02070309020205020404" pitchFamily="49" charset="0"/>
              </a:rPr>
              <a:t>CROSS PRODUCT</a:t>
            </a:r>
          </a:p>
          <a:p>
            <a:pPr lvl="1"/>
            <a:r>
              <a:rPr lang="en-US" altLang="de-DE"/>
              <a:t>All possible tuple combinations </a:t>
            </a: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962400"/>
            <a:ext cx="67659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216278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6"/>
          <p:cNvSpPr>
            <a:spLocks noGrp="1"/>
          </p:cNvSpPr>
          <p:nvPr>
            <p:ph type="title"/>
          </p:nvPr>
        </p:nvSpPr>
        <p:spPr>
          <a:xfrm>
            <a:off x="76200" y="381000"/>
            <a:ext cx="9067800" cy="838200"/>
          </a:xfrm>
        </p:spPr>
        <p:txBody>
          <a:bodyPr>
            <a:normAutofit fontScale="90000"/>
          </a:bodyPr>
          <a:lstStyle/>
          <a:p>
            <a:r>
              <a:rPr lang="en-US" altLang="de-DE" dirty="0"/>
              <a:t>Unspecified WHERE Clause and Use of the Asterisk (cont.)</a:t>
            </a:r>
          </a:p>
        </p:txBody>
      </p:sp>
      <p:sp>
        <p:nvSpPr>
          <p:cNvPr id="35843" name="Content Placeholder 2"/>
          <p:cNvSpPr>
            <a:spLocks noGrp="1"/>
          </p:cNvSpPr>
          <p:nvPr>
            <p:ph idx="1"/>
          </p:nvPr>
        </p:nvSpPr>
        <p:spPr/>
        <p:txBody>
          <a:bodyPr/>
          <a:lstStyle/>
          <a:p>
            <a:r>
              <a:rPr lang="en-US" altLang="de-DE"/>
              <a:t>Specify an asterisk (*)</a:t>
            </a:r>
          </a:p>
          <a:p>
            <a:pPr lvl="1"/>
            <a:r>
              <a:rPr lang="en-US" altLang="de-DE"/>
              <a:t>Retrieve all the attribute values of the selected tuples</a:t>
            </a:r>
          </a:p>
        </p:txBody>
      </p:sp>
      <p:pic>
        <p:nvPicPr>
          <p:cNvPr id="358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505200"/>
            <a:ext cx="5562600"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2956178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de-DE"/>
              <a:t>Tables as Sets in SQL</a:t>
            </a:r>
          </a:p>
        </p:txBody>
      </p:sp>
      <p:sp>
        <p:nvSpPr>
          <p:cNvPr id="36867" name="Content Placeholder 2"/>
          <p:cNvSpPr>
            <a:spLocks noGrp="1"/>
          </p:cNvSpPr>
          <p:nvPr>
            <p:ph idx="1"/>
          </p:nvPr>
        </p:nvSpPr>
        <p:spPr/>
        <p:txBody>
          <a:bodyPr/>
          <a:lstStyle/>
          <a:p>
            <a:r>
              <a:rPr lang="en-US" altLang="de-DE"/>
              <a:t>SQL does not automatically eliminate duplicate tuples in query results </a:t>
            </a:r>
          </a:p>
          <a:p>
            <a:r>
              <a:rPr lang="en-US" altLang="de-DE"/>
              <a:t>Use the keyword </a:t>
            </a:r>
            <a:r>
              <a:rPr lang="en-US" altLang="de-DE" b="1">
                <a:latin typeface="Courier New" panose="02070309020205020404" pitchFamily="49" charset="0"/>
                <a:cs typeface="Courier New" panose="02070309020205020404" pitchFamily="49" charset="0"/>
              </a:rPr>
              <a:t>DISTINCT</a:t>
            </a:r>
            <a:r>
              <a:rPr lang="en-US" altLang="de-DE"/>
              <a:t> in the </a:t>
            </a:r>
            <a:r>
              <a:rPr lang="en-US" altLang="de-DE">
                <a:latin typeface="Courier New" panose="02070309020205020404" pitchFamily="49" charset="0"/>
                <a:cs typeface="Courier New" panose="02070309020205020404" pitchFamily="49" charset="0"/>
              </a:rPr>
              <a:t>SELECT</a:t>
            </a:r>
            <a:r>
              <a:rPr lang="en-US" altLang="de-DE"/>
              <a:t> clause</a:t>
            </a:r>
          </a:p>
          <a:p>
            <a:pPr lvl="1"/>
            <a:r>
              <a:rPr lang="en-US" altLang="de-DE"/>
              <a:t>Only distinct tuples should remain in the result</a:t>
            </a: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4343400"/>
            <a:ext cx="6629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85406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p:cNvSpPr>
            <a:spLocks noGrp="1"/>
          </p:cNvSpPr>
          <p:nvPr>
            <p:ph type="title"/>
          </p:nvPr>
        </p:nvSpPr>
        <p:spPr/>
        <p:txBody>
          <a:bodyPr/>
          <a:lstStyle/>
          <a:p>
            <a:r>
              <a:rPr lang="en-US" altLang="de-DE" dirty="0"/>
              <a:t>Tables as Sets in SQL (cont.)</a:t>
            </a:r>
          </a:p>
        </p:txBody>
      </p:sp>
      <p:sp>
        <p:nvSpPr>
          <p:cNvPr id="37891" name="Content Placeholder 2"/>
          <p:cNvSpPr>
            <a:spLocks noGrp="1"/>
          </p:cNvSpPr>
          <p:nvPr>
            <p:ph idx="1"/>
          </p:nvPr>
        </p:nvSpPr>
        <p:spPr/>
        <p:txBody>
          <a:bodyPr/>
          <a:lstStyle/>
          <a:p>
            <a:r>
              <a:rPr lang="en-US" altLang="de-DE"/>
              <a:t>Set operations</a:t>
            </a:r>
          </a:p>
          <a:p>
            <a:pPr lvl="1"/>
            <a:r>
              <a:rPr lang="en-US" altLang="de-DE">
                <a:latin typeface="Courier New" panose="02070309020205020404" pitchFamily="49" charset="0"/>
                <a:cs typeface="Courier New" panose="02070309020205020404" pitchFamily="49" charset="0"/>
              </a:rPr>
              <a:t>UNION</a:t>
            </a:r>
            <a:r>
              <a:rPr lang="en-US" altLang="de-DE"/>
              <a:t>, </a:t>
            </a:r>
            <a:r>
              <a:rPr lang="en-US" altLang="de-DE" b="1">
                <a:latin typeface="Courier New" panose="02070309020205020404" pitchFamily="49" charset="0"/>
                <a:cs typeface="Courier New" panose="02070309020205020404" pitchFamily="49" charset="0"/>
              </a:rPr>
              <a:t>EXCEPT</a:t>
            </a:r>
            <a:r>
              <a:rPr lang="en-US" altLang="de-DE"/>
              <a:t> (difference), </a:t>
            </a:r>
            <a:r>
              <a:rPr lang="en-US" altLang="de-DE" b="1">
                <a:latin typeface="Courier New" panose="02070309020205020404" pitchFamily="49" charset="0"/>
                <a:cs typeface="Courier New" panose="02070309020205020404" pitchFamily="49" charset="0"/>
              </a:rPr>
              <a:t>INTERSECT</a:t>
            </a:r>
          </a:p>
          <a:p>
            <a:pPr lvl="1"/>
            <a:r>
              <a:rPr lang="en-US" altLang="de-DE"/>
              <a:t>Corresponding multiset operations: </a:t>
            </a:r>
            <a:r>
              <a:rPr lang="en-US" altLang="de-DE">
                <a:latin typeface="Courier New" panose="02070309020205020404" pitchFamily="49" charset="0"/>
                <a:cs typeface="Courier New" panose="02070309020205020404" pitchFamily="49" charset="0"/>
              </a:rPr>
              <a:t>UNION</a:t>
            </a:r>
            <a:r>
              <a:rPr lang="en-US" altLang="de-DE"/>
              <a:t> </a:t>
            </a:r>
            <a:r>
              <a:rPr lang="en-US" altLang="de-DE">
                <a:latin typeface="Courier New" panose="02070309020205020404" pitchFamily="49" charset="0"/>
                <a:cs typeface="Courier New" panose="02070309020205020404" pitchFamily="49" charset="0"/>
              </a:rPr>
              <a:t>ALL</a:t>
            </a:r>
            <a:r>
              <a:rPr lang="en-US" altLang="de-DE"/>
              <a:t>, </a:t>
            </a:r>
            <a:r>
              <a:rPr lang="en-US" altLang="de-DE">
                <a:latin typeface="Courier New" panose="02070309020205020404" pitchFamily="49" charset="0"/>
                <a:cs typeface="Courier New" panose="02070309020205020404" pitchFamily="49" charset="0"/>
              </a:rPr>
              <a:t>EXCEPT</a:t>
            </a:r>
            <a:r>
              <a:rPr lang="en-US" altLang="de-DE"/>
              <a:t> </a:t>
            </a:r>
            <a:r>
              <a:rPr lang="en-US" altLang="de-DE">
                <a:latin typeface="Courier New" panose="02070309020205020404" pitchFamily="49" charset="0"/>
                <a:cs typeface="Courier New" panose="02070309020205020404" pitchFamily="49" charset="0"/>
              </a:rPr>
              <a:t>ALL</a:t>
            </a:r>
            <a:r>
              <a:rPr lang="en-US" altLang="de-DE"/>
              <a:t>, </a:t>
            </a:r>
            <a:r>
              <a:rPr lang="en-US" altLang="de-DE">
                <a:latin typeface="Courier New" panose="02070309020205020404" pitchFamily="49" charset="0"/>
                <a:cs typeface="Courier New" panose="02070309020205020404" pitchFamily="49" charset="0"/>
              </a:rPr>
              <a:t>INTERSECT</a:t>
            </a:r>
            <a:r>
              <a:rPr lang="en-US" altLang="de-DE"/>
              <a:t> </a:t>
            </a:r>
            <a:r>
              <a:rPr lang="en-US" altLang="de-DE">
                <a:latin typeface="Courier New" panose="02070309020205020404" pitchFamily="49" charset="0"/>
                <a:cs typeface="Courier New" panose="02070309020205020404" pitchFamily="49" charset="0"/>
              </a:rPr>
              <a:t>ALL</a:t>
            </a:r>
            <a:r>
              <a:rPr lang="en-US" altLang="de-DE"/>
              <a:t>)</a:t>
            </a: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733800"/>
            <a:ext cx="4962525"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993605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fontScale="90000"/>
          </a:bodyPr>
          <a:lstStyle/>
          <a:p>
            <a:r>
              <a:rPr lang="en-US" altLang="de-DE"/>
              <a:t>Substring Pattern Matching and Arithmetic Operators</a:t>
            </a:r>
          </a:p>
        </p:txBody>
      </p:sp>
      <p:sp>
        <p:nvSpPr>
          <p:cNvPr id="38915" name="Content Placeholder 2"/>
          <p:cNvSpPr>
            <a:spLocks noGrp="1"/>
          </p:cNvSpPr>
          <p:nvPr>
            <p:ph idx="1"/>
          </p:nvPr>
        </p:nvSpPr>
        <p:spPr/>
        <p:txBody>
          <a:bodyPr/>
          <a:lstStyle/>
          <a:p>
            <a:r>
              <a:rPr lang="en-US" altLang="de-DE" b="1">
                <a:latin typeface="Courier New" panose="02070309020205020404" pitchFamily="49" charset="0"/>
                <a:cs typeface="Courier New" panose="02070309020205020404" pitchFamily="49" charset="0"/>
              </a:rPr>
              <a:t>LIKE</a:t>
            </a:r>
            <a:r>
              <a:rPr lang="en-US" altLang="de-DE" b="1"/>
              <a:t> </a:t>
            </a:r>
            <a:r>
              <a:rPr lang="en-US" altLang="de-DE"/>
              <a:t>comparison operator</a:t>
            </a:r>
          </a:p>
          <a:p>
            <a:pPr lvl="1"/>
            <a:r>
              <a:rPr lang="en-US" altLang="de-DE"/>
              <a:t>Used for string </a:t>
            </a:r>
            <a:r>
              <a:rPr lang="en-US" altLang="de-DE" b="1"/>
              <a:t>pattern matching</a:t>
            </a:r>
          </a:p>
          <a:p>
            <a:pPr lvl="1"/>
            <a:r>
              <a:rPr lang="en-US" altLang="de-DE"/>
              <a:t>% replaces an arbitrary number of zero or more characters</a:t>
            </a:r>
          </a:p>
          <a:p>
            <a:pPr lvl="1"/>
            <a:r>
              <a:rPr lang="en-US" altLang="de-DE"/>
              <a:t>underscore (_) replaces a single character</a:t>
            </a:r>
          </a:p>
          <a:p>
            <a:r>
              <a:rPr lang="en-US" altLang="de-DE"/>
              <a:t>Standard arithmetic operators:</a:t>
            </a:r>
          </a:p>
          <a:p>
            <a:pPr lvl="1"/>
            <a:r>
              <a:rPr lang="en-US" altLang="de-DE"/>
              <a:t>Addition (+), subtraction (–), multiplication (*), and division (/) </a:t>
            </a:r>
          </a:p>
          <a:p>
            <a:r>
              <a:rPr lang="en-US" altLang="de-DE" b="1">
                <a:latin typeface="Courier New" panose="02070309020205020404" pitchFamily="49" charset="0"/>
                <a:cs typeface="Courier New" panose="02070309020205020404" pitchFamily="49" charset="0"/>
              </a:rPr>
              <a:t>BETWEEN</a:t>
            </a:r>
            <a:r>
              <a:rPr lang="en-US" altLang="de-DE"/>
              <a:t> comparison operator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2585853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de-DE" dirty="0"/>
              <a:t>Ordering of Query Results</a:t>
            </a:r>
          </a:p>
        </p:txBody>
      </p:sp>
      <p:sp>
        <p:nvSpPr>
          <p:cNvPr id="39939" name="Content Placeholder 2"/>
          <p:cNvSpPr>
            <a:spLocks noGrp="1"/>
          </p:cNvSpPr>
          <p:nvPr>
            <p:ph idx="1"/>
          </p:nvPr>
        </p:nvSpPr>
        <p:spPr/>
        <p:txBody>
          <a:bodyPr/>
          <a:lstStyle/>
          <a:p>
            <a:r>
              <a:rPr lang="en-US" altLang="de-DE"/>
              <a:t>Use </a:t>
            </a:r>
            <a:r>
              <a:rPr lang="en-US" altLang="de-DE" b="1">
                <a:latin typeface="Courier New" panose="02070309020205020404" pitchFamily="49" charset="0"/>
                <a:cs typeface="Courier New" panose="02070309020205020404" pitchFamily="49" charset="0"/>
              </a:rPr>
              <a:t>ORDER BY</a:t>
            </a:r>
            <a:r>
              <a:rPr lang="en-US" altLang="de-DE">
                <a:latin typeface="Courier New" panose="02070309020205020404" pitchFamily="49" charset="0"/>
                <a:cs typeface="Courier New" panose="02070309020205020404" pitchFamily="49" charset="0"/>
              </a:rPr>
              <a:t> </a:t>
            </a:r>
            <a:r>
              <a:rPr lang="en-US" altLang="de-DE"/>
              <a:t>clause</a:t>
            </a:r>
          </a:p>
          <a:p>
            <a:pPr lvl="1"/>
            <a:r>
              <a:rPr lang="en-US" altLang="de-DE"/>
              <a:t>Keyword </a:t>
            </a:r>
            <a:r>
              <a:rPr lang="en-US" altLang="de-DE" b="1">
                <a:latin typeface="Courier New" panose="02070309020205020404" pitchFamily="49" charset="0"/>
                <a:cs typeface="Courier New" panose="02070309020205020404" pitchFamily="49" charset="0"/>
              </a:rPr>
              <a:t>DESC</a:t>
            </a:r>
            <a:r>
              <a:rPr lang="en-US" altLang="de-DE">
                <a:latin typeface="Courier New" panose="02070309020205020404" pitchFamily="49" charset="0"/>
                <a:cs typeface="Courier New" panose="02070309020205020404" pitchFamily="49" charset="0"/>
              </a:rPr>
              <a:t> </a:t>
            </a:r>
            <a:r>
              <a:rPr lang="en-US" altLang="de-DE"/>
              <a:t>to see result in a descending order of values</a:t>
            </a:r>
          </a:p>
          <a:p>
            <a:pPr lvl="1"/>
            <a:r>
              <a:rPr lang="en-US" altLang="de-DE"/>
              <a:t>Keyword </a:t>
            </a:r>
            <a:r>
              <a:rPr lang="en-US" altLang="de-DE" b="1">
                <a:latin typeface="Courier New" panose="02070309020205020404" pitchFamily="49" charset="0"/>
                <a:cs typeface="Courier New" panose="02070309020205020404" pitchFamily="49" charset="0"/>
              </a:rPr>
              <a:t>ASC</a:t>
            </a:r>
            <a:r>
              <a:rPr lang="en-US" altLang="de-DE">
                <a:latin typeface="Courier New" panose="02070309020205020404" pitchFamily="49" charset="0"/>
                <a:cs typeface="Courier New" panose="02070309020205020404" pitchFamily="49" charset="0"/>
              </a:rPr>
              <a:t> </a:t>
            </a:r>
            <a:r>
              <a:rPr lang="en-US" altLang="de-DE"/>
              <a:t>to specify ascending order explicitly</a:t>
            </a:r>
          </a:p>
          <a:p>
            <a:pPr lvl="1"/>
            <a:r>
              <a:rPr lang="en-US" altLang="de-DE">
                <a:latin typeface="Courier New" panose="02070309020205020404" pitchFamily="49" charset="0"/>
                <a:cs typeface="Courier New" panose="02070309020205020404" pitchFamily="49" charset="0"/>
              </a:rPr>
              <a:t>ORDER BY D.Dname DESC, E.Lname ASC, E.Fname ASC</a:t>
            </a:r>
          </a:p>
        </p:txBody>
      </p:sp>
      <p:sp>
        <p:nvSpPr>
          <p:cNvPr id="2" name="Foliennummernplatzhalter 1"/>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52091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sz="quarter"/>
          </p:nvPr>
        </p:nvSpPr>
        <p:spPr/>
        <p:txBody>
          <a:bodyPr anchor="ctr">
            <a:normAutofit/>
          </a:bodyPr>
          <a:lstStyle/>
          <a:p>
            <a:pPr algn="ctr">
              <a:defRPr/>
            </a:pPr>
            <a:r>
              <a:rPr lang="en-US" sz="3200" dirty="0">
                <a:solidFill>
                  <a:schemeClr val="tx1"/>
                </a:solidFill>
                <a:latin typeface="Times New Roman" panose="02020603050405020304" pitchFamily="18" charset="0"/>
                <a:cs typeface="Times New Roman" panose="02020603050405020304" pitchFamily="18" charset="0"/>
              </a:rPr>
              <a:t>General Hardware Company Database (Modified)</a:t>
            </a:r>
          </a:p>
        </p:txBody>
      </p:sp>
      <p:pic>
        <p:nvPicPr>
          <p:cNvPr id="1536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31242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191000"/>
            <a:ext cx="23558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4800600"/>
            <a:ext cx="2152650"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200400"/>
            <a:ext cx="3175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6413" y="1752600"/>
            <a:ext cx="2211387"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1752600"/>
            <a:ext cx="3200400"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r>
              <a:rPr lang="en-US" altLang="de-DE"/>
              <a:t>9-</a:t>
            </a:r>
            <a:fld id="{C9EF448E-9D9F-4B28-930B-6F98444237AB}" type="slidenum">
              <a:rPr lang="en-US" altLang="de-DE" smtClean="0"/>
              <a:pPr/>
              <a:t>47</a:t>
            </a:fld>
            <a:endParaRPr lang="en-US" altLang="de-DE"/>
          </a:p>
        </p:txBody>
      </p:sp>
    </p:spTree>
    <p:extLst>
      <p:ext uri="{BB962C8B-B14F-4D97-AF65-F5344CB8AC3E}">
        <p14:creationId xmlns:p14="http://schemas.microsoft.com/office/powerpoint/2010/main" val="38707982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76200" y="381000"/>
            <a:ext cx="8839200" cy="838200"/>
          </a:xfrm>
        </p:spPr>
        <p:txBody>
          <a:bodyPr/>
          <a:lstStyle/>
          <a:p>
            <a:pPr eaLnBrk="1" hangingPunct="1">
              <a:defRPr/>
            </a:pPr>
            <a:r>
              <a:rPr lang="en-US" dirty="0"/>
              <a:t>General Hardware Company SQL Query Example</a:t>
            </a:r>
          </a:p>
        </p:txBody>
      </p:sp>
      <p:sp>
        <p:nvSpPr>
          <p:cNvPr id="126979" name="Rectangle 3"/>
          <p:cNvSpPr>
            <a:spLocks noGrp="1" noChangeArrowheads="1"/>
          </p:cNvSpPr>
          <p:nvPr>
            <p:ph type="body" idx="1"/>
          </p:nvPr>
        </p:nvSpPr>
        <p:spPr>
          <a:xfrm>
            <a:off x="304800" y="3810000"/>
            <a:ext cx="8382000" cy="2286000"/>
          </a:xfrm>
        </p:spPr>
        <p:txBody>
          <a:bodyPr/>
          <a:lstStyle/>
          <a:p>
            <a:pPr>
              <a:lnSpc>
                <a:spcPct val="90000"/>
              </a:lnSpc>
              <a:defRPr/>
            </a:pPr>
            <a:r>
              <a:rPr lang="en-US" sz="2000" dirty="0"/>
              <a:t>The desired attributes are listed in the SELECT clause.</a:t>
            </a:r>
          </a:p>
          <a:p>
            <a:pPr>
              <a:lnSpc>
                <a:spcPct val="90000"/>
              </a:lnSpc>
              <a:defRPr/>
            </a:pPr>
            <a:endParaRPr lang="en-US" sz="2000" dirty="0"/>
          </a:p>
          <a:p>
            <a:pPr>
              <a:lnSpc>
                <a:spcPct val="90000"/>
              </a:lnSpc>
              <a:defRPr/>
            </a:pPr>
            <a:r>
              <a:rPr lang="en-US" sz="2000" dirty="0"/>
              <a:t>The required table is listed in the FROM clause.</a:t>
            </a:r>
          </a:p>
          <a:p>
            <a:pPr>
              <a:lnSpc>
                <a:spcPct val="90000"/>
              </a:lnSpc>
              <a:defRPr/>
            </a:pPr>
            <a:endParaRPr lang="en-US" sz="2000" dirty="0"/>
          </a:p>
          <a:p>
            <a:pPr>
              <a:lnSpc>
                <a:spcPct val="90000"/>
              </a:lnSpc>
              <a:defRPr/>
            </a:pPr>
            <a:r>
              <a:rPr lang="en-US" sz="2000" dirty="0"/>
              <a:t>The restriction (predicate) indicating which row(s) is involved is shown in the WHERE clause in the form of an equation.</a:t>
            </a:r>
          </a:p>
        </p:txBody>
      </p:sp>
      <p:sp>
        <p:nvSpPr>
          <p:cNvPr id="16389" name="Rectangle 4"/>
          <p:cNvSpPr>
            <a:spLocks noChangeArrowheads="1"/>
          </p:cNvSpPr>
          <p:nvPr/>
        </p:nvSpPr>
        <p:spPr bwMode="auto">
          <a:xfrm>
            <a:off x="381000" y="1981200"/>
            <a:ext cx="31242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commission percentage and year of hire of salesperson number 186.”</a:t>
            </a:r>
            <a:r>
              <a:rPr lang="en-US" altLang="de-DE"/>
              <a:t> </a:t>
            </a:r>
          </a:p>
        </p:txBody>
      </p:sp>
      <p:sp>
        <p:nvSpPr>
          <p:cNvPr id="16390" name="Text Box 5"/>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dirty="0"/>
          </a:p>
        </p:txBody>
      </p:sp>
      <p:sp>
        <p:nvSpPr>
          <p:cNvPr id="16391" name="Rectangle 6"/>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COMMPERCT, YEARHIRE FROM SALESPERSON</a:t>
            </a:r>
          </a:p>
          <a:p>
            <a:r>
              <a:rPr lang="en-US" altLang="de-DE"/>
              <a:t>WHERE SPNUM=186; </a:t>
            </a:r>
          </a:p>
        </p:txBody>
      </p:sp>
      <p:pic>
        <p:nvPicPr>
          <p:cNvPr id="1639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200400"/>
            <a:ext cx="26098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1437991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6200" y="228600"/>
            <a:ext cx="8382000" cy="838200"/>
          </a:xfrm>
        </p:spPr>
        <p:txBody>
          <a:bodyPr>
            <a:normAutofit fontScale="90000"/>
          </a:bodyPr>
          <a:lstStyle/>
          <a:p>
            <a:pPr eaLnBrk="1" hangingPunct="1">
              <a:defRPr/>
            </a:pPr>
            <a:r>
              <a:rPr lang="en-US" dirty="0"/>
              <a:t>General Hardware Company SQL Query Example, *</a:t>
            </a:r>
          </a:p>
        </p:txBody>
      </p:sp>
      <p:sp>
        <p:nvSpPr>
          <p:cNvPr id="64515" name="Rectangle 3"/>
          <p:cNvSpPr>
            <a:spLocks noGrp="1" noChangeArrowheads="1"/>
          </p:cNvSpPr>
          <p:nvPr>
            <p:ph type="body" idx="1"/>
          </p:nvPr>
        </p:nvSpPr>
        <p:spPr>
          <a:xfrm>
            <a:off x="304800" y="4953000"/>
            <a:ext cx="8382000" cy="1143000"/>
          </a:xfrm>
        </p:spPr>
        <p:txBody>
          <a:bodyPr/>
          <a:lstStyle/>
          <a:p>
            <a:pPr>
              <a:lnSpc>
                <a:spcPct val="90000"/>
              </a:lnSpc>
              <a:defRPr/>
            </a:pPr>
            <a:r>
              <a:rPr lang="en-US" sz="2400" dirty="0"/>
              <a:t>The “*” indicates that all attributes of the selected row are to be retrieved.</a:t>
            </a:r>
          </a:p>
        </p:txBody>
      </p:sp>
      <p:sp>
        <p:nvSpPr>
          <p:cNvPr id="17413" name="Rectangle 4"/>
          <p:cNvSpPr>
            <a:spLocks noChangeArrowheads="1"/>
          </p:cNvSpPr>
          <p:nvPr/>
        </p:nvSpPr>
        <p:spPr bwMode="auto">
          <a:xfrm>
            <a:off x="381000" y="1981200"/>
            <a:ext cx="31242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“Retrieve the entire record for salesperson 186.”</a:t>
            </a:r>
          </a:p>
        </p:txBody>
      </p:sp>
      <p:sp>
        <p:nvSpPr>
          <p:cNvPr id="17414" name="Text Box 5"/>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7415" name="Rectangle 6"/>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SALESPERSON</a:t>
            </a:r>
          </a:p>
          <a:p>
            <a:r>
              <a:rPr lang="en-US" altLang="de-DE"/>
              <a:t>WHERE SPNUM=186; </a:t>
            </a:r>
          </a:p>
        </p:txBody>
      </p:sp>
      <p:pic>
        <p:nvPicPr>
          <p:cNvPr id="1741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505200"/>
            <a:ext cx="6553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2951323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52400" y="250825"/>
            <a:ext cx="8534400" cy="838200"/>
          </a:xfrm>
        </p:spPr>
        <p:txBody>
          <a:bodyPr/>
          <a:lstStyle/>
          <a:p>
            <a:pPr eaLnBrk="1" hangingPunct="1">
              <a:defRPr/>
            </a:pPr>
            <a:r>
              <a:rPr lang="en-US" dirty="0"/>
              <a:t>General Hardware Company SQL Query Example</a:t>
            </a:r>
          </a:p>
        </p:txBody>
      </p:sp>
      <p:sp>
        <p:nvSpPr>
          <p:cNvPr id="65539" name="Rectangle 3"/>
          <p:cNvSpPr>
            <a:spLocks noGrp="1" noChangeArrowheads="1"/>
          </p:cNvSpPr>
          <p:nvPr>
            <p:ph type="body" idx="1"/>
          </p:nvPr>
        </p:nvSpPr>
        <p:spPr>
          <a:xfrm>
            <a:off x="304800" y="4953000"/>
            <a:ext cx="8382000" cy="1143000"/>
          </a:xfrm>
        </p:spPr>
        <p:txBody>
          <a:bodyPr/>
          <a:lstStyle/>
          <a:p>
            <a:pPr>
              <a:lnSpc>
                <a:spcPct val="90000"/>
              </a:lnSpc>
              <a:defRPr/>
            </a:pPr>
            <a:r>
              <a:rPr lang="en-US" sz="2400" dirty="0"/>
              <a:t>The search argument is </a:t>
            </a:r>
            <a:r>
              <a:rPr lang="en-US" sz="2400" dirty="0" err="1"/>
              <a:t>nonunique</a:t>
            </a:r>
            <a:r>
              <a:rPr lang="en-US" sz="2400" dirty="0"/>
              <a:t> in this query.</a:t>
            </a:r>
          </a:p>
        </p:txBody>
      </p:sp>
      <p:sp>
        <p:nvSpPr>
          <p:cNvPr id="18437" name="Rectangle 4"/>
          <p:cNvSpPr>
            <a:spLocks noChangeArrowheads="1"/>
          </p:cNvSpPr>
          <p:nvPr/>
        </p:nvSpPr>
        <p:spPr bwMode="auto">
          <a:xfrm>
            <a:off x="381000" y="1981200"/>
            <a:ext cx="31242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salesperson numbers and salesperson names of those salespersons who have a commission percentage of 10.”</a:t>
            </a:r>
          </a:p>
        </p:txBody>
      </p:sp>
      <p:sp>
        <p:nvSpPr>
          <p:cNvPr id="18438" name="Rectangle 6"/>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 SPNAME</a:t>
            </a:r>
          </a:p>
          <a:p>
            <a:r>
              <a:rPr lang="en-US" altLang="de-DE"/>
              <a:t>FROM SALESPERSON</a:t>
            </a:r>
          </a:p>
          <a:p>
            <a:r>
              <a:rPr lang="en-US" altLang="de-DE"/>
              <a:t>WHERE COMMPERCT=10;</a:t>
            </a:r>
          </a:p>
        </p:txBody>
      </p:sp>
      <p:pic>
        <p:nvPicPr>
          <p:cNvPr id="1843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505200"/>
            <a:ext cx="21717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18385173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228600"/>
            <a:ext cx="8458200" cy="1905000"/>
          </a:xfrm>
        </p:spPr>
        <p:txBody>
          <a:bodyPr/>
          <a:lstStyle/>
          <a:p>
            <a:pPr eaLnBrk="1" hangingPunct="1">
              <a:defRPr/>
            </a:pPr>
            <a:r>
              <a:rPr lang="en-US"/>
              <a:t>General Hardware Company SQL Query Example, No WHERE</a:t>
            </a:r>
          </a:p>
        </p:txBody>
      </p:sp>
      <p:sp>
        <p:nvSpPr>
          <p:cNvPr id="66563" name="Rectangle 3"/>
          <p:cNvSpPr>
            <a:spLocks noGrp="1" noChangeArrowheads="1"/>
          </p:cNvSpPr>
          <p:nvPr>
            <p:ph type="body" idx="1"/>
          </p:nvPr>
        </p:nvSpPr>
        <p:spPr>
          <a:xfrm>
            <a:off x="304800" y="4953000"/>
            <a:ext cx="8382000" cy="1143000"/>
          </a:xfrm>
        </p:spPr>
        <p:txBody>
          <a:bodyPr>
            <a:normAutofit lnSpcReduction="10000"/>
          </a:bodyPr>
          <a:lstStyle/>
          <a:p>
            <a:pPr algn="just">
              <a:lnSpc>
                <a:spcPct val="90000"/>
              </a:lnSpc>
              <a:defRPr/>
            </a:pPr>
            <a:r>
              <a:rPr lang="en-US" sz="2800" dirty="0"/>
              <a:t>For a Relational Algebra Project operation, there is no need for a WHERE clause to limit which rows of the table are included.</a:t>
            </a:r>
          </a:p>
        </p:txBody>
      </p:sp>
      <p:sp>
        <p:nvSpPr>
          <p:cNvPr id="19461" name="Rectangle 4"/>
          <p:cNvSpPr>
            <a:spLocks noChangeArrowheads="1"/>
          </p:cNvSpPr>
          <p:nvPr/>
        </p:nvSpPr>
        <p:spPr bwMode="auto">
          <a:xfrm>
            <a:off x="381000" y="2395538"/>
            <a:ext cx="31242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salesperson number and salesperson name of all of the salespersons.”</a:t>
            </a:r>
          </a:p>
        </p:txBody>
      </p:sp>
      <p:sp>
        <p:nvSpPr>
          <p:cNvPr id="19462" name="Text Box 5"/>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9463" name="Rectangle 6"/>
          <p:cNvSpPr>
            <a:spLocks noChangeArrowheads="1"/>
          </p:cNvSpPr>
          <p:nvPr/>
        </p:nvSpPr>
        <p:spPr bwMode="auto">
          <a:xfrm>
            <a:off x="3733800" y="2395538"/>
            <a:ext cx="518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 SPNAME</a:t>
            </a:r>
          </a:p>
          <a:p>
            <a:r>
              <a:rPr lang="en-US" altLang="de-DE"/>
              <a:t>FROM SALESPERSON;</a:t>
            </a:r>
          </a:p>
        </p:txBody>
      </p:sp>
      <p:pic>
        <p:nvPicPr>
          <p:cNvPr id="1946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276600"/>
            <a:ext cx="20589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2425366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28600" y="381000"/>
            <a:ext cx="8458200" cy="838200"/>
          </a:xfrm>
        </p:spPr>
        <p:txBody>
          <a:bodyPr>
            <a:normAutofit fontScale="90000"/>
          </a:bodyPr>
          <a:lstStyle/>
          <a:p>
            <a:pPr eaLnBrk="1" hangingPunct="1">
              <a:defRPr/>
            </a:pPr>
            <a:r>
              <a:rPr lang="en-US" dirty="0"/>
              <a:t>General Hardware Company SQL Query Example, *</a:t>
            </a:r>
          </a:p>
        </p:txBody>
      </p:sp>
      <p:sp>
        <p:nvSpPr>
          <p:cNvPr id="67587" name="Rectangle 3"/>
          <p:cNvSpPr>
            <a:spLocks noGrp="1" noChangeArrowheads="1"/>
          </p:cNvSpPr>
          <p:nvPr>
            <p:ph type="body" idx="1"/>
          </p:nvPr>
        </p:nvSpPr>
        <p:spPr>
          <a:xfrm>
            <a:off x="304800" y="4953000"/>
            <a:ext cx="8382000" cy="1143000"/>
          </a:xfrm>
        </p:spPr>
        <p:txBody>
          <a:bodyPr/>
          <a:lstStyle/>
          <a:p>
            <a:pPr>
              <a:lnSpc>
                <a:spcPct val="90000"/>
              </a:lnSpc>
              <a:defRPr/>
            </a:pPr>
            <a:r>
              <a:rPr lang="en-US" sz="2800" dirty="0"/>
              <a:t>Retrieves an entire table, that is, the query places no restrictions on either the rows or the attributes.</a:t>
            </a:r>
          </a:p>
        </p:txBody>
      </p:sp>
      <p:sp>
        <p:nvSpPr>
          <p:cNvPr id="20485" name="Rectangle 4"/>
          <p:cNvSpPr>
            <a:spLocks noChangeArrowheads="1"/>
          </p:cNvSpPr>
          <p:nvPr/>
        </p:nvSpPr>
        <p:spPr bwMode="auto">
          <a:xfrm>
            <a:off x="381000" y="1981200"/>
            <a:ext cx="3124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“Retrieve all of the Salespersons.”</a:t>
            </a:r>
          </a:p>
        </p:txBody>
      </p:sp>
      <p:sp>
        <p:nvSpPr>
          <p:cNvPr id="20486" name="Text Box 5"/>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0487" name="Rectangle 6"/>
          <p:cNvSpPr>
            <a:spLocks noChangeArrowheads="1"/>
          </p:cNvSpPr>
          <p:nvPr/>
        </p:nvSpPr>
        <p:spPr bwMode="auto">
          <a:xfrm>
            <a:off x="3733800" y="1981200"/>
            <a:ext cx="518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SALESPERSON;</a:t>
            </a:r>
          </a:p>
        </p:txBody>
      </p:sp>
      <p:pic>
        <p:nvPicPr>
          <p:cNvPr id="20488"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971800"/>
            <a:ext cx="6372225"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917015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a:t>Comparisons</a:t>
            </a:r>
          </a:p>
        </p:txBody>
      </p:sp>
      <p:sp>
        <p:nvSpPr>
          <p:cNvPr id="69635" name="Rectangle 3"/>
          <p:cNvSpPr>
            <a:spLocks noGrp="1" noChangeArrowheads="1"/>
          </p:cNvSpPr>
          <p:nvPr>
            <p:ph type="body" idx="1"/>
          </p:nvPr>
        </p:nvSpPr>
        <p:spPr/>
        <p:txBody>
          <a:bodyPr/>
          <a:lstStyle/>
          <a:p>
            <a:pPr>
              <a:defRPr/>
            </a:pPr>
            <a:r>
              <a:rPr lang="en-US" dirty="0"/>
              <a:t>In addition to equal (=), the standard comparison operators can be used in the WHERE clause.</a:t>
            </a:r>
          </a:p>
          <a:p>
            <a:pPr lvl="1">
              <a:defRPr/>
            </a:pPr>
            <a:r>
              <a:rPr lang="en-US" dirty="0"/>
              <a:t>Greater than (&gt;)</a:t>
            </a:r>
          </a:p>
          <a:p>
            <a:pPr lvl="1">
              <a:defRPr/>
            </a:pPr>
            <a:r>
              <a:rPr lang="en-US" dirty="0"/>
              <a:t>Less than (&lt;)</a:t>
            </a:r>
          </a:p>
          <a:p>
            <a:pPr lvl="1">
              <a:defRPr/>
            </a:pPr>
            <a:r>
              <a:rPr lang="en-US" dirty="0"/>
              <a:t>Greater than or equal to (&gt;=)</a:t>
            </a:r>
          </a:p>
          <a:p>
            <a:pPr lvl="1">
              <a:defRPr/>
            </a:pPr>
            <a:r>
              <a:rPr lang="en-US" dirty="0"/>
              <a:t>Less than or equal to (&lt;=)</a:t>
            </a:r>
          </a:p>
          <a:p>
            <a:pPr lvl="1">
              <a:defRPr/>
            </a:pPr>
            <a:r>
              <a:rPr lang="en-US" dirty="0"/>
              <a:t>Not equal to (&lt;&gt;)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15965969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fontScale="90000"/>
          </a:bodyPr>
          <a:lstStyle/>
          <a:p>
            <a:pPr eaLnBrk="1" hangingPunct="1">
              <a:defRPr/>
            </a:pPr>
            <a:r>
              <a:rPr lang="en-US"/>
              <a:t>General Hardware Company SQL Query Example, &lt;</a:t>
            </a:r>
          </a:p>
        </p:txBody>
      </p:sp>
      <p:sp>
        <p:nvSpPr>
          <p:cNvPr id="22532" name="Rectangle 4"/>
          <p:cNvSpPr>
            <a:spLocks noChangeArrowheads="1"/>
          </p:cNvSpPr>
          <p:nvPr/>
        </p:nvSpPr>
        <p:spPr bwMode="auto">
          <a:xfrm>
            <a:off x="381000" y="1981200"/>
            <a:ext cx="31242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salesperson numbers, salesperson names, and commission percentages of the salespersons whose commission percentage is less than 12.” </a:t>
            </a:r>
          </a:p>
        </p:txBody>
      </p:sp>
      <p:sp>
        <p:nvSpPr>
          <p:cNvPr id="22533" name="Text Box 5"/>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2534" name="Rectangle 6"/>
          <p:cNvSpPr>
            <a:spLocks noChangeArrowheads="1"/>
          </p:cNvSpPr>
          <p:nvPr/>
        </p:nvSpPr>
        <p:spPr bwMode="auto">
          <a:xfrm>
            <a:off x="3733800" y="1981200"/>
            <a:ext cx="5181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 SPNAME, COMMPERCT</a:t>
            </a:r>
          </a:p>
          <a:p>
            <a:r>
              <a:rPr lang="en-US" altLang="de-DE"/>
              <a:t>FROM SALESPERSON</a:t>
            </a:r>
          </a:p>
          <a:p>
            <a:r>
              <a:rPr lang="en-US" altLang="de-DE"/>
              <a:t>WHERE COMMPERCT &lt; 12; </a:t>
            </a:r>
          </a:p>
        </p:txBody>
      </p:sp>
      <p:pic>
        <p:nvPicPr>
          <p:cNvPr id="2253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4038600"/>
            <a:ext cx="40576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2269913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pPr eaLnBrk="1" hangingPunct="1">
              <a:defRPr/>
            </a:pPr>
            <a:r>
              <a:rPr lang="en-US"/>
              <a:t>General Hardware Company SQL Query Example, &gt;=</a:t>
            </a:r>
          </a:p>
        </p:txBody>
      </p:sp>
      <p:sp>
        <p:nvSpPr>
          <p:cNvPr id="23556" name="Rectangle 3"/>
          <p:cNvSpPr>
            <a:spLocks noChangeArrowheads="1"/>
          </p:cNvSpPr>
          <p:nvPr/>
        </p:nvSpPr>
        <p:spPr bwMode="auto">
          <a:xfrm>
            <a:off x="381000" y="1981200"/>
            <a:ext cx="31242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customer numbers and headquarters cities of the customers that have a customer number of at least 1700.” </a:t>
            </a:r>
          </a:p>
        </p:txBody>
      </p:sp>
      <p:sp>
        <p:nvSpPr>
          <p:cNvPr id="23557" name="Text Box 4"/>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3558" name="Rectangle 5"/>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HQCITY </a:t>
            </a:r>
          </a:p>
          <a:p>
            <a:r>
              <a:rPr lang="en-US" altLang="de-DE"/>
              <a:t>FROM CUSTOMER </a:t>
            </a:r>
          </a:p>
          <a:p>
            <a:r>
              <a:rPr lang="en-US" altLang="de-DE"/>
              <a:t>WHERE CUSTNUM &gt;= 1700; </a:t>
            </a:r>
          </a:p>
        </p:txBody>
      </p:sp>
      <p:pic>
        <p:nvPicPr>
          <p:cNvPr id="2355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250" y="3670300"/>
            <a:ext cx="24193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13461319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fontScale="90000"/>
          </a:bodyPr>
          <a:lstStyle/>
          <a:p>
            <a:pPr eaLnBrk="1" hangingPunct="1">
              <a:defRPr/>
            </a:pPr>
            <a:r>
              <a:rPr lang="en-US"/>
              <a:t>General Hardware Company SQL Query Example: AND</a:t>
            </a:r>
          </a:p>
        </p:txBody>
      </p:sp>
      <p:sp>
        <p:nvSpPr>
          <p:cNvPr id="24580" name="Rectangle 3"/>
          <p:cNvSpPr>
            <a:spLocks noChangeArrowheads="1"/>
          </p:cNvSpPr>
          <p:nvPr/>
        </p:nvSpPr>
        <p:spPr bwMode="auto">
          <a:xfrm>
            <a:off x="381000" y="1981200"/>
            <a:ext cx="33528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customer numbers, customer names, and headquarters cities of the customers that are headquartered in New York and that have a customer number higher than 1500.” </a:t>
            </a:r>
          </a:p>
        </p:txBody>
      </p:sp>
      <p:sp>
        <p:nvSpPr>
          <p:cNvPr id="24581" name="Text Box 4"/>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4582" name="Rectangle 5"/>
          <p:cNvSpPr>
            <a:spLocks noChangeArrowheads="1"/>
          </p:cNvSpPr>
          <p:nvPr/>
        </p:nvSpPr>
        <p:spPr bwMode="auto">
          <a:xfrm>
            <a:off x="3733800" y="1981200"/>
            <a:ext cx="5181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CUSTNAME, HQCITY</a:t>
            </a:r>
          </a:p>
          <a:p>
            <a:r>
              <a:rPr lang="en-US" altLang="de-DE"/>
              <a:t>FROM CUSTOMER</a:t>
            </a:r>
          </a:p>
          <a:p>
            <a:r>
              <a:rPr lang="en-US" altLang="de-DE"/>
              <a:t>WHERE HQCITY=’New York’</a:t>
            </a:r>
          </a:p>
          <a:p>
            <a:r>
              <a:rPr lang="en-US" altLang="de-DE"/>
              <a:t>AND CUSTNUM&gt;1500; </a:t>
            </a:r>
          </a:p>
        </p:txBody>
      </p:sp>
      <p:sp>
        <p:nvSpPr>
          <p:cNvPr id="71686" name="Rectangle 6"/>
          <p:cNvSpPr>
            <a:spLocks noChangeArrowheads="1"/>
          </p:cNvSpPr>
          <p:nvPr/>
        </p:nvSpPr>
        <p:spPr bwMode="black">
          <a:xfrm>
            <a:off x="304800" y="5181600"/>
            <a:ext cx="83820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With the AND operator, both conditions have to be satisfied to be included in the result. </a:t>
            </a:r>
          </a:p>
        </p:txBody>
      </p:sp>
      <p:pic>
        <p:nvPicPr>
          <p:cNvPr id="2458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935413"/>
            <a:ext cx="34290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29414719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fontScale="90000"/>
          </a:bodyPr>
          <a:lstStyle/>
          <a:p>
            <a:pPr eaLnBrk="1" hangingPunct="1">
              <a:defRPr/>
            </a:pPr>
            <a:r>
              <a:rPr lang="en-US" dirty="0"/>
              <a:t>General Hardware Company SQL Query Example: OR</a:t>
            </a:r>
          </a:p>
        </p:txBody>
      </p:sp>
      <p:sp>
        <p:nvSpPr>
          <p:cNvPr id="25604" name="Rectangle 3"/>
          <p:cNvSpPr>
            <a:spLocks noChangeArrowheads="1"/>
          </p:cNvSpPr>
          <p:nvPr/>
        </p:nvSpPr>
        <p:spPr bwMode="auto">
          <a:xfrm>
            <a:off x="381000" y="1981200"/>
            <a:ext cx="33528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customer numbers, customer names, and headquarters cities of the customers that are headquartered in New York or that have a customer number higher than 1500.” </a:t>
            </a:r>
          </a:p>
        </p:txBody>
      </p:sp>
      <p:sp>
        <p:nvSpPr>
          <p:cNvPr id="25605" name="Text Box 4"/>
          <p:cNvSpPr txBox="1">
            <a:spLocks noChangeArrowheads="1"/>
          </p:cNvSpPr>
          <p:nvPr/>
        </p:nvSpPr>
        <p:spPr bwMode="auto">
          <a:xfrm>
            <a:off x="288925" y="3413125"/>
            <a:ext cx="2987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25606" name="Rectangle 5"/>
          <p:cNvSpPr>
            <a:spLocks noChangeArrowheads="1"/>
          </p:cNvSpPr>
          <p:nvPr/>
        </p:nvSpPr>
        <p:spPr bwMode="auto">
          <a:xfrm>
            <a:off x="3886200" y="1981200"/>
            <a:ext cx="49530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CUSTNAME, HQCITY</a:t>
            </a:r>
          </a:p>
          <a:p>
            <a:r>
              <a:rPr lang="en-US" altLang="de-DE"/>
              <a:t>FROM CUSTOMER</a:t>
            </a:r>
          </a:p>
          <a:p>
            <a:r>
              <a:rPr lang="en-US" altLang="de-DE"/>
              <a:t>WHERE HQCITY=’New York’</a:t>
            </a:r>
          </a:p>
          <a:p>
            <a:r>
              <a:rPr lang="en-US" altLang="de-DE"/>
              <a:t>OR CUSTNUM&gt;1500;</a:t>
            </a:r>
          </a:p>
        </p:txBody>
      </p:sp>
      <p:sp>
        <p:nvSpPr>
          <p:cNvPr id="128006" name="Rectangle 6"/>
          <p:cNvSpPr>
            <a:spLocks noChangeArrowheads="1"/>
          </p:cNvSpPr>
          <p:nvPr/>
        </p:nvSpPr>
        <p:spPr bwMode="black">
          <a:xfrm>
            <a:off x="304800" y="5181600"/>
            <a:ext cx="4267200" cy="990600"/>
          </a:xfrm>
          <a:prstGeom prst="rect">
            <a:avLst/>
          </a:prstGeom>
          <a:noFill/>
          <a:ln w="9525">
            <a:noFill/>
            <a:miter lim="800000"/>
            <a:headEnd/>
            <a:tailEnd/>
          </a:ln>
          <a:effectLst/>
        </p:spPr>
        <p:txBody>
          <a:bodyPr/>
          <a:lstStyle/>
          <a:p>
            <a:pPr marL="285750" indent="-285750" eaLnBrk="1" hangingPunct="1">
              <a:lnSpc>
                <a:spcPct val="90000"/>
              </a:lnSpc>
              <a:spcBef>
                <a:spcPct val="20000"/>
              </a:spcBef>
              <a:buClr>
                <a:srgbClr val="ECFF2B"/>
              </a:buClr>
              <a:buSzPct val="800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The OR operator really means one or the other or both.</a:t>
            </a:r>
          </a:p>
        </p:txBody>
      </p:sp>
      <p:pic>
        <p:nvPicPr>
          <p:cNvPr id="2560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4114800"/>
            <a:ext cx="37147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600544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77813"/>
            <a:ext cx="8382000" cy="1139825"/>
          </a:xfrm>
        </p:spPr>
        <p:txBody>
          <a:bodyPr/>
          <a:lstStyle/>
          <a:p>
            <a:pPr eaLnBrk="1" hangingPunct="1">
              <a:defRPr/>
            </a:pPr>
            <a:r>
              <a:rPr lang="en-US"/>
              <a:t>General Hardware Company SQL Query Example: AND, OR</a:t>
            </a:r>
          </a:p>
        </p:txBody>
      </p:sp>
      <p:sp>
        <p:nvSpPr>
          <p:cNvPr id="74758" name="Rectangle 6"/>
          <p:cNvSpPr>
            <a:spLocks noChangeArrowheads="1"/>
          </p:cNvSpPr>
          <p:nvPr/>
        </p:nvSpPr>
        <p:spPr bwMode="black">
          <a:xfrm>
            <a:off x="381000" y="1981200"/>
            <a:ext cx="4191000" cy="40386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AND is said to be “higher in precedence” than OR.</a:t>
            </a:r>
          </a:p>
          <a:p>
            <a:pPr marL="457200" indent="-457200" eaLnBrk="1" hangingPunct="1">
              <a:lnSpc>
                <a:spcPct val="90000"/>
              </a:lnSpc>
              <a:spcBef>
                <a:spcPct val="20000"/>
              </a:spcBef>
              <a:buClr>
                <a:srgbClr val="ECFF2B"/>
              </a:buClr>
              <a:buSzPct val="80000"/>
              <a:buFont typeface="Arial" panose="020B0604020202020204" pitchFamily="34" charset="0"/>
              <a:buChar char="•"/>
              <a:defRPr/>
            </a:pPr>
            <a:endParaRPr lang="en-US" sz="3200" dirty="0">
              <a:latin typeface="Times New Roman" panose="02020603050405020304" pitchFamily="18" charset="0"/>
              <a:cs typeface="Times New Roman" panose="02020603050405020304" pitchFamily="18" charset="0"/>
            </a:endParaRPr>
          </a:p>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So all ANDs are considered before any ORs are considered.</a:t>
            </a:r>
          </a:p>
        </p:txBody>
      </p:sp>
      <p:sp>
        <p:nvSpPr>
          <p:cNvPr id="26629" name="Rectangle 7"/>
          <p:cNvSpPr>
            <a:spLocks noChangeArrowheads="1"/>
          </p:cNvSpPr>
          <p:nvPr/>
        </p:nvSpPr>
        <p:spPr bwMode="auto">
          <a:xfrm>
            <a:off x="4876800" y="1981200"/>
            <a:ext cx="3352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customer numbers, customer names, and headquarters cities of the customers that are headquartered in New York or that satisfy the two conditions of having a customer number higher than 1500 and being headquartered in Atlanta.”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3861432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77813"/>
            <a:ext cx="8382000" cy="1139825"/>
          </a:xfrm>
        </p:spPr>
        <p:txBody>
          <a:bodyPr/>
          <a:lstStyle/>
          <a:p>
            <a:pPr eaLnBrk="1" hangingPunct="1">
              <a:defRPr/>
            </a:pPr>
            <a:r>
              <a:rPr lang="en-US"/>
              <a:t>General Hardware Company SQL Query Example: AND, OR</a:t>
            </a:r>
          </a:p>
        </p:txBody>
      </p:sp>
      <p:sp>
        <p:nvSpPr>
          <p:cNvPr id="27652" name="Rectangle 3"/>
          <p:cNvSpPr>
            <a:spLocks noChangeArrowheads="1"/>
          </p:cNvSpPr>
          <p:nvPr/>
        </p:nvSpPr>
        <p:spPr bwMode="auto">
          <a:xfrm>
            <a:off x="381000" y="1981200"/>
            <a:ext cx="33528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customer numbers, customer names, and headquarters cities of the customers that are headquartered in New York or that satisfy the two conditions of having a customer number higher than 1500 and being headquartered in Atlanta.” </a:t>
            </a:r>
          </a:p>
        </p:txBody>
      </p:sp>
      <p:sp>
        <p:nvSpPr>
          <p:cNvPr id="27653" name="Rectangle 5"/>
          <p:cNvSpPr>
            <a:spLocks noChangeArrowheads="1"/>
          </p:cNvSpPr>
          <p:nvPr/>
        </p:nvSpPr>
        <p:spPr bwMode="auto">
          <a:xfrm>
            <a:off x="3733800" y="1981200"/>
            <a:ext cx="5181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CUSTNAME, HQCITY</a:t>
            </a:r>
          </a:p>
          <a:p>
            <a:r>
              <a:rPr lang="en-US" altLang="de-DE"/>
              <a:t>FROM CUSTOMER</a:t>
            </a:r>
          </a:p>
          <a:p>
            <a:r>
              <a:rPr lang="en-US" altLang="de-DE"/>
              <a:t>WHERE HQCITY=’New York’</a:t>
            </a:r>
          </a:p>
          <a:p>
            <a:r>
              <a:rPr lang="en-US" altLang="de-DE"/>
              <a:t>OR CUSTNUM&gt;1500</a:t>
            </a:r>
          </a:p>
          <a:p>
            <a:r>
              <a:rPr lang="en-US" altLang="de-DE"/>
              <a:t>AND HQCITY=’Atlanta’; </a:t>
            </a:r>
          </a:p>
        </p:txBody>
      </p:sp>
      <p:pic>
        <p:nvPicPr>
          <p:cNvPr id="2765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4495800"/>
            <a:ext cx="393382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1106279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277813"/>
            <a:ext cx="8382000" cy="1139825"/>
          </a:xfrm>
        </p:spPr>
        <p:txBody>
          <a:bodyPr/>
          <a:lstStyle/>
          <a:p>
            <a:pPr eaLnBrk="1" hangingPunct="1">
              <a:defRPr/>
            </a:pPr>
            <a:r>
              <a:rPr lang="en-US"/>
              <a:t>General Hardware Company SQL Query Example: AND, OR</a:t>
            </a:r>
          </a:p>
        </p:txBody>
      </p:sp>
      <p:sp>
        <p:nvSpPr>
          <p:cNvPr id="28676" name="Rectangle 4"/>
          <p:cNvSpPr>
            <a:spLocks noChangeArrowheads="1"/>
          </p:cNvSpPr>
          <p:nvPr/>
        </p:nvSpPr>
        <p:spPr bwMode="auto">
          <a:xfrm>
            <a:off x="3733800" y="1981200"/>
            <a:ext cx="5181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CUSTNAME, HQCITY</a:t>
            </a:r>
          </a:p>
          <a:p>
            <a:r>
              <a:rPr lang="en-US" altLang="de-DE"/>
              <a:t>FROM CUSTOMER</a:t>
            </a:r>
          </a:p>
          <a:p>
            <a:r>
              <a:rPr lang="en-US" altLang="de-DE"/>
              <a:t>WHERE (HQCITY=’New York’</a:t>
            </a:r>
          </a:p>
          <a:p>
            <a:r>
              <a:rPr lang="en-US" altLang="de-DE"/>
              <a:t>OR CUSTNUM&gt;1500)</a:t>
            </a:r>
          </a:p>
          <a:p>
            <a:r>
              <a:rPr lang="en-US" altLang="de-DE"/>
              <a:t>AND HQCITY=’Atlanta’; </a:t>
            </a:r>
          </a:p>
        </p:txBody>
      </p:sp>
      <p:sp>
        <p:nvSpPr>
          <p:cNvPr id="75782" name="Rectangle 6"/>
          <p:cNvSpPr>
            <a:spLocks noChangeArrowheads="1"/>
          </p:cNvSpPr>
          <p:nvPr/>
        </p:nvSpPr>
        <p:spPr bwMode="black">
          <a:xfrm>
            <a:off x="381000" y="1981200"/>
            <a:ext cx="3276600" cy="3581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If you really wanted the OR to be considered first, you could force it by writing the query as:</a:t>
            </a:r>
          </a:p>
        </p:txBody>
      </p:sp>
      <p:pic>
        <p:nvPicPr>
          <p:cNvPr id="2867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4495800"/>
            <a:ext cx="40576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2890526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BETWEEN</a:t>
            </a:r>
          </a:p>
        </p:txBody>
      </p:sp>
      <p:sp>
        <p:nvSpPr>
          <p:cNvPr id="29700" name="Rectangle 6"/>
          <p:cNvSpPr>
            <a:spLocks noChangeArrowheads="1"/>
          </p:cNvSpPr>
          <p:nvPr/>
        </p:nvSpPr>
        <p:spPr bwMode="auto">
          <a:xfrm>
            <a:off x="381000" y="1981200"/>
            <a:ext cx="3276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customer records for those customers whose customer numbers are between 1000 and 1700, inclusive.”</a:t>
            </a:r>
          </a:p>
        </p:txBody>
      </p:sp>
      <p:sp>
        <p:nvSpPr>
          <p:cNvPr id="29701" name="Rectangle 8"/>
          <p:cNvSpPr>
            <a:spLocks noChangeArrowheads="1"/>
          </p:cNvSpPr>
          <p:nvPr/>
        </p:nvSpPr>
        <p:spPr bwMode="auto">
          <a:xfrm>
            <a:off x="3733800" y="1828800"/>
            <a:ext cx="5181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(CUSTNUM&gt;=1000 AND CUSTNUM&lt;=1700); </a:t>
            </a:r>
          </a:p>
        </p:txBody>
      </p:sp>
      <p:sp>
        <p:nvSpPr>
          <p:cNvPr id="77833" name="Rectangle 9"/>
          <p:cNvSpPr>
            <a:spLocks noChangeArrowheads="1"/>
          </p:cNvSpPr>
          <p:nvPr/>
        </p:nvSpPr>
        <p:spPr bwMode="black">
          <a:xfrm>
            <a:off x="152400" y="5105400"/>
            <a:ext cx="4495800" cy="1371600"/>
          </a:xfrm>
          <a:prstGeom prst="rect">
            <a:avLst/>
          </a:prstGeom>
          <a:noFill/>
          <a:ln w="9525">
            <a:noFill/>
            <a:miter lim="800000"/>
            <a:headEnd/>
            <a:tailEnd/>
          </a:ln>
          <a:effectLst/>
        </p:spPr>
        <p:txBody>
          <a:bodyPr/>
          <a:lstStyle/>
          <a:p>
            <a:pPr marL="285750" indent="-285750" eaLnBrk="1" hangingPunct="1">
              <a:lnSpc>
                <a:spcPct val="90000"/>
              </a:lnSpc>
              <a:spcBef>
                <a:spcPct val="20000"/>
              </a:spcBef>
              <a:buClr>
                <a:srgbClr val="ECFF2B"/>
              </a:buClr>
              <a:buSzPct val="800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Allows you to specify a range of numeric values in a search.</a:t>
            </a:r>
          </a:p>
        </p:txBody>
      </p:sp>
      <p:sp>
        <p:nvSpPr>
          <p:cNvPr id="29703" name="Rectangle 12"/>
          <p:cNvSpPr>
            <a:spLocks noChangeArrowheads="1"/>
          </p:cNvSpPr>
          <p:nvPr/>
        </p:nvSpPr>
        <p:spPr bwMode="auto">
          <a:xfrm>
            <a:off x="3733800" y="3581400"/>
            <a:ext cx="5181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CUSTNUM BETWEEN 1000 AND 1700;</a:t>
            </a:r>
          </a:p>
        </p:txBody>
      </p:sp>
      <p:pic>
        <p:nvPicPr>
          <p:cNvPr id="29704"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5181600"/>
            <a:ext cx="42291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781830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277813"/>
            <a:ext cx="8305800" cy="1139825"/>
          </a:xfrm>
        </p:spPr>
        <p:txBody>
          <a:bodyPr/>
          <a:lstStyle/>
          <a:p>
            <a:pPr eaLnBrk="1" hangingPunct="1">
              <a:defRPr/>
            </a:pPr>
            <a:r>
              <a:rPr lang="en-US"/>
              <a:t>General Hardware Company SQL Query Example: IN</a:t>
            </a:r>
          </a:p>
        </p:txBody>
      </p:sp>
      <p:sp>
        <p:nvSpPr>
          <p:cNvPr id="30724" name="Rectangle 3"/>
          <p:cNvSpPr>
            <a:spLocks noChangeArrowheads="1"/>
          </p:cNvSpPr>
          <p:nvPr/>
        </p:nvSpPr>
        <p:spPr bwMode="auto">
          <a:xfrm>
            <a:off x="381000" y="1981200"/>
            <a:ext cx="3276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customer records for those customers headquartered in Atlanta, Chicago, or Washington.”</a:t>
            </a:r>
          </a:p>
        </p:txBody>
      </p:sp>
      <p:sp>
        <p:nvSpPr>
          <p:cNvPr id="30725" name="Rectangle 4"/>
          <p:cNvSpPr>
            <a:spLocks noChangeArrowheads="1"/>
          </p:cNvSpPr>
          <p:nvPr/>
        </p:nvSpPr>
        <p:spPr bwMode="auto">
          <a:xfrm>
            <a:off x="4343400" y="1981200"/>
            <a:ext cx="43434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(HQCITY=’Atlanta’</a:t>
            </a:r>
          </a:p>
          <a:p>
            <a:r>
              <a:rPr lang="en-US" altLang="de-DE"/>
              <a:t>OR HQCITY=’Chicago’</a:t>
            </a:r>
          </a:p>
          <a:p>
            <a:r>
              <a:rPr lang="en-US" altLang="de-DE"/>
              <a:t>OR HQCITY=’Washington’); </a:t>
            </a:r>
          </a:p>
        </p:txBody>
      </p:sp>
      <p:sp>
        <p:nvSpPr>
          <p:cNvPr id="30726" name="Rectangle 7"/>
          <p:cNvSpPr>
            <a:spLocks noChangeArrowheads="1"/>
          </p:cNvSpPr>
          <p:nvPr/>
        </p:nvSpPr>
        <p:spPr bwMode="auto">
          <a:xfrm>
            <a:off x="4343400" y="4191000"/>
            <a:ext cx="4572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HQCITY IN (‘Atlanta’, ‘Chicago’, ‘Washington’);</a:t>
            </a:r>
          </a:p>
        </p:txBody>
      </p:sp>
      <p:pic>
        <p:nvPicPr>
          <p:cNvPr id="30727"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648200"/>
            <a:ext cx="42195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62</a:t>
            </a:fld>
            <a:endParaRPr lang="en-US" dirty="0"/>
          </a:p>
        </p:txBody>
      </p:sp>
    </p:spTree>
    <p:extLst>
      <p:ext uri="{BB962C8B-B14F-4D97-AF65-F5344CB8AC3E}">
        <p14:creationId xmlns:p14="http://schemas.microsoft.com/office/powerpoint/2010/main" val="3133876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LIKE</a:t>
            </a:r>
          </a:p>
        </p:txBody>
      </p:sp>
      <p:sp>
        <p:nvSpPr>
          <p:cNvPr id="31748" name="Rectangle 3"/>
          <p:cNvSpPr>
            <a:spLocks noChangeArrowheads="1"/>
          </p:cNvSpPr>
          <p:nvPr/>
        </p:nvSpPr>
        <p:spPr bwMode="auto">
          <a:xfrm>
            <a:off x="381000" y="1981200"/>
            <a:ext cx="3276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customer records for those customers whose names begin with the letter “A”.”</a:t>
            </a:r>
          </a:p>
        </p:txBody>
      </p:sp>
      <p:sp>
        <p:nvSpPr>
          <p:cNvPr id="31749"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CUSTNAME LIKE ‘A%’; </a:t>
            </a:r>
          </a:p>
        </p:txBody>
      </p:sp>
      <p:sp>
        <p:nvSpPr>
          <p:cNvPr id="79877" name="Rectangle 5"/>
          <p:cNvSpPr>
            <a:spLocks noChangeArrowheads="1"/>
          </p:cNvSpPr>
          <p:nvPr/>
        </p:nvSpPr>
        <p:spPr bwMode="black">
          <a:xfrm>
            <a:off x="457200" y="5029200"/>
            <a:ext cx="82296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 character used as a “wildcard” to represent any string of characters.</a:t>
            </a:r>
          </a:p>
        </p:txBody>
      </p:sp>
      <p:pic>
        <p:nvPicPr>
          <p:cNvPr id="3175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429000"/>
            <a:ext cx="49530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63</a:t>
            </a:fld>
            <a:endParaRPr lang="en-US" dirty="0"/>
          </a:p>
        </p:txBody>
      </p:sp>
    </p:spTree>
    <p:extLst>
      <p:ext uri="{BB962C8B-B14F-4D97-AF65-F5344CB8AC3E}">
        <p14:creationId xmlns:p14="http://schemas.microsoft.com/office/powerpoint/2010/main" val="6508481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LIKE</a:t>
            </a:r>
          </a:p>
        </p:txBody>
      </p:sp>
      <p:sp>
        <p:nvSpPr>
          <p:cNvPr id="32772" name="Rectangle 3"/>
          <p:cNvSpPr>
            <a:spLocks noChangeArrowheads="1"/>
          </p:cNvSpPr>
          <p:nvPr/>
        </p:nvSpPr>
        <p:spPr bwMode="auto">
          <a:xfrm>
            <a:off x="381000" y="1981200"/>
            <a:ext cx="3276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customer records for those customers whose names have the letter “a” as the second letter of their names.”</a:t>
            </a:r>
          </a:p>
        </p:txBody>
      </p:sp>
      <p:sp>
        <p:nvSpPr>
          <p:cNvPr id="32773"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t>
            </a:r>
          </a:p>
          <a:p>
            <a:r>
              <a:rPr lang="en-US" altLang="de-DE"/>
              <a:t>FROM CUSTOMER</a:t>
            </a:r>
          </a:p>
          <a:p>
            <a:r>
              <a:rPr lang="en-US" altLang="de-DE"/>
              <a:t>WHERE CUSTNAME LIKE ‘_a%’; </a:t>
            </a:r>
          </a:p>
        </p:txBody>
      </p:sp>
      <p:sp>
        <p:nvSpPr>
          <p:cNvPr id="80901" name="Rectangle 5"/>
          <p:cNvSpPr>
            <a:spLocks noChangeArrowheads="1"/>
          </p:cNvSpPr>
          <p:nvPr/>
        </p:nvSpPr>
        <p:spPr bwMode="black">
          <a:xfrm>
            <a:off x="457200" y="4800600"/>
            <a:ext cx="82296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The single “_” character in the operator LIKE “_a%” specifies that there will be one character followed by “a.”</a:t>
            </a:r>
          </a:p>
        </p:txBody>
      </p:sp>
      <p:pic>
        <p:nvPicPr>
          <p:cNvPr id="3277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505200"/>
            <a:ext cx="463867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64</a:t>
            </a:fld>
            <a:endParaRPr lang="en-US" dirty="0"/>
          </a:p>
        </p:txBody>
      </p:sp>
    </p:spTree>
    <p:extLst>
      <p:ext uri="{BB962C8B-B14F-4D97-AF65-F5344CB8AC3E}">
        <p14:creationId xmlns:p14="http://schemas.microsoft.com/office/powerpoint/2010/main" val="767495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DISTINCT</a:t>
            </a:r>
          </a:p>
        </p:txBody>
      </p:sp>
      <p:sp>
        <p:nvSpPr>
          <p:cNvPr id="33796" name="Rectangle 3"/>
          <p:cNvSpPr>
            <a:spLocks noChangeArrowheads="1"/>
          </p:cNvSpPr>
          <p:nvPr/>
        </p:nvSpPr>
        <p:spPr bwMode="auto">
          <a:xfrm>
            <a:off x="381000" y="1981200"/>
            <a:ext cx="3276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“Which cities serve as headquarters cities for General Hardware customers?” </a:t>
            </a:r>
          </a:p>
        </p:txBody>
      </p:sp>
      <p:sp>
        <p:nvSpPr>
          <p:cNvPr id="33797" name="Rectangle 4"/>
          <p:cNvSpPr>
            <a:spLocks noChangeArrowheads="1"/>
          </p:cNvSpPr>
          <p:nvPr/>
        </p:nvSpPr>
        <p:spPr bwMode="auto">
          <a:xfrm>
            <a:off x="4572000" y="1981200"/>
            <a:ext cx="3124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HQCITY</a:t>
            </a:r>
          </a:p>
          <a:p>
            <a:r>
              <a:rPr lang="en-US" altLang="de-DE"/>
              <a:t>FROM CUSTOMER;</a:t>
            </a:r>
          </a:p>
        </p:txBody>
      </p:sp>
      <p:sp>
        <p:nvSpPr>
          <p:cNvPr id="81925" name="Rectangle 5"/>
          <p:cNvSpPr>
            <a:spLocks noChangeArrowheads="1"/>
          </p:cNvSpPr>
          <p:nvPr/>
        </p:nvSpPr>
        <p:spPr bwMode="black">
          <a:xfrm>
            <a:off x="381000" y="4114800"/>
            <a:ext cx="4267200" cy="15240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Eliminate duplicate rows in a query result.</a:t>
            </a:r>
          </a:p>
        </p:txBody>
      </p:sp>
      <p:sp>
        <p:nvSpPr>
          <p:cNvPr id="33799" name="Rectangle 8"/>
          <p:cNvSpPr>
            <a:spLocks noChangeArrowheads="1"/>
          </p:cNvSpPr>
          <p:nvPr/>
        </p:nvSpPr>
        <p:spPr bwMode="auto">
          <a:xfrm>
            <a:off x="4572000" y="3276600"/>
            <a:ext cx="4267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DISTINCT HQCITY</a:t>
            </a:r>
          </a:p>
          <a:p>
            <a:r>
              <a:rPr lang="en-US" altLang="de-DE"/>
              <a:t>FROM CUSTOMER; </a:t>
            </a:r>
          </a:p>
        </p:txBody>
      </p:sp>
      <p:pic>
        <p:nvPicPr>
          <p:cNvPr id="33800"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4191000"/>
            <a:ext cx="99060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191000"/>
            <a:ext cx="1014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12323775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ORDER BY</a:t>
            </a:r>
          </a:p>
        </p:txBody>
      </p:sp>
      <p:sp>
        <p:nvSpPr>
          <p:cNvPr id="34820" name="Rectangle 3"/>
          <p:cNvSpPr>
            <a:spLocks noChangeArrowheads="1"/>
          </p:cNvSpPr>
          <p:nvPr/>
        </p:nvSpPr>
        <p:spPr bwMode="auto">
          <a:xfrm>
            <a:off x="228600" y="1981200"/>
            <a:ext cx="35814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customer numbers, customer names, and headquarters cities of those customers with customer numbers greater than 1000. List the results in alphabetic order by headquarters cities.”</a:t>
            </a:r>
          </a:p>
        </p:txBody>
      </p:sp>
      <p:sp>
        <p:nvSpPr>
          <p:cNvPr id="34821" name="Rectangle 4"/>
          <p:cNvSpPr>
            <a:spLocks noChangeArrowheads="1"/>
          </p:cNvSpPr>
          <p:nvPr/>
        </p:nvSpPr>
        <p:spPr bwMode="auto">
          <a:xfrm>
            <a:off x="3733800" y="1981200"/>
            <a:ext cx="5181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CUSTNUM, CUSTNAME, HQCITY</a:t>
            </a:r>
          </a:p>
          <a:p>
            <a:r>
              <a:rPr lang="en-US" altLang="de-DE"/>
              <a:t>FROM CUSTOMER</a:t>
            </a:r>
          </a:p>
          <a:p>
            <a:r>
              <a:rPr lang="en-US" altLang="de-DE"/>
              <a:t>WHERE CUSTNUM&gt;1000</a:t>
            </a:r>
          </a:p>
          <a:p>
            <a:r>
              <a:rPr lang="en-US" altLang="de-DE"/>
              <a:t>ORDER BY HQCITY; </a:t>
            </a:r>
          </a:p>
        </p:txBody>
      </p:sp>
      <p:sp>
        <p:nvSpPr>
          <p:cNvPr id="82949" name="Rectangle 5"/>
          <p:cNvSpPr>
            <a:spLocks noChangeArrowheads="1"/>
          </p:cNvSpPr>
          <p:nvPr/>
        </p:nvSpPr>
        <p:spPr bwMode="black">
          <a:xfrm>
            <a:off x="228600" y="5486400"/>
            <a:ext cx="8610600" cy="762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Orders the results of an SQL query by one or more specified attributes.</a:t>
            </a:r>
          </a:p>
        </p:txBody>
      </p:sp>
      <p:pic>
        <p:nvPicPr>
          <p:cNvPr id="3482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886200"/>
            <a:ext cx="35814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13127048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0" y="277813"/>
            <a:ext cx="9144000" cy="1139825"/>
          </a:xfrm>
        </p:spPr>
        <p:txBody>
          <a:bodyPr/>
          <a:lstStyle/>
          <a:p>
            <a:pPr eaLnBrk="1" hangingPunct="1">
              <a:defRPr/>
            </a:pPr>
            <a:r>
              <a:rPr lang="en-US"/>
              <a:t>General Hardware Company SQL Query Example: ORDER BY</a:t>
            </a:r>
          </a:p>
        </p:txBody>
      </p:sp>
      <p:sp>
        <p:nvSpPr>
          <p:cNvPr id="116739" name="Rectangle 1027"/>
          <p:cNvSpPr>
            <a:spLocks noGrp="1" noChangeArrowheads="1"/>
          </p:cNvSpPr>
          <p:nvPr>
            <p:ph type="body" idx="1"/>
          </p:nvPr>
        </p:nvSpPr>
        <p:spPr/>
        <p:txBody>
          <a:bodyPr/>
          <a:lstStyle/>
          <a:p>
            <a:pPr>
              <a:defRPr/>
            </a:pPr>
            <a:r>
              <a:rPr lang="en-US" dirty="0"/>
              <a:t>The default order for ORDER BY is ascending.</a:t>
            </a:r>
          </a:p>
          <a:p>
            <a:pPr>
              <a:defRPr/>
            </a:pPr>
            <a:endParaRPr lang="en-US" dirty="0"/>
          </a:p>
          <a:p>
            <a:pPr>
              <a:defRPr/>
            </a:pPr>
            <a:r>
              <a:rPr lang="en-US" dirty="0"/>
              <a:t>The clause can include the term ASC at the end to make ascending explicit.</a:t>
            </a:r>
          </a:p>
          <a:p>
            <a:pPr>
              <a:defRPr/>
            </a:pPr>
            <a:endParaRPr lang="en-US" dirty="0"/>
          </a:p>
          <a:p>
            <a:pPr>
              <a:defRPr/>
            </a:pPr>
            <a:r>
              <a:rPr lang="en-US" dirty="0"/>
              <a:t>The clause can include DESC for descending order.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67</a:t>
            </a:fld>
            <a:endParaRPr lang="en-US" dirty="0"/>
          </a:p>
        </p:txBody>
      </p:sp>
    </p:spTree>
    <p:extLst>
      <p:ext uri="{BB962C8B-B14F-4D97-AF65-F5344CB8AC3E}">
        <p14:creationId xmlns:p14="http://schemas.microsoft.com/office/powerpoint/2010/main" val="13597765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AVG</a:t>
            </a:r>
          </a:p>
        </p:txBody>
      </p:sp>
      <p:sp>
        <p:nvSpPr>
          <p:cNvPr id="36868" name="Rectangle 3"/>
          <p:cNvSpPr>
            <a:spLocks noChangeArrowheads="1"/>
          </p:cNvSpPr>
          <p:nvPr/>
        </p:nvSpPr>
        <p:spPr bwMode="auto">
          <a:xfrm>
            <a:off x="381000" y="1981200"/>
            <a:ext cx="32766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average number of units of the different products that Salesperson 137 has sold (i.e., the average of the quantity values in the first three records of the SALES table).”</a:t>
            </a:r>
          </a:p>
        </p:txBody>
      </p:sp>
      <p:sp>
        <p:nvSpPr>
          <p:cNvPr id="36869"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AVG(QUANTITY)</a:t>
            </a:r>
          </a:p>
          <a:p>
            <a:r>
              <a:rPr lang="en-US" altLang="de-DE"/>
              <a:t>FROM SALES</a:t>
            </a:r>
          </a:p>
          <a:p>
            <a:r>
              <a:rPr lang="en-US" altLang="de-DE"/>
              <a:t>WHERE SPNUM=137; </a:t>
            </a:r>
          </a:p>
        </p:txBody>
      </p:sp>
      <p:sp>
        <p:nvSpPr>
          <p:cNvPr id="83973" name="Rectangle 5"/>
          <p:cNvSpPr>
            <a:spLocks noChangeArrowheads="1"/>
          </p:cNvSpPr>
          <p:nvPr/>
        </p:nvSpPr>
        <p:spPr bwMode="black">
          <a:xfrm>
            <a:off x="457200" y="5257800"/>
            <a:ext cx="8229600" cy="914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AVG is a </a:t>
            </a:r>
            <a:r>
              <a:rPr lang="en-US" sz="3200" b="1" dirty="0">
                <a:latin typeface="Times New Roman" panose="02020603050405020304" pitchFamily="18" charset="0"/>
                <a:cs typeface="Times New Roman" panose="02020603050405020304" pitchFamily="18" charset="0"/>
              </a:rPr>
              <a:t>built-in</a:t>
            </a:r>
            <a:r>
              <a:rPr lang="en-US" sz="3200" dirty="0">
                <a:latin typeface="Times New Roman" panose="02020603050405020304" pitchFamily="18" charset="0"/>
                <a:cs typeface="Times New Roman" panose="02020603050405020304" pitchFamily="18" charset="0"/>
              </a:rPr>
              <a:t> function of SQL.</a:t>
            </a:r>
          </a:p>
        </p:txBody>
      </p:sp>
      <p:pic>
        <p:nvPicPr>
          <p:cNvPr id="3687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3581400"/>
            <a:ext cx="16668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68</a:t>
            </a:fld>
            <a:endParaRPr lang="en-US" dirty="0"/>
          </a:p>
        </p:txBody>
      </p:sp>
    </p:spTree>
    <p:extLst>
      <p:ext uri="{BB962C8B-B14F-4D97-AF65-F5344CB8AC3E}">
        <p14:creationId xmlns:p14="http://schemas.microsoft.com/office/powerpoint/2010/main" val="718451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SUM</a:t>
            </a:r>
          </a:p>
        </p:txBody>
      </p:sp>
      <p:sp>
        <p:nvSpPr>
          <p:cNvPr id="37892"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SUM(QUANTITY)</a:t>
            </a:r>
          </a:p>
          <a:p>
            <a:r>
              <a:rPr lang="en-US" altLang="de-DE"/>
              <a:t>FROM SALES</a:t>
            </a:r>
          </a:p>
          <a:p>
            <a:r>
              <a:rPr lang="en-US" altLang="de-DE"/>
              <a:t>WHERE SPNUM=137; </a:t>
            </a:r>
          </a:p>
        </p:txBody>
      </p:sp>
      <p:sp>
        <p:nvSpPr>
          <p:cNvPr id="37893" name="Rectangle 8"/>
          <p:cNvSpPr>
            <a:spLocks noChangeArrowheads="1"/>
          </p:cNvSpPr>
          <p:nvPr/>
        </p:nvSpPr>
        <p:spPr bwMode="auto">
          <a:xfrm>
            <a:off x="381000" y="1981200"/>
            <a:ext cx="3276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total number of all products that Salesperson 137 has sold.”</a:t>
            </a:r>
          </a:p>
        </p:txBody>
      </p:sp>
      <p:sp>
        <p:nvSpPr>
          <p:cNvPr id="85002" name="Rectangle 10"/>
          <p:cNvSpPr>
            <a:spLocks noChangeArrowheads="1"/>
          </p:cNvSpPr>
          <p:nvPr/>
        </p:nvSpPr>
        <p:spPr bwMode="black">
          <a:xfrm>
            <a:off x="457200" y="5257800"/>
            <a:ext cx="8229600" cy="914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SUM is a </a:t>
            </a:r>
            <a:r>
              <a:rPr lang="en-US" sz="3200" b="1" dirty="0">
                <a:latin typeface="Times New Roman" panose="02020603050405020304" pitchFamily="18" charset="0"/>
                <a:cs typeface="Times New Roman" panose="02020603050405020304" pitchFamily="18" charset="0"/>
              </a:rPr>
              <a:t>built-in</a:t>
            </a:r>
            <a:r>
              <a:rPr lang="en-US" sz="3200" dirty="0">
                <a:latin typeface="Times New Roman" panose="02020603050405020304" pitchFamily="18" charset="0"/>
                <a:cs typeface="Times New Roman" panose="02020603050405020304" pitchFamily="18" charset="0"/>
              </a:rPr>
              <a:t> function of SQL.</a:t>
            </a:r>
          </a:p>
        </p:txBody>
      </p:sp>
      <p:pic>
        <p:nvPicPr>
          <p:cNvPr id="3789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581400"/>
            <a:ext cx="18573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69</a:t>
            </a:fld>
            <a:endParaRPr lang="en-US" dirty="0"/>
          </a:p>
        </p:txBody>
      </p:sp>
    </p:spTree>
    <p:extLst>
      <p:ext uri="{BB962C8B-B14F-4D97-AF65-F5344CB8AC3E}">
        <p14:creationId xmlns:p14="http://schemas.microsoft.com/office/powerpoint/2010/main" val="32346758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MAX</a:t>
            </a:r>
          </a:p>
        </p:txBody>
      </p:sp>
      <p:sp>
        <p:nvSpPr>
          <p:cNvPr id="38916" name="Rectangle 3"/>
          <p:cNvSpPr>
            <a:spLocks noChangeArrowheads="1"/>
          </p:cNvSpPr>
          <p:nvPr/>
        </p:nvSpPr>
        <p:spPr bwMode="auto">
          <a:xfrm>
            <a:off x="381000" y="1981200"/>
            <a:ext cx="3276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largest number of units of Product Number 21765 that any individual salesperson has sold?” </a:t>
            </a:r>
          </a:p>
        </p:txBody>
      </p:sp>
      <p:sp>
        <p:nvSpPr>
          <p:cNvPr id="38917"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MAX(QUANTITY)</a:t>
            </a:r>
          </a:p>
          <a:p>
            <a:r>
              <a:rPr lang="en-US" altLang="de-DE"/>
              <a:t>FROM SALES</a:t>
            </a:r>
          </a:p>
          <a:p>
            <a:r>
              <a:rPr lang="en-US" altLang="de-DE"/>
              <a:t>WHERE PRODNUM=21765; </a:t>
            </a:r>
          </a:p>
        </p:txBody>
      </p:sp>
      <p:sp>
        <p:nvSpPr>
          <p:cNvPr id="86024" name="Rectangle 8"/>
          <p:cNvSpPr>
            <a:spLocks noChangeArrowheads="1"/>
          </p:cNvSpPr>
          <p:nvPr/>
        </p:nvSpPr>
        <p:spPr bwMode="black">
          <a:xfrm>
            <a:off x="457200" y="5257800"/>
            <a:ext cx="8229600" cy="914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MAX is a </a:t>
            </a:r>
            <a:r>
              <a:rPr lang="en-US" sz="3200" b="1" dirty="0">
                <a:latin typeface="Times New Roman" panose="02020603050405020304" pitchFamily="18" charset="0"/>
                <a:cs typeface="Times New Roman" panose="02020603050405020304" pitchFamily="18" charset="0"/>
              </a:rPr>
              <a:t>built-in</a:t>
            </a:r>
            <a:r>
              <a:rPr lang="en-US" sz="3200" dirty="0">
                <a:latin typeface="Times New Roman" panose="02020603050405020304" pitchFamily="18" charset="0"/>
                <a:cs typeface="Times New Roman" panose="02020603050405020304" pitchFamily="18" charset="0"/>
              </a:rPr>
              <a:t> function of SQL.</a:t>
            </a:r>
          </a:p>
        </p:txBody>
      </p:sp>
      <p:pic>
        <p:nvPicPr>
          <p:cNvPr id="3891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657600"/>
            <a:ext cx="18002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70</a:t>
            </a:fld>
            <a:endParaRPr lang="en-US" dirty="0"/>
          </a:p>
        </p:txBody>
      </p:sp>
    </p:spTree>
    <p:extLst>
      <p:ext uri="{BB962C8B-B14F-4D97-AF65-F5344CB8AC3E}">
        <p14:creationId xmlns:p14="http://schemas.microsoft.com/office/powerpoint/2010/main" val="3461774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MIN</a:t>
            </a:r>
          </a:p>
        </p:txBody>
      </p:sp>
      <p:sp>
        <p:nvSpPr>
          <p:cNvPr id="39940"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MIN(QUANTITY)</a:t>
            </a:r>
          </a:p>
          <a:p>
            <a:r>
              <a:rPr lang="en-US" altLang="de-DE"/>
              <a:t>FROM SALES</a:t>
            </a:r>
          </a:p>
          <a:p>
            <a:r>
              <a:rPr lang="en-US" altLang="de-DE"/>
              <a:t>WHERE PRODNUM=21765; </a:t>
            </a:r>
          </a:p>
        </p:txBody>
      </p:sp>
      <p:sp>
        <p:nvSpPr>
          <p:cNvPr id="87047" name="Rectangle 7"/>
          <p:cNvSpPr>
            <a:spLocks noChangeArrowheads="1"/>
          </p:cNvSpPr>
          <p:nvPr/>
        </p:nvSpPr>
        <p:spPr bwMode="black">
          <a:xfrm>
            <a:off x="457200" y="5257800"/>
            <a:ext cx="8229600" cy="914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MIN is a </a:t>
            </a:r>
            <a:r>
              <a:rPr lang="en-US" sz="3200" b="1" dirty="0">
                <a:latin typeface="Times New Roman" panose="02020603050405020304" pitchFamily="18" charset="0"/>
                <a:cs typeface="Times New Roman" panose="02020603050405020304" pitchFamily="18" charset="0"/>
              </a:rPr>
              <a:t>built-in</a:t>
            </a:r>
            <a:r>
              <a:rPr lang="en-US" sz="3200" dirty="0">
                <a:latin typeface="Times New Roman" panose="02020603050405020304" pitchFamily="18" charset="0"/>
                <a:cs typeface="Times New Roman" panose="02020603050405020304" pitchFamily="18" charset="0"/>
              </a:rPr>
              <a:t> function of SQL.</a:t>
            </a:r>
          </a:p>
        </p:txBody>
      </p:sp>
      <p:sp>
        <p:nvSpPr>
          <p:cNvPr id="39942" name="Rectangle 8"/>
          <p:cNvSpPr>
            <a:spLocks noChangeArrowheads="1"/>
          </p:cNvSpPr>
          <p:nvPr/>
        </p:nvSpPr>
        <p:spPr bwMode="auto">
          <a:xfrm>
            <a:off x="381000" y="1981200"/>
            <a:ext cx="3276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smallest number of units of Product Number 21765 that any individual salesperson has sold?” </a:t>
            </a:r>
          </a:p>
        </p:txBody>
      </p:sp>
      <p:pic>
        <p:nvPicPr>
          <p:cNvPr id="39943"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581400"/>
            <a:ext cx="17049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71</a:t>
            </a:fld>
            <a:endParaRPr lang="en-US" dirty="0"/>
          </a:p>
        </p:txBody>
      </p:sp>
    </p:spTree>
    <p:extLst>
      <p:ext uri="{BB962C8B-B14F-4D97-AF65-F5344CB8AC3E}">
        <p14:creationId xmlns:p14="http://schemas.microsoft.com/office/powerpoint/2010/main" val="4222002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COUNT</a:t>
            </a:r>
          </a:p>
        </p:txBody>
      </p:sp>
      <p:sp>
        <p:nvSpPr>
          <p:cNvPr id="40964" name="Rectangle 3"/>
          <p:cNvSpPr>
            <a:spLocks noChangeArrowheads="1"/>
          </p:cNvSpPr>
          <p:nvPr/>
        </p:nvSpPr>
        <p:spPr bwMode="auto">
          <a:xfrm>
            <a:off x="381000" y="1981200"/>
            <a:ext cx="3276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“How many salespersons have sold Product Number 21765?” </a:t>
            </a:r>
          </a:p>
        </p:txBody>
      </p:sp>
      <p:sp>
        <p:nvSpPr>
          <p:cNvPr id="40965"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COUNT(*)</a:t>
            </a:r>
          </a:p>
          <a:p>
            <a:r>
              <a:rPr lang="en-US" altLang="de-DE"/>
              <a:t>FROM SALES </a:t>
            </a:r>
          </a:p>
          <a:p>
            <a:r>
              <a:rPr lang="en-US" altLang="de-DE"/>
              <a:t>WHERE PRODNUM=21765; </a:t>
            </a:r>
          </a:p>
        </p:txBody>
      </p:sp>
      <p:sp>
        <p:nvSpPr>
          <p:cNvPr id="88069" name="Rectangle 5"/>
          <p:cNvSpPr>
            <a:spLocks noChangeArrowheads="1"/>
          </p:cNvSpPr>
          <p:nvPr/>
        </p:nvSpPr>
        <p:spPr bwMode="black">
          <a:xfrm>
            <a:off x="457200" y="5029200"/>
            <a:ext cx="82296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COUNT counts the number of rows that satisfy a set of criteria.</a:t>
            </a:r>
          </a:p>
        </p:txBody>
      </p:sp>
      <p:pic>
        <p:nvPicPr>
          <p:cNvPr id="4096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505200"/>
            <a:ext cx="1295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72</a:t>
            </a:fld>
            <a:endParaRPr lang="en-US" dirty="0"/>
          </a:p>
        </p:txBody>
      </p:sp>
    </p:spTree>
    <p:extLst>
      <p:ext uri="{BB962C8B-B14F-4D97-AF65-F5344CB8AC3E}">
        <p14:creationId xmlns:p14="http://schemas.microsoft.com/office/powerpoint/2010/main" val="2719266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GROUP BY</a:t>
            </a:r>
          </a:p>
        </p:txBody>
      </p:sp>
      <p:sp>
        <p:nvSpPr>
          <p:cNvPr id="41988" name="Rectangle 3"/>
          <p:cNvSpPr>
            <a:spLocks noChangeArrowheads="1"/>
          </p:cNvSpPr>
          <p:nvPr/>
        </p:nvSpPr>
        <p:spPr bwMode="auto">
          <a:xfrm>
            <a:off x="381000" y="1981200"/>
            <a:ext cx="3276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total number of units of all products sold by each salesperson.”</a:t>
            </a:r>
          </a:p>
        </p:txBody>
      </p:sp>
      <p:sp>
        <p:nvSpPr>
          <p:cNvPr id="41989" name="Rectangle 4"/>
          <p:cNvSpPr>
            <a:spLocks noChangeArrowheads="1"/>
          </p:cNvSpPr>
          <p:nvPr/>
        </p:nvSpPr>
        <p:spPr bwMode="auto">
          <a:xfrm>
            <a:off x="3733800" y="1981200"/>
            <a:ext cx="518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 SUM(QUANTITY) FROM SALES</a:t>
            </a:r>
          </a:p>
          <a:p>
            <a:r>
              <a:rPr lang="en-US" altLang="de-DE"/>
              <a:t>GROUP BY SPNUM;</a:t>
            </a:r>
          </a:p>
        </p:txBody>
      </p:sp>
      <p:sp>
        <p:nvSpPr>
          <p:cNvPr id="89093" name="Rectangle 5"/>
          <p:cNvSpPr>
            <a:spLocks noChangeArrowheads="1"/>
          </p:cNvSpPr>
          <p:nvPr/>
        </p:nvSpPr>
        <p:spPr bwMode="black">
          <a:xfrm>
            <a:off x="457200" y="5029200"/>
            <a:ext cx="82296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Used when calculations are to be made on several different groups of rows.</a:t>
            </a:r>
          </a:p>
        </p:txBody>
      </p:sp>
      <p:pic>
        <p:nvPicPr>
          <p:cNvPr id="4199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429000"/>
            <a:ext cx="28003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4429316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HAVING</a:t>
            </a:r>
          </a:p>
        </p:txBody>
      </p:sp>
      <p:sp>
        <p:nvSpPr>
          <p:cNvPr id="43012" name="Rectangle 3"/>
          <p:cNvSpPr>
            <a:spLocks noChangeArrowheads="1"/>
          </p:cNvSpPr>
          <p:nvPr/>
        </p:nvSpPr>
        <p:spPr bwMode="auto">
          <a:xfrm>
            <a:off x="228600" y="1981200"/>
            <a:ext cx="35814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total number of units of all products sold by each salesperson whose salesperson number is at least 150. Only include salespersons whose total number of units sold is at least 5000.” </a:t>
            </a:r>
          </a:p>
        </p:txBody>
      </p:sp>
      <p:sp>
        <p:nvSpPr>
          <p:cNvPr id="43013" name="Rectangle 4"/>
          <p:cNvSpPr>
            <a:spLocks noChangeArrowheads="1"/>
          </p:cNvSpPr>
          <p:nvPr/>
        </p:nvSpPr>
        <p:spPr bwMode="auto">
          <a:xfrm>
            <a:off x="3810000" y="1981200"/>
            <a:ext cx="5181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 SUM(QUANTITY) FROM SALES</a:t>
            </a:r>
          </a:p>
          <a:p>
            <a:r>
              <a:rPr lang="en-US" altLang="de-DE"/>
              <a:t>WHERE SPNUM&gt;=150</a:t>
            </a:r>
          </a:p>
          <a:p>
            <a:r>
              <a:rPr lang="en-US" altLang="de-DE"/>
              <a:t>GROUP BY SPNUM</a:t>
            </a:r>
          </a:p>
          <a:p>
            <a:r>
              <a:rPr lang="en-US" altLang="de-DE"/>
              <a:t>HAVING SUM(QUANTITY)&gt;=5000;</a:t>
            </a:r>
          </a:p>
        </p:txBody>
      </p:sp>
      <p:sp>
        <p:nvSpPr>
          <p:cNvPr id="90117" name="Rectangle 5"/>
          <p:cNvSpPr>
            <a:spLocks noChangeArrowheads="1"/>
          </p:cNvSpPr>
          <p:nvPr/>
        </p:nvSpPr>
        <p:spPr bwMode="black">
          <a:xfrm>
            <a:off x="457200" y="5029200"/>
            <a:ext cx="8229600" cy="1143000"/>
          </a:xfrm>
          <a:prstGeom prst="rect">
            <a:avLst/>
          </a:prstGeom>
          <a:noFill/>
          <a:ln w="9525">
            <a:noFill/>
            <a:miter lim="800000"/>
            <a:headEnd/>
            <a:tailEnd/>
          </a:ln>
          <a:effectLst/>
        </p:spPr>
        <p:txBody>
          <a:bodyPr/>
          <a:lstStyle/>
          <a:p>
            <a:pPr marL="457200" indent="-457200" algn="just"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HAVING limits the results of a GROUP BY based on the values calculated for each group with the built-in functions.</a:t>
            </a:r>
          </a:p>
        </p:txBody>
      </p:sp>
      <p:pic>
        <p:nvPicPr>
          <p:cNvPr id="4301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038600"/>
            <a:ext cx="26860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74</a:t>
            </a:fld>
            <a:endParaRPr lang="en-US" dirty="0"/>
          </a:p>
        </p:txBody>
      </p:sp>
    </p:spTree>
    <p:extLst>
      <p:ext uri="{BB962C8B-B14F-4D97-AF65-F5344CB8AC3E}">
        <p14:creationId xmlns:p14="http://schemas.microsoft.com/office/powerpoint/2010/main" val="27534504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p:txBody>
          <a:bodyPr/>
          <a:lstStyle/>
          <a:p>
            <a:pPr eaLnBrk="1" hangingPunct="1">
              <a:defRPr/>
            </a:pPr>
            <a:r>
              <a:rPr lang="en-US"/>
              <a:t>The Join</a:t>
            </a:r>
          </a:p>
        </p:txBody>
      </p:sp>
      <p:sp>
        <p:nvSpPr>
          <p:cNvPr id="119811" name="Rectangle 1027"/>
          <p:cNvSpPr>
            <a:spLocks noGrp="1" noChangeArrowheads="1"/>
          </p:cNvSpPr>
          <p:nvPr>
            <p:ph type="body" idx="1"/>
          </p:nvPr>
        </p:nvSpPr>
        <p:spPr/>
        <p:txBody>
          <a:bodyPr/>
          <a:lstStyle/>
          <a:p>
            <a:pPr>
              <a:lnSpc>
                <a:spcPct val="90000"/>
              </a:lnSpc>
              <a:defRPr/>
            </a:pPr>
            <a:r>
              <a:rPr lang="en-US" sz="2400" dirty="0"/>
              <a:t>SQL SELECT allows you to join two or more tables.</a:t>
            </a:r>
          </a:p>
          <a:p>
            <a:pPr>
              <a:lnSpc>
                <a:spcPct val="90000"/>
              </a:lnSpc>
              <a:defRPr/>
            </a:pPr>
            <a:endParaRPr lang="en-US" sz="2400" dirty="0"/>
          </a:p>
          <a:p>
            <a:pPr>
              <a:lnSpc>
                <a:spcPct val="90000"/>
              </a:lnSpc>
              <a:defRPr/>
            </a:pPr>
            <a:r>
              <a:rPr lang="en-US" sz="2400" dirty="0"/>
              <a:t>Two specifications must be made in the SELECT statement.</a:t>
            </a:r>
          </a:p>
          <a:p>
            <a:pPr lvl="1">
              <a:lnSpc>
                <a:spcPct val="90000"/>
              </a:lnSpc>
              <a:defRPr/>
            </a:pPr>
            <a:r>
              <a:rPr lang="en-US" sz="2000" dirty="0"/>
              <a:t>The tables to be joined must be listed in the FROM clause.</a:t>
            </a:r>
          </a:p>
          <a:p>
            <a:pPr lvl="1">
              <a:lnSpc>
                <a:spcPct val="90000"/>
              </a:lnSpc>
              <a:defRPr/>
            </a:pPr>
            <a:r>
              <a:rPr lang="en-US" sz="2000" dirty="0"/>
              <a:t>The join attributes in the tables being joined must be declared and matched to each other in the WHERE clause.</a:t>
            </a:r>
          </a:p>
          <a:p>
            <a:pPr>
              <a:lnSpc>
                <a:spcPct val="90000"/>
              </a:lnSpc>
              <a:defRPr/>
            </a:pPr>
            <a:endParaRPr lang="en-US" sz="2400" dirty="0"/>
          </a:p>
          <a:p>
            <a:pPr>
              <a:lnSpc>
                <a:spcPct val="90000"/>
              </a:lnSpc>
              <a:defRPr/>
            </a:pPr>
            <a:r>
              <a:rPr lang="en-US" sz="2400" dirty="0"/>
              <a:t>A table name qualifier is required when different tables have an attribute with the same name.</a:t>
            </a:r>
          </a:p>
          <a:p>
            <a:pPr eaLnBrk="1" hangingPunct="1">
              <a:lnSpc>
                <a:spcPct val="90000"/>
              </a:lnSpc>
              <a:buFont typeface="Symbol" charset="2"/>
              <a:buNone/>
              <a:defRPr/>
            </a:pPr>
            <a:endParaRPr lang="en-US" sz="2400"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75</a:t>
            </a:fld>
            <a:endParaRPr lang="en-US" dirty="0"/>
          </a:p>
        </p:txBody>
      </p:sp>
    </p:spTree>
    <p:extLst>
      <p:ext uri="{BB962C8B-B14F-4D97-AF65-F5344CB8AC3E}">
        <p14:creationId xmlns:p14="http://schemas.microsoft.com/office/powerpoint/2010/main" val="14630507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Join</a:t>
            </a:r>
          </a:p>
        </p:txBody>
      </p:sp>
      <p:sp>
        <p:nvSpPr>
          <p:cNvPr id="45060" name="Rectangle 1027"/>
          <p:cNvSpPr>
            <a:spLocks noChangeArrowheads="1"/>
          </p:cNvSpPr>
          <p:nvPr/>
        </p:nvSpPr>
        <p:spPr bwMode="auto">
          <a:xfrm>
            <a:off x="228600" y="2057400"/>
            <a:ext cx="8534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name of the salesperson responsible for Customer Number 1525.” </a:t>
            </a:r>
          </a:p>
        </p:txBody>
      </p:sp>
      <p:sp>
        <p:nvSpPr>
          <p:cNvPr id="45061" name="Rectangle 1028"/>
          <p:cNvSpPr>
            <a:spLocks noChangeArrowheads="1"/>
          </p:cNvSpPr>
          <p:nvPr/>
        </p:nvSpPr>
        <p:spPr bwMode="auto">
          <a:xfrm>
            <a:off x="533400" y="3352800"/>
            <a:ext cx="7772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SPNAME</a:t>
            </a:r>
          </a:p>
          <a:p>
            <a:r>
              <a:rPr lang="en-US" altLang="de-DE"/>
              <a:t>FROM SALESPERSON, CUSTOMER</a:t>
            </a:r>
          </a:p>
          <a:p>
            <a:r>
              <a:rPr lang="en-US" altLang="de-DE"/>
              <a:t>WHERE SALESPERSON.SPNUM=CUSTOMER.SPNUM AND CUSTNUM=1525; </a:t>
            </a:r>
          </a:p>
        </p:txBody>
      </p:sp>
      <p:pic>
        <p:nvPicPr>
          <p:cNvPr id="4506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876800"/>
            <a:ext cx="1828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27062173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Join</a:t>
            </a:r>
          </a:p>
        </p:txBody>
      </p:sp>
      <p:sp>
        <p:nvSpPr>
          <p:cNvPr id="46084" name="Rectangle 3"/>
          <p:cNvSpPr>
            <a:spLocks noChangeArrowheads="1"/>
          </p:cNvSpPr>
          <p:nvPr/>
        </p:nvSpPr>
        <p:spPr bwMode="auto">
          <a:xfrm>
            <a:off x="228600" y="2057400"/>
            <a:ext cx="8534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names of the products of which salesperson Adams has sold more than 2,000 units.” </a:t>
            </a:r>
          </a:p>
        </p:txBody>
      </p:sp>
      <p:sp>
        <p:nvSpPr>
          <p:cNvPr id="46085" name="Rectangle 4"/>
          <p:cNvSpPr>
            <a:spLocks noChangeArrowheads="1"/>
          </p:cNvSpPr>
          <p:nvPr/>
        </p:nvSpPr>
        <p:spPr bwMode="auto">
          <a:xfrm>
            <a:off x="533400" y="3352800"/>
            <a:ext cx="77724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PRODNAME</a:t>
            </a:r>
          </a:p>
          <a:p>
            <a:r>
              <a:rPr lang="en-US" altLang="de-DE"/>
              <a:t>FROM SALESPERSON, PRODUCT, SALES</a:t>
            </a:r>
          </a:p>
          <a:p>
            <a:r>
              <a:rPr lang="en-US" altLang="de-DE"/>
              <a:t>WHERE SALESPERSON.SPNUM=SALES.SPNUM</a:t>
            </a:r>
          </a:p>
          <a:p>
            <a:r>
              <a:rPr lang="en-US" altLang="de-DE"/>
              <a:t>AND SALES.PRODNUM=PRODUCT.PRODNUM</a:t>
            </a:r>
          </a:p>
          <a:p>
            <a:r>
              <a:rPr lang="en-US" altLang="de-DE"/>
              <a:t>AND SPNAME=’Adams’</a:t>
            </a:r>
          </a:p>
          <a:p>
            <a:r>
              <a:rPr lang="en-US" altLang="de-DE"/>
              <a:t>AND QUANTITY&gt;2000; </a:t>
            </a:r>
          </a:p>
        </p:txBody>
      </p:sp>
      <p:pic>
        <p:nvPicPr>
          <p:cNvPr id="4608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5181600"/>
            <a:ext cx="139065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77</a:t>
            </a:fld>
            <a:endParaRPr lang="en-US" dirty="0"/>
          </a:p>
        </p:txBody>
      </p:sp>
    </p:spTree>
    <p:extLst>
      <p:ext uri="{BB962C8B-B14F-4D97-AF65-F5344CB8AC3E}">
        <p14:creationId xmlns:p14="http://schemas.microsoft.com/office/powerpoint/2010/main" val="15986122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en-US"/>
              <a:t>Subqueries</a:t>
            </a:r>
          </a:p>
        </p:txBody>
      </p:sp>
      <p:sp>
        <p:nvSpPr>
          <p:cNvPr id="122883" name="Rectangle 3"/>
          <p:cNvSpPr>
            <a:spLocks noGrp="1" noChangeArrowheads="1"/>
          </p:cNvSpPr>
          <p:nvPr>
            <p:ph type="body" idx="1"/>
          </p:nvPr>
        </p:nvSpPr>
        <p:spPr/>
        <p:txBody>
          <a:bodyPr/>
          <a:lstStyle/>
          <a:p>
            <a:pPr>
              <a:lnSpc>
                <a:spcPct val="90000"/>
              </a:lnSpc>
              <a:defRPr/>
            </a:pPr>
            <a:r>
              <a:rPr lang="en-US" sz="2800" dirty="0"/>
              <a:t>One SELECT statement is “nested” within another.</a:t>
            </a:r>
          </a:p>
          <a:p>
            <a:pPr>
              <a:lnSpc>
                <a:spcPct val="90000"/>
              </a:lnSpc>
              <a:defRPr/>
            </a:pPr>
            <a:endParaRPr lang="en-US" sz="2800" dirty="0"/>
          </a:p>
          <a:p>
            <a:pPr>
              <a:lnSpc>
                <a:spcPct val="90000"/>
              </a:lnSpc>
              <a:defRPr/>
            </a:pPr>
            <a:r>
              <a:rPr lang="en-US" sz="2800" dirty="0"/>
              <a:t>Nesting can go on through several levels of SELECT statements with each successive SELECT statement contained in a pair of parentheses.</a:t>
            </a:r>
            <a:br>
              <a:rPr lang="en-US" sz="2800" dirty="0"/>
            </a:br>
            <a:endParaRPr lang="en-US" sz="2800" dirty="0"/>
          </a:p>
          <a:p>
            <a:pPr>
              <a:lnSpc>
                <a:spcPct val="90000"/>
              </a:lnSpc>
              <a:defRPr/>
            </a:pPr>
            <a:r>
              <a:rPr lang="en-US" sz="2800" dirty="0"/>
              <a:t>The innermost SELECT statement is executed first, and its results are then provided as input to the SELECT statement at the next level up.</a:t>
            </a:r>
          </a:p>
        </p:txBody>
      </p:sp>
      <p:sp>
        <p:nvSpPr>
          <p:cNvPr id="2" name="Foliennummernplatzhalter 1"/>
          <p:cNvSpPr>
            <a:spLocks noGrp="1"/>
          </p:cNvSpPr>
          <p:nvPr>
            <p:ph type="sldNum" sz="quarter" idx="12"/>
          </p:nvPr>
        </p:nvSpPr>
        <p:spPr/>
        <p:txBody>
          <a:bodyPr/>
          <a:lstStyle/>
          <a:p>
            <a:fld id="{B6F15528-21DE-4FAA-801E-634DDDAF4B2B}" type="slidenum">
              <a:rPr lang="en-US" smtClean="0"/>
              <a:pPr/>
              <a:t>78</a:t>
            </a:fld>
            <a:endParaRPr lang="en-US" dirty="0"/>
          </a:p>
        </p:txBody>
      </p:sp>
    </p:spTree>
    <p:extLst>
      <p:ext uri="{BB962C8B-B14F-4D97-AF65-F5344CB8AC3E}">
        <p14:creationId xmlns:p14="http://schemas.microsoft.com/office/powerpoint/2010/main" val="28295471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Subquery</a:t>
            </a:r>
          </a:p>
        </p:txBody>
      </p:sp>
      <p:sp>
        <p:nvSpPr>
          <p:cNvPr id="48132" name="Rectangle 1027"/>
          <p:cNvSpPr>
            <a:spLocks noChangeArrowheads="1"/>
          </p:cNvSpPr>
          <p:nvPr/>
        </p:nvSpPr>
        <p:spPr bwMode="auto">
          <a:xfrm>
            <a:off x="228600" y="2057400"/>
            <a:ext cx="8534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name of the salesperson responsible for Customer Number 1525.” </a:t>
            </a:r>
          </a:p>
        </p:txBody>
      </p:sp>
      <p:sp>
        <p:nvSpPr>
          <p:cNvPr id="48133" name="Rectangle 1028"/>
          <p:cNvSpPr>
            <a:spLocks noChangeArrowheads="1"/>
          </p:cNvSpPr>
          <p:nvPr/>
        </p:nvSpPr>
        <p:spPr bwMode="auto">
          <a:xfrm>
            <a:off x="533400" y="3124200"/>
            <a:ext cx="77724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SPNAME</a:t>
            </a:r>
          </a:p>
          <a:p>
            <a:r>
              <a:rPr lang="en-US" altLang="de-DE"/>
              <a:t>FROM SALESPERSON</a:t>
            </a:r>
          </a:p>
          <a:p>
            <a:r>
              <a:rPr lang="en-US" altLang="de-DE"/>
              <a:t>WHERE SPNUM=</a:t>
            </a:r>
          </a:p>
          <a:p>
            <a:r>
              <a:rPr lang="en-US" altLang="de-DE"/>
              <a:t>	(SELECT SPNUM</a:t>
            </a:r>
          </a:p>
          <a:p>
            <a:r>
              <a:rPr lang="en-US" altLang="de-DE"/>
              <a:t>	FROM CUSTOMER</a:t>
            </a:r>
          </a:p>
          <a:p>
            <a:r>
              <a:rPr lang="en-US" altLang="de-DE"/>
              <a:t>	WHERE CUSTNUM=1525); </a:t>
            </a:r>
          </a:p>
        </p:txBody>
      </p:sp>
      <p:sp>
        <p:nvSpPr>
          <p:cNvPr id="121863" name="Rectangle 1031"/>
          <p:cNvSpPr>
            <a:spLocks noChangeArrowheads="1"/>
          </p:cNvSpPr>
          <p:nvPr/>
        </p:nvSpPr>
        <p:spPr bwMode="black">
          <a:xfrm>
            <a:off x="457200" y="5715000"/>
            <a:ext cx="8229600" cy="6858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Subquery as an alternative to </a:t>
            </a:r>
            <a:r>
              <a:rPr lang="en-US" sz="3200" i="1" dirty="0">
                <a:latin typeface="Times New Roman" panose="02020603050405020304" pitchFamily="18" charset="0"/>
                <a:cs typeface="Times New Roman" panose="02020603050405020304" pitchFamily="18" charset="0"/>
              </a:rPr>
              <a:t>join</a:t>
            </a:r>
            <a:r>
              <a:rPr lang="en-US" sz="3200" dirty="0">
                <a:latin typeface="Times New Roman" panose="02020603050405020304" pitchFamily="18" charset="0"/>
                <a:cs typeface="Times New Roman" panose="02020603050405020304" pitchFamily="18" charset="0"/>
              </a:rPr>
              <a:t>.</a:t>
            </a:r>
          </a:p>
        </p:txBody>
      </p:sp>
      <p:pic>
        <p:nvPicPr>
          <p:cNvPr id="4813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657600"/>
            <a:ext cx="18288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79</a:t>
            </a:fld>
            <a:endParaRPr lang="en-US" dirty="0"/>
          </a:p>
        </p:txBody>
      </p:sp>
    </p:spTree>
    <p:extLst>
      <p:ext uri="{BB962C8B-B14F-4D97-AF65-F5344CB8AC3E}">
        <p14:creationId xmlns:p14="http://schemas.microsoft.com/office/powerpoint/2010/main" val="23501536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228600" y="277813"/>
            <a:ext cx="8915400" cy="1139825"/>
          </a:xfrm>
        </p:spPr>
        <p:txBody>
          <a:bodyPr/>
          <a:lstStyle/>
          <a:p>
            <a:pPr eaLnBrk="1" hangingPunct="1">
              <a:defRPr/>
            </a:pPr>
            <a:r>
              <a:rPr lang="en-US"/>
              <a:t>General Hardware Company SQL Query Example: Subquery</a:t>
            </a:r>
          </a:p>
        </p:txBody>
      </p:sp>
      <p:sp>
        <p:nvSpPr>
          <p:cNvPr id="49156" name="Rectangle 1027"/>
          <p:cNvSpPr>
            <a:spLocks noChangeArrowheads="1"/>
          </p:cNvSpPr>
          <p:nvPr/>
        </p:nvSpPr>
        <p:spPr bwMode="auto">
          <a:xfrm>
            <a:off x="228600" y="205740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“Which salespersons with salesperson numbers greater than 200 have the lowest commission percentage of any such salesperson?” (We’ll identify salespersons by their salesperson number.)</a:t>
            </a:r>
          </a:p>
        </p:txBody>
      </p:sp>
      <p:sp>
        <p:nvSpPr>
          <p:cNvPr id="49157" name="Rectangle 1028"/>
          <p:cNvSpPr>
            <a:spLocks noChangeArrowheads="1"/>
          </p:cNvSpPr>
          <p:nvPr/>
        </p:nvSpPr>
        <p:spPr bwMode="auto">
          <a:xfrm>
            <a:off x="457200" y="3657600"/>
            <a:ext cx="5257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SPNUM</a:t>
            </a:r>
          </a:p>
          <a:p>
            <a:r>
              <a:rPr lang="en-US" altLang="de-DE"/>
              <a:t>FROM SALESPERSON</a:t>
            </a:r>
          </a:p>
          <a:p>
            <a:r>
              <a:rPr lang="en-US" altLang="de-DE"/>
              <a:t>WHERE SPNUM&gt;200</a:t>
            </a:r>
          </a:p>
          <a:p>
            <a:r>
              <a:rPr lang="en-US" altLang="de-DE"/>
              <a:t>AND COMMPERCT=</a:t>
            </a:r>
          </a:p>
          <a:p>
            <a:r>
              <a:rPr lang="en-US" altLang="de-DE"/>
              <a:t>	(SELECT MIN(COMMPERCT)</a:t>
            </a:r>
          </a:p>
          <a:p>
            <a:r>
              <a:rPr lang="en-US" altLang="de-DE"/>
              <a:t>	FROM SALESPERSON)</a:t>
            </a:r>
          </a:p>
          <a:p>
            <a:r>
              <a:rPr lang="en-US" altLang="de-DE"/>
              <a:t>	WHERE SPNUM&gt;200); </a:t>
            </a:r>
          </a:p>
        </p:txBody>
      </p:sp>
      <p:sp>
        <p:nvSpPr>
          <p:cNvPr id="123910" name="Rectangle 1030"/>
          <p:cNvSpPr>
            <a:spLocks noChangeArrowheads="1"/>
          </p:cNvSpPr>
          <p:nvPr/>
        </p:nvSpPr>
        <p:spPr bwMode="black">
          <a:xfrm>
            <a:off x="5562600" y="3505200"/>
            <a:ext cx="3200400" cy="1295400"/>
          </a:xfrm>
          <a:prstGeom prst="rect">
            <a:avLst/>
          </a:prstGeom>
          <a:noFill/>
          <a:ln w="9525">
            <a:noFill/>
            <a:miter lim="800000"/>
            <a:headEnd/>
            <a:tailEnd/>
          </a:ln>
          <a:effectLst/>
        </p:spPr>
        <p:txBody>
          <a:bodyPr/>
          <a:lstStyle/>
          <a:p>
            <a:pPr marL="457200" indent="-457200" eaLnBrk="1" hangingPunct="1">
              <a:lnSpc>
                <a:spcPct val="90000"/>
              </a:lnSpc>
              <a:spcBef>
                <a:spcPct val="20000"/>
              </a:spcBef>
              <a:buClr>
                <a:srgbClr val="ECFF2B"/>
              </a:buClr>
              <a:buSzPct val="80000"/>
              <a:buFont typeface="Arial" panose="020B0604020202020204" pitchFamily="34" charset="0"/>
              <a:buChar char="•"/>
              <a:defRPr/>
            </a:pPr>
            <a:r>
              <a:rPr lang="en-US" sz="3200" dirty="0">
                <a:latin typeface="Times New Roman" panose="02020603050405020304" pitchFamily="18" charset="0"/>
                <a:cs typeface="Times New Roman" panose="02020603050405020304" pitchFamily="18" charset="0"/>
              </a:rPr>
              <a:t>A subquery is required.</a:t>
            </a:r>
          </a:p>
        </p:txBody>
      </p:sp>
      <p:pic>
        <p:nvPicPr>
          <p:cNvPr id="4915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953000"/>
            <a:ext cx="828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80</a:t>
            </a:fld>
            <a:endParaRPr lang="en-US" dirty="0"/>
          </a:p>
        </p:txBody>
      </p:sp>
    </p:spTree>
    <p:extLst>
      <p:ext uri="{BB962C8B-B14F-4D97-AF65-F5344CB8AC3E}">
        <p14:creationId xmlns:p14="http://schemas.microsoft.com/office/powerpoint/2010/main" val="31232994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r>
              <a:rPr lang="en-US"/>
              <a:t>A Strategy for Writing SQL SELECT Commands</a:t>
            </a:r>
          </a:p>
        </p:txBody>
      </p:sp>
      <p:sp>
        <p:nvSpPr>
          <p:cNvPr id="92163" name="Rectangle 3"/>
          <p:cNvSpPr>
            <a:spLocks noGrp="1" noChangeArrowheads="1"/>
          </p:cNvSpPr>
          <p:nvPr>
            <p:ph type="body" idx="1"/>
          </p:nvPr>
        </p:nvSpPr>
        <p:spPr/>
        <p:txBody>
          <a:bodyPr>
            <a:normAutofit lnSpcReduction="10000"/>
          </a:bodyPr>
          <a:lstStyle/>
          <a:p>
            <a:pPr>
              <a:lnSpc>
                <a:spcPct val="90000"/>
              </a:lnSpc>
              <a:defRPr/>
            </a:pPr>
            <a:r>
              <a:rPr lang="en-US" sz="2400" dirty="0"/>
              <a:t>Determine what the result of the query is to be and write the needed attributes and functions in the SELECT clause.</a:t>
            </a:r>
          </a:p>
          <a:p>
            <a:pPr>
              <a:lnSpc>
                <a:spcPct val="90000"/>
              </a:lnSpc>
              <a:defRPr/>
            </a:pPr>
            <a:endParaRPr lang="en-US" sz="2400" dirty="0"/>
          </a:p>
          <a:p>
            <a:pPr>
              <a:lnSpc>
                <a:spcPct val="90000"/>
              </a:lnSpc>
              <a:defRPr/>
            </a:pPr>
            <a:r>
              <a:rPr lang="en-US" sz="2400" dirty="0"/>
              <a:t>Determine which tables of the database will be needed for the query and write their names in the FROM clause.</a:t>
            </a:r>
          </a:p>
          <a:p>
            <a:pPr>
              <a:lnSpc>
                <a:spcPct val="90000"/>
              </a:lnSpc>
              <a:defRPr/>
            </a:pPr>
            <a:endParaRPr lang="en-US" sz="2400" dirty="0"/>
          </a:p>
          <a:p>
            <a:pPr>
              <a:lnSpc>
                <a:spcPct val="90000"/>
              </a:lnSpc>
              <a:defRPr/>
            </a:pPr>
            <a:r>
              <a:rPr lang="en-US" sz="2400" dirty="0"/>
              <a:t>If the query involves a join, begin constructing the WHERE clause by equating the join attributes from the tables that are in the FROM clause.</a:t>
            </a:r>
          </a:p>
          <a:p>
            <a:pPr>
              <a:lnSpc>
                <a:spcPct val="90000"/>
              </a:lnSpc>
              <a:defRPr/>
            </a:pPr>
            <a:endParaRPr lang="en-US" sz="2400" dirty="0"/>
          </a:p>
          <a:p>
            <a:pPr>
              <a:lnSpc>
                <a:spcPct val="90000"/>
              </a:lnSpc>
              <a:defRPr/>
            </a:pPr>
            <a:r>
              <a:rPr lang="en-US" sz="2400" dirty="0"/>
              <a:t>Continue filling in the details of the WHERE clause, the GROUP BY clause, and any </a:t>
            </a:r>
            <a:r>
              <a:rPr lang="en-US" sz="2400" dirty="0" err="1"/>
              <a:t>subqueries</a:t>
            </a:r>
            <a:r>
              <a:rPr lang="en-US" sz="2400" dirty="0"/>
              <a: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81</a:t>
            </a:fld>
            <a:endParaRPr lang="en-US" dirty="0"/>
          </a:p>
        </p:txBody>
      </p:sp>
    </p:spTree>
    <p:extLst>
      <p:ext uri="{BB962C8B-B14F-4D97-AF65-F5344CB8AC3E}">
        <p14:creationId xmlns:p14="http://schemas.microsoft.com/office/powerpoint/2010/main" val="42462905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en-US"/>
              <a:t>Example - Good Reading Bookstores</a:t>
            </a:r>
          </a:p>
        </p:txBody>
      </p:sp>
      <p:pic>
        <p:nvPicPr>
          <p:cNvPr id="5120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8029575"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spTree>
    <p:extLst>
      <p:ext uri="{BB962C8B-B14F-4D97-AF65-F5344CB8AC3E}">
        <p14:creationId xmlns:p14="http://schemas.microsoft.com/office/powerpoint/2010/main" val="1489874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a:t>Sample Queries</a:t>
            </a:r>
          </a:p>
        </p:txBody>
      </p:sp>
      <p:sp>
        <p:nvSpPr>
          <p:cNvPr id="52228" name="Rectangle 4"/>
          <p:cNvSpPr>
            <a:spLocks noChangeArrowheads="1"/>
          </p:cNvSpPr>
          <p:nvPr/>
        </p:nvSpPr>
        <p:spPr bwMode="auto">
          <a:xfrm>
            <a:off x="381000" y="1981200"/>
            <a:ext cx="8153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“Find the book number, book name, and number of pages of all of the books published by London Publishing Ltd. List the results in order by book name.” </a:t>
            </a:r>
          </a:p>
        </p:txBody>
      </p:sp>
      <p:sp>
        <p:nvSpPr>
          <p:cNvPr id="52229" name="Rectangle 5"/>
          <p:cNvSpPr>
            <a:spLocks noChangeArrowheads="1"/>
          </p:cNvSpPr>
          <p:nvPr/>
        </p:nvSpPr>
        <p:spPr bwMode="auto">
          <a:xfrm>
            <a:off x="1066800" y="3810000"/>
            <a:ext cx="61722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BOOKNUM, BOOKNAME, PAGES FROM BOOK</a:t>
            </a:r>
          </a:p>
          <a:p>
            <a:r>
              <a:rPr lang="en-US" altLang="de-DE"/>
              <a:t>WHERE PUBNAME=’London Publishing Ltd.’ ORDER BY BOOKNAME;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spTree>
    <p:extLst>
      <p:ext uri="{BB962C8B-B14F-4D97-AF65-F5344CB8AC3E}">
        <p14:creationId xmlns:p14="http://schemas.microsoft.com/office/powerpoint/2010/main" val="3812157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dirty="0"/>
              <a:t>Sample Queries (cont.)</a:t>
            </a:r>
          </a:p>
        </p:txBody>
      </p:sp>
      <p:sp>
        <p:nvSpPr>
          <p:cNvPr id="53252" name="Rectangle 3"/>
          <p:cNvSpPr>
            <a:spLocks noChangeArrowheads="1"/>
          </p:cNvSpPr>
          <p:nvPr/>
        </p:nvSpPr>
        <p:spPr bwMode="auto">
          <a:xfrm>
            <a:off x="381000" y="1981200"/>
            <a:ext cx="8153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“How many books of at least 400 pages does Good Reading Bookstores carry that were published by publishers based in Paris, France?” </a:t>
            </a:r>
          </a:p>
        </p:txBody>
      </p:sp>
      <p:sp>
        <p:nvSpPr>
          <p:cNvPr id="53253" name="Rectangle 4"/>
          <p:cNvSpPr>
            <a:spLocks noChangeArrowheads="1"/>
          </p:cNvSpPr>
          <p:nvPr/>
        </p:nvSpPr>
        <p:spPr bwMode="auto">
          <a:xfrm>
            <a:off x="838200" y="3810000"/>
            <a:ext cx="74676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COUNT(*)</a:t>
            </a:r>
          </a:p>
          <a:p>
            <a:r>
              <a:rPr lang="en-US" altLang="de-DE"/>
              <a:t>FROM PUBLISHER, BOOK</a:t>
            </a:r>
          </a:p>
          <a:p>
            <a:r>
              <a:rPr lang="en-US" altLang="de-DE"/>
              <a:t>WHERE PUBLISHER.PUBNAME=BOOK.PUBNAME AND CITY=’Paris’</a:t>
            </a:r>
          </a:p>
          <a:p>
            <a:r>
              <a:rPr lang="en-US" altLang="de-DE"/>
              <a:t>AND COUNTRY=’France’</a:t>
            </a:r>
          </a:p>
          <a:p>
            <a:r>
              <a:rPr lang="en-US" altLang="de-DE"/>
              <a:t>AND PAGES&gt;=400;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3783567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en-US" dirty="0"/>
              <a:t>Sample Queries (cont.)</a:t>
            </a:r>
          </a:p>
        </p:txBody>
      </p:sp>
      <p:sp>
        <p:nvSpPr>
          <p:cNvPr id="54276"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publishers in Belgium, Brazil, and Singapore that publish books written by authors who were born before 1920.” </a:t>
            </a:r>
          </a:p>
        </p:txBody>
      </p:sp>
      <p:sp>
        <p:nvSpPr>
          <p:cNvPr id="54277" name="Rectangle 4"/>
          <p:cNvSpPr>
            <a:spLocks noChangeArrowheads="1"/>
          </p:cNvSpPr>
          <p:nvPr/>
        </p:nvSpPr>
        <p:spPr bwMode="auto">
          <a:xfrm>
            <a:off x="533400" y="3352800"/>
            <a:ext cx="80772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DISTINCT PUBNAME</a:t>
            </a:r>
          </a:p>
          <a:p>
            <a:r>
              <a:rPr lang="en-US" altLang="de-DE"/>
              <a:t>FROM PUBLISHER, BOOK, WRITING, AUTHOR</a:t>
            </a:r>
          </a:p>
          <a:p>
            <a:r>
              <a:rPr lang="en-US" altLang="de-DE"/>
              <a:t>WHERE PUBLISHER.PUBNAME=BOOK.PUBNAME</a:t>
            </a:r>
          </a:p>
          <a:p>
            <a:r>
              <a:rPr lang="en-US" altLang="de-DE"/>
              <a:t>AND BOOK.BOOKNUM=WRITING.BOOKNUM</a:t>
            </a:r>
          </a:p>
          <a:p>
            <a:r>
              <a:rPr lang="en-US" altLang="de-DE"/>
              <a:t>AND WRITING.AUTHORNUM=AUTHOR.AUTHORNUM AND COUNTRY IN (‘Belgium’, ‘Brazil’, ‘Singapore’)</a:t>
            </a:r>
          </a:p>
          <a:p>
            <a:r>
              <a:rPr lang="en-US" altLang="de-DE"/>
              <a:t>AND YEARBORN&lt;1920;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85</a:t>
            </a:fld>
            <a:endParaRPr lang="en-US" dirty="0"/>
          </a:p>
        </p:txBody>
      </p:sp>
    </p:spTree>
    <p:extLst>
      <p:ext uri="{BB962C8B-B14F-4D97-AF65-F5344CB8AC3E}">
        <p14:creationId xmlns:p14="http://schemas.microsoft.com/office/powerpoint/2010/main" val="18809061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dirty="0"/>
              <a:t>Sample Queries (cont.)</a:t>
            </a:r>
          </a:p>
        </p:txBody>
      </p:sp>
      <p:sp>
        <p:nvSpPr>
          <p:cNvPr id="55300"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“How many books did each publisher in Oslo, Norway; Nairobi, Kenya; and Auckland, New Zealand, publish in 2001?” </a:t>
            </a:r>
          </a:p>
        </p:txBody>
      </p:sp>
      <p:sp>
        <p:nvSpPr>
          <p:cNvPr id="55301" name="Rectangle 4"/>
          <p:cNvSpPr>
            <a:spLocks noChangeArrowheads="1"/>
          </p:cNvSpPr>
          <p:nvPr/>
        </p:nvSpPr>
        <p:spPr bwMode="auto">
          <a:xfrm>
            <a:off x="304800" y="3352800"/>
            <a:ext cx="86106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PUBNAME, CITY, COUNTRY, COUNT(*)</a:t>
            </a:r>
          </a:p>
          <a:p>
            <a:r>
              <a:rPr lang="en-US" altLang="de-DE"/>
              <a:t>FROM PUBLISHER, BOOK</a:t>
            </a:r>
          </a:p>
          <a:p>
            <a:r>
              <a:rPr lang="en-US" altLang="de-DE"/>
              <a:t>WHERE PUBLISHER.PUBNAME=BOOK.PUBNAME</a:t>
            </a:r>
          </a:p>
          <a:p>
            <a:r>
              <a:rPr lang="en-US" altLang="de-DE"/>
              <a:t>AND ((CITY=’Oslo’ AND COUNTRY=’Norway’)</a:t>
            </a:r>
          </a:p>
          <a:p>
            <a:r>
              <a:rPr lang="en-US" altLang="de-DE"/>
              <a:t>	OR (CITY=’Nairobi’ AND COUNTRY=’Kenya’)</a:t>
            </a:r>
          </a:p>
          <a:p>
            <a:r>
              <a:rPr lang="en-US" altLang="de-DE"/>
              <a:t>	OR (CITY=’Auckland’ AND COUNTRY=’New Zealand’)) AND PUBYEAR=2001</a:t>
            </a:r>
          </a:p>
          <a:p>
            <a:r>
              <a:rPr lang="en-US" altLang="de-DE"/>
              <a:t>GROUP BY PUBNAME;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86</a:t>
            </a:fld>
            <a:endParaRPr lang="en-US" dirty="0"/>
          </a:p>
        </p:txBody>
      </p:sp>
    </p:spTree>
    <p:extLst>
      <p:ext uri="{BB962C8B-B14F-4D97-AF65-F5344CB8AC3E}">
        <p14:creationId xmlns:p14="http://schemas.microsoft.com/office/powerpoint/2010/main" val="415041149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en-US" dirty="0"/>
              <a:t>Sample Queries (cont.)</a:t>
            </a:r>
          </a:p>
        </p:txBody>
      </p:sp>
      <p:sp>
        <p:nvSpPr>
          <p:cNvPr id="56324" name="Rectangle 3"/>
          <p:cNvSpPr>
            <a:spLocks noChangeArrowheads="1"/>
          </p:cNvSpPr>
          <p:nvPr/>
        </p:nvSpPr>
        <p:spPr bwMode="auto">
          <a:xfrm>
            <a:off x="381000" y="1981200"/>
            <a:ext cx="8153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“Which publisher published the book that has the earliest publication year among all of the books that Good Reading Bookstores carries?” </a:t>
            </a:r>
          </a:p>
        </p:txBody>
      </p:sp>
      <p:sp>
        <p:nvSpPr>
          <p:cNvPr id="56325" name="Rectangle 4"/>
          <p:cNvSpPr>
            <a:spLocks noChangeArrowheads="1"/>
          </p:cNvSpPr>
          <p:nvPr/>
        </p:nvSpPr>
        <p:spPr bwMode="auto">
          <a:xfrm>
            <a:off x="1676400" y="3352800"/>
            <a:ext cx="54102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DISTINCT PUBNAME</a:t>
            </a:r>
          </a:p>
          <a:p>
            <a:r>
              <a:rPr lang="en-US" altLang="de-DE"/>
              <a:t>FROM BOOK</a:t>
            </a:r>
          </a:p>
          <a:p>
            <a:r>
              <a:rPr lang="en-US" altLang="de-DE"/>
              <a:t>WHERE PUBYEAR= </a:t>
            </a:r>
          </a:p>
          <a:p>
            <a:r>
              <a:rPr lang="en-US" altLang="de-DE"/>
              <a:t>	(SELECT MIN(PUBYEAR)</a:t>
            </a:r>
          </a:p>
          <a:p>
            <a:r>
              <a:rPr lang="en-US" altLang="de-DE"/>
              <a:t>	FROM BOOK);</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87</a:t>
            </a:fld>
            <a:endParaRPr lang="en-US" dirty="0"/>
          </a:p>
        </p:txBody>
      </p:sp>
    </p:spTree>
    <p:extLst>
      <p:ext uri="{BB962C8B-B14F-4D97-AF65-F5344CB8AC3E}">
        <p14:creationId xmlns:p14="http://schemas.microsoft.com/office/powerpoint/2010/main" val="7448639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a:t>Example - World Music Association</a:t>
            </a:r>
          </a:p>
        </p:txBody>
      </p:sp>
      <p:pic>
        <p:nvPicPr>
          <p:cNvPr id="5734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860107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88</a:t>
            </a:fld>
            <a:endParaRPr lang="en-US" dirty="0"/>
          </a:p>
        </p:txBody>
      </p:sp>
    </p:spTree>
    <p:extLst>
      <p:ext uri="{BB962C8B-B14F-4D97-AF65-F5344CB8AC3E}">
        <p14:creationId xmlns:p14="http://schemas.microsoft.com/office/powerpoint/2010/main" val="23613621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en-US" dirty="0"/>
              <a:t>Sample Queries (cont.)</a:t>
            </a:r>
          </a:p>
        </p:txBody>
      </p:sp>
      <p:sp>
        <p:nvSpPr>
          <p:cNvPr id="58372"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total annual salary cost for all of the violinists of the Berlin Symphony Orchestra?” </a:t>
            </a:r>
          </a:p>
        </p:txBody>
      </p:sp>
      <p:sp>
        <p:nvSpPr>
          <p:cNvPr id="58373" name="Rectangle 4"/>
          <p:cNvSpPr>
            <a:spLocks noChangeArrowheads="1"/>
          </p:cNvSpPr>
          <p:nvPr/>
        </p:nvSpPr>
        <p:spPr bwMode="auto">
          <a:xfrm>
            <a:off x="914400" y="3705225"/>
            <a:ext cx="7467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SUM(ANNSALARY)</a:t>
            </a:r>
          </a:p>
          <a:p>
            <a:r>
              <a:rPr lang="en-US" altLang="de-DE"/>
              <a:t>FROM MUSICIAN</a:t>
            </a:r>
          </a:p>
          <a:p>
            <a:r>
              <a:rPr lang="en-US" altLang="de-DE"/>
              <a:t>WHERE ORCHNAME=’Berlin Symphony Orchestra’</a:t>
            </a:r>
          </a:p>
          <a:p>
            <a:r>
              <a:rPr lang="en-US" altLang="de-DE"/>
              <a:t>AND INSTRUMENT=’Violin’;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89</a:t>
            </a:fld>
            <a:endParaRPr lang="en-US" dirty="0"/>
          </a:p>
        </p:txBody>
      </p:sp>
    </p:spTree>
    <p:extLst>
      <p:ext uri="{BB962C8B-B14F-4D97-AF65-F5344CB8AC3E}">
        <p14:creationId xmlns:p14="http://schemas.microsoft.com/office/powerpoint/2010/main" val="2749916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dirty="0"/>
              <a:t>Sample Queries (cont.)</a:t>
            </a:r>
          </a:p>
        </p:txBody>
      </p:sp>
      <p:sp>
        <p:nvSpPr>
          <p:cNvPr id="59396"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“Make a single list, in alphabetic order of all of the universities attended by the cellists of India.” </a:t>
            </a:r>
          </a:p>
        </p:txBody>
      </p:sp>
      <p:sp>
        <p:nvSpPr>
          <p:cNvPr id="59397" name="Rectangle 4"/>
          <p:cNvSpPr>
            <a:spLocks noChangeArrowheads="1"/>
          </p:cNvSpPr>
          <p:nvPr/>
        </p:nvSpPr>
        <p:spPr bwMode="auto">
          <a:xfrm>
            <a:off x="228600" y="3581400"/>
            <a:ext cx="8686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DISTINCT UNIVERSITY</a:t>
            </a:r>
          </a:p>
          <a:p>
            <a:r>
              <a:rPr lang="en-US" altLang="de-DE"/>
              <a:t>FROM ORCHESTRA, MUSICIAN, DEGREE</a:t>
            </a:r>
          </a:p>
          <a:p>
            <a:r>
              <a:rPr lang="en-US" altLang="de-DE"/>
              <a:t>WHERE ORCHESTRA.ORCHNAME=MUSICIAN.ORCHNAME</a:t>
            </a:r>
          </a:p>
          <a:p>
            <a:r>
              <a:rPr lang="en-US" altLang="de-DE"/>
              <a:t>AND MUSICIAN.MUSNUM=DEGREE.MUSNUM </a:t>
            </a:r>
          </a:p>
          <a:p>
            <a:r>
              <a:rPr lang="en-US" altLang="de-DE"/>
              <a:t>AND INSTRUMENT=’Cello’</a:t>
            </a:r>
          </a:p>
          <a:p>
            <a:r>
              <a:rPr lang="en-US" altLang="de-DE"/>
              <a:t>AND COUNTRY=’India’</a:t>
            </a:r>
          </a:p>
          <a:p>
            <a:r>
              <a:rPr lang="en-US" altLang="de-DE"/>
              <a:t>ORDER BY UNIVERSITY;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90</a:t>
            </a:fld>
            <a:endParaRPr lang="en-US" dirty="0"/>
          </a:p>
        </p:txBody>
      </p:sp>
    </p:spTree>
    <p:extLst>
      <p:ext uri="{BB962C8B-B14F-4D97-AF65-F5344CB8AC3E}">
        <p14:creationId xmlns:p14="http://schemas.microsoft.com/office/powerpoint/2010/main" val="12038612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dirty="0"/>
              <a:t>Sample Queries (cont.)</a:t>
            </a:r>
          </a:p>
        </p:txBody>
      </p:sp>
      <p:sp>
        <p:nvSpPr>
          <p:cNvPr id="60420" name="Rectangle 3"/>
          <p:cNvSpPr>
            <a:spLocks noChangeArrowheads="1"/>
          </p:cNvSpPr>
          <p:nvPr/>
        </p:nvSpPr>
        <p:spPr bwMode="auto">
          <a:xfrm>
            <a:off x="381000" y="1981200"/>
            <a:ext cx="8153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total annual salary cost for all of the violinists of each orchestra located in Canada? Only include in the result those orchestras whose total annual salary for its violinists is in excess of $150,000.” </a:t>
            </a:r>
          </a:p>
        </p:txBody>
      </p:sp>
      <p:sp>
        <p:nvSpPr>
          <p:cNvPr id="60421" name="Rectangle 4"/>
          <p:cNvSpPr>
            <a:spLocks noChangeArrowheads="1"/>
          </p:cNvSpPr>
          <p:nvPr/>
        </p:nvSpPr>
        <p:spPr bwMode="auto">
          <a:xfrm>
            <a:off x="228600" y="3810000"/>
            <a:ext cx="8686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ORCHNAME, SUM(ANNSALARY)</a:t>
            </a:r>
          </a:p>
          <a:p>
            <a:r>
              <a:rPr lang="en-US" altLang="de-DE"/>
              <a:t>FROM ORCHESTRA, MUSICIAN</a:t>
            </a:r>
          </a:p>
          <a:p>
            <a:r>
              <a:rPr lang="en-US" altLang="de-DE"/>
              <a:t>WHERE ORCHESTRA.ORCHNAME=MUSICIAN.ORCHNAME AND COUNTRY=’Canada’</a:t>
            </a:r>
          </a:p>
          <a:p>
            <a:r>
              <a:rPr lang="en-US" altLang="de-DE"/>
              <a:t>AND INSTRUMENT=’Violin’</a:t>
            </a:r>
          </a:p>
          <a:p>
            <a:r>
              <a:rPr lang="en-US" altLang="de-DE"/>
              <a:t>GROUP BY ORCHNAME</a:t>
            </a:r>
          </a:p>
          <a:p>
            <a:r>
              <a:rPr lang="en-US" altLang="de-DE"/>
              <a:t>HAVING SUM(ANNSALARY)&gt;150,000;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91</a:t>
            </a:fld>
            <a:endParaRPr lang="en-US" dirty="0"/>
          </a:p>
        </p:txBody>
      </p:sp>
    </p:spTree>
    <p:extLst>
      <p:ext uri="{BB962C8B-B14F-4D97-AF65-F5344CB8AC3E}">
        <p14:creationId xmlns:p14="http://schemas.microsoft.com/office/powerpoint/2010/main" val="19646688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defRPr/>
            </a:pPr>
            <a:r>
              <a:rPr lang="en-US" dirty="0"/>
              <a:t>Sample Queries (cont.)</a:t>
            </a:r>
          </a:p>
        </p:txBody>
      </p:sp>
      <p:sp>
        <p:nvSpPr>
          <p:cNvPr id="61444" name="Rectangle 3"/>
          <p:cNvSpPr>
            <a:spLocks noChangeArrowheads="1"/>
          </p:cNvSpPr>
          <p:nvPr/>
        </p:nvSpPr>
        <p:spPr bwMode="auto">
          <a:xfrm>
            <a:off x="381000" y="1981200"/>
            <a:ext cx="815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name of the most highly paid pianist?” </a:t>
            </a:r>
          </a:p>
        </p:txBody>
      </p:sp>
      <p:sp>
        <p:nvSpPr>
          <p:cNvPr id="61445" name="Rectangle 4"/>
          <p:cNvSpPr>
            <a:spLocks noChangeArrowheads="1"/>
          </p:cNvSpPr>
          <p:nvPr/>
        </p:nvSpPr>
        <p:spPr bwMode="auto">
          <a:xfrm>
            <a:off x="990600" y="2819400"/>
            <a:ext cx="6019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MUSNAME</a:t>
            </a:r>
          </a:p>
          <a:p>
            <a:r>
              <a:rPr lang="en-US" altLang="de-DE"/>
              <a:t>FROM MUSICIAN</a:t>
            </a:r>
          </a:p>
          <a:p>
            <a:r>
              <a:rPr lang="en-US" altLang="de-DE"/>
              <a:t>WHERE INSTRUMENT=’Piano’</a:t>
            </a:r>
          </a:p>
          <a:p>
            <a:r>
              <a:rPr lang="en-US" altLang="de-DE"/>
              <a:t>AND ANNSALARY=</a:t>
            </a:r>
          </a:p>
          <a:p>
            <a:r>
              <a:rPr lang="en-US" altLang="de-DE"/>
              <a:t>	(SELECT MAX(ANNSALARY)</a:t>
            </a:r>
          </a:p>
          <a:p>
            <a:r>
              <a:rPr lang="en-US" altLang="de-DE"/>
              <a:t>	FROM MUSICIAN</a:t>
            </a:r>
          </a:p>
          <a:p>
            <a:r>
              <a:rPr lang="en-US" altLang="de-DE"/>
              <a:t>	WHERE INSTRUMENT=’Piano’);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92</a:t>
            </a:fld>
            <a:endParaRPr lang="en-US" dirty="0"/>
          </a:p>
        </p:txBody>
      </p:sp>
    </p:spTree>
    <p:extLst>
      <p:ext uri="{BB962C8B-B14F-4D97-AF65-F5344CB8AC3E}">
        <p14:creationId xmlns:p14="http://schemas.microsoft.com/office/powerpoint/2010/main" val="18440240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dirty="0"/>
              <a:t>Sample Queries (cont.)</a:t>
            </a:r>
          </a:p>
        </p:txBody>
      </p:sp>
      <p:sp>
        <p:nvSpPr>
          <p:cNvPr id="62468"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is the name of the most highly paid pianist of any orchestra in Australia?” </a:t>
            </a:r>
          </a:p>
        </p:txBody>
      </p:sp>
      <p:sp>
        <p:nvSpPr>
          <p:cNvPr id="62469" name="Rectangle 4"/>
          <p:cNvSpPr>
            <a:spLocks noChangeArrowheads="1"/>
          </p:cNvSpPr>
          <p:nvPr/>
        </p:nvSpPr>
        <p:spPr bwMode="auto">
          <a:xfrm>
            <a:off x="533400" y="3124200"/>
            <a:ext cx="8077200"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2000"/>
              <a:t>SELECT MUSNAME</a:t>
            </a:r>
          </a:p>
          <a:p>
            <a:r>
              <a:rPr lang="en-US" altLang="de-DE" sz="2000"/>
              <a:t>FROM MUSICIAN, ORCHESTRA</a:t>
            </a:r>
          </a:p>
          <a:p>
            <a:r>
              <a:rPr lang="en-US" altLang="de-DE" sz="2000"/>
              <a:t>WHERE MUSICIAN.ORCHNAME=ORCHESTRA.ORCHNAME</a:t>
            </a:r>
          </a:p>
          <a:p>
            <a:r>
              <a:rPr lang="en-US" altLang="de-DE" sz="2000"/>
              <a:t>AND INSTRUMENT=’Piano’</a:t>
            </a:r>
          </a:p>
          <a:p>
            <a:r>
              <a:rPr lang="en-US" altLang="de-DE" sz="2000"/>
              <a:t>AND COUNTRY=’Australia’</a:t>
            </a:r>
          </a:p>
          <a:p>
            <a:r>
              <a:rPr lang="en-US" altLang="de-DE" sz="2000"/>
              <a:t>AND ANNSALARY=</a:t>
            </a:r>
          </a:p>
          <a:p>
            <a:r>
              <a:rPr lang="en-US" altLang="de-DE" sz="2000"/>
              <a:t>	(SELECT MAX(ANNSALARY)</a:t>
            </a:r>
          </a:p>
          <a:p>
            <a:r>
              <a:rPr lang="en-US" altLang="de-DE" sz="2000"/>
              <a:t>	FROM MUSICIAN, ORCHESTRA</a:t>
            </a:r>
          </a:p>
          <a:p>
            <a:r>
              <a:rPr lang="en-US" altLang="de-DE" sz="2000"/>
              <a:t>	WHERE MUSICIAN.ORCHNAME=ORCHESTRA.ORCHNAME</a:t>
            </a:r>
          </a:p>
          <a:p>
            <a:r>
              <a:rPr lang="en-US" altLang="de-DE" sz="2000"/>
              <a:t>	AND INSTRUMENT=’Piano’</a:t>
            </a:r>
          </a:p>
          <a:p>
            <a:r>
              <a:rPr lang="en-US" altLang="de-DE" sz="2000"/>
              <a:t>	AND COUNTRY=’Australia’);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93</a:t>
            </a:fld>
            <a:endParaRPr lang="en-US" dirty="0"/>
          </a:p>
        </p:txBody>
      </p:sp>
    </p:spTree>
    <p:extLst>
      <p:ext uri="{BB962C8B-B14F-4D97-AF65-F5344CB8AC3E}">
        <p14:creationId xmlns:p14="http://schemas.microsoft.com/office/powerpoint/2010/main" val="38335400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r>
              <a:rPr lang="en-US"/>
              <a:t>Example - Lucky Rent-A-Car</a:t>
            </a:r>
          </a:p>
        </p:txBody>
      </p:sp>
      <p:pic>
        <p:nvPicPr>
          <p:cNvPr id="6349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1924050"/>
            <a:ext cx="847725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94</a:t>
            </a:fld>
            <a:endParaRPr lang="en-US" dirty="0"/>
          </a:p>
        </p:txBody>
      </p:sp>
    </p:spTree>
    <p:extLst>
      <p:ext uri="{BB962C8B-B14F-4D97-AF65-F5344CB8AC3E}">
        <p14:creationId xmlns:p14="http://schemas.microsoft.com/office/powerpoint/2010/main" val="22478939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a:t>Sample Queries</a:t>
            </a:r>
          </a:p>
        </p:txBody>
      </p:sp>
      <p:sp>
        <p:nvSpPr>
          <p:cNvPr id="64516"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manufacturers whose names begin with the letter C or the letter D and that are located in Japan.”</a:t>
            </a:r>
          </a:p>
        </p:txBody>
      </p:sp>
      <p:sp>
        <p:nvSpPr>
          <p:cNvPr id="64517" name="Rectangle 5"/>
          <p:cNvSpPr>
            <a:spLocks noChangeArrowheads="1"/>
          </p:cNvSpPr>
          <p:nvPr/>
        </p:nvSpPr>
        <p:spPr bwMode="auto">
          <a:xfrm>
            <a:off x="1066800" y="3429000"/>
            <a:ext cx="60198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MANUFNAME</a:t>
            </a:r>
          </a:p>
          <a:p>
            <a:r>
              <a:rPr lang="en-US" altLang="de-DE"/>
              <a:t>FROM MANUFACTURER</a:t>
            </a:r>
          </a:p>
          <a:p>
            <a:r>
              <a:rPr lang="en-US" altLang="de-DE"/>
              <a:t>WHERE (MANUFNAME LIKE ‘C%’</a:t>
            </a:r>
          </a:p>
          <a:p>
            <a:r>
              <a:rPr lang="en-US" altLang="de-DE"/>
              <a:t>OR MANUFNAME LIKE ‘D%’)</a:t>
            </a:r>
          </a:p>
          <a:p>
            <a:r>
              <a:rPr lang="en-US" altLang="de-DE"/>
              <a:t>AND COUNTRY=’Japan’;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95</a:t>
            </a:fld>
            <a:endParaRPr lang="en-US" dirty="0"/>
          </a:p>
        </p:txBody>
      </p:sp>
    </p:spTree>
    <p:extLst>
      <p:ext uri="{BB962C8B-B14F-4D97-AF65-F5344CB8AC3E}">
        <p14:creationId xmlns:p14="http://schemas.microsoft.com/office/powerpoint/2010/main" val="1247248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dirty="0"/>
              <a:t>Sample Queries (cont.)</a:t>
            </a:r>
          </a:p>
        </p:txBody>
      </p:sp>
      <p:sp>
        <p:nvSpPr>
          <p:cNvPr id="65540"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“What was the average mileage of the cars that had tune-ups in August 2003?” </a:t>
            </a:r>
          </a:p>
        </p:txBody>
      </p:sp>
      <p:sp>
        <p:nvSpPr>
          <p:cNvPr id="65541" name="Rectangle 4"/>
          <p:cNvSpPr>
            <a:spLocks noChangeArrowheads="1"/>
          </p:cNvSpPr>
          <p:nvPr/>
        </p:nvSpPr>
        <p:spPr bwMode="auto">
          <a:xfrm>
            <a:off x="381000" y="3429000"/>
            <a:ext cx="8534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AVG(MILEAGE)</a:t>
            </a:r>
          </a:p>
          <a:p>
            <a:r>
              <a:rPr lang="en-US" altLang="de-DE"/>
              <a:t>FROM MAINTENANCE</a:t>
            </a:r>
          </a:p>
          <a:p>
            <a:r>
              <a:rPr lang="en-US" altLang="de-DE"/>
              <a:t>WHERE PROCEDURE=’Tune-Up’</a:t>
            </a:r>
          </a:p>
          <a:p>
            <a:r>
              <a:rPr lang="en-US" altLang="de-DE"/>
              <a:t>AND DATE BETWEEN ‘AUG-01-2003’ AND ‘AUG-31-2003’;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96</a:t>
            </a:fld>
            <a:endParaRPr lang="en-US" dirty="0"/>
          </a:p>
        </p:txBody>
      </p:sp>
    </p:spTree>
    <p:extLst>
      <p:ext uri="{BB962C8B-B14F-4D97-AF65-F5344CB8AC3E}">
        <p14:creationId xmlns:p14="http://schemas.microsoft.com/office/powerpoint/2010/main" val="17850799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en-US" dirty="0"/>
              <a:t>Sample Queries (cont.)</a:t>
            </a:r>
          </a:p>
        </p:txBody>
      </p:sp>
      <p:sp>
        <p:nvSpPr>
          <p:cNvPr id="66564" name="Rectangle 3"/>
          <p:cNvSpPr>
            <a:spLocks noChangeArrowheads="1"/>
          </p:cNvSpPr>
          <p:nvPr/>
        </p:nvSpPr>
        <p:spPr bwMode="auto">
          <a:xfrm>
            <a:off x="381000" y="1981200"/>
            <a:ext cx="8153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“How many different car models do manufacturers in Italy make?” </a:t>
            </a:r>
          </a:p>
        </p:txBody>
      </p:sp>
      <p:sp>
        <p:nvSpPr>
          <p:cNvPr id="66565" name="Rectangle 4"/>
          <p:cNvSpPr>
            <a:spLocks noChangeArrowheads="1"/>
          </p:cNvSpPr>
          <p:nvPr/>
        </p:nvSpPr>
        <p:spPr bwMode="auto">
          <a:xfrm>
            <a:off x="228600" y="3429000"/>
            <a:ext cx="89154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COUNT(DISTINCT MODEL)</a:t>
            </a:r>
          </a:p>
          <a:p>
            <a:r>
              <a:rPr lang="en-US" altLang="de-DE"/>
              <a:t>FROM MANUFACTURER, CAR</a:t>
            </a:r>
          </a:p>
          <a:p>
            <a:r>
              <a:rPr lang="en-US" altLang="de-DE"/>
              <a:t>WHERE MANUFACTURER.MANUFNAME=CAR.MANUFNAME</a:t>
            </a:r>
          </a:p>
          <a:p>
            <a:r>
              <a:rPr lang="en-US" altLang="de-DE"/>
              <a:t>AND COUNTRY=’Italy’;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97</a:t>
            </a:fld>
            <a:endParaRPr lang="en-US" dirty="0"/>
          </a:p>
        </p:txBody>
      </p:sp>
    </p:spTree>
    <p:extLst>
      <p:ext uri="{BB962C8B-B14F-4D97-AF65-F5344CB8AC3E}">
        <p14:creationId xmlns:p14="http://schemas.microsoft.com/office/powerpoint/2010/main" val="27574221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defRPr/>
            </a:pPr>
            <a:r>
              <a:rPr lang="en-US" dirty="0"/>
              <a:t>Sample Queries (cont.)</a:t>
            </a:r>
          </a:p>
        </p:txBody>
      </p:sp>
      <p:sp>
        <p:nvSpPr>
          <p:cNvPr id="67588" name="Rectangle 3"/>
          <p:cNvSpPr>
            <a:spLocks noChangeArrowheads="1"/>
          </p:cNvSpPr>
          <p:nvPr/>
        </p:nvSpPr>
        <p:spPr bwMode="auto">
          <a:xfrm>
            <a:off x="381000" y="1981200"/>
            <a:ext cx="8153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“How many repairs were performed on each car manufactured by Superior Motors during the month of March 2004? Only include cars in the result that had at least three repairs.” </a:t>
            </a:r>
          </a:p>
        </p:txBody>
      </p:sp>
      <p:sp>
        <p:nvSpPr>
          <p:cNvPr id="67589" name="Rectangle 4"/>
          <p:cNvSpPr>
            <a:spLocks noChangeArrowheads="1"/>
          </p:cNvSpPr>
          <p:nvPr/>
        </p:nvSpPr>
        <p:spPr bwMode="auto">
          <a:xfrm>
            <a:off x="457200" y="3524250"/>
            <a:ext cx="82296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a:t>SELECT CAR.CARNUM, COUNT(*)</a:t>
            </a:r>
          </a:p>
          <a:p>
            <a:r>
              <a:rPr lang="en-US" altLang="de-DE"/>
              <a:t>FROM CAR, MAINTENANCE</a:t>
            </a:r>
          </a:p>
          <a:p>
            <a:r>
              <a:rPr lang="en-US" altLang="de-DE"/>
              <a:t>WHERE CAR.CARNUM=MAINTENANCE.CARNUM</a:t>
            </a:r>
          </a:p>
          <a:p>
            <a:r>
              <a:rPr lang="en-US" altLang="de-DE"/>
              <a:t>AND MANUFNAME=’Superior Motors’</a:t>
            </a:r>
          </a:p>
          <a:p>
            <a:r>
              <a:rPr lang="en-US" altLang="de-DE"/>
              <a:t>AND DATE BETWEEN ‘MAR-01-2004’ AND ‘MAR-31-2004’ GROUP BY CAR.CARNUM</a:t>
            </a:r>
          </a:p>
          <a:p>
            <a:r>
              <a:rPr lang="en-US" altLang="de-DE"/>
              <a:t>HAVING COUNT(*)&gt;=3;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98</a:t>
            </a:fld>
            <a:endParaRPr lang="en-US" dirty="0"/>
          </a:p>
        </p:txBody>
      </p:sp>
    </p:spTree>
    <p:extLst>
      <p:ext uri="{BB962C8B-B14F-4D97-AF65-F5344CB8AC3E}">
        <p14:creationId xmlns:p14="http://schemas.microsoft.com/office/powerpoint/2010/main" val="14681669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dirty="0"/>
              <a:t>Sample Queries (cont.)</a:t>
            </a:r>
          </a:p>
        </p:txBody>
      </p:sp>
      <p:sp>
        <p:nvSpPr>
          <p:cNvPr id="68612" name="Rectangle 3"/>
          <p:cNvSpPr>
            <a:spLocks noChangeArrowheads="1"/>
          </p:cNvSpPr>
          <p:nvPr/>
        </p:nvSpPr>
        <p:spPr bwMode="auto">
          <a:xfrm>
            <a:off x="457200" y="1447800"/>
            <a:ext cx="8305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i="1"/>
              <a:t>“List the cars of any manufacturer that had an oil change in January 2004 and had at least as many miles as the highest mileage car manufactured by Superior Motors that had an oil change that same month.” </a:t>
            </a:r>
          </a:p>
        </p:txBody>
      </p:sp>
      <p:sp>
        <p:nvSpPr>
          <p:cNvPr id="68613" name="Rectangle 4"/>
          <p:cNvSpPr>
            <a:spLocks noChangeArrowheads="1"/>
          </p:cNvSpPr>
          <p:nvPr/>
        </p:nvSpPr>
        <p:spPr bwMode="auto">
          <a:xfrm>
            <a:off x="381000" y="3124200"/>
            <a:ext cx="8305800"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2000"/>
              <a:t>SELECT MAINTENANCE.CARNUM</a:t>
            </a:r>
          </a:p>
          <a:p>
            <a:r>
              <a:rPr lang="en-US" altLang="de-DE" sz="2000"/>
              <a:t>FROM MAINTENANCE</a:t>
            </a:r>
          </a:p>
          <a:p>
            <a:r>
              <a:rPr lang="en-US" altLang="de-DE" sz="2000"/>
              <a:t>WHERE PROCEDURE=’Oil Change’</a:t>
            </a:r>
          </a:p>
          <a:p>
            <a:r>
              <a:rPr lang="en-US" altLang="de-DE" sz="2000"/>
              <a:t>AND DATE BETWEEN ‘JAN-01-2004’ AND ‘JAN-31-2004’</a:t>
            </a:r>
          </a:p>
          <a:p>
            <a:r>
              <a:rPr lang="en-US" altLang="de-DE" sz="2000"/>
              <a:t>AND MILEAGE&gt;=</a:t>
            </a:r>
          </a:p>
          <a:p>
            <a:r>
              <a:rPr lang="en-US" altLang="de-DE" sz="2000"/>
              <a:t>	(SELECT MAX(MILEAGE)</a:t>
            </a:r>
          </a:p>
          <a:p>
            <a:r>
              <a:rPr lang="en-US" altLang="de-DE" sz="2000"/>
              <a:t>	FROM CAR, MAINTENANCE</a:t>
            </a:r>
          </a:p>
          <a:p>
            <a:r>
              <a:rPr lang="en-US" altLang="de-DE" sz="2000"/>
              <a:t>	WHERE CAR.CARNUM, MAINTENANCE.CARNUM </a:t>
            </a:r>
          </a:p>
          <a:p>
            <a:r>
              <a:rPr lang="en-US" altLang="de-DE" sz="2000"/>
              <a:t>	AND PROCEDURE=’Oil Change’</a:t>
            </a:r>
          </a:p>
          <a:p>
            <a:r>
              <a:rPr lang="en-US" altLang="de-DE" sz="2000"/>
              <a:t>	AND DATE BETWEEN ‘JAN-01-2004’ AND ‘JAN-31-2004</a:t>
            </a:r>
          </a:p>
          <a:p>
            <a:r>
              <a:rPr lang="en-US" altLang="de-DE" sz="2000"/>
              <a:t>	AND MANUFNAME=’Superior Motors’); </a:t>
            </a:r>
          </a:p>
        </p:txBody>
      </p:sp>
      <p:sp>
        <p:nvSpPr>
          <p:cNvPr id="2" name="Foliennummernplatzhalter 1"/>
          <p:cNvSpPr>
            <a:spLocks noGrp="1"/>
          </p:cNvSpPr>
          <p:nvPr>
            <p:ph type="sldNum" sz="quarter" idx="12"/>
          </p:nvPr>
        </p:nvSpPr>
        <p:spPr/>
        <p:txBody>
          <a:bodyPr/>
          <a:lstStyle/>
          <a:p>
            <a:fld id="{B6F15528-21DE-4FAA-801E-634DDDAF4B2B}" type="slidenum">
              <a:rPr lang="en-US" smtClean="0"/>
              <a:pPr/>
              <a:t>99</a:t>
            </a:fld>
            <a:endParaRPr lang="en-US" dirty="0"/>
          </a:p>
        </p:txBody>
      </p:sp>
    </p:spTree>
    <p:extLst>
      <p:ext uri="{BB962C8B-B14F-4D97-AF65-F5344CB8AC3E}">
        <p14:creationId xmlns:p14="http://schemas.microsoft.com/office/powerpoint/2010/main" val="19678236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defRPr/>
            </a:pPr>
            <a:r>
              <a:rPr lang="en-US"/>
              <a:t>Relational Query Optimizer</a:t>
            </a:r>
          </a:p>
        </p:txBody>
      </p:sp>
      <p:sp>
        <p:nvSpPr>
          <p:cNvPr id="111619" name="Rectangle 3"/>
          <p:cNvSpPr>
            <a:spLocks noGrp="1" noChangeArrowheads="1"/>
          </p:cNvSpPr>
          <p:nvPr>
            <p:ph type="body" idx="1"/>
          </p:nvPr>
        </p:nvSpPr>
        <p:spPr/>
        <p:txBody>
          <a:bodyPr/>
          <a:lstStyle/>
          <a:p>
            <a:pPr>
              <a:defRPr/>
            </a:pPr>
            <a:r>
              <a:rPr lang="en-US" dirty="0"/>
              <a:t>Relational DBMS Performance</a:t>
            </a:r>
          </a:p>
          <a:p>
            <a:pPr>
              <a:defRPr/>
            </a:pPr>
            <a:endParaRPr lang="en-US" dirty="0"/>
          </a:p>
          <a:p>
            <a:pPr>
              <a:defRPr/>
            </a:pPr>
            <a:r>
              <a:rPr lang="en-US" dirty="0"/>
              <a:t>Relational Query Optimizer Concepts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100</a:t>
            </a:fld>
            <a:endParaRPr lang="en-US" dirty="0"/>
          </a:p>
        </p:txBody>
      </p:sp>
    </p:spTree>
    <p:extLst>
      <p:ext uri="{BB962C8B-B14F-4D97-AF65-F5344CB8AC3E}">
        <p14:creationId xmlns:p14="http://schemas.microsoft.com/office/powerpoint/2010/main" val="40539625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fontScale="90000"/>
          </a:bodyPr>
          <a:lstStyle/>
          <a:p>
            <a:pPr eaLnBrk="1" hangingPunct="1">
              <a:defRPr/>
            </a:pPr>
            <a:r>
              <a:rPr lang="en-US"/>
              <a:t>Relational Query Optimizer: Relational DBMS Performance</a:t>
            </a:r>
          </a:p>
        </p:txBody>
      </p:sp>
      <p:sp>
        <p:nvSpPr>
          <p:cNvPr id="112643" name="Rectangle 3"/>
          <p:cNvSpPr>
            <a:spLocks noGrp="1" noChangeArrowheads="1"/>
          </p:cNvSpPr>
          <p:nvPr>
            <p:ph type="body" idx="1"/>
          </p:nvPr>
        </p:nvSpPr>
        <p:spPr/>
        <p:txBody>
          <a:bodyPr/>
          <a:lstStyle/>
          <a:p>
            <a:pPr>
              <a:lnSpc>
                <a:spcPct val="90000"/>
              </a:lnSpc>
              <a:defRPr/>
            </a:pPr>
            <a:r>
              <a:rPr lang="en-US" sz="2800" dirty="0"/>
              <a:t>The speed with which the required data can be retrieved. Performance regarding joins is a particular problem.</a:t>
            </a:r>
          </a:p>
          <a:p>
            <a:pPr>
              <a:lnSpc>
                <a:spcPct val="90000"/>
              </a:lnSpc>
              <a:defRPr/>
            </a:pPr>
            <a:endParaRPr lang="en-US" sz="2800" dirty="0"/>
          </a:p>
          <a:p>
            <a:pPr>
              <a:lnSpc>
                <a:spcPct val="90000"/>
              </a:lnSpc>
              <a:defRPr/>
            </a:pPr>
            <a:r>
              <a:rPr lang="en-US" sz="2800" dirty="0"/>
              <a:t>Solutions</a:t>
            </a:r>
          </a:p>
          <a:p>
            <a:pPr lvl="1">
              <a:lnSpc>
                <a:spcPct val="90000"/>
              </a:lnSpc>
              <a:defRPr/>
            </a:pPr>
            <a:r>
              <a:rPr lang="en-US" sz="2400" dirty="0"/>
              <a:t>Tuning of the database structure, physical database design.</a:t>
            </a:r>
          </a:p>
          <a:p>
            <a:pPr lvl="1">
              <a:lnSpc>
                <a:spcPct val="90000"/>
              </a:lnSpc>
              <a:defRPr/>
            </a:pPr>
            <a:endParaRPr lang="en-US" sz="2400" dirty="0"/>
          </a:p>
          <a:p>
            <a:pPr lvl="1">
              <a:lnSpc>
                <a:spcPct val="90000"/>
              </a:lnSpc>
              <a:defRPr/>
            </a:pPr>
            <a:r>
              <a:rPr lang="en-US" sz="2400" dirty="0"/>
              <a:t>Relational query optimizer software that evaluates each SQL SELECT statement and determines an efficient way to satisfy it.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101</a:t>
            </a:fld>
            <a:endParaRPr lang="en-US" dirty="0"/>
          </a:p>
        </p:txBody>
      </p:sp>
    </p:spTree>
    <p:extLst>
      <p:ext uri="{BB962C8B-B14F-4D97-AF65-F5344CB8AC3E}">
        <p14:creationId xmlns:p14="http://schemas.microsoft.com/office/powerpoint/2010/main" val="22062571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defRPr/>
            </a:pPr>
            <a:r>
              <a:rPr lang="en-US"/>
              <a:t>Relational Query Optimizer: Concepts</a:t>
            </a:r>
          </a:p>
        </p:txBody>
      </p:sp>
      <p:sp>
        <p:nvSpPr>
          <p:cNvPr id="113667" name="Rectangle 3"/>
          <p:cNvSpPr>
            <a:spLocks noGrp="1" noChangeArrowheads="1"/>
          </p:cNvSpPr>
          <p:nvPr>
            <p:ph type="body" idx="1"/>
          </p:nvPr>
        </p:nvSpPr>
        <p:spPr/>
        <p:txBody>
          <a:bodyPr/>
          <a:lstStyle/>
          <a:p>
            <a:pPr>
              <a:defRPr/>
            </a:pPr>
            <a:r>
              <a:rPr lang="en-US" sz="2800" dirty="0"/>
              <a:t>All major SQL processors include a query optimizer.</a:t>
            </a:r>
          </a:p>
          <a:p>
            <a:pPr>
              <a:defRPr/>
            </a:pPr>
            <a:endParaRPr lang="en-US" sz="2800" dirty="0"/>
          </a:p>
          <a:p>
            <a:pPr>
              <a:defRPr/>
            </a:pPr>
            <a:r>
              <a:rPr lang="en-US" sz="2800" dirty="0"/>
              <a:t>Using a query optimizer, SQL attempts to figure out the most efficient way of answering a query, prior to actually responding to it.</a:t>
            </a:r>
          </a:p>
          <a:p>
            <a:pPr>
              <a:defRPr/>
            </a:pPr>
            <a:endParaRPr lang="en-US" sz="2800" dirty="0"/>
          </a:p>
          <a:p>
            <a:pPr>
              <a:defRPr/>
            </a:pPr>
            <a:r>
              <a:rPr lang="en-US" sz="2800" dirty="0"/>
              <a:t>The query optimizer uses the </a:t>
            </a:r>
            <a:r>
              <a:rPr lang="en-US" sz="2800" b="1" dirty="0"/>
              <a:t>relational catalog</a:t>
            </a:r>
            <a:r>
              <a:rPr lang="en-US" sz="2800" dirty="0"/>
              <a:t>, an internal database.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102</a:t>
            </a:fld>
            <a:endParaRPr lang="en-US" dirty="0"/>
          </a:p>
        </p:txBody>
      </p:sp>
    </p:spTree>
    <p:extLst>
      <p:ext uri="{BB962C8B-B14F-4D97-AF65-F5344CB8AC3E}">
        <p14:creationId xmlns:p14="http://schemas.microsoft.com/office/powerpoint/2010/main" val="15318264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52400" y="228600"/>
            <a:ext cx="8763000" cy="1139825"/>
          </a:xfrm>
        </p:spPr>
        <p:txBody>
          <a:bodyPr/>
          <a:lstStyle/>
          <a:p>
            <a:pPr eaLnBrk="1" hangingPunct="1">
              <a:defRPr/>
            </a:pPr>
            <a:r>
              <a:rPr lang="en-US"/>
              <a:t>Query Optimizer Considerations</a:t>
            </a:r>
          </a:p>
        </p:txBody>
      </p:sp>
      <p:sp>
        <p:nvSpPr>
          <p:cNvPr id="124931" name="Rectangle 3"/>
          <p:cNvSpPr>
            <a:spLocks noGrp="1" noChangeArrowheads="1"/>
          </p:cNvSpPr>
          <p:nvPr>
            <p:ph type="body" idx="1"/>
          </p:nvPr>
        </p:nvSpPr>
        <p:spPr/>
        <p:txBody>
          <a:bodyPr>
            <a:normAutofit lnSpcReduction="10000"/>
          </a:bodyPr>
          <a:lstStyle/>
          <a:p>
            <a:pPr>
              <a:lnSpc>
                <a:spcPct val="90000"/>
              </a:lnSpc>
              <a:defRPr/>
            </a:pPr>
            <a:r>
              <a:rPr lang="en-US" sz="2800" dirty="0"/>
              <a:t>Which attributes have indexes built over them?</a:t>
            </a:r>
          </a:p>
          <a:p>
            <a:pPr>
              <a:lnSpc>
                <a:spcPct val="90000"/>
              </a:lnSpc>
              <a:defRPr/>
            </a:pPr>
            <a:endParaRPr lang="en-US" sz="2800" dirty="0"/>
          </a:p>
          <a:p>
            <a:pPr>
              <a:lnSpc>
                <a:spcPct val="90000"/>
              </a:lnSpc>
              <a:defRPr/>
            </a:pPr>
            <a:r>
              <a:rPr lang="en-US" sz="2800" dirty="0"/>
              <a:t>How many rows does each table have?</a:t>
            </a:r>
          </a:p>
          <a:p>
            <a:pPr>
              <a:lnSpc>
                <a:spcPct val="90000"/>
              </a:lnSpc>
              <a:defRPr/>
            </a:pPr>
            <a:endParaRPr lang="en-US" sz="2800" dirty="0"/>
          </a:p>
          <a:p>
            <a:pPr>
              <a:lnSpc>
                <a:spcPct val="90000"/>
              </a:lnSpc>
              <a:defRPr/>
            </a:pPr>
            <a:r>
              <a:rPr lang="en-US" sz="2800" dirty="0"/>
              <a:t>Which attributes are unique?</a:t>
            </a:r>
          </a:p>
          <a:p>
            <a:pPr>
              <a:lnSpc>
                <a:spcPct val="90000"/>
              </a:lnSpc>
              <a:defRPr/>
            </a:pPr>
            <a:endParaRPr lang="en-US" sz="2800" dirty="0"/>
          </a:p>
          <a:p>
            <a:pPr>
              <a:lnSpc>
                <a:spcPct val="90000"/>
              </a:lnSpc>
              <a:defRPr/>
            </a:pPr>
            <a:r>
              <a:rPr lang="en-US" sz="2800" dirty="0"/>
              <a:t>How many records of a table are really needed for a particular join?</a:t>
            </a:r>
          </a:p>
          <a:p>
            <a:pPr>
              <a:lnSpc>
                <a:spcPct val="90000"/>
              </a:lnSpc>
              <a:defRPr/>
            </a:pPr>
            <a:endParaRPr lang="en-US" sz="2800" dirty="0"/>
          </a:p>
          <a:p>
            <a:pPr>
              <a:lnSpc>
                <a:spcPct val="90000"/>
              </a:lnSpc>
              <a:defRPr/>
            </a:pPr>
            <a:r>
              <a:rPr lang="en-US" sz="2800" dirty="0"/>
              <a:t>Which join algorithm is best for this query?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103</a:t>
            </a:fld>
            <a:endParaRPr lang="en-US" dirty="0"/>
          </a:p>
        </p:txBody>
      </p:sp>
    </p:spTree>
    <p:extLst>
      <p:ext uri="{BB962C8B-B14F-4D97-AF65-F5344CB8AC3E}">
        <p14:creationId xmlns:p14="http://schemas.microsoft.com/office/powerpoint/2010/main" val="21465845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en-US"/>
              <a:t>Join Algorithms</a:t>
            </a:r>
          </a:p>
        </p:txBody>
      </p:sp>
      <p:sp>
        <p:nvSpPr>
          <p:cNvPr id="114691" name="Rectangle 3"/>
          <p:cNvSpPr>
            <a:spLocks noGrp="1" noChangeArrowheads="1"/>
          </p:cNvSpPr>
          <p:nvPr>
            <p:ph type="body" idx="1"/>
          </p:nvPr>
        </p:nvSpPr>
        <p:spPr/>
        <p:txBody>
          <a:bodyPr/>
          <a:lstStyle/>
          <a:p>
            <a:pPr>
              <a:defRPr/>
            </a:pPr>
            <a:r>
              <a:rPr lang="en-US" dirty="0"/>
              <a:t>Nested-loop join</a:t>
            </a:r>
          </a:p>
          <a:p>
            <a:pPr lvl="1">
              <a:defRPr/>
            </a:pPr>
            <a:r>
              <a:rPr lang="en-US" dirty="0"/>
              <a:t>A Cartesian product</a:t>
            </a:r>
          </a:p>
          <a:p>
            <a:pPr lvl="1">
              <a:defRPr/>
            </a:pPr>
            <a:r>
              <a:rPr lang="en-US" dirty="0"/>
              <a:t>One of the two tables is selected for the outer loop and the other for the inner loop.</a:t>
            </a:r>
          </a:p>
          <a:p>
            <a:pPr lvl="1">
              <a:defRPr/>
            </a:pPr>
            <a:r>
              <a:rPr lang="en-US" dirty="0"/>
              <a:t>Each of the records of the outer loop is chosen in succession, and, for each, the inner loop table is scanned for matches on the join attribute.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104</a:t>
            </a:fld>
            <a:endParaRPr lang="en-US" dirty="0"/>
          </a:p>
        </p:txBody>
      </p:sp>
    </p:spTree>
    <p:extLst>
      <p:ext uri="{BB962C8B-B14F-4D97-AF65-F5344CB8AC3E}">
        <p14:creationId xmlns:p14="http://schemas.microsoft.com/office/powerpoint/2010/main" val="16788600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defRPr/>
            </a:pPr>
            <a:r>
              <a:rPr lang="en-US"/>
              <a:t>Join Algorithms</a:t>
            </a:r>
          </a:p>
        </p:txBody>
      </p:sp>
      <p:sp>
        <p:nvSpPr>
          <p:cNvPr id="115715" name="Rectangle 3"/>
          <p:cNvSpPr>
            <a:spLocks noGrp="1" noChangeArrowheads="1"/>
          </p:cNvSpPr>
          <p:nvPr>
            <p:ph type="body" idx="1"/>
          </p:nvPr>
        </p:nvSpPr>
        <p:spPr/>
        <p:txBody>
          <a:bodyPr/>
          <a:lstStyle/>
          <a:p>
            <a:pPr>
              <a:defRPr/>
            </a:pPr>
            <a:r>
              <a:rPr lang="en-US" dirty="0"/>
              <a:t>Merge-scan join</a:t>
            </a:r>
          </a:p>
          <a:p>
            <a:pPr lvl="1">
              <a:defRPr/>
            </a:pPr>
            <a:r>
              <a:rPr lang="en-US" dirty="0"/>
              <a:t>More efficient than the nested-loop join.</a:t>
            </a:r>
          </a:p>
          <a:p>
            <a:pPr lvl="1">
              <a:defRPr/>
            </a:pPr>
            <a:r>
              <a:rPr lang="en-US" dirty="0"/>
              <a:t>Can only be used if certain conditions are met.</a:t>
            </a:r>
          </a:p>
          <a:p>
            <a:pPr lvl="2">
              <a:defRPr/>
            </a:pPr>
            <a:r>
              <a:rPr lang="en-US" dirty="0"/>
              <a:t>Each of the two join attributes has to be in sorted order, or</a:t>
            </a:r>
          </a:p>
          <a:p>
            <a:pPr lvl="2">
              <a:defRPr/>
            </a:pPr>
            <a:r>
              <a:rPr lang="en-US" dirty="0"/>
              <a:t>Each of the two join attributes has to have an index built over it.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spTree>
    <p:extLst>
      <p:ext uri="{BB962C8B-B14F-4D97-AF65-F5344CB8AC3E}">
        <p14:creationId xmlns:p14="http://schemas.microsoft.com/office/powerpoint/2010/main" val="41331165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0" y="152400"/>
            <a:ext cx="9144000" cy="1143000"/>
          </a:xfrm>
        </p:spPr>
        <p:txBody>
          <a:bodyPr anchor="b">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Discussion and Summary of Basic SQL Retrieval Queries</a:t>
            </a:r>
          </a:p>
        </p:txBody>
      </p:sp>
      <p:pic>
        <p:nvPicPr>
          <p:cNvPr id="409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667000"/>
            <a:ext cx="39893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106</a:t>
            </a:fld>
            <a:endParaRPr lang="en-US" dirty="0"/>
          </a:p>
        </p:txBody>
      </p:sp>
    </p:spTree>
    <p:extLst>
      <p:ext uri="{BB962C8B-B14F-4D97-AF65-F5344CB8AC3E}">
        <p14:creationId xmlns:p14="http://schemas.microsoft.com/office/powerpoint/2010/main" val="9694255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fontScale="90000"/>
          </a:bodyPr>
          <a:lstStyle/>
          <a:p>
            <a:r>
              <a:rPr lang="en-US" altLang="de-DE" dirty="0"/>
              <a:t>INSERT, DELETE, and UPDATE Statements in SQL</a:t>
            </a:r>
          </a:p>
        </p:txBody>
      </p:sp>
      <p:sp>
        <p:nvSpPr>
          <p:cNvPr id="41987" name="Content Placeholder 2"/>
          <p:cNvSpPr>
            <a:spLocks noGrp="1"/>
          </p:cNvSpPr>
          <p:nvPr>
            <p:ph idx="1"/>
          </p:nvPr>
        </p:nvSpPr>
        <p:spPr/>
        <p:txBody>
          <a:bodyPr/>
          <a:lstStyle/>
          <a:p>
            <a:r>
              <a:rPr lang="en-US" altLang="de-DE"/>
              <a:t>Three commands used to modify the database: </a:t>
            </a:r>
          </a:p>
          <a:p>
            <a:pPr lvl="1"/>
            <a:r>
              <a:rPr lang="en-US" altLang="de-DE">
                <a:latin typeface="Courier New" panose="02070309020205020404" pitchFamily="49" charset="0"/>
                <a:cs typeface="Courier New" panose="02070309020205020404" pitchFamily="49" charset="0"/>
              </a:rPr>
              <a:t>INSERT</a:t>
            </a:r>
            <a:r>
              <a:rPr lang="en-US" altLang="de-DE"/>
              <a:t>, </a:t>
            </a:r>
            <a:r>
              <a:rPr lang="en-US" altLang="de-DE">
                <a:latin typeface="Courier New" panose="02070309020205020404" pitchFamily="49" charset="0"/>
                <a:cs typeface="Courier New" panose="02070309020205020404" pitchFamily="49" charset="0"/>
              </a:rPr>
              <a:t>DELETE</a:t>
            </a:r>
            <a:r>
              <a:rPr lang="en-US" altLang="de-DE"/>
              <a:t>, and </a:t>
            </a:r>
            <a:r>
              <a:rPr lang="en-US" altLang="de-DE">
                <a:latin typeface="Courier New" panose="02070309020205020404" pitchFamily="49" charset="0"/>
                <a:cs typeface="Courier New" panose="02070309020205020404" pitchFamily="49" charset="0"/>
              </a:rPr>
              <a:t>UPDATE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spTree>
    <p:extLst>
      <p:ext uri="{BB962C8B-B14F-4D97-AF65-F5344CB8AC3E}">
        <p14:creationId xmlns:p14="http://schemas.microsoft.com/office/powerpoint/2010/main" val="11310698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de-DE"/>
              <a:t>The INSERT Command</a:t>
            </a:r>
          </a:p>
        </p:txBody>
      </p:sp>
      <p:sp>
        <p:nvSpPr>
          <p:cNvPr id="43011" name="Content Placeholder 2"/>
          <p:cNvSpPr>
            <a:spLocks noGrp="1"/>
          </p:cNvSpPr>
          <p:nvPr>
            <p:ph idx="1"/>
          </p:nvPr>
        </p:nvSpPr>
        <p:spPr/>
        <p:txBody>
          <a:bodyPr/>
          <a:lstStyle/>
          <a:p>
            <a:r>
              <a:rPr lang="en-US" altLang="de-DE"/>
              <a:t>Specify the relation name and a list of values for the tuple</a:t>
            </a:r>
          </a:p>
        </p:txBody>
      </p:sp>
      <p:pic>
        <p:nvPicPr>
          <p:cNvPr id="430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819400"/>
            <a:ext cx="7029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810000"/>
            <a:ext cx="711358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108</a:t>
            </a:fld>
            <a:endParaRPr lang="en-US" dirty="0"/>
          </a:p>
        </p:txBody>
      </p:sp>
    </p:spTree>
    <p:extLst>
      <p:ext uri="{BB962C8B-B14F-4D97-AF65-F5344CB8AC3E}">
        <p14:creationId xmlns:p14="http://schemas.microsoft.com/office/powerpoint/2010/main" val="33976882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de-DE"/>
              <a:t>The DELETE Command</a:t>
            </a:r>
          </a:p>
        </p:txBody>
      </p:sp>
      <p:sp>
        <p:nvSpPr>
          <p:cNvPr id="44035" name="Content Placeholder 2"/>
          <p:cNvSpPr>
            <a:spLocks noGrp="1"/>
          </p:cNvSpPr>
          <p:nvPr>
            <p:ph idx="1"/>
          </p:nvPr>
        </p:nvSpPr>
        <p:spPr/>
        <p:txBody>
          <a:bodyPr/>
          <a:lstStyle/>
          <a:p>
            <a:r>
              <a:rPr lang="en-US" altLang="de-DE"/>
              <a:t>Removes tuples from a relation</a:t>
            </a:r>
          </a:p>
          <a:p>
            <a:pPr lvl="1"/>
            <a:r>
              <a:rPr lang="en-US" altLang="de-DE"/>
              <a:t>Includes a </a:t>
            </a:r>
            <a:r>
              <a:rPr lang="en-US" altLang="de-DE">
                <a:latin typeface="Courier New" panose="02070309020205020404" pitchFamily="49" charset="0"/>
                <a:cs typeface="Courier New" panose="02070309020205020404" pitchFamily="49" charset="0"/>
              </a:rPr>
              <a:t>WHERE</a:t>
            </a:r>
            <a:r>
              <a:rPr lang="en-US" altLang="de-DE"/>
              <a:t> clause to select the tuples to be deleted</a:t>
            </a:r>
          </a:p>
        </p:txBody>
      </p:sp>
      <p:pic>
        <p:nvPicPr>
          <p:cNvPr id="44036" name="Picture 2"/>
          <p:cNvPicPr>
            <a:picLocks noChangeAspect="1" noChangeArrowheads="1"/>
          </p:cNvPicPr>
          <p:nvPr/>
        </p:nvPicPr>
        <p:blipFill>
          <a:blip r:embed="rId2">
            <a:extLst>
              <a:ext uri="{28A0092B-C50C-407E-A947-70E740481C1C}">
                <a14:useLocalDpi xmlns:a14="http://schemas.microsoft.com/office/drawing/2010/main" val="0"/>
              </a:ext>
            </a:extLst>
          </a:blip>
          <a:srcRect t="5217"/>
          <a:stretch>
            <a:fillRect/>
          </a:stretch>
        </p:blipFill>
        <p:spPr bwMode="auto">
          <a:xfrm>
            <a:off x="1752600" y="3348038"/>
            <a:ext cx="4979988"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109</a:t>
            </a:fld>
            <a:endParaRPr lang="en-US" dirty="0"/>
          </a:p>
        </p:txBody>
      </p:sp>
    </p:spTree>
    <p:extLst>
      <p:ext uri="{BB962C8B-B14F-4D97-AF65-F5344CB8AC3E}">
        <p14:creationId xmlns:p14="http://schemas.microsoft.com/office/powerpoint/2010/main" val="86430254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de-DE"/>
              <a:t>The UPDATE Command</a:t>
            </a:r>
          </a:p>
        </p:txBody>
      </p:sp>
      <p:sp>
        <p:nvSpPr>
          <p:cNvPr id="45059" name="Content Placeholder 2"/>
          <p:cNvSpPr>
            <a:spLocks noGrp="1"/>
          </p:cNvSpPr>
          <p:nvPr>
            <p:ph idx="1"/>
          </p:nvPr>
        </p:nvSpPr>
        <p:spPr/>
        <p:txBody>
          <a:bodyPr/>
          <a:lstStyle/>
          <a:p>
            <a:r>
              <a:rPr lang="en-US" altLang="de-DE"/>
              <a:t>Modify attribute values of one or more selected tuples</a:t>
            </a:r>
          </a:p>
          <a:p>
            <a:r>
              <a:rPr lang="en-US" altLang="de-DE"/>
              <a:t>Additional </a:t>
            </a:r>
            <a:r>
              <a:rPr lang="en-US" altLang="de-DE" b="1">
                <a:latin typeface="Courier New" panose="02070309020205020404" pitchFamily="49" charset="0"/>
                <a:cs typeface="Courier New" panose="02070309020205020404" pitchFamily="49" charset="0"/>
              </a:rPr>
              <a:t>SET</a:t>
            </a:r>
            <a:r>
              <a:rPr lang="en-US" altLang="de-DE"/>
              <a:t> clause in the </a:t>
            </a:r>
            <a:r>
              <a:rPr lang="en-US" altLang="de-DE">
                <a:latin typeface="Courier New" panose="02070309020205020404" pitchFamily="49" charset="0"/>
                <a:cs typeface="Courier New" panose="02070309020205020404" pitchFamily="49" charset="0"/>
              </a:rPr>
              <a:t>UPDATE</a:t>
            </a:r>
            <a:r>
              <a:rPr lang="en-US" altLang="de-DE"/>
              <a:t> command </a:t>
            </a:r>
          </a:p>
          <a:p>
            <a:pPr lvl="1"/>
            <a:r>
              <a:rPr lang="en-US" altLang="de-DE"/>
              <a:t>Specifies attributes to be modified and new values</a:t>
            </a:r>
          </a:p>
        </p:txBody>
      </p:sp>
      <p:pic>
        <p:nvPicPr>
          <p:cNvPr id="450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4876800"/>
            <a:ext cx="59578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110</a:t>
            </a:fld>
            <a:endParaRPr lang="en-US" dirty="0"/>
          </a:p>
        </p:txBody>
      </p:sp>
    </p:spTree>
    <p:extLst>
      <p:ext uri="{BB962C8B-B14F-4D97-AF65-F5344CB8AC3E}">
        <p14:creationId xmlns:p14="http://schemas.microsoft.com/office/powerpoint/2010/main" val="6047036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de-DE"/>
              <a:t>Additional Features of SQL</a:t>
            </a:r>
          </a:p>
        </p:txBody>
      </p:sp>
      <p:sp>
        <p:nvSpPr>
          <p:cNvPr id="46083" name="Content Placeholder 2"/>
          <p:cNvSpPr>
            <a:spLocks noGrp="1"/>
          </p:cNvSpPr>
          <p:nvPr>
            <p:ph idx="1"/>
          </p:nvPr>
        </p:nvSpPr>
        <p:spPr/>
        <p:txBody>
          <a:bodyPr/>
          <a:lstStyle/>
          <a:p>
            <a:r>
              <a:rPr lang="en-US" altLang="de-DE"/>
              <a:t>Techniques for specifying complex retrieval queries</a:t>
            </a:r>
          </a:p>
          <a:p>
            <a:r>
              <a:rPr lang="en-US" altLang="de-DE"/>
              <a:t>Writing programs in various programming languages that include SQL statements</a:t>
            </a:r>
          </a:p>
          <a:p>
            <a:r>
              <a:rPr lang="en-US" altLang="de-DE"/>
              <a:t>Set of commands for specifying physical database design parameters, file structures for relations, and access paths</a:t>
            </a:r>
          </a:p>
          <a:p>
            <a:r>
              <a:rPr lang="en-US" altLang="de-DE"/>
              <a:t>Transaction control commands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111</a:t>
            </a:fld>
            <a:endParaRPr lang="en-US" dirty="0"/>
          </a:p>
        </p:txBody>
      </p:sp>
    </p:spTree>
    <p:extLst>
      <p:ext uri="{BB962C8B-B14F-4D97-AF65-F5344CB8AC3E}">
        <p14:creationId xmlns:p14="http://schemas.microsoft.com/office/powerpoint/2010/main" val="33392048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de-DE"/>
              <a:t>Additional Features of SQL (cont’d.)</a:t>
            </a:r>
          </a:p>
        </p:txBody>
      </p:sp>
      <p:sp>
        <p:nvSpPr>
          <p:cNvPr id="47107" name="Content Placeholder 2"/>
          <p:cNvSpPr>
            <a:spLocks noGrp="1"/>
          </p:cNvSpPr>
          <p:nvPr>
            <p:ph idx="1"/>
          </p:nvPr>
        </p:nvSpPr>
        <p:spPr/>
        <p:txBody>
          <a:bodyPr/>
          <a:lstStyle/>
          <a:p>
            <a:r>
              <a:rPr lang="en-US" altLang="de-DE"/>
              <a:t>Specifying the granting and revoking of privileges to users</a:t>
            </a:r>
          </a:p>
          <a:p>
            <a:r>
              <a:rPr lang="en-US" altLang="de-DE"/>
              <a:t>Constructs for creating triggers</a:t>
            </a:r>
          </a:p>
          <a:p>
            <a:r>
              <a:rPr lang="en-US" altLang="de-DE"/>
              <a:t>Enhanced relational systems known as object-relational</a:t>
            </a:r>
          </a:p>
          <a:p>
            <a:r>
              <a:rPr lang="en-US" altLang="de-DE"/>
              <a:t>New technologies such as XML and OLAP</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spTree>
    <p:extLst>
      <p:ext uri="{BB962C8B-B14F-4D97-AF65-F5344CB8AC3E}">
        <p14:creationId xmlns:p14="http://schemas.microsoft.com/office/powerpoint/2010/main" val="25972254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Part 2</a:t>
            </a:r>
            <a:br>
              <a:rPr lang="de-DE" sz="4000" dirty="0"/>
            </a:br>
            <a:r>
              <a:rPr lang="de-DE" sz="4000" dirty="0"/>
              <a:t>More </a:t>
            </a:r>
            <a:r>
              <a:rPr lang="de-DE" sz="4000" dirty="0" err="1"/>
              <a:t>Complex</a:t>
            </a:r>
            <a:r>
              <a:rPr lang="de-DE" sz="4000" dirty="0"/>
              <a:t> SQL </a:t>
            </a:r>
            <a:r>
              <a:rPr lang="de-DE" sz="4000" dirty="0" err="1"/>
              <a:t>Queries</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113</a:t>
            </a:fld>
            <a:endParaRPr lang="en-US" dirty="0"/>
          </a:p>
        </p:txBody>
      </p:sp>
    </p:spTree>
    <p:extLst>
      <p:ext uri="{BB962C8B-B14F-4D97-AF65-F5344CB8AC3E}">
        <p14:creationId xmlns:p14="http://schemas.microsoft.com/office/powerpoint/2010/main" val="27745989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de-DE"/>
              <a:t>More Complex SQL Retrieval Queries</a:t>
            </a:r>
          </a:p>
        </p:txBody>
      </p:sp>
      <p:sp>
        <p:nvSpPr>
          <p:cNvPr id="7171" name="Content Placeholder 2"/>
          <p:cNvSpPr>
            <a:spLocks noGrp="1"/>
          </p:cNvSpPr>
          <p:nvPr>
            <p:ph idx="1"/>
          </p:nvPr>
        </p:nvSpPr>
        <p:spPr/>
        <p:txBody>
          <a:bodyPr/>
          <a:lstStyle/>
          <a:p>
            <a:r>
              <a:rPr lang="en-US" altLang="de-DE"/>
              <a:t>Additional features allow users to specify more complex retrievals from database:</a:t>
            </a:r>
          </a:p>
          <a:p>
            <a:pPr lvl="1"/>
            <a:r>
              <a:rPr lang="en-US" altLang="de-DE"/>
              <a:t>Nested queries, joined tables, outer joins, aggregate functions, and grouping</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114</a:t>
            </a:fld>
            <a:endParaRPr lang="en-US" dirty="0"/>
          </a:p>
        </p:txBody>
      </p:sp>
    </p:spTree>
    <p:extLst>
      <p:ext uri="{BB962C8B-B14F-4D97-AF65-F5344CB8AC3E}">
        <p14:creationId xmlns:p14="http://schemas.microsoft.com/office/powerpoint/2010/main" val="25835751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6200" y="381000"/>
            <a:ext cx="8991600" cy="838200"/>
          </a:xfrm>
        </p:spPr>
        <p:txBody>
          <a:bodyPr>
            <a:normAutofit fontScale="90000"/>
          </a:bodyPr>
          <a:lstStyle/>
          <a:p>
            <a:r>
              <a:rPr lang="en-US" altLang="de-DE" dirty="0"/>
              <a:t>Comparisons Involving NULL and Three-Valued Logic</a:t>
            </a:r>
          </a:p>
        </p:txBody>
      </p:sp>
      <p:sp>
        <p:nvSpPr>
          <p:cNvPr id="8195" name="Content Placeholder 2"/>
          <p:cNvSpPr>
            <a:spLocks noGrp="1"/>
          </p:cNvSpPr>
          <p:nvPr>
            <p:ph idx="1"/>
          </p:nvPr>
        </p:nvSpPr>
        <p:spPr/>
        <p:txBody>
          <a:bodyPr/>
          <a:lstStyle/>
          <a:p>
            <a:r>
              <a:rPr lang="en-US" altLang="de-DE"/>
              <a:t>Meanings of </a:t>
            </a:r>
            <a:r>
              <a:rPr lang="en-US" altLang="de-DE">
                <a:latin typeface="Courier New" panose="02070309020205020404" pitchFamily="49" charset="0"/>
                <a:cs typeface="Courier New" panose="02070309020205020404" pitchFamily="49" charset="0"/>
              </a:rPr>
              <a:t>NULL</a:t>
            </a:r>
          </a:p>
          <a:p>
            <a:pPr lvl="1"/>
            <a:r>
              <a:rPr lang="en-US" altLang="de-DE" b="1"/>
              <a:t>Unknown value</a:t>
            </a:r>
          </a:p>
          <a:p>
            <a:pPr lvl="1"/>
            <a:r>
              <a:rPr lang="en-US" altLang="de-DE" b="1"/>
              <a:t>Unavailable or withheld value</a:t>
            </a:r>
          </a:p>
          <a:p>
            <a:pPr lvl="1"/>
            <a:r>
              <a:rPr lang="en-US" altLang="de-DE" b="1"/>
              <a:t>Not applicable attribute</a:t>
            </a:r>
          </a:p>
          <a:p>
            <a:r>
              <a:rPr lang="en-US" altLang="de-DE"/>
              <a:t>Each individual </a:t>
            </a:r>
            <a:r>
              <a:rPr lang="en-US" altLang="de-DE">
                <a:latin typeface="Courier New" panose="02070309020205020404" pitchFamily="49" charset="0"/>
                <a:cs typeface="Courier New" panose="02070309020205020404" pitchFamily="49" charset="0"/>
              </a:rPr>
              <a:t>NULL</a:t>
            </a:r>
            <a:r>
              <a:rPr lang="en-US" altLang="de-DE"/>
              <a:t> value considered to be different from every other </a:t>
            </a:r>
            <a:r>
              <a:rPr lang="en-US" altLang="de-DE">
                <a:latin typeface="Courier New" panose="02070309020205020404" pitchFamily="49" charset="0"/>
                <a:cs typeface="Courier New" panose="02070309020205020404" pitchFamily="49" charset="0"/>
              </a:rPr>
              <a:t>NULL</a:t>
            </a:r>
            <a:r>
              <a:rPr lang="en-US" altLang="de-DE"/>
              <a:t> value</a:t>
            </a:r>
          </a:p>
          <a:p>
            <a:r>
              <a:rPr lang="en-US" altLang="de-DE"/>
              <a:t>SQL uses a three-valued logic:</a:t>
            </a:r>
          </a:p>
          <a:p>
            <a:pPr lvl="1"/>
            <a:r>
              <a:rPr lang="en-US" altLang="de-DE">
                <a:latin typeface="Courier New" panose="02070309020205020404" pitchFamily="49" charset="0"/>
                <a:cs typeface="Courier New" panose="02070309020205020404" pitchFamily="49" charset="0"/>
              </a:rPr>
              <a:t>TRUE</a:t>
            </a:r>
            <a:r>
              <a:rPr lang="en-US" altLang="de-DE"/>
              <a:t>, </a:t>
            </a:r>
            <a:r>
              <a:rPr lang="en-US" altLang="de-DE">
                <a:latin typeface="Courier New" panose="02070309020205020404" pitchFamily="49" charset="0"/>
                <a:cs typeface="Courier New" panose="02070309020205020404" pitchFamily="49" charset="0"/>
              </a:rPr>
              <a:t>FALSE</a:t>
            </a:r>
            <a:r>
              <a:rPr lang="en-US" altLang="de-DE"/>
              <a:t>, and </a:t>
            </a:r>
            <a:r>
              <a:rPr lang="en-US" altLang="de-DE">
                <a:latin typeface="Courier New" panose="02070309020205020404" pitchFamily="49" charset="0"/>
                <a:cs typeface="Courier New" panose="02070309020205020404" pitchFamily="49" charset="0"/>
              </a:rPr>
              <a:t>UNKNOWN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115</a:t>
            </a:fld>
            <a:endParaRPr lang="en-US" dirty="0"/>
          </a:p>
        </p:txBody>
      </p:sp>
    </p:spTree>
    <p:extLst>
      <p:ext uri="{BB962C8B-B14F-4D97-AF65-F5344CB8AC3E}">
        <p14:creationId xmlns:p14="http://schemas.microsoft.com/office/powerpoint/2010/main" val="40657534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p:cNvSpPr>
            <a:spLocks noGrp="1"/>
          </p:cNvSpPr>
          <p:nvPr>
            <p:ph type="title"/>
          </p:nvPr>
        </p:nvSpPr>
        <p:spPr>
          <a:xfrm>
            <a:off x="0" y="704088"/>
            <a:ext cx="9144000" cy="1143000"/>
          </a:xfrm>
        </p:spPr>
        <p:txBody>
          <a:bodyPr anchor="t">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Comparisons Involving NULL and Three-Valued Logic (cont.)</a:t>
            </a:r>
          </a:p>
        </p:txBody>
      </p:sp>
      <p:pic>
        <p:nvPicPr>
          <p:cNvPr id="92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75819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116</a:t>
            </a:fld>
            <a:endParaRPr lang="en-US" dirty="0"/>
          </a:p>
        </p:txBody>
      </p:sp>
    </p:spTree>
    <p:extLst>
      <p:ext uri="{BB962C8B-B14F-4D97-AF65-F5344CB8AC3E}">
        <p14:creationId xmlns:p14="http://schemas.microsoft.com/office/powerpoint/2010/main" val="36369779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r>
              <a:rPr lang="en-US" altLang="de-DE"/>
              <a:t>SQL allows queries that check whether an attribute value is </a:t>
            </a:r>
            <a:r>
              <a:rPr lang="en-US" altLang="de-DE">
                <a:latin typeface="Courier New" panose="02070309020205020404" pitchFamily="49" charset="0"/>
                <a:cs typeface="Courier New" panose="02070309020205020404" pitchFamily="49" charset="0"/>
              </a:rPr>
              <a:t>NULL</a:t>
            </a:r>
          </a:p>
          <a:p>
            <a:pPr lvl="1"/>
            <a:r>
              <a:rPr lang="en-US" altLang="de-DE">
                <a:latin typeface="Courier New" panose="02070309020205020404" pitchFamily="49" charset="0"/>
                <a:cs typeface="Courier New" panose="02070309020205020404" pitchFamily="49" charset="0"/>
              </a:rPr>
              <a:t>IS </a:t>
            </a:r>
            <a:r>
              <a:rPr lang="en-US" altLang="de-DE"/>
              <a:t>or </a:t>
            </a:r>
            <a:r>
              <a:rPr lang="en-US" altLang="de-DE">
                <a:latin typeface="Courier New" panose="02070309020205020404" pitchFamily="49" charset="0"/>
                <a:cs typeface="Courier New" panose="02070309020205020404" pitchFamily="49" charset="0"/>
              </a:rPr>
              <a:t>IS NOT NULL</a:t>
            </a: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81400"/>
            <a:ext cx="72532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sp>
        <p:nvSpPr>
          <p:cNvPr id="8" name="Title 4"/>
          <p:cNvSpPr>
            <a:spLocks noGrp="1"/>
          </p:cNvSpPr>
          <p:nvPr>
            <p:ph type="title"/>
          </p:nvPr>
        </p:nvSpPr>
        <p:spPr>
          <a:xfrm>
            <a:off x="76200" y="704088"/>
            <a:ext cx="9067800" cy="1143000"/>
          </a:xfrm>
        </p:spPr>
        <p:txBody>
          <a:bodyPr anchor="t">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Comparisons Involving NULL and Three-Valued Logic (cont.)</a:t>
            </a:r>
          </a:p>
        </p:txBody>
      </p:sp>
    </p:spTree>
    <p:extLst>
      <p:ext uri="{BB962C8B-B14F-4D97-AF65-F5344CB8AC3E}">
        <p14:creationId xmlns:p14="http://schemas.microsoft.com/office/powerpoint/2010/main" val="183805760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76200" y="457200"/>
            <a:ext cx="9067800" cy="838200"/>
          </a:xfrm>
        </p:spPr>
        <p:txBody>
          <a:bodyPr>
            <a:normAutofit/>
          </a:bodyPr>
          <a:lstStyle/>
          <a:p>
            <a:r>
              <a:rPr lang="en-US" altLang="de-DE" dirty="0"/>
              <a:t>Nested Queries, Tuples, and Set/Multiset Comparisons</a:t>
            </a:r>
          </a:p>
        </p:txBody>
      </p:sp>
      <p:sp>
        <p:nvSpPr>
          <p:cNvPr id="11267" name="Content Placeholder 2"/>
          <p:cNvSpPr>
            <a:spLocks noGrp="1"/>
          </p:cNvSpPr>
          <p:nvPr>
            <p:ph idx="1"/>
          </p:nvPr>
        </p:nvSpPr>
        <p:spPr/>
        <p:txBody>
          <a:bodyPr/>
          <a:lstStyle/>
          <a:p>
            <a:r>
              <a:rPr lang="en-US" altLang="de-DE" b="1"/>
              <a:t>Nested queries</a:t>
            </a:r>
          </a:p>
          <a:p>
            <a:pPr lvl="1"/>
            <a:r>
              <a:rPr lang="en-US" altLang="de-DE"/>
              <a:t>Complete select-from-where blocks within WHERE clause of another query</a:t>
            </a:r>
          </a:p>
          <a:p>
            <a:pPr lvl="1"/>
            <a:r>
              <a:rPr lang="en-US" altLang="de-DE" b="1"/>
              <a:t>Outer query</a:t>
            </a:r>
          </a:p>
          <a:p>
            <a:r>
              <a:rPr lang="en-US" altLang="de-DE"/>
              <a:t>Comparison operator </a:t>
            </a:r>
            <a:r>
              <a:rPr lang="en-US" altLang="de-DE">
                <a:latin typeface="Courier New" panose="02070309020205020404" pitchFamily="49" charset="0"/>
                <a:cs typeface="Courier New" panose="02070309020205020404" pitchFamily="49" charset="0"/>
              </a:rPr>
              <a:t>IN</a:t>
            </a:r>
          </a:p>
          <a:p>
            <a:pPr lvl="1"/>
            <a:r>
              <a:rPr lang="en-US" altLang="de-DE"/>
              <a:t>Compares value </a:t>
            </a:r>
            <a:r>
              <a:rPr lang="en-US" altLang="de-DE" i="1"/>
              <a:t>v</a:t>
            </a:r>
            <a:r>
              <a:rPr lang="en-US" altLang="de-DE"/>
              <a:t> with a set (or multiset) of values </a:t>
            </a:r>
            <a:r>
              <a:rPr lang="en-US" altLang="de-DE" i="1"/>
              <a:t>V </a:t>
            </a:r>
          </a:p>
          <a:p>
            <a:pPr lvl="1"/>
            <a:r>
              <a:rPr lang="en-US" altLang="de-DE"/>
              <a:t>Evaluates to </a:t>
            </a:r>
            <a:r>
              <a:rPr lang="en-US" altLang="de-DE">
                <a:latin typeface="Courier New" panose="02070309020205020404" pitchFamily="49" charset="0"/>
                <a:cs typeface="Courier New" panose="02070309020205020404" pitchFamily="49" charset="0"/>
              </a:rPr>
              <a:t>TRUE</a:t>
            </a:r>
            <a:r>
              <a:rPr lang="en-US" altLang="de-DE"/>
              <a:t> if </a:t>
            </a:r>
            <a:r>
              <a:rPr lang="en-US" altLang="de-DE" i="1"/>
              <a:t>v</a:t>
            </a:r>
            <a:r>
              <a:rPr lang="en-US" altLang="de-DE"/>
              <a:t> is one of the elements in </a:t>
            </a:r>
            <a:r>
              <a:rPr lang="en-US" altLang="de-DE" i="1"/>
              <a:t>V</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118</a:t>
            </a:fld>
            <a:endParaRPr lang="en-US" dirty="0"/>
          </a:p>
        </p:txBody>
      </p:sp>
    </p:spTree>
    <p:extLst>
      <p:ext uri="{BB962C8B-B14F-4D97-AF65-F5344CB8AC3E}">
        <p14:creationId xmlns:p14="http://schemas.microsoft.com/office/powerpoint/2010/main" val="42329774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4"/>
          <p:cNvSpPr>
            <a:spLocks noGrp="1"/>
          </p:cNvSpPr>
          <p:nvPr>
            <p:ph type="title"/>
          </p:nvPr>
        </p:nvSpPr>
        <p:spPr>
          <a:xfrm>
            <a:off x="457200" y="457200"/>
            <a:ext cx="8305800" cy="591312"/>
          </a:xfrm>
        </p:spPr>
        <p:txBody>
          <a:bodyPr anchor="t">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Nested Queries (cont.)</a:t>
            </a:r>
          </a:p>
        </p:txBody>
      </p:sp>
      <p:pic>
        <p:nvPicPr>
          <p:cNvPr id="122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62200"/>
            <a:ext cx="7289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119</a:t>
            </a:fld>
            <a:endParaRPr lang="en-US" dirty="0"/>
          </a:p>
        </p:txBody>
      </p:sp>
    </p:spTree>
    <p:extLst>
      <p:ext uri="{BB962C8B-B14F-4D97-AF65-F5344CB8AC3E}">
        <p14:creationId xmlns:p14="http://schemas.microsoft.com/office/powerpoint/2010/main" val="338037924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lstStyle/>
          <a:p>
            <a:r>
              <a:rPr lang="en-US" altLang="de-DE"/>
              <a:t>Use tuples of values in comparisons </a:t>
            </a:r>
          </a:p>
          <a:p>
            <a:pPr lvl="1"/>
            <a:r>
              <a:rPr lang="en-US" altLang="de-DE"/>
              <a:t>Place them within parentheses</a:t>
            </a:r>
          </a:p>
        </p:txBody>
      </p:sp>
      <p:pic>
        <p:nvPicPr>
          <p:cNvPr id="133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276600"/>
            <a:ext cx="656272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sp>
        <p:nvSpPr>
          <p:cNvPr id="8" name="Title 4"/>
          <p:cNvSpPr>
            <a:spLocks noGrp="1"/>
          </p:cNvSpPr>
          <p:nvPr>
            <p:ph type="title"/>
          </p:nvPr>
        </p:nvSpPr>
        <p:spPr>
          <a:xfrm>
            <a:off x="457200" y="457200"/>
            <a:ext cx="8305800" cy="591312"/>
          </a:xfrm>
        </p:spPr>
        <p:txBody>
          <a:bodyPr anchor="t">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Nested Queries (cont.)</a:t>
            </a:r>
          </a:p>
        </p:txBody>
      </p:sp>
    </p:spTree>
    <p:extLst>
      <p:ext uri="{BB962C8B-B14F-4D97-AF65-F5344CB8AC3E}">
        <p14:creationId xmlns:p14="http://schemas.microsoft.com/office/powerpoint/2010/main" val="19507927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457200" y="1600200"/>
            <a:ext cx="8228013" cy="4300538"/>
          </a:xfrm>
        </p:spPr>
        <p:txBody>
          <a:bodyPr/>
          <a:lstStyle/>
          <a:p>
            <a:r>
              <a:rPr lang="en-US" altLang="de-DE"/>
              <a:t>Use other comparison operators to compare a single value </a:t>
            </a:r>
            <a:r>
              <a:rPr lang="en-US" altLang="de-DE" i="1"/>
              <a:t>v</a:t>
            </a:r>
            <a:r>
              <a:rPr lang="en-US" altLang="de-DE"/>
              <a:t> </a:t>
            </a:r>
          </a:p>
          <a:p>
            <a:pPr lvl="1"/>
            <a:r>
              <a:rPr lang="en-US" altLang="de-DE">
                <a:latin typeface="Courier New" panose="02070309020205020404" pitchFamily="49" charset="0"/>
                <a:cs typeface="Courier New" panose="02070309020205020404" pitchFamily="49" charset="0"/>
              </a:rPr>
              <a:t>= ANY </a:t>
            </a:r>
            <a:r>
              <a:rPr lang="en-US" altLang="de-DE"/>
              <a:t>(or </a:t>
            </a:r>
            <a:r>
              <a:rPr lang="en-US" altLang="de-DE">
                <a:latin typeface="Courier New" panose="02070309020205020404" pitchFamily="49" charset="0"/>
                <a:cs typeface="Courier New" panose="02070309020205020404" pitchFamily="49" charset="0"/>
              </a:rPr>
              <a:t>= SOME</a:t>
            </a:r>
            <a:r>
              <a:rPr lang="en-US" altLang="de-DE"/>
              <a:t>) operator </a:t>
            </a:r>
          </a:p>
          <a:p>
            <a:pPr lvl="2"/>
            <a:r>
              <a:rPr lang="en-US" altLang="de-DE"/>
              <a:t>Returns </a:t>
            </a:r>
            <a:r>
              <a:rPr lang="en-US" altLang="de-DE">
                <a:latin typeface="Courier New" panose="02070309020205020404" pitchFamily="49" charset="0"/>
                <a:cs typeface="Courier New" panose="02070309020205020404" pitchFamily="49" charset="0"/>
              </a:rPr>
              <a:t>TRUE </a:t>
            </a:r>
            <a:r>
              <a:rPr lang="en-US" altLang="de-DE"/>
              <a:t>if the value </a:t>
            </a:r>
            <a:r>
              <a:rPr lang="en-US" altLang="de-DE" i="1"/>
              <a:t>v</a:t>
            </a:r>
            <a:r>
              <a:rPr lang="en-US" altLang="de-DE"/>
              <a:t> is equal to some value in the set </a:t>
            </a:r>
            <a:r>
              <a:rPr lang="en-US" altLang="de-DE" i="1"/>
              <a:t>V</a:t>
            </a:r>
            <a:r>
              <a:rPr lang="en-US" altLang="de-DE"/>
              <a:t> and is hence equivalent to </a:t>
            </a:r>
            <a:r>
              <a:rPr lang="en-US" altLang="de-DE">
                <a:latin typeface="Courier New" panose="02070309020205020404" pitchFamily="49" charset="0"/>
                <a:cs typeface="Courier New" panose="02070309020205020404" pitchFamily="49" charset="0"/>
              </a:rPr>
              <a:t>IN</a:t>
            </a:r>
          </a:p>
          <a:p>
            <a:pPr lvl="1"/>
            <a:r>
              <a:rPr lang="en-US" altLang="de-DE"/>
              <a:t>Other operators that can be combined with </a:t>
            </a:r>
            <a:r>
              <a:rPr lang="en-US" altLang="de-DE">
                <a:latin typeface="Courier New" panose="02070309020205020404" pitchFamily="49" charset="0"/>
                <a:cs typeface="Courier New" panose="02070309020205020404" pitchFamily="49" charset="0"/>
              </a:rPr>
              <a:t>ANY</a:t>
            </a:r>
            <a:r>
              <a:rPr lang="en-US" altLang="de-DE"/>
              <a:t> (or </a:t>
            </a:r>
            <a:r>
              <a:rPr lang="en-US" altLang="de-DE">
                <a:latin typeface="Courier New" panose="02070309020205020404" pitchFamily="49" charset="0"/>
                <a:cs typeface="Courier New" panose="02070309020205020404" pitchFamily="49" charset="0"/>
              </a:rPr>
              <a:t>SOME</a:t>
            </a:r>
            <a:r>
              <a:rPr lang="en-US" altLang="de-DE"/>
              <a:t>): </a:t>
            </a:r>
            <a:r>
              <a:rPr lang="en-US" altLang="de-DE">
                <a:latin typeface="Courier New" panose="02070309020205020404" pitchFamily="49" charset="0"/>
                <a:cs typeface="Courier New" panose="02070309020205020404" pitchFamily="49" charset="0"/>
              </a:rPr>
              <a:t>&gt;</a:t>
            </a:r>
            <a:r>
              <a:rPr lang="en-US" altLang="de-DE">
                <a:cs typeface="Courier New" panose="02070309020205020404" pitchFamily="49" charset="0"/>
              </a:rPr>
              <a:t>, </a:t>
            </a:r>
            <a:r>
              <a:rPr lang="en-US" altLang="de-DE">
                <a:latin typeface="Courier New" panose="02070309020205020404" pitchFamily="49" charset="0"/>
                <a:cs typeface="Courier New" panose="02070309020205020404" pitchFamily="49" charset="0"/>
              </a:rPr>
              <a:t>&gt;=</a:t>
            </a:r>
            <a:r>
              <a:rPr lang="en-US" altLang="de-DE"/>
              <a:t>, </a:t>
            </a:r>
            <a:r>
              <a:rPr lang="en-US" altLang="de-DE">
                <a:latin typeface="Courier New" panose="02070309020205020404" pitchFamily="49" charset="0"/>
                <a:cs typeface="Courier New" panose="02070309020205020404" pitchFamily="49" charset="0"/>
              </a:rPr>
              <a:t>&lt;</a:t>
            </a:r>
            <a:r>
              <a:rPr lang="en-US" altLang="de-DE"/>
              <a:t>, </a:t>
            </a:r>
            <a:r>
              <a:rPr lang="en-US" altLang="de-DE">
                <a:latin typeface="Courier New" panose="02070309020205020404" pitchFamily="49" charset="0"/>
                <a:cs typeface="Courier New" panose="02070309020205020404" pitchFamily="49" charset="0"/>
              </a:rPr>
              <a:t>&lt;=</a:t>
            </a:r>
            <a:r>
              <a:rPr lang="en-US" altLang="de-DE"/>
              <a:t>, and </a:t>
            </a:r>
            <a:r>
              <a:rPr lang="en-US" altLang="de-DE">
                <a:latin typeface="Courier New" panose="02070309020205020404" pitchFamily="49" charset="0"/>
                <a:cs typeface="Courier New" panose="02070309020205020404" pitchFamily="49" charset="0"/>
              </a:rPr>
              <a:t>&lt;&gt;</a:t>
            </a:r>
          </a:p>
        </p:txBody>
      </p:sp>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4953000"/>
            <a:ext cx="5094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121</a:t>
            </a:fld>
            <a:endParaRPr lang="en-US" dirty="0"/>
          </a:p>
        </p:txBody>
      </p:sp>
      <p:sp>
        <p:nvSpPr>
          <p:cNvPr id="8" name="Title 4"/>
          <p:cNvSpPr>
            <a:spLocks noGrp="1"/>
          </p:cNvSpPr>
          <p:nvPr>
            <p:ph type="title"/>
          </p:nvPr>
        </p:nvSpPr>
        <p:spPr>
          <a:xfrm>
            <a:off x="457200" y="457200"/>
            <a:ext cx="8305800" cy="591312"/>
          </a:xfrm>
        </p:spPr>
        <p:txBody>
          <a:bodyPr anchor="t">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Nested Queries (cont.)</a:t>
            </a:r>
          </a:p>
        </p:txBody>
      </p:sp>
    </p:spTree>
    <p:extLst>
      <p:ext uri="{BB962C8B-B14F-4D97-AF65-F5344CB8AC3E}">
        <p14:creationId xmlns:p14="http://schemas.microsoft.com/office/powerpoint/2010/main" val="37739519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r>
              <a:rPr lang="en-US" altLang="de-DE"/>
              <a:t>Avoid potential errors and ambiguities</a:t>
            </a:r>
          </a:p>
          <a:p>
            <a:pPr lvl="1"/>
            <a:r>
              <a:rPr lang="en-US" altLang="de-DE"/>
              <a:t>Create tuple variables (aliases) for all tables referenced in SQL query</a:t>
            </a: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429000"/>
            <a:ext cx="72723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122</a:t>
            </a:fld>
            <a:endParaRPr lang="en-US" dirty="0"/>
          </a:p>
        </p:txBody>
      </p:sp>
      <p:sp>
        <p:nvSpPr>
          <p:cNvPr id="8" name="Title 4"/>
          <p:cNvSpPr>
            <a:spLocks noGrp="1"/>
          </p:cNvSpPr>
          <p:nvPr>
            <p:ph type="title"/>
          </p:nvPr>
        </p:nvSpPr>
        <p:spPr>
          <a:xfrm>
            <a:off x="457200" y="457200"/>
            <a:ext cx="8305800" cy="591312"/>
          </a:xfrm>
        </p:spPr>
        <p:txBody>
          <a:bodyPr anchor="t">
            <a:normAutofit/>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Nested Queries (cont.)</a:t>
            </a:r>
          </a:p>
        </p:txBody>
      </p:sp>
    </p:spTree>
    <p:extLst>
      <p:ext uri="{BB962C8B-B14F-4D97-AF65-F5344CB8AC3E}">
        <p14:creationId xmlns:p14="http://schemas.microsoft.com/office/powerpoint/2010/main" val="31373687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de-DE"/>
              <a:t>Correlated Nested Queries</a:t>
            </a:r>
          </a:p>
        </p:txBody>
      </p:sp>
      <p:sp>
        <p:nvSpPr>
          <p:cNvPr id="16387" name="Content Placeholder 2"/>
          <p:cNvSpPr>
            <a:spLocks noGrp="1"/>
          </p:cNvSpPr>
          <p:nvPr>
            <p:ph idx="1"/>
          </p:nvPr>
        </p:nvSpPr>
        <p:spPr/>
        <p:txBody>
          <a:bodyPr/>
          <a:lstStyle/>
          <a:p>
            <a:r>
              <a:rPr lang="en-US" altLang="de-DE" b="1"/>
              <a:t>Correlated</a:t>
            </a:r>
            <a:r>
              <a:rPr lang="en-US" altLang="de-DE"/>
              <a:t> nested query </a:t>
            </a:r>
          </a:p>
          <a:p>
            <a:pPr lvl="1"/>
            <a:r>
              <a:rPr lang="en-US" altLang="de-DE"/>
              <a:t>Evaluated once for each tuple in the outer query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123</a:t>
            </a:fld>
            <a:endParaRPr lang="en-US" dirty="0"/>
          </a:p>
        </p:txBody>
      </p:sp>
    </p:spTree>
    <p:extLst>
      <p:ext uri="{BB962C8B-B14F-4D97-AF65-F5344CB8AC3E}">
        <p14:creationId xmlns:p14="http://schemas.microsoft.com/office/powerpoint/2010/main" val="289426346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de-DE"/>
              <a:t>The EXISTS and UNIQUE Functions in SQL</a:t>
            </a:r>
          </a:p>
        </p:txBody>
      </p:sp>
      <p:sp>
        <p:nvSpPr>
          <p:cNvPr id="17411"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EXISTS</a:t>
            </a:r>
            <a:r>
              <a:rPr lang="en-US" altLang="de-DE"/>
              <a:t> function </a:t>
            </a:r>
          </a:p>
          <a:p>
            <a:pPr lvl="1"/>
            <a:r>
              <a:rPr lang="en-US" altLang="de-DE"/>
              <a:t>Check whether the result of a correlated nested query is empty or not</a:t>
            </a:r>
          </a:p>
          <a:p>
            <a:r>
              <a:rPr lang="en-US" altLang="de-DE">
                <a:latin typeface="Courier New" panose="02070309020205020404" pitchFamily="49" charset="0"/>
                <a:cs typeface="Courier New" panose="02070309020205020404" pitchFamily="49" charset="0"/>
              </a:rPr>
              <a:t>EXISTS</a:t>
            </a:r>
            <a:r>
              <a:rPr lang="en-US" altLang="de-DE"/>
              <a:t> and </a:t>
            </a:r>
            <a:r>
              <a:rPr lang="en-US" altLang="de-DE">
                <a:latin typeface="Courier New" panose="02070309020205020404" pitchFamily="49" charset="0"/>
                <a:cs typeface="Courier New" panose="02070309020205020404" pitchFamily="49" charset="0"/>
              </a:rPr>
              <a:t>NOT EXISTS </a:t>
            </a:r>
          </a:p>
          <a:p>
            <a:pPr lvl="1"/>
            <a:r>
              <a:rPr lang="en-US" altLang="de-DE"/>
              <a:t>Typically used in conjunction with a correlated nested query</a:t>
            </a:r>
          </a:p>
          <a:p>
            <a:r>
              <a:rPr lang="en-US" altLang="de-DE"/>
              <a:t>SQL function </a:t>
            </a:r>
            <a:r>
              <a:rPr lang="en-US" altLang="de-DE">
                <a:latin typeface="Courier New" panose="02070309020205020404" pitchFamily="49" charset="0"/>
                <a:cs typeface="Courier New" panose="02070309020205020404" pitchFamily="49" charset="0"/>
              </a:rPr>
              <a:t>UNIQUE(Q)</a:t>
            </a:r>
          </a:p>
          <a:p>
            <a:pPr lvl="1"/>
            <a:r>
              <a:rPr lang="en-US" altLang="de-DE"/>
              <a:t>Returns </a:t>
            </a:r>
            <a:r>
              <a:rPr lang="en-US" altLang="de-DE">
                <a:latin typeface="Courier New" panose="02070309020205020404" pitchFamily="49" charset="0"/>
                <a:cs typeface="Courier New" panose="02070309020205020404" pitchFamily="49" charset="0"/>
              </a:rPr>
              <a:t>TRUE</a:t>
            </a:r>
            <a:r>
              <a:rPr lang="en-US" altLang="de-DE"/>
              <a:t> if there are no duplicate tuples in the result of query Q</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124</a:t>
            </a:fld>
            <a:endParaRPr lang="en-US" dirty="0"/>
          </a:p>
        </p:txBody>
      </p:sp>
    </p:spTree>
    <p:extLst>
      <p:ext uri="{BB962C8B-B14F-4D97-AF65-F5344CB8AC3E}">
        <p14:creationId xmlns:p14="http://schemas.microsoft.com/office/powerpoint/2010/main" val="14338676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de-DE"/>
              <a:t>Explicit Sets and Renaming of Attributes in SQL</a:t>
            </a:r>
          </a:p>
        </p:txBody>
      </p:sp>
      <p:sp>
        <p:nvSpPr>
          <p:cNvPr id="18435" name="Content Placeholder 2"/>
          <p:cNvSpPr>
            <a:spLocks noGrp="1"/>
          </p:cNvSpPr>
          <p:nvPr>
            <p:ph idx="1"/>
          </p:nvPr>
        </p:nvSpPr>
        <p:spPr/>
        <p:txBody>
          <a:bodyPr/>
          <a:lstStyle/>
          <a:p>
            <a:r>
              <a:rPr lang="en-US" altLang="de-DE"/>
              <a:t>Can use explicit set of values in WHERE clause</a:t>
            </a:r>
          </a:p>
          <a:p>
            <a:r>
              <a:rPr lang="en-US" altLang="de-DE"/>
              <a:t>Use qualifier AS followed by desired new name</a:t>
            </a:r>
          </a:p>
          <a:p>
            <a:pPr lvl="1"/>
            <a:r>
              <a:rPr lang="en-US" altLang="de-DE"/>
              <a:t>Rename any attribute that appears in the result of a query</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5105400"/>
            <a:ext cx="74310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125</a:t>
            </a:fld>
            <a:endParaRPr lang="en-US" dirty="0"/>
          </a:p>
        </p:txBody>
      </p:sp>
    </p:spTree>
    <p:extLst>
      <p:ext uri="{BB962C8B-B14F-4D97-AF65-F5344CB8AC3E}">
        <p14:creationId xmlns:p14="http://schemas.microsoft.com/office/powerpoint/2010/main" val="32723484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de-DE"/>
              <a:t>Joined Tables in SQL and Outer Joins</a:t>
            </a:r>
          </a:p>
        </p:txBody>
      </p:sp>
      <p:sp>
        <p:nvSpPr>
          <p:cNvPr id="19459" name="Content Placeholder 2"/>
          <p:cNvSpPr>
            <a:spLocks noGrp="1"/>
          </p:cNvSpPr>
          <p:nvPr>
            <p:ph idx="1"/>
          </p:nvPr>
        </p:nvSpPr>
        <p:spPr/>
        <p:txBody>
          <a:bodyPr/>
          <a:lstStyle/>
          <a:p>
            <a:r>
              <a:rPr lang="en-US" altLang="de-DE" b="1"/>
              <a:t>Joined table</a:t>
            </a:r>
          </a:p>
          <a:p>
            <a:pPr lvl="1"/>
            <a:r>
              <a:rPr lang="en-US" altLang="de-DE"/>
              <a:t>Permits users to specify a table resulting from a join operation in the FROM clause of a query</a:t>
            </a:r>
          </a:p>
          <a:p>
            <a:r>
              <a:rPr lang="en-US" altLang="de-DE"/>
              <a:t>The FROM clause in Q1A </a:t>
            </a:r>
          </a:p>
          <a:p>
            <a:pPr lvl="1"/>
            <a:r>
              <a:rPr lang="en-US" altLang="de-DE"/>
              <a:t>Contains a single joined table</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648200"/>
            <a:ext cx="80819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spTree>
    <p:extLst>
      <p:ext uri="{BB962C8B-B14F-4D97-AF65-F5344CB8AC3E}">
        <p14:creationId xmlns:p14="http://schemas.microsoft.com/office/powerpoint/2010/main" val="30357668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4"/>
          <p:cNvSpPr>
            <a:spLocks noGrp="1"/>
          </p:cNvSpPr>
          <p:nvPr>
            <p:ph type="title"/>
          </p:nvPr>
        </p:nvSpPr>
        <p:spPr/>
        <p:txBody>
          <a:bodyPr/>
          <a:lstStyle/>
          <a:p>
            <a:r>
              <a:rPr lang="en-US" altLang="de-DE" dirty="0"/>
              <a:t>Joined Tables in SQL and Outer Joins (cont.)</a:t>
            </a:r>
          </a:p>
        </p:txBody>
      </p:sp>
      <p:sp>
        <p:nvSpPr>
          <p:cNvPr id="20483" name="Content Placeholder 2"/>
          <p:cNvSpPr>
            <a:spLocks noGrp="1"/>
          </p:cNvSpPr>
          <p:nvPr>
            <p:ph idx="1"/>
          </p:nvPr>
        </p:nvSpPr>
        <p:spPr/>
        <p:txBody>
          <a:bodyPr/>
          <a:lstStyle/>
          <a:p>
            <a:r>
              <a:rPr lang="en-US" altLang="de-DE"/>
              <a:t>Specify different types of join</a:t>
            </a:r>
          </a:p>
          <a:p>
            <a:pPr lvl="1"/>
            <a:r>
              <a:rPr lang="en-US" altLang="de-DE"/>
              <a:t>NATURAL JOIN </a:t>
            </a:r>
          </a:p>
          <a:p>
            <a:pPr lvl="1"/>
            <a:r>
              <a:rPr lang="en-US" altLang="de-DE"/>
              <a:t>Various types of OUTER JOIN</a:t>
            </a:r>
          </a:p>
          <a:p>
            <a:r>
              <a:rPr lang="en-US" altLang="de-DE"/>
              <a:t>NATURAL JOIN on two relations R and S</a:t>
            </a:r>
          </a:p>
          <a:p>
            <a:pPr lvl="1"/>
            <a:r>
              <a:rPr lang="en-US" altLang="de-DE"/>
              <a:t>No join condition specified</a:t>
            </a:r>
          </a:p>
          <a:p>
            <a:pPr lvl="1"/>
            <a:r>
              <a:rPr lang="en-US" altLang="de-DE"/>
              <a:t>Implicit EQUIJOIN condition for each pair of attributes with same name from R and 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spTree>
    <p:extLst>
      <p:ext uri="{BB962C8B-B14F-4D97-AF65-F5344CB8AC3E}">
        <p14:creationId xmlns:p14="http://schemas.microsoft.com/office/powerpoint/2010/main" val="1845555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4"/>
          <p:cNvSpPr>
            <a:spLocks noGrp="1"/>
          </p:cNvSpPr>
          <p:nvPr>
            <p:ph type="title"/>
          </p:nvPr>
        </p:nvSpPr>
        <p:spPr/>
        <p:txBody>
          <a:bodyPr/>
          <a:lstStyle/>
          <a:p>
            <a:r>
              <a:rPr lang="en-US" altLang="de-DE" dirty="0"/>
              <a:t>Joined Tables in SQL and Outer Joins (cont.)</a:t>
            </a:r>
          </a:p>
        </p:txBody>
      </p:sp>
      <p:sp>
        <p:nvSpPr>
          <p:cNvPr id="21507" name="Content Placeholder 2"/>
          <p:cNvSpPr>
            <a:spLocks noGrp="1"/>
          </p:cNvSpPr>
          <p:nvPr>
            <p:ph idx="1"/>
          </p:nvPr>
        </p:nvSpPr>
        <p:spPr/>
        <p:txBody>
          <a:bodyPr/>
          <a:lstStyle/>
          <a:p>
            <a:r>
              <a:rPr lang="en-US" altLang="de-DE" b="1"/>
              <a:t>Inner join</a:t>
            </a:r>
          </a:p>
          <a:p>
            <a:pPr lvl="1"/>
            <a:r>
              <a:rPr lang="en-US" altLang="de-DE"/>
              <a:t>Default type of join in a joined table</a:t>
            </a:r>
          </a:p>
          <a:p>
            <a:pPr lvl="1"/>
            <a:r>
              <a:rPr lang="en-US" altLang="de-DE"/>
              <a:t>Tuple is included in the result only if a matching tuple exists in the other relation</a:t>
            </a:r>
          </a:p>
          <a:p>
            <a:r>
              <a:rPr lang="en-US" altLang="de-DE"/>
              <a:t>LEFT OUTER JOIN 	</a:t>
            </a:r>
          </a:p>
          <a:p>
            <a:pPr lvl="1"/>
            <a:r>
              <a:rPr lang="en-US" altLang="de-DE"/>
              <a:t>Every tuple in left table must appear in result</a:t>
            </a:r>
          </a:p>
          <a:p>
            <a:pPr lvl="1"/>
            <a:r>
              <a:rPr lang="en-US" altLang="de-DE"/>
              <a:t>If no matching tuple</a:t>
            </a:r>
          </a:p>
          <a:p>
            <a:pPr lvl="2"/>
            <a:r>
              <a:rPr lang="en-US" altLang="de-DE"/>
              <a:t>Padded with NULL values for attributes of right table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128</a:t>
            </a:fld>
            <a:endParaRPr lang="en-US" dirty="0"/>
          </a:p>
        </p:txBody>
      </p:sp>
    </p:spTree>
    <p:extLst>
      <p:ext uri="{BB962C8B-B14F-4D97-AF65-F5344CB8AC3E}">
        <p14:creationId xmlns:p14="http://schemas.microsoft.com/office/powerpoint/2010/main" val="26355977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r>
              <a:rPr lang="en-US" altLang="de-DE" dirty="0"/>
              <a:t>Joined Tables in SQL and Outer Joins (cont.)</a:t>
            </a:r>
          </a:p>
        </p:txBody>
      </p:sp>
      <p:sp>
        <p:nvSpPr>
          <p:cNvPr id="22531" name="Content Placeholder 2"/>
          <p:cNvSpPr>
            <a:spLocks noGrp="1"/>
          </p:cNvSpPr>
          <p:nvPr>
            <p:ph idx="1"/>
          </p:nvPr>
        </p:nvSpPr>
        <p:spPr/>
        <p:txBody>
          <a:bodyPr/>
          <a:lstStyle/>
          <a:p>
            <a:r>
              <a:rPr lang="en-US" altLang="de-DE"/>
              <a:t>RIGHT OUTER JOIN</a:t>
            </a:r>
          </a:p>
          <a:p>
            <a:pPr lvl="1"/>
            <a:r>
              <a:rPr lang="en-US" altLang="de-DE"/>
              <a:t>Every tuple in right table must appear in result</a:t>
            </a:r>
          </a:p>
          <a:p>
            <a:pPr lvl="1"/>
            <a:r>
              <a:rPr lang="en-US" altLang="de-DE"/>
              <a:t>If no matching tuple</a:t>
            </a:r>
          </a:p>
          <a:p>
            <a:pPr lvl="2"/>
            <a:r>
              <a:rPr lang="en-US" altLang="de-DE"/>
              <a:t>Padded with NULL values for the attributes of left table</a:t>
            </a:r>
          </a:p>
          <a:p>
            <a:r>
              <a:rPr lang="en-US" altLang="de-DE"/>
              <a:t>FULL OUTER JOIN</a:t>
            </a:r>
          </a:p>
          <a:p>
            <a:r>
              <a:rPr lang="en-US" altLang="de-DE"/>
              <a:t>Can nest join specifications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129</a:t>
            </a:fld>
            <a:endParaRPr lang="en-US" dirty="0"/>
          </a:p>
        </p:txBody>
      </p:sp>
    </p:spTree>
    <p:extLst>
      <p:ext uri="{BB962C8B-B14F-4D97-AF65-F5344CB8AC3E}">
        <p14:creationId xmlns:p14="http://schemas.microsoft.com/office/powerpoint/2010/main" val="7359221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de-DE"/>
              <a:t>Aggregate Functions in SQL</a:t>
            </a:r>
          </a:p>
        </p:txBody>
      </p:sp>
      <p:sp>
        <p:nvSpPr>
          <p:cNvPr id="23555" name="Content Placeholder 2"/>
          <p:cNvSpPr>
            <a:spLocks noGrp="1"/>
          </p:cNvSpPr>
          <p:nvPr>
            <p:ph idx="1"/>
          </p:nvPr>
        </p:nvSpPr>
        <p:spPr/>
        <p:txBody>
          <a:bodyPr/>
          <a:lstStyle/>
          <a:p>
            <a:r>
              <a:rPr lang="en-US" altLang="de-DE"/>
              <a:t>Used to summarize information from multiple tuples into a single-tuple summary</a:t>
            </a:r>
          </a:p>
          <a:p>
            <a:r>
              <a:rPr lang="en-US" altLang="de-DE" b="1"/>
              <a:t>Grouping </a:t>
            </a:r>
          </a:p>
          <a:p>
            <a:pPr lvl="1"/>
            <a:r>
              <a:rPr lang="en-US" altLang="de-DE"/>
              <a:t>Create subgroups of tuples before summarizing</a:t>
            </a:r>
          </a:p>
          <a:p>
            <a:r>
              <a:rPr lang="en-US" altLang="de-DE"/>
              <a:t>Built-in aggregate functions </a:t>
            </a:r>
          </a:p>
          <a:p>
            <a:pPr lvl="1"/>
            <a:r>
              <a:rPr lang="en-US" altLang="de-DE" b="1">
                <a:latin typeface="Courier New" panose="02070309020205020404" pitchFamily="49" charset="0"/>
                <a:cs typeface="Courier New" panose="02070309020205020404" pitchFamily="49" charset="0"/>
              </a:rPr>
              <a:t>COUNT</a:t>
            </a:r>
            <a:r>
              <a:rPr lang="en-US" altLang="de-DE" i="1"/>
              <a:t>,</a:t>
            </a:r>
            <a:r>
              <a:rPr lang="en-US" altLang="de-DE"/>
              <a:t> </a:t>
            </a:r>
            <a:r>
              <a:rPr lang="en-US" altLang="de-DE" b="1">
                <a:latin typeface="Courier New" panose="02070309020205020404" pitchFamily="49" charset="0"/>
                <a:cs typeface="Courier New" panose="02070309020205020404" pitchFamily="49" charset="0"/>
              </a:rPr>
              <a:t>SUM</a:t>
            </a:r>
            <a:r>
              <a:rPr lang="en-US" altLang="de-DE"/>
              <a:t>, </a:t>
            </a:r>
            <a:r>
              <a:rPr lang="en-US" altLang="de-DE" b="1">
                <a:latin typeface="Courier New" panose="02070309020205020404" pitchFamily="49" charset="0"/>
                <a:cs typeface="Courier New" panose="02070309020205020404" pitchFamily="49" charset="0"/>
              </a:rPr>
              <a:t>MAX</a:t>
            </a:r>
            <a:r>
              <a:rPr lang="en-US" altLang="de-DE"/>
              <a:t>, </a:t>
            </a:r>
            <a:r>
              <a:rPr lang="en-US" altLang="de-DE" b="1">
                <a:latin typeface="Courier New" panose="02070309020205020404" pitchFamily="49" charset="0"/>
                <a:cs typeface="Courier New" panose="02070309020205020404" pitchFamily="49" charset="0"/>
              </a:rPr>
              <a:t>MIN</a:t>
            </a:r>
            <a:r>
              <a:rPr lang="en-US" altLang="de-DE"/>
              <a:t>, and </a:t>
            </a:r>
            <a:r>
              <a:rPr lang="en-US" altLang="de-DE" b="1">
                <a:latin typeface="Courier New" panose="02070309020205020404" pitchFamily="49" charset="0"/>
                <a:cs typeface="Courier New" panose="02070309020205020404" pitchFamily="49" charset="0"/>
              </a:rPr>
              <a:t>AVG</a:t>
            </a:r>
          </a:p>
          <a:p>
            <a:r>
              <a:rPr lang="en-US" altLang="de-DE"/>
              <a:t>Functions can be used in the </a:t>
            </a:r>
            <a:r>
              <a:rPr lang="en-US" altLang="de-DE">
                <a:latin typeface="Courier New" panose="02070309020205020404" pitchFamily="49" charset="0"/>
                <a:cs typeface="Courier New" panose="02070309020205020404" pitchFamily="49" charset="0"/>
              </a:rPr>
              <a:t>SELECT</a:t>
            </a:r>
            <a:r>
              <a:rPr lang="en-US" altLang="de-DE"/>
              <a:t> clause or in a </a:t>
            </a:r>
            <a:r>
              <a:rPr lang="en-US" altLang="de-DE">
                <a:latin typeface="Courier New" panose="02070309020205020404" pitchFamily="49" charset="0"/>
                <a:cs typeface="Courier New" panose="02070309020205020404" pitchFamily="49" charset="0"/>
              </a:rPr>
              <a:t>HAVING</a:t>
            </a:r>
            <a:r>
              <a:rPr lang="en-US" altLang="de-DE"/>
              <a:t> clause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130</a:t>
            </a:fld>
            <a:endParaRPr lang="en-US" dirty="0"/>
          </a:p>
        </p:txBody>
      </p:sp>
    </p:spTree>
    <p:extLst>
      <p:ext uri="{BB962C8B-B14F-4D97-AF65-F5344CB8AC3E}">
        <p14:creationId xmlns:p14="http://schemas.microsoft.com/office/powerpoint/2010/main" val="33387373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de-DE" dirty="0"/>
              <a:t>Aggregate Functions in SQL (cont.)</a:t>
            </a:r>
          </a:p>
        </p:txBody>
      </p:sp>
      <p:sp>
        <p:nvSpPr>
          <p:cNvPr id="24579" name="Content Placeholder 2"/>
          <p:cNvSpPr>
            <a:spLocks noGrp="1"/>
          </p:cNvSpPr>
          <p:nvPr>
            <p:ph idx="1"/>
          </p:nvPr>
        </p:nvSpPr>
        <p:spPr/>
        <p:txBody>
          <a:bodyPr/>
          <a:lstStyle/>
          <a:p>
            <a:r>
              <a:rPr lang="en-US" altLang="de-DE"/>
              <a:t>NULL values discarded when aggregate functions are applied to a particular column</a:t>
            </a:r>
          </a:p>
          <a:p>
            <a:endParaRPr lang="en-US" altLang="de-DE"/>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743200"/>
            <a:ext cx="6324600" cy="352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131</a:t>
            </a:fld>
            <a:endParaRPr lang="en-US" dirty="0"/>
          </a:p>
        </p:txBody>
      </p:sp>
    </p:spTree>
    <p:extLst>
      <p:ext uri="{BB962C8B-B14F-4D97-AF65-F5344CB8AC3E}">
        <p14:creationId xmlns:p14="http://schemas.microsoft.com/office/powerpoint/2010/main" val="11707512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de-DE"/>
              <a:t>Grouping: The GROUP BY and HAVING Clauses</a:t>
            </a:r>
          </a:p>
        </p:txBody>
      </p:sp>
      <p:sp>
        <p:nvSpPr>
          <p:cNvPr id="25603" name="Content Placeholder 2"/>
          <p:cNvSpPr>
            <a:spLocks noGrp="1"/>
          </p:cNvSpPr>
          <p:nvPr>
            <p:ph idx="1"/>
          </p:nvPr>
        </p:nvSpPr>
        <p:spPr/>
        <p:txBody>
          <a:bodyPr/>
          <a:lstStyle/>
          <a:p>
            <a:r>
              <a:rPr lang="en-US" altLang="de-DE" b="1"/>
              <a:t>Partition</a:t>
            </a:r>
            <a:r>
              <a:rPr lang="en-US" altLang="de-DE"/>
              <a:t> relation into subsets of tuples</a:t>
            </a:r>
          </a:p>
          <a:p>
            <a:pPr lvl="1"/>
            <a:r>
              <a:rPr lang="en-US" altLang="de-DE"/>
              <a:t>Based on </a:t>
            </a:r>
            <a:r>
              <a:rPr lang="en-US" altLang="de-DE" b="1"/>
              <a:t>grouping attribute(s)</a:t>
            </a:r>
          </a:p>
          <a:p>
            <a:pPr lvl="1"/>
            <a:r>
              <a:rPr lang="en-US" altLang="de-DE"/>
              <a:t>Apply function to each such group independently</a:t>
            </a:r>
          </a:p>
          <a:p>
            <a:r>
              <a:rPr lang="en-US" altLang="de-DE" b="1">
                <a:latin typeface="Courier New" panose="02070309020205020404" pitchFamily="49" charset="0"/>
                <a:cs typeface="Courier New" panose="02070309020205020404" pitchFamily="49" charset="0"/>
              </a:rPr>
              <a:t>GROUP BY </a:t>
            </a:r>
            <a:r>
              <a:rPr lang="en-US" altLang="de-DE"/>
              <a:t>clause </a:t>
            </a:r>
          </a:p>
          <a:p>
            <a:pPr lvl="1"/>
            <a:r>
              <a:rPr lang="en-US" altLang="de-DE"/>
              <a:t>Specifies grouping attributes</a:t>
            </a:r>
          </a:p>
          <a:p>
            <a:r>
              <a:rPr lang="en-US" altLang="de-DE"/>
              <a:t>If NULLs exist in grouping attribute </a:t>
            </a:r>
          </a:p>
          <a:p>
            <a:pPr lvl="1"/>
            <a:r>
              <a:rPr lang="en-US" altLang="de-DE"/>
              <a:t>Separate group created for all tuples with a NULL value in grouping attribute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132</a:t>
            </a:fld>
            <a:endParaRPr lang="en-US" dirty="0"/>
          </a:p>
        </p:txBody>
      </p:sp>
    </p:spTree>
    <p:extLst>
      <p:ext uri="{BB962C8B-B14F-4D97-AF65-F5344CB8AC3E}">
        <p14:creationId xmlns:p14="http://schemas.microsoft.com/office/powerpoint/2010/main" val="6024553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5"/>
          <p:cNvSpPr>
            <a:spLocks noGrp="1"/>
          </p:cNvSpPr>
          <p:nvPr>
            <p:ph type="title"/>
          </p:nvPr>
        </p:nvSpPr>
        <p:spPr>
          <a:xfrm>
            <a:off x="76200" y="228600"/>
            <a:ext cx="8915400" cy="838200"/>
          </a:xfrm>
        </p:spPr>
        <p:txBody>
          <a:bodyPr>
            <a:normAutofit fontScale="90000"/>
          </a:bodyPr>
          <a:lstStyle/>
          <a:p>
            <a:r>
              <a:rPr lang="en-US" altLang="de-DE" dirty="0"/>
              <a:t>Grouping: The GROUP BY and HAVING Clauses (cont.)</a:t>
            </a:r>
          </a:p>
        </p:txBody>
      </p:sp>
      <p:sp>
        <p:nvSpPr>
          <p:cNvPr id="26627" name="Content Placeholder 2"/>
          <p:cNvSpPr>
            <a:spLocks noGrp="1"/>
          </p:cNvSpPr>
          <p:nvPr>
            <p:ph idx="1"/>
          </p:nvPr>
        </p:nvSpPr>
        <p:spPr/>
        <p:txBody>
          <a:bodyPr/>
          <a:lstStyle/>
          <a:p>
            <a:r>
              <a:rPr lang="en-US" altLang="de-DE" b="1">
                <a:latin typeface="Courier New" panose="02070309020205020404" pitchFamily="49" charset="0"/>
                <a:cs typeface="Courier New" panose="02070309020205020404" pitchFamily="49" charset="0"/>
              </a:rPr>
              <a:t>HAVING</a:t>
            </a:r>
            <a:r>
              <a:rPr lang="en-US" altLang="de-DE" b="1"/>
              <a:t> </a:t>
            </a:r>
            <a:r>
              <a:rPr lang="en-US" altLang="de-DE"/>
              <a:t>clause</a:t>
            </a:r>
          </a:p>
          <a:p>
            <a:pPr lvl="1"/>
            <a:r>
              <a:rPr lang="en-US" altLang="de-DE"/>
              <a:t>Provides a condition on the summary information</a:t>
            </a: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200400"/>
            <a:ext cx="7221538"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133</a:t>
            </a:fld>
            <a:endParaRPr lang="en-US" dirty="0"/>
          </a:p>
        </p:txBody>
      </p:sp>
    </p:spTree>
    <p:extLst>
      <p:ext uri="{BB962C8B-B14F-4D97-AF65-F5344CB8AC3E}">
        <p14:creationId xmlns:p14="http://schemas.microsoft.com/office/powerpoint/2010/main" val="407012322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704088"/>
            <a:ext cx="8305800" cy="591312"/>
          </a:xfrm>
        </p:spPr>
        <p:txBody>
          <a:bodyPr anchor="t">
            <a:normAutofit/>
          </a:bodyPr>
          <a:lstStyle/>
          <a:p>
            <a:pPr algn="ctr"/>
            <a:r>
              <a:rPr lang="en-US" altLang="de-DE" sz="2900" dirty="0">
                <a:solidFill>
                  <a:schemeClr val="tx1"/>
                </a:solidFill>
                <a:latin typeface="Times New Roman" panose="02020603050405020304" pitchFamily="18" charset="0"/>
                <a:cs typeface="Times New Roman" panose="02020603050405020304" pitchFamily="18" charset="0"/>
              </a:rPr>
              <a:t>Discussion and Summary of SQL Queries</a:t>
            </a: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438400"/>
            <a:ext cx="610076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134</a:t>
            </a:fld>
            <a:endParaRPr lang="en-US" dirty="0"/>
          </a:p>
        </p:txBody>
      </p:sp>
    </p:spTree>
    <p:extLst>
      <p:ext uri="{BB962C8B-B14F-4D97-AF65-F5344CB8AC3E}">
        <p14:creationId xmlns:p14="http://schemas.microsoft.com/office/powerpoint/2010/main" val="39835501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381000"/>
            <a:ext cx="8228013" cy="1143000"/>
          </a:xfrm>
        </p:spPr>
        <p:txBody>
          <a:bodyPr/>
          <a:lstStyle/>
          <a:p>
            <a:r>
              <a:rPr lang="en-US" altLang="de-DE"/>
              <a:t>Specifying Constraints as Assertions and Actions as Triggers</a:t>
            </a:r>
          </a:p>
        </p:txBody>
      </p:sp>
      <p:sp>
        <p:nvSpPr>
          <p:cNvPr id="28675" name="Content Placeholder 2"/>
          <p:cNvSpPr>
            <a:spLocks noGrp="1"/>
          </p:cNvSpPr>
          <p:nvPr>
            <p:ph idx="1"/>
          </p:nvPr>
        </p:nvSpPr>
        <p:spPr>
          <a:xfrm>
            <a:off x="457200" y="1905000"/>
            <a:ext cx="8228013" cy="4224338"/>
          </a:xfrm>
        </p:spPr>
        <p:txBody>
          <a:bodyPr/>
          <a:lstStyle/>
          <a:p>
            <a:r>
              <a:rPr lang="en-US" altLang="de-DE" b="1">
                <a:latin typeface="Courier New" panose="02070309020205020404" pitchFamily="49" charset="0"/>
                <a:cs typeface="Courier New" panose="02070309020205020404" pitchFamily="49" charset="0"/>
              </a:rPr>
              <a:t>CREATE ASSERTION</a:t>
            </a:r>
          </a:p>
          <a:p>
            <a:pPr lvl="1"/>
            <a:r>
              <a:rPr lang="en-US" altLang="de-DE"/>
              <a:t>Specify additional types of constraints outside scope of built-in relational model constraints</a:t>
            </a:r>
          </a:p>
          <a:p>
            <a:r>
              <a:rPr lang="en-US" altLang="de-DE" b="1">
                <a:latin typeface="Courier New" panose="02070309020205020404" pitchFamily="49" charset="0"/>
                <a:cs typeface="Courier New" panose="02070309020205020404" pitchFamily="49" charset="0"/>
              </a:rPr>
              <a:t>CREATE TRIGGER</a:t>
            </a:r>
          </a:p>
          <a:p>
            <a:pPr lvl="1"/>
            <a:r>
              <a:rPr lang="en-US" altLang="de-DE"/>
              <a:t>Specify automatic actions that database system will perform when certain events and conditions occur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135</a:t>
            </a:fld>
            <a:endParaRPr lang="en-US" dirty="0"/>
          </a:p>
        </p:txBody>
      </p:sp>
    </p:spTree>
    <p:extLst>
      <p:ext uri="{BB962C8B-B14F-4D97-AF65-F5344CB8AC3E}">
        <p14:creationId xmlns:p14="http://schemas.microsoft.com/office/powerpoint/2010/main" val="2735580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altLang="de-DE"/>
              <a:t>Specifying General Constraints as Assertions in SQL</a:t>
            </a:r>
          </a:p>
        </p:txBody>
      </p:sp>
      <p:sp>
        <p:nvSpPr>
          <p:cNvPr id="29699"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CREATE ASSERTION </a:t>
            </a:r>
          </a:p>
          <a:p>
            <a:pPr lvl="1"/>
            <a:r>
              <a:rPr lang="en-US" altLang="de-DE"/>
              <a:t>Specify a query that selects any tuples that violate the desired condition</a:t>
            </a:r>
          </a:p>
          <a:p>
            <a:pPr lvl="1"/>
            <a:r>
              <a:rPr lang="en-US" altLang="de-DE"/>
              <a:t>Use only in cases where it is not possible to use </a:t>
            </a:r>
            <a:r>
              <a:rPr lang="en-US" altLang="de-DE">
                <a:latin typeface="Courier New" panose="02070309020205020404" pitchFamily="49" charset="0"/>
                <a:cs typeface="Courier New" panose="02070309020205020404" pitchFamily="49" charset="0"/>
              </a:rPr>
              <a:t>CHECK</a:t>
            </a:r>
            <a:r>
              <a:rPr lang="en-US" altLang="de-DE"/>
              <a:t> on attributes and domains</a:t>
            </a:r>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4191000"/>
            <a:ext cx="63373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136</a:t>
            </a:fld>
            <a:endParaRPr lang="en-US" dirty="0"/>
          </a:p>
        </p:txBody>
      </p:sp>
    </p:spTree>
    <p:extLst>
      <p:ext uri="{BB962C8B-B14F-4D97-AF65-F5344CB8AC3E}">
        <p14:creationId xmlns:p14="http://schemas.microsoft.com/office/powerpoint/2010/main" val="222217546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de-DE"/>
              <a:t>Introduction to Triggers in SQL</a:t>
            </a:r>
          </a:p>
        </p:txBody>
      </p:sp>
      <p:sp>
        <p:nvSpPr>
          <p:cNvPr id="30723"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CREATE TRIGGER </a:t>
            </a:r>
            <a:r>
              <a:rPr lang="en-US" altLang="de-DE"/>
              <a:t>statement</a:t>
            </a:r>
          </a:p>
          <a:p>
            <a:pPr lvl="1"/>
            <a:r>
              <a:rPr lang="en-US" altLang="de-DE"/>
              <a:t>Used to monitor the database</a:t>
            </a:r>
          </a:p>
          <a:p>
            <a:r>
              <a:rPr lang="en-US" altLang="de-DE"/>
              <a:t>Typical trigger has three components:</a:t>
            </a:r>
          </a:p>
          <a:p>
            <a:pPr lvl="1"/>
            <a:r>
              <a:rPr lang="en-US" altLang="de-DE" b="1"/>
              <a:t>Event(s)</a:t>
            </a:r>
          </a:p>
          <a:p>
            <a:pPr lvl="1"/>
            <a:r>
              <a:rPr lang="en-US" altLang="de-DE" b="1"/>
              <a:t>Condition</a:t>
            </a:r>
          </a:p>
          <a:p>
            <a:pPr lvl="1"/>
            <a:r>
              <a:rPr lang="en-US" altLang="de-DE" b="1"/>
              <a:t>Action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137</a:t>
            </a:fld>
            <a:endParaRPr lang="en-US" dirty="0"/>
          </a:p>
        </p:txBody>
      </p:sp>
    </p:spTree>
    <p:extLst>
      <p:ext uri="{BB962C8B-B14F-4D97-AF65-F5344CB8AC3E}">
        <p14:creationId xmlns:p14="http://schemas.microsoft.com/office/powerpoint/2010/main" val="31771712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de-DE"/>
              <a:t>Views (Virtual Tables) in SQL</a:t>
            </a:r>
          </a:p>
        </p:txBody>
      </p:sp>
      <p:sp>
        <p:nvSpPr>
          <p:cNvPr id="31747" name="Content Placeholder 2"/>
          <p:cNvSpPr>
            <a:spLocks noGrp="1"/>
          </p:cNvSpPr>
          <p:nvPr>
            <p:ph idx="1"/>
          </p:nvPr>
        </p:nvSpPr>
        <p:spPr/>
        <p:txBody>
          <a:bodyPr/>
          <a:lstStyle/>
          <a:p>
            <a:r>
              <a:rPr lang="en-US" altLang="de-DE"/>
              <a:t>Concept of a view in SQL</a:t>
            </a:r>
          </a:p>
          <a:p>
            <a:pPr lvl="1"/>
            <a:r>
              <a:rPr lang="en-US" altLang="de-DE"/>
              <a:t>Single table derived from other tables</a:t>
            </a:r>
          </a:p>
          <a:p>
            <a:pPr lvl="1"/>
            <a:r>
              <a:rPr lang="en-US" altLang="de-DE"/>
              <a:t>Considered to be a virtual table</a:t>
            </a:r>
          </a:p>
          <a:p>
            <a:pPr lvl="1"/>
            <a:endParaRPr lang="en-US" altLang="de-DE"/>
          </a:p>
        </p:txBody>
      </p:sp>
      <p:sp>
        <p:nvSpPr>
          <p:cNvPr id="2" name="Foliennummernplatzhalter 1"/>
          <p:cNvSpPr>
            <a:spLocks noGrp="1"/>
          </p:cNvSpPr>
          <p:nvPr>
            <p:ph type="sldNum" sz="quarter" idx="12"/>
          </p:nvPr>
        </p:nvSpPr>
        <p:spPr/>
        <p:txBody>
          <a:bodyPr/>
          <a:lstStyle/>
          <a:p>
            <a:fld id="{B6F15528-21DE-4FAA-801E-634DDDAF4B2B}" type="slidenum">
              <a:rPr lang="en-US" smtClean="0"/>
              <a:pPr/>
              <a:t>138</a:t>
            </a:fld>
            <a:endParaRPr lang="en-US" dirty="0"/>
          </a:p>
        </p:txBody>
      </p:sp>
    </p:spTree>
    <p:extLst>
      <p:ext uri="{BB962C8B-B14F-4D97-AF65-F5344CB8AC3E}">
        <p14:creationId xmlns:p14="http://schemas.microsoft.com/office/powerpoint/2010/main" val="36173364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de-DE"/>
              <a:t>Specification of Views in SQL</a:t>
            </a:r>
          </a:p>
        </p:txBody>
      </p:sp>
      <p:sp>
        <p:nvSpPr>
          <p:cNvPr id="32771" name="Content Placeholder 2"/>
          <p:cNvSpPr>
            <a:spLocks noGrp="1"/>
          </p:cNvSpPr>
          <p:nvPr>
            <p:ph idx="1"/>
          </p:nvPr>
        </p:nvSpPr>
        <p:spPr/>
        <p:txBody>
          <a:bodyPr/>
          <a:lstStyle/>
          <a:p>
            <a:r>
              <a:rPr lang="en-US" altLang="de-DE" b="1">
                <a:latin typeface="Courier New" panose="02070309020205020404" pitchFamily="49" charset="0"/>
                <a:cs typeface="Courier New" panose="02070309020205020404" pitchFamily="49" charset="0"/>
              </a:rPr>
              <a:t>CREATE VIEW</a:t>
            </a:r>
            <a:r>
              <a:rPr lang="en-US" altLang="de-DE"/>
              <a:t> command</a:t>
            </a:r>
          </a:p>
          <a:p>
            <a:pPr lvl="1"/>
            <a:r>
              <a:rPr lang="en-US" altLang="de-DE"/>
              <a:t>Give table name, list of attribute names, and a query to specify the contents of the view</a:t>
            </a:r>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352800"/>
            <a:ext cx="65722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139</a:t>
            </a:fld>
            <a:endParaRPr lang="en-US" dirty="0"/>
          </a:p>
        </p:txBody>
      </p:sp>
    </p:spTree>
    <p:extLst>
      <p:ext uri="{BB962C8B-B14F-4D97-AF65-F5344CB8AC3E}">
        <p14:creationId xmlns:p14="http://schemas.microsoft.com/office/powerpoint/2010/main" val="28405010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4"/>
          <p:cNvSpPr>
            <a:spLocks noGrp="1"/>
          </p:cNvSpPr>
          <p:nvPr>
            <p:ph type="title"/>
          </p:nvPr>
        </p:nvSpPr>
        <p:spPr/>
        <p:txBody>
          <a:bodyPr/>
          <a:lstStyle/>
          <a:p>
            <a:r>
              <a:rPr lang="en-US" altLang="de-DE" dirty="0"/>
              <a:t>Specification of Views in SQL (cont.)</a:t>
            </a:r>
          </a:p>
        </p:txBody>
      </p:sp>
      <p:sp>
        <p:nvSpPr>
          <p:cNvPr id="33795" name="Content Placeholder 2"/>
          <p:cNvSpPr>
            <a:spLocks noGrp="1"/>
          </p:cNvSpPr>
          <p:nvPr>
            <p:ph idx="1"/>
          </p:nvPr>
        </p:nvSpPr>
        <p:spPr/>
        <p:txBody>
          <a:bodyPr/>
          <a:lstStyle/>
          <a:p>
            <a:r>
              <a:rPr lang="en-US" altLang="de-DE"/>
              <a:t>Specify SQL queries on a view</a:t>
            </a:r>
          </a:p>
          <a:p>
            <a:r>
              <a:rPr lang="en-US" altLang="de-DE"/>
              <a:t>View always up-to-date</a:t>
            </a:r>
          </a:p>
          <a:p>
            <a:pPr lvl="1"/>
            <a:r>
              <a:rPr lang="en-US" altLang="de-DE"/>
              <a:t>Responsibility of the DBMS and not the user </a:t>
            </a:r>
          </a:p>
          <a:p>
            <a:r>
              <a:rPr lang="en-US" altLang="de-DE" b="1">
                <a:latin typeface="Courier New" panose="02070309020205020404" pitchFamily="49" charset="0"/>
                <a:cs typeface="Courier New" panose="02070309020205020404" pitchFamily="49" charset="0"/>
              </a:rPr>
              <a:t>DROP VIEW </a:t>
            </a:r>
            <a:r>
              <a:rPr lang="en-US" altLang="de-DE"/>
              <a:t>command </a:t>
            </a:r>
          </a:p>
          <a:p>
            <a:pPr lvl="1"/>
            <a:r>
              <a:rPr lang="en-US" altLang="de-DE"/>
              <a:t>Dispose of a view</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140</a:t>
            </a:fld>
            <a:endParaRPr lang="en-US" dirty="0"/>
          </a:p>
        </p:txBody>
      </p:sp>
    </p:spTree>
    <p:extLst>
      <p:ext uri="{BB962C8B-B14F-4D97-AF65-F5344CB8AC3E}">
        <p14:creationId xmlns:p14="http://schemas.microsoft.com/office/powerpoint/2010/main" val="37794988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fontScale="90000"/>
          </a:bodyPr>
          <a:lstStyle/>
          <a:p>
            <a:r>
              <a:rPr lang="en-US" altLang="de-DE"/>
              <a:t>View Implementation, View Update, and Inline Views</a:t>
            </a:r>
          </a:p>
        </p:txBody>
      </p:sp>
      <p:sp>
        <p:nvSpPr>
          <p:cNvPr id="34819" name="Content Placeholder 2"/>
          <p:cNvSpPr>
            <a:spLocks noGrp="1"/>
          </p:cNvSpPr>
          <p:nvPr>
            <p:ph idx="1"/>
          </p:nvPr>
        </p:nvSpPr>
        <p:spPr/>
        <p:txBody>
          <a:bodyPr/>
          <a:lstStyle/>
          <a:p>
            <a:r>
              <a:rPr lang="en-US" altLang="de-DE"/>
              <a:t>Complex problem of efficiently implementing a view for querying</a:t>
            </a:r>
          </a:p>
          <a:p>
            <a:r>
              <a:rPr lang="en-US" altLang="de-DE" b="1"/>
              <a:t>Query modification	</a:t>
            </a:r>
            <a:r>
              <a:rPr lang="en-US" altLang="de-DE"/>
              <a:t>approach</a:t>
            </a:r>
          </a:p>
          <a:p>
            <a:pPr lvl="1"/>
            <a:r>
              <a:rPr lang="en-US" altLang="de-DE"/>
              <a:t>Modify view query into a query on underlying base tables</a:t>
            </a:r>
          </a:p>
          <a:p>
            <a:pPr lvl="1"/>
            <a:r>
              <a:rPr lang="en-US" altLang="de-DE"/>
              <a:t>Disadvantage: inefficient for views defined via complex queries that are time-consuming to execute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141</a:t>
            </a:fld>
            <a:endParaRPr lang="en-US" dirty="0"/>
          </a:p>
        </p:txBody>
      </p:sp>
    </p:spTree>
    <p:extLst>
      <p:ext uri="{BB962C8B-B14F-4D97-AF65-F5344CB8AC3E}">
        <p14:creationId xmlns:p14="http://schemas.microsoft.com/office/powerpoint/2010/main" val="11092714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4"/>
          <p:cNvSpPr>
            <a:spLocks noGrp="1"/>
          </p:cNvSpPr>
          <p:nvPr>
            <p:ph type="title"/>
          </p:nvPr>
        </p:nvSpPr>
        <p:spPr/>
        <p:txBody>
          <a:bodyPr/>
          <a:lstStyle/>
          <a:p>
            <a:r>
              <a:rPr lang="en-US" altLang="de-DE"/>
              <a:t>View Implementation</a:t>
            </a:r>
          </a:p>
        </p:txBody>
      </p:sp>
      <p:sp>
        <p:nvSpPr>
          <p:cNvPr id="35843" name="Content Placeholder 2"/>
          <p:cNvSpPr>
            <a:spLocks noGrp="1"/>
          </p:cNvSpPr>
          <p:nvPr>
            <p:ph idx="1"/>
          </p:nvPr>
        </p:nvSpPr>
        <p:spPr/>
        <p:txBody>
          <a:bodyPr/>
          <a:lstStyle/>
          <a:p>
            <a:r>
              <a:rPr lang="en-US" altLang="de-DE" b="1"/>
              <a:t>View materialization approach</a:t>
            </a:r>
          </a:p>
          <a:p>
            <a:pPr lvl="1"/>
            <a:r>
              <a:rPr lang="en-US" altLang="de-DE"/>
              <a:t>Physically create a temporary view table when the view is first queried </a:t>
            </a:r>
          </a:p>
          <a:p>
            <a:pPr lvl="1"/>
            <a:r>
              <a:rPr lang="en-US" altLang="de-DE"/>
              <a:t>Keep that table on the assumption that other queries on the view will follow</a:t>
            </a:r>
          </a:p>
          <a:p>
            <a:pPr lvl="1"/>
            <a:r>
              <a:rPr lang="en-US" altLang="de-DE"/>
              <a:t>Requires efficient strategy for automatically updating the view table when the base tables are updated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142</a:t>
            </a:fld>
            <a:endParaRPr lang="en-US" dirty="0"/>
          </a:p>
        </p:txBody>
      </p:sp>
    </p:spTree>
    <p:extLst>
      <p:ext uri="{BB962C8B-B14F-4D97-AF65-F5344CB8AC3E}">
        <p14:creationId xmlns:p14="http://schemas.microsoft.com/office/powerpoint/2010/main" val="27938071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4"/>
          <p:cNvSpPr>
            <a:spLocks noGrp="1"/>
          </p:cNvSpPr>
          <p:nvPr>
            <p:ph type="title"/>
          </p:nvPr>
        </p:nvSpPr>
        <p:spPr/>
        <p:txBody>
          <a:bodyPr/>
          <a:lstStyle/>
          <a:p>
            <a:r>
              <a:rPr lang="en-US" altLang="de-DE" dirty="0"/>
              <a:t>View Implementation (cont.)</a:t>
            </a:r>
          </a:p>
        </p:txBody>
      </p:sp>
      <p:sp>
        <p:nvSpPr>
          <p:cNvPr id="36867" name="Content Placeholder 2"/>
          <p:cNvSpPr>
            <a:spLocks noGrp="1"/>
          </p:cNvSpPr>
          <p:nvPr>
            <p:ph idx="1"/>
          </p:nvPr>
        </p:nvSpPr>
        <p:spPr/>
        <p:txBody>
          <a:bodyPr/>
          <a:lstStyle/>
          <a:p>
            <a:r>
              <a:rPr lang="en-US" altLang="de-DE" b="1"/>
              <a:t>Incremental update strategies</a:t>
            </a:r>
          </a:p>
          <a:p>
            <a:pPr lvl="1"/>
            <a:r>
              <a:rPr lang="en-US" altLang="de-DE"/>
              <a:t>DBMS determines what new tuples must be inserted, deleted, or modified in a materialized view table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143</a:t>
            </a:fld>
            <a:endParaRPr lang="en-US" dirty="0"/>
          </a:p>
        </p:txBody>
      </p:sp>
    </p:spTree>
    <p:extLst>
      <p:ext uri="{BB962C8B-B14F-4D97-AF65-F5344CB8AC3E}">
        <p14:creationId xmlns:p14="http://schemas.microsoft.com/office/powerpoint/2010/main" val="219938299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4"/>
          <p:cNvSpPr>
            <a:spLocks noGrp="1"/>
          </p:cNvSpPr>
          <p:nvPr>
            <p:ph type="title"/>
          </p:nvPr>
        </p:nvSpPr>
        <p:spPr/>
        <p:txBody>
          <a:bodyPr/>
          <a:lstStyle/>
          <a:p>
            <a:r>
              <a:rPr lang="en-US" altLang="de-DE"/>
              <a:t>View Update and Inline Views</a:t>
            </a:r>
          </a:p>
        </p:txBody>
      </p:sp>
      <p:sp>
        <p:nvSpPr>
          <p:cNvPr id="37891" name="Content Placeholder 2"/>
          <p:cNvSpPr>
            <a:spLocks noGrp="1"/>
          </p:cNvSpPr>
          <p:nvPr>
            <p:ph idx="1"/>
          </p:nvPr>
        </p:nvSpPr>
        <p:spPr/>
        <p:txBody>
          <a:bodyPr/>
          <a:lstStyle/>
          <a:p>
            <a:r>
              <a:rPr lang="en-US" altLang="de-DE"/>
              <a:t>Update on a view defined on a single table without any aggregate functions</a:t>
            </a:r>
          </a:p>
          <a:p>
            <a:pPr lvl="1"/>
            <a:r>
              <a:rPr lang="en-US" altLang="de-DE"/>
              <a:t>Can be mapped to an update on underlying base table</a:t>
            </a:r>
          </a:p>
          <a:p>
            <a:r>
              <a:rPr lang="en-US" altLang="de-DE"/>
              <a:t>View involving joins</a:t>
            </a:r>
          </a:p>
          <a:p>
            <a:pPr lvl="1"/>
            <a:r>
              <a:rPr lang="en-US" altLang="de-DE"/>
              <a:t>Often not possible for DBMS to determine which of the updates is intended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144</a:t>
            </a:fld>
            <a:endParaRPr lang="en-US" dirty="0"/>
          </a:p>
        </p:txBody>
      </p:sp>
    </p:spTree>
    <p:extLst>
      <p:ext uri="{BB962C8B-B14F-4D97-AF65-F5344CB8AC3E}">
        <p14:creationId xmlns:p14="http://schemas.microsoft.com/office/powerpoint/2010/main" val="351186669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a:spLocks noGrp="1"/>
          </p:cNvSpPr>
          <p:nvPr>
            <p:ph idx="1"/>
          </p:nvPr>
        </p:nvSpPr>
        <p:spPr>
          <a:xfrm>
            <a:off x="457200" y="1600200"/>
            <a:ext cx="8228013" cy="3919538"/>
          </a:xfrm>
        </p:spPr>
        <p:txBody>
          <a:bodyPr/>
          <a:lstStyle/>
          <a:p>
            <a:r>
              <a:rPr lang="en-US" altLang="de-DE"/>
              <a:t>Clause </a:t>
            </a:r>
            <a:r>
              <a:rPr lang="en-US" altLang="de-DE" b="1">
                <a:latin typeface="Courier New" panose="02070309020205020404" pitchFamily="49" charset="0"/>
                <a:cs typeface="Courier New" panose="02070309020205020404" pitchFamily="49" charset="0"/>
              </a:rPr>
              <a:t>WITH CHECK OPTION </a:t>
            </a:r>
          </a:p>
          <a:p>
            <a:pPr lvl="1"/>
            <a:r>
              <a:rPr lang="en-US" altLang="de-DE"/>
              <a:t>Must be added at the end of the view definition if a view is to be updated</a:t>
            </a:r>
          </a:p>
          <a:p>
            <a:r>
              <a:rPr lang="en-US" altLang="de-DE" b="1"/>
              <a:t>In-line view</a:t>
            </a:r>
          </a:p>
          <a:p>
            <a:pPr lvl="1"/>
            <a:r>
              <a:rPr lang="en-US" altLang="de-DE"/>
              <a:t>Defined in the </a:t>
            </a:r>
            <a:r>
              <a:rPr lang="en-US" altLang="de-DE">
                <a:latin typeface="Courier New" panose="02070309020205020404" pitchFamily="49" charset="0"/>
                <a:cs typeface="Courier New" panose="02070309020205020404" pitchFamily="49" charset="0"/>
              </a:rPr>
              <a:t>FROM</a:t>
            </a:r>
            <a:r>
              <a:rPr lang="en-US" altLang="de-DE"/>
              <a:t> clause of an SQL query</a:t>
            </a:r>
          </a:p>
        </p:txBody>
      </p:sp>
      <p:sp>
        <p:nvSpPr>
          <p:cNvPr id="38915" name="Title 4"/>
          <p:cNvSpPr>
            <a:spLocks noGrp="1"/>
          </p:cNvSpPr>
          <p:nvPr>
            <p:ph type="title"/>
          </p:nvPr>
        </p:nvSpPr>
        <p:spPr/>
        <p:txBody>
          <a:bodyPr/>
          <a:lstStyle/>
          <a:p>
            <a:r>
              <a:rPr lang="en-US" altLang="de-DE" dirty="0"/>
              <a:t>View Update and Inline Views (cont.)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145</a:t>
            </a:fld>
            <a:endParaRPr lang="en-US" dirty="0"/>
          </a:p>
        </p:txBody>
      </p:sp>
    </p:spTree>
    <p:extLst>
      <p:ext uri="{BB962C8B-B14F-4D97-AF65-F5344CB8AC3E}">
        <p14:creationId xmlns:p14="http://schemas.microsoft.com/office/powerpoint/2010/main" val="38169011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de-DE"/>
              <a:t>Schema Change Statements in SQL</a:t>
            </a:r>
          </a:p>
        </p:txBody>
      </p:sp>
      <p:sp>
        <p:nvSpPr>
          <p:cNvPr id="39939" name="Content Placeholder 2"/>
          <p:cNvSpPr>
            <a:spLocks noGrp="1"/>
          </p:cNvSpPr>
          <p:nvPr>
            <p:ph idx="1"/>
          </p:nvPr>
        </p:nvSpPr>
        <p:spPr/>
        <p:txBody>
          <a:bodyPr/>
          <a:lstStyle/>
          <a:p>
            <a:r>
              <a:rPr lang="en-US" altLang="de-DE" b="1"/>
              <a:t>Schema evolution commands </a:t>
            </a:r>
          </a:p>
          <a:p>
            <a:pPr lvl="1"/>
            <a:r>
              <a:rPr lang="en-US" altLang="de-DE"/>
              <a:t>Can be done while the database is operational </a:t>
            </a:r>
          </a:p>
          <a:p>
            <a:pPr lvl="1"/>
            <a:r>
              <a:rPr lang="en-US" altLang="de-DE"/>
              <a:t>Does not require recompilation of the database schema</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146</a:t>
            </a:fld>
            <a:endParaRPr lang="en-US" dirty="0"/>
          </a:p>
        </p:txBody>
      </p:sp>
    </p:spTree>
    <p:extLst>
      <p:ext uri="{BB962C8B-B14F-4D97-AF65-F5344CB8AC3E}">
        <p14:creationId xmlns:p14="http://schemas.microsoft.com/office/powerpoint/2010/main" val="21331941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de-DE"/>
              <a:t>The DROP Command</a:t>
            </a:r>
          </a:p>
        </p:txBody>
      </p:sp>
      <p:sp>
        <p:nvSpPr>
          <p:cNvPr id="40963" name="Content Placeholder 2"/>
          <p:cNvSpPr>
            <a:spLocks noGrp="1"/>
          </p:cNvSpPr>
          <p:nvPr>
            <p:ph idx="1"/>
          </p:nvPr>
        </p:nvSpPr>
        <p:spPr/>
        <p:txBody>
          <a:bodyPr/>
          <a:lstStyle/>
          <a:p>
            <a:r>
              <a:rPr lang="en-US" altLang="de-DE">
                <a:latin typeface="Courier New" panose="02070309020205020404" pitchFamily="49" charset="0"/>
                <a:cs typeface="Courier New" panose="02070309020205020404" pitchFamily="49" charset="0"/>
              </a:rPr>
              <a:t>DROP </a:t>
            </a:r>
            <a:r>
              <a:rPr lang="en-US" altLang="de-DE"/>
              <a:t>command </a:t>
            </a:r>
          </a:p>
          <a:p>
            <a:pPr lvl="1"/>
            <a:r>
              <a:rPr lang="en-US" altLang="de-DE"/>
              <a:t>Used to drop named schema elements, such as tables, domains, or constraint</a:t>
            </a:r>
          </a:p>
          <a:p>
            <a:r>
              <a:rPr lang="en-US" altLang="de-DE"/>
              <a:t>Drop behavior options: </a:t>
            </a:r>
          </a:p>
          <a:p>
            <a:pPr lvl="1"/>
            <a:r>
              <a:rPr lang="en-US" altLang="de-DE">
                <a:latin typeface="Courier New" panose="02070309020205020404" pitchFamily="49" charset="0"/>
                <a:cs typeface="Courier New" panose="02070309020205020404" pitchFamily="49" charset="0"/>
              </a:rPr>
              <a:t>CASCADE </a:t>
            </a:r>
            <a:r>
              <a:rPr lang="en-US" altLang="de-DE"/>
              <a:t>and </a:t>
            </a:r>
            <a:r>
              <a:rPr lang="en-US" altLang="de-DE">
                <a:latin typeface="Courier New" panose="02070309020205020404" pitchFamily="49" charset="0"/>
                <a:cs typeface="Courier New" panose="02070309020205020404" pitchFamily="49" charset="0"/>
              </a:rPr>
              <a:t>RESTRICT</a:t>
            </a:r>
          </a:p>
          <a:p>
            <a:r>
              <a:rPr lang="en-US" altLang="de-DE"/>
              <a:t>Example:</a:t>
            </a:r>
          </a:p>
          <a:p>
            <a:pPr lvl="1"/>
            <a:r>
              <a:rPr lang="en-US" altLang="de-DE">
                <a:latin typeface="Courier New" panose="02070309020205020404" pitchFamily="49" charset="0"/>
                <a:cs typeface="Courier New" panose="02070309020205020404" pitchFamily="49" charset="0"/>
              </a:rPr>
              <a:t>DROP SCHEMA COMPANY CASCADE;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147</a:t>
            </a:fld>
            <a:endParaRPr lang="en-US" dirty="0"/>
          </a:p>
        </p:txBody>
      </p:sp>
    </p:spTree>
    <p:extLst>
      <p:ext uri="{BB962C8B-B14F-4D97-AF65-F5344CB8AC3E}">
        <p14:creationId xmlns:p14="http://schemas.microsoft.com/office/powerpoint/2010/main" val="34108215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de-DE"/>
              <a:t>The ALTER Command</a:t>
            </a:r>
          </a:p>
        </p:txBody>
      </p:sp>
      <p:sp>
        <p:nvSpPr>
          <p:cNvPr id="41987" name="Content Placeholder 2"/>
          <p:cNvSpPr>
            <a:spLocks noGrp="1"/>
          </p:cNvSpPr>
          <p:nvPr>
            <p:ph idx="1"/>
          </p:nvPr>
        </p:nvSpPr>
        <p:spPr/>
        <p:txBody>
          <a:bodyPr/>
          <a:lstStyle/>
          <a:p>
            <a:r>
              <a:rPr lang="en-US" altLang="de-DE" b="1"/>
              <a:t>Alter table actions </a:t>
            </a:r>
            <a:r>
              <a:rPr lang="en-US" altLang="de-DE"/>
              <a:t>include:</a:t>
            </a:r>
          </a:p>
          <a:p>
            <a:pPr lvl="1"/>
            <a:r>
              <a:rPr lang="en-US" altLang="de-DE"/>
              <a:t>Adding or dropping a column (attribute)</a:t>
            </a:r>
          </a:p>
          <a:p>
            <a:pPr lvl="1"/>
            <a:r>
              <a:rPr lang="en-US" altLang="de-DE"/>
              <a:t>Changing a column definition</a:t>
            </a:r>
          </a:p>
          <a:p>
            <a:pPr lvl="1"/>
            <a:r>
              <a:rPr lang="en-US" altLang="de-DE"/>
              <a:t>Adding or dropping table constraints</a:t>
            </a:r>
          </a:p>
          <a:p>
            <a:r>
              <a:rPr lang="en-US" altLang="de-DE">
                <a:cs typeface="Courier New" panose="02070309020205020404" pitchFamily="49" charset="0"/>
              </a:rPr>
              <a:t>Example:</a:t>
            </a:r>
          </a:p>
          <a:p>
            <a:pPr lvl="1"/>
            <a:r>
              <a:rPr lang="en-US" altLang="de-DE">
                <a:latin typeface="Courier New" panose="02070309020205020404" pitchFamily="49" charset="0"/>
                <a:cs typeface="Courier New" panose="02070309020205020404" pitchFamily="49" charset="0"/>
              </a:rPr>
              <a:t>ALTER TABLE COMPANY.EMPLOYEE ADD COLUMN Job VARCHAR(12);</a:t>
            </a:r>
          </a:p>
          <a:p>
            <a:r>
              <a:rPr lang="en-US" altLang="de-DE"/>
              <a:t>To drop a column</a:t>
            </a:r>
          </a:p>
          <a:p>
            <a:pPr lvl="1"/>
            <a:r>
              <a:rPr lang="en-US" altLang="de-DE"/>
              <a:t>Choose either </a:t>
            </a:r>
            <a:r>
              <a:rPr lang="en-US" altLang="de-DE">
                <a:latin typeface="Courier New" panose="02070309020205020404" pitchFamily="49" charset="0"/>
                <a:cs typeface="Courier New" panose="02070309020205020404" pitchFamily="49" charset="0"/>
              </a:rPr>
              <a:t>CASCADE</a:t>
            </a:r>
            <a:r>
              <a:rPr lang="en-US" altLang="de-DE"/>
              <a:t> or </a:t>
            </a:r>
            <a:r>
              <a:rPr lang="en-US" altLang="de-DE">
                <a:latin typeface="Courier New" panose="02070309020205020404" pitchFamily="49" charset="0"/>
                <a:cs typeface="Courier New" panose="02070309020205020404" pitchFamily="49" charset="0"/>
              </a:rPr>
              <a:t>RESTRICT</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148</a:t>
            </a:fld>
            <a:endParaRPr lang="en-US" dirty="0"/>
          </a:p>
        </p:txBody>
      </p:sp>
    </p:spTree>
    <p:extLst>
      <p:ext uri="{BB962C8B-B14F-4D97-AF65-F5344CB8AC3E}">
        <p14:creationId xmlns:p14="http://schemas.microsoft.com/office/powerpoint/2010/main" val="2392915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de-DE" dirty="0"/>
              <a:t>The ALTER Command (cont.)</a:t>
            </a:r>
          </a:p>
        </p:txBody>
      </p:sp>
      <p:sp>
        <p:nvSpPr>
          <p:cNvPr id="43011" name="Content Placeholder 2"/>
          <p:cNvSpPr>
            <a:spLocks noGrp="1"/>
          </p:cNvSpPr>
          <p:nvPr>
            <p:ph idx="1"/>
          </p:nvPr>
        </p:nvSpPr>
        <p:spPr/>
        <p:txBody>
          <a:bodyPr/>
          <a:lstStyle/>
          <a:p>
            <a:r>
              <a:rPr lang="en-US" altLang="de-DE"/>
              <a:t>Change constraints specified on a table </a:t>
            </a:r>
          </a:p>
          <a:p>
            <a:pPr lvl="1"/>
            <a:r>
              <a:rPr lang="en-US" altLang="de-DE"/>
              <a:t>Add or drop a named constraint</a:t>
            </a:r>
          </a:p>
        </p:txBody>
      </p:sp>
      <p:pic>
        <p:nvPicPr>
          <p:cNvPr id="430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048000"/>
            <a:ext cx="60039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149</a:t>
            </a:fld>
            <a:endParaRPr lang="en-US" dirty="0"/>
          </a:p>
        </p:txBody>
      </p:sp>
    </p:spTree>
    <p:extLst>
      <p:ext uri="{BB962C8B-B14F-4D97-AF65-F5344CB8AC3E}">
        <p14:creationId xmlns:p14="http://schemas.microsoft.com/office/powerpoint/2010/main" val="356572064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0" y="2438400"/>
            <a:ext cx="9143999" cy="1371600"/>
          </a:xfrm>
        </p:spPr>
        <p:txBody>
          <a:bodyPr anchor="t" anchorCtr="0">
            <a:normAutofit/>
          </a:bodyPr>
          <a:lstStyle/>
          <a:p>
            <a:pPr marL="0" indent="0" algn="ctr">
              <a:spcBef>
                <a:spcPts val="0"/>
              </a:spcBef>
              <a:spcAft>
                <a:spcPts val="600"/>
              </a:spcAft>
              <a:buNone/>
            </a:pPr>
            <a:r>
              <a:rPr lang="de-DE" sz="3200" dirty="0">
                <a:effectLst/>
                <a:latin typeface="Times New Roman" panose="02020603050405020304" pitchFamily="18" charset="0"/>
                <a:cs typeface="Times New Roman" panose="02020603050405020304" pitchFamily="18" charset="0"/>
              </a:rPr>
              <a:t>Entity-</a:t>
            </a:r>
            <a:r>
              <a:rPr lang="de-DE" sz="3200" dirty="0" err="1">
                <a:effectLst/>
                <a:latin typeface="Times New Roman" panose="02020603050405020304" pitchFamily="18" charset="0"/>
                <a:cs typeface="Times New Roman" panose="02020603050405020304" pitchFamily="18" charset="0"/>
              </a:rPr>
              <a:t>Relationship</a:t>
            </a:r>
            <a:r>
              <a:rPr lang="de-DE" sz="3200" dirty="0">
                <a:effectLst/>
                <a:latin typeface="Times New Roman" panose="02020603050405020304" pitchFamily="18" charset="0"/>
                <a:cs typeface="Times New Roman" panose="02020603050405020304" pitchFamily="18" charset="0"/>
              </a:rPr>
              <a:t> (ER) Model</a:t>
            </a:r>
          </a:p>
          <a:p>
            <a:pPr marL="0" indent="0" algn="ctr">
              <a:spcBef>
                <a:spcPts val="0"/>
              </a:spcBef>
              <a:spcAft>
                <a:spcPts val="600"/>
              </a:spcAft>
              <a:buNone/>
            </a:pP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marL="0" indent="0">
              <a:spcAft>
                <a:spcPts val="600"/>
              </a:spcAft>
              <a:buNone/>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150</a:t>
            </a:fld>
            <a:endParaRPr lang="en-US" dirty="0"/>
          </a:p>
        </p:txBody>
      </p:sp>
    </p:spTree>
    <p:extLst>
      <p:ext uri="{BB962C8B-B14F-4D97-AF65-F5344CB8AC3E}">
        <p14:creationId xmlns:p14="http://schemas.microsoft.com/office/powerpoint/2010/main" val="13091985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2014.</a:t>
            </a:r>
          </a:p>
          <a:p>
            <a:pPr>
              <a:spcAft>
                <a:spcPts val="0"/>
              </a:spcAft>
            </a:pPr>
            <a:r>
              <a:rPr lang="en-US" sz="2800" dirty="0"/>
              <a:t>Mark L. </a:t>
            </a:r>
            <a:r>
              <a:rPr lang="en-US" sz="2800" dirty="0" err="1"/>
              <a:t>Gillenson</a:t>
            </a:r>
            <a:r>
              <a:rPr lang="en-US" sz="2800" dirty="0"/>
              <a:t>; “Fundamentals of Database Management Systems”, 2</a:t>
            </a:r>
            <a:r>
              <a:rPr lang="en-US" sz="2800" baseline="30000" dirty="0"/>
              <a:t>nd</a:t>
            </a:r>
            <a:r>
              <a:rPr lang="en-US" sz="2800" dirty="0"/>
              <a:t>  Ed., John Wiley, 2012.</a:t>
            </a:r>
          </a:p>
          <a:p>
            <a:r>
              <a:rPr lang="de-DE" dirty="0"/>
              <a:t>Universität Hamburg, Fachbereich Informatik, Einführung in Datenbanksysteme, </a:t>
            </a:r>
            <a:r>
              <a:rPr lang="de-DE" dirty="0" err="1"/>
              <a:t>Lecture</a:t>
            </a:r>
            <a:r>
              <a:rPr lang="de-DE" dirty="0"/>
              <a:t> Notes, 1999</a:t>
            </a:r>
            <a:endParaRPr lang="tr-TR" dirty="0"/>
          </a:p>
          <a:p>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151</a:t>
            </a:fld>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6170</Words>
  <Application>Microsoft Office PowerPoint</Application>
  <PresentationFormat>Bildschirmpräsentation (4:3)</PresentationFormat>
  <Paragraphs>993</Paragraphs>
  <Slides>151</Slides>
  <Notes>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151</vt:i4>
      </vt:variant>
    </vt:vector>
  </HeadingPairs>
  <TitlesOfParts>
    <vt:vector size="161" baseType="lpstr">
      <vt:lpstr>Arial</vt:lpstr>
      <vt:lpstr>Calibri</vt:lpstr>
      <vt:lpstr>Constantia</vt:lpstr>
      <vt:lpstr>Courier New</vt:lpstr>
      <vt:lpstr>Symbol</vt:lpstr>
      <vt:lpstr>Times</vt:lpstr>
      <vt:lpstr>Times New Roman</vt:lpstr>
      <vt:lpstr>Wingdings</vt:lpstr>
      <vt:lpstr>Wingdings 2</vt:lpstr>
      <vt:lpstr>Flow</vt:lpstr>
      <vt:lpstr>PowerPoint-Präsentation</vt:lpstr>
      <vt:lpstr>Learning Objectives</vt:lpstr>
      <vt:lpstr>Outline</vt:lpstr>
      <vt:lpstr>Part 1 Basic SQL</vt:lpstr>
      <vt:lpstr>Data Management</vt:lpstr>
      <vt:lpstr>Data Management:  Data Definition</vt:lpstr>
      <vt:lpstr>Data Management:  Data Manipulation</vt:lpstr>
      <vt:lpstr>SQL</vt:lpstr>
      <vt:lpstr>Basic SQL</vt:lpstr>
      <vt:lpstr>SQL Data Definition and Data Types</vt:lpstr>
      <vt:lpstr>Schema and Catalog Concepts in SQL</vt:lpstr>
      <vt:lpstr>Schema and Catalog Concepts in SQL (cont.)</vt:lpstr>
      <vt:lpstr>Building the Data Structure</vt:lpstr>
      <vt:lpstr>Logical View</vt:lpstr>
      <vt:lpstr>Data Manipulation Operations</vt:lpstr>
      <vt:lpstr>The CREATE TABLE Command in SQL</vt:lpstr>
      <vt:lpstr>The CREATE TABLE Command in SQL (cont.)</vt:lpstr>
      <vt:lpstr>PowerPoint-Präsentation</vt:lpstr>
      <vt:lpstr>PowerPoint-Präsentation</vt:lpstr>
      <vt:lpstr>The CREATE TABLE Command in SQL (cont.)</vt:lpstr>
      <vt:lpstr>Attribute Data Types and Domains in SQL</vt:lpstr>
      <vt:lpstr>Attribute Data Types and Domains in SQL (cont.)</vt:lpstr>
      <vt:lpstr>Attribute Data Types and Domains in SQL (cont.)</vt:lpstr>
      <vt:lpstr>Attribute Data Types and Domains in SQL (cont.)</vt:lpstr>
      <vt:lpstr>Specifying Constraints in SQL</vt:lpstr>
      <vt:lpstr>Specifying Attribute Constraints and Attribute Defaults</vt:lpstr>
      <vt:lpstr>PowerPoint-Präsentation</vt:lpstr>
      <vt:lpstr>Specifying Key and Referential Integrity Constraints</vt:lpstr>
      <vt:lpstr>Specifying Key and Referential Integrity Constraints (cont.)</vt:lpstr>
      <vt:lpstr>Giving Names to Constraints</vt:lpstr>
      <vt:lpstr>Specifying Constraints on Tuples Using CHECK</vt:lpstr>
      <vt:lpstr>Introduction: SQL SELECT</vt:lpstr>
      <vt:lpstr>The Basic SQL SELECT</vt:lpstr>
      <vt:lpstr>Basic Retrieval Queries in SQL</vt:lpstr>
      <vt:lpstr>The SELECT-FROM-WHERE Structure of Basic SQL Queries</vt:lpstr>
      <vt:lpstr>The SELECT-FROM-WHERE Structure of Basic SQL Queries (cont.)</vt:lpstr>
      <vt:lpstr>PowerPoint-Präsentation</vt:lpstr>
      <vt:lpstr>PowerPoint-Präsentation</vt:lpstr>
      <vt:lpstr>Ambiguous Attribute Names </vt:lpstr>
      <vt:lpstr>Aliasing, Renaming, and Tuple Variables</vt:lpstr>
      <vt:lpstr>Unspecified WHERE Clause and Use of the Asterisk</vt:lpstr>
      <vt:lpstr>Unspecified WHERE Clause and Use of the Asterisk (cont.)</vt:lpstr>
      <vt:lpstr>Tables as Sets in SQL</vt:lpstr>
      <vt:lpstr>Tables as Sets in SQL (cont.)</vt:lpstr>
      <vt:lpstr>Substring Pattern Matching and Arithmetic Operators</vt:lpstr>
      <vt:lpstr>Ordering of Query Results</vt:lpstr>
      <vt:lpstr>General Hardware Company Database (Modified)</vt:lpstr>
      <vt:lpstr>General Hardware Company SQL Query Example</vt:lpstr>
      <vt:lpstr>General Hardware Company SQL Query Example, *</vt:lpstr>
      <vt:lpstr>General Hardware Company SQL Query Example</vt:lpstr>
      <vt:lpstr>General Hardware Company SQL Query Example, No WHERE</vt:lpstr>
      <vt:lpstr>General Hardware Company SQL Query Example, *</vt:lpstr>
      <vt:lpstr>Comparisons</vt:lpstr>
      <vt:lpstr>General Hardware Company SQL Query Example, &lt;</vt:lpstr>
      <vt:lpstr>General Hardware Company SQL Query Example, &gt;=</vt:lpstr>
      <vt:lpstr>General Hardware Company SQL Query Example: AND</vt:lpstr>
      <vt:lpstr>General Hardware Company SQL Query Example: OR</vt:lpstr>
      <vt:lpstr>General Hardware Company SQL Query Example: AND, OR</vt:lpstr>
      <vt:lpstr>General Hardware Company SQL Query Example: AND, OR</vt:lpstr>
      <vt:lpstr>General Hardware Company SQL Query Example: AND, OR</vt:lpstr>
      <vt:lpstr>General Hardware Company SQL Query Example: BETWEEN</vt:lpstr>
      <vt:lpstr>General Hardware Company SQL Query Example: IN</vt:lpstr>
      <vt:lpstr>General Hardware Company SQL Query Example: LIKE</vt:lpstr>
      <vt:lpstr>General Hardware Company SQL Query Example: LIKE</vt:lpstr>
      <vt:lpstr>General Hardware Company SQL Query Example: DISTINCT</vt:lpstr>
      <vt:lpstr>General Hardware Company SQL Query Example: ORDER BY</vt:lpstr>
      <vt:lpstr>General Hardware Company SQL Query Example: ORDER BY</vt:lpstr>
      <vt:lpstr>General Hardware Company SQL Query Example: AVG</vt:lpstr>
      <vt:lpstr>General Hardware Company SQL Query Example: SUM</vt:lpstr>
      <vt:lpstr>General Hardware Company SQL Query Example: MAX</vt:lpstr>
      <vt:lpstr>General Hardware Company SQL Query Example: MIN</vt:lpstr>
      <vt:lpstr>General Hardware Company SQL Query Example: COUNT</vt:lpstr>
      <vt:lpstr>General Hardware Company SQL Query Example: GROUP BY</vt:lpstr>
      <vt:lpstr>General Hardware Company SQL Query Example: HAVING</vt:lpstr>
      <vt:lpstr>The Join</vt:lpstr>
      <vt:lpstr>General Hardware Company SQL Query Example: Join</vt:lpstr>
      <vt:lpstr>General Hardware Company SQL Query Example: Join</vt:lpstr>
      <vt:lpstr>Subqueries</vt:lpstr>
      <vt:lpstr>General Hardware Company SQL Query Example: Subquery</vt:lpstr>
      <vt:lpstr>General Hardware Company SQL Query Example: Subquery</vt:lpstr>
      <vt:lpstr>A Strategy for Writing SQL SELECT Commands</vt:lpstr>
      <vt:lpstr>Example - Good Reading Bookstores</vt:lpstr>
      <vt:lpstr>Sample Queries</vt:lpstr>
      <vt:lpstr>Sample Queries (cont.)</vt:lpstr>
      <vt:lpstr>Sample Queries (cont.)</vt:lpstr>
      <vt:lpstr>Sample Queries (cont.)</vt:lpstr>
      <vt:lpstr>Sample Queries (cont.)</vt:lpstr>
      <vt:lpstr>Example - World Music Association</vt:lpstr>
      <vt:lpstr>Sample Queries (cont.)</vt:lpstr>
      <vt:lpstr>Sample Queries (cont.)</vt:lpstr>
      <vt:lpstr>Sample Queries (cont.)</vt:lpstr>
      <vt:lpstr>Sample Queries (cont.)</vt:lpstr>
      <vt:lpstr>Sample Queries (cont.)</vt:lpstr>
      <vt:lpstr>Example - Lucky Rent-A-Car</vt:lpstr>
      <vt:lpstr>Sample Queries</vt:lpstr>
      <vt:lpstr>Sample Queries (cont.)</vt:lpstr>
      <vt:lpstr>Sample Queries (cont.)</vt:lpstr>
      <vt:lpstr>Sample Queries (cont.)</vt:lpstr>
      <vt:lpstr>Sample Queries (cont.)</vt:lpstr>
      <vt:lpstr>Relational Query Optimizer</vt:lpstr>
      <vt:lpstr>Relational Query Optimizer: Relational DBMS Performance</vt:lpstr>
      <vt:lpstr>Relational Query Optimizer: Concepts</vt:lpstr>
      <vt:lpstr>Query Optimizer Considerations</vt:lpstr>
      <vt:lpstr>Join Algorithms</vt:lpstr>
      <vt:lpstr>Join Algorithms</vt:lpstr>
      <vt:lpstr>Discussion and Summary of Basic SQL Retrieval Queries</vt:lpstr>
      <vt:lpstr>INSERT, DELETE, and UPDATE Statements in SQL</vt:lpstr>
      <vt:lpstr>The INSERT Command</vt:lpstr>
      <vt:lpstr>The DELETE Command</vt:lpstr>
      <vt:lpstr>The UPDATE Command</vt:lpstr>
      <vt:lpstr>Additional Features of SQL</vt:lpstr>
      <vt:lpstr>Additional Features of SQL (cont’d.)</vt:lpstr>
      <vt:lpstr>Part 2 More Complex SQL Queries</vt:lpstr>
      <vt:lpstr>More Complex SQL Retrieval Queries</vt:lpstr>
      <vt:lpstr>Comparisons Involving NULL and Three-Valued Logic</vt:lpstr>
      <vt:lpstr>Comparisons Involving NULL and Three-Valued Logic (cont.)</vt:lpstr>
      <vt:lpstr>Comparisons Involving NULL and Three-Valued Logic (cont.)</vt:lpstr>
      <vt:lpstr>Nested Queries, Tuples, and Set/Multiset Comparisons</vt:lpstr>
      <vt:lpstr>Nested Queries (cont.)</vt:lpstr>
      <vt:lpstr>Nested Queries (cont.)</vt:lpstr>
      <vt:lpstr>Nested Queries (cont.)</vt:lpstr>
      <vt:lpstr>Nested Queries (cont.)</vt:lpstr>
      <vt:lpstr>Correlated Nested Queries</vt:lpstr>
      <vt:lpstr>The EXISTS and UNIQUE Functions in SQL</vt:lpstr>
      <vt:lpstr>Explicit Sets and Renaming of Attributes in SQL</vt:lpstr>
      <vt:lpstr>Joined Tables in SQL and Outer Joins</vt:lpstr>
      <vt:lpstr>Joined Tables in SQL and Outer Joins (cont.)</vt:lpstr>
      <vt:lpstr>Joined Tables in SQL and Outer Joins (cont.)</vt:lpstr>
      <vt:lpstr>Joined Tables in SQL and Outer Joins (cont.)</vt:lpstr>
      <vt:lpstr>Aggregate Functions in SQL</vt:lpstr>
      <vt:lpstr>Aggregate Functions in SQL (cont.)</vt:lpstr>
      <vt:lpstr>Grouping: The GROUP BY and HAVING Clauses</vt:lpstr>
      <vt:lpstr>Grouping: The GROUP BY and HAVING Clauses (cont.)</vt:lpstr>
      <vt:lpstr>Discussion and Summary of SQL Queries</vt:lpstr>
      <vt:lpstr>Specifying Constraints as Assertions and Actions as Triggers</vt:lpstr>
      <vt:lpstr>Specifying General Constraints as Assertions in SQL</vt:lpstr>
      <vt:lpstr>Introduction to Triggers in SQL</vt:lpstr>
      <vt:lpstr>Views (Virtual Tables) in SQL</vt:lpstr>
      <vt:lpstr>Specification of Views in SQL</vt:lpstr>
      <vt:lpstr>Specification of Views in SQL (cont.)</vt:lpstr>
      <vt:lpstr>View Implementation, View Update, and Inline Views</vt:lpstr>
      <vt:lpstr>View Implementation</vt:lpstr>
      <vt:lpstr>View Implementation (cont.)</vt:lpstr>
      <vt:lpstr>View Update and Inline Views</vt:lpstr>
      <vt:lpstr>View Update and Inline Views (cont.)</vt:lpstr>
      <vt:lpstr>Schema Change Statements in SQL</vt:lpstr>
      <vt:lpstr>The DROP Command</vt:lpstr>
      <vt:lpstr>The ALTER Command</vt:lpstr>
      <vt:lpstr>The ALTER Command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514</cp:revision>
  <dcterms:created xsi:type="dcterms:W3CDTF">2006-08-16T00:00:00Z</dcterms:created>
  <dcterms:modified xsi:type="dcterms:W3CDTF">2017-03-21T09:07:42Z</dcterms:modified>
</cp:coreProperties>
</file>