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7"/>
  </p:notesMasterIdLst>
  <p:sldIdLst>
    <p:sldId id="530" r:id="rId2"/>
    <p:sldId id="736" r:id="rId3"/>
    <p:sldId id="737" r:id="rId4"/>
    <p:sldId id="738" r:id="rId5"/>
    <p:sldId id="779" r:id="rId6"/>
    <p:sldId id="780" r:id="rId7"/>
    <p:sldId id="781" r:id="rId8"/>
    <p:sldId id="782" r:id="rId9"/>
    <p:sldId id="783" r:id="rId10"/>
    <p:sldId id="784" r:id="rId11"/>
    <p:sldId id="785" r:id="rId12"/>
    <p:sldId id="786" r:id="rId13"/>
    <p:sldId id="787" r:id="rId14"/>
    <p:sldId id="788" r:id="rId15"/>
    <p:sldId id="789" r:id="rId16"/>
    <p:sldId id="790" r:id="rId17"/>
    <p:sldId id="791" r:id="rId18"/>
    <p:sldId id="792" r:id="rId19"/>
    <p:sldId id="793" r:id="rId20"/>
    <p:sldId id="794" r:id="rId21"/>
    <p:sldId id="795" r:id="rId22"/>
    <p:sldId id="796" r:id="rId23"/>
    <p:sldId id="797" r:id="rId24"/>
    <p:sldId id="798" r:id="rId25"/>
    <p:sldId id="799" r:id="rId26"/>
    <p:sldId id="800" r:id="rId27"/>
    <p:sldId id="801" r:id="rId28"/>
    <p:sldId id="802" r:id="rId29"/>
    <p:sldId id="803" r:id="rId30"/>
    <p:sldId id="804" r:id="rId31"/>
    <p:sldId id="805" r:id="rId32"/>
    <p:sldId id="806" r:id="rId33"/>
    <p:sldId id="807" r:id="rId34"/>
    <p:sldId id="808" r:id="rId35"/>
    <p:sldId id="809" r:id="rId36"/>
    <p:sldId id="810" r:id="rId37"/>
    <p:sldId id="811" r:id="rId38"/>
    <p:sldId id="812" r:id="rId39"/>
    <p:sldId id="813" r:id="rId40"/>
    <p:sldId id="814" r:id="rId41"/>
    <p:sldId id="815" r:id="rId42"/>
    <p:sldId id="816" r:id="rId43"/>
    <p:sldId id="817" r:id="rId44"/>
    <p:sldId id="440" r:id="rId45"/>
    <p:sldId id="362" r:id="rId46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752600"/>
            <a:ext cx="8153400" cy="1830388"/>
          </a:xfrm>
          <a:prstGeom prst="rect">
            <a:avLst/>
          </a:prstGeom>
        </p:spPr>
        <p:txBody>
          <a:bodyPr anchor="b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CSE202 Database Management Systems</a:t>
            </a:r>
            <a:endParaRPr lang="tr-TR" sz="41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#</a:t>
            </a:r>
            <a:r>
              <a:rPr lang="de-DE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tr-TR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506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33600"/>
            <a:ext cx="8382000" cy="1828800"/>
          </a:xfrm>
        </p:spPr>
        <p:txBody>
          <a:bodyPr anchor="ctr">
            <a:normAutofit fontScale="90000"/>
          </a:bodyPr>
          <a:lstStyle/>
          <a:p>
            <a:r>
              <a:rPr lang="de-DE" sz="4000" dirty="0"/>
              <a:t>Part 2</a:t>
            </a:r>
            <a:br>
              <a:rPr lang="de-DE" sz="4000" dirty="0"/>
            </a:br>
            <a:r>
              <a:rPr lang="de-DE" sz="4000" dirty="0"/>
              <a:t>Relational Algebra &amp; Relational </a:t>
            </a:r>
            <a:r>
              <a:rPr lang="de-DE" sz="4000" dirty="0" err="1"/>
              <a:t>Calculus</a:t>
            </a:r>
            <a:endParaRPr lang="tr-TR" sz="4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2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915400" cy="4876800"/>
          </a:xfrm>
        </p:spPr>
        <p:txBody>
          <a:bodyPr anchor="t" anchorCtr="0"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2000" dirty="0"/>
              <a:t>Understand and perform following operations: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1800" dirty="0"/>
              <a:t>Unary Relational Operations: SELECT and PROJECT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1800" dirty="0"/>
              <a:t>Relational Algebra Operations from Set Theory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1800" dirty="0"/>
              <a:t>Binary Relational Operations: JOIN and DIVISION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1800" dirty="0"/>
              <a:t>Additional Relational Operations</a:t>
            </a:r>
          </a:p>
          <a:p>
            <a:r>
              <a:rPr lang="en-US" sz="2000" dirty="0"/>
              <a:t>Explain some </a:t>
            </a:r>
            <a:r>
              <a:rPr lang="en-US" altLang="de-DE" sz="2000" dirty="0"/>
              <a:t>examples of queries in relational algebra</a:t>
            </a:r>
          </a:p>
          <a:p>
            <a:r>
              <a:rPr lang="en-US" altLang="de-DE" sz="2000" dirty="0"/>
              <a:t>Understand the tuple relational calculus</a:t>
            </a:r>
          </a:p>
          <a:p>
            <a:r>
              <a:rPr lang="en-US" altLang="de-DE" sz="2000" dirty="0"/>
              <a:t>Understand the domain relational calculus</a:t>
            </a:r>
          </a:p>
          <a:p>
            <a:endParaRPr lang="en-US" altLang="de-DE" sz="2000" dirty="0"/>
          </a:p>
          <a:p>
            <a:pPr algn="just">
              <a:lnSpc>
                <a:spcPct val="90000"/>
              </a:lnSpc>
              <a:defRPr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184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 anchor="t" anchorCtr="0">
            <a:normAutofit/>
          </a:bodyPr>
          <a:lstStyle/>
          <a:p>
            <a:r>
              <a:rPr lang="en-US" altLang="en-US" sz="2400" dirty="0"/>
              <a:t>Relational operations</a:t>
            </a:r>
          </a:p>
          <a:p>
            <a:pPr lvl="1"/>
            <a:r>
              <a:rPr lang="en-US" altLang="en-US" sz="2200" dirty="0"/>
              <a:t>Unary operations</a:t>
            </a:r>
          </a:p>
          <a:p>
            <a:pPr lvl="2"/>
            <a:r>
              <a:rPr lang="en-US" altLang="en-US" sz="1900" dirty="0"/>
              <a:t>Select</a:t>
            </a:r>
          </a:p>
          <a:p>
            <a:pPr lvl="2"/>
            <a:r>
              <a:rPr lang="en-US" altLang="en-US" sz="1900" dirty="0"/>
              <a:t>Project</a:t>
            </a:r>
          </a:p>
          <a:p>
            <a:pPr lvl="1"/>
            <a:r>
              <a:rPr lang="en-US" altLang="en-US" sz="2200" dirty="0"/>
              <a:t>Operations from Set Theory</a:t>
            </a:r>
          </a:p>
          <a:p>
            <a:pPr lvl="1"/>
            <a:r>
              <a:rPr lang="en-US" altLang="en-US" sz="2200" dirty="0"/>
              <a:t>Binary operations</a:t>
            </a:r>
          </a:p>
          <a:p>
            <a:pPr lvl="2"/>
            <a:r>
              <a:rPr lang="en-US" altLang="en-US" sz="1900" dirty="0"/>
              <a:t>Join</a:t>
            </a:r>
          </a:p>
          <a:p>
            <a:pPr lvl="2"/>
            <a:r>
              <a:rPr lang="en-US" altLang="en-US" sz="1900" dirty="0"/>
              <a:t>Division</a:t>
            </a:r>
          </a:p>
          <a:p>
            <a:r>
              <a:rPr lang="en-US" altLang="en-US" sz="2400" dirty="0"/>
              <a:t>Query examples in relational algebra</a:t>
            </a:r>
          </a:p>
          <a:p>
            <a:r>
              <a:rPr lang="en-US" altLang="en-US" sz="2400" dirty="0"/>
              <a:t>Tuple relational calculus</a:t>
            </a:r>
          </a:p>
          <a:p>
            <a:r>
              <a:rPr lang="en-US" altLang="en-US" sz="2400" dirty="0"/>
              <a:t>Domain relational calculus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980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The Relational Algebra and</a:t>
            </a:r>
            <a:br>
              <a:rPr lang="en-US" altLang="de-DE" dirty="0"/>
            </a:br>
            <a:r>
              <a:rPr lang="en-US" altLang="de-DE" dirty="0"/>
              <a:t>Relational Calculus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Relational algebra</a:t>
            </a:r>
          </a:p>
          <a:p>
            <a:pPr lvl="1"/>
            <a:r>
              <a:rPr lang="en-US" altLang="de-DE"/>
              <a:t>Basic set of operations for the relational model</a:t>
            </a:r>
          </a:p>
          <a:p>
            <a:r>
              <a:rPr lang="en-US" altLang="de-DE" b="1"/>
              <a:t>Relational algebra expression</a:t>
            </a:r>
          </a:p>
          <a:p>
            <a:pPr lvl="1"/>
            <a:r>
              <a:rPr lang="en-US" altLang="de-DE"/>
              <a:t>Sequence of relational algebra operations</a:t>
            </a:r>
          </a:p>
          <a:p>
            <a:r>
              <a:rPr lang="en-US" altLang="de-DE" b="1"/>
              <a:t>Relational calculus </a:t>
            </a:r>
          </a:p>
          <a:p>
            <a:pPr lvl="1"/>
            <a:r>
              <a:rPr lang="en-US" altLang="de-DE"/>
              <a:t>Higher-level declarative language for specifying relational queries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102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8839200" cy="838200"/>
          </a:xfrm>
        </p:spPr>
        <p:txBody>
          <a:bodyPr>
            <a:normAutofit fontScale="90000"/>
          </a:bodyPr>
          <a:lstStyle/>
          <a:p>
            <a:r>
              <a:rPr lang="en-US" altLang="de-DE"/>
              <a:t>Unary Relational Operations:</a:t>
            </a:r>
            <a:br>
              <a:rPr lang="en-US" altLang="de-DE"/>
            </a:br>
            <a:r>
              <a:rPr lang="en-US" altLang="de-DE"/>
              <a:t>SELECT and PROJECT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The SELECT Operation</a:t>
            </a:r>
          </a:p>
          <a:p>
            <a:pPr lvl="1"/>
            <a:r>
              <a:rPr lang="en-US" altLang="de-DE"/>
              <a:t>Subset of the tuples from a relation that satisfies a selection condition:</a:t>
            </a:r>
          </a:p>
          <a:p>
            <a:pPr lvl="2"/>
            <a:endParaRPr lang="en-US" altLang="de-DE"/>
          </a:p>
          <a:p>
            <a:pPr lvl="2"/>
            <a:endParaRPr lang="en-US" altLang="de-DE"/>
          </a:p>
          <a:p>
            <a:pPr lvl="2"/>
            <a:r>
              <a:rPr lang="en-US" altLang="de-DE"/>
              <a:t>Boolean expression contains clauses of the form &lt;attribute name&gt; &lt;comparison op&gt; &lt;constant value&gt;</a:t>
            </a:r>
          </a:p>
          <a:p>
            <a:pPr lvl="2">
              <a:buFont typeface="Arial" pitchFamily="34" charset="0"/>
              <a:buNone/>
            </a:pPr>
            <a:r>
              <a:rPr lang="en-US" altLang="de-DE"/>
              <a:t>	</a:t>
            </a:r>
            <a:r>
              <a:rPr lang="en-US" altLang="de-DE" i="1"/>
              <a:t>or</a:t>
            </a:r>
          </a:p>
          <a:p>
            <a:pPr lvl="2"/>
            <a:r>
              <a:rPr lang="en-US" altLang="de-DE"/>
              <a:t>&lt;attribute name&gt; &lt;comparison op&gt; &lt;attribute name&gt;</a:t>
            </a:r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170238"/>
            <a:ext cx="35814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813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5"/>
          <p:cNvSpPr>
            <a:spLocks noGrp="1"/>
          </p:cNvSpPr>
          <p:nvPr>
            <p:ph type="title"/>
          </p:nvPr>
        </p:nvSpPr>
        <p:spPr>
          <a:xfrm>
            <a:off x="76200" y="381000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Unary Relational Operations:</a:t>
            </a:r>
            <a:br>
              <a:rPr lang="en-US" altLang="de-DE" dirty="0"/>
            </a:br>
            <a:r>
              <a:rPr lang="en-US" altLang="de-DE" dirty="0"/>
              <a:t>SELECT and PROJECT (cont.)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Example:</a:t>
            </a:r>
          </a:p>
          <a:p>
            <a:endParaRPr lang="en-US" altLang="de-DE"/>
          </a:p>
          <a:p>
            <a:r>
              <a:rPr lang="en-US" altLang="de-DE"/>
              <a:t>&lt;selection condition&gt; applied independently to each individual tuple </a:t>
            </a:r>
            <a:r>
              <a:rPr lang="en-US" altLang="de-DE" i="1"/>
              <a:t>t</a:t>
            </a:r>
            <a:r>
              <a:rPr lang="en-US" altLang="de-DE"/>
              <a:t> in </a:t>
            </a:r>
            <a:r>
              <a:rPr lang="en-US" altLang="de-DE" i="1"/>
              <a:t>R</a:t>
            </a:r>
          </a:p>
          <a:p>
            <a:pPr lvl="1"/>
            <a:r>
              <a:rPr lang="en-US" altLang="de-DE"/>
              <a:t>If condition evaluates to TRUE, tuple selected</a:t>
            </a:r>
          </a:p>
          <a:p>
            <a:r>
              <a:rPr lang="en-US" altLang="de-DE"/>
              <a:t>Boolean conditions </a:t>
            </a:r>
            <a:r>
              <a:rPr lang="en-US" altLang="de-DE" b="1"/>
              <a:t>AND</a:t>
            </a:r>
            <a:r>
              <a:rPr lang="en-US" altLang="de-DE"/>
              <a:t>, </a:t>
            </a:r>
            <a:r>
              <a:rPr lang="en-US" altLang="de-DE" b="1"/>
              <a:t>OR</a:t>
            </a:r>
            <a:r>
              <a:rPr lang="en-US" altLang="de-DE"/>
              <a:t>, and </a:t>
            </a:r>
            <a:r>
              <a:rPr lang="en-US" altLang="de-DE" b="1"/>
              <a:t>NOT</a:t>
            </a:r>
          </a:p>
          <a:p>
            <a:r>
              <a:rPr lang="en-US" altLang="de-DE" b="1"/>
              <a:t>Unary</a:t>
            </a:r>
          </a:p>
          <a:p>
            <a:pPr lvl="1"/>
            <a:r>
              <a:rPr lang="en-US" altLang="de-DE"/>
              <a:t>Applied to a single relation</a:t>
            </a:r>
          </a:p>
        </p:txBody>
      </p:sp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93925"/>
            <a:ext cx="69326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633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Selectivity</a:t>
            </a:r>
          </a:p>
          <a:p>
            <a:pPr lvl="1"/>
            <a:r>
              <a:rPr lang="en-US" altLang="de-DE"/>
              <a:t>Fraction of tuples selected by a selection condition</a:t>
            </a:r>
          </a:p>
          <a:p>
            <a:r>
              <a:rPr lang="en-US" altLang="de-DE"/>
              <a:t>SELECT operation commutative</a:t>
            </a:r>
          </a:p>
          <a:p>
            <a:r>
              <a:rPr lang="en-US" altLang="de-DE" b="1"/>
              <a:t>Cascade</a:t>
            </a:r>
            <a:r>
              <a:rPr lang="en-US" altLang="de-DE"/>
              <a:t> SELECT operations into a single operation with </a:t>
            </a:r>
            <a:r>
              <a:rPr lang="en-US" altLang="de-DE" b="1"/>
              <a:t>AND</a:t>
            </a:r>
            <a:r>
              <a:rPr lang="en-US" altLang="de-DE"/>
              <a:t> condition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>
          <a:xfrm>
            <a:off x="76200" y="381000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Unary Relational Operations:</a:t>
            </a:r>
            <a:br>
              <a:rPr lang="en-US" altLang="de-DE" dirty="0"/>
            </a:br>
            <a:r>
              <a:rPr lang="en-US" altLang="de-DE" dirty="0"/>
              <a:t>SELECT and PROJECT (cont.)</a:t>
            </a:r>
          </a:p>
        </p:txBody>
      </p:sp>
    </p:spTree>
    <p:extLst>
      <p:ext uri="{BB962C8B-B14F-4D97-AF65-F5344CB8AC3E}">
        <p14:creationId xmlns:p14="http://schemas.microsoft.com/office/powerpoint/2010/main" val="4028160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PROJECT Operation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Selects columns from table and discards the other columns:</a:t>
            </a:r>
          </a:p>
          <a:p>
            <a:endParaRPr lang="en-US" altLang="de-DE"/>
          </a:p>
          <a:p>
            <a:r>
              <a:rPr lang="en-US" altLang="de-DE" b="1"/>
              <a:t>Degree </a:t>
            </a:r>
          </a:p>
          <a:p>
            <a:pPr lvl="1"/>
            <a:r>
              <a:rPr lang="en-US" altLang="de-DE"/>
              <a:t>Number of attributes in &lt;attribute list&gt;</a:t>
            </a:r>
          </a:p>
          <a:p>
            <a:r>
              <a:rPr lang="en-US" altLang="de-DE" b="1"/>
              <a:t>Duplicate elimination</a:t>
            </a:r>
          </a:p>
          <a:p>
            <a:pPr lvl="1"/>
            <a:r>
              <a:rPr lang="en-US" altLang="de-DE"/>
              <a:t>Result of PROJECT operation is a set of distinct tuples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90800"/>
            <a:ext cx="2662238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887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/>
              <a:t>Sequences of Operations and the RENAME Operation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In-line</a:t>
            </a:r>
            <a:r>
              <a:rPr lang="en-US" altLang="de-DE"/>
              <a:t> expression:</a:t>
            </a:r>
          </a:p>
          <a:p>
            <a:endParaRPr lang="en-US" altLang="de-DE"/>
          </a:p>
          <a:p>
            <a:r>
              <a:rPr lang="en-US" altLang="de-DE"/>
              <a:t>Sequence of operations:</a:t>
            </a:r>
          </a:p>
          <a:p>
            <a:endParaRPr lang="en-US" altLang="de-DE" b="1"/>
          </a:p>
          <a:p>
            <a:endParaRPr lang="en-US" altLang="de-DE" b="1"/>
          </a:p>
          <a:p>
            <a:r>
              <a:rPr lang="en-US" altLang="de-DE" b="1"/>
              <a:t>Rename</a:t>
            </a:r>
            <a:r>
              <a:rPr lang="en-US" altLang="de-DE"/>
              <a:t> attributes in intermediate results</a:t>
            </a:r>
          </a:p>
          <a:p>
            <a:pPr lvl="1"/>
            <a:r>
              <a:rPr lang="en-US" altLang="de-DE"/>
              <a:t>RENAME operation</a:t>
            </a:r>
          </a:p>
        </p:txBody>
      </p:sp>
      <p:pic>
        <p:nvPicPr>
          <p:cNvPr id="1331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800"/>
            <a:ext cx="4162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9000"/>
            <a:ext cx="456247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5608638"/>
            <a:ext cx="6850062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997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Relational Algebra Operations</a:t>
            </a:r>
            <a:br>
              <a:rPr lang="en-US" altLang="de-DE" dirty="0"/>
            </a:br>
            <a:r>
              <a:rPr lang="en-US" altLang="de-DE" dirty="0"/>
              <a:t>from Set Theory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UNION</a:t>
            </a:r>
            <a:r>
              <a:rPr lang="en-US" altLang="de-DE"/>
              <a:t>, </a:t>
            </a:r>
            <a:r>
              <a:rPr lang="en-US" altLang="de-DE" b="1"/>
              <a:t>INTERSECTION</a:t>
            </a:r>
            <a:r>
              <a:rPr lang="en-US" altLang="de-DE"/>
              <a:t>, and </a:t>
            </a:r>
            <a:r>
              <a:rPr lang="en-US" altLang="de-DE" b="1"/>
              <a:t>MINUS </a:t>
            </a:r>
          </a:p>
          <a:p>
            <a:pPr lvl="1"/>
            <a:r>
              <a:rPr lang="en-US" altLang="de-DE"/>
              <a:t>Merge the elements of two sets in various ways</a:t>
            </a:r>
          </a:p>
          <a:p>
            <a:pPr lvl="1"/>
            <a:r>
              <a:rPr lang="en-US" altLang="de-DE"/>
              <a:t>Binary operations</a:t>
            </a:r>
          </a:p>
          <a:p>
            <a:pPr lvl="1"/>
            <a:r>
              <a:rPr lang="en-US" altLang="de-DE"/>
              <a:t>Relations must have the same type of tuples</a:t>
            </a:r>
          </a:p>
          <a:p>
            <a:r>
              <a:rPr lang="en-US" altLang="de-DE"/>
              <a:t>UNION</a:t>
            </a:r>
          </a:p>
          <a:p>
            <a:pPr lvl="1"/>
            <a:r>
              <a:rPr lang="en-US" altLang="de-DE" i="1"/>
              <a:t>R</a:t>
            </a:r>
            <a:r>
              <a:rPr lang="en-US" altLang="de-DE"/>
              <a:t> ∪ </a:t>
            </a:r>
            <a:r>
              <a:rPr lang="en-US" altLang="de-DE" i="1"/>
              <a:t>S</a:t>
            </a:r>
          </a:p>
          <a:p>
            <a:pPr lvl="1"/>
            <a:r>
              <a:rPr lang="en-US" altLang="de-DE"/>
              <a:t>Includes all tuples that are either in </a:t>
            </a:r>
            <a:r>
              <a:rPr lang="en-US" altLang="de-DE" i="1"/>
              <a:t>R</a:t>
            </a:r>
            <a:r>
              <a:rPr lang="en-US" altLang="de-DE"/>
              <a:t> or in </a:t>
            </a:r>
            <a:r>
              <a:rPr lang="en-US" altLang="de-DE" i="1"/>
              <a:t>S</a:t>
            </a:r>
            <a:r>
              <a:rPr lang="en-US" altLang="de-DE"/>
              <a:t> or in both </a:t>
            </a:r>
            <a:r>
              <a:rPr lang="en-US" altLang="de-DE" i="1"/>
              <a:t>R</a:t>
            </a:r>
            <a:r>
              <a:rPr lang="en-US" altLang="de-DE"/>
              <a:t> and </a:t>
            </a:r>
            <a:r>
              <a:rPr lang="en-US" altLang="de-DE" i="1"/>
              <a:t>S</a:t>
            </a:r>
          </a:p>
          <a:p>
            <a:pPr lvl="1"/>
            <a:r>
              <a:rPr lang="en-US" altLang="de-DE"/>
              <a:t>Duplicate tuples eliminated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60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dirty="0"/>
              <a:t>INTERSECTION</a:t>
            </a:r>
          </a:p>
          <a:p>
            <a:pPr lvl="1"/>
            <a:r>
              <a:rPr lang="en-US" altLang="de-DE" i="1" dirty="0"/>
              <a:t>R</a:t>
            </a:r>
            <a:r>
              <a:rPr lang="en-US" altLang="de-DE" dirty="0"/>
              <a:t> ∩ </a:t>
            </a:r>
            <a:r>
              <a:rPr lang="en-US" altLang="de-DE" i="1" dirty="0"/>
              <a:t>S</a:t>
            </a:r>
          </a:p>
          <a:p>
            <a:pPr lvl="1"/>
            <a:r>
              <a:rPr lang="en-US" altLang="de-DE" dirty="0"/>
              <a:t>Includes all tuples that are in both </a:t>
            </a:r>
            <a:r>
              <a:rPr lang="en-US" altLang="de-DE" i="1" dirty="0"/>
              <a:t>R </a:t>
            </a:r>
            <a:r>
              <a:rPr lang="en-US" altLang="de-DE" dirty="0"/>
              <a:t>and </a:t>
            </a:r>
            <a:r>
              <a:rPr lang="en-US" altLang="de-DE" i="1" dirty="0"/>
              <a:t>S</a:t>
            </a:r>
          </a:p>
          <a:p>
            <a:r>
              <a:rPr lang="en-US" altLang="de-DE" dirty="0"/>
              <a:t>SET DIFFERENCE (or MINUS)</a:t>
            </a:r>
          </a:p>
          <a:p>
            <a:pPr lvl="1"/>
            <a:r>
              <a:rPr lang="en-US" altLang="de-DE" i="1" dirty="0"/>
              <a:t>R</a:t>
            </a:r>
            <a:r>
              <a:rPr lang="en-US" altLang="de-DE" dirty="0"/>
              <a:t> – </a:t>
            </a:r>
            <a:r>
              <a:rPr lang="en-US" altLang="de-DE" i="1" dirty="0"/>
              <a:t>S</a:t>
            </a:r>
          </a:p>
          <a:p>
            <a:pPr lvl="1"/>
            <a:r>
              <a:rPr lang="en-US" altLang="de-DE" dirty="0"/>
              <a:t>Includes all tuples that are in </a:t>
            </a:r>
            <a:r>
              <a:rPr lang="en-US" altLang="de-DE" i="1" dirty="0"/>
              <a:t>R</a:t>
            </a:r>
            <a:r>
              <a:rPr lang="en-US" altLang="de-DE" dirty="0"/>
              <a:t> but not in </a:t>
            </a:r>
            <a:r>
              <a:rPr lang="en-US" altLang="de-DE" i="1" dirty="0"/>
              <a:t>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Relational Algebra Operations</a:t>
            </a:r>
            <a:br>
              <a:rPr lang="en-US" altLang="de-DE" dirty="0"/>
            </a:br>
            <a:r>
              <a:rPr lang="en-US" altLang="de-DE" dirty="0"/>
              <a:t>from Set Theory (cont.)</a:t>
            </a:r>
          </a:p>
        </p:txBody>
      </p:sp>
    </p:spTree>
    <p:extLst>
      <p:ext uri="{BB962C8B-B14F-4D97-AF65-F5344CB8AC3E}">
        <p14:creationId xmlns:p14="http://schemas.microsoft.com/office/powerpoint/2010/main" val="1106157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/>
              <a:t>The CARTESIAN PRODUCT (CROSS PRODUCT) Operation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8013" cy="4148138"/>
          </a:xfrm>
        </p:spPr>
        <p:txBody>
          <a:bodyPr/>
          <a:lstStyle/>
          <a:p>
            <a:r>
              <a:rPr lang="en-US" altLang="de-DE" b="1"/>
              <a:t>CARTESIAN PRODUCT </a:t>
            </a:r>
          </a:p>
          <a:p>
            <a:pPr lvl="1"/>
            <a:r>
              <a:rPr lang="en-US" altLang="de-DE" b="1"/>
              <a:t>CROSS PRODUCT </a:t>
            </a:r>
            <a:r>
              <a:rPr lang="en-US" altLang="de-DE"/>
              <a:t>or</a:t>
            </a:r>
            <a:r>
              <a:rPr lang="en-US" altLang="de-DE" b="1"/>
              <a:t> CROSS JOIN</a:t>
            </a:r>
          </a:p>
          <a:p>
            <a:pPr lvl="1"/>
            <a:r>
              <a:rPr lang="en-US" altLang="de-DE"/>
              <a:t>Denoted by ×</a:t>
            </a:r>
          </a:p>
          <a:p>
            <a:pPr lvl="1"/>
            <a:r>
              <a:rPr lang="en-US" altLang="de-DE"/>
              <a:t>Binary set operation</a:t>
            </a:r>
          </a:p>
          <a:p>
            <a:pPr lvl="1"/>
            <a:r>
              <a:rPr lang="en-US" altLang="de-DE"/>
              <a:t>Relations do not have to be union compatible</a:t>
            </a:r>
          </a:p>
          <a:p>
            <a:pPr lvl="1"/>
            <a:r>
              <a:rPr lang="en-US" altLang="de-DE"/>
              <a:t>Useful when followed by a selection that matches values of attributes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03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Binary Relational Operations:</a:t>
            </a:r>
            <a:br>
              <a:rPr lang="en-US" altLang="de-DE" dirty="0"/>
            </a:br>
            <a:r>
              <a:rPr lang="en-US" altLang="de-DE" dirty="0"/>
              <a:t>JOIN and DIVISION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The </a:t>
            </a:r>
            <a:r>
              <a:rPr lang="en-US" altLang="de-DE" b="1"/>
              <a:t>JOIN</a:t>
            </a:r>
            <a:r>
              <a:rPr lang="en-US" altLang="de-DE"/>
              <a:t> Operation</a:t>
            </a:r>
          </a:p>
          <a:p>
            <a:pPr lvl="1"/>
            <a:r>
              <a:rPr lang="en-US" altLang="de-DE"/>
              <a:t>Denoted by </a:t>
            </a:r>
          </a:p>
          <a:p>
            <a:pPr lvl="1"/>
            <a:r>
              <a:rPr lang="en-US" altLang="de-DE"/>
              <a:t>Combine related tuples from two relations into single “longer” tuples</a:t>
            </a:r>
          </a:p>
          <a:p>
            <a:pPr lvl="1"/>
            <a:r>
              <a:rPr lang="en-US" altLang="de-DE"/>
              <a:t>General join condition of the form &lt;condition&gt; </a:t>
            </a:r>
            <a:r>
              <a:rPr lang="en-US" altLang="de-DE" b="1"/>
              <a:t>AND</a:t>
            </a:r>
            <a:r>
              <a:rPr lang="en-US" altLang="de-DE"/>
              <a:t> &lt;condition&gt; </a:t>
            </a:r>
            <a:r>
              <a:rPr lang="en-US" altLang="de-DE" b="1"/>
              <a:t>AND</a:t>
            </a:r>
            <a:r>
              <a:rPr lang="en-US" altLang="de-DE"/>
              <a:t>...</a:t>
            </a:r>
            <a:r>
              <a:rPr lang="en-US" altLang="de-DE" b="1"/>
              <a:t>AND</a:t>
            </a:r>
            <a:r>
              <a:rPr lang="en-US" altLang="de-DE"/>
              <a:t> &lt;condition&gt;</a:t>
            </a:r>
          </a:p>
          <a:p>
            <a:pPr lvl="1"/>
            <a:r>
              <a:rPr lang="en-US" altLang="de-DE"/>
              <a:t>Example:</a:t>
            </a:r>
          </a:p>
        </p:txBody>
      </p:sp>
      <p:pic>
        <p:nvPicPr>
          <p:cNvPr id="1741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181225"/>
            <a:ext cx="5334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181600"/>
            <a:ext cx="6899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75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THETA</a:t>
            </a:r>
            <a:r>
              <a:rPr lang="en-US" altLang="de-DE"/>
              <a:t> JOIN</a:t>
            </a:r>
          </a:p>
          <a:p>
            <a:pPr lvl="1"/>
            <a:r>
              <a:rPr lang="en-US" altLang="de-DE"/>
              <a:t>Each &lt;condition&gt; of the form </a:t>
            </a:r>
            <a:r>
              <a:rPr lang="en-US" altLang="de-DE" i="1"/>
              <a:t>A</a:t>
            </a:r>
            <a:r>
              <a:rPr lang="en-US" altLang="de-DE" i="1" baseline="-25000"/>
              <a:t>i</a:t>
            </a:r>
            <a:r>
              <a:rPr lang="en-US" altLang="de-DE"/>
              <a:t> θ </a:t>
            </a:r>
            <a:r>
              <a:rPr lang="en-US" altLang="de-DE" i="1"/>
              <a:t>B</a:t>
            </a:r>
            <a:r>
              <a:rPr lang="en-US" altLang="de-DE" i="1" baseline="-25000"/>
              <a:t>j</a:t>
            </a:r>
          </a:p>
          <a:p>
            <a:pPr lvl="1"/>
            <a:r>
              <a:rPr lang="en-US" altLang="de-DE" i="1"/>
              <a:t>A</a:t>
            </a:r>
            <a:r>
              <a:rPr lang="en-US" altLang="de-DE" i="1" baseline="-25000"/>
              <a:t>i</a:t>
            </a:r>
            <a:r>
              <a:rPr lang="en-US" altLang="de-DE"/>
              <a:t> is an attribute of </a:t>
            </a:r>
            <a:r>
              <a:rPr lang="en-US" altLang="de-DE" i="1"/>
              <a:t>R</a:t>
            </a:r>
          </a:p>
          <a:p>
            <a:pPr lvl="1"/>
            <a:r>
              <a:rPr lang="en-US" altLang="de-DE" i="1"/>
              <a:t>B</a:t>
            </a:r>
            <a:r>
              <a:rPr lang="en-US" altLang="de-DE" i="1" baseline="-25000"/>
              <a:t>j</a:t>
            </a:r>
            <a:r>
              <a:rPr lang="en-US" altLang="de-DE"/>
              <a:t> is an attribute of </a:t>
            </a:r>
            <a:r>
              <a:rPr lang="en-US" altLang="de-DE" i="1"/>
              <a:t>S</a:t>
            </a:r>
          </a:p>
          <a:p>
            <a:pPr lvl="1"/>
            <a:r>
              <a:rPr lang="en-US" altLang="de-DE" i="1"/>
              <a:t>A</a:t>
            </a:r>
            <a:r>
              <a:rPr lang="en-US" altLang="de-DE" i="1" baseline="-25000"/>
              <a:t>i</a:t>
            </a:r>
            <a:r>
              <a:rPr lang="en-US" altLang="de-DE"/>
              <a:t> and </a:t>
            </a:r>
            <a:r>
              <a:rPr lang="en-US" altLang="de-DE" i="1"/>
              <a:t>B</a:t>
            </a:r>
            <a:r>
              <a:rPr lang="en-US" altLang="de-DE" i="1" baseline="-25000"/>
              <a:t>j</a:t>
            </a:r>
            <a:r>
              <a:rPr lang="en-US" altLang="de-DE"/>
              <a:t> have the same domain</a:t>
            </a:r>
          </a:p>
          <a:p>
            <a:pPr lvl="1"/>
            <a:r>
              <a:rPr lang="en-US" altLang="de-DE"/>
              <a:t>θ (theta) is one of the comparison operators:</a:t>
            </a:r>
          </a:p>
          <a:p>
            <a:pPr lvl="2"/>
            <a:r>
              <a:rPr lang="en-US" altLang="de-DE"/>
              <a:t>{=, &lt;, ≤, &gt;, ≥, ≠}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Binary Relational Operations:</a:t>
            </a:r>
            <a:br>
              <a:rPr lang="en-US" altLang="de-DE" dirty="0"/>
            </a:br>
            <a:r>
              <a:rPr lang="en-US" altLang="de-DE" dirty="0"/>
              <a:t>JOIN and DIVISION (cont.)</a:t>
            </a:r>
          </a:p>
        </p:txBody>
      </p:sp>
    </p:spTree>
    <p:extLst>
      <p:ext uri="{BB962C8B-B14F-4D97-AF65-F5344CB8AC3E}">
        <p14:creationId xmlns:p14="http://schemas.microsoft.com/office/powerpoint/2010/main" val="578359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Variations of JOIN: The EQUIJOIN and NATURAL JOIN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EQUIJOIN</a:t>
            </a:r>
          </a:p>
          <a:p>
            <a:pPr lvl="1"/>
            <a:r>
              <a:rPr lang="en-US" altLang="de-DE"/>
              <a:t>Only = comparison operator used</a:t>
            </a:r>
          </a:p>
          <a:p>
            <a:pPr lvl="1"/>
            <a:r>
              <a:rPr lang="en-US" altLang="de-DE"/>
              <a:t>Always have one or more pairs of attributes that have identical values in every tuple</a:t>
            </a:r>
          </a:p>
          <a:p>
            <a:r>
              <a:rPr lang="en-US" altLang="de-DE" b="1"/>
              <a:t>NATURAL JOIN</a:t>
            </a:r>
          </a:p>
          <a:p>
            <a:pPr lvl="1"/>
            <a:r>
              <a:rPr lang="en-US" altLang="de-DE"/>
              <a:t>Denoted by *</a:t>
            </a:r>
          </a:p>
          <a:p>
            <a:pPr lvl="1"/>
            <a:r>
              <a:rPr lang="en-US" altLang="de-DE"/>
              <a:t>Removes second (superfluous) attribute in an EQUIJOIN condition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539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8013" cy="4071938"/>
          </a:xfrm>
        </p:spPr>
        <p:txBody>
          <a:bodyPr/>
          <a:lstStyle/>
          <a:p>
            <a:r>
              <a:rPr lang="en-US" altLang="de-DE" b="1"/>
              <a:t>Join selectivity</a:t>
            </a:r>
          </a:p>
          <a:p>
            <a:pPr lvl="1"/>
            <a:r>
              <a:rPr lang="en-US" altLang="de-DE"/>
              <a:t>Expected size of join result divided by the maximum size </a:t>
            </a:r>
            <a:r>
              <a:rPr lang="en-US" altLang="de-DE" i="1"/>
              <a:t>n</a:t>
            </a:r>
            <a:r>
              <a:rPr lang="en-US" altLang="de-DE" i="1" baseline="-25000"/>
              <a:t>R</a:t>
            </a:r>
            <a:r>
              <a:rPr lang="en-US" altLang="de-DE" i="1"/>
              <a:t> </a:t>
            </a:r>
            <a:r>
              <a:rPr lang="en-US" altLang="de-DE"/>
              <a:t>* </a:t>
            </a:r>
            <a:r>
              <a:rPr lang="en-US" altLang="de-DE" i="1"/>
              <a:t>n</a:t>
            </a:r>
            <a:r>
              <a:rPr lang="en-US" altLang="de-DE" i="1" baseline="-25000"/>
              <a:t>S</a:t>
            </a:r>
          </a:p>
          <a:p>
            <a:r>
              <a:rPr lang="en-US" altLang="de-DE" b="1"/>
              <a:t>Inner joins</a:t>
            </a:r>
          </a:p>
          <a:p>
            <a:pPr lvl="1"/>
            <a:r>
              <a:rPr lang="en-US" altLang="de-DE"/>
              <a:t>Type of match and combine operation </a:t>
            </a:r>
          </a:p>
          <a:p>
            <a:pPr lvl="1"/>
            <a:r>
              <a:rPr lang="en-US" altLang="de-DE"/>
              <a:t>Defined formally as a combination of CARTESIAN PRODUCT and SELECTION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Variations of JOIN: The EQUIJOIN and NATURAL JOIN (cont.)</a:t>
            </a:r>
          </a:p>
        </p:txBody>
      </p:sp>
    </p:spTree>
    <p:extLst>
      <p:ext uri="{BB962C8B-B14F-4D97-AF65-F5344CB8AC3E}">
        <p14:creationId xmlns:p14="http://schemas.microsoft.com/office/powerpoint/2010/main" val="2749576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9067800" cy="838200"/>
          </a:xfrm>
        </p:spPr>
        <p:txBody>
          <a:bodyPr/>
          <a:lstStyle/>
          <a:p>
            <a:r>
              <a:rPr lang="en-US" altLang="de-DE" dirty="0"/>
              <a:t>A Complete Set of Relational Algebra Operations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Set of relational algebra operations {σ, π, ∪, ρ, –, ×} is a </a:t>
            </a:r>
            <a:r>
              <a:rPr lang="en-US" altLang="de-DE" b="1"/>
              <a:t>complete set</a:t>
            </a:r>
          </a:p>
          <a:p>
            <a:pPr lvl="1"/>
            <a:r>
              <a:rPr lang="en-US" altLang="de-DE"/>
              <a:t>Any relational algebra operation can be expressed as a sequence of operations from this set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877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The DIVISION Operation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Denoted by ÷</a:t>
            </a:r>
          </a:p>
          <a:p>
            <a:r>
              <a:rPr lang="en-US" altLang="de-DE"/>
              <a:t>Example: retrieve the names of employees who work on all the projects that ‘John Smith’ works on</a:t>
            </a:r>
          </a:p>
          <a:p>
            <a:r>
              <a:rPr lang="en-US" altLang="de-DE"/>
              <a:t>Apply to relations </a:t>
            </a:r>
            <a:r>
              <a:rPr lang="en-US" altLang="de-DE" i="1"/>
              <a:t>R</a:t>
            </a:r>
            <a:r>
              <a:rPr lang="en-US" altLang="de-DE"/>
              <a:t>(</a:t>
            </a:r>
            <a:r>
              <a:rPr lang="en-US" altLang="de-DE" i="1"/>
              <a:t>Z</a:t>
            </a:r>
            <a:r>
              <a:rPr lang="en-US" altLang="de-DE"/>
              <a:t>) ÷ </a:t>
            </a:r>
            <a:r>
              <a:rPr lang="en-US" altLang="de-DE" i="1"/>
              <a:t>S</a:t>
            </a:r>
            <a:r>
              <a:rPr lang="en-US" altLang="de-DE"/>
              <a:t>(</a:t>
            </a:r>
            <a:r>
              <a:rPr lang="en-US" altLang="de-DE" i="1"/>
              <a:t>X</a:t>
            </a:r>
            <a:r>
              <a:rPr lang="en-US" altLang="de-DE"/>
              <a:t>)</a:t>
            </a:r>
          </a:p>
          <a:p>
            <a:pPr lvl="1"/>
            <a:r>
              <a:rPr lang="en-US" altLang="de-DE"/>
              <a:t>Attributes of </a:t>
            </a:r>
            <a:r>
              <a:rPr lang="en-US" altLang="de-DE" i="1"/>
              <a:t>R</a:t>
            </a:r>
            <a:r>
              <a:rPr lang="en-US" altLang="de-DE"/>
              <a:t> are a subset of the attributes of </a:t>
            </a:r>
            <a:r>
              <a:rPr lang="en-US" altLang="de-DE" i="1"/>
              <a:t>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643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600200"/>
            <a:ext cx="8362950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20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9067800" cy="8382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Operations of Relational Algebra</a:t>
            </a:r>
          </a:p>
        </p:txBody>
      </p:sp>
    </p:spTree>
    <p:extLst>
      <p:ext uri="{BB962C8B-B14F-4D97-AF65-F5344CB8AC3E}">
        <p14:creationId xmlns:p14="http://schemas.microsoft.com/office/powerpoint/2010/main" val="993299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38400"/>
            <a:ext cx="805815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5"/>
          <a:stretch>
            <a:fillRect/>
          </a:stretch>
        </p:blipFill>
        <p:spPr bwMode="auto">
          <a:xfrm>
            <a:off x="381000" y="1981200"/>
            <a:ext cx="7991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21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9067800" cy="8382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Operations of Relational Algebra (cont.)</a:t>
            </a:r>
          </a:p>
        </p:txBody>
      </p:sp>
    </p:spTree>
    <p:extLst>
      <p:ext uri="{BB962C8B-B14F-4D97-AF65-F5344CB8AC3E}">
        <p14:creationId xmlns:p14="http://schemas.microsoft.com/office/powerpoint/2010/main" val="366687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9067800" cy="838200"/>
          </a:xfrm>
        </p:spPr>
        <p:txBody>
          <a:bodyPr/>
          <a:lstStyle/>
          <a:p>
            <a:r>
              <a:rPr lang="en-US" altLang="de-DE" dirty="0"/>
              <a:t>Notation for Query Trees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Query tree</a:t>
            </a:r>
          </a:p>
          <a:p>
            <a:pPr lvl="1"/>
            <a:r>
              <a:rPr lang="en-US" altLang="de-DE"/>
              <a:t>Represents the input relations of query as leaf nodes of the tree</a:t>
            </a:r>
          </a:p>
          <a:p>
            <a:pPr lvl="1"/>
            <a:r>
              <a:rPr lang="en-US" altLang="de-DE"/>
              <a:t>Represents the relational algebra operations as internal nodes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555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215313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23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356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Additional Relational Operations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dirty="0"/>
              <a:t>Generalized projection</a:t>
            </a:r>
          </a:p>
          <a:p>
            <a:pPr lvl="1"/>
            <a:r>
              <a:rPr lang="en-US" altLang="de-DE" dirty="0"/>
              <a:t>Allows functions of attributes to be included in the projection list</a:t>
            </a:r>
          </a:p>
          <a:p>
            <a:pPr lvl="1"/>
            <a:endParaRPr lang="en-US" altLang="de-DE" dirty="0"/>
          </a:p>
          <a:p>
            <a:pPr lvl="1"/>
            <a:endParaRPr lang="en-US" altLang="de-DE" dirty="0"/>
          </a:p>
          <a:p>
            <a:r>
              <a:rPr lang="en-US" altLang="de-DE" b="1" dirty="0"/>
              <a:t>Aggregate</a:t>
            </a:r>
            <a:r>
              <a:rPr lang="en-US" altLang="de-DE" dirty="0"/>
              <a:t> </a:t>
            </a:r>
            <a:r>
              <a:rPr lang="en-US" altLang="de-DE" b="1" dirty="0"/>
              <a:t>functions</a:t>
            </a:r>
            <a:r>
              <a:rPr lang="en-US" altLang="de-DE" dirty="0"/>
              <a:t> and </a:t>
            </a:r>
            <a:r>
              <a:rPr lang="en-US" altLang="de-DE" b="1" dirty="0"/>
              <a:t>grouping</a:t>
            </a:r>
          </a:p>
          <a:p>
            <a:pPr lvl="1"/>
            <a:r>
              <a:rPr lang="en-US" altLang="de-DE" dirty="0"/>
              <a:t>Common functions applied to collections of numeric values </a:t>
            </a:r>
          </a:p>
          <a:p>
            <a:pPr lvl="1"/>
            <a:r>
              <a:rPr lang="en-US" altLang="de-DE" dirty="0"/>
              <a:t>Include SUM, AVERAGE, MAXIMUM, and MINIMUM</a:t>
            </a:r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94038"/>
            <a:ext cx="219233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6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de-DE" dirty="0"/>
              <a:t>Additional Relational Operations (cont.)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Group tuples by the value of some of their attributes </a:t>
            </a:r>
          </a:p>
          <a:p>
            <a:pPr lvl="1"/>
            <a:r>
              <a:rPr lang="en-US" altLang="de-DE"/>
              <a:t>Apply aggregate function independently to each group</a:t>
            </a:r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81400"/>
            <a:ext cx="553243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4911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44563"/>
            <a:ext cx="8374063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26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345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Recursive Closure Operations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Operation applied to a </a:t>
            </a:r>
            <a:r>
              <a:rPr lang="en-US" altLang="de-DE" b="1"/>
              <a:t>recursive</a:t>
            </a:r>
            <a:r>
              <a:rPr lang="en-US" altLang="de-DE"/>
              <a:t> </a:t>
            </a:r>
            <a:r>
              <a:rPr lang="en-US" altLang="de-DE" b="1"/>
              <a:t>relationship</a:t>
            </a:r>
            <a:r>
              <a:rPr lang="en-US" altLang="de-DE"/>
              <a:t> between tuples of same type</a:t>
            </a:r>
          </a:p>
        </p:txBody>
      </p:sp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43200"/>
            <a:ext cx="68484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0677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OUTER JOIN Operations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Outer joins</a:t>
            </a:r>
          </a:p>
          <a:p>
            <a:pPr lvl="1"/>
            <a:r>
              <a:rPr lang="en-US" altLang="de-DE"/>
              <a:t>Keep all tuples in </a:t>
            </a:r>
            <a:r>
              <a:rPr lang="en-US" altLang="de-DE" i="1"/>
              <a:t>R</a:t>
            </a:r>
            <a:r>
              <a:rPr lang="en-US" altLang="de-DE"/>
              <a:t>, or all those in </a:t>
            </a:r>
            <a:r>
              <a:rPr lang="en-US" altLang="de-DE" i="1"/>
              <a:t>S</a:t>
            </a:r>
            <a:r>
              <a:rPr lang="en-US" altLang="de-DE"/>
              <a:t>, or all those in both relations regardless of whether or not they have matching tuples in the other relation</a:t>
            </a:r>
          </a:p>
          <a:p>
            <a:pPr lvl="1"/>
            <a:r>
              <a:rPr lang="en-US" altLang="de-DE" b="1"/>
              <a:t>Types</a:t>
            </a:r>
          </a:p>
          <a:p>
            <a:pPr lvl="2"/>
            <a:r>
              <a:rPr lang="en-US" altLang="de-DE" b="1"/>
              <a:t>LEFT OUTER JOIN, RIGHT OUTER JOIN, FULL OUTER JOIN</a:t>
            </a:r>
          </a:p>
          <a:p>
            <a:pPr lvl="1"/>
            <a:r>
              <a:rPr lang="en-US" altLang="de-DE"/>
              <a:t>Example:</a:t>
            </a:r>
          </a:p>
        </p:txBody>
      </p:sp>
      <p:pic>
        <p:nvPicPr>
          <p:cNvPr id="3174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6648450"/>
            <a:ext cx="28575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349875"/>
            <a:ext cx="48942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811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The OUTER UNION Operation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Take union of tuples from two relations that have some common attributes</a:t>
            </a:r>
          </a:p>
          <a:p>
            <a:pPr lvl="1"/>
            <a:r>
              <a:rPr lang="en-US" altLang="de-DE"/>
              <a:t>Not union (type) compatible</a:t>
            </a:r>
          </a:p>
          <a:p>
            <a:r>
              <a:rPr lang="en-US" altLang="de-DE" b="1"/>
              <a:t>Partially compatible</a:t>
            </a:r>
          </a:p>
          <a:p>
            <a:pPr lvl="1"/>
            <a:r>
              <a:rPr lang="en-US" altLang="de-DE"/>
              <a:t>All tuples from both relations included in the result</a:t>
            </a:r>
          </a:p>
          <a:p>
            <a:pPr lvl="1"/>
            <a:r>
              <a:rPr lang="en-US" altLang="de-DE"/>
              <a:t>Tut tuples with the same value combination will appear only once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3042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 of Queries in Relational Algebra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741838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14600"/>
            <a:ext cx="736123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30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673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366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10000"/>
            <a:ext cx="73787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31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 of Queries in Relational Algebra (cont.)</a:t>
            </a:r>
          </a:p>
        </p:txBody>
      </p:sp>
    </p:spTree>
    <p:extLst>
      <p:ext uri="{BB962C8B-B14F-4D97-AF65-F5344CB8AC3E}">
        <p14:creationId xmlns:p14="http://schemas.microsoft.com/office/powerpoint/2010/main" val="33092449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33583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962400"/>
            <a:ext cx="71469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32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 of Queries in Relational Algebra (cont.)</a:t>
            </a:r>
          </a:p>
        </p:txBody>
      </p:sp>
    </p:spTree>
    <p:extLst>
      <p:ext uri="{BB962C8B-B14F-4D97-AF65-F5344CB8AC3E}">
        <p14:creationId xmlns:p14="http://schemas.microsoft.com/office/powerpoint/2010/main" val="69588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Tuple Relational Calculus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Declarative expression </a:t>
            </a:r>
          </a:p>
          <a:p>
            <a:pPr lvl="1"/>
            <a:r>
              <a:rPr lang="en-US" altLang="de-DE"/>
              <a:t>Specify a retrieval request nonprocedural language</a:t>
            </a:r>
          </a:p>
          <a:p>
            <a:r>
              <a:rPr lang="en-US" altLang="de-DE"/>
              <a:t>Any retrieval that can be specified in basic relational algebra</a:t>
            </a:r>
          </a:p>
          <a:p>
            <a:pPr lvl="1"/>
            <a:r>
              <a:rPr lang="en-US" altLang="de-DE"/>
              <a:t>Can also be specified in relational calculus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1787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Tuple Variables and Range Relations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Tuple variables</a:t>
            </a:r>
          </a:p>
          <a:p>
            <a:pPr lvl="1"/>
            <a:r>
              <a:rPr lang="en-US" altLang="de-DE"/>
              <a:t>Ranges over a particular database relation</a:t>
            </a:r>
          </a:p>
          <a:p>
            <a:r>
              <a:rPr lang="en-US" altLang="de-DE" b="1"/>
              <a:t>Satisfy</a:t>
            </a:r>
            <a:r>
              <a:rPr lang="en-US" altLang="de-DE"/>
              <a:t> COND(</a:t>
            </a:r>
            <a:r>
              <a:rPr lang="en-US" altLang="de-DE" i="1"/>
              <a:t>t</a:t>
            </a:r>
            <a:r>
              <a:rPr lang="en-US" altLang="de-DE"/>
              <a:t>):  </a:t>
            </a:r>
          </a:p>
          <a:p>
            <a:r>
              <a:rPr lang="en-US" altLang="de-DE"/>
              <a:t>Specify:</a:t>
            </a:r>
          </a:p>
          <a:p>
            <a:pPr lvl="1"/>
            <a:r>
              <a:rPr lang="en-US" altLang="de-DE" b="1"/>
              <a:t>Range relation </a:t>
            </a:r>
            <a:r>
              <a:rPr lang="en-US" altLang="de-DE" i="1"/>
              <a:t>R</a:t>
            </a:r>
            <a:r>
              <a:rPr lang="en-US" altLang="de-DE"/>
              <a:t> of </a:t>
            </a:r>
            <a:r>
              <a:rPr lang="en-US" altLang="de-DE" i="1"/>
              <a:t>t</a:t>
            </a:r>
          </a:p>
          <a:p>
            <a:pPr lvl="1"/>
            <a:r>
              <a:rPr lang="en-US" altLang="de-DE"/>
              <a:t>Select particular combinations of tuples</a:t>
            </a:r>
          </a:p>
          <a:p>
            <a:pPr lvl="1"/>
            <a:r>
              <a:rPr lang="en-US" altLang="de-DE"/>
              <a:t>Set of attributes to be retrieved (</a:t>
            </a:r>
            <a:r>
              <a:rPr lang="en-US" altLang="de-DE" b="1"/>
              <a:t>requested attributes</a:t>
            </a:r>
            <a:r>
              <a:rPr lang="en-US" altLang="de-DE"/>
              <a:t>)</a:t>
            </a:r>
          </a:p>
        </p:txBody>
      </p:sp>
      <p:pic>
        <p:nvPicPr>
          <p:cNvPr id="3789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667000"/>
            <a:ext cx="24447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5065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/>
          </a:bodyPr>
          <a:lstStyle/>
          <a:p>
            <a:r>
              <a:rPr lang="en-US" altLang="de-DE" dirty="0"/>
              <a:t>Expressions and Formulas in Tuple Relational Calculus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dirty="0"/>
              <a:t>General expression of tuple relational calculus is of the form:</a:t>
            </a:r>
          </a:p>
          <a:p>
            <a:endParaRPr lang="en-US" altLang="de-DE" dirty="0"/>
          </a:p>
          <a:p>
            <a:r>
              <a:rPr lang="en-US" altLang="de-DE" b="1" dirty="0"/>
              <a:t>Truth value </a:t>
            </a:r>
            <a:r>
              <a:rPr lang="en-US" altLang="de-DE" dirty="0"/>
              <a:t>of an atom</a:t>
            </a:r>
          </a:p>
          <a:p>
            <a:pPr lvl="1"/>
            <a:r>
              <a:rPr lang="en-US" altLang="de-DE" dirty="0"/>
              <a:t>Evaluates to either TRUE or FALSE for a specific combination of tuples</a:t>
            </a:r>
          </a:p>
          <a:p>
            <a:r>
              <a:rPr lang="en-US" altLang="de-DE" b="1" dirty="0"/>
              <a:t>Formula</a:t>
            </a:r>
            <a:r>
              <a:rPr lang="en-US" altLang="de-DE" dirty="0"/>
              <a:t> (Boolean condition) </a:t>
            </a:r>
          </a:p>
          <a:p>
            <a:pPr lvl="1"/>
            <a:r>
              <a:rPr lang="en-US" altLang="de-DE" dirty="0"/>
              <a:t>Made up of one or more atoms connected via logical operators </a:t>
            </a:r>
            <a:r>
              <a:rPr lang="en-US" altLang="de-DE" b="1" dirty="0"/>
              <a:t>AND</a:t>
            </a:r>
            <a:r>
              <a:rPr lang="en-US" altLang="de-DE" dirty="0"/>
              <a:t>, </a:t>
            </a:r>
            <a:r>
              <a:rPr lang="en-US" altLang="de-DE" b="1" dirty="0"/>
              <a:t>OR</a:t>
            </a:r>
            <a:r>
              <a:rPr lang="en-US" altLang="de-DE" dirty="0"/>
              <a:t>, and </a:t>
            </a:r>
            <a:r>
              <a:rPr lang="en-US" altLang="de-DE" b="1" dirty="0"/>
              <a:t>NOT</a:t>
            </a:r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7000"/>
            <a:ext cx="740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4144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Existential and Universal Quantifiers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Universal quantifier </a:t>
            </a:r>
            <a:r>
              <a:rPr lang="en-US" altLang="de-DE"/>
              <a:t>(∀) </a:t>
            </a:r>
          </a:p>
          <a:p>
            <a:r>
              <a:rPr lang="en-US" altLang="de-DE" b="1"/>
              <a:t>Existential quantifier</a:t>
            </a:r>
            <a:r>
              <a:rPr lang="en-US" altLang="de-DE"/>
              <a:t> (∃)</a:t>
            </a:r>
          </a:p>
          <a:p>
            <a:r>
              <a:rPr lang="en-US" altLang="de-DE"/>
              <a:t>Define a tuple variable in a formula as </a:t>
            </a:r>
            <a:r>
              <a:rPr lang="en-US" altLang="de-DE" b="1"/>
              <a:t>free</a:t>
            </a:r>
            <a:r>
              <a:rPr lang="en-US" altLang="de-DE"/>
              <a:t> or </a:t>
            </a:r>
            <a:r>
              <a:rPr lang="en-US" altLang="de-DE" b="1"/>
              <a:t>bound</a:t>
            </a:r>
            <a:endParaRPr lang="en-US" altLang="de-DE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4409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Queries in Tuple Relational Calculus</a:t>
            </a:r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7337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00400"/>
            <a:ext cx="727233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37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1969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Notation for Query Graphs</a:t>
            </a:r>
          </a:p>
        </p:txBody>
      </p:sp>
      <p:pic>
        <p:nvPicPr>
          <p:cNvPr id="4198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810577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38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3402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9067800" cy="838200"/>
          </a:xfrm>
        </p:spPr>
        <p:txBody>
          <a:bodyPr>
            <a:normAutofit/>
          </a:bodyPr>
          <a:lstStyle/>
          <a:p>
            <a:r>
              <a:rPr lang="en-US" altLang="de-DE" dirty="0"/>
              <a:t>Transforming the Universal and Existential Quantifiers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Transform one type of quantifier into other with negation (preceded by </a:t>
            </a:r>
            <a:r>
              <a:rPr lang="en-US" altLang="de-DE" b="1"/>
              <a:t>NOT</a:t>
            </a:r>
            <a:r>
              <a:rPr lang="en-US" altLang="de-DE"/>
              <a:t>)</a:t>
            </a:r>
          </a:p>
          <a:p>
            <a:pPr lvl="1"/>
            <a:r>
              <a:rPr lang="en-US" altLang="de-DE" b="1"/>
              <a:t>AND</a:t>
            </a:r>
            <a:r>
              <a:rPr lang="en-US" altLang="de-DE"/>
              <a:t> and </a:t>
            </a:r>
            <a:r>
              <a:rPr lang="en-US" altLang="de-DE" b="1"/>
              <a:t>OR</a:t>
            </a:r>
            <a:r>
              <a:rPr lang="en-US" altLang="de-DE"/>
              <a:t> replace one another</a:t>
            </a:r>
          </a:p>
          <a:p>
            <a:pPr lvl="1"/>
            <a:r>
              <a:rPr lang="en-US" altLang="de-DE"/>
              <a:t>Negated formula becomes unnegated</a:t>
            </a:r>
          </a:p>
          <a:p>
            <a:pPr lvl="1"/>
            <a:r>
              <a:rPr lang="en-US" altLang="de-DE"/>
              <a:t>Unnegated formula becomes negated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5781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0678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Universal Quantifier in Queries</a:t>
            </a:r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72612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657600"/>
            <a:ext cx="749776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40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5944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Safe Expressions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Guaranteed to yield a finite number of tuples as its result	</a:t>
            </a:r>
          </a:p>
          <a:p>
            <a:pPr lvl="1"/>
            <a:r>
              <a:rPr lang="en-US" altLang="de-DE"/>
              <a:t>Otherwise expression is called </a:t>
            </a:r>
            <a:r>
              <a:rPr lang="en-US" altLang="de-DE" b="1"/>
              <a:t>unsafe</a:t>
            </a:r>
          </a:p>
          <a:p>
            <a:r>
              <a:rPr lang="en-US" altLang="de-DE"/>
              <a:t>Expression is </a:t>
            </a:r>
            <a:r>
              <a:rPr lang="en-US" altLang="de-DE" b="1"/>
              <a:t>safe </a:t>
            </a:r>
          </a:p>
          <a:p>
            <a:pPr lvl="1"/>
            <a:r>
              <a:rPr lang="en-US" altLang="de-DE"/>
              <a:t>If all values in its result are from the domain of the expression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752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Domain Relational Calculus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Differs from tuple calculus in type of variables used in formulas</a:t>
            </a:r>
          </a:p>
          <a:p>
            <a:pPr lvl="1"/>
            <a:r>
              <a:rPr lang="en-US" altLang="de-DE"/>
              <a:t>Variables range over single values from domains of attributes</a:t>
            </a:r>
          </a:p>
          <a:p>
            <a:r>
              <a:rPr lang="en-US" altLang="de-DE"/>
              <a:t>Formula is made up of </a:t>
            </a:r>
            <a:r>
              <a:rPr lang="en-US" altLang="de-DE" b="1"/>
              <a:t>atoms</a:t>
            </a:r>
          </a:p>
          <a:p>
            <a:pPr lvl="1"/>
            <a:r>
              <a:rPr lang="en-US" altLang="de-DE"/>
              <a:t>Evaluate to either TRUE or FALSE for a specific set of values</a:t>
            </a:r>
          </a:p>
          <a:p>
            <a:pPr lvl="2"/>
            <a:r>
              <a:rPr lang="en-US" altLang="de-DE"/>
              <a:t>Called the </a:t>
            </a:r>
            <a:r>
              <a:rPr lang="en-US" altLang="de-DE" b="1"/>
              <a:t>truth values </a:t>
            </a:r>
            <a:r>
              <a:rPr lang="en-US" altLang="de-DE"/>
              <a:t>of the atoms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4728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The Domain Relational Calculus (cont.)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dirty="0"/>
              <a:t>QBE language </a:t>
            </a:r>
          </a:p>
          <a:p>
            <a:pPr lvl="1"/>
            <a:r>
              <a:rPr lang="en-US" altLang="de-DE" dirty="0"/>
              <a:t>Based on domain relational calculus</a:t>
            </a:r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19400"/>
            <a:ext cx="74263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91000"/>
            <a:ext cx="736441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3161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28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2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0" y="2438400"/>
            <a:ext cx="9143999" cy="13716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Structured Query Language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3200" dirty="0"/>
              <a:t>SQL</a:t>
            </a:r>
            <a:endParaRPr lang="tr-TR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800" dirty="0" err="1"/>
              <a:t>Ramez</a:t>
            </a:r>
            <a:r>
              <a:rPr lang="en-US" sz="2800" dirty="0"/>
              <a:t> </a:t>
            </a:r>
            <a:r>
              <a:rPr lang="en-US" sz="2800" dirty="0" err="1"/>
              <a:t>Elmasri</a:t>
            </a:r>
            <a:r>
              <a:rPr lang="en-US" sz="2800" dirty="0"/>
              <a:t>, </a:t>
            </a:r>
            <a:r>
              <a:rPr lang="en-US" sz="2800" dirty="0" err="1"/>
              <a:t>Shamkant</a:t>
            </a:r>
            <a:r>
              <a:rPr lang="en-US" sz="2800" dirty="0"/>
              <a:t> </a:t>
            </a:r>
            <a:r>
              <a:rPr lang="en-US" sz="2800" dirty="0" err="1"/>
              <a:t>Navathe</a:t>
            </a:r>
            <a:r>
              <a:rPr lang="en-US" sz="2800" dirty="0"/>
              <a:t>; “Fundamentals of Database Systems”, 6</a:t>
            </a:r>
            <a:r>
              <a:rPr lang="en-US" sz="2800" baseline="30000" dirty="0"/>
              <a:t>th</a:t>
            </a:r>
            <a:r>
              <a:rPr lang="en-US" sz="2800" dirty="0"/>
              <a:t> Ed., Pearson, 2014.</a:t>
            </a:r>
          </a:p>
          <a:p>
            <a:pPr>
              <a:spcAft>
                <a:spcPts val="0"/>
              </a:spcAft>
            </a:pPr>
            <a:r>
              <a:rPr lang="en-US" sz="2800" dirty="0"/>
              <a:t>Mark L. </a:t>
            </a:r>
            <a:r>
              <a:rPr lang="en-US" sz="2800" dirty="0" err="1"/>
              <a:t>Gillenson</a:t>
            </a:r>
            <a:r>
              <a:rPr lang="en-US" sz="2800" dirty="0"/>
              <a:t>; “Fundamentals of Database Management Systems”, 2</a:t>
            </a:r>
            <a:r>
              <a:rPr lang="en-US" sz="2800" baseline="30000" dirty="0"/>
              <a:t>nd</a:t>
            </a:r>
            <a:r>
              <a:rPr lang="en-US" sz="2800" dirty="0"/>
              <a:t>  Ed., John Wiley, 2012.</a:t>
            </a:r>
          </a:p>
          <a:p>
            <a:r>
              <a:rPr lang="de-DE" dirty="0"/>
              <a:t>Universität Hamburg, Fachbereich Informatik, Einführung in Datenbanksysteme, </a:t>
            </a:r>
            <a:r>
              <a:rPr lang="de-DE" dirty="0" err="1"/>
              <a:t>Lecture</a:t>
            </a:r>
            <a:r>
              <a:rPr lang="de-DE" dirty="0"/>
              <a:t> Notes, 1999</a:t>
            </a:r>
            <a:endParaRPr lang="tr-TR" dirty="0"/>
          </a:p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1309</Words>
  <Application>Microsoft Office PowerPoint</Application>
  <PresentationFormat>Bildschirmpräsentation (4:3)</PresentationFormat>
  <Paragraphs>262</Paragraphs>
  <Slides>45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52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PowerPoint-Präsentation</vt:lpstr>
      <vt:lpstr>Part 2 Relational Algebra &amp; Relational Calculus</vt:lpstr>
      <vt:lpstr>Learning Objectives</vt:lpstr>
      <vt:lpstr>Outline</vt:lpstr>
      <vt:lpstr>The Relational Algebra and Relational Calculus</vt:lpstr>
      <vt:lpstr>Unary Relational Operations: SELECT and PROJECT</vt:lpstr>
      <vt:lpstr>Unary Relational Operations: SELECT and PROJECT (cont.)</vt:lpstr>
      <vt:lpstr>Unary Relational Operations: SELECT and PROJECT (cont.)</vt:lpstr>
      <vt:lpstr>The PROJECT Operation</vt:lpstr>
      <vt:lpstr>Sequences of Operations and the RENAME Operation</vt:lpstr>
      <vt:lpstr>Relational Algebra Operations from Set Theory</vt:lpstr>
      <vt:lpstr>Relational Algebra Operations from Set Theory (cont.)</vt:lpstr>
      <vt:lpstr>The CARTESIAN PRODUCT (CROSS PRODUCT) Operation</vt:lpstr>
      <vt:lpstr>Binary Relational Operations: JOIN and DIVISION</vt:lpstr>
      <vt:lpstr>Binary Relational Operations: JOIN and DIVISION (cont.)</vt:lpstr>
      <vt:lpstr>Variations of JOIN: The EQUIJOIN and NATURAL JOIN</vt:lpstr>
      <vt:lpstr>Variations of JOIN: The EQUIJOIN and NATURAL JOIN (cont.)</vt:lpstr>
      <vt:lpstr>A Complete Set of Relational Algebra Operations</vt:lpstr>
      <vt:lpstr>The DIVISION Operation</vt:lpstr>
      <vt:lpstr>Operations of Relational Algebra</vt:lpstr>
      <vt:lpstr>Operations of Relational Algebra (cont.)</vt:lpstr>
      <vt:lpstr>Notation for Query Trees</vt:lpstr>
      <vt:lpstr>PowerPoint-Präsentation</vt:lpstr>
      <vt:lpstr>Additional Relational Operations</vt:lpstr>
      <vt:lpstr>Additional Relational Operations (cont.)</vt:lpstr>
      <vt:lpstr>PowerPoint-Präsentation</vt:lpstr>
      <vt:lpstr>Recursive Closure Operations</vt:lpstr>
      <vt:lpstr>OUTER JOIN Operations</vt:lpstr>
      <vt:lpstr>The OUTER UNION Operation</vt:lpstr>
      <vt:lpstr>Examples of Queries in Relational Algebra</vt:lpstr>
      <vt:lpstr>Examples of Queries in Relational Algebra (cont.)</vt:lpstr>
      <vt:lpstr>Examples of Queries in Relational Algebra (cont.)</vt:lpstr>
      <vt:lpstr>The Tuple Relational Calculus</vt:lpstr>
      <vt:lpstr>Tuple Variables and Range Relations</vt:lpstr>
      <vt:lpstr>Expressions and Formulas in Tuple Relational Calculus</vt:lpstr>
      <vt:lpstr>Existential and Universal Quantifiers</vt:lpstr>
      <vt:lpstr>Sample Queries in Tuple Relational Calculus</vt:lpstr>
      <vt:lpstr>Notation for Query Graphs</vt:lpstr>
      <vt:lpstr>Transforming the Universal and Existential Quantifiers</vt:lpstr>
      <vt:lpstr>Using the Universal Quantifier in Queries</vt:lpstr>
      <vt:lpstr>Safe Expressions</vt:lpstr>
      <vt:lpstr>The Domain Relational Calculus</vt:lpstr>
      <vt:lpstr>The Domain Relational Calculus (cont.)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507</cp:revision>
  <dcterms:created xsi:type="dcterms:W3CDTF">2006-08-16T00:00:00Z</dcterms:created>
  <dcterms:modified xsi:type="dcterms:W3CDTF">2017-03-08T11:18:56Z</dcterms:modified>
</cp:coreProperties>
</file>