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39"/>
  </p:notesMasterIdLst>
  <p:sldIdLst>
    <p:sldId id="530" r:id="rId2"/>
    <p:sldId id="735" r:id="rId3"/>
    <p:sldId id="410" r:id="rId4"/>
    <p:sldId id="739" r:id="rId5"/>
    <p:sldId id="411" r:id="rId6"/>
    <p:sldId id="711"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725" r:id="rId21"/>
    <p:sldId id="726" r:id="rId22"/>
    <p:sldId id="727" r:id="rId23"/>
    <p:sldId id="728" r:id="rId24"/>
    <p:sldId id="729" r:id="rId25"/>
    <p:sldId id="730" r:id="rId26"/>
    <p:sldId id="731" r:id="rId27"/>
    <p:sldId id="732" r:id="rId28"/>
    <p:sldId id="733" r:id="rId29"/>
    <p:sldId id="734" r:id="rId30"/>
    <p:sldId id="672" r:id="rId31"/>
    <p:sldId id="673" r:id="rId32"/>
    <p:sldId id="674" r:id="rId33"/>
    <p:sldId id="675" r:id="rId34"/>
    <p:sldId id="676" r:id="rId35"/>
    <p:sldId id="677" r:id="rId36"/>
    <p:sldId id="678" r:id="rId37"/>
    <p:sldId id="679" r:id="rId38"/>
    <p:sldId id="680" r:id="rId39"/>
    <p:sldId id="681" r:id="rId40"/>
    <p:sldId id="682" r:id="rId41"/>
    <p:sldId id="683" r:id="rId42"/>
    <p:sldId id="684" r:id="rId43"/>
    <p:sldId id="685" r:id="rId44"/>
    <p:sldId id="686" r:id="rId45"/>
    <p:sldId id="687" r:id="rId46"/>
    <p:sldId id="688" r:id="rId47"/>
    <p:sldId id="689" r:id="rId48"/>
    <p:sldId id="690" r:id="rId49"/>
    <p:sldId id="691" r:id="rId50"/>
    <p:sldId id="692" r:id="rId51"/>
    <p:sldId id="693" r:id="rId52"/>
    <p:sldId id="694" r:id="rId53"/>
    <p:sldId id="695" r:id="rId54"/>
    <p:sldId id="696" r:id="rId55"/>
    <p:sldId id="697" r:id="rId56"/>
    <p:sldId id="698" r:id="rId57"/>
    <p:sldId id="699" r:id="rId58"/>
    <p:sldId id="700" r:id="rId59"/>
    <p:sldId id="701" r:id="rId60"/>
    <p:sldId id="702" r:id="rId61"/>
    <p:sldId id="703" r:id="rId62"/>
    <p:sldId id="704" r:id="rId63"/>
    <p:sldId id="705" r:id="rId64"/>
    <p:sldId id="706" r:id="rId65"/>
    <p:sldId id="707" r:id="rId66"/>
    <p:sldId id="708" r:id="rId67"/>
    <p:sldId id="709" r:id="rId68"/>
    <p:sldId id="710" r:id="rId69"/>
    <p:sldId id="740" r:id="rId70"/>
    <p:sldId id="741" r:id="rId71"/>
    <p:sldId id="742" r:id="rId72"/>
    <p:sldId id="743" r:id="rId73"/>
    <p:sldId id="744" r:id="rId74"/>
    <p:sldId id="745" r:id="rId75"/>
    <p:sldId id="746" r:id="rId76"/>
    <p:sldId id="747" r:id="rId77"/>
    <p:sldId id="748" r:id="rId78"/>
    <p:sldId id="749" r:id="rId79"/>
    <p:sldId id="750" r:id="rId80"/>
    <p:sldId id="751" r:id="rId81"/>
    <p:sldId id="752" r:id="rId82"/>
    <p:sldId id="753" r:id="rId83"/>
    <p:sldId id="754" r:id="rId84"/>
    <p:sldId id="755" r:id="rId85"/>
    <p:sldId id="756" r:id="rId86"/>
    <p:sldId id="757" r:id="rId87"/>
    <p:sldId id="758" r:id="rId88"/>
    <p:sldId id="759" r:id="rId89"/>
    <p:sldId id="760" r:id="rId90"/>
    <p:sldId id="761" r:id="rId91"/>
    <p:sldId id="762" r:id="rId92"/>
    <p:sldId id="763" r:id="rId93"/>
    <p:sldId id="764" r:id="rId94"/>
    <p:sldId id="765" r:id="rId95"/>
    <p:sldId id="766" r:id="rId96"/>
    <p:sldId id="767" r:id="rId97"/>
    <p:sldId id="768" r:id="rId98"/>
    <p:sldId id="769" r:id="rId99"/>
    <p:sldId id="770" r:id="rId100"/>
    <p:sldId id="771" r:id="rId101"/>
    <p:sldId id="772" r:id="rId102"/>
    <p:sldId id="773" r:id="rId103"/>
    <p:sldId id="774" r:id="rId104"/>
    <p:sldId id="775" r:id="rId105"/>
    <p:sldId id="776" r:id="rId106"/>
    <p:sldId id="777" r:id="rId107"/>
    <p:sldId id="778" r:id="rId108"/>
    <p:sldId id="818" r:id="rId109"/>
    <p:sldId id="819" r:id="rId110"/>
    <p:sldId id="820" r:id="rId111"/>
    <p:sldId id="821" r:id="rId112"/>
    <p:sldId id="822" r:id="rId113"/>
    <p:sldId id="823" r:id="rId114"/>
    <p:sldId id="824" r:id="rId115"/>
    <p:sldId id="825" r:id="rId116"/>
    <p:sldId id="826" r:id="rId117"/>
    <p:sldId id="827" r:id="rId118"/>
    <p:sldId id="828" r:id="rId119"/>
    <p:sldId id="829" r:id="rId120"/>
    <p:sldId id="830" r:id="rId121"/>
    <p:sldId id="831" r:id="rId122"/>
    <p:sldId id="832" r:id="rId123"/>
    <p:sldId id="833" r:id="rId124"/>
    <p:sldId id="834" r:id="rId125"/>
    <p:sldId id="835" r:id="rId126"/>
    <p:sldId id="836" r:id="rId127"/>
    <p:sldId id="837" r:id="rId128"/>
    <p:sldId id="838" r:id="rId129"/>
    <p:sldId id="839" r:id="rId130"/>
    <p:sldId id="840" r:id="rId131"/>
    <p:sldId id="841" r:id="rId132"/>
    <p:sldId id="842" r:id="rId133"/>
    <p:sldId id="843" r:id="rId134"/>
    <p:sldId id="844" r:id="rId135"/>
    <p:sldId id="845" r:id="rId136"/>
    <p:sldId id="440" r:id="rId137"/>
    <p:sldId id="362" r:id="rId138"/>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10"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5" d="100"/>
          <a:sy n="75" d="100"/>
        </p:scale>
        <p:origin x="1704" y="84"/>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3/8/2017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dirty="0"/>
          </a:p>
        </p:txBody>
      </p:sp>
      <p:sp>
        <p:nvSpPr>
          <p:cNvPr id="4" name="Foliennummernplatzhalter 3"/>
          <p:cNvSpPr>
            <a:spLocks noGrp="1"/>
          </p:cNvSpPr>
          <p:nvPr>
            <p:ph type="sldNum" sz="quarter" idx="10"/>
          </p:nvPr>
        </p:nvSpPr>
        <p:spPr/>
        <p:txBody>
          <a:bodyPr/>
          <a:lstStyle/>
          <a:p>
            <a:fld id="{96394C6F-EDC9-4575-BB5A-26CCACBE67F9}" type="slidenum">
              <a:rPr lang="en-US" smtClean="0"/>
              <a:t>9</a:t>
            </a:fld>
            <a:endParaRPr lang="en-US" dirty="0"/>
          </a:p>
        </p:txBody>
      </p:sp>
    </p:spTree>
    <p:extLst>
      <p:ext uri="{BB962C8B-B14F-4D97-AF65-F5344CB8AC3E}">
        <p14:creationId xmlns:p14="http://schemas.microsoft.com/office/powerpoint/2010/main" val="185208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136</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8013" cy="1143000"/>
          </a:xfrm>
        </p:spPr>
        <p:txBody>
          <a:bodyPr/>
          <a:lstStyle/>
          <a:p>
            <a:r>
              <a:rPr lang="en-US"/>
              <a:t>Click to edit Master title style</a:t>
            </a:r>
          </a:p>
        </p:txBody>
      </p:sp>
    </p:spTree>
    <p:extLst>
      <p:ext uri="{BB962C8B-B14F-4D97-AF65-F5344CB8AC3E}">
        <p14:creationId xmlns:p14="http://schemas.microsoft.com/office/powerpoint/2010/main" val="681346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8229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3941763"/>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fld id="{E942E428-4F27-4BFF-9513-01D66AAB7E42}" type="slidenum">
              <a:rPr lang="en-US" altLang="de-DE" smtClean="0"/>
              <a:pPr/>
              <a:t>‹Nr.›</a:t>
            </a:fld>
            <a:endParaRPr lang="en-US" altLang="de-DE" dirty="0"/>
          </a:p>
        </p:txBody>
      </p:sp>
    </p:spTree>
    <p:extLst>
      <p:ext uri="{BB962C8B-B14F-4D97-AF65-F5344CB8AC3E}">
        <p14:creationId xmlns:p14="http://schemas.microsoft.com/office/powerpoint/2010/main" val="369044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41763"/>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7"/>
          <p:cNvSpPr>
            <a:spLocks noGrp="1" noChangeArrowheads="1"/>
          </p:cNvSpPr>
          <p:nvPr>
            <p:ph type="dt" sz="half" idx="10"/>
          </p:nvPr>
        </p:nvSpPr>
        <p:spPr/>
        <p:txBody>
          <a:bodyPr/>
          <a:lstStyle>
            <a:lvl1pPr>
              <a:defRPr/>
            </a:lvl1pPr>
          </a:lstStyle>
          <a:p>
            <a:pPr>
              <a:defRPr/>
            </a:pPr>
            <a:endParaRPr lang="en-US"/>
          </a:p>
        </p:txBody>
      </p:sp>
      <p:sp>
        <p:nvSpPr>
          <p:cNvPr id="6" name="Rectangle 68"/>
          <p:cNvSpPr>
            <a:spLocks noGrp="1" noChangeArrowheads="1"/>
          </p:cNvSpPr>
          <p:nvPr>
            <p:ph type="ftr" sz="quarter" idx="11"/>
          </p:nvPr>
        </p:nvSpPr>
        <p:spPr/>
        <p:txBody>
          <a:bodyPr/>
          <a:lstStyle>
            <a:lvl1pPr>
              <a:defRPr/>
            </a:lvl1pPr>
          </a:lstStyle>
          <a:p>
            <a:pPr>
              <a:defRPr/>
            </a:pPr>
            <a:endParaRPr lang="en-US"/>
          </a:p>
        </p:txBody>
      </p:sp>
      <p:sp>
        <p:nvSpPr>
          <p:cNvPr id="7" name="Rectangle 69"/>
          <p:cNvSpPr>
            <a:spLocks noGrp="1" noChangeArrowheads="1"/>
          </p:cNvSpPr>
          <p:nvPr>
            <p:ph type="sldNum" sz="quarter" idx="12"/>
          </p:nvPr>
        </p:nvSpPr>
        <p:spPr/>
        <p:txBody>
          <a:bodyPr/>
          <a:lstStyle>
            <a:lvl1pPr>
              <a:defRPr/>
            </a:lvl1pPr>
          </a:lstStyle>
          <a:p>
            <a:r>
              <a:rPr lang="en-US" altLang="de-DE" dirty="0"/>
              <a:t>2-</a:t>
            </a:r>
            <a:fld id="{B5EA8932-0394-407F-8161-F7F50F6A9BFD}" type="slidenum">
              <a:rPr lang="en-US" altLang="de-DE" smtClean="0"/>
              <a:pPr/>
              <a:t>‹Nr.›</a:t>
            </a:fld>
            <a:endParaRPr lang="en-US" altLang="de-DE" dirty="0"/>
          </a:p>
        </p:txBody>
      </p:sp>
    </p:spTree>
    <p:extLst>
      <p:ext uri="{BB962C8B-B14F-4D97-AF65-F5344CB8AC3E}">
        <p14:creationId xmlns:p14="http://schemas.microsoft.com/office/powerpoint/2010/main" val="24817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1-</a:t>
            </a:r>
            <a:fld id="{6BCE9B78-16FC-4E5E-B3E8-7C017EC076AE}" type="slidenum">
              <a:rPr lang="en-US" altLang="de-DE"/>
              <a:pPr/>
              <a:t>‹Nr.›</a:t>
            </a:fld>
            <a:endParaRPr lang="en-US" altLang="de-DE"/>
          </a:p>
        </p:txBody>
      </p:sp>
    </p:spTree>
    <p:extLst>
      <p:ext uri="{BB962C8B-B14F-4D97-AF65-F5344CB8AC3E}">
        <p14:creationId xmlns:p14="http://schemas.microsoft.com/office/powerpoint/2010/main" val="1004759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7"/>
          <p:cNvSpPr>
            <a:spLocks noGrp="1" noChangeArrowheads="1"/>
          </p:cNvSpPr>
          <p:nvPr>
            <p:ph type="dt" sz="half" idx="10"/>
          </p:nvPr>
        </p:nvSpPr>
        <p:spPr>
          <a:ln/>
        </p:spPr>
        <p:txBody>
          <a:bodyPr/>
          <a:lstStyle>
            <a:lvl1pPr>
              <a:defRPr/>
            </a:lvl1pPr>
          </a:lstStyle>
          <a:p>
            <a:pPr>
              <a:defRPr/>
            </a:pPr>
            <a:endParaRPr lang="en-US"/>
          </a:p>
        </p:txBody>
      </p:sp>
      <p:sp>
        <p:nvSpPr>
          <p:cNvPr id="8" name="Rectangle 68"/>
          <p:cNvSpPr>
            <a:spLocks noGrp="1" noChangeArrowheads="1"/>
          </p:cNvSpPr>
          <p:nvPr>
            <p:ph type="ftr" sz="quarter" idx="11"/>
          </p:nvPr>
        </p:nvSpPr>
        <p:spPr>
          <a:ln/>
        </p:spPr>
        <p:txBody>
          <a:bodyPr/>
          <a:lstStyle>
            <a:lvl1pPr>
              <a:defRPr/>
            </a:lvl1pPr>
          </a:lstStyle>
          <a:p>
            <a:pPr>
              <a:defRPr/>
            </a:pPr>
            <a:endParaRPr lang="en-US"/>
          </a:p>
        </p:txBody>
      </p:sp>
      <p:sp>
        <p:nvSpPr>
          <p:cNvPr id="9" name="Rectangle 69"/>
          <p:cNvSpPr>
            <a:spLocks noGrp="1" noChangeArrowheads="1"/>
          </p:cNvSpPr>
          <p:nvPr>
            <p:ph type="sldNum" sz="quarter" idx="12"/>
          </p:nvPr>
        </p:nvSpPr>
        <p:spPr>
          <a:ln/>
        </p:spPr>
        <p:txBody>
          <a:bodyPr/>
          <a:lstStyle>
            <a:lvl1pPr>
              <a:defRPr/>
            </a:lvl1pPr>
          </a:lstStyle>
          <a:p>
            <a:r>
              <a:rPr lang="en-US" altLang="de-DE"/>
              <a:t>5-</a:t>
            </a:r>
            <a:fld id="{53DFBBBC-0EF8-4022-B017-AD003B3B727D}" type="slidenum">
              <a:rPr lang="en-US" altLang="de-DE"/>
              <a:pPr/>
              <a:t>‹Nr.›</a:t>
            </a:fld>
            <a:endParaRPr lang="en-US" altLang="de-DE"/>
          </a:p>
        </p:txBody>
      </p:sp>
    </p:spTree>
    <p:extLst>
      <p:ext uri="{BB962C8B-B14F-4D97-AF65-F5344CB8AC3E}">
        <p14:creationId xmlns:p14="http://schemas.microsoft.com/office/powerpoint/2010/main" val="72410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7"/>
          <p:cNvSpPr>
            <a:spLocks noGrp="1" noChangeArrowheads="1"/>
          </p:cNvSpPr>
          <p:nvPr>
            <p:ph type="dt" sz="half" idx="10"/>
          </p:nvPr>
        </p:nvSpPr>
        <p:spPr>
          <a:ln/>
        </p:spPr>
        <p:txBody>
          <a:bodyPr/>
          <a:lstStyle>
            <a:lvl1pPr>
              <a:defRPr/>
            </a:lvl1pPr>
          </a:lstStyle>
          <a:p>
            <a:pPr>
              <a:defRPr/>
            </a:pPr>
            <a:endParaRPr lang="en-US"/>
          </a:p>
        </p:txBody>
      </p:sp>
      <p:sp>
        <p:nvSpPr>
          <p:cNvPr id="7" name="Rectangle 68"/>
          <p:cNvSpPr>
            <a:spLocks noGrp="1" noChangeArrowheads="1"/>
          </p:cNvSpPr>
          <p:nvPr>
            <p:ph type="ftr" sz="quarter" idx="11"/>
          </p:nvPr>
        </p:nvSpPr>
        <p:spPr>
          <a:ln/>
        </p:spPr>
        <p:txBody>
          <a:bodyPr/>
          <a:lstStyle>
            <a:lvl1pPr>
              <a:defRPr/>
            </a:lvl1pPr>
          </a:lstStyle>
          <a:p>
            <a:pPr>
              <a:defRPr/>
            </a:pPr>
            <a:endParaRPr lang="en-US"/>
          </a:p>
        </p:txBody>
      </p:sp>
      <p:sp>
        <p:nvSpPr>
          <p:cNvPr id="8" name="Rectangle 69"/>
          <p:cNvSpPr>
            <a:spLocks noGrp="1" noChangeArrowheads="1"/>
          </p:cNvSpPr>
          <p:nvPr>
            <p:ph type="sldNum" sz="quarter" idx="12"/>
          </p:nvPr>
        </p:nvSpPr>
        <p:spPr>
          <a:ln/>
        </p:spPr>
        <p:txBody>
          <a:bodyPr/>
          <a:lstStyle>
            <a:lvl1pPr>
              <a:defRPr/>
            </a:lvl1pPr>
          </a:lstStyle>
          <a:p>
            <a:r>
              <a:rPr lang="en-US" altLang="de-DE"/>
              <a:t>5-</a:t>
            </a:r>
            <a:fld id="{9FEFDCE0-A0EC-40E0-9064-55FCED1EA93A}" type="slidenum">
              <a:rPr lang="en-US" altLang="de-DE"/>
              <a:pPr/>
              <a:t>‹Nr.›</a:t>
            </a:fld>
            <a:endParaRPr lang="en-US" altLang="de-DE"/>
          </a:p>
        </p:txBody>
      </p:sp>
    </p:spTree>
    <p:extLst>
      <p:ext uri="{BB962C8B-B14F-4D97-AF65-F5344CB8AC3E}">
        <p14:creationId xmlns:p14="http://schemas.microsoft.com/office/powerpoint/2010/main" val="1027496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7"/>
          <p:cNvSpPr>
            <a:spLocks noGrp="1" noChangeArrowheads="1"/>
          </p:cNvSpPr>
          <p:nvPr>
            <p:ph type="dt" sz="half" idx="10"/>
          </p:nvPr>
        </p:nvSpPr>
        <p:spPr>
          <a:ln/>
        </p:spPr>
        <p:txBody>
          <a:bodyPr/>
          <a:lstStyle>
            <a:lvl1pPr>
              <a:defRPr/>
            </a:lvl1pPr>
          </a:lstStyle>
          <a:p>
            <a:pPr>
              <a:defRPr/>
            </a:pPr>
            <a:endParaRPr lang="en-US"/>
          </a:p>
        </p:txBody>
      </p:sp>
      <p:sp>
        <p:nvSpPr>
          <p:cNvPr id="7" name="Rectangle 68"/>
          <p:cNvSpPr>
            <a:spLocks noGrp="1" noChangeArrowheads="1"/>
          </p:cNvSpPr>
          <p:nvPr>
            <p:ph type="ftr" sz="quarter" idx="11"/>
          </p:nvPr>
        </p:nvSpPr>
        <p:spPr>
          <a:ln/>
        </p:spPr>
        <p:txBody>
          <a:bodyPr/>
          <a:lstStyle>
            <a:lvl1pPr>
              <a:defRPr/>
            </a:lvl1pPr>
          </a:lstStyle>
          <a:p>
            <a:pPr>
              <a:defRPr/>
            </a:pPr>
            <a:endParaRPr lang="en-US"/>
          </a:p>
        </p:txBody>
      </p:sp>
      <p:sp>
        <p:nvSpPr>
          <p:cNvPr id="8" name="Rectangle 69"/>
          <p:cNvSpPr>
            <a:spLocks noGrp="1" noChangeArrowheads="1"/>
          </p:cNvSpPr>
          <p:nvPr>
            <p:ph type="sldNum" sz="quarter" idx="12"/>
          </p:nvPr>
        </p:nvSpPr>
        <p:spPr>
          <a:ln/>
        </p:spPr>
        <p:txBody>
          <a:bodyPr/>
          <a:lstStyle>
            <a:lvl1pPr>
              <a:defRPr/>
            </a:lvl1pPr>
          </a:lstStyle>
          <a:p>
            <a:r>
              <a:rPr lang="en-US" altLang="de-DE"/>
              <a:t>5-</a:t>
            </a:r>
            <a:fld id="{F1F09BE4-E45B-4643-BF9A-B7A5DBE96993}" type="slidenum">
              <a:rPr lang="en-US" altLang="de-DE"/>
              <a:pPr/>
              <a:t>‹Nr.›</a:t>
            </a:fld>
            <a:endParaRPr lang="en-US" altLang="de-DE"/>
          </a:p>
        </p:txBody>
      </p:sp>
    </p:spTree>
    <p:extLst>
      <p:ext uri="{BB962C8B-B14F-4D97-AF65-F5344CB8AC3E}">
        <p14:creationId xmlns:p14="http://schemas.microsoft.com/office/powerpoint/2010/main" val="3365673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57200" y="3941763"/>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7"/>
          <p:cNvSpPr>
            <a:spLocks noGrp="1" noChangeArrowheads="1"/>
          </p:cNvSpPr>
          <p:nvPr>
            <p:ph type="dt" sz="half" idx="10"/>
          </p:nvPr>
        </p:nvSpPr>
        <p:spPr>
          <a:ln/>
        </p:spPr>
        <p:txBody>
          <a:bodyPr/>
          <a:lstStyle>
            <a:lvl1pPr>
              <a:defRPr/>
            </a:lvl1pPr>
          </a:lstStyle>
          <a:p>
            <a:pPr>
              <a:defRPr/>
            </a:pPr>
            <a:endParaRPr lang="en-US"/>
          </a:p>
        </p:txBody>
      </p:sp>
      <p:sp>
        <p:nvSpPr>
          <p:cNvPr id="7" name="Rectangle 68"/>
          <p:cNvSpPr>
            <a:spLocks noGrp="1" noChangeArrowheads="1"/>
          </p:cNvSpPr>
          <p:nvPr>
            <p:ph type="ftr" sz="quarter" idx="11"/>
          </p:nvPr>
        </p:nvSpPr>
        <p:spPr>
          <a:ln/>
        </p:spPr>
        <p:txBody>
          <a:bodyPr/>
          <a:lstStyle>
            <a:lvl1pPr>
              <a:defRPr/>
            </a:lvl1pPr>
          </a:lstStyle>
          <a:p>
            <a:pPr>
              <a:defRPr/>
            </a:pPr>
            <a:endParaRPr lang="en-US"/>
          </a:p>
        </p:txBody>
      </p:sp>
      <p:sp>
        <p:nvSpPr>
          <p:cNvPr id="8" name="Rectangle 69"/>
          <p:cNvSpPr>
            <a:spLocks noGrp="1" noChangeArrowheads="1"/>
          </p:cNvSpPr>
          <p:nvPr>
            <p:ph type="sldNum" sz="quarter" idx="12"/>
          </p:nvPr>
        </p:nvSpPr>
        <p:spPr>
          <a:ln/>
        </p:spPr>
        <p:txBody>
          <a:bodyPr/>
          <a:lstStyle>
            <a:lvl1pPr>
              <a:defRPr/>
            </a:lvl1pPr>
          </a:lstStyle>
          <a:p>
            <a:r>
              <a:rPr lang="en-US" altLang="de-DE"/>
              <a:t>6-</a:t>
            </a:r>
            <a:fld id="{5E0C1397-E5DD-49B9-86B9-46A90C3FC9B8}" type="slidenum">
              <a:rPr lang="en-US" altLang="de-DE"/>
              <a:pPr/>
              <a:t>‹Nr.›</a:t>
            </a:fld>
            <a:endParaRPr lang="en-US" altLang="de-DE"/>
          </a:p>
        </p:txBody>
      </p:sp>
    </p:spTree>
    <p:extLst>
      <p:ext uri="{BB962C8B-B14F-4D97-AF65-F5344CB8AC3E}">
        <p14:creationId xmlns:p14="http://schemas.microsoft.com/office/powerpoint/2010/main" val="1139925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6.xml"/><Relationship Id="rId5" Type="http://schemas.openxmlformats.org/officeDocument/2006/relationships/image" Target="../media/image31.png"/><Relationship Id="rId4" Type="http://schemas.openxmlformats.org/officeDocument/2006/relationships/image" Target="../media/image30.png"/></Relationships>
</file>

<file path=ppt/slides/_rels/slide8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16.xml"/><Relationship Id="rId4" Type="http://schemas.openxmlformats.org/officeDocument/2006/relationships/image" Target="../media/image31.png"/></Relationships>
</file>

<file path=ppt/slides/_rels/slide8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9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0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52.wmf"/></Relationships>
</file>

<file path=ppt/slides/_rels/slide11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5.xml"/></Relationships>
</file>

<file path=ppt/slides/_rels/slide1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5.xml"/></Relationships>
</file>

<file path=ppt/slides/_rels/slide1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5.xml"/></Relationships>
</file>

<file path=ppt/slides/_rels/slide1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6.xml"/><Relationship Id="rId5" Type="http://schemas.openxmlformats.org/officeDocument/2006/relationships/image" Target="../media/image60.png"/><Relationship Id="rId4" Type="http://schemas.openxmlformats.org/officeDocument/2006/relationships/image" Target="../media/image5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1.wmf"/></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5.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CSE202 Database Management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2</a:t>
            </a:r>
            <a:endParaRPr lang="tr-TR" sz="2900" dirty="0">
              <a:solidFill>
                <a:prstClr val="black"/>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a:t>Part 1</a:t>
            </a:r>
            <a:br>
              <a:rPr lang="de-DE" sz="4000" dirty="0"/>
            </a:br>
            <a:r>
              <a:rPr lang="de-DE" sz="4000" dirty="0"/>
              <a:t>Data Modeling &amp; Relational Data Model</a:t>
            </a:r>
            <a:endParaRPr lang="tr-TR" sz="4000"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067953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295399"/>
            <a:ext cx="8763000" cy="5426075"/>
          </a:xfrm>
        </p:spPr>
        <p:txBody>
          <a:bodyPr anchor="t" anchorCtr="0">
            <a:normAutofit/>
          </a:bodyPr>
          <a:lstStyle/>
          <a:p>
            <a:pPr algn="just">
              <a:lnSpc>
                <a:spcPct val="90000"/>
              </a:lnSpc>
              <a:defRPr/>
            </a:pPr>
            <a:r>
              <a:rPr lang="en-US" sz="2000" dirty="0"/>
              <a:t>Explain the concept and practical use of data modeling.</a:t>
            </a:r>
          </a:p>
          <a:p>
            <a:pPr algn="just">
              <a:lnSpc>
                <a:spcPct val="90000"/>
              </a:lnSpc>
              <a:defRPr/>
            </a:pPr>
            <a:r>
              <a:rPr lang="en-US" sz="2000" dirty="0"/>
              <a:t>Recognize which relationships in the business environment are unary, binary, and ternary relationships.</a:t>
            </a:r>
          </a:p>
          <a:p>
            <a:pPr algn="just">
              <a:lnSpc>
                <a:spcPct val="90000"/>
              </a:lnSpc>
              <a:defRPr/>
            </a:pPr>
            <a:r>
              <a:rPr lang="en-US" sz="2000" dirty="0"/>
              <a:t>Describe one-to-one, one-to-many, and many-to-many unary, binary, and ternary relationships.</a:t>
            </a:r>
          </a:p>
          <a:p>
            <a:r>
              <a:rPr lang="en-US" altLang="en-US" sz="2000" dirty="0"/>
              <a:t>Recognize and describe intersection data.</a:t>
            </a:r>
          </a:p>
          <a:p>
            <a:r>
              <a:rPr lang="en-US" altLang="en-US" sz="2000" dirty="0"/>
              <a:t>Model data in business environments by drawing entity-relationship diagrams that involve unary, binary, and ternary relationships.</a:t>
            </a:r>
          </a:p>
          <a:p>
            <a:r>
              <a:rPr lang="en-US" sz="2000" dirty="0"/>
              <a:t>Understand the relational data model and relational database constraints</a:t>
            </a:r>
          </a:p>
          <a:p>
            <a:r>
              <a:rPr lang="en-US" sz="2000" dirty="0"/>
              <a:t>Apply relational model constraints and relational database schemas</a:t>
            </a:r>
          </a:p>
          <a:p>
            <a:r>
              <a:rPr lang="en-US" sz="2000" dirty="0"/>
              <a:t>Understand and perform update operations, transactions, and dealing with constraint violations</a:t>
            </a:r>
          </a:p>
          <a:p>
            <a:pPr marL="0" indent="0">
              <a:buNone/>
            </a:pPr>
            <a:endParaRPr lang="en-US" sz="2000" dirty="0"/>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1898897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295400"/>
            <a:ext cx="9067800" cy="5257800"/>
          </a:xfrm>
        </p:spPr>
        <p:txBody>
          <a:bodyPr anchor="t" anchorCtr="0">
            <a:normAutofit/>
          </a:bodyPr>
          <a:lstStyle/>
          <a:p>
            <a:r>
              <a:rPr lang="en-US" sz="2000" dirty="0"/>
              <a:t>Explain why the relational database model became practical in about 1980. </a:t>
            </a:r>
          </a:p>
          <a:p>
            <a:r>
              <a:rPr lang="en-US" sz="2000" dirty="0"/>
              <a:t>Define such basic relational database terms as relation and tuple. </a:t>
            </a:r>
          </a:p>
          <a:p>
            <a:r>
              <a:rPr lang="en-US" sz="2000" dirty="0"/>
              <a:t>Describe the major types of keys including primary, candidate, and foreign. </a:t>
            </a:r>
          </a:p>
          <a:p>
            <a:r>
              <a:rPr lang="en-US" sz="2000" dirty="0"/>
              <a:t>Describe how one-to-one, one-to-many, and many-to-many binary relationships are implemented in a relational database. </a:t>
            </a:r>
          </a:p>
          <a:p>
            <a:r>
              <a:rPr lang="en-US" sz="2000" dirty="0"/>
              <a:t>Describe how relational data retrieval is accomplished in concept with the select, project, and join operators. </a:t>
            </a:r>
          </a:p>
          <a:p>
            <a:r>
              <a:rPr lang="en-US" sz="2000" dirty="0"/>
              <a:t>Understand how the join operator facilitates data integration in relational database.</a:t>
            </a:r>
          </a:p>
          <a:p>
            <a:r>
              <a:rPr lang="en-US" sz="2000" dirty="0"/>
              <a:t>Describe how unary and ternary relationships are implemented in a relational database. </a:t>
            </a:r>
          </a:p>
          <a:p>
            <a:r>
              <a:rPr lang="en-US" sz="2000" dirty="0"/>
              <a:t>Explain the concept of referential integrity. </a:t>
            </a:r>
          </a:p>
          <a:p>
            <a:r>
              <a:rPr lang="en-US" sz="2000" dirty="0"/>
              <a:t>Describe how the referential integrity restrict, cascade, and set-to-null delete rules operate in a relational database. </a:t>
            </a:r>
          </a:p>
          <a:p>
            <a:endParaRPr lang="en-US" sz="2000" dirty="0"/>
          </a:p>
          <a:p>
            <a:endParaRPr lang="en-US" sz="2000" dirty="0"/>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r>
              <a:rPr lang="de-DE" sz="3200" dirty="0">
                <a:effectLst/>
                <a:latin typeface="Times New Roman" panose="02020603050405020304" pitchFamily="18" charset="0"/>
                <a:cs typeface="Times New Roman" panose="02020603050405020304" pitchFamily="18" charset="0"/>
              </a:rPr>
              <a:t> (</a:t>
            </a:r>
            <a:r>
              <a:rPr lang="de-DE" sz="3200" dirty="0" err="1">
                <a:effectLst/>
                <a:latin typeface="Times New Roman" panose="02020603050405020304" pitchFamily="18" charset="0"/>
                <a:cs typeface="Times New Roman" panose="02020603050405020304" pitchFamily="18" charset="0"/>
              </a:rPr>
              <a:t>cont</a:t>
            </a:r>
            <a:r>
              <a:rPr lang="de-DE" sz="3200" dirty="0">
                <a:effectLst/>
                <a:latin typeface="Times New Roman" panose="02020603050405020304" pitchFamily="18" charset="0"/>
                <a:cs typeface="Times New Roman" panose="02020603050405020304" pitchFamily="18" charset="0"/>
              </a:rPr>
              <a:t>.)</a:t>
            </a:r>
            <a:endParaRPr lang="en-US" sz="3200" dirty="0">
              <a:effectLst/>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372591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3886200" cy="5638800"/>
          </a:xfrm>
        </p:spPr>
        <p:txBody>
          <a:bodyPr anchor="t" anchorCtr="0">
            <a:normAutofit/>
          </a:bodyPr>
          <a:lstStyle/>
          <a:p>
            <a:r>
              <a:rPr lang="en-US" altLang="en-US" sz="2400" dirty="0"/>
              <a:t>Data modeling</a:t>
            </a:r>
          </a:p>
          <a:p>
            <a:r>
              <a:rPr lang="en-US" altLang="en-US" sz="2400" dirty="0"/>
              <a:t>Relationships</a:t>
            </a:r>
          </a:p>
          <a:p>
            <a:pPr lvl="1"/>
            <a:r>
              <a:rPr lang="en-US" altLang="en-US" sz="2200" dirty="0"/>
              <a:t>Unary, binary, ternary </a:t>
            </a:r>
          </a:p>
          <a:p>
            <a:r>
              <a:rPr lang="en-US" altLang="en-US" sz="2400" dirty="0"/>
              <a:t>1-1, 1-M, M-M relationships</a:t>
            </a:r>
          </a:p>
          <a:p>
            <a:r>
              <a:rPr lang="en-US" altLang="en-US" sz="2400" dirty="0"/>
              <a:t>Cardinality, modality</a:t>
            </a:r>
          </a:p>
          <a:p>
            <a:r>
              <a:rPr lang="en-US" altLang="en-US" sz="2400" dirty="0"/>
              <a:t>Intersection data, associative entity</a:t>
            </a:r>
          </a:p>
          <a:p>
            <a:r>
              <a:rPr lang="en-US" altLang="en-US" sz="2400" dirty="0"/>
              <a:t>Relational data model</a:t>
            </a:r>
          </a:p>
          <a:p>
            <a:r>
              <a:rPr lang="en-US" altLang="en-US" sz="2400" dirty="0"/>
              <a:t>Relational DB constraints</a:t>
            </a:r>
          </a:p>
          <a:p>
            <a:r>
              <a:rPr lang="en-US" altLang="en-US" sz="2400" dirty="0"/>
              <a:t>Operations</a:t>
            </a:r>
          </a:p>
          <a:p>
            <a:r>
              <a:rPr lang="en-US" altLang="en-US" sz="2400" dirty="0"/>
              <a:t>Transactions</a:t>
            </a:r>
          </a:p>
          <a:p>
            <a:r>
              <a:rPr lang="en-US" altLang="en-US" sz="2400" dirty="0"/>
              <a:t>Constraint violations</a:t>
            </a:r>
            <a:endParaRPr lang="en-US" sz="2400" dirty="0">
              <a:effectLst/>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457200" y="0"/>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Outline</a:t>
            </a:r>
            <a:endParaRPr lang="en-US" sz="3200" dirty="0">
              <a:effectLst/>
              <a:latin typeface="Times New Roman" panose="02020603050405020304" pitchFamily="18" charset="0"/>
              <a:cs typeface="Times New Roman" panose="02020603050405020304" pitchFamily="18" charset="0"/>
            </a:endParaRPr>
          </a:p>
        </p:txBody>
      </p:sp>
      <p:sp>
        <p:nvSpPr>
          <p:cNvPr id="6" name="Content Placeholder 2"/>
          <p:cNvSpPr txBox="1">
            <a:spLocks/>
          </p:cNvSpPr>
          <p:nvPr/>
        </p:nvSpPr>
        <p:spPr>
          <a:xfrm>
            <a:off x="4126835" y="1050752"/>
            <a:ext cx="3886200" cy="5638800"/>
          </a:xfrm>
          <a:prstGeom prst="rect">
            <a:avLst/>
          </a:prstGeom>
        </p:spPr>
        <p:txBody>
          <a:bodyPr vert="horz" anchor="t" anchorCtr="0">
            <a:normAutofit/>
          </a:bodyPr>
          <a:lstStyle>
            <a:lvl1pPr marL="274320" indent="-274320" algn="l" rtl="0" eaLnBrk="1" latinLnBrk="0" hangingPunct="1">
              <a:spcBef>
                <a:spcPct val="20000"/>
              </a:spcBef>
              <a:buClrTx/>
              <a:buSzPct val="95000"/>
              <a:buFont typeface="Wingdings" panose="05000000000000000000" pitchFamily="2" charset="2"/>
              <a:buChar char="§"/>
              <a:defRPr kumimoji="0" sz="2600" kern="1200">
                <a:solidFill>
                  <a:schemeClr val="tx1"/>
                </a:solidFill>
                <a:latin typeface="Times New Roman" panose="02020603050405020304" pitchFamily="18" charset="0"/>
                <a:ea typeface="+mn-ea"/>
                <a:cs typeface="Times New Roman" panose="02020603050405020304" pitchFamily="18" charset="0"/>
              </a:defRPr>
            </a:lvl1pPr>
            <a:lvl2pPr marL="640080" indent="-246888" algn="l" rtl="0" eaLnBrk="1" latinLnBrk="0" hangingPunct="1">
              <a:spcBef>
                <a:spcPct val="20000"/>
              </a:spcBef>
              <a:buClrTx/>
              <a:buSzPct val="85000"/>
              <a:buFont typeface="Wingdings 2"/>
              <a:buChar char=""/>
              <a:defRPr kumimoji="0" sz="2400" kern="1200">
                <a:solidFill>
                  <a:schemeClr val="tx1"/>
                </a:solidFill>
                <a:latin typeface="Times New Roman" panose="02020603050405020304" pitchFamily="18" charset="0"/>
                <a:ea typeface="+mn-ea"/>
                <a:cs typeface="Times New Roman" panose="02020603050405020304" pitchFamily="18" charset="0"/>
              </a:defRPr>
            </a:lvl2pPr>
            <a:lvl3pPr marL="914400" indent="-246888" algn="l" rtl="0" eaLnBrk="1" latinLnBrk="0" hangingPunct="1">
              <a:spcBef>
                <a:spcPct val="20000"/>
              </a:spcBef>
              <a:buClrTx/>
              <a:buSzPct val="70000"/>
              <a:buFont typeface="Wingdings 2"/>
              <a:buChar char=""/>
              <a:defRPr kumimoji="0" sz="2100" kern="1200">
                <a:solidFill>
                  <a:schemeClr val="tx1"/>
                </a:solidFill>
                <a:latin typeface="Times New Roman" panose="02020603050405020304" pitchFamily="18" charset="0"/>
                <a:ea typeface="+mn-ea"/>
                <a:cs typeface="Times New Roman" panose="02020603050405020304" pitchFamily="18" charset="0"/>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Times New Roman" panose="02020603050405020304" pitchFamily="18" charset="0"/>
                <a:ea typeface="+mn-ea"/>
                <a:cs typeface="Times New Roman" panose="02020603050405020304" pitchFamily="18" charset="0"/>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Times New Roman" panose="02020603050405020304" pitchFamily="18" charset="0"/>
                <a:ea typeface="+mn-ea"/>
                <a:cs typeface="Times New Roman" panose="02020603050405020304" pitchFamily="18"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altLang="en-US" sz="2400" dirty="0"/>
              <a:t>History of relational database model</a:t>
            </a:r>
          </a:p>
          <a:p>
            <a:r>
              <a:rPr lang="en-US" altLang="en-US" sz="2400" dirty="0"/>
              <a:t>Relational DB terms</a:t>
            </a:r>
          </a:p>
          <a:p>
            <a:pPr lvl="1"/>
            <a:r>
              <a:rPr lang="en-US" altLang="en-US" sz="2200" dirty="0"/>
              <a:t>Relation, tuple </a:t>
            </a:r>
          </a:p>
          <a:p>
            <a:r>
              <a:rPr lang="en-US" altLang="en-US" sz="2400" dirty="0"/>
              <a:t>Implementing 1-1, 1-M, M-M relationships in DB</a:t>
            </a:r>
          </a:p>
          <a:p>
            <a:r>
              <a:rPr lang="en-US" altLang="en-US" sz="2400" dirty="0"/>
              <a:t>Data retrieval</a:t>
            </a:r>
          </a:p>
          <a:p>
            <a:pPr lvl="1"/>
            <a:r>
              <a:rPr lang="en-US" altLang="en-US" sz="2200" dirty="0"/>
              <a:t>Select</a:t>
            </a:r>
          </a:p>
          <a:p>
            <a:pPr lvl="1"/>
            <a:r>
              <a:rPr lang="en-US" altLang="en-US" sz="2200" dirty="0"/>
              <a:t>Project</a:t>
            </a:r>
          </a:p>
          <a:p>
            <a:pPr lvl="1"/>
            <a:r>
              <a:rPr lang="en-US" altLang="en-US" sz="2200" dirty="0"/>
              <a:t>Join</a:t>
            </a:r>
          </a:p>
          <a:p>
            <a:r>
              <a:rPr lang="en-US" altLang="en-US" dirty="0"/>
              <a:t>Data integration</a:t>
            </a:r>
          </a:p>
          <a:p>
            <a:r>
              <a:rPr lang="en-US" dirty="0"/>
              <a:t>Referential integrity</a:t>
            </a:r>
          </a:p>
        </p:txBody>
      </p:sp>
      <p:sp>
        <p:nvSpPr>
          <p:cNvPr id="4" name="Foliennummernplatzhalter 3"/>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3010558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dirty="0"/>
              <a:t>Essence of Data Modeling</a:t>
            </a:r>
          </a:p>
        </p:txBody>
      </p:sp>
      <p:sp>
        <p:nvSpPr>
          <p:cNvPr id="50179" name="Rectangle 3"/>
          <p:cNvSpPr>
            <a:spLocks noGrp="1" noChangeArrowheads="1"/>
          </p:cNvSpPr>
          <p:nvPr>
            <p:ph type="body" idx="1"/>
          </p:nvPr>
        </p:nvSpPr>
        <p:spPr/>
        <p:txBody>
          <a:bodyPr/>
          <a:lstStyle/>
          <a:p>
            <a:pPr eaLnBrk="1" hangingPunct="1">
              <a:defRPr/>
            </a:pPr>
            <a:r>
              <a:rPr lang="en-US" dirty="0"/>
              <a:t>Exploring the different ways that entities can relate to each other as they always do in the real world</a:t>
            </a:r>
          </a:p>
          <a:p>
            <a:pPr eaLnBrk="1" hangingPunct="1">
              <a:buFont typeface="Symbol" charset="2"/>
              <a:buChar char="¨"/>
              <a:defRPr/>
            </a:pPr>
            <a:endParaRPr lang="en-US" dirty="0"/>
          </a:p>
          <a:p>
            <a:pPr>
              <a:defRPr/>
            </a:pPr>
            <a:r>
              <a:rPr lang="en-US" dirty="0"/>
              <a:t>Devising a way of recording, of diagramming, the entities and the ways in which they interrelate in the business environment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3759571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dirty="0"/>
              <a:t>Entity-Relationship (E-R) Model</a:t>
            </a:r>
          </a:p>
        </p:txBody>
      </p:sp>
      <p:sp>
        <p:nvSpPr>
          <p:cNvPr id="51203" name="Rectangle 3"/>
          <p:cNvSpPr>
            <a:spLocks noGrp="1" noChangeArrowheads="1"/>
          </p:cNvSpPr>
          <p:nvPr>
            <p:ph type="body" idx="1"/>
          </p:nvPr>
        </p:nvSpPr>
        <p:spPr/>
        <p:txBody>
          <a:bodyPr/>
          <a:lstStyle/>
          <a:p>
            <a:pPr>
              <a:defRPr/>
            </a:pPr>
            <a:r>
              <a:rPr lang="en-US" dirty="0"/>
              <a:t>A diagramming technique</a:t>
            </a:r>
          </a:p>
          <a:p>
            <a:pPr>
              <a:defRPr/>
            </a:pPr>
            <a:endParaRPr lang="en-US" dirty="0"/>
          </a:p>
          <a:p>
            <a:pPr>
              <a:defRPr/>
            </a:pPr>
            <a:r>
              <a:rPr lang="en-US" dirty="0"/>
              <a:t>Diagrams entities (with attributes) and the relationship between the entities.</a:t>
            </a:r>
          </a:p>
          <a:p>
            <a:pPr>
              <a:defRPr/>
            </a:pPr>
            <a:endParaRPr lang="en-US" dirty="0"/>
          </a:p>
          <a:p>
            <a:pPr>
              <a:defRPr/>
            </a:pPr>
            <a:r>
              <a:rPr lang="en-US" dirty="0"/>
              <a:t>There are many variations of E-R diagrams in use.</a:t>
            </a:r>
          </a:p>
          <a:p>
            <a:pPr eaLnBrk="1" hangingPunct="1">
              <a:buFont typeface="Symbol" charset="2"/>
              <a:buChar char="¨"/>
              <a:defRPr/>
            </a:pPr>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1933127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533400"/>
            <a:ext cx="8229600" cy="655638"/>
          </a:xfrm>
        </p:spPr>
        <p:txBody>
          <a:bodyP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E-R Model Entity (and its attributes)</a:t>
            </a:r>
          </a:p>
        </p:txBody>
      </p:sp>
      <p:sp>
        <p:nvSpPr>
          <p:cNvPr id="52228" name="Rectangle 4"/>
          <p:cNvSpPr>
            <a:spLocks noGrp="1" noChangeArrowheads="1"/>
          </p:cNvSpPr>
          <p:nvPr>
            <p:ph type="body" sz="half" idx="2"/>
          </p:nvPr>
        </p:nvSpPr>
        <p:spPr/>
        <p:txBody>
          <a:bodyPr/>
          <a:lstStyle/>
          <a:p>
            <a:pPr>
              <a:lnSpc>
                <a:spcPct val="90000"/>
              </a:lnSpc>
              <a:defRPr/>
            </a:pPr>
            <a:r>
              <a:rPr lang="en-US" sz="2400" dirty="0"/>
              <a:t>Rectangular shape</a:t>
            </a:r>
          </a:p>
          <a:p>
            <a:pPr>
              <a:lnSpc>
                <a:spcPct val="90000"/>
              </a:lnSpc>
              <a:defRPr/>
            </a:pPr>
            <a:endParaRPr lang="en-US" sz="2400" dirty="0"/>
          </a:p>
          <a:p>
            <a:pPr>
              <a:lnSpc>
                <a:spcPct val="90000"/>
              </a:lnSpc>
              <a:defRPr/>
            </a:pPr>
            <a:r>
              <a:rPr lang="en-US" sz="2400" dirty="0"/>
              <a:t>Salesperson = a type of entity</a:t>
            </a:r>
          </a:p>
          <a:p>
            <a:pPr>
              <a:lnSpc>
                <a:spcPct val="90000"/>
              </a:lnSpc>
              <a:defRPr/>
            </a:pPr>
            <a:endParaRPr lang="en-US" sz="2400" dirty="0"/>
          </a:p>
          <a:p>
            <a:pPr>
              <a:lnSpc>
                <a:spcPct val="90000"/>
              </a:lnSpc>
              <a:defRPr/>
            </a:pPr>
            <a:r>
              <a:rPr lang="en-US" sz="2400" dirty="0"/>
              <a:t>Name of entity is in caps above the separator line.</a:t>
            </a:r>
          </a:p>
          <a:p>
            <a:pPr eaLnBrk="1" hangingPunct="1">
              <a:lnSpc>
                <a:spcPct val="90000"/>
              </a:lnSpc>
              <a:buFont typeface="Symbol" charset="2"/>
              <a:buChar char="¨"/>
              <a:defRPr/>
            </a:pPr>
            <a:endParaRPr lang="en-US" sz="2400" dirty="0"/>
          </a:p>
        </p:txBody>
      </p:sp>
      <p:pic>
        <p:nvPicPr>
          <p:cNvPr id="8197" name="Picture 6" descr="w00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570038"/>
            <a:ext cx="3733800" cy="229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E942E428-4F27-4BFF-9513-01D66AAB7E42}" type="slidenum">
              <a:rPr lang="en-US" altLang="de-DE" smtClean="0">
                <a:latin typeface="Times New Roman" panose="02020603050405020304" pitchFamily="18" charset="0"/>
                <a:cs typeface="Times New Roman" panose="02020603050405020304" pitchFamily="18" charset="0"/>
              </a:rPr>
              <a:pPr/>
              <a:t>8</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9176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sz="half" idx="2"/>
          </p:nvPr>
        </p:nvSpPr>
        <p:spPr/>
        <p:txBody>
          <a:bodyPr/>
          <a:lstStyle/>
          <a:p>
            <a:pPr>
              <a:lnSpc>
                <a:spcPct val="90000"/>
              </a:lnSpc>
              <a:defRPr/>
            </a:pPr>
            <a:r>
              <a:rPr lang="en-US" sz="2400" dirty="0"/>
              <a:t>Entity type’s attributes are shown below the separator line.</a:t>
            </a:r>
          </a:p>
          <a:p>
            <a:pPr>
              <a:lnSpc>
                <a:spcPct val="90000"/>
              </a:lnSpc>
              <a:defRPr/>
            </a:pPr>
            <a:endParaRPr lang="en-US" sz="2400" dirty="0"/>
          </a:p>
          <a:p>
            <a:pPr>
              <a:lnSpc>
                <a:spcPct val="90000"/>
              </a:lnSpc>
              <a:defRPr/>
            </a:pPr>
            <a:r>
              <a:rPr lang="en-US" sz="2400" dirty="0"/>
              <a:t>PK and boldface denote the attribute(s) that constitute the entity type’s </a:t>
            </a:r>
            <a:r>
              <a:rPr lang="en-US" sz="2400" b="1" dirty="0"/>
              <a:t>unique identifier</a:t>
            </a:r>
            <a:r>
              <a:rPr lang="en-US" sz="2400" dirty="0"/>
              <a:t>.</a:t>
            </a:r>
          </a:p>
          <a:p>
            <a:pPr eaLnBrk="1" hangingPunct="1">
              <a:lnSpc>
                <a:spcPct val="90000"/>
              </a:lnSpc>
              <a:buFont typeface="Symbol" charset="2"/>
              <a:buChar char="¨"/>
              <a:defRPr/>
            </a:pPr>
            <a:endParaRPr lang="en-US" sz="2400" dirty="0"/>
          </a:p>
        </p:txBody>
      </p:sp>
      <p:pic>
        <p:nvPicPr>
          <p:cNvPr id="9221" name="Picture 6" descr="w0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570038"/>
            <a:ext cx="36576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title"/>
          </p:nvPr>
        </p:nvSpPr>
        <p:spPr>
          <a:xfrm>
            <a:off x="457200" y="533400"/>
            <a:ext cx="8229600" cy="655638"/>
          </a:xfrm>
        </p:spPr>
        <p:txBody>
          <a:bodyP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E-R Model Entity (and its attributes) (cont.)</a:t>
            </a:r>
          </a:p>
        </p:txBody>
      </p:sp>
      <p:sp>
        <p:nvSpPr>
          <p:cNvPr id="2" name="Foliennummernplatzhalter 1"/>
          <p:cNvSpPr>
            <a:spLocks noGrp="1"/>
          </p:cNvSpPr>
          <p:nvPr>
            <p:ph type="sldNum" sz="quarter" idx="12"/>
          </p:nvPr>
        </p:nvSpPr>
        <p:spPr>
          <a:xfrm>
            <a:off x="7924800" y="6356350"/>
            <a:ext cx="762000" cy="365125"/>
          </a:xfrm>
        </p:spPr>
        <p:txBody>
          <a:bodyPr/>
          <a:lstStyle/>
          <a:p>
            <a:fld id="{E942E428-4F27-4BFF-9513-01D66AAB7E42}" type="slidenum">
              <a:rPr lang="en-US" altLang="de-DE" smtClean="0">
                <a:latin typeface="Times New Roman" panose="02020603050405020304" pitchFamily="18" charset="0"/>
                <a:cs typeface="Times New Roman" panose="02020603050405020304" pitchFamily="18" charset="0"/>
              </a:rPr>
              <a:pPr/>
              <a:t>9</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8871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dirty="0"/>
              <a:t>Relationships</a:t>
            </a:r>
          </a:p>
        </p:txBody>
      </p:sp>
      <p:sp>
        <p:nvSpPr>
          <p:cNvPr id="54275" name="Rectangle 3"/>
          <p:cNvSpPr>
            <a:spLocks noGrp="1" noChangeArrowheads="1"/>
          </p:cNvSpPr>
          <p:nvPr>
            <p:ph type="body" idx="1"/>
          </p:nvPr>
        </p:nvSpPr>
        <p:spPr/>
        <p:txBody>
          <a:bodyPr/>
          <a:lstStyle/>
          <a:p>
            <a:pPr>
              <a:defRPr/>
            </a:pPr>
            <a:r>
              <a:rPr lang="en-US" dirty="0"/>
              <a:t>Associations between entities</a:t>
            </a:r>
          </a:p>
          <a:p>
            <a:pPr>
              <a:defRPr/>
            </a:pPr>
            <a:endParaRPr lang="en-US" dirty="0"/>
          </a:p>
          <a:p>
            <a:pPr>
              <a:defRPr/>
            </a:pPr>
            <a:r>
              <a:rPr lang="en-US" dirty="0"/>
              <a:t>Different kinds:</a:t>
            </a:r>
          </a:p>
          <a:p>
            <a:pPr lvl="1">
              <a:defRPr/>
            </a:pPr>
            <a:r>
              <a:rPr lang="en-US" dirty="0"/>
              <a:t>Binary relationships</a:t>
            </a:r>
          </a:p>
          <a:p>
            <a:pPr lvl="1">
              <a:defRPr/>
            </a:pPr>
            <a:r>
              <a:rPr lang="en-US" dirty="0"/>
              <a:t>Unary relationships</a:t>
            </a:r>
          </a:p>
          <a:p>
            <a:pPr lvl="1">
              <a:defRPr/>
            </a:pPr>
            <a:r>
              <a:rPr lang="en-US" dirty="0"/>
              <a:t>Ternary relationships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619384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457200"/>
            <a:ext cx="8229600" cy="655638"/>
          </a:xfrm>
        </p:spPr>
        <p:txBody>
          <a:bodyP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Binary Relationships</a:t>
            </a:r>
          </a:p>
        </p:txBody>
      </p:sp>
      <p:sp>
        <p:nvSpPr>
          <p:cNvPr id="55300" name="Rectangle 4"/>
          <p:cNvSpPr>
            <a:spLocks noGrp="1" noChangeArrowheads="1"/>
          </p:cNvSpPr>
          <p:nvPr>
            <p:ph type="body" sz="half" idx="2"/>
          </p:nvPr>
        </p:nvSpPr>
        <p:spPr/>
        <p:txBody>
          <a:bodyPr/>
          <a:lstStyle/>
          <a:p>
            <a:pPr>
              <a:defRPr/>
            </a:pPr>
            <a:r>
              <a:rPr lang="en-US" sz="2400" dirty="0"/>
              <a:t>Simplest kind of relationship</a:t>
            </a:r>
          </a:p>
          <a:p>
            <a:pPr>
              <a:defRPr/>
            </a:pPr>
            <a:r>
              <a:rPr lang="en-US" sz="2400" dirty="0"/>
              <a:t>Relationship between two entity types</a:t>
            </a:r>
          </a:p>
          <a:p>
            <a:pPr>
              <a:defRPr/>
            </a:pPr>
            <a:r>
              <a:rPr lang="en-US" sz="2400" dirty="0"/>
              <a:t>A salesperson “sells” products or products are “sold” by salespersons</a:t>
            </a:r>
          </a:p>
        </p:txBody>
      </p:sp>
      <p:pic>
        <p:nvPicPr>
          <p:cNvPr id="11269" name="Picture 6" descr="w00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820578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E942E428-4F27-4BFF-9513-01D66AAB7E42}" type="slidenum">
              <a:rPr lang="en-US" altLang="de-DE" smtClean="0">
                <a:latin typeface="Times New Roman" panose="02020603050405020304" pitchFamily="18" charset="0"/>
                <a:cs typeface="Times New Roman" panose="02020603050405020304" pitchFamily="18" charset="0"/>
              </a:rPr>
              <a:pPr/>
              <a:t>11</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7431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a:t>Cardinality</a:t>
            </a:r>
          </a:p>
        </p:txBody>
      </p:sp>
      <p:sp>
        <p:nvSpPr>
          <p:cNvPr id="58371" name="Rectangle 3"/>
          <p:cNvSpPr>
            <a:spLocks noGrp="1" noChangeArrowheads="1"/>
          </p:cNvSpPr>
          <p:nvPr>
            <p:ph type="body" idx="1"/>
          </p:nvPr>
        </p:nvSpPr>
        <p:spPr>
          <a:xfrm>
            <a:off x="381000" y="1752600"/>
            <a:ext cx="8229600" cy="4389120"/>
          </a:xfrm>
        </p:spPr>
        <p:txBody>
          <a:bodyPr/>
          <a:lstStyle/>
          <a:p>
            <a:pPr>
              <a:defRPr/>
            </a:pPr>
            <a:r>
              <a:rPr lang="en-US" dirty="0"/>
              <a:t>Represents the maximum number of entities that can be involved in a particular relationship.</a:t>
            </a:r>
          </a:p>
          <a:p>
            <a:pPr lvl="1">
              <a:defRPr/>
            </a:pPr>
            <a:r>
              <a:rPr lang="en-US" dirty="0"/>
              <a:t>One-to-One Binary Relationship</a:t>
            </a:r>
          </a:p>
          <a:p>
            <a:pPr lvl="1">
              <a:defRPr/>
            </a:pPr>
            <a:r>
              <a:rPr lang="en-US" dirty="0"/>
              <a:t>One-to-Many Binary Relationship</a:t>
            </a:r>
          </a:p>
          <a:p>
            <a:pPr lvl="1">
              <a:defRPr/>
            </a:pPr>
            <a:r>
              <a:rPr lang="en-US" dirty="0"/>
              <a:t>Many-to-Many Binary Relationship</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2977535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US"/>
              <a:t>One-to-One Binary Relationship</a:t>
            </a:r>
          </a:p>
        </p:txBody>
      </p:sp>
      <p:sp>
        <p:nvSpPr>
          <p:cNvPr id="59395" name="Rectangle 3"/>
          <p:cNvSpPr>
            <a:spLocks noGrp="1" noChangeArrowheads="1"/>
          </p:cNvSpPr>
          <p:nvPr>
            <p:ph type="body" idx="1"/>
          </p:nvPr>
        </p:nvSpPr>
        <p:spPr/>
        <p:txBody>
          <a:bodyPr/>
          <a:lstStyle/>
          <a:p>
            <a:pPr>
              <a:defRPr/>
            </a:pPr>
            <a:r>
              <a:rPr lang="en-US" dirty="0"/>
              <a:t>1-1</a:t>
            </a:r>
          </a:p>
          <a:p>
            <a:pPr>
              <a:defRPr/>
            </a:pPr>
            <a:endParaRPr lang="en-US" dirty="0"/>
          </a:p>
          <a:p>
            <a:pPr>
              <a:defRPr/>
            </a:pPr>
            <a:r>
              <a:rPr lang="en-US" dirty="0"/>
              <a:t>A single occurrence of one entity type can be associated with a single occurrence of the other entity type and vice versa.</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390998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en-US" dirty="0"/>
              <a:t>One-to-Many Binary Relationship</a:t>
            </a:r>
          </a:p>
        </p:txBody>
      </p:sp>
      <p:sp>
        <p:nvSpPr>
          <p:cNvPr id="60419" name="Rectangle 3"/>
          <p:cNvSpPr>
            <a:spLocks noGrp="1" noChangeArrowheads="1"/>
          </p:cNvSpPr>
          <p:nvPr>
            <p:ph type="body" idx="1"/>
          </p:nvPr>
        </p:nvSpPr>
        <p:spPr/>
        <p:txBody>
          <a:bodyPr/>
          <a:lstStyle/>
          <a:p>
            <a:pPr>
              <a:defRPr/>
            </a:pPr>
            <a:r>
              <a:rPr lang="en-US" dirty="0"/>
              <a:t>1-M</a:t>
            </a:r>
          </a:p>
          <a:p>
            <a:pPr>
              <a:defRPr/>
            </a:pPr>
            <a:endParaRPr lang="en-US" dirty="0"/>
          </a:p>
          <a:p>
            <a:pPr>
              <a:defRPr/>
            </a:pPr>
            <a:r>
              <a:rPr lang="en-US" dirty="0"/>
              <a:t>Use “crow’s foot” to represent the multiple association.</a:t>
            </a:r>
          </a:p>
          <a:p>
            <a:pPr>
              <a:defRPr/>
            </a:pPr>
            <a:endParaRPr lang="en-US" dirty="0"/>
          </a:p>
          <a:p>
            <a:pPr>
              <a:defRPr/>
            </a:pPr>
            <a:r>
              <a:rPr lang="en-US" dirty="0"/>
              <a:t>“many” = the maximum number of occurrences that can be involved, means a number that can be 1, 2, 3, ... 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3389538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US"/>
              <a:t>Many-to-Many Binary Relationship</a:t>
            </a:r>
          </a:p>
        </p:txBody>
      </p:sp>
      <p:sp>
        <p:nvSpPr>
          <p:cNvPr id="61443" name="Rectangle 3"/>
          <p:cNvSpPr>
            <a:spLocks noGrp="1" noChangeArrowheads="1"/>
          </p:cNvSpPr>
          <p:nvPr>
            <p:ph type="body" idx="1"/>
          </p:nvPr>
        </p:nvSpPr>
        <p:spPr/>
        <p:txBody>
          <a:bodyPr/>
          <a:lstStyle/>
          <a:p>
            <a:pPr>
              <a:defRPr/>
            </a:pPr>
            <a:r>
              <a:rPr lang="en-US" dirty="0"/>
              <a:t>M-M</a:t>
            </a:r>
          </a:p>
          <a:p>
            <a:pPr>
              <a:defRPr/>
            </a:pPr>
            <a:endParaRPr lang="en-US" dirty="0"/>
          </a:p>
          <a:p>
            <a:pPr>
              <a:defRPr/>
            </a:pPr>
            <a:r>
              <a:rPr lang="en-US" dirty="0"/>
              <a:t>“many” can be either an exact number or have a known maximum.</a:t>
            </a:r>
          </a:p>
          <a:p>
            <a:pPr eaLnBrk="1" hangingPunct="1">
              <a:buFont typeface="Symbol" charset="2"/>
              <a:buNone/>
              <a:defRPr/>
            </a:pPr>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4273373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0" name="Rectangle 6"/>
          <p:cNvSpPr>
            <a:spLocks noGrp="1" noChangeArrowheads="1"/>
          </p:cNvSpPr>
          <p:nvPr>
            <p:ph type="title"/>
          </p:nvPr>
        </p:nvSpPr>
        <p:spPr/>
        <p:txBody>
          <a:bodyPr/>
          <a:lstStyle/>
          <a:p>
            <a:pPr eaLnBrk="1" hangingPunct="1">
              <a:defRPr/>
            </a:pPr>
            <a:r>
              <a:rPr lang="en-US"/>
              <a:t>Cardinality</a:t>
            </a:r>
          </a:p>
        </p:txBody>
      </p:sp>
      <p:pic>
        <p:nvPicPr>
          <p:cNvPr id="16388" name="Picture 5" descr="w00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371600"/>
            <a:ext cx="6553200"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2401962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en-US"/>
              <a:t>Modality</a:t>
            </a:r>
          </a:p>
        </p:txBody>
      </p:sp>
      <p:sp>
        <p:nvSpPr>
          <p:cNvPr id="64515" name="Rectangle 3"/>
          <p:cNvSpPr>
            <a:spLocks noGrp="1" noChangeArrowheads="1"/>
          </p:cNvSpPr>
          <p:nvPr>
            <p:ph type="body" idx="1"/>
          </p:nvPr>
        </p:nvSpPr>
        <p:spPr/>
        <p:txBody>
          <a:bodyPr/>
          <a:lstStyle/>
          <a:p>
            <a:pPr>
              <a:defRPr/>
            </a:pPr>
            <a:r>
              <a:rPr lang="en-US" dirty="0"/>
              <a:t>The minimum number of entity occurrences that can be involved in a relationship.</a:t>
            </a:r>
          </a:p>
          <a:p>
            <a:pPr>
              <a:defRPr/>
            </a:pPr>
            <a:endParaRPr lang="en-US" dirty="0"/>
          </a:p>
          <a:p>
            <a:pPr>
              <a:defRPr/>
            </a:pPr>
            <a:r>
              <a:rPr lang="en-US" dirty="0"/>
              <a:t>“inner” symbol on E-R diagram (“outer” symbol is cardinality)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2671756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en-US"/>
              <a:t>Cardinality &amp; Modality</a:t>
            </a:r>
          </a:p>
        </p:txBody>
      </p:sp>
      <p:pic>
        <p:nvPicPr>
          <p:cNvPr id="18436" name="Picture 5" descr="w000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2538" y="1524000"/>
            <a:ext cx="634047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1355917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dirty="0"/>
              <a:t>Intersection Data</a:t>
            </a:r>
          </a:p>
        </p:txBody>
      </p:sp>
      <p:sp>
        <p:nvSpPr>
          <p:cNvPr id="66563" name="Rectangle 3"/>
          <p:cNvSpPr>
            <a:spLocks noGrp="1" noChangeArrowheads="1"/>
          </p:cNvSpPr>
          <p:nvPr>
            <p:ph type="body" idx="1"/>
          </p:nvPr>
        </p:nvSpPr>
        <p:spPr/>
        <p:txBody>
          <a:bodyPr/>
          <a:lstStyle/>
          <a:p>
            <a:pPr>
              <a:lnSpc>
                <a:spcPct val="90000"/>
              </a:lnSpc>
              <a:defRPr/>
            </a:pPr>
            <a:r>
              <a:rPr lang="en-US" sz="2800" dirty="0"/>
              <a:t>Describes the relationship between two entities.</a:t>
            </a:r>
          </a:p>
          <a:p>
            <a:pPr>
              <a:lnSpc>
                <a:spcPct val="90000"/>
              </a:lnSpc>
              <a:defRPr/>
            </a:pPr>
            <a:endParaRPr lang="en-US" sz="2800" dirty="0"/>
          </a:p>
          <a:p>
            <a:pPr>
              <a:lnSpc>
                <a:spcPct val="90000"/>
              </a:lnSpc>
              <a:defRPr/>
            </a:pPr>
            <a:r>
              <a:rPr lang="en-US" sz="2800" dirty="0"/>
              <a:t>Used with many-to-many relationships.</a:t>
            </a:r>
          </a:p>
          <a:p>
            <a:pPr>
              <a:lnSpc>
                <a:spcPct val="90000"/>
              </a:lnSpc>
              <a:defRPr/>
            </a:pPr>
            <a:endParaRPr lang="en-US" sz="2800" dirty="0"/>
          </a:p>
          <a:p>
            <a:pPr>
              <a:lnSpc>
                <a:spcPct val="90000"/>
              </a:lnSpc>
              <a:defRPr/>
            </a:pPr>
            <a:r>
              <a:rPr lang="en-US" sz="2800" dirty="0"/>
              <a:t>Represented on E-R diagram as an “associative entity”</a:t>
            </a:r>
          </a:p>
          <a:p>
            <a:pPr eaLnBrk="1" hangingPunct="1">
              <a:lnSpc>
                <a:spcPct val="90000"/>
              </a:lnSpc>
              <a:buFont typeface="Symbol" charset="2"/>
              <a:buChar char="¨"/>
              <a:defRPr/>
            </a:pPr>
            <a:endParaRPr lang="en-US" sz="2800"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2411894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52400" y="228600"/>
            <a:ext cx="8763000" cy="1139825"/>
          </a:xfrm>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Many-to-Many Binary Relationship with Intersection Data</a:t>
            </a:r>
          </a:p>
        </p:txBody>
      </p:sp>
      <p:sp>
        <p:nvSpPr>
          <p:cNvPr id="67588" name="Rectangle 4"/>
          <p:cNvSpPr>
            <a:spLocks noGrp="1" noChangeArrowheads="1"/>
          </p:cNvSpPr>
          <p:nvPr>
            <p:ph type="body" sz="half" idx="2"/>
          </p:nvPr>
        </p:nvSpPr>
        <p:spPr>
          <a:xfrm>
            <a:off x="457200" y="4765675"/>
            <a:ext cx="8229600" cy="1558925"/>
          </a:xfrm>
        </p:spPr>
        <p:txBody>
          <a:bodyPr/>
          <a:lstStyle/>
          <a:p>
            <a:pPr>
              <a:defRPr/>
            </a:pPr>
            <a:r>
              <a:rPr lang="en-US" sz="2800" dirty="0"/>
              <a:t>For example, we know not only that salesperson 137 sold some of product 24013 but also how many units of that product that salesperson sold. </a:t>
            </a:r>
          </a:p>
        </p:txBody>
      </p:sp>
      <p:pic>
        <p:nvPicPr>
          <p:cNvPr id="20485" name="Picture 6" descr="w000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4963" y="1666875"/>
            <a:ext cx="5253037" cy="296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E942E428-4F27-4BFF-9513-01D66AAB7E42}" type="slidenum">
              <a:rPr lang="en-US" altLang="de-DE" smtClean="0">
                <a:latin typeface="Times New Roman" panose="02020603050405020304" pitchFamily="18" charset="0"/>
                <a:cs typeface="Times New Roman" panose="02020603050405020304" pitchFamily="18" charset="0"/>
              </a:rPr>
              <a:pPr/>
              <a:t>20</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2977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304800"/>
            <a:ext cx="8229600" cy="655638"/>
          </a:xfrm>
        </p:spPr>
        <p:txBody>
          <a:bodyPr vert="horz" lIns="0" rIns="0" bIns="0" anchor="b">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Associative Entity</a:t>
            </a:r>
          </a:p>
        </p:txBody>
      </p:sp>
      <p:sp>
        <p:nvSpPr>
          <p:cNvPr id="68611" name="Rectangle 3"/>
          <p:cNvSpPr>
            <a:spLocks noGrp="1" noChangeArrowheads="1"/>
          </p:cNvSpPr>
          <p:nvPr>
            <p:ph type="body" sz="half" idx="1"/>
          </p:nvPr>
        </p:nvSpPr>
        <p:spPr/>
        <p:txBody>
          <a:bodyPr/>
          <a:lstStyle/>
          <a:p>
            <a:pPr>
              <a:lnSpc>
                <a:spcPct val="90000"/>
              </a:lnSpc>
              <a:defRPr/>
            </a:pPr>
            <a:r>
              <a:rPr lang="en-US" sz="2400" dirty="0"/>
              <a:t>Entities can have attributes; many-to-many relationships can have attributes.</a:t>
            </a:r>
          </a:p>
          <a:p>
            <a:pPr>
              <a:lnSpc>
                <a:spcPct val="90000"/>
              </a:lnSpc>
              <a:defRPr/>
            </a:pPr>
            <a:endParaRPr lang="en-US" sz="2400" dirty="0"/>
          </a:p>
          <a:p>
            <a:pPr>
              <a:lnSpc>
                <a:spcPct val="90000"/>
              </a:lnSpc>
              <a:defRPr/>
            </a:pPr>
            <a:r>
              <a:rPr lang="en-US" sz="2400" dirty="0"/>
              <a:t>Many-to-many relationship may be treated similarly to entities in an E-R diagram.</a:t>
            </a:r>
          </a:p>
          <a:p>
            <a:pPr eaLnBrk="1" hangingPunct="1">
              <a:lnSpc>
                <a:spcPct val="90000"/>
              </a:lnSpc>
              <a:buFont typeface="Symbol" charset="2"/>
              <a:buChar char="¨"/>
              <a:defRPr/>
            </a:pPr>
            <a:endParaRPr lang="en-US" sz="2400" dirty="0"/>
          </a:p>
          <a:p>
            <a:pPr eaLnBrk="1" hangingPunct="1">
              <a:lnSpc>
                <a:spcPct val="90000"/>
              </a:lnSpc>
              <a:buFont typeface="Symbol" charset="2"/>
              <a:buChar char="¨"/>
              <a:defRPr/>
            </a:pPr>
            <a:endParaRPr lang="en-US" sz="2400" dirty="0"/>
          </a:p>
          <a:p>
            <a:pPr eaLnBrk="1" hangingPunct="1">
              <a:lnSpc>
                <a:spcPct val="90000"/>
              </a:lnSpc>
              <a:buFont typeface="Symbol" charset="2"/>
              <a:buChar char="¨"/>
              <a:defRPr/>
            </a:pPr>
            <a:endParaRPr lang="en-US" sz="2400" dirty="0"/>
          </a:p>
          <a:p>
            <a:pPr eaLnBrk="1" hangingPunct="1">
              <a:lnSpc>
                <a:spcPct val="90000"/>
              </a:lnSpc>
              <a:buFont typeface="Symbol" charset="2"/>
              <a:buChar char="¨"/>
              <a:defRPr/>
            </a:pPr>
            <a:endParaRPr lang="en-US" sz="2400" dirty="0"/>
          </a:p>
        </p:txBody>
      </p:sp>
      <p:pic>
        <p:nvPicPr>
          <p:cNvPr id="21509" name="Picture 6" descr="w000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114800"/>
            <a:ext cx="69865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5EA8932-0394-407F-8161-F7F50F6A9BFD}" type="slidenum">
              <a:rPr lang="en-US" altLang="de-DE" smtClean="0">
                <a:latin typeface="Times New Roman" panose="02020603050405020304" pitchFamily="18" charset="0"/>
                <a:cs typeface="Times New Roman" panose="02020603050405020304" pitchFamily="18" charset="0"/>
              </a:rPr>
              <a:pPr/>
              <a:t>21</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0161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dirty="0"/>
              <a:t>Associative Entity (cont.)</a:t>
            </a:r>
          </a:p>
        </p:txBody>
      </p:sp>
      <p:sp>
        <p:nvSpPr>
          <p:cNvPr id="69635" name="Rectangle 3"/>
          <p:cNvSpPr>
            <a:spLocks noGrp="1" noChangeArrowheads="1"/>
          </p:cNvSpPr>
          <p:nvPr>
            <p:ph type="body" idx="1"/>
          </p:nvPr>
        </p:nvSpPr>
        <p:spPr/>
        <p:txBody>
          <a:bodyPr/>
          <a:lstStyle/>
          <a:p>
            <a:pPr lvl="1" eaLnBrk="1" hangingPunct="1">
              <a:lnSpc>
                <a:spcPct val="90000"/>
              </a:lnSpc>
              <a:buFont typeface="Symbol" charset="2"/>
              <a:buNone/>
              <a:defRPr/>
            </a:pPr>
            <a:endParaRPr lang="en-US" dirty="0"/>
          </a:p>
          <a:p>
            <a:pPr>
              <a:lnSpc>
                <a:spcPct val="90000"/>
              </a:lnSpc>
              <a:defRPr/>
            </a:pPr>
            <a:r>
              <a:rPr lang="en-US" dirty="0"/>
              <a:t>The unique identifier of the associative entity is usually the combination of the unique identifiers of the two entities in the many-to-many relationship.</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3182611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en-US" dirty="0"/>
              <a:t>Unary Relationships</a:t>
            </a:r>
          </a:p>
        </p:txBody>
      </p:sp>
      <p:sp>
        <p:nvSpPr>
          <p:cNvPr id="71683" name="Rectangle 3"/>
          <p:cNvSpPr>
            <a:spLocks noGrp="1" noChangeArrowheads="1"/>
          </p:cNvSpPr>
          <p:nvPr>
            <p:ph type="body" idx="1"/>
          </p:nvPr>
        </p:nvSpPr>
        <p:spPr/>
        <p:txBody>
          <a:bodyPr/>
          <a:lstStyle/>
          <a:p>
            <a:pPr>
              <a:lnSpc>
                <a:spcPct val="90000"/>
              </a:lnSpc>
              <a:defRPr/>
            </a:pPr>
            <a:r>
              <a:rPr lang="en-US" dirty="0"/>
              <a:t>Associate occurrences of an entity type with other occurrences of the same entity type.</a:t>
            </a:r>
          </a:p>
          <a:p>
            <a:pPr>
              <a:lnSpc>
                <a:spcPct val="90000"/>
              </a:lnSpc>
              <a:defRPr/>
            </a:pPr>
            <a:endParaRPr lang="en-US" dirty="0"/>
          </a:p>
          <a:p>
            <a:pPr>
              <a:lnSpc>
                <a:spcPct val="90000"/>
              </a:lnSpc>
              <a:defRPr/>
            </a:pPr>
            <a:r>
              <a:rPr lang="en-US" dirty="0"/>
              <a:t>Cardinality:</a:t>
            </a:r>
          </a:p>
          <a:p>
            <a:pPr lvl="1">
              <a:lnSpc>
                <a:spcPct val="90000"/>
              </a:lnSpc>
              <a:defRPr/>
            </a:pPr>
            <a:r>
              <a:rPr lang="en-US" dirty="0"/>
              <a:t>One-to-One Unary Relationship</a:t>
            </a:r>
          </a:p>
          <a:p>
            <a:pPr lvl="1">
              <a:lnSpc>
                <a:spcPct val="90000"/>
              </a:lnSpc>
              <a:defRPr/>
            </a:pPr>
            <a:r>
              <a:rPr lang="en-US" dirty="0"/>
              <a:t>One-to-Many Unary Relationship</a:t>
            </a:r>
          </a:p>
          <a:p>
            <a:pPr lvl="1">
              <a:lnSpc>
                <a:spcPct val="90000"/>
              </a:lnSpc>
              <a:defRPr/>
            </a:pPr>
            <a:r>
              <a:rPr lang="en-US" dirty="0"/>
              <a:t>Many-to-Many Unary Relationship</a:t>
            </a:r>
          </a:p>
          <a:p>
            <a:pPr eaLnBrk="1" hangingPunct="1">
              <a:lnSpc>
                <a:spcPct val="90000"/>
              </a:lnSpc>
              <a:buFont typeface="Symbol" charset="2"/>
              <a:buChar char="¨"/>
              <a:defRPr/>
            </a:pPr>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3931847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Rectangle 7"/>
          <p:cNvSpPr>
            <a:spLocks noGrp="1" noChangeArrowheads="1"/>
          </p:cNvSpPr>
          <p:nvPr>
            <p:ph type="body" sz="half" idx="2"/>
          </p:nvPr>
        </p:nvSpPr>
        <p:spPr>
          <a:xfrm>
            <a:off x="6019800" y="304800"/>
            <a:ext cx="2743200" cy="5749925"/>
          </a:xfrm>
        </p:spPr>
        <p:txBody>
          <a:bodyPr/>
          <a:lstStyle/>
          <a:p>
            <a:pPr marL="0" indent="0" eaLnBrk="1" hangingPunct="1">
              <a:buNone/>
              <a:defRPr/>
            </a:pPr>
            <a:r>
              <a:rPr lang="en-US" sz="2800" dirty="0"/>
              <a:t>Unary Relationships (cont.)</a:t>
            </a:r>
          </a:p>
        </p:txBody>
      </p:sp>
      <p:pic>
        <p:nvPicPr>
          <p:cNvPr id="24580" name="Picture 5" descr="w00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04800"/>
            <a:ext cx="2919413" cy="626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24</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0353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26"/>
          <p:cNvSpPr>
            <a:spLocks noGrp="1" noChangeArrowheads="1"/>
          </p:cNvSpPr>
          <p:nvPr>
            <p:ph type="title"/>
          </p:nvPr>
        </p:nvSpPr>
        <p:spPr>
          <a:xfrm>
            <a:off x="457200" y="381000"/>
            <a:ext cx="8229600" cy="731838"/>
          </a:xfrm>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Ternary Relationship</a:t>
            </a:r>
          </a:p>
        </p:txBody>
      </p:sp>
      <p:sp>
        <p:nvSpPr>
          <p:cNvPr id="75780" name="Rectangle 1028"/>
          <p:cNvSpPr>
            <a:spLocks noGrp="1" noChangeArrowheads="1"/>
          </p:cNvSpPr>
          <p:nvPr>
            <p:ph type="body" sz="half" idx="1"/>
          </p:nvPr>
        </p:nvSpPr>
        <p:spPr>
          <a:xfrm>
            <a:off x="457200" y="1600200"/>
            <a:ext cx="8229600" cy="685800"/>
          </a:xfrm>
        </p:spPr>
        <p:txBody>
          <a:bodyPr/>
          <a:lstStyle/>
          <a:p>
            <a:pPr>
              <a:defRPr/>
            </a:pPr>
            <a:r>
              <a:rPr lang="en-US" sz="2800" dirty="0"/>
              <a:t>Involves three different entity types.</a:t>
            </a:r>
          </a:p>
        </p:txBody>
      </p:sp>
      <p:pic>
        <p:nvPicPr>
          <p:cNvPr id="25605" name="Picture 6" descr="w000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1838" y="2243138"/>
            <a:ext cx="7070725" cy="392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5EA8932-0394-407F-8161-F7F50F6A9BFD}" type="slidenum">
              <a:rPr lang="en-US" altLang="de-DE" smtClean="0">
                <a:latin typeface="Times New Roman" panose="02020603050405020304" pitchFamily="18" charset="0"/>
                <a:cs typeface="Times New Roman" panose="02020603050405020304" pitchFamily="18" charset="0"/>
              </a:rPr>
              <a:pPr/>
              <a:t>25</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0891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1" name="Rectangle 7"/>
          <p:cNvSpPr>
            <a:spLocks noGrp="1" noChangeArrowheads="1"/>
          </p:cNvSpPr>
          <p:nvPr>
            <p:ph type="body" sz="half" idx="2"/>
          </p:nvPr>
        </p:nvSpPr>
        <p:spPr>
          <a:xfrm>
            <a:off x="4495800" y="381000"/>
            <a:ext cx="4191000" cy="3352800"/>
          </a:xfrm>
        </p:spPr>
        <p:txBody>
          <a:bodyPr/>
          <a:lstStyle/>
          <a:p>
            <a:pPr>
              <a:defRPr/>
            </a:pPr>
            <a:r>
              <a:rPr lang="en-US" sz="2800" dirty="0"/>
              <a:t>The General Hardware Company E-R Diagram</a:t>
            </a:r>
          </a:p>
          <a:p>
            <a:pPr>
              <a:defRPr/>
            </a:pPr>
            <a:endParaRPr lang="en-US" sz="2800" dirty="0"/>
          </a:p>
          <a:p>
            <a:pPr>
              <a:defRPr/>
            </a:pPr>
            <a:r>
              <a:rPr lang="en-US" sz="2800" dirty="0"/>
              <a:t>Customer Employee is a dependent entity. </a:t>
            </a:r>
          </a:p>
        </p:txBody>
      </p:sp>
      <p:pic>
        <p:nvPicPr>
          <p:cNvPr id="26628" name="Picture 5" descr="w000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2400"/>
            <a:ext cx="3124200" cy="653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26</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817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en-US"/>
              <a:t>Good Reading Bookstores</a:t>
            </a:r>
          </a:p>
        </p:txBody>
      </p:sp>
      <p:pic>
        <p:nvPicPr>
          <p:cNvPr id="27652" name="Picture 5" descr="w00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00200"/>
            <a:ext cx="7088188"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2666353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defRPr/>
            </a:pPr>
            <a:r>
              <a:rPr lang="en-US"/>
              <a:t>World Music Association</a:t>
            </a:r>
          </a:p>
        </p:txBody>
      </p:sp>
      <p:pic>
        <p:nvPicPr>
          <p:cNvPr id="28676" name="Picture 5" descr="w00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050" y="1447800"/>
            <a:ext cx="7473950" cy="490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3790050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defRPr/>
            </a:pPr>
            <a:r>
              <a:rPr lang="en-US"/>
              <a:t>Lucky Rent-A-Car</a:t>
            </a:r>
          </a:p>
        </p:txBody>
      </p:sp>
      <p:pic>
        <p:nvPicPr>
          <p:cNvPr id="29700" name="Picture 5" descr="w00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322388"/>
            <a:ext cx="3200400" cy="520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3343570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76200" y="381000"/>
            <a:ext cx="8991600" cy="838200"/>
          </a:xfrm>
        </p:spPr>
        <p:txBody>
          <a:bodyPr>
            <a:normAutofit fontScale="90000"/>
          </a:bodyPr>
          <a:lstStyle/>
          <a:p>
            <a:r>
              <a:rPr lang="en-US" altLang="de-DE" dirty="0"/>
              <a:t>The Relational Data Model and</a:t>
            </a:r>
            <a:br>
              <a:rPr lang="en-US" altLang="de-DE" dirty="0"/>
            </a:br>
            <a:r>
              <a:rPr lang="en-US" altLang="de-DE" dirty="0"/>
              <a:t>Relational Database Constraints</a:t>
            </a:r>
          </a:p>
        </p:txBody>
      </p:sp>
      <p:sp>
        <p:nvSpPr>
          <p:cNvPr id="7171" name="Content Placeholder 2"/>
          <p:cNvSpPr>
            <a:spLocks noGrp="1"/>
          </p:cNvSpPr>
          <p:nvPr>
            <p:ph idx="1"/>
          </p:nvPr>
        </p:nvSpPr>
        <p:spPr/>
        <p:txBody>
          <a:bodyPr/>
          <a:lstStyle/>
          <a:p>
            <a:r>
              <a:rPr lang="en-US" altLang="de-DE"/>
              <a:t>Relational model</a:t>
            </a:r>
          </a:p>
          <a:p>
            <a:pPr lvl="1"/>
            <a:r>
              <a:rPr lang="en-US" altLang="de-DE"/>
              <a:t>First commercial implementations available in early 1980s</a:t>
            </a:r>
          </a:p>
          <a:p>
            <a:pPr lvl="1"/>
            <a:r>
              <a:rPr lang="en-US" altLang="de-DE"/>
              <a:t>Has been implemented in a large number of commercial system</a:t>
            </a:r>
          </a:p>
          <a:p>
            <a:r>
              <a:rPr lang="en-US" altLang="de-DE"/>
              <a:t>Hierarchical and network models</a:t>
            </a:r>
          </a:p>
          <a:p>
            <a:pPr lvl="1"/>
            <a:r>
              <a:rPr lang="en-US" altLang="de-DE"/>
              <a:t>Preceded the relational model</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2864792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de-DE" dirty="0"/>
              <a:t>Relational Model Concepts</a:t>
            </a:r>
          </a:p>
        </p:txBody>
      </p:sp>
      <p:sp>
        <p:nvSpPr>
          <p:cNvPr id="8195" name="Content Placeholder 2"/>
          <p:cNvSpPr>
            <a:spLocks noGrp="1"/>
          </p:cNvSpPr>
          <p:nvPr>
            <p:ph idx="1"/>
          </p:nvPr>
        </p:nvSpPr>
        <p:spPr/>
        <p:txBody>
          <a:bodyPr/>
          <a:lstStyle/>
          <a:p>
            <a:r>
              <a:rPr lang="en-US" altLang="de-DE"/>
              <a:t>Represents data as a collection of relations</a:t>
            </a:r>
          </a:p>
          <a:p>
            <a:r>
              <a:rPr lang="en-US" altLang="de-DE" b="1"/>
              <a:t>Table</a:t>
            </a:r>
            <a:r>
              <a:rPr lang="en-US" altLang="de-DE"/>
              <a:t> of values</a:t>
            </a:r>
          </a:p>
          <a:p>
            <a:pPr lvl="1"/>
            <a:r>
              <a:rPr lang="en-US" altLang="de-DE"/>
              <a:t>Row </a:t>
            </a:r>
          </a:p>
          <a:p>
            <a:pPr lvl="2"/>
            <a:r>
              <a:rPr lang="en-US" altLang="de-DE"/>
              <a:t>Represents a collection of related data values</a:t>
            </a:r>
          </a:p>
          <a:p>
            <a:pPr lvl="2"/>
            <a:r>
              <a:rPr lang="en-US" altLang="de-DE"/>
              <a:t>Fact that typically corresponds to a real-world entity or relationship</a:t>
            </a:r>
          </a:p>
          <a:p>
            <a:pPr lvl="2"/>
            <a:r>
              <a:rPr lang="en-US" altLang="de-DE" i="1"/>
              <a:t>Tuple</a:t>
            </a:r>
          </a:p>
          <a:p>
            <a:pPr lvl="1"/>
            <a:r>
              <a:rPr lang="en-US" altLang="de-DE"/>
              <a:t>Table name and column names </a:t>
            </a:r>
          </a:p>
          <a:p>
            <a:pPr lvl="2"/>
            <a:r>
              <a:rPr lang="en-US" altLang="de-DE"/>
              <a:t>Interpret the meaning of the values in each row </a:t>
            </a:r>
            <a:r>
              <a:rPr lang="en-US" altLang="de-DE" i="1"/>
              <a:t>attribute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1376389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28800"/>
            <a:ext cx="822960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76200" y="76200"/>
            <a:ext cx="8229600" cy="838200"/>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Relational Model Concepts (cont.)</a:t>
            </a:r>
          </a:p>
        </p:txBody>
      </p:sp>
      <p:sp>
        <p:nvSpPr>
          <p:cNvPr id="2" name="Foliennummernplatzhalter 1"/>
          <p:cNvSpPr>
            <a:spLocks noGrp="1"/>
          </p:cNvSpPr>
          <p:nvPr>
            <p:ph type="sldNum" sz="quarter" idx="12"/>
          </p:nvPr>
        </p:nvSpPr>
        <p:spPr/>
        <p:txBody>
          <a:bodyPr/>
          <a:lstStyle/>
          <a:p>
            <a:fld id="{B6F15528-21DE-4FAA-801E-634DDDAF4B2B}" type="slidenum">
              <a:rPr lang="en-US" smtClean="0">
                <a:latin typeface="Times New Roman" panose="02020603050405020304" pitchFamily="18" charset="0"/>
                <a:cs typeface="Times New Roman" panose="02020603050405020304" pitchFamily="18" charset="0"/>
              </a:rPr>
              <a:pPr/>
              <a:t>32</a:t>
            </a:fld>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8000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de-DE"/>
              <a:t>Domains, Attributes, Tuples, and Relations</a:t>
            </a:r>
          </a:p>
        </p:txBody>
      </p:sp>
      <p:sp>
        <p:nvSpPr>
          <p:cNvPr id="10243" name="Content Placeholder 2"/>
          <p:cNvSpPr>
            <a:spLocks noGrp="1"/>
          </p:cNvSpPr>
          <p:nvPr>
            <p:ph idx="1"/>
          </p:nvPr>
        </p:nvSpPr>
        <p:spPr/>
        <p:txBody>
          <a:bodyPr/>
          <a:lstStyle/>
          <a:p>
            <a:r>
              <a:rPr lang="en-US" altLang="de-DE" b="1"/>
              <a:t>Domain</a:t>
            </a:r>
            <a:r>
              <a:rPr lang="en-US" altLang="de-DE"/>
              <a:t> D </a:t>
            </a:r>
          </a:p>
          <a:p>
            <a:pPr lvl="1"/>
            <a:r>
              <a:rPr lang="en-US" altLang="de-DE"/>
              <a:t>Set of atomic values</a:t>
            </a:r>
          </a:p>
          <a:p>
            <a:r>
              <a:rPr lang="en-US" altLang="de-DE" b="1"/>
              <a:t>Atomic</a:t>
            </a:r>
          </a:p>
          <a:p>
            <a:pPr lvl="1"/>
            <a:r>
              <a:rPr lang="en-US" altLang="de-DE"/>
              <a:t>Each value indivisible</a:t>
            </a:r>
          </a:p>
          <a:p>
            <a:r>
              <a:rPr lang="en-US" altLang="de-DE"/>
              <a:t>Specifying a domain </a:t>
            </a:r>
          </a:p>
          <a:p>
            <a:pPr lvl="1"/>
            <a:r>
              <a:rPr lang="en-US" altLang="de-DE" b="1"/>
              <a:t>Data type </a:t>
            </a:r>
            <a:r>
              <a:rPr lang="en-US" altLang="de-DE"/>
              <a:t>specified for each domain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3301270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p:cNvSpPr>
            <a:spLocks noGrp="1"/>
          </p:cNvSpPr>
          <p:nvPr>
            <p:ph type="title"/>
          </p:nvPr>
        </p:nvSpPr>
        <p:spPr/>
        <p:txBody>
          <a:bodyPr>
            <a:normAutofit/>
          </a:bodyPr>
          <a:lstStyle/>
          <a:p>
            <a:r>
              <a:rPr lang="en-US" altLang="de-DE" dirty="0"/>
              <a:t>Domains, Attributes, Tuples, and Relations (cont.)</a:t>
            </a:r>
          </a:p>
        </p:txBody>
      </p:sp>
      <p:sp>
        <p:nvSpPr>
          <p:cNvPr id="11267" name="Content Placeholder 2"/>
          <p:cNvSpPr>
            <a:spLocks noGrp="1"/>
          </p:cNvSpPr>
          <p:nvPr>
            <p:ph idx="1"/>
          </p:nvPr>
        </p:nvSpPr>
        <p:spPr/>
        <p:txBody>
          <a:bodyPr/>
          <a:lstStyle/>
          <a:p>
            <a:r>
              <a:rPr lang="en-US" altLang="de-DE" b="1"/>
              <a:t>Relation schema </a:t>
            </a:r>
            <a:r>
              <a:rPr lang="en-US" altLang="de-DE" i="1"/>
              <a:t>R</a:t>
            </a:r>
          </a:p>
          <a:p>
            <a:pPr lvl="1"/>
            <a:r>
              <a:rPr lang="en-US" altLang="de-DE"/>
              <a:t>Denoted by </a:t>
            </a:r>
            <a:r>
              <a:rPr lang="en-US" altLang="de-DE" i="1"/>
              <a:t>R</a:t>
            </a:r>
            <a:r>
              <a:rPr lang="en-US" altLang="de-DE"/>
              <a:t>(</a:t>
            </a:r>
            <a:r>
              <a:rPr lang="en-US" altLang="de-DE" i="1"/>
              <a:t>A</a:t>
            </a:r>
            <a:r>
              <a:rPr lang="en-US" altLang="de-DE" baseline="-25000"/>
              <a:t>1</a:t>
            </a:r>
            <a:r>
              <a:rPr lang="en-US" altLang="de-DE"/>
              <a:t>,</a:t>
            </a:r>
            <a:r>
              <a:rPr lang="en-US" altLang="de-DE" i="1"/>
              <a:t> A</a:t>
            </a:r>
            <a:r>
              <a:rPr lang="en-US" altLang="de-DE" baseline="-25000"/>
              <a:t>2</a:t>
            </a:r>
            <a:r>
              <a:rPr lang="en-US" altLang="de-DE"/>
              <a:t>, ...,</a:t>
            </a:r>
            <a:r>
              <a:rPr lang="en-US" altLang="de-DE" i="1"/>
              <a:t>A</a:t>
            </a:r>
            <a:r>
              <a:rPr lang="en-US" altLang="de-DE" i="1" baseline="-25000"/>
              <a:t>n</a:t>
            </a:r>
            <a:r>
              <a:rPr lang="en-US" altLang="de-DE"/>
              <a:t>)</a:t>
            </a:r>
          </a:p>
          <a:p>
            <a:pPr lvl="1"/>
            <a:r>
              <a:rPr lang="en-US" altLang="de-DE"/>
              <a:t>Made up of a relation name </a:t>
            </a:r>
            <a:r>
              <a:rPr lang="en-US" altLang="de-DE" i="1"/>
              <a:t>R</a:t>
            </a:r>
            <a:r>
              <a:rPr lang="en-US" altLang="de-DE"/>
              <a:t> and a list of attributes, </a:t>
            </a:r>
            <a:r>
              <a:rPr lang="en-US" altLang="de-DE" i="1"/>
              <a:t>A</a:t>
            </a:r>
            <a:r>
              <a:rPr lang="en-US" altLang="de-DE" baseline="-25000"/>
              <a:t>1</a:t>
            </a:r>
            <a:r>
              <a:rPr lang="en-US" altLang="de-DE"/>
              <a:t>,</a:t>
            </a:r>
            <a:r>
              <a:rPr lang="en-US" altLang="de-DE" i="1"/>
              <a:t> A</a:t>
            </a:r>
            <a:r>
              <a:rPr lang="en-US" altLang="de-DE" baseline="-25000"/>
              <a:t>2</a:t>
            </a:r>
            <a:r>
              <a:rPr lang="en-US" altLang="de-DE"/>
              <a:t>,</a:t>
            </a:r>
            <a:r>
              <a:rPr lang="en-US" altLang="de-DE" i="1"/>
              <a:t> ..., A</a:t>
            </a:r>
            <a:r>
              <a:rPr lang="en-US" altLang="de-DE" i="1" baseline="-25000"/>
              <a:t>n</a:t>
            </a:r>
          </a:p>
          <a:p>
            <a:r>
              <a:rPr lang="en-US" altLang="de-DE"/>
              <a:t>Attribute </a:t>
            </a:r>
            <a:r>
              <a:rPr lang="en-US" altLang="de-DE" i="1"/>
              <a:t>A</a:t>
            </a:r>
            <a:r>
              <a:rPr lang="en-US" altLang="de-DE" i="1" baseline="-25000"/>
              <a:t>i</a:t>
            </a:r>
            <a:r>
              <a:rPr lang="en-US" altLang="de-DE"/>
              <a:t> </a:t>
            </a:r>
          </a:p>
          <a:p>
            <a:pPr lvl="1"/>
            <a:r>
              <a:rPr lang="en-US" altLang="de-DE"/>
              <a:t>Name of a role played by some domain </a:t>
            </a:r>
            <a:r>
              <a:rPr lang="en-US" altLang="de-DE" i="1"/>
              <a:t>D</a:t>
            </a:r>
            <a:r>
              <a:rPr lang="en-US" altLang="de-DE"/>
              <a:t> in the relation schema </a:t>
            </a:r>
            <a:r>
              <a:rPr lang="en-US" altLang="de-DE" i="1"/>
              <a:t>R</a:t>
            </a:r>
          </a:p>
          <a:p>
            <a:r>
              <a:rPr lang="en-US" altLang="de-DE" b="1"/>
              <a:t>Degree</a:t>
            </a:r>
            <a:r>
              <a:rPr lang="en-US" altLang="de-DE"/>
              <a:t> (or </a:t>
            </a:r>
            <a:r>
              <a:rPr lang="en-US" altLang="de-DE" b="1"/>
              <a:t>arity</a:t>
            </a:r>
            <a:r>
              <a:rPr lang="en-US" altLang="de-DE"/>
              <a:t>) of a relation </a:t>
            </a:r>
          </a:p>
          <a:p>
            <a:pPr lvl="1"/>
            <a:r>
              <a:rPr lang="en-US" altLang="de-DE"/>
              <a:t>Number of attributes n of its relation schema</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2861291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p:cNvSpPr>
            <a:spLocks noGrp="1"/>
          </p:cNvSpPr>
          <p:nvPr>
            <p:ph type="title"/>
          </p:nvPr>
        </p:nvSpPr>
        <p:spPr/>
        <p:txBody>
          <a:bodyPr>
            <a:normAutofit/>
          </a:bodyPr>
          <a:lstStyle/>
          <a:p>
            <a:r>
              <a:rPr lang="en-US" altLang="de-DE" dirty="0"/>
              <a:t>Domains, Attributes, Tuples, and Relations (cont.)</a:t>
            </a:r>
          </a:p>
        </p:txBody>
      </p:sp>
      <p:sp>
        <p:nvSpPr>
          <p:cNvPr id="12291" name="Content Placeholder 2"/>
          <p:cNvSpPr>
            <a:spLocks noGrp="1"/>
          </p:cNvSpPr>
          <p:nvPr>
            <p:ph idx="1"/>
          </p:nvPr>
        </p:nvSpPr>
        <p:spPr/>
        <p:txBody>
          <a:bodyPr/>
          <a:lstStyle/>
          <a:p>
            <a:r>
              <a:rPr lang="en-US" altLang="de-DE" b="1"/>
              <a:t>Relation </a:t>
            </a:r>
            <a:r>
              <a:rPr lang="en-US" altLang="de-DE"/>
              <a:t>(or </a:t>
            </a:r>
            <a:r>
              <a:rPr lang="en-US" altLang="de-DE" b="1"/>
              <a:t>relation state</a:t>
            </a:r>
            <a:r>
              <a:rPr lang="en-US" altLang="de-DE"/>
              <a:t>) </a:t>
            </a:r>
          </a:p>
          <a:p>
            <a:pPr lvl="1"/>
            <a:r>
              <a:rPr lang="en-US" altLang="de-DE"/>
              <a:t>Set of </a:t>
            </a:r>
            <a:r>
              <a:rPr lang="en-US" altLang="de-DE" b="1" i="1"/>
              <a:t>n</a:t>
            </a:r>
            <a:r>
              <a:rPr lang="en-US" altLang="de-DE" b="1"/>
              <a:t>-tuples</a:t>
            </a:r>
            <a:r>
              <a:rPr lang="en-US" altLang="de-DE"/>
              <a:t> </a:t>
            </a:r>
            <a:r>
              <a:rPr lang="en-US" altLang="de-DE" i="1"/>
              <a:t>r = </a:t>
            </a:r>
            <a:r>
              <a:rPr lang="en-US" altLang="de-DE"/>
              <a:t>{</a:t>
            </a:r>
            <a:r>
              <a:rPr lang="en-US" altLang="de-DE" i="1"/>
              <a:t>t</a:t>
            </a:r>
            <a:r>
              <a:rPr lang="en-US" altLang="de-DE" baseline="-25000"/>
              <a:t>1</a:t>
            </a:r>
            <a:r>
              <a:rPr lang="en-US" altLang="de-DE"/>
              <a:t>,</a:t>
            </a:r>
            <a:r>
              <a:rPr lang="en-US" altLang="de-DE" i="1"/>
              <a:t> t</a:t>
            </a:r>
            <a:r>
              <a:rPr lang="en-US" altLang="de-DE" i="1" baseline="-25000"/>
              <a:t>2</a:t>
            </a:r>
            <a:r>
              <a:rPr lang="en-US" altLang="de-DE"/>
              <a:t>, ..., </a:t>
            </a:r>
            <a:r>
              <a:rPr lang="en-US" altLang="de-DE" i="1"/>
              <a:t>t</a:t>
            </a:r>
            <a:r>
              <a:rPr lang="en-US" altLang="de-DE" i="1" baseline="-25000"/>
              <a:t>m</a:t>
            </a:r>
            <a:r>
              <a:rPr lang="en-US" altLang="de-DE"/>
              <a:t>}</a:t>
            </a:r>
          </a:p>
          <a:p>
            <a:pPr lvl="1"/>
            <a:r>
              <a:rPr lang="en-US" altLang="de-DE"/>
              <a:t>Each </a:t>
            </a:r>
            <a:r>
              <a:rPr lang="en-US" altLang="de-DE" i="1"/>
              <a:t>n</a:t>
            </a:r>
            <a:r>
              <a:rPr lang="en-US" altLang="de-DE"/>
              <a:t>-tuple </a:t>
            </a:r>
            <a:r>
              <a:rPr lang="en-US" altLang="de-DE" i="1"/>
              <a:t>t</a:t>
            </a:r>
            <a:r>
              <a:rPr lang="en-US" altLang="de-DE"/>
              <a:t> </a:t>
            </a:r>
          </a:p>
          <a:p>
            <a:pPr lvl="2"/>
            <a:r>
              <a:rPr lang="en-US" altLang="de-DE"/>
              <a:t>Ordered list of </a:t>
            </a:r>
            <a:r>
              <a:rPr lang="en-US" altLang="de-DE" i="1"/>
              <a:t>n</a:t>
            </a:r>
            <a:r>
              <a:rPr lang="en-US" altLang="de-DE"/>
              <a:t> values </a:t>
            </a:r>
            <a:r>
              <a:rPr lang="en-US" altLang="de-DE" i="1"/>
              <a:t>t =&lt;v</a:t>
            </a:r>
            <a:r>
              <a:rPr lang="en-US" altLang="de-DE" baseline="-25000"/>
              <a:t>1</a:t>
            </a:r>
            <a:r>
              <a:rPr lang="en-US" altLang="de-DE"/>
              <a:t>, </a:t>
            </a:r>
            <a:r>
              <a:rPr lang="en-US" altLang="de-DE" i="1"/>
              <a:t>v</a:t>
            </a:r>
            <a:r>
              <a:rPr lang="en-US" altLang="de-DE" baseline="-25000"/>
              <a:t>2</a:t>
            </a:r>
            <a:r>
              <a:rPr lang="en-US" altLang="de-DE"/>
              <a:t>, ..., </a:t>
            </a:r>
            <a:r>
              <a:rPr lang="en-US" altLang="de-DE" i="1"/>
              <a:t>v</a:t>
            </a:r>
            <a:r>
              <a:rPr lang="en-US" altLang="de-DE" i="1" baseline="-25000"/>
              <a:t>n</a:t>
            </a:r>
          </a:p>
          <a:p>
            <a:pPr lvl="2"/>
            <a:r>
              <a:rPr lang="en-US" altLang="de-DE"/>
              <a:t>Each value </a:t>
            </a:r>
            <a:r>
              <a:rPr lang="en-US" altLang="de-DE" i="1"/>
              <a:t>v</a:t>
            </a:r>
            <a:r>
              <a:rPr lang="en-US" altLang="de-DE" i="1" baseline="-25000"/>
              <a:t>i</a:t>
            </a:r>
            <a:r>
              <a:rPr lang="en-US" altLang="de-DE"/>
              <a:t>, 1</a:t>
            </a:r>
            <a:r>
              <a:rPr lang="en-US" altLang="de-DE" i="1"/>
              <a:t> ≤ i ≤ n</a:t>
            </a:r>
            <a:r>
              <a:rPr lang="en-US" altLang="de-DE"/>
              <a:t>, is an element of dom(</a:t>
            </a:r>
            <a:r>
              <a:rPr lang="en-US" altLang="de-DE" i="1"/>
              <a:t>A</a:t>
            </a:r>
            <a:r>
              <a:rPr lang="en-US" altLang="de-DE" i="1" baseline="-25000"/>
              <a:t>i</a:t>
            </a:r>
            <a:r>
              <a:rPr lang="en-US" altLang="de-DE"/>
              <a:t>) or is a special </a:t>
            </a:r>
            <a:r>
              <a:rPr lang="en-US" altLang="de-DE">
                <a:cs typeface="Courier New" panose="02070309020205020404" pitchFamily="49" charset="0"/>
              </a:rPr>
              <a:t>NULL</a:t>
            </a:r>
            <a:r>
              <a:rPr lang="en-US" altLang="de-DE"/>
              <a:t> value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2523848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title"/>
          </p:nvPr>
        </p:nvSpPr>
        <p:spPr/>
        <p:txBody>
          <a:bodyPr>
            <a:normAutofit/>
          </a:bodyPr>
          <a:lstStyle/>
          <a:p>
            <a:r>
              <a:rPr lang="en-US" altLang="de-DE" dirty="0"/>
              <a:t>Domains, Attributes, Tuples, and Relations (cont.)</a:t>
            </a:r>
          </a:p>
        </p:txBody>
      </p:sp>
      <p:sp>
        <p:nvSpPr>
          <p:cNvPr id="13315" name="Content Placeholder 2"/>
          <p:cNvSpPr>
            <a:spLocks noGrp="1"/>
          </p:cNvSpPr>
          <p:nvPr>
            <p:ph idx="1"/>
          </p:nvPr>
        </p:nvSpPr>
        <p:spPr/>
        <p:txBody>
          <a:bodyPr/>
          <a:lstStyle/>
          <a:p>
            <a:r>
              <a:rPr lang="en-US" altLang="de-DE"/>
              <a:t>Relation (or relation state) </a:t>
            </a:r>
            <a:r>
              <a:rPr lang="en-US" altLang="de-DE" i="1"/>
              <a:t>r</a:t>
            </a:r>
            <a:r>
              <a:rPr lang="en-US" altLang="de-DE"/>
              <a:t>(</a:t>
            </a:r>
            <a:r>
              <a:rPr lang="en-US" altLang="de-DE" i="1"/>
              <a:t>R</a:t>
            </a:r>
            <a:r>
              <a:rPr lang="en-US" altLang="de-DE"/>
              <a:t>) </a:t>
            </a:r>
          </a:p>
          <a:p>
            <a:pPr lvl="1"/>
            <a:r>
              <a:rPr lang="en-US" altLang="de-DE" b="1"/>
              <a:t>Mathematical relation </a:t>
            </a:r>
            <a:r>
              <a:rPr lang="en-US" altLang="de-DE"/>
              <a:t>of degree </a:t>
            </a:r>
            <a:r>
              <a:rPr lang="en-US" altLang="de-DE" i="1"/>
              <a:t>n</a:t>
            </a:r>
            <a:r>
              <a:rPr lang="en-US" altLang="de-DE"/>
              <a:t> on the domains dom(</a:t>
            </a:r>
            <a:r>
              <a:rPr lang="en-US" altLang="de-DE" i="1"/>
              <a:t>A</a:t>
            </a:r>
            <a:r>
              <a:rPr lang="en-US" altLang="de-DE" baseline="-25000"/>
              <a:t>1</a:t>
            </a:r>
            <a:r>
              <a:rPr lang="en-US" altLang="de-DE"/>
              <a:t>), dom(</a:t>
            </a:r>
            <a:r>
              <a:rPr lang="en-US" altLang="de-DE" i="1"/>
              <a:t>A</a:t>
            </a:r>
            <a:r>
              <a:rPr lang="en-US" altLang="de-DE" baseline="-25000"/>
              <a:t>2</a:t>
            </a:r>
            <a:r>
              <a:rPr lang="en-US" altLang="de-DE"/>
              <a:t>), ..., dom(</a:t>
            </a:r>
            <a:r>
              <a:rPr lang="en-US" altLang="de-DE" i="1"/>
              <a:t>A</a:t>
            </a:r>
            <a:r>
              <a:rPr lang="en-US" altLang="de-DE" i="1" baseline="-25000"/>
              <a:t>n</a:t>
            </a:r>
            <a:r>
              <a:rPr lang="en-US" altLang="de-DE"/>
              <a:t>) </a:t>
            </a:r>
          </a:p>
          <a:p>
            <a:pPr lvl="1"/>
            <a:r>
              <a:rPr lang="en-US" altLang="de-DE" b="1"/>
              <a:t>Subset </a:t>
            </a:r>
            <a:r>
              <a:rPr lang="en-US" altLang="de-DE"/>
              <a:t>of the </a:t>
            </a:r>
            <a:r>
              <a:rPr lang="en-US" altLang="de-DE" b="1"/>
              <a:t>Cartesian product </a:t>
            </a:r>
            <a:r>
              <a:rPr lang="en-US" altLang="de-DE"/>
              <a:t>of the domains that define R:</a:t>
            </a:r>
          </a:p>
          <a:p>
            <a:pPr lvl="2"/>
            <a:r>
              <a:rPr lang="en-US" altLang="de-DE" i="1">
                <a:cs typeface="Courier New" panose="02070309020205020404" pitchFamily="49" charset="0"/>
              </a:rPr>
              <a:t>r</a:t>
            </a:r>
            <a:r>
              <a:rPr lang="en-US" altLang="de-DE">
                <a:cs typeface="Courier New" panose="02070309020205020404" pitchFamily="49" charset="0"/>
              </a:rPr>
              <a:t>(</a:t>
            </a:r>
            <a:r>
              <a:rPr lang="en-US" altLang="de-DE" i="1">
                <a:cs typeface="Courier New" panose="02070309020205020404" pitchFamily="49" charset="0"/>
              </a:rPr>
              <a:t>R</a:t>
            </a:r>
            <a:r>
              <a:rPr lang="en-US" altLang="de-DE">
                <a:cs typeface="Courier New" panose="02070309020205020404" pitchFamily="49" charset="0"/>
              </a:rPr>
              <a:t>)</a:t>
            </a:r>
            <a:r>
              <a:rPr lang="en-US" altLang="de-DE" i="1">
                <a:cs typeface="Courier New" panose="02070309020205020404" pitchFamily="49" charset="0"/>
              </a:rPr>
              <a:t> </a:t>
            </a:r>
            <a:r>
              <a:rPr lang="en-US" altLang="de-DE">
                <a:cs typeface="Courier New" panose="02070309020205020404" pitchFamily="49" charset="0"/>
              </a:rPr>
              <a:t>⊆ (dom</a:t>
            </a:r>
            <a:r>
              <a:rPr lang="en-US" altLang="de-DE" i="1">
                <a:cs typeface="Courier New" panose="02070309020205020404" pitchFamily="49" charset="0"/>
              </a:rPr>
              <a:t>(A</a:t>
            </a:r>
            <a:r>
              <a:rPr lang="en-US" altLang="de-DE" baseline="-25000">
                <a:cs typeface="Courier New" panose="02070309020205020404" pitchFamily="49" charset="0"/>
              </a:rPr>
              <a:t>1</a:t>
            </a:r>
            <a:r>
              <a:rPr lang="en-US" altLang="de-DE">
                <a:cs typeface="Courier New" panose="02070309020205020404" pitchFamily="49" charset="0"/>
              </a:rPr>
              <a:t>)</a:t>
            </a:r>
            <a:r>
              <a:rPr lang="en-US" altLang="de-DE" i="1">
                <a:cs typeface="Courier New" panose="02070309020205020404" pitchFamily="49" charset="0"/>
              </a:rPr>
              <a:t> </a:t>
            </a:r>
            <a:r>
              <a:rPr lang="en-US" altLang="de-DE">
                <a:cs typeface="Courier New" panose="02070309020205020404" pitchFamily="49" charset="0"/>
              </a:rPr>
              <a:t>×</a:t>
            </a:r>
            <a:r>
              <a:rPr lang="en-US" altLang="de-DE" i="1">
                <a:cs typeface="Courier New" panose="02070309020205020404" pitchFamily="49" charset="0"/>
              </a:rPr>
              <a:t> </a:t>
            </a:r>
            <a:r>
              <a:rPr lang="en-US" altLang="de-DE">
                <a:cs typeface="Courier New" panose="02070309020205020404" pitchFamily="49" charset="0"/>
              </a:rPr>
              <a:t>dom(</a:t>
            </a:r>
            <a:r>
              <a:rPr lang="en-US" altLang="de-DE" i="1">
                <a:cs typeface="Courier New" panose="02070309020205020404" pitchFamily="49" charset="0"/>
              </a:rPr>
              <a:t>A</a:t>
            </a:r>
            <a:r>
              <a:rPr lang="en-US" altLang="de-DE" baseline="-25000">
                <a:cs typeface="Courier New" panose="02070309020205020404" pitchFamily="49" charset="0"/>
              </a:rPr>
              <a:t>2</a:t>
            </a:r>
            <a:r>
              <a:rPr lang="en-US" altLang="de-DE">
                <a:cs typeface="Courier New" panose="02070309020205020404" pitchFamily="49" charset="0"/>
              </a:rPr>
              <a:t>)</a:t>
            </a:r>
            <a:r>
              <a:rPr lang="en-US" altLang="de-DE" i="1">
                <a:cs typeface="Courier New" panose="02070309020205020404" pitchFamily="49" charset="0"/>
              </a:rPr>
              <a:t> </a:t>
            </a:r>
            <a:r>
              <a:rPr lang="en-US" altLang="de-DE">
                <a:cs typeface="Courier New" panose="02070309020205020404" pitchFamily="49" charset="0"/>
              </a:rPr>
              <a:t>× ... × dom(</a:t>
            </a:r>
            <a:r>
              <a:rPr lang="en-US" altLang="de-DE" i="1">
                <a:cs typeface="Courier New" panose="02070309020205020404" pitchFamily="49" charset="0"/>
              </a:rPr>
              <a:t>A</a:t>
            </a:r>
            <a:r>
              <a:rPr lang="en-US" altLang="de-DE" i="1" baseline="-25000">
                <a:cs typeface="Courier New" panose="02070309020205020404" pitchFamily="49" charset="0"/>
              </a:rPr>
              <a:t>n</a:t>
            </a:r>
            <a:r>
              <a:rPr lang="en-US" altLang="de-DE">
                <a:cs typeface="Courier New" panose="02070309020205020404" pitchFamily="49" charset="0"/>
              </a:rPr>
              <a: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2860710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p:txBody>
          <a:bodyPr>
            <a:normAutofit/>
          </a:bodyPr>
          <a:lstStyle/>
          <a:p>
            <a:r>
              <a:rPr lang="en-US" altLang="de-DE" dirty="0"/>
              <a:t>Domains, Attributes, Tuples, and Relations (cont.)</a:t>
            </a:r>
          </a:p>
        </p:txBody>
      </p:sp>
      <p:sp>
        <p:nvSpPr>
          <p:cNvPr id="14339" name="Content Placeholder 2"/>
          <p:cNvSpPr>
            <a:spLocks noGrp="1"/>
          </p:cNvSpPr>
          <p:nvPr>
            <p:ph idx="1"/>
          </p:nvPr>
        </p:nvSpPr>
        <p:spPr/>
        <p:txBody>
          <a:bodyPr/>
          <a:lstStyle/>
          <a:p>
            <a:r>
              <a:rPr lang="en-US" altLang="de-DE" b="1"/>
              <a:t>Cardinality</a:t>
            </a:r>
          </a:p>
          <a:p>
            <a:pPr lvl="1"/>
            <a:r>
              <a:rPr lang="en-US" altLang="de-DE"/>
              <a:t>Total number of values in domain</a:t>
            </a:r>
          </a:p>
          <a:p>
            <a:r>
              <a:rPr lang="en-US" altLang="de-DE" b="1"/>
              <a:t>Current relation state</a:t>
            </a:r>
          </a:p>
          <a:p>
            <a:pPr lvl="1"/>
            <a:r>
              <a:rPr lang="en-US" altLang="de-DE"/>
              <a:t>Relation state at a given time</a:t>
            </a:r>
          </a:p>
          <a:p>
            <a:pPr lvl="1"/>
            <a:r>
              <a:rPr lang="en-US" altLang="de-DE"/>
              <a:t>Reflects only the valid tuples that represent a particular state of the real world</a:t>
            </a:r>
          </a:p>
          <a:p>
            <a:r>
              <a:rPr lang="en-US" altLang="de-DE"/>
              <a:t>Attribute names</a:t>
            </a:r>
          </a:p>
          <a:p>
            <a:pPr lvl="1"/>
            <a:r>
              <a:rPr lang="en-US" altLang="de-DE"/>
              <a:t>Indicate different </a:t>
            </a:r>
            <a:r>
              <a:rPr lang="en-US" altLang="de-DE" b="1"/>
              <a:t>roles</a:t>
            </a:r>
            <a:r>
              <a:rPr lang="en-US" altLang="de-DE"/>
              <a:t>, or interpretations, for the domain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4087498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de-DE"/>
              <a:t>Characteristics of Relations</a:t>
            </a:r>
          </a:p>
        </p:txBody>
      </p:sp>
      <p:sp>
        <p:nvSpPr>
          <p:cNvPr id="15363" name="Content Placeholder 2"/>
          <p:cNvSpPr>
            <a:spLocks noGrp="1"/>
          </p:cNvSpPr>
          <p:nvPr>
            <p:ph idx="1"/>
          </p:nvPr>
        </p:nvSpPr>
        <p:spPr/>
        <p:txBody>
          <a:bodyPr/>
          <a:lstStyle/>
          <a:p>
            <a:r>
              <a:rPr lang="en-US" altLang="de-DE"/>
              <a:t>Ordering of tuples in a relation</a:t>
            </a:r>
          </a:p>
          <a:p>
            <a:pPr lvl="1"/>
            <a:r>
              <a:rPr lang="en-US" altLang="de-DE"/>
              <a:t>Relation defined as a set of tuples</a:t>
            </a:r>
          </a:p>
          <a:p>
            <a:pPr lvl="1"/>
            <a:r>
              <a:rPr lang="en-US" altLang="de-DE"/>
              <a:t>Elements have no order among them</a:t>
            </a:r>
          </a:p>
          <a:p>
            <a:r>
              <a:rPr lang="en-US" altLang="de-DE"/>
              <a:t>Ordering of values within a tuple and an alternative definition of a relation</a:t>
            </a:r>
          </a:p>
          <a:p>
            <a:pPr lvl="1"/>
            <a:r>
              <a:rPr lang="en-US" altLang="de-DE"/>
              <a:t>Order of attributes and values is not that important </a:t>
            </a:r>
          </a:p>
          <a:p>
            <a:pPr lvl="1"/>
            <a:r>
              <a:rPr lang="en-US" altLang="de-DE"/>
              <a:t>As long as correspondence between attributes and values maintained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33023576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4"/>
          <p:cNvSpPr>
            <a:spLocks noGrp="1"/>
          </p:cNvSpPr>
          <p:nvPr>
            <p:ph type="title"/>
          </p:nvPr>
        </p:nvSpPr>
        <p:spPr/>
        <p:txBody>
          <a:bodyPr/>
          <a:lstStyle/>
          <a:p>
            <a:r>
              <a:rPr lang="en-US" altLang="de-DE" dirty="0"/>
              <a:t>Characteristics of Relations (cont.)</a:t>
            </a:r>
          </a:p>
        </p:txBody>
      </p:sp>
      <p:sp>
        <p:nvSpPr>
          <p:cNvPr id="16387" name="Content Placeholder 2"/>
          <p:cNvSpPr>
            <a:spLocks noGrp="1"/>
          </p:cNvSpPr>
          <p:nvPr>
            <p:ph idx="1"/>
          </p:nvPr>
        </p:nvSpPr>
        <p:spPr/>
        <p:txBody>
          <a:bodyPr/>
          <a:lstStyle/>
          <a:p>
            <a:r>
              <a:rPr lang="en-US" altLang="de-DE"/>
              <a:t>Alternative definition of a relation </a:t>
            </a:r>
          </a:p>
          <a:p>
            <a:pPr lvl="1"/>
            <a:r>
              <a:rPr lang="en-US" altLang="de-DE"/>
              <a:t>Tuple considered as a set of (&lt;attribute&gt;, &lt;value&gt;) pairs</a:t>
            </a:r>
          </a:p>
          <a:p>
            <a:pPr lvl="1"/>
            <a:r>
              <a:rPr lang="en-US" altLang="de-DE"/>
              <a:t>Each pair gives the value of the mapping from an attribute </a:t>
            </a:r>
            <a:r>
              <a:rPr lang="en-US" altLang="de-DE" i="1"/>
              <a:t>A</a:t>
            </a:r>
            <a:r>
              <a:rPr lang="en-US" altLang="de-DE" i="1" baseline="-25000"/>
              <a:t>i</a:t>
            </a:r>
            <a:r>
              <a:rPr lang="en-US" altLang="de-DE"/>
              <a:t> to a value </a:t>
            </a:r>
            <a:r>
              <a:rPr lang="en-US" altLang="de-DE" i="1"/>
              <a:t>v</a:t>
            </a:r>
            <a:r>
              <a:rPr lang="en-US" altLang="de-DE" i="1" baseline="-25000"/>
              <a:t>i </a:t>
            </a:r>
            <a:r>
              <a:rPr lang="en-US" altLang="de-DE"/>
              <a:t>from dom(</a:t>
            </a:r>
            <a:r>
              <a:rPr lang="en-US" altLang="de-DE" i="1"/>
              <a:t>A</a:t>
            </a:r>
            <a:r>
              <a:rPr lang="en-US" altLang="de-DE" i="1" baseline="-25000"/>
              <a:t>i</a:t>
            </a:r>
            <a:r>
              <a:rPr lang="en-US" altLang="de-DE"/>
              <a:t>)</a:t>
            </a:r>
          </a:p>
          <a:p>
            <a:r>
              <a:rPr lang="en-US" altLang="de-DE"/>
              <a:t>Use the first definition of relation</a:t>
            </a:r>
          </a:p>
          <a:p>
            <a:pPr lvl="1"/>
            <a:r>
              <a:rPr lang="en-US" altLang="de-DE"/>
              <a:t>Attributes and the values within tuples are ordered</a:t>
            </a:r>
          </a:p>
          <a:p>
            <a:pPr lvl="1"/>
            <a:r>
              <a:rPr lang="en-US" altLang="de-DE"/>
              <a:t>Simpler notation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3738341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4"/>
          <p:cNvSpPr>
            <a:spLocks noGrp="1"/>
          </p:cNvSpPr>
          <p:nvPr>
            <p:ph type="title"/>
          </p:nvPr>
        </p:nvSpPr>
        <p:spPr>
          <a:xfrm>
            <a:off x="457200" y="381000"/>
            <a:ext cx="8228013" cy="762000"/>
          </a:xfrm>
        </p:spPr>
        <p:txBody>
          <a:bodyPr anchor="ct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Characteristics of Relations (cont.)</a:t>
            </a:r>
          </a:p>
        </p:txBody>
      </p:sp>
      <p:pic>
        <p:nvPicPr>
          <p:cNvPr id="1741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19313"/>
            <a:ext cx="81915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362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4"/>
          <p:cNvSpPr>
            <a:spLocks noGrp="1"/>
          </p:cNvSpPr>
          <p:nvPr>
            <p:ph type="title"/>
          </p:nvPr>
        </p:nvSpPr>
        <p:spPr/>
        <p:txBody>
          <a:bodyPr/>
          <a:lstStyle/>
          <a:p>
            <a:r>
              <a:rPr lang="en-US" altLang="de-DE" dirty="0"/>
              <a:t>Characteristics of Relations (cont.)</a:t>
            </a:r>
          </a:p>
        </p:txBody>
      </p:sp>
      <p:sp>
        <p:nvSpPr>
          <p:cNvPr id="18435" name="Content Placeholder 2"/>
          <p:cNvSpPr>
            <a:spLocks noGrp="1"/>
          </p:cNvSpPr>
          <p:nvPr>
            <p:ph idx="1"/>
          </p:nvPr>
        </p:nvSpPr>
        <p:spPr/>
        <p:txBody>
          <a:bodyPr/>
          <a:lstStyle/>
          <a:p>
            <a:r>
              <a:rPr lang="en-US" altLang="de-DE"/>
              <a:t>Values and NULLs in tuples</a:t>
            </a:r>
          </a:p>
          <a:p>
            <a:pPr lvl="1"/>
            <a:r>
              <a:rPr lang="en-US" altLang="de-DE"/>
              <a:t>Each value in a tuple is atomic</a:t>
            </a:r>
          </a:p>
          <a:p>
            <a:pPr lvl="1"/>
            <a:r>
              <a:rPr lang="en-US" altLang="de-DE" b="1"/>
              <a:t>Flat relational model</a:t>
            </a:r>
          </a:p>
          <a:p>
            <a:pPr lvl="2"/>
            <a:r>
              <a:rPr lang="en-US" altLang="de-DE"/>
              <a:t>Composite and multivalued attributes not allowed </a:t>
            </a:r>
          </a:p>
          <a:p>
            <a:pPr lvl="2"/>
            <a:r>
              <a:rPr lang="en-US" altLang="de-DE" b="1"/>
              <a:t>First normal form </a:t>
            </a:r>
            <a:r>
              <a:rPr lang="en-US" altLang="de-DE"/>
              <a:t>assumption</a:t>
            </a:r>
          </a:p>
          <a:p>
            <a:pPr lvl="1"/>
            <a:r>
              <a:rPr lang="en-US" altLang="de-DE"/>
              <a:t>Multivalued attributes </a:t>
            </a:r>
          </a:p>
          <a:p>
            <a:pPr lvl="2"/>
            <a:r>
              <a:rPr lang="en-US" altLang="de-DE"/>
              <a:t>Must be represented by separate relations</a:t>
            </a:r>
          </a:p>
          <a:p>
            <a:pPr lvl="1"/>
            <a:r>
              <a:rPr lang="en-US" altLang="de-DE"/>
              <a:t>Composite attributes </a:t>
            </a:r>
          </a:p>
          <a:p>
            <a:pPr lvl="2"/>
            <a:r>
              <a:rPr lang="en-US" altLang="de-DE"/>
              <a:t>Represented only by simple component attributes in basic relational model</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10745699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4"/>
          <p:cNvSpPr>
            <a:spLocks noGrp="1"/>
          </p:cNvSpPr>
          <p:nvPr>
            <p:ph type="title"/>
          </p:nvPr>
        </p:nvSpPr>
        <p:spPr/>
        <p:txBody>
          <a:bodyPr/>
          <a:lstStyle/>
          <a:p>
            <a:r>
              <a:rPr lang="en-US" altLang="de-DE" dirty="0"/>
              <a:t>Characteristics of Relations (cont.)</a:t>
            </a:r>
          </a:p>
        </p:txBody>
      </p:sp>
      <p:sp>
        <p:nvSpPr>
          <p:cNvPr id="19459" name="Content Placeholder 2"/>
          <p:cNvSpPr>
            <a:spLocks noGrp="1"/>
          </p:cNvSpPr>
          <p:nvPr>
            <p:ph idx="1"/>
          </p:nvPr>
        </p:nvSpPr>
        <p:spPr/>
        <p:txBody>
          <a:bodyPr/>
          <a:lstStyle/>
          <a:p>
            <a:r>
              <a:rPr lang="en-US" altLang="de-DE"/>
              <a:t>NULL values</a:t>
            </a:r>
          </a:p>
          <a:p>
            <a:pPr lvl="1"/>
            <a:r>
              <a:rPr lang="en-US" altLang="de-DE"/>
              <a:t>Represent the values of attributes that may be unknown or may not apply to a tuple</a:t>
            </a:r>
          </a:p>
          <a:p>
            <a:pPr lvl="1"/>
            <a:r>
              <a:rPr lang="en-US" altLang="de-DE"/>
              <a:t>Meanings for NULL values</a:t>
            </a:r>
          </a:p>
          <a:p>
            <a:pPr lvl="2"/>
            <a:r>
              <a:rPr lang="en-US" altLang="de-DE" i="1"/>
              <a:t>Value unknown</a:t>
            </a:r>
          </a:p>
          <a:p>
            <a:pPr lvl="2"/>
            <a:r>
              <a:rPr lang="en-US" altLang="de-DE" i="1"/>
              <a:t>Value exists but is not available</a:t>
            </a:r>
          </a:p>
          <a:p>
            <a:pPr lvl="2"/>
            <a:r>
              <a:rPr lang="en-US" altLang="de-DE" i="1"/>
              <a:t>Attribute does not apply to this tuple (also known as value undefined)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1538640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4"/>
          <p:cNvSpPr>
            <a:spLocks noGrp="1"/>
          </p:cNvSpPr>
          <p:nvPr>
            <p:ph type="title"/>
          </p:nvPr>
        </p:nvSpPr>
        <p:spPr/>
        <p:txBody>
          <a:bodyPr/>
          <a:lstStyle/>
          <a:p>
            <a:r>
              <a:rPr lang="en-US" altLang="de-DE" dirty="0"/>
              <a:t>Characteristics of Relations (cont.)</a:t>
            </a:r>
          </a:p>
        </p:txBody>
      </p:sp>
      <p:sp>
        <p:nvSpPr>
          <p:cNvPr id="20483" name="Content Placeholder 2"/>
          <p:cNvSpPr>
            <a:spLocks noGrp="1"/>
          </p:cNvSpPr>
          <p:nvPr>
            <p:ph idx="1"/>
          </p:nvPr>
        </p:nvSpPr>
        <p:spPr/>
        <p:txBody>
          <a:bodyPr/>
          <a:lstStyle/>
          <a:p>
            <a:r>
              <a:rPr lang="en-US" altLang="de-DE"/>
              <a:t>Interpretation (meaning) of a relation</a:t>
            </a:r>
          </a:p>
          <a:p>
            <a:pPr lvl="1"/>
            <a:r>
              <a:rPr lang="en-US" altLang="de-DE" b="1"/>
              <a:t>Assertion</a:t>
            </a:r>
          </a:p>
          <a:p>
            <a:pPr lvl="2"/>
            <a:r>
              <a:rPr lang="en-US" altLang="de-DE"/>
              <a:t>Each tuple in the relation is a </a:t>
            </a:r>
            <a:r>
              <a:rPr lang="en-US" altLang="de-DE" b="1"/>
              <a:t>fact</a:t>
            </a:r>
            <a:r>
              <a:rPr lang="en-US" altLang="de-DE"/>
              <a:t> or a particular instance of the assertion</a:t>
            </a:r>
          </a:p>
          <a:p>
            <a:pPr lvl="1"/>
            <a:r>
              <a:rPr lang="en-US" altLang="de-DE" b="1"/>
              <a:t>Predicate</a:t>
            </a:r>
          </a:p>
          <a:p>
            <a:pPr lvl="2"/>
            <a:r>
              <a:rPr lang="en-US" altLang="de-DE"/>
              <a:t>Values in each tuple interpreted as values that satisfy predicate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36879206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de-DE"/>
              <a:t>Relational Model Notation</a:t>
            </a:r>
          </a:p>
        </p:txBody>
      </p:sp>
      <p:sp>
        <p:nvSpPr>
          <p:cNvPr id="21507" name="Content Placeholder 2"/>
          <p:cNvSpPr>
            <a:spLocks noGrp="1"/>
          </p:cNvSpPr>
          <p:nvPr>
            <p:ph idx="1"/>
          </p:nvPr>
        </p:nvSpPr>
        <p:spPr/>
        <p:txBody>
          <a:bodyPr/>
          <a:lstStyle/>
          <a:p>
            <a:r>
              <a:rPr lang="en-US" altLang="de-DE"/>
              <a:t>Relation schema </a:t>
            </a:r>
            <a:r>
              <a:rPr lang="en-US" altLang="de-DE" i="1"/>
              <a:t>R</a:t>
            </a:r>
            <a:r>
              <a:rPr lang="en-US" altLang="de-DE"/>
              <a:t> of degree </a:t>
            </a:r>
            <a:r>
              <a:rPr lang="en-US" altLang="de-DE" i="1"/>
              <a:t>n</a:t>
            </a:r>
            <a:r>
              <a:rPr lang="en-US" altLang="de-DE"/>
              <a:t> </a:t>
            </a:r>
          </a:p>
          <a:p>
            <a:pPr lvl="1"/>
            <a:r>
              <a:rPr lang="en-US" altLang="de-DE"/>
              <a:t>Denoted by </a:t>
            </a:r>
            <a:r>
              <a:rPr lang="en-US" altLang="de-DE" i="1"/>
              <a:t>R</a:t>
            </a:r>
            <a:r>
              <a:rPr lang="en-US" altLang="de-DE"/>
              <a:t>(</a:t>
            </a:r>
            <a:r>
              <a:rPr lang="en-US" altLang="de-DE" i="1"/>
              <a:t>A</a:t>
            </a:r>
            <a:r>
              <a:rPr lang="en-US" altLang="de-DE" i="1" baseline="-25000"/>
              <a:t>1</a:t>
            </a:r>
            <a:r>
              <a:rPr lang="en-US" altLang="de-DE"/>
              <a:t>,</a:t>
            </a:r>
            <a:r>
              <a:rPr lang="en-US" altLang="de-DE" i="1"/>
              <a:t> A</a:t>
            </a:r>
            <a:r>
              <a:rPr lang="en-US" altLang="de-DE" i="1" baseline="-25000"/>
              <a:t>2</a:t>
            </a:r>
            <a:r>
              <a:rPr lang="en-US" altLang="de-DE"/>
              <a:t>, ..., </a:t>
            </a:r>
            <a:r>
              <a:rPr lang="en-US" altLang="de-DE" i="1"/>
              <a:t>A</a:t>
            </a:r>
            <a:r>
              <a:rPr lang="en-US" altLang="de-DE" i="1" baseline="-25000"/>
              <a:t>n</a:t>
            </a:r>
            <a:r>
              <a:rPr lang="en-US" altLang="de-DE" i="1"/>
              <a:t>)</a:t>
            </a:r>
          </a:p>
          <a:p>
            <a:r>
              <a:rPr lang="en-US" altLang="de-DE"/>
              <a:t>Uppercase letters </a:t>
            </a:r>
            <a:r>
              <a:rPr lang="en-US" altLang="de-DE" i="1"/>
              <a:t>Q</a:t>
            </a:r>
            <a:r>
              <a:rPr lang="en-US" altLang="de-DE"/>
              <a:t>,</a:t>
            </a:r>
            <a:r>
              <a:rPr lang="en-US" altLang="de-DE" i="1"/>
              <a:t> R</a:t>
            </a:r>
            <a:r>
              <a:rPr lang="en-US" altLang="de-DE"/>
              <a:t>,</a:t>
            </a:r>
            <a:r>
              <a:rPr lang="en-US" altLang="de-DE" i="1"/>
              <a:t> S </a:t>
            </a:r>
          </a:p>
          <a:p>
            <a:pPr lvl="1"/>
            <a:r>
              <a:rPr lang="en-US" altLang="de-DE"/>
              <a:t>Denote relation names</a:t>
            </a:r>
          </a:p>
          <a:p>
            <a:r>
              <a:rPr lang="en-US" altLang="de-DE"/>
              <a:t>Lowercase letters </a:t>
            </a:r>
            <a:r>
              <a:rPr lang="en-US" altLang="de-DE" i="1"/>
              <a:t>q</a:t>
            </a:r>
            <a:r>
              <a:rPr lang="en-US" altLang="de-DE"/>
              <a:t>,</a:t>
            </a:r>
            <a:r>
              <a:rPr lang="en-US" altLang="de-DE" i="1"/>
              <a:t> r</a:t>
            </a:r>
            <a:r>
              <a:rPr lang="en-US" altLang="de-DE"/>
              <a:t>,</a:t>
            </a:r>
            <a:r>
              <a:rPr lang="en-US" altLang="de-DE" i="1"/>
              <a:t> s </a:t>
            </a:r>
          </a:p>
          <a:p>
            <a:pPr lvl="1"/>
            <a:r>
              <a:rPr lang="en-US" altLang="de-DE"/>
              <a:t>Denote relation states</a:t>
            </a:r>
          </a:p>
          <a:p>
            <a:r>
              <a:rPr lang="en-US" altLang="de-DE"/>
              <a:t>Letters </a:t>
            </a:r>
            <a:r>
              <a:rPr lang="en-US" altLang="de-DE" i="1"/>
              <a:t>t</a:t>
            </a:r>
            <a:r>
              <a:rPr lang="en-US" altLang="de-DE"/>
              <a:t>,</a:t>
            </a:r>
            <a:r>
              <a:rPr lang="en-US" altLang="de-DE" i="1"/>
              <a:t> u</a:t>
            </a:r>
            <a:r>
              <a:rPr lang="en-US" altLang="de-DE"/>
              <a:t>,</a:t>
            </a:r>
            <a:r>
              <a:rPr lang="en-US" altLang="de-DE" i="1"/>
              <a:t> v </a:t>
            </a:r>
          </a:p>
          <a:p>
            <a:pPr lvl="1"/>
            <a:r>
              <a:rPr lang="en-US" altLang="de-DE"/>
              <a:t>Denote tuples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1718615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de-DE" dirty="0"/>
              <a:t>Relational Model Notation (cont.)</a:t>
            </a:r>
          </a:p>
        </p:txBody>
      </p:sp>
      <p:sp>
        <p:nvSpPr>
          <p:cNvPr id="22531" name="Content Placeholder 2"/>
          <p:cNvSpPr>
            <a:spLocks noGrp="1"/>
          </p:cNvSpPr>
          <p:nvPr>
            <p:ph idx="1"/>
          </p:nvPr>
        </p:nvSpPr>
        <p:spPr/>
        <p:txBody>
          <a:bodyPr/>
          <a:lstStyle/>
          <a:p>
            <a:r>
              <a:rPr lang="en-US" altLang="de-DE"/>
              <a:t>Name of a relation schema: STUDENT</a:t>
            </a:r>
          </a:p>
          <a:p>
            <a:pPr lvl="1"/>
            <a:r>
              <a:rPr lang="en-US" altLang="de-DE"/>
              <a:t>Indicates the current set of tuples in that relation</a:t>
            </a:r>
          </a:p>
          <a:p>
            <a:r>
              <a:rPr lang="en-US" altLang="de-DE"/>
              <a:t>Notation: STUDENT(Name, Ssn, ...) </a:t>
            </a:r>
          </a:p>
          <a:p>
            <a:pPr lvl="1"/>
            <a:r>
              <a:rPr lang="en-US" altLang="de-DE"/>
              <a:t>Refers only to relation schema</a:t>
            </a:r>
          </a:p>
          <a:p>
            <a:r>
              <a:rPr lang="en-US" altLang="de-DE"/>
              <a:t>Attribute </a:t>
            </a:r>
            <a:r>
              <a:rPr lang="en-US" altLang="de-DE" i="1"/>
              <a:t>A </a:t>
            </a:r>
            <a:r>
              <a:rPr lang="en-US" altLang="de-DE"/>
              <a:t>can be qualified with the relation name </a:t>
            </a:r>
            <a:r>
              <a:rPr lang="en-US" altLang="de-DE" i="1"/>
              <a:t>R </a:t>
            </a:r>
            <a:r>
              <a:rPr lang="en-US" altLang="de-DE"/>
              <a:t>to which it belongs </a:t>
            </a:r>
          </a:p>
          <a:p>
            <a:pPr lvl="1"/>
            <a:r>
              <a:rPr lang="en-US" altLang="de-DE"/>
              <a:t>Using the dot notation </a:t>
            </a:r>
            <a:r>
              <a:rPr lang="en-US" altLang="de-DE" i="1"/>
              <a:t>R.A</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2746196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de-DE" dirty="0"/>
              <a:t>Relational Model Notation (cont.)</a:t>
            </a:r>
          </a:p>
        </p:txBody>
      </p:sp>
      <p:sp>
        <p:nvSpPr>
          <p:cNvPr id="23555" name="Content Placeholder 2"/>
          <p:cNvSpPr>
            <a:spLocks noGrp="1"/>
          </p:cNvSpPr>
          <p:nvPr>
            <p:ph idx="1"/>
          </p:nvPr>
        </p:nvSpPr>
        <p:spPr/>
        <p:txBody>
          <a:bodyPr/>
          <a:lstStyle/>
          <a:p>
            <a:r>
              <a:rPr lang="en-US" altLang="de-DE" i="1"/>
              <a:t>n-tuple t </a:t>
            </a:r>
            <a:r>
              <a:rPr lang="en-US" altLang="de-DE"/>
              <a:t>in a relation </a:t>
            </a:r>
            <a:r>
              <a:rPr lang="en-US" altLang="de-DE" i="1"/>
              <a:t>r</a:t>
            </a:r>
            <a:r>
              <a:rPr lang="en-US" altLang="de-DE"/>
              <a:t>(</a:t>
            </a:r>
            <a:r>
              <a:rPr lang="en-US" altLang="de-DE" i="1"/>
              <a:t>R</a:t>
            </a:r>
            <a:r>
              <a:rPr lang="en-US" altLang="de-DE"/>
              <a:t>) </a:t>
            </a:r>
          </a:p>
          <a:p>
            <a:pPr lvl="1"/>
            <a:r>
              <a:rPr lang="en-US" altLang="de-DE"/>
              <a:t>Denoted by </a:t>
            </a:r>
            <a:r>
              <a:rPr lang="en-US" altLang="de-DE" i="1"/>
              <a:t>t = &lt;v</a:t>
            </a:r>
            <a:r>
              <a:rPr lang="en-US" altLang="de-DE" i="1" baseline="-25000"/>
              <a:t>1</a:t>
            </a:r>
            <a:r>
              <a:rPr lang="en-US" altLang="de-DE"/>
              <a:t>,</a:t>
            </a:r>
            <a:r>
              <a:rPr lang="en-US" altLang="de-DE" i="1"/>
              <a:t> v</a:t>
            </a:r>
            <a:r>
              <a:rPr lang="en-US" altLang="de-DE" i="1" baseline="-25000"/>
              <a:t>2</a:t>
            </a:r>
            <a:r>
              <a:rPr lang="en-US" altLang="de-DE"/>
              <a:t>, ..., </a:t>
            </a:r>
            <a:r>
              <a:rPr lang="en-US" altLang="de-DE" i="1"/>
              <a:t>v</a:t>
            </a:r>
            <a:r>
              <a:rPr lang="en-US" altLang="de-DE" i="1" baseline="-25000"/>
              <a:t>n</a:t>
            </a:r>
            <a:r>
              <a:rPr lang="en-US" altLang="de-DE" i="1"/>
              <a:t>&gt;</a:t>
            </a:r>
            <a:endParaRPr lang="en-US" altLang="de-DE"/>
          </a:p>
          <a:p>
            <a:pPr lvl="1"/>
            <a:r>
              <a:rPr lang="en-US" altLang="de-DE" i="1"/>
              <a:t>v</a:t>
            </a:r>
            <a:r>
              <a:rPr lang="en-US" altLang="de-DE" i="1" baseline="-25000"/>
              <a:t>i</a:t>
            </a:r>
            <a:r>
              <a:rPr lang="en-US" altLang="de-DE"/>
              <a:t> is the value corresponding to attribute </a:t>
            </a:r>
            <a:r>
              <a:rPr lang="en-US" altLang="de-DE" i="1"/>
              <a:t>A</a:t>
            </a:r>
            <a:r>
              <a:rPr lang="en-US" altLang="de-DE" i="1" baseline="-25000"/>
              <a:t>i</a:t>
            </a:r>
          </a:p>
          <a:p>
            <a:r>
              <a:rPr lang="en-US" altLang="de-DE"/>
              <a:t>Component values of tuples:</a:t>
            </a:r>
          </a:p>
          <a:p>
            <a:pPr lvl="1"/>
            <a:r>
              <a:rPr lang="en-US" altLang="de-DE" i="1"/>
              <a:t>t</a:t>
            </a:r>
            <a:r>
              <a:rPr lang="en-US" altLang="de-DE"/>
              <a:t>[</a:t>
            </a:r>
            <a:r>
              <a:rPr lang="en-US" altLang="de-DE" i="1"/>
              <a:t>A</a:t>
            </a:r>
            <a:r>
              <a:rPr lang="en-US" altLang="de-DE" i="1" baseline="-25000"/>
              <a:t>i</a:t>
            </a:r>
            <a:r>
              <a:rPr lang="en-US" altLang="de-DE"/>
              <a:t>] and </a:t>
            </a:r>
            <a:r>
              <a:rPr lang="en-US" altLang="de-DE" i="1"/>
              <a:t>t.A</a:t>
            </a:r>
            <a:r>
              <a:rPr lang="en-US" altLang="de-DE" i="1" baseline="-25000"/>
              <a:t>i</a:t>
            </a:r>
            <a:r>
              <a:rPr lang="en-US" altLang="de-DE"/>
              <a:t> refer to the value </a:t>
            </a:r>
            <a:r>
              <a:rPr lang="en-US" altLang="de-DE" i="1"/>
              <a:t>v</a:t>
            </a:r>
            <a:r>
              <a:rPr lang="en-US" altLang="de-DE" i="1" baseline="-25000"/>
              <a:t>i</a:t>
            </a:r>
            <a:r>
              <a:rPr lang="en-US" altLang="de-DE" baseline="-25000"/>
              <a:t> </a:t>
            </a:r>
            <a:r>
              <a:rPr lang="en-US" altLang="de-DE"/>
              <a:t>in </a:t>
            </a:r>
            <a:r>
              <a:rPr lang="en-US" altLang="de-DE" i="1"/>
              <a:t>t</a:t>
            </a:r>
            <a:r>
              <a:rPr lang="en-US" altLang="de-DE"/>
              <a:t> for attribute </a:t>
            </a:r>
            <a:r>
              <a:rPr lang="en-US" altLang="de-DE" i="1"/>
              <a:t>A</a:t>
            </a:r>
            <a:r>
              <a:rPr lang="en-US" altLang="de-DE" i="1" baseline="-25000"/>
              <a:t>i</a:t>
            </a:r>
          </a:p>
          <a:p>
            <a:pPr lvl="1"/>
            <a:r>
              <a:rPr lang="en-US" altLang="de-DE" i="1"/>
              <a:t>t</a:t>
            </a:r>
            <a:r>
              <a:rPr lang="en-US" altLang="de-DE"/>
              <a:t>[</a:t>
            </a:r>
            <a:r>
              <a:rPr lang="en-US" altLang="de-DE" i="1"/>
              <a:t>A</a:t>
            </a:r>
            <a:r>
              <a:rPr lang="en-US" altLang="de-DE" i="1" baseline="-25000"/>
              <a:t>u</a:t>
            </a:r>
            <a:r>
              <a:rPr lang="en-US" altLang="de-DE"/>
              <a:t>,</a:t>
            </a:r>
            <a:r>
              <a:rPr lang="en-US" altLang="de-DE" i="1"/>
              <a:t> A</a:t>
            </a:r>
            <a:r>
              <a:rPr lang="en-US" altLang="de-DE" i="1" baseline="-25000"/>
              <a:t>w</a:t>
            </a:r>
            <a:r>
              <a:rPr lang="en-US" altLang="de-DE"/>
              <a:t>, ..., </a:t>
            </a:r>
            <a:r>
              <a:rPr lang="en-US" altLang="de-DE" i="1"/>
              <a:t>A</a:t>
            </a:r>
            <a:r>
              <a:rPr lang="en-US" altLang="de-DE" i="1" baseline="-25000"/>
              <a:t>z</a:t>
            </a:r>
            <a:r>
              <a:rPr lang="en-US" altLang="de-DE"/>
              <a:t>]</a:t>
            </a:r>
            <a:r>
              <a:rPr lang="en-US" altLang="de-DE" i="1"/>
              <a:t> </a:t>
            </a:r>
            <a:r>
              <a:rPr lang="en-US" altLang="de-DE"/>
              <a:t>and </a:t>
            </a:r>
            <a:r>
              <a:rPr lang="en-US" altLang="de-DE" i="1"/>
              <a:t>t.</a:t>
            </a:r>
            <a:r>
              <a:rPr lang="en-US" altLang="de-DE"/>
              <a:t>(</a:t>
            </a:r>
            <a:r>
              <a:rPr lang="en-US" altLang="de-DE" i="1"/>
              <a:t>A</a:t>
            </a:r>
            <a:r>
              <a:rPr lang="en-US" altLang="de-DE" i="1" baseline="-25000"/>
              <a:t>u</a:t>
            </a:r>
            <a:r>
              <a:rPr lang="en-US" altLang="de-DE"/>
              <a:t>,</a:t>
            </a:r>
            <a:r>
              <a:rPr lang="en-US" altLang="de-DE" i="1"/>
              <a:t> A</a:t>
            </a:r>
            <a:r>
              <a:rPr lang="en-US" altLang="de-DE" i="1" baseline="-25000"/>
              <a:t>w</a:t>
            </a:r>
            <a:r>
              <a:rPr lang="en-US" altLang="de-DE"/>
              <a:t>, ..., </a:t>
            </a:r>
            <a:r>
              <a:rPr lang="en-US" altLang="de-DE" i="1"/>
              <a:t>A</a:t>
            </a:r>
            <a:r>
              <a:rPr lang="en-US" altLang="de-DE" i="1" baseline="-25000"/>
              <a:t>z</a:t>
            </a:r>
            <a:r>
              <a:rPr lang="en-US" altLang="de-DE"/>
              <a:t>)</a:t>
            </a:r>
            <a:r>
              <a:rPr lang="en-US" altLang="de-DE" i="1"/>
              <a:t> </a:t>
            </a:r>
            <a:r>
              <a:rPr lang="en-US" altLang="de-DE"/>
              <a:t>refer to the subtuple of values </a:t>
            </a:r>
            <a:r>
              <a:rPr lang="en-US" altLang="de-DE" i="1"/>
              <a:t>&lt;v</a:t>
            </a:r>
            <a:r>
              <a:rPr lang="en-US" altLang="de-DE" i="1" baseline="-25000"/>
              <a:t>u</a:t>
            </a:r>
            <a:r>
              <a:rPr lang="en-US" altLang="de-DE"/>
              <a:t>,</a:t>
            </a:r>
            <a:r>
              <a:rPr lang="en-US" altLang="de-DE" i="1"/>
              <a:t> v</a:t>
            </a:r>
            <a:r>
              <a:rPr lang="en-US" altLang="de-DE" i="1" baseline="-25000"/>
              <a:t>w</a:t>
            </a:r>
            <a:r>
              <a:rPr lang="en-US" altLang="de-DE"/>
              <a:t>, ..., </a:t>
            </a:r>
            <a:r>
              <a:rPr lang="en-US" altLang="de-DE" i="1"/>
              <a:t>v</a:t>
            </a:r>
            <a:r>
              <a:rPr lang="en-US" altLang="de-DE" i="1" baseline="-25000"/>
              <a:t>z</a:t>
            </a:r>
            <a:r>
              <a:rPr lang="en-US" altLang="de-DE" i="1"/>
              <a:t>&gt; </a:t>
            </a:r>
            <a:r>
              <a:rPr lang="en-US" altLang="de-DE"/>
              <a:t>from </a:t>
            </a:r>
            <a:r>
              <a:rPr lang="en-US" altLang="de-DE" i="1"/>
              <a:t>t </a:t>
            </a:r>
            <a:r>
              <a:rPr lang="en-US" altLang="de-DE"/>
              <a:t>corresponding to the attributes specified in the list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12921941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de-DE"/>
              <a:t>Relational Model Constraints</a:t>
            </a:r>
          </a:p>
        </p:txBody>
      </p:sp>
      <p:sp>
        <p:nvSpPr>
          <p:cNvPr id="24579" name="Content Placeholder 2"/>
          <p:cNvSpPr>
            <a:spLocks noGrp="1"/>
          </p:cNvSpPr>
          <p:nvPr>
            <p:ph idx="1"/>
          </p:nvPr>
        </p:nvSpPr>
        <p:spPr/>
        <p:txBody>
          <a:bodyPr/>
          <a:lstStyle/>
          <a:p>
            <a:r>
              <a:rPr lang="en-US" altLang="de-DE"/>
              <a:t>Constraints</a:t>
            </a:r>
          </a:p>
          <a:p>
            <a:pPr lvl="1"/>
            <a:r>
              <a:rPr lang="en-US" altLang="de-DE"/>
              <a:t>Restrictions on the actual values in a database state</a:t>
            </a:r>
          </a:p>
          <a:p>
            <a:pPr lvl="1"/>
            <a:r>
              <a:rPr lang="en-US" altLang="de-DE"/>
              <a:t>Derived from the rules in the miniworld that the database represents</a:t>
            </a:r>
          </a:p>
          <a:p>
            <a:r>
              <a:rPr lang="en-US" altLang="de-DE" b="1"/>
              <a:t>Inherent model-based constraints</a:t>
            </a:r>
            <a:r>
              <a:rPr lang="en-US" altLang="de-DE"/>
              <a:t> or </a:t>
            </a:r>
            <a:r>
              <a:rPr lang="en-US" altLang="de-DE" b="1"/>
              <a:t>implicit</a:t>
            </a:r>
            <a:r>
              <a:rPr lang="en-US" altLang="de-DE"/>
              <a:t> </a:t>
            </a:r>
            <a:r>
              <a:rPr lang="en-US" altLang="de-DE" b="1"/>
              <a:t>constraints</a:t>
            </a:r>
          </a:p>
          <a:p>
            <a:pPr lvl="1"/>
            <a:r>
              <a:rPr lang="en-US" altLang="de-DE"/>
              <a:t>Inherent in the data model</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40540391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4"/>
          <p:cNvSpPr>
            <a:spLocks noGrp="1"/>
          </p:cNvSpPr>
          <p:nvPr>
            <p:ph type="title"/>
          </p:nvPr>
        </p:nvSpPr>
        <p:spPr>
          <a:xfrm>
            <a:off x="457200" y="304800"/>
            <a:ext cx="8228013" cy="685800"/>
          </a:xfrm>
        </p:spPr>
        <p:txBody>
          <a:bodyPr anchor="ctr"/>
          <a:lstStyle/>
          <a:p>
            <a:r>
              <a:rPr lang="en-US" altLang="de-DE" dirty="0"/>
              <a:t>Relational Model Constraints (cont.)</a:t>
            </a:r>
          </a:p>
        </p:txBody>
      </p:sp>
      <p:sp>
        <p:nvSpPr>
          <p:cNvPr id="25603" name="Content Placeholder 2"/>
          <p:cNvSpPr>
            <a:spLocks noGrp="1"/>
          </p:cNvSpPr>
          <p:nvPr>
            <p:ph idx="1"/>
          </p:nvPr>
        </p:nvSpPr>
        <p:spPr>
          <a:xfrm>
            <a:off x="457200" y="1876425"/>
            <a:ext cx="8228013" cy="4524375"/>
          </a:xfrm>
        </p:spPr>
        <p:txBody>
          <a:bodyPr/>
          <a:lstStyle/>
          <a:p>
            <a:r>
              <a:rPr lang="en-US" altLang="de-DE" b="1"/>
              <a:t>Schema-based constraints</a:t>
            </a:r>
            <a:r>
              <a:rPr lang="en-US" altLang="de-DE"/>
              <a:t> or </a:t>
            </a:r>
            <a:r>
              <a:rPr lang="en-US" altLang="de-DE" b="1"/>
              <a:t>explicit</a:t>
            </a:r>
            <a:r>
              <a:rPr lang="en-US" altLang="de-DE"/>
              <a:t> </a:t>
            </a:r>
            <a:r>
              <a:rPr lang="en-US" altLang="de-DE" b="1"/>
              <a:t>constraints</a:t>
            </a:r>
          </a:p>
          <a:p>
            <a:pPr lvl="1"/>
            <a:r>
              <a:rPr lang="en-US" altLang="de-DE"/>
              <a:t>Can be directly expressed in schemas of the data model</a:t>
            </a:r>
          </a:p>
          <a:p>
            <a:r>
              <a:rPr lang="en-US" altLang="de-DE" b="1"/>
              <a:t>Application-based </a:t>
            </a:r>
            <a:r>
              <a:rPr lang="en-US" altLang="de-DE"/>
              <a:t>or </a:t>
            </a:r>
            <a:r>
              <a:rPr lang="en-US" altLang="de-DE" b="1"/>
              <a:t>semantic constraints </a:t>
            </a:r>
            <a:r>
              <a:rPr lang="en-US" altLang="de-DE"/>
              <a:t>or </a:t>
            </a:r>
            <a:r>
              <a:rPr lang="en-US" altLang="de-DE" b="1"/>
              <a:t>business rules</a:t>
            </a:r>
          </a:p>
          <a:p>
            <a:pPr lvl="1"/>
            <a:r>
              <a:rPr lang="en-US" altLang="de-DE"/>
              <a:t>Cannot be directly expressed in schemas</a:t>
            </a:r>
          </a:p>
          <a:p>
            <a:pPr lvl="1"/>
            <a:r>
              <a:rPr lang="en-US" altLang="de-DE"/>
              <a:t>Expressed and enforced by application program</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18501402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de-DE"/>
              <a:t>Domain Constraints</a:t>
            </a:r>
          </a:p>
        </p:txBody>
      </p:sp>
      <p:sp>
        <p:nvSpPr>
          <p:cNvPr id="26627" name="Content Placeholder 2"/>
          <p:cNvSpPr>
            <a:spLocks noGrp="1"/>
          </p:cNvSpPr>
          <p:nvPr>
            <p:ph idx="1"/>
          </p:nvPr>
        </p:nvSpPr>
        <p:spPr>
          <a:xfrm>
            <a:off x="457200" y="1447800"/>
            <a:ext cx="8228013" cy="4524375"/>
          </a:xfrm>
        </p:spPr>
        <p:txBody>
          <a:bodyPr/>
          <a:lstStyle/>
          <a:p>
            <a:r>
              <a:rPr lang="en-US" altLang="de-DE"/>
              <a:t>Typically include: </a:t>
            </a:r>
          </a:p>
          <a:p>
            <a:pPr lvl="1"/>
            <a:r>
              <a:rPr lang="en-US" altLang="de-DE"/>
              <a:t>Numeric data types for integers and real numbers </a:t>
            </a:r>
          </a:p>
          <a:p>
            <a:pPr lvl="1"/>
            <a:r>
              <a:rPr lang="en-US" altLang="de-DE"/>
              <a:t>Characters</a:t>
            </a:r>
          </a:p>
          <a:p>
            <a:pPr lvl="1"/>
            <a:r>
              <a:rPr lang="en-US" altLang="de-DE"/>
              <a:t>Booleans</a:t>
            </a:r>
          </a:p>
          <a:p>
            <a:pPr lvl="1"/>
            <a:r>
              <a:rPr lang="en-US" altLang="de-DE"/>
              <a:t>Fixed-length strings</a:t>
            </a:r>
          </a:p>
          <a:p>
            <a:pPr lvl="1"/>
            <a:r>
              <a:rPr lang="en-US" altLang="de-DE"/>
              <a:t>Variable-length strings</a:t>
            </a:r>
          </a:p>
          <a:p>
            <a:pPr lvl="1"/>
            <a:r>
              <a:rPr lang="en-US" altLang="de-DE"/>
              <a:t>Date, time, timestamp</a:t>
            </a:r>
          </a:p>
          <a:p>
            <a:pPr lvl="1"/>
            <a:r>
              <a:rPr lang="en-US" altLang="de-DE"/>
              <a:t>Money</a:t>
            </a:r>
          </a:p>
          <a:p>
            <a:pPr lvl="1"/>
            <a:r>
              <a:rPr lang="en-US" altLang="de-DE"/>
              <a:t>Other special data types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1304090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de-DE"/>
              <a:t>Key Constraints and Constraints on NULL Values</a:t>
            </a:r>
          </a:p>
        </p:txBody>
      </p:sp>
      <p:sp>
        <p:nvSpPr>
          <p:cNvPr id="27651" name="Content Placeholder 2"/>
          <p:cNvSpPr>
            <a:spLocks noGrp="1"/>
          </p:cNvSpPr>
          <p:nvPr>
            <p:ph idx="1"/>
          </p:nvPr>
        </p:nvSpPr>
        <p:spPr/>
        <p:txBody>
          <a:bodyPr/>
          <a:lstStyle/>
          <a:p>
            <a:r>
              <a:rPr lang="en-US" altLang="de-DE"/>
              <a:t>No two tuples can have the same combination of values for all their attributes.</a:t>
            </a:r>
          </a:p>
          <a:p>
            <a:r>
              <a:rPr lang="en-US" altLang="de-DE" b="1"/>
              <a:t>Superkey</a:t>
            </a:r>
          </a:p>
          <a:p>
            <a:pPr lvl="1"/>
            <a:r>
              <a:rPr lang="en-US" altLang="de-DE"/>
              <a:t>No two distinct tuples in any state </a:t>
            </a:r>
            <a:r>
              <a:rPr lang="en-US" altLang="de-DE" i="1"/>
              <a:t>r</a:t>
            </a:r>
            <a:r>
              <a:rPr lang="en-US" altLang="de-DE"/>
              <a:t> of </a:t>
            </a:r>
            <a:r>
              <a:rPr lang="en-US" altLang="de-DE" i="1"/>
              <a:t>R</a:t>
            </a:r>
            <a:r>
              <a:rPr lang="en-US" altLang="de-DE"/>
              <a:t> can have the same value for SK</a:t>
            </a:r>
          </a:p>
          <a:p>
            <a:r>
              <a:rPr lang="en-US" altLang="de-DE" b="1"/>
              <a:t>Key</a:t>
            </a:r>
          </a:p>
          <a:p>
            <a:pPr lvl="1"/>
            <a:r>
              <a:rPr lang="en-US" altLang="de-DE"/>
              <a:t>Superkey of R </a:t>
            </a:r>
          </a:p>
          <a:p>
            <a:pPr lvl="1"/>
            <a:r>
              <a:rPr lang="en-US" altLang="de-DE"/>
              <a:t>Removing any attribute </a:t>
            </a:r>
            <a:r>
              <a:rPr lang="en-US" altLang="de-DE" i="1"/>
              <a:t>A</a:t>
            </a:r>
            <a:r>
              <a:rPr lang="en-US" altLang="de-DE"/>
              <a:t> from </a:t>
            </a:r>
            <a:r>
              <a:rPr lang="en-US" altLang="de-DE" i="1"/>
              <a:t>K</a:t>
            </a:r>
            <a:r>
              <a:rPr lang="en-US" altLang="de-DE"/>
              <a:t> leaves a set of attributes </a:t>
            </a:r>
            <a:r>
              <a:rPr lang="en-US" altLang="de-DE" i="1"/>
              <a:t>K</a:t>
            </a:r>
            <a:r>
              <a:rPr lang="en-US" altLang="de-DE"/>
              <a:t> that is not a superkey of </a:t>
            </a:r>
            <a:r>
              <a:rPr lang="en-US" altLang="de-DE" i="1"/>
              <a:t>R</a:t>
            </a:r>
            <a:r>
              <a:rPr lang="en-US" altLang="de-DE"/>
              <a:t> any more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2344589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4"/>
          <p:cNvSpPr>
            <a:spLocks noGrp="1"/>
          </p:cNvSpPr>
          <p:nvPr>
            <p:ph type="title"/>
          </p:nvPr>
        </p:nvSpPr>
        <p:spPr>
          <a:xfrm>
            <a:off x="228600" y="457200"/>
            <a:ext cx="8534400" cy="838200"/>
          </a:xfrm>
        </p:spPr>
        <p:txBody>
          <a:bodyPr anchor="ctr">
            <a:normAutofit fontScale="90000"/>
          </a:bodyPr>
          <a:lstStyle/>
          <a:p>
            <a:r>
              <a:rPr lang="en-US" altLang="de-DE" dirty="0"/>
              <a:t>Key Constraints and Constraints on NULL Values (cont.)</a:t>
            </a:r>
          </a:p>
        </p:txBody>
      </p:sp>
      <p:sp>
        <p:nvSpPr>
          <p:cNvPr id="28675" name="Content Placeholder 2"/>
          <p:cNvSpPr>
            <a:spLocks noGrp="1"/>
          </p:cNvSpPr>
          <p:nvPr>
            <p:ph idx="1"/>
          </p:nvPr>
        </p:nvSpPr>
        <p:spPr/>
        <p:txBody>
          <a:bodyPr/>
          <a:lstStyle/>
          <a:p>
            <a:r>
              <a:rPr lang="en-US" altLang="de-DE"/>
              <a:t>Key satisfies two properties:</a:t>
            </a:r>
          </a:p>
          <a:p>
            <a:pPr lvl="1"/>
            <a:r>
              <a:rPr lang="en-US" altLang="de-DE"/>
              <a:t>Two distinct tuples in any state of relation cannot have identical values for (all) attributes in key</a:t>
            </a:r>
          </a:p>
          <a:p>
            <a:pPr lvl="1"/>
            <a:r>
              <a:rPr lang="en-US" altLang="de-DE"/>
              <a:t>Minimal superkey</a:t>
            </a:r>
          </a:p>
          <a:p>
            <a:pPr lvl="2"/>
            <a:r>
              <a:rPr lang="en-US" altLang="de-DE"/>
              <a:t>Cannot remove any attributes and still have uniqueness constraint in above condition hold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3587140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Content Placeholder 2"/>
          <p:cNvSpPr>
            <a:spLocks noGrp="1"/>
          </p:cNvSpPr>
          <p:nvPr>
            <p:ph idx="1"/>
          </p:nvPr>
        </p:nvSpPr>
        <p:spPr/>
        <p:txBody>
          <a:bodyPr/>
          <a:lstStyle/>
          <a:p>
            <a:r>
              <a:rPr lang="en-US" altLang="de-DE" b="1"/>
              <a:t>Candidate key</a:t>
            </a:r>
          </a:p>
          <a:p>
            <a:pPr lvl="1"/>
            <a:r>
              <a:rPr lang="en-US" altLang="de-DE"/>
              <a:t>Relation schema may have more than one key</a:t>
            </a:r>
          </a:p>
          <a:p>
            <a:r>
              <a:rPr lang="en-US" altLang="de-DE" b="1"/>
              <a:t>Primary key </a:t>
            </a:r>
            <a:r>
              <a:rPr lang="en-US" altLang="de-DE"/>
              <a:t>of the relation</a:t>
            </a:r>
          </a:p>
          <a:p>
            <a:pPr lvl="1"/>
            <a:r>
              <a:rPr lang="en-US" altLang="de-DE"/>
              <a:t>Designated among candidate keys</a:t>
            </a:r>
          </a:p>
          <a:p>
            <a:pPr lvl="1"/>
            <a:r>
              <a:rPr lang="en-US" altLang="de-DE"/>
              <a:t>Underline attribute </a:t>
            </a:r>
          </a:p>
          <a:p>
            <a:r>
              <a:rPr lang="en-US" altLang="de-DE"/>
              <a:t>Other candidate keys are designated as </a:t>
            </a:r>
            <a:r>
              <a:rPr lang="en-US" altLang="de-DE" b="1"/>
              <a:t>unique keys</a:t>
            </a:r>
          </a:p>
        </p:txBody>
      </p:sp>
      <p:sp>
        <p:nvSpPr>
          <p:cNvPr id="6" name="Title 4"/>
          <p:cNvSpPr>
            <a:spLocks noGrp="1"/>
          </p:cNvSpPr>
          <p:nvPr>
            <p:ph type="title"/>
          </p:nvPr>
        </p:nvSpPr>
        <p:spPr>
          <a:xfrm>
            <a:off x="228600" y="457200"/>
            <a:ext cx="8534400" cy="838200"/>
          </a:xfrm>
        </p:spPr>
        <p:txBody>
          <a:bodyPr anchor="ctr">
            <a:normAutofit fontScale="90000"/>
          </a:bodyPr>
          <a:lstStyle/>
          <a:p>
            <a:r>
              <a:rPr lang="en-US" altLang="de-DE" dirty="0"/>
              <a:t>Key Constraints and Constraints on NULL Values (cont.)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32988386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14563"/>
            <a:ext cx="821055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4"/>
          <p:cNvSpPr>
            <a:spLocks noGrp="1"/>
          </p:cNvSpPr>
          <p:nvPr>
            <p:ph type="title"/>
          </p:nvPr>
        </p:nvSpPr>
        <p:spPr>
          <a:xfrm>
            <a:off x="228600" y="457200"/>
            <a:ext cx="8534400" cy="838200"/>
          </a:xfrm>
        </p:spPr>
        <p:txBody>
          <a:bodyPr anchor="ctr">
            <a:normAutofit/>
          </a:bodyPr>
          <a:lstStyle/>
          <a:p>
            <a:pPr algn="ctr"/>
            <a:r>
              <a:rPr lang="en-US" altLang="de-DE" sz="2900" dirty="0">
                <a:solidFill>
                  <a:schemeClr val="tx1"/>
                </a:solidFill>
                <a:latin typeface="Times New Roman" panose="02020603050405020304" pitchFamily="18" charset="0"/>
                <a:cs typeface="Times New Roman" panose="02020603050405020304" pitchFamily="18" charset="0"/>
              </a:rPr>
              <a:t>Key Constraints and Constraints on NULL Values (cont.)</a:t>
            </a:r>
          </a:p>
        </p:txBody>
      </p:sp>
    </p:spTree>
    <p:extLst>
      <p:ext uri="{BB962C8B-B14F-4D97-AF65-F5344CB8AC3E}">
        <p14:creationId xmlns:p14="http://schemas.microsoft.com/office/powerpoint/2010/main" val="9107788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r>
              <a:rPr lang="en-US" altLang="de-DE"/>
              <a:t>Relational Databases and Relational Database Schemas</a:t>
            </a:r>
          </a:p>
        </p:txBody>
      </p:sp>
      <p:sp>
        <p:nvSpPr>
          <p:cNvPr id="31747" name="Content Placeholder 2"/>
          <p:cNvSpPr>
            <a:spLocks noGrp="1"/>
          </p:cNvSpPr>
          <p:nvPr>
            <p:ph idx="1"/>
          </p:nvPr>
        </p:nvSpPr>
        <p:spPr/>
        <p:txBody>
          <a:bodyPr/>
          <a:lstStyle/>
          <a:p>
            <a:r>
              <a:rPr lang="en-US" altLang="de-DE" b="1"/>
              <a:t>Relational database schema </a:t>
            </a:r>
            <a:r>
              <a:rPr lang="en-US" altLang="de-DE" i="1"/>
              <a:t>S</a:t>
            </a:r>
            <a:r>
              <a:rPr lang="en-US" altLang="de-DE"/>
              <a:t> </a:t>
            </a:r>
          </a:p>
          <a:p>
            <a:pPr lvl="1"/>
            <a:r>
              <a:rPr lang="en-US" altLang="de-DE"/>
              <a:t>Set of relation schemas </a:t>
            </a:r>
            <a:r>
              <a:rPr lang="en-US" altLang="de-DE" i="1"/>
              <a:t>S = </a:t>
            </a:r>
            <a:r>
              <a:rPr lang="en-US" altLang="de-DE"/>
              <a:t>{</a:t>
            </a:r>
            <a:r>
              <a:rPr lang="en-US" altLang="de-DE" i="1"/>
              <a:t>R</a:t>
            </a:r>
            <a:r>
              <a:rPr lang="en-US" altLang="de-DE" baseline="-25000"/>
              <a:t>1</a:t>
            </a:r>
            <a:r>
              <a:rPr lang="en-US" altLang="de-DE"/>
              <a:t>,</a:t>
            </a:r>
            <a:r>
              <a:rPr lang="en-US" altLang="de-DE" i="1"/>
              <a:t> R</a:t>
            </a:r>
            <a:r>
              <a:rPr lang="en-US" altLang="de-DE" baseline="-25000"/>
              <a:t>2</a:t>
            </a:r>
            <a:r>
              <a:rPr lang="en-US" altLang="de-DE"/>
              <a:t>, ..., </a:t>
            </a:r>
            <a:r>
              <a:rPr lang="en-US" altLang="de-DE" i="1"/>
              <a:t>R</a:t>
            </a:r>
            <a:r>
              <a:rPr lang="en-US" altLang="de-DE" i="1" baseline="-25000"/>
              <a:t>m</a:t>
            </a:r>
            <a:r>
              <a:rPr lang="en-US" altLang="de-DE"/>
              <a:t>}</a:t>
            </a:r>
            <a:r>
              <a:rPr lang="en-US" altLang="de-DE" i="1"/>
              <a:t> </a:t>
            </a:r>
          </a:p>
          <a:p>
            <a:pPr lvl="1"/>
            <a:r>
              <a:rPr lang="en-US" altLang="de-DE"/>
              <a:t>Set of integrity constraints IC</a:t>
            </a:r>
          </a:p>
          <a:p>
            <a:r>
              <a:rPr lang="en-US" altLang="de-DE" b="1"/>
              <a:t>Relational database state</a:t>
            </a:r>
          </a:p>
          <a:p>
            <a:pPr lvl="1"/>
            <a:r>
              <a:rPr lang="en-US" altLang="de-DE"/>
              <a:t>Set of relation states </a:t>
            </a:r>
            <a:r>
              <a:rPr lang="en-US" altLang="de-DE" i="1"/>
              <a:t>DB = </a:t>
            </a:r>
            <a:r>
              <a:rPr lang="en-US" altLang="de-DE"/>
              <a:t>{</a:t>
            </a:r>
            <a:r>
              <a:rPr lang="en-US" altLang="de-DE" i="1"/>
              <a:t>r</a:t>
            </a:r>
            <a:r>
              <a:rPr lang="en-US" altLang="de-DE" i="1" baseline="-25000"/>
              <a:t>1</a:t>
            </a:r>
            <a:r>
              <a:rPr lang="en-US" altLang="de-DE"/>
              <a:t>,</a:t>
            </a:r>
            <a:r>
              <a:rPr lang="en-US" altLang="de-DE" i="1"/>
              <a:t> r</a:t>
            </a:r>
            <a:r>
              <a:rPr lang="en-US" altLang="de-DE" i="1" baseline="-25000"/>
              <a:t>2</a:t>
            </a:r>
            <a:r>
              <a:rPr lang="en-US" altLang="de-DE"/>
              <a:t>, ..., </a:t>
            </a:r>
            <a:r>
              <a:rPr lang="en-US" altLang="de-DE" i="1"/>
              <a:t>r</a:t>
            </a:r>
            <a:r>
              <a:rPr lang="en-US" altLang="de-DE" i="1" baseline="-25000"/>
              <a:t>m</a:t>
            </a:r>
            <a:r>
              <a:rPr lang="en-US" altLang="de-DE"/>
              <a:t>}</a:t>
            </a:r>
            <a:r>
              <a:rPr lang="en-US" altLang="de-DE" i="1"/>
              <a:t> </a:t>
            </a:r>
            <a:endParaRPr lang="en-US" altLang="de-DE"/>
          </a:p>
          <a:p>
            <a:pPr lvl="1"/>
            <a:r>
              <a:rPr lang="en-US" altLang="de-DE"/>
              <a:t>Each </a:t>
            </a:r>
            <a:r>
              <a:rPr lang="en-US" altLang="de-DE" i="1"/>
              <a:t>r</a:t>
            </a:r>
            <a:r>
              <a:rPr lang="en-US" altLang="de-DE" i="1" baseline="-25000"/>
              <a:t>i</a:t>
            </a:r>
            <a:r>
              <a:rPr lang="en-US" altLang="de-DE"/>
              <a:t> is a state of </a:t>
            </a:r>
            <a:r>
              <a:rPr lang="en-US" altLang="de-DE" i="1"/>
              <a:t>R</a:t>
            </a:r>
            <a:r>
              <a:rPr lang="en-US" altLang="de-DE" i="1" baseline="-25000"/>
              <a:t>i</a:t>
            </a:r>
            <a:r>
              <a:rPr lang="en-US" altLang="de-DE"/>
              <a:t> and such that the </a:t>
            </a:r>
            <a:r>
              <a:rPr lang="en-US" altLang="de-DE" i="1"/>
              <a:t>r</a:t>
            </a:r>
            <a:r>
              <a:rPr lang="en-US" altLang="de-DE" i="1" baseline="-25000"/>
              <a:t>i</a:t>
            </a:r>
            <a:r>
              <a:rPr lang="en-US" altLang="de-DE" baseline="-25000"/>
              <a:t> </a:t>
            </a:r>
            <a:r>
              <a:rPr lang="en-US" altLang="de-DE"/>
              <a:t>relation states satisfy integrity constraints specified in IC</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37978413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4"/>
          <p:cNvSpPr>
            <a:spLocks noGrp="1"/>
          </p:cNvSpPr>
          <p:nvPr>
            <p:ph type="title"/>
          </p:nvPr>
        </p:nvSpPr>
        <p:spPr>
          <a:xfrm>
            <a:off x="76200" y="609600"/>
            <a:ext cx="8839200" cy="990600"/>
          </a:xfrm>
        </p:spPr>
        <p:txBody>
          <a:bodyPr>
            <a:normAutofit fontScale="90000"/>
          </a:bodyPr>
          <a:lstStyle/>
          <a:p>
            <a:r>
              <a:rPr lang="en-US" altLang="de-DE" dirty="0"/>
              <a:t>Relational Databases and Relational Database Schemas (cont.)</a:t>
            </a:r>
          </a:p>
        </p:txBody>
      </p:sp>
      <p:sp>
        <p:nvSpPr>
          <p:cNvPr id="32771" name="Content Placeholder 2"/>
          <p:cNvSpPr>
            <a:spLocks noGrp="1"/>
          </p:cNvSpPr>
          <p:nvPr>
            <p:ph idx="1"/>
          </p:nvPr>
        </p:nvSpPr>
        <p:spPr>
          <a:xfrm>
            <a:off x="457200" y="2028825"/>
            <a:ext cx="8228013" cy="4524375"/>
          </a:xfrm>
        </p:spPr>
        <p:txBody>
          <a:bodyPr/>
          <a:lstStyle/>
          <a:p>
            <a:r>
              <a:rPr lang="en-US" altLang="de-DE" b="1"/>
              <a:t>Invalid state</a:t>
            </a:r>
          </a:p>
          <a:p>
            <a:pPr lvl="1"/>
            <a:r>
              <a:rPr lang="en-US" altLang="de-DE"/>
              <a:t>Does not obey all the integrity constraints</a:t>
            </a:r>
          </a:p>
          <a:p>
            <a:r>
              <a:rPr lang="en-US" altLang="de-DE" b="1"/>
              <a:t>Valid state</a:t>
            </a:r>
          </a:p>
          <a:p>
            <a:pPr lvl="1"/>
            <a:r>
              <a:rPr lang="en-US" altLang="de-DE"/>
              <a:t>Satisfies all the constraints in the defined set of integrity constraints IC</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24130233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76200" y="457200"/>
            <a:ext cx="8991600" cy="838200"/>
          </a:xfrm>
        </p:spPr>
        <p:txBody>
          <a:bodyPr>
            <a:normAutofit fontScale="90000"/>
          </a:bodyPr>
          <a:lstStyle/>
          <a:p>
            <a:r>
              <a:rPr lang="en-US" altLang="de-DE" dirty="0"/>
              <a:t>Integrity, Referential Integrity,</a:t>
            </a:r>
            <a:br>
              <a:rPr lang="en-US" altLang="de-DE" dirty="0"/>
            </a:br>
            <a:r>
              <a:rPr lang="en-US" altLang="de-DE" dirty="0"/>
              <a:t>and Foreign Keys</a:t>
            </a:r>
          </a:p>
        </p:txBody>
      </p:sp>
      <p:sp>
        <p:nvSpPr>
          <p:cNvPr id="33795" name="Content Placeholder 2"/>
          <p:cNvSpPr>
            <a:spLocks noGrp="1"/>
          </p:cNvSpPr>
          <p:nvPr>
            <p:ph idx="1"/>
          </p:nvPr>
        </p:nvSpPr>
        <p:spPr/>
        <p:txBody>
          <a:bodyPr/>
          <a:lstStyle/>
          <a:p>
            <a:r>
              <a:rPr lang="en-US" altLang="de-DE" b="1"/>
              <a:t>Entity integrity constraint</a:t>
            </a:r>
            <a:endParaRPr lang="en-US" altLang="de-DE"/>
          </a:p>
          <a:p>
            <a:pPr lvl="1"/>
            <a:r>
              <a:rPr lang="en-US" altLang="de-DE"/>
              <a:t>No primary key value can be NULL</a:t>
            </a:r>
          </a:p>
          <a:p>
            <a:r>
              <a:rPr lang="en-US" altLang="de-DE" b="1"/>
              <a:t>Referential integrity constraint </a:t>
            </a:r>
          </a:p>
          <a:p>
            <a:pPr lvl="1"/>
            <a:r>
              <a:rPr lang="en-US" altLang="de-DE"/>
              <a:t>Specified between two relations </a:t>
            </a:r>
          </a:p>
          <a:p>
            <a:pPr lvl="1"/>
            <a:r>
              <a:rPr lang="en-US" altLang="de-DE"/>
              <a:t>Maintains consistency among tuples in two relations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22480607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4"/>
          <p:cNvSpPr>
            <a:spLocks noGrp="1"/>
          </p:cNvSpPr>
          <p:nvPr>
            <p:ph type="title"/>
          </p:nvPr>
        </p:nvSpPr>
        <p:spPr>
          <a:xfrm>
            <a:off x="76200" y="457200"/>
            <a:ext cx="9067800" cy="838200"/>
          </a:xfrm>
        </p:spPr>
        <p:txBody>
          <a:bodyPr>
            <a:normAutofit fontScale="90000"/>
          </a:bodyPr>
          <a:lstStyle/>
          <a:p>
            <a:r>
              <a:rPr lang="en-US" altLang="de-DE" dirty="0"/>
              <a:t>Integrity, Referential Integrity,</a:t>
            </a:r>
            <a:br>
              <a:rPr lang="en-US" altLang="de-DE" dirty="0"/>
            </a:br>
            <a:r>
              <a:rPr lang="en-US" altLang="de-DE" dirty="0"/>
              <a:t>and Foreign Keys (cont.)</a:t>
            </a:r>
          </a:p>
        </p:txBody>
      </p:sp>
      <p:sp>
        <p:nvSpPr>
          <p:cNvPr id="34819" name="Content Placeholder 2"/>
          <p:cNvSpPr>
            <a:spLocks noGrp="1"/>
          </p:cNvSpPr>
          <p:nvPr>
            <p:ph idx="1"/>
          </p:nvPr>
        </p:nvSpPr>
        <p:spPr/>
        <p:txBody>
          <a:bodyPr/>
          <a:lstStyle/>
          <a:p>
            <a:r>
              <a:rPr lang="en-US" altLang="de-DE" b="1"/>
              <a:t>Foreign key </a:t>
            </a:r>
            <a:r>
              <a:rPr lang="en-US" altLang="de-DE"/>
              <a:t>rules:</a:t>
            </a:r>
          </a:p>
          <a:p>
            <a:pPr lvl="1"/>
            <a:r>
              <a:rPr lang="en-US" altLang="de-DE"/>
              <a:t>The attributes in FK have the same domain(s) as the primary key attributes PK</a:t>
            </a:r>
          </a:p>
          <a:p>
            <a:pPr lvl="1"/>
            <a:r>
              <a:rPr lang="en-US" altLang="de-DE"/>
              <a:t>Value of FK in a tuple </a:t>
            </a:r>
            <a:r>
              <a:rPr lang="en-US" altLang="de-DE" i="1"/>
              <a:t>t</a:t>
            </a:r>
            <a:r>
              <a:rPr lang="en-US" altLang="de-DE" baseline="-25000"/>
              <a:t>1</a:t>
            </a:r>
            <a:r>
              <a:rPr lang="en-US" altLang="de-DE"/>
              <a:t> of the current state </a:t>
            </a:r>
            <a:r>
              <a:rPr lang="en-US" altLang="de-DE" i="1"/>
              <a:t>r</a:t>
            </a:r>
            <a:r>
              <a:rPr lang="en-US" altLang="de-DE" baseline="-25000"/>
              <a:t>1</a:t>
            </a:r>
            <a:r>
              <a:rPr lang="en-US" altLang="de-DE" i="1"/>
              <a:t>(R</a:t>
            </a:r>
            <a:r>
              <a:rPr lang="en-US" altLang="de-DE" baseline="-25000"/>
              <a:t>1</a:t>
            </a:r>
            <a:r>
              <a:rPr lang="en-US" altLang="de-DE" i="1"/>
              <a:t>)</a:t>
            </a:r>
            <a:r>
              <a:rPr lang="en-US" altLang="de-DE"/>
              <a:t> either occurs as a value of PK for some tuple</a:t>
            </a:r>
            <a:r>
              <a:rPr lang="en-US" altLang="de-DE" i="1"/>
              <a:t> t</a:t>
            </a:r>
            <a:r>
              <a:rPr lang="en-US" altLang="de-DE" baseline="-25000"/>
              <a:t>2</a:t>
            </a:r>
            <a:r>
              <a:rPr lang="en-US" altLang="de-DE"/>
              <a:t> in the current state </a:t>
            </a:r>
            <a:r>
              <a:rPr lang="en-US" altLang="de-DE" i="1"/>
              <a:t>r</a:t>
            </a:r>
            <a:r>
              <a:rPr lang="en-US" altLang="de-DE" baseline="-25000"/>
              <a:t>2</a:t>
            </a:r>
            <a:r>
              <a:rPr lang="en-US" altLang="de-DE" i="1"/>
              <a:t>(R</a:t>
            </a:r>
            <a:r>
              <a:rPr lang="en-US" altLang="de-DE" baseline="-25000"/>
              <a:t>2</a:t>
            </a:r>
            <a:r>
              <a:rPr lang="en-US" altLang="de-DE" i="1"/>
              <a:t>)</a:t>
            </a:r>
            <a:r>
              <a:rPr lang="en-US" altLang="de-DE"/>
              <a:t> or is NULL</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28774879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Content Placeholder 2"/>
          <p:cNvSpPr>
            <a:spLocks noGrp="1"/>
          </p:cNvSpPr>
          <p:nvPr>
            <p:ph idx="1"/>
          </p:nvPr>
        </p:nvSpPr>
        <p:spPr/>
        <p:txBody>
          <a:bodyPr/>
          <a:lstStyle/>
          <a:p>
            <a:r>
              <a:rPr lang="en-US" altLang="de-DE"/>
              <a:t>Diagrammatically display referential integrity constraints </a:t>
            </a:r>
          </a:p>
          <a:p>
            <a:pPr lvl="1"/>
            <a:r>
              <a:rPr lang="en-US" altLang="de-DE"/>
              <a:t>Directed arc from each foreign key to the relation it references</a:t>
            </a:r>
          </a:p>
          <a:p>
            <a:r>
              <a:rPr lang="en-US" altLang="de-DE"/>
              <a:t>All integrity constraints should be specified on relational database schema</a:t>
            </a:r>
          </a:p>
        </p:txBody>
      </p:sp>
      <p:sp>
        <p:nvSpPr>
          <p:cNvPr id="6" name="Title 4"/>
          <p:cNvSpPr>
            <a:spLocks noGrp="1"/>
          </p:cNvSpPr>
          <p:nvPr>
            <p:ph type="title"/>
          </p:nvPr>
        </p:nvSpPr>
        <p:spPr>
          <a:xfrm>
            <a:off x="76200" y="457200"/>
            <a:ext cx="9067800" cy="838200"/>
          </a:xfrm>
        </p:spPr>
        <p:txBody>
          <a:bodyPr>
            <a:normAutofit fontScale="90000"/>
          </a:bodyPr>
          <a:lstStyle/>
          <a:p>
            <a:r>
              <a:rPr lang="en-US" altLang="de-DE" dirty="0"/>
              <a:t>Integrity, Referential Integrity,</a:t>
            </a:r>
            <a:br>
              <a:rPr lang="en-US" altLang="de-DE" dirty="0"/>
            </a:br>
            <a:r>
              <a:rPr lang="en-US" altLang="de-DE" dirty="0"/>
              <a:t>and Foreign Keys (cont.)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32346554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de-DE"/>
              <a:t>Other Types of Constraints</a:t>
            </a:r>
          </a:p>
        </p:txBody>
      </p:sp>
      <p:sp>
        <p:nvSpPr>
          <p:cNvPr id="36867" name="Content Placeholder 2"/>
          <p:cNvSpPr>
            <a:spLocks noGrp="1"/>
          </p:cNvSpPr>
          <p:nvPr>
            <p:ph idx="1"/>
          </p:nvPr>
        </p:nvSpPr>
        <p:spPr/>
        <p:txBody>
          <a:bodyPr/>
          <a:lstStyle/>
          <a:p>
            <a:r>
              <a:rPr lang="en-US" altLang="de-DE"/>
              <a:t>Semantic integrity constraints</a:t>
            </a:r>
          </a:p>
          <a:p>
            <a:pPr lvl="1"/>
            <a:r>
              <a:rPr lang="en-US" altLang="de-DE"/>
              <a:t>May have to be specified and enforced on a relational database</a:t>
            </a:r>
          </a:p>
          <a:p>
            <a:pPr lvl="1"/>
            <a:r>
              <a:rPr lang="en-US" altLang="de-DE"/>
              <a:t>Use </a:t>
            </a:r>
            <a:r>
              <a:rPr lang="en-US" altLang="de-DE" b="1"/>
              <a:t>triggers</a:t>
            </a:r>
            <a:r>
              <a:rPr lang="en-US" altLang="de-DE"/>
              <a:t> and </a:t>
            </a:r>
            <a:r>
              <a:rPr lang="en-US" altLang="de-DE" b="1"/>
              <a:t>assertions </a:t>
            </a:r>
          </a:p>
          <a:p>
            <a:pPr lvl="1"/>
            <a:r>
              <a:rPr lang="en-US" altLang="de-DE"/>
              <a:t>More common to check for these types of constraints within the application programs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21826200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6"/>
          <p:cNvSpPr>
            <a:spLocks noGrp="1"/>
          </p:cNvSpPr>
          <p:nvPr>
            <p:ph type="title"/>
          </p:nvPr>
        </p:nvSpPr>
        <p:spPr/>
        <p:txBody>
          <a:bodyPr/>
          <a:lstStyle/>
          <a:p>
            <a:r>
              <a:rPr lang="en-US" altLang="de-DE" dirty="0"/>
              <a:t>Other Types of Constraints (cont.)</a:t>
            </a:r>
          </a:p>
        </p:txBody>
      </p:sp>
      <p:sp>
        <p:nvSpPr>
          <p:cNvPr id="37891" name="Content Placeholder 2"/>
          <p:cNvSpPr>
            <a:spLocks noGrp="1"/>
          </p:cNvSpPr>
          <p:nvPr>
            <p:ph idx="1"/>
          </p:nvPr>
        </p:nvSpPr>
        <p:spPr/>
        <p:txBody>
          <a:bodyPr/>
          <a:lstStyle/>
          <a:p>
            <a:r>
              <a:rPr lang="en-US" altLang="de-DE"/>
              <a:t>Functional dependency constraint</a:t>
            </a:r>
          </a:p>
          <a:p>
            <a:pPr lvl="1"/>
            <a:r>
              <a:rPr lang="en-US" altLang="de-DE"/>
              <a:t>Establishes a functional relationship among two sets of attributes </a:t>
            </a:r>
            <a:r>
              <a:rPr lang="en-US" altLang="de-DE" i="1"/>
              <a:t>X</a:t>
            </a:r>
            <a:r>
              <a:rPr lang="en-US" altLang="de-DE"/>
              <a:t> and </a:t>
            </a:r>
            <a:r>
              <a:rPr lang="en-US" altLang="de-DE" i="1"/>
              <a:t>Y</a:t>
            </a:r>
          </a:p>
          <a:p>
            <a:pPr lvl="1"/>
            <a:r>
              <a:rPr lang="en-US" altLang="de-DE"/>
              <a:t>Value of </a:t>
            </a:r>
            <a:r>
              <a:rPr lang="en-US" altLang="de-DE" i="1"/>
              <a:t>X</a:t>
            </a:r>
            <a:r>
              <a:rPr lang="en-US" altLang="de-DE"/>
              <a:t> determines a unique value of </a:t>
            </a:r>
            <a:r>
              <a:rPr lang="en-US" altLang="de-DE" i="1"/>
              <a:t>Y</a:t>
            </a:r>
          </a:p>
          <a:p>
            <a:r>
              <a:rPr lang="en-US" altLang="de-DE" b="1"/>
              <a:t>State constraints </a:t>
            </a:r>
          </a:p>
          <a:p>
            <a:pPr lvl="1"/>
            <a:r>
              <a:rPr lang="en-US" altLang="de-DE"/>
              <a:t>Define the constraints that a valid state of the database must satisfy</a:t>
            </a:r>
          </a:p>
          <a:p>
            <a:r>
              <a:rPr lang="en-US" altLang="de-DE" b="1"/>
              <a:t>Transition constraints</a:t>
            </a:r>
          </a:p>
          <a:p>
            <a:pPr lvl="1"/>
            <a:r>
              <a:rPr lang="en-US" altLang="de-DE"/>
              <a:t>Define to deal with state changes in the database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1298474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609600"/>
            <a:ext cx="8228013" cy="1143000"/>
          </a:xfrm>
        </p:spPr>
        <p:txBody>
          <a:bodyPr/>
          <a:lstStyle/>
          <a:p>
            <a:r>
              <a:rPr lang="en-US" altLang="de-DE"/>
              <a:t>Update Operations, Transactions, and Dealing with Constraint Violations</a:t>
            </a:r>
          </a:p>
        </p:txBody>
      </p:sp>
      <p:sp>
        <p:nvSpPr>
          <p:cNvPr id="38915" name="Content Placeholder 2"/>
          <p:cNvSpPr>
            <a:spLocks noGrp="1"/>
          </p:cNvSpPr>
          <p:nvPr>
            <p:ph idx="1"/>
          </p:nvPr>
        </p:nvSpPr>
        <p:spPr>
          <a:xfrm>
            <a:off x="457200" y="2286000"/>
            <a:ext cx="8228013" cy="4300538"/>
          </a:xfrm>
        </p:spPr>
        <p:txBody>
          <a:bodyPr/>
          <a:lstStyle/>
          <a:p>
            <a:r>
              <a:rPr lang="en-US" altLang="de-DE"/>
              <a:t>Operations of the relational model can be categorized into retrievals and updates</a:t>
            </a:r>
          </a:p>
          <a:p>
            <a:r>
              <a:rPr lang="en-US" altLang="de-DE"/>
              <a:t>Basic operations that change the states of relations in the database:</a:t>
            </a:r>
          </a:p>
          <a:p>
            <a:pPr lvl="1"/>
            <a:r>
              <a:rPr lang="en-US" altLang="de-DE"/>
              <a:t>Insert</a:t>
            </a:r>
          </a:p>
          <a:p>
            <a:pPr lvl="1"/>
            <a:r>
              <a:rPr lang="en-US" altLang="de-DE"/>
              <a:t>Delete</a:t>
            </a:r>
          </a:p>
          <a:p>
            <a:pPr lvl="1"/>
            <a:r>
              <a:rPr lang="en-US" altLang="de-DE"/>
              <a:t>Update (or Modify)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15751788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762000"/>
            <a:ext cx="71913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62</a:t>
            </a:fld>
            <a:endParaRPr lang="en-US" dirty="0"/>
          </a:p>
        </p:txBody>
      </p:sp>
    </p:spTree>
    <p:extLst>
      <p:ext uri="{BB962C8B-B14F-4D97-AF65-F5344CB8AC3E}">
        <p14:creationId xmlns:p14="http://schemas.microsoft.com/office/powerpoint/2010/main" val="41831463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p:cNvPicPr>
            <a:picLocks noChangeAspect="1" noChangeArrowheads="1"/>
          </p:cNvPicPr>
          <p:nvPr/>
        </p:nvPicPr>
        <p:blipFill>
          <a:blip r:embed="rId2">
            <a:extLst>
              <a:ext uri="{28A0092B-C50C-407E-A947-70E740481C1C}">
                <a14:useLocalDpi xmlns:a14="http://schemas.microsoft.com/office/drawing/2010/main" val="0"/>
              </a:ext>
            </a:extLst>
          </a:blip>
          <a:srcRect t="951"/>
          <a:stretch>
            <a:fillRect/>
          </a:stretch>
        </p:blipFill>
        <p:spPr bwMode="auto">
          <a:xfrm>
            <a:off x="381000" y="1295400"/>
            <a:ext cx="7929563" cy="489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5"/>
          <p:cNvPicPr>
            <a:picLocks noChangeAspect="1" noChangeArrowheads="1"/>
          </p:cNvPicPr>
          <p:nvPr/>
        </p:nvPicPr>
        <p:blipFill>
          <a:blip r:embed="rId3">
            <a:extLst>
              <a:ext uri="{28A0092B-C50C-407E-A947-70E740481C1C}">
                <a14:useLocalDpi xmlns:a14="http://schemas.microsoft.com/office/drawing/2010/main" val="0"/>
              </a:ext>
            </a:extLst>
          </a:blip>
          <a:srcRect r="4237"/>
          <a:stretch>
            <a:fillRect/>
          </a:stretch>
        </p:blipFill>
        <p:spPr bwMode="auto">
          <a:xfrm>
            <a:off x="381000" y="504825"/>
            <a:ext cx="82645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63</a:t>
            </a:fld>
            <a:endParaRPr lang="en-US" dirty="0"/>
          </a:p>
        </p:txBody>
      </p:sp>
    </p:spTree>
    <p:extLst>
      <p:ext uri="{BB962C8B-B14F-4D97-AF65-F5344CB8AC3E}">
        <p14:creationId xmlns:p14="http://schemas.microsoft.com/office/powerpoint/2010/main" val="22098862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838200"/>
            <a:ext cx="7412038"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64</a:t>
            </a:fld>
            <a:endParaRPr lang="en-US" dirty="0"/>
          </a:p>
        </p:txBody>
      </p:sp>
    </p:spTree>
    <p:extLst>
      <p:ext uri="{BB962C8B-B14F-4D97-AF65-F5344CB8AC3E}">
        <p14:creationId xmlns:p14="http://schemas.microsoft.com/office/powerpoint/2010/main" val="2897064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de-DE"/>
              <a:t>The Insert Operation</a:t>
            </a:r>
          </a:p>
        </p:txBody>
      </p:sp>
      <p:sp>
        <p:nvSpPr>
          <p:cNvPr id="43011" name="Content Placeholder 2"/>
          <p:cNvSpPr>
            <a:spLocks noGrp="1"/>
          </p:cNvSpPr>
          <p:nvPr>
            <p:ph idx="1"/>
          </p:nvPr>
        </p:nvSpPr>
        <p:spPr/>
        <p:txBody>
          <a:bodyPr/>
          <a:lstStyle/>
          <a:p>
            <a:r>
              <a:rPr lang="en-US" altLang="de-DE"/>
              <a:t>Provides a list of attribute values for a new tuple t that is to be inserted into a relation R</a:t>
            </a:r>
          </a:p>
          <a:p>
            <a:r>
              <a:rPr lang="en-US" altLang="de-DE"/>
              <a:t>Can violate any of the four types of constraints </a:t>
            </a:r>
          </a:p>
          <a:p>
            <a:r>
              <a:rPr lang="en-US" altLang="de-DE"/>
              <a:t>If an insertion violates one or more constraints</a:t>
            </a:r>
          </a:p>
          <a:p>
            <a:pPr lvl="1"/>
            <a:r>
              <a:rPr lang="en-US" altLang="de-DE"/>
              <a:t>Default option is to reject the insertion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65</a:t>
            </a:fld>
            <a:endParaRPr lang="en-US" dirty="0"/>
          </a:p>
        </p:txBody>
      </p:sp>
    </p:spTree>
    <p:extLst>
      <p:ext uri="{BB962C8B-B14F-4D97-AF65-F5344CB8AC3E}">
        <p14:creationId xmlns:p14="http://schemas.microsoft.com/office/powerpoint/2010/main" val="21494850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de-DE"/>
              <a:t>The Delete Operation</a:t>
            </a:r>
          </a:p>
        </p:txBody>
      </p:sp>
      <p:sp>
        <p:nvSpPr>
          <p:cNvPr id="44035" name="Content Placeholder 2"/>
          <p:cNvSpPr>
            <a:spLocks noGrp="1"/>
          </p:cNvSpPr>
          <p:nvPr>
            <p:ph idx="1"/>
          </p:nvPr>
        </p:nvSpPr>
        <p:spPr>
          <a:xfrm>
            <a:off x="457200" y="1524000"/>
            <a:ext cx="8228013" cy="4524375"/>
          </a:xfrm>
        </p:spPr>
        <p:txBody>
          <a:bodyPr/>
          <a:lstStyle/>
          <a:p>
            <a:r>
              <a:rPr lang="en-US" altLang="de-DE"/>
              <a:t>Can violate only referential integrity </a:t>
            </a:r>
          </a:p>
          <a:p>
            <a:pPr lvl="1"/>
            <a:r>
              <a:rPr lang="en-US" altLang="de-DE"/>
              <a:t>If tuple being deleted is referenced by foreign keys from other tuples</a:t>
            </a:r>
          </a:p>
          <a:p>
            <a:pPr lvl="1"/>
            <a:r>
              <a:rPr lang="en-US" altLang="de-DE" b="1"/>
              <a:t>Restrict</a:t>
            </a:r>
          </a:p>
          <a:p>
            <a:pPr lvl="2"/>
            <a:r>
              <a:rPr lang="en-US" altLang="de-DE"/>
              <a:t>Reject the deletion</a:t>
            </a:r>
          </a:p>
          <a:p>
            <a:pPr lvl="1"/>
            <a:r>
              <a:rPr lang="en-US" altLang="de-DE" b="1"/>
              <a:t>Cascade</a:t>
            </a:r>
          </a:p>
          <a:p>
            <a:pPr lvl="2"/>
            <a:r>
              <a:rPr lang="en-US" altLang="de-DE"/>
              <a:t>Propagate the deletion by deleting tuples that reference the tuple that is being deleted</a:t>
            </a:r>
          </a:p>
          <a:p>
            <a:pPr lvl="1"/>
            <a:r>
              <a:rPr lang="en-US" altLang="de-DE" b="1"/>
              <a:t>Set null </a:t>
            </a:r>
            <a:r>
              <a:rPr lang="en-US" altLang="de-DE"/>
              <a:t>or </a:t>
            </a:r>
            <a:r>
              <a:rPr lang="en-US" altLang="de-DE" b="1"/>
              <a:t>set default</a:t>
            </a:r>
          </a:p>
          <a:p>
            <a:pPr lvl="2"/>
            <a:r>
              <a:rPr lang="en-US" altLang="de-DE"/>
              <a:t>Modify the referencing attribute values that cause the violation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66</a:t>
            </a:fld>
            <a:endParaRPr lang="en-US" dirty="0"/>
          </a:p>
        </p:txBody>
      </p:sp>
    </p:spTree>
    <p:extLst>
      <p:ext uri="{BB962C8B-B14F-4D97-AF65-F5344CB8AC3E}">
        <p14:creationId xmlns:p14="http://schemas.microsoft.com/office/powerpoint/2010/main" val="28632340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de-DE"/>
              <a:t>The Update Operation</a:t>
            </a:r>
          </a:p>
        </p:txBody>
      </p:sp>
      <p:sp>
        <p:nvSpPr>
          <p:cNvPr id="45059" name="Content Placeholder 2"/>
          <p:cNvSpPr>
            <a:spLocks noGrp="1"/>
          </p:cNvSpPr>
          <p:nvPr>
            <p:ph idx="1"/>
          </p:nvPr>
        </p:nvSpPr>
        <p:spPr/>
        <p:txBody>
          <a:bodyPr/>
          <a:lstStyle/>
          <a:p>
            <a:r>
              <a:rPr lang="en-US" altLang="de-DE"/>
              <a:t>Necessary to specify a condition on attributes of relation </a:t>
            </a:r>
          </a:p>
          <a:p>
            <a:pPr lvl="1"/>
            <a:r>
              <a:rPr lang="en-US" altLang="de-DE"/>
              <a:t>Select the tuple (or tuples) to be modified</a:t>
            </a:r>
          </a:p>
          <a:p>
            <a:r>
              <a:rPr lang="en-US" altLang="de-DE"/>
              <a:t>If attribute not part of a primary key nor of a foreign key </a:t>
            </a:r>
          </a:p>
          <a:p>
            <a:pPr lvl="1"/>
            <a:r>
              <a:rPr lang="en-US" altLang="de-DE"/>
              <a:t>Usually causes no problems</a:t>
            </a:r>
          </a:p>
          <a:p>
            <a:r>
              <a:rPr lang="en-US" altLang="de-DE"/>
              <a:t>Updating a primary/foreign key</a:t>
            </a:r>
          </a:p>
          <a:p>
            <a:pPr lvl="1"/>
            <a:r>
              <a:rPr lang="en-US" altLang="de-DE"/>
              <a:t>Similar issues as with Insert/Delete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67</a:t>
            </a:fld>
            <a:endParaRPr lang="en-US" dirty="0"/>
          </a:p>
        </p:txBody>
      </p:sp>
    </p:spTree>
    <p:extLst>
      <p:ext uri="{BB962C8B-B14F-4D97-AF65-F5344CB8AC3E}">
        <p14:creationId xmlns:p14="http://schemas.microsoft.com/office/powerpoint/2010/main" val="12725072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de-DE"/>
              <a:t>The Transaction Concept</a:t>
            </a:r>
          </a:p>
        </p:txBody>
      </p:sp>
      <p:sp>
        <p:nvSpPr>
          <p:cNvPr id="46083" name="Content Placeholder 2"/>
          <p:cNvSpPr>
            <a:spLocks noGrp="1"/>
          </p:cNvSpPr>
          <p:nvPr>
            <p:ph idx="1"/>
          </p:nvPr>
        </p:nvSpPr>
        <p:spPr/>
        <p:txBody>
          <a:bodyPr/>
          <a:lstStyle/>
          <a:p>
            <a:r>
              <a:rPr lang="en-US" altLang="de-DE" b="1"/>
              <a:t>Transaction </a:t>
            </a:r>
          </a:p>
          <a:p>
            <a:pPr lvl="1"/>
            <a:r>
              <a:rPr lang="en-US" altLang="de-DE"/>
              <a:t>Executing program </a:t>
            </a:r>
          </a:p>
          <a:p>
            <a:pPr lvl="1"/>
            <a:r>
              <a:rPr lang="en-US" altLang="de-DE"/>
              <a:t>Includes some database operations</a:t>
            </a:r>
          </a:p>
          <a:p>
            <a:pPr lvl="1"/>
            <a:r>
              <a:rPr lang="en-US" altLang="de-DE"/>
              <a:t>Must leave the database in a valid or consistent state</a:t>
            </a:r>
          </a:p>
          <a:p>
            <a:r>
              <a:rPr lang="en-US" altLang="de-DE" b="1"/>
              <a:t>Online transaction processing (OLTP) systems </a:t>
            </a:r>
          </a:p>
          <a:p>
            <a:pPr lvl="1"/>
            <a:r>
              <a:rPr lang="en-US" altLang="de-DE"/>
              <a:t>Execute transactions at rates that reach several hundred per second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68</a:t>
            </a:fld>
            <a:endParaRPr lang="en-US" dirty="0"/>
          </a:p>
        </p:txBody>
      </p:sp>
    </p:spTree>
    <p:extLst>
      <p:ext uri="{BB962C8B-B14F-4D97-AF65-F5344CB8AC3E}">
        <p14:creationId xmlns:p14="http://schemas.microsoft.com/office/powerpoint/2010/main" val="12529800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026"/>
          <p:cNvSpPr>
            <a:spLocks noGrp="1" noChangeArrowheads="1"/>
          </p:cNvSpPr>
          <p:nvPr>
            <p:ph type="title"/>
          </p:nvPr>
        </p:nvSpPr>
        <p:spPr/>
        <p:txBody>
          <a:bodyPr/>
          <a:lstStyle/>
          <a:p>
            <a:pPr eaLnBrk="1" hangingPunct="1">
              <a:defRPr/>
            </a:pPr>
            <a:r>
              <a:rPr lang="en-US"/>
              <a:t>Relational Database Model</a:t>
            </a:r>
          </a:p>
        </p:txBody>
      </p:sp>
      <p:sp>
        <p:nvSpPr>
          <p:cNvPr id="95235" name="Rectangle 1027"/>
          <p:cNvSpPr>
            <a:spLocks noGrp="1" noChangeArrowheads="1"/>
          </p:cNvSpPr>
          <p:nvPr>
            <p:ph type="body" idx="1"/>
          </p:nvPr>
        </p:nvSpPr>
        <p:spPr/>
        <p:txBody>
          <a:bodyPr/>
          <a:lstStyle/>
          <a:p>
            <a:pPr algn="just">
              <a:defRPr/>
            </a:pPr>
            <a:r>
              <a:rPr lang="en-US" dirty="0"/>
              <a:t>In 1970, E. F. Codd published “A Relational Model of Data for Large Shared Data Banks” in CACM.</a:t>
            </a:r>
          </a:p>
          <a:p>
            <a:pPr algn="just">
              <a:defRPr/>
            </a:pPr>
            <a:endParaRPr lang="en-US" dirty="0"/>
          </a:p>
          <a:p>
            <a:pPr algn="just">
              <a:defRPr/>
            </a:pPr>
            <a:r>
              <a:rPr lang="en-US" dirty="0"/>
              <a:t>In the early 1980s, commercially viable relational database management systems became available.</a:t>
            </a:r>
          </a:p>
          <a:p>
            <a:pPr eaLnBrk="1" hangingPunct="1">
              <a:buFont typeface="Symbol" charset="2"/>
              <a:buChar char="¨"/>
              <a:defRPr/>
            </a:pPr>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69</a:t>
            </a:fld>
            <a:endParaRPr lang="en-US" dirty="0"/>
          </a:p>
        </p:txBody>
      </p:sp>
    </p:spTree>
    <p:extLst>
      <p:ext uri="{BB962C8B-B14F-4D97-AF65-F5344CB8AC3E}">
        <p14:creationId xmlns:p14="http://schemas.microsoft.com/office/powerpoint/2010/main" val="23971120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026"/>
          <p:cNvSpPr>
            <a:spLocks noGrp="1" noChangeArrowheads="1"/>
          </p:cNvSpPr>
          <p:nvPr>
            <p:ph type="title"/>
          </p:nvPr>
        </p:nvSpPr>
        <p:spPr/>
        <p:txBody>
          <a:bodyPr/>
          <a:lstStyle/>
          <a:p>
            <a:pPr eaLnBrk="1" hangingPunct="1">
              <a:defRPr/>
            </a:pPr>
            <a:r>
              <a:rPr lang="en-US" dirty="0"/>
              <a:t>Relational Database Model (cont.)</a:t>
            </a:r>
          </a:p>
        </p:txBody>
      </p:sp>
      <p:sp>
        <p:nvSpPr>
          <p:cNvPr id="96259" name="Rectangle 1027"/>
          <p:cNvSpPr>
            <a:spLocks noGrp="1" noChangeArrowheads="1"/>
          </p:cNvSpPr>
          <p:nvPr>
            <p:ph type="body" idx="1"/>
          </p:nvPr>
        </p:nvSpPr>
        <p:spPr/>
        <p:txBody>
          <a:bodyPr/>
          <a:lstStyle/>
          <a:p>
            <a:pPr algn="just">
              <a:lnSpc>
                <a:spcPct val="90000"/>
              </a:lnSpc>
              <a:defRPr/>
            </a:pPr>
            <a:r>
              <a:rPr lang="en-US" sz="2800" dirty="0"/>
              <a:t>While relational database was very tempting in concept in the 1970s, it was not easily applicable in a real-world environment for reasons related to performance.</a:t>
            </a:r>
          </a:p>
          <a:p>
            <a:pPr algn="just">
              <a:lnSpc>
                <a:spcPct val="90000"/>
              </a:lnSpc>
              <a:defRPr/>
            </a:pPr>
            <a:endParaRPr lang="en-US" sz="2800" dirty="0"/>
          </a:p>
          <a:p>
            <a:pPr algn="just">
              <a:lnSpc>
                <a:spcPct val="90000"/>
              </a:lnSpc>
              <a:defRPr/>
            </a:pPr>
            <a:r>
              <a:rPr lang="en-US" sz="2800" dirty="0"/>
              <a:t>The earlier hierarchical and network database management systems were just coming onto the commercial scene and were the focus of intense marketing efforts by the software and hardware vendors.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1310975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a:t>The Relational Database Concept</a:t>
            </a:r>
          </a:p>
        </p:txBody>
      </p:sp>
      <p:sp>
        <p:nvSpPr>
          <p:cNvPr id="50179" name="Rectangle 3"/>
          <p:cNvSpPr>
            <a:spLocks noGrp="1" noChangeArrowheads="1"/>
          </p:cNvSpPr>
          <p:nvPr>
            <p:ph type="body" idx="1"/>
          </p:nvPr>
        </p:nvSpPr>
        <p:spPr/>
        <p:txBody>
          <a:bodyPr/>
          <a:lstStyle/>
          <a:p>
            <a:pPr algn="just">
              <a:defRPr/>
            </a:pPr>
            <a:r>
              <a:rPr lang="en-US" sz="2800" dirty="0"/>
              <a:t>Data </a:t>
            </a:r>
            <a:r>
              <a:rPr lang="en-US" sz="2800" i="1" dirty="0"/>
              <a:t>appears</a:t>
            </a:r>
            <a:r>
              <a:rPr lang="en-US" sz="2800" dirty="0"/>
              <a:t> to be stored in what we have been referring to as simple, linear files.</a:t>
            </a:r>
          </a:p>
          <a:p>
            <a:pPr algn="just">
              <a:defRPr/>
            </a:pPr>
            <a:endParaRPr lang="en-US" sz="2800" dirty="0"/>
          </a:p>
          <a:p>
            <a:pPr algn="just">
              <a:defRPr/>
            </a:pPr>
            <a:r>
              <a:rPr lang="en-US" sz="2800" dirty="0"/>
              <a:t>Relational databases are based on mathematics.</a:t>
            </a:r>
          </a:p>
          <a:p>
            <a:pPr algn="just">
              <a:defRPr/>
            </a:pPr>
            <a:endParaRPr lang="en-US" sz="2800" dirty="0"/>
          </a:p>
          <a:p>
            <a:pPr algn="just">
              <a:defRPr/>
            </a:pPr>
            <a:r>
              <a:rPr lang="en-US" sz="2800" dirty="0"/>
              <a:t>A relational database is a collection of relations that, as a group, contain the data that describes a particular business environment.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71</a:t>
            </a:fld>
            <a:endParaRPr lang="en-US" dirty="0"/>
          </a:p>
        </p:txBody>
      </p:sp>
    </p:spTree>
    <p:extLst>
      <p:ext uri="{BB962C8B-B14F-4D97-AF65-F5344CB8AC3E}">
        <p14:creationId xmlns:p14="http://schemas.microsoft.com/office/powerpoint/2010/main" val="37376745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a:t>Relational Terminology</a:t>
            </a:r>
          </a:p>
        </p:txBody>
      </p:sp>
      <p:sp>
        <p:nvSpPr>
          <p:cNvPr id="51203" name="Rectangle 3"/>
          <p:cNvSpPr>
            <a:spLocks noGrp="1" noChangeArrowheads="1"/>
          </p:cNvSpPr>
          <p:nvPr>
            <p:ph type="body" idx="1"/>
          </p:nvPr>
        </p:nvSpPr>
        <p:spPr/>
        <p:txBody>
          <a:bodyPr/>
          <a:lstStyle/>
          <a:p>
            <a:pPr>
              <a:defRPr/>
            </a:pPr>
            <a:r>
              <a:rPr lang="en-US" dirty="0"/>
              <a:t>Relations - what we have been referring to as simple linear files. Also called </a:t>
            </a:r>
            <a:r>
              <a:rPr lang="en-US" b="1" dirty="0"/>
              <a:t>tables</a:t>
            </a:r>
            <a:r>
              <a:rPr lang="en-US" dirty="0"/>
              <a:t>.</a:t>
            </a:r>
          </a:p>
          <a:p>
            <a:pPr>
              <a:defRPr/>
            </a:pPr>
            <a:endParaRPr lang="en-US" dirty="0"/>
          </a:p>
          <a:p>
            <a:pPr>
              <a:defRPr/>
            </a:pPr>
            <a:r>
              <a:rPr lang="en-US" dirty="0"/>
              <a:t>Row = record (files) = tuple (relation)</a:t>
            </a:r>
          </a:p>
          <a:p>
            <a:pPr>
              <a:defRPr/>
            </a:pPr>
            <a:endParaRPr lang="en-US" dirty="0"/>
          </a:p>
          <a:p>
            <a:pPr>
              <a:defRPr/>
            </a:pPr>
            <a:r>
              <a:rPr lang="en-US" dirty="0"/>
              <a:t>Column = field (files) = attribute (relation)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72</a:t>
            </a:fld>
            <a:endParaRPr lang="en-US" dirty="0"/>
          </a:p>
        </p:txBody>
      </p:sp>
    </p:spTree>
    <p:extLst>
      <p:ext uri="{BB962C8B-B14F-4D97-AF65-F5344CB8AC3E}">
        <p14:creationId xmlns:p14="http://schemas.microsoft.com/office/powerpoint/2010/main" val="33026470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dirty="0"/>
              <a:t>Relational Database Terminology (cont.)</a:t>
            </a:r>
          </a:p>
        </p:txBody>
      </p:sp>
      <p:pic>
        <p:nvPicPr>
          <p:cNvPr id="10244" name="Picture 10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76400"/>
            <a:ext cx="740092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73</a:t>
            </a:fld>
            <a:endParaRPr lang="en-US" dirty="0"/>
          </a:p>
        </p:txBody>
      </p:sp>
    </p:spTree>
    <p:extLst>
      <p:ext uri="{BB962C8B-B14F-4D97-AF65-F5344CB8AC3E}">
        <p14:creationId xmlns:p14="http://schemas.microsoft.com/office/powerpoint/2010/main" val="15984039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en-US"/>
              <a:t>File / Relation: Differences</a:t>
            </a:r>
          </a:p>
        </p:txBody>
      </p:sp>
      <p:sp>
        <p:nvSpPr>
          <p:cNvPr id="53252" name="Rectangle 4"/>
          <p:cNvSpPr>
            <a:spLocks noGrp="1" noChangeArrowheads="1"/>
          </p:cNvSpPr>
          <p:nvPr>
            <p:ph type="body" idx="1"/>
          </p:nvPr>
        </p:nvSpPr>
        <p:spPr/>
        <p:txBody>
          <a:bodyPr/>
          <a:lstStyle/>
          <a:p>
            <a:pPr algn="just">
              <a:defRPr/>
            </a:pPr>
            <a:r>
              <a:rPr lang="en-US" dirty="0"/>
              <a:t>The columns of a relation can be arranged in any order without affecting the meaning of the data. This is not true of a file. </a:t>
            </a:r>
          </a:p>
          <a:p>
            <a:pPr algn="just">
              <a:defRPr/>
            </a:pPr>
            <a:endParaRPr lang="en-US" dirty="0"/>
          </a:p>
          <a:p>
            <a:pPr algn="just">
              <a:defRPr/>
            </a:pPr>
            <a:r>
              <a:rPr lang="en-US" dirty="0"/>
              <a:t>The rows of a relation can be arranged in any order, which is not true of a file.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74</a:t>
            </a:fld>
            <a:endParaRPr lang="en-US" dirty="0"/>
          </a:p>
        </p:txBody>
      </p:sp>
    </p:spTree>
    <p:extLst>
      <p:ext uri="{BB962C8B-B14F-4D97-AF65-F5344CB8AC3E}">
        <p14:creationId xmlns:p14="http://schemas.microsoft.com/office/powerpoint/2010/main" val="37255691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en-US" dirty="0"/>
              <a:t>File / Relation: Differences (cont.)</a:t>
            </a:r>
          </a:p>
        </p:txBody>
      </p:sp>
      <p:sp>
        <p:nvSpPr>
          <p:cNvPr id="55299" name="Rectangle 3"/>
          <p:cNvSpPr>
            <a:spLocks noGrp="1" noChangeArrowheads="1"/>
          </p:cNvSpPr>
          <p:nvPr>
            <p:ph type="body" idx="1"/>
          </p:nvPr>
        </p:nvSpPr>
        <p:spPr/>
        <p:txBody>
          <a:bodyPr/>
          <a:lstStyle/>
          <a:p>
            <a:pPr algn="just">
              <a:defRPr/>
            </a:pPr>
            <a:r>
              <a:rPr lang="en-US" dirty="0"/>
              <a:t>Every row/column position (a cell) can have only a single value, which is not necessarily true in a file.</a:t>
            </a:r>
          </a:p>
          <a:p>
            <a:pPr algn="just">
              <a:defRPr/>
            </a:pPr>
            <a:endParaRPr lang="en-US" dirty="0"/>
          </a:p>
          <a:p>
            <a:pPr algn="just">
              <a:defRPr/>
            </a:pPr>
            <a:r>
              <a:rPr lang="en-US" dirty="0"/>
              <a:t>No two rows of a relation are identical, which is not necessarily true in a file.</a:t>
            </a:r>
          </a:p>
        </p:txBody>
      </p:sp>
      <p:sp>
        <p:nvSpPr>
          <p:cNvPr id="12293" name="Rectangle 4"/>
          <p:cNvSpPr>
            <a:spLocks noChangeArrowheads="1"/>
          </p:cNvSpPr>
          <p:nvPr/>
        </p:nvSpPr>
        <p:spPr bwMode="auto">
          <a:xfrm>
            <a:off x="8424863" y="60594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2" name="Foliennummernplatzhalter 1"/>
          <p:cNvSpPr>
            <a:spLocks noGrp="1"/>
          </p:cNvSpPr>
          <p:nvPr>
            <p:ph type="sldNum" sz="quarter" idx="12"/>
          </p:nvPr>
        </p:nvSpPr>
        <p:spPr/>
        <p:txBody>
          <a:bodyPr/>
          <a:lstStyle/>
          <a:p>
            <a:fld id="{B6F15528-21DE-4FAA-801E-634DDDAF4B2B}" type="slidenum">
              <a:rPr lang="en-US" smtClean="0"/>
              <a:pPr/>
              <a:t>75</a:t>
            </a:fld>
            <a:endParaRPr lang="en-US" dirty="0"/>
          </a:p>
        </p:txBody>
      </p:sp>
    </p:spTree>
    <p:extLst>
      <p:ext uri="{BB962C8B-B14F-4D97-AF65-F5344CB8AC3E}">
        <p14:creationId xmlns:p14="http://schemas.microsoft.com/office/powerpoint/2010/main" val="11349342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a:t>Primary Key</a:t>
            </a:r>
          </a:p>
        </p:txBody>
      </p:sp>
      <p:sp>
        <p:nvSpPr>
          <p:cNvPr id="56323" name="Rectangle 3"/>
          <p:cNvSpPr>
            <a:spLocks noGrp="1" noChangeArrowheads="1"/>
          </p:cNvSpPr>
          <p:nvPr>
            <p:ph type="body" idx="1"/>
          </p:nvPr>
        </p:nvSpPr>
        <p:spPr/>
        <p:txBody>
          <a:bodyPr/>
          <a:lstStyle/>
          <a:p>
            <a:pPr>
              <a:defRPr/>
            </a:pPr>
            <a:r>
              <a:rPr lang="en-US" dirty="0"/>
              <a:t>A relation always has a unique </a:t>
            </a:r>
            <a:r>
              <a:rPr lang="en-US" b="1" dirty="0"/>
              <a:t>primary key</a:t>
            </a:r>
            <a:r>
              <a:rPr lang="en-US" dirty="0"/>
              <a:t>.</a:t>
            </a:r>
          </a:p>
          <a:p>
            <a:pPr>
              <a:defRPr/>
            </a:pPr>
            <a:endParaRPr lang="en-US" dirty="0"/>
          </a:p>
          <a:p>
            <a:pPr>
              <a:defRPr/>
            </a:pPr>
            <a:r>
              <a:rPr lang="en-US" dirty="0"/>
              <a:t>A primary key (also called “the key”) is an attribute or a group of attributes whose values are unique throughout all of the rows of the relation.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76</a:t>
            </a:fld>
            <a:endParaRPr lang="en-US" dirty="0"/>
          </a:p>
        </p:txBody>
      </p:sp>
    </p:spTree>
    <p:extLst>
      <p:ext uri="{BB962C8B-B14F-4D97-AF65-F5344CB8AC3E}">
        <p14:creationId xmlns:p14="http://schemas.microsoft.com/office/powerpoint/2010/main" val="36975868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r>
              <a:rPr lang="en-US" dirty="0"/>
              <a:t>Primary Key (cont.)</a:t>
            </a:r>
          </a:p>
        </p:txBody>
      </p:sp>
      <p:pic>
        <p:nvPicPr>
          <p:cNvPr id="1434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542925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77</a:t>
            </a:fld>
            <a:endParaRPr lang="en-US" dirty="0"/>
          </a:p>
        </p:txBody>
      </p:sp>
    </p:spTree>
    <p:extLst>
      <p:ext uri="{BB962C8B-B14F-4D97-AF65-F5344CB8AC3E}">
        <p14:creationId xmlns:p14="http://schemas.microsoft.com/office/powerpoint/2010/main" val="19875557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dirty="0"/>
              <a:t>Primary Key (cont.)</a:t>
            </a:r>
          </a:p>
        </p:txBody>
      </p:sp>
      <p:sp>
        <p:nvSpPr>
          <p:cNvPr id="58371" name="Rectangle 3"/>
          <p:cNvSpPr>
            <a:spLocks noGrp="1" noChangeArrowheads="1"/>
          </p:cNvSpPr>
          <p:nvPr>
            <p:ph type="body" idx="1"/>
          </p:nvPr>
        </p:nvSpPr>
        <p:spPr/>
        <p:txBody>
          <a:bodyPr/>
          <a:lstStyle/>
          <a:p>
            <a:pPr algn="just">
              <a:defRPr/>
            </a:pPr>
            <a:r>
              <a:rPr lang="en-US" dirty="0"/>
              <a:t>The number of attributes involved in the primary key is always the minimum number of attributes that provide the uniqueness quality.</a:t>
            </a:r>
          </a:p>
          <a:p>
            <a:pPr algn="just">
              <a:defRPr/>
            </a:pPr>
            <a:endParaRPr lang="en-US" dirty="0"/>
          </a:p>
          <a:p>
            <a:pPr algn="just">
              <a:defRPr/>
            </a:pPr>
            <a:r>
              <a:rPr lang="en-US" dirty="0"/>
              <a:t>In the worst case, all of the relation’s attributes combined could serve as the primary key.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78</a:t>
            </a:fld>
            <a:endParaRPr lang="en-US" dirty="0"/>
          </a:p>
        </p:txBody>
      </p:sp>
    </p:spTree>
    <p:extLst>
      <p:ext uri="{BB962C8B-B14F-4D97-AF65-F5344CB8AC3E}">
        <p14:creationId xmlns:p14="http://schemas.microsoft.com/office/powerpoint/2010/main" val="21459027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US" dirty="0"/>
              <a:t>Candidate Key</a:t>
            </a:r>
          </a:p>
        </p:txBody>
      </p:sp>
      <p:sp>
        <p:nvSpPr>
          <p:cNvPr id="59395" name="Rectangle 3"/>
          <p:cNvSpPr>
            <a:spLocks noGrp="1" noChangeArrowheads="1"/>
          </p:cNvSpPr>
          <p:nvPr>
            <p:ph type="body" idx="1"/>
          </p:nvPr>
        </p:nvSpPr>
        <p:spPr/>
        <p:txBody>
          <a:bodyPr/>
          <a:lstStyle/>
          <a:p>
            <a:pPr algn="just">
              <a:lnSpc>
                <a:spcPct val="90000"/>
              </a:lnSpc>
              <a:defRPr/>
            </a:pPr>
            <a:r>
              <a:rPr lang="en-US" dirty="0"/>
              <a:t>If a relation has more than one attribute or minimum group of attributes that represents a way of uniquely identifying the entities, then they are each called a </a:t>
            </a:r>
            <a:r>
              <a:rPr lang="en-US" b="1" dirty="0"/>
              <a:t>candidate key</a:t>
            </a:r>
            <a:r>
              <a:rPr lang="en-US" dirty="0"/>
              <a:t>.</a:t>
            </a:r>
          </a:p>
          <a:p>
            <a:pPr algn="just">
              <a:lnSpc>
                <a:spcPct val="90000"/>
              </a:lnSpc>
              <a:defRPr/>
            </a:pPr>
            <a:endParaRPr lang="en-US" dirty="0"/>
          </a:p>
          <a:p>
            <a:pPr algn="just">
              <a:lnSpc>
                <a:spcPct val="90000"/>
              </a:lnSpc>
              <a:defRPr/>
            </a:pPr>
            <a:r>
              <a:rPr lang="en-US" dirty="0"/>
              <a:t>When there is more than one candidate key, one of them must be chosen to be the primary key of the relation.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79</a:t>
            </a:fld>
            <a:endParaRPr lang="en-US" dirty="0"/>
          </a:p>
        </p:txBody>
      </p:sp>
    </p:spTree>
    <p:extLst>
      <p:ext uri="{BB962C8B-B14F-4D97-AF65-F5344CB8AC3E}">
        <p14:creationId xmlns:p14="http://schemas.microsoft.com/office/powerpoint/2010/main" val="24283083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6" descr="c05f003.jpg                                                    0000C657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p:pic>
      <p:sp>
        <p:nvSpPr>
          <p:cNvPr id="60423" name="Rectangle 7"/>
          <p:cNvSpPr>
            <a:spLocks noGrp="1" noChangeArrowheads="1"/>
          </p:cNvSpPr>
          <p:nvPr>
            <p:ph type="body" sz="half" idx="2"/>
          </p:nvPr>
        </p:nvSpPr>
        <p:spPr/>
        <p:txBody>
          <a:bodyPr/>
          <a:lstStyle/>
          <a:p>
            <a:pPr>
              <a:defRPr/>
            </a:pPr>
            <a:r>
              <a:rPr lang="en-US" sz="2800" dirty="0"/>
              <a:t>Which candidate key to pick depends on the application using the database.</a:t>
            </a:r>
            <a:endParaRPr lang="en-US" sz="2800" b="1" dirty="0"/>
          </a:p>
          <a:p>
            <a:pPr>
              <a:defRPr/>
            </a:pPr>
            <a:endParaRPr lang="en-US" sz="2800" b="1" dirty="0"/>
          </a:p>
          <a:p>
            <a:pPr>
              <a:defRPr/>
            </a:pPr>
            <a:r>
              <a:rPr lang="en-US" sz="2800" b="1" dirty="0"/>
              <a:t>Alternate key</a:t>
            </a:r>
            <a:r>
              <a:rPr lang="en-US" sz="2800" dirty="0"/>
              <a:t> is a candidate key that was not chosen to be the primary key of the relation.</a:t>
            </a:r>
          </a:p>
        </p:txBody>
      </p:sp>
      <p:sp>
        <p:nvSpPr>
          <p:cNvPr id="8" name="Rectangle 2"/>
          <p:cNvSpPr>
            <a:spLocks noGrp="1" noChangeArrowheads="1"/>
          </p:cNvSpPr>
          <p:nvPr>
            <p:ph type="title"/>
          </p:nvPr>
        </p:nvSpPr>
        <p:spPr>
          <a:xfrm>
            <a:off x="76200" y="76200"/>
            <a:ext cx="8229600" cy="838200"/>
          </a:xfrm>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Candidate Key (cont.)</a:t>
            </a:r>
          </a:p>
        </p:txBody>
      </p:sp>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80</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7649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body" sz="half" idx="2"/>
          </p:nvPr>
        </p:nvSpPr>
        <p:spPr>
          <a:xfrm>
            <a:off x="457200" y="5105400"/>
            <a:ext cx="8229600" cy="1025525"/>
          </a:xfrm>
        </p:spPr>
        <p:txBody>
          <a:bodyPr>
            <a:normAutofit lnSpcReduction="10000"/>
          </a:bodyPr>
          <a:lstStyle/>
          <a:p>
            <a:pPr algn="just">
              <a:lnSpc>
                <a:spcPct val="90000"/>
              </a:lnSpc>
              <a:defRPr/>
            </a:pPr>
            <a:r>
              <a:rPr lang="en-US" sz="2400" dirty="0"/>
              <a:t>An attribute or group of attributes that serves as the primary key of one relation and also appears in another relation (foreign key in this relation).</a:t>
            </a:r>
          </a:p>
          <a:p>
            <a:pPr eaLnBrk="1" hangingPunct="1">
              <a:lnSpc>
                <a:spcPct val="90000"/>
              </a:lnSpc>
              <a:buFont typeface="Symbol" charset="2"/>
              <a:buChar char="¨"/>
              <a:defRPr/>
            </a:pPr>
            <a:endParaRPr lang="en-US" sz="2400" dirty="0"/>
          </a:p>
          <a:p>
            <a:pPr eaLnBrk="1" hangingPunct="1">
              <a:lnSpc>
                <a:spcPct val="90000"/>
              </a:lnSpc>
              <a:buFont typeface="Symbol" charset="2"/>
              <a:buChar char="¨"/>
              <a:defRPr/>
            </a:pPr>
            <a:endParaRPr lang="en-US" sz="2400" dirty="0"/>
          </a:p>
        </p:txBody>
      </p:sp>
      <p:pic>
        <p:nvPicPr>
          <p:cNvPr id="1843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447800"/>
            <a:ext cx="6134100"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title"/>
          </p:nvPr>
        </p:nvSpPr>
        <p:spPr>
          <a:xfrm>
            <a:off x="76200" y="76200"/>
            <a:ext cx="8229600" cy="838200"/>
          </a:xfrm>
        </p:spPr>
        <p:txBody>
          <a:bodyP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Foreign Key</a:t>
            </a:r>
          </a:p>
        </p:txBody>
      </p:sp>
      <p:sp>
        <p:nvSpPr>
          <p:cNvPr id="2" name="Foliennummernplatzhalter 1"/>
          <p:cNvSpPr>
            <a:spLocks noGrp="1"/>
          </p:cNvSpPr>
          <p:nvPr>
            <p:ph type="sldNum" sz="quarter" idx="12"/>
          </p:nvPr>
        </p:nvSpPr>
        <p:spPr/>
        <p:txBody>
          <a:bodyPr/>
          <a:lstStyle/>
          <a:p>
            <a:fld id="{E942E428-4F27-4BFF-9513-01D66AAB7E42}" type="slidenum">
              <a:rPr lang="en-US" altLang="de-DE" smtClean="0">
                <a:latin typeface="Times New Roman" panose="02020603050405020304" pitchFamily="18" charset="0"/>
                <a:cs typeface="Times New Roman" panose="02020603050405020304" pitchFamily="18" charset="0"/>
              </a:rPr>
              <a:pPr/>
              <a:t>81</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16494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en-US" dirty="0"/>
              <a:t>Foreign Key (cont.)</a:t>
            </a:r>
          </a:p>
        </p:txBody>
      </p:sp>
      <p:sp>
        <p:nvSpPr>
          <p:cNvPr id="65539" name="Rectangle 3"/>
          <p:cNvSpPr>
            <a:spLocks noGrp="1" noChangeArrowheads="1"/>
          </p:cNvSpPr>
          <p:nvPr>
            <p:ph type="body" idx="1"/>
          </p:nvPr>
        </p:nvSpPr>
        <p:spPr/>
        <p:txBody>
          <a:bodyPr/>
          <a:lstStyle/>
          <a:p>
            <a:pPr>
              <a:defRPr/>
            </a:pPr>
            <a:r>
              <a:rPr lang="en-US" dirty="0"/>
              <a:t>Crucial in relational database, because the foreign key is the mechanism that ties relations together to represent unary, binary, and ternary relationships.</a:t>
            </a:r>
          </a:p>
          <a:p>
            <a:pPr>
              <a:defRPr/>
            </a:pPr>
            <a:endParaRPr lang="en-US" dirty="0"/>
          </a:p>
          <a:p>
            <a:pPr>
              <a:defRPr/>
            </a:pPr>
            <a:r>
              <a:rPr lang="en-US" dirty="0"/>
              <a:t>Foreign key attribute must have same </a:t>
            </a:r>
            <a:r>
              <a:rPr lang="en-US" b="1" dirty="0"/>
              <a:t>domain of values</a:t>
            </a:r>
            <a:r>
              <a:rPr lang="en-US" dirty="0"/>
              <a:t> as Primary key attribute in other relation.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82</a:t>
            </a:fld>
            <a:endParaRPr lang="en-US" dirty="0"/>
          </a:p>
        </p:txBody>
      </p:sp>
    </p:spTree>
    <p:extLst>
      <p:ext uri="{BB962C8B-B14F-4D97-AF65-F5344CB8AC3E}">
        <p14:creationId xmlns:p14="http://schemas.microsoft.com/office/powerpoint/2010/main" val="35004296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a:t>Domain of Values</a:t>
            </a:r>
          </a:p>
        </p:txBody>
      </p:sp>
      <p:sp>
        <p:nvSpPr>
          <p:cNvPr id="69635" name="Rectangle 3"/>
          <p:cNvSpPr>
            <a:spLocks noGrp="1" noChangeArrowheads="1"/>
          </p:cNvSpPr>
          <p:nvPr>
            <p:ph type="body" idx="1"/>
          </p:nvPr>
        </p:nvSpPr>
        <p:spPr/>
        <p:txBody>
          <a:bodyPr/>
          <a:lstStyle/>
          <a:p>
            <a:pPr>
              <a:defRPr/>
            </a:pPr>
            <a:r>
              <a:rPr lang="en-US" dirty="0"/>
              <a:t>Two attributes have the same domain of values if the attributes have values of the same type.</a:t>
            </a:r>
          </a:p>
          <a:p>
            <a:pPr lvl="1">
              <a:defRPr/>
            </a:pPr>
            <a:r>
              <a:rPr lang="en-US" dirty="0"/>
              <a:t>e.g., Salesperson Number in SALESPERSON and in CUSTOMER - three digit whole numbers that are the identifiers for salespersons.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83</a:t>
            </a:fld>
            <a:endParaRPr lang="en-US" dirty="0"/>
          </a:p>
        </p:txBody>
      </p:sp>
    </p:spTree>
    <p:extLst>
      <p:ext uri="{BB962C8B-B14F-4D97-AF65-F5344CB8AC3E}">
        <p14:creationId xmlns:p14="http://schemas.microsoft.com/office/powerpoint/2010/main" val="26203386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26"/>
          <p:cNvSpPr>
            <a:spLocks noGrp="1" noChangeArrowheads="1"/>
          </p:cNvSpPr>
          <p:nvPr>
            <p:ph type="title"/>
          </p:nvPr>
        </p:nvSpPr>
        <p:spPr/>
        <p:txBody>
          <a:bodyPr/>
          <a:lstStyle/>
          <a:p>
            <a:pPr eaLnBrk="1" hangingPunct="1">
              <a:defRPr/>
            </a:pPr>
            <a:r>
              <a:rPr lang="en-US" dirty="0"/>
              <a:t>Binary Relationships</a:t>
            </a:r>
          </a:p>
        </p:txBody>
      </p:sp>
      <p:sp>
        <p:nvSpPr>
          <p:cNvPr id="71683" name="Rectangle 1027"/>
          <p:cNvSpPr>
            <a:spLocks noGrp="1" noChangeArrowheads="1"/>
          </p:cNvSpPr>
          <p:nvPr>
            <p:ph type="body" idx="1"/>
          </p:nvPr>
        </p:nvSpPr>
        <p:spPr/>
        <p:txBody>
          <a:bodyPr/>
          <a:lstStyle/>
          <a:p>
            <a:pPr eaLnBrk="1" hangingPunct="1">
              <a:buFont typeface="Symbol" charset="2"/>
              <a:buChar char="¨"/>
              <a:defRPr/>
            </a:pPr>
            <a:r>
              <a:rPr lang="en-US"/>
              <a:t>One-to-One</a:t>
            </a:r>
          </a:p>
          <a:p>
            <a:pPr eaLnBrk="1" hangingPunct="1">
              <a:buFont typeface="Symbol" charset="2"/>
              <a:buChar char="¨"/>
              <a:defRPr/>
            </a:pPr>
            <a:endParaRPr lang="en-US"/>
          </a:p>
          <a:p>
            <a:pPr eaLnBrk="1" hangingPunct="1">
              <a:buFont typeface="Symbol" charset="2"/>
              <a:buChar char="¨"/>
              <a:defRPr/>
            </a:pPr>
            <a:r>
              <a:rPr lang="en-US"/>
              <a:t>One-to-Many</a:t>
            </a:r>
          </a:p>
          <a:p>
            <a:pPr eaLnBrk="1" hangingPunct="1">
              <a:buFont typeface="Symbol" charset="2"/>
              <a:buChar char="¨"/>
              <a:defRPr/>
            </a:pPr>
            <a:endParaRPr lang="en-US"/>
          </a:p>
          <a:p>
            <a:pPr eaLnBrk="1" hangingPunct="1">
              <a:buFont typeface="Symbol" charset="2"/>
              <a:buChar char="¨"/>
              <a:defRPr/>
            </a:pPr>
            <a:r>
              <a:rPr lang="en-US"/>
              <a:t>Many-to-Many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84</a:t>
            </a:fld>
            <a:endParaRPr lang="en-US" dirty="0"/>
          </a:p>
        </p:txBody>
      </p:sp>
    </p:spTree>
    <p:extLst>
      <p:ext uri="{BB962C8B-B14F-4D97-AF65-F5344CB8AC3E}">
        <p14:creationId xmlns:p14="http://schemas.microsoft.com/office/powerpoint/2010/main" val="116912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5" descr="c05f005.jpg                                                    0000C657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p:pic>
      <p:sp>
        <p:nvSpPr>
          <p:cNvPr id="22533" name="Text Box 6"/>
          <p:cNvSpPr txBox="1">
            <a:spLocks noChangeArrowheads="1"/>
          </p:cNvSpPr>
          <p:nvPr/>
        </p:nvSpPr>
        <p:spPr bwMode="auto">
          <a:xfrm>
            <a:off x="4724400" y="1752600"/>
            <a:ext cx="1639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Salesperson</a:t>
            </a:r>
          </a:p>
        </p:txBody>
      </p:sp>
      <p:sp>
        <p:nvSpPr>
          <p:cNvPr id="22534" name="Text Box 7"/>
          <p:cNvSpPr txBox="1">
            <a:spLocks noChangeArrowheads="1"/>
          </p:cNvSpPr>
          <p:nvPr/>
        </p:nvSpPr>
        <p:spPr bwMode="auto">
          <a:xfrm>
            <a:off x="7394575" y="1752600"/>
            <a:ext cx="1368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Customer</a:t>
            </a:r>
          </a:p>
        </p:txBody>
      </p:sp>
      <p:sp>
        <p:nvSpPr>
          <p:cNvPr id="22535" name="Line 9"/>
          <p:cNvSpPr>
            <a:spLocks noChangeShapeType="1"/>
          </p:cNvSpPr>
          <p:nvPr/>
        </p:nvSpPr>
        <p:spPr bwMode="auto">
          <a:xfrm>
            <a:off x="6324600" y="1981200"/>
            <a:ext cx="1066800" cy="0"/>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tr-TR"/>
          </a:p>
        </p:txBody>
      </p:sp>
      <p:sp>
        <p:nvSpPr>
          <p:cNvPr id="22536" name="Line 10"/>
          <p:cNvSpPr>
            <a:spLocks noChangeShapeType="1"/>
          </p:cNvSpPr>
          <p:nvPr/>
        </p:nvSpPr>
        <p:spPr bwMode="auto">
          <a:xfrm>
            <a:off x="6477000" y="1981200"/>
            <a:ext cx="685800" cy="0"/>
          </a:xfrm>
          <a:prstGeom prst="line">
            <a:avLst/>
          </a:prstGeom>
          <a:noFill/>
          <a:ln w="28575">
            <a:solidFill>
              <a:schemeClr val="tx1"/>
            </a:solidFill>
            <a:round/>
            <a:headEnd/>
            <a:tailEnd type="stealth" w="lg" len="lg"/>
          </a:ln>
          <a:extLst>
            <a:ext uri="{909E8E84-426E-40DD-AFC4-6F175D3DCCD1}">
              <a14:hiddenFill xmlns:a14="http://schemas.microsoft.com/office/drawing/2010/main">
                <a:noFill/>
              </a14:hiddenFill>
            </a:ext>
          </a:extLst>
        </p:spPr>
        <p:txBody>
          <a:bodyPr wrap="none" anchor="ctr"/>
          <a:lstStyle/>
          <a:p>
            <a:endParaRPr lang="tr-TR"/>
          </a:p>
        </p:txBody>
      </p:sp>
      <p:sp>
        <p:nvSpPr>
          <p:cNvPr id="67596" name="Rectangle 12"/>
          <p:cNvSpPr>
            <a:spLocks noGrp="1" noChangeArrowheads="1"/>
          </p:cNvSpPr>
          <p:nvPr>
            <p:ph type="body" sz="half" idx="2"/>
          </p:nvPr>
        </p:nvSpPr>
        <p:spPr>
          <a:xfrm>
            <a:off x="4648200" y="2819400"/>
            <a:ext cx="4038600" cy="3311525"/>
          </a:xfrm>
        </p:spPr>
        <p:txBody>
          <a:bodyPr/>
          <a:lstStyle/>
          <a:p>
            <a:pPr>
              <a:defRPr/>
            </a:pPr>
            <a:r>
              <a:rPr lang="en-US" sz="2400" dirty="0"/>
              <a:t>The Salesperson Number foreign key in the CUSTOMER relation effectively establishes the one-to-many relationship between salespersons and customers. </a:t>
            </a:r>
          </a:p>
        </p:txBody>
      </p:sp>
      <p:sp>
        <p:nvSpPr>
          <p:cNvPr id="12" name="Rectangle 1026"/>
          <p:cNvSpPr>
            <a:spLocks noGrp="1" noChangeArrowheads="1"/>
          </p:cNvSpPr>
          <p:nvPr>
            <p:ph type="title"/>
          </p:nvPr>
        </p:nvSpPr>
        <p:spPr>
          <a:xfrm>
            <a:off x="76200" y="76200"/>
            <a:ext cx="8229600" cy="838200"/>
          </a:xfrm>
        </p:spPr>
        <p:txBody>
          <a:bodyP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One-to-Many Binary Relationships</a:t>
            </a:r>
          </a:p>
        </p:txBody>
      </p:sp>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85</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05449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sz="quarter"/>
          </p:nvPr>
        </p:nvSpPr>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Foreign Key Can Be A Part of The Primary Key</a:t>
            </a:r>
          </a:p>
        </p:txBody>
      </p:sp>
      <p:sp>
        <p:nvSpPr>
          <p:cNvPr id="23556" name="Text Box 7"/>
          <p:cNvSpPr txBox="1">
            <a:spLocks noChangeArrowheads="1"/>
          </p:cNvSpPr>
          <p:nvPr/>
        </p:nvSpPr>
        <p:spPr bwMode="auto">
          <a:xfrm>
            <a:off x="4724400" y="4876800"/>
            <a:ext cx="1368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Customer</a:t>
            </a:r>
          </a:p>
        </p:txBody>
      </p:sp>
      <p:sp>
        <p:nvSpPr>
          <p:cNvPr id="23557" name="Text Box 8"/>
          <p:cNvSpPr txBox="1">
            <a:spLocks noChangeArrowheads="1"/>
          </p:cNvSpPr>
          <p:nvPr/>
        </p:nvSpPr>
        <p:spPr bwMode="auto">
          <a:xfrm>
            <a:off x="7192963" y="4876800"/>
            <a:ext cx="14176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Customer</a:t>
            </a:r>
          </a:p>
          <a:p>
            <a:r>
              <a:rPr lang="en-US" altLang="de-DE"/>
              <a:t>Employee</a:t>
            </a:r>
          </a:p>
        </p:txBody>
      </p:sp>
      <p:sp>
        <p:nvSpPr>
          <p:cNvPr id="23558" name="Line 9"/>
          <p:cNvSpPr>
            <a:spLocks noChangeShapeType="1"/>
          </p:cNvSpPr>
          <p:nvPr/>
        </p:nvSpPr>
        <p:spPr bwMode="auto">
          <a:xfrm>
            <a:off x="6096000" y="5105400"/>
            <a:ext cx="1066800" cy="0"/>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tr-TR"/>
          </a:p>
        </p:txBody>
      </p:sp>
      <p:sp>
        <p:nvSpPr>
          <p:cNvPr id="23559" name="Line 10"/>
          <p:cNvSpPr>
            <a:spLocks noChangeShapeType="1"/>
          </p:cNvSpPr>
          <p:nvPr/>
        </p:nvSpPr>
        <p:spPr bwMode="auto">
          <a:xfrm>
            <a:off x="6275388" y="5105400"/>
            <a:ext cx="685800" cy="0"/>
          </a:xfrm>
          <a:prstGeom prst="line">
            <a:avLst/>
          </a:prstGeom>
          <a:noFill/>
          <a:ln w="28575">
            <a:solidFill>
              <a:schemeClr val="tx1"/>
            </a:solidFill>
            <a:round/>
            <a:headEnd/>
            <a:tailEnd type="stealth" w="lg" len="lg"/>
          </a:ln>
          <a:extLst>
            <a:ext uri="{909E8E84-426E-40DD-AFC4-6F175D3DCCD1}">
              <a14:hiddenFill xmlns:a14="http://schemas.microsoft.com/office/drawing/2010/main">
                <a:noFill/>
              </a14:hiddenFill>
            </a:ext>
          </a:extLst>
        </p:spPr>
        <p:txBody>
          <a:bodyPr wrap="none" anchor="ctr"/>
          <a:lstStyle/>
          <a:p>
            <a:endParaRPr lang="tr-TR"/>
          </a:p>
        </p:txBody>
      </p:sp>
      <p:pic>
        <p:nvPicPr>
          <p:cNvPr id="23560" name="Picture 1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435292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733800"/>
            <a:ext cx="4267200"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10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733800"/>
            <a:ext cx="4343400" cy="3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10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600200"/>
            <a:ext cx="4419600"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53DFBBBC-0EF8-4022-B017-AD003B3B727D}" type="slidenum">
              <a:rPr lang="en-US" altLang="de-DE" smtClean="0">
                <a:latin typeface="Times New Roman" panose="02020603050405020304" pitchFamily="18" charset="0"/>
                <a:cs typeface="Times New Roman" panose="02020603050405020304" pitchFamily="18" charset="0"/>
              </a:rPr>
              <a:pPr/>
              <a:t>86</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11241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sz="quarter"/>
          </p:nvPr>
        </p:nvSpPr>
        <p:spPr>
          <a:xfrm>
            <a:off x="457200" y="563562"/>
            <a:ext cx="8229600" cy="579438"/>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General Hardware Co.</a:t>
            </a:r>
          </a:p>
        </p:txBody>
      </p:sp>
      <p:pic>
        <p:nvPicPr>
          <p:cNvPr id="24580" name="Picture 1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435292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10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733800"/>
            <a:ext cx="4343400" cy="3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1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600200"/>
            <a:ext cx="4419600"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53DFBBBC-0EF8-4022-B017-AD003B3B727D}" type="slidenum">
              <a:rPr lang="en-US" altLang="de-DE" smtClean="0">
                <a:latin typeface="Times New Roman" panose="02020603050405020304" pitchFamily="18" charset="0"/>
                <a:cs typeface="Times New Roman" panose="02020603050405020304" pitchFamily="18" charset="0"/>
              </a:rPr>
              <a:pPr/>
              <a:t>87</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36613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457200"/>
            <a:ext cx="8229600" cy="731838"/>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Many-to-Many Binary Relationship</a:t>
            </a:r>
          </a:p>
        </p:txBody>
      </p:sp>
      <p:sp>
        <p:nvSpPr>
          <p:cNvPr id="25604" name="Text Box 7"/>
          <p:cNvSpPr txBox="1">
            <a:spLocks noChangeArrowheads="1"/>
          </p:cNvSpPr>
          <p:nvPr/>
        </p:nvSpPr>
        <p:spPr bwMode="auto">
          <a:xfrm>
            <a:off x="627063" y="5273675"/>
            <a:ext cx="1639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Salesperson</a:t>
            </a:r>
          </a:p>
        </p:txBody>
      </p:sp>
      <p:sp>
        <p:nvSpPr>
          <p:cNvPr id="25605" name="Text Box 8"/>
          <p:cNvSpPr txBox="1">
            <a:spLocks noChangeArrowheads="1"/>
          </p:cNvSpPr>
          <p:nvPr/>
        </p:nvSpPr>
        <p:spPr bwMode="auto">
          <a:xfrm>
            <a:off x="3287713" y="5273675"/>
            <a:ext cx="1131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Product</a:t>
            </a:r>
          </a:p>
        </p:txBody>
      </p:sp>
      <p:sp>
        <p:nvSpPr>
          <p:cNvPr id="25606" name="Line 9"/>
          <p:cNvSpPr>
            <a:spLocks noChangeShapeType="1"/>
          </p:cNvSpPr>
          <p:nvPr/>
        </p:nvSpPr>
        <p:spPr bwMode="auto">
          <a:xfrm>
            <a:off x="2190750" y="5502275"/>
            <a:ext cx="1066800" cy="0"/>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tr-TR"/>
          </a:p>
        </p:txBody>
      </p:sp>
      <p:sp>
        <p:nvSpPr>
          <p:cNvPr id="25607" name="Line 10"/>
          <p:cNvSpPr>
            <a:spLocks noChangeShapeType="1"/>
          </p:cNvSpPr>
          <p:nvPr/>
        </p:nvSpPr>
        <p:spPr bwMode="auto">
          <a:xfrm>
            <a:off x="2370138" y="5502275"/>
            <a:ext cx="685800" cy="0"/>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tr-TR"/>
          </a:p>
        </p:txBody>
      </p:sp>
      <p:pic>
        <p:nvPicPr>
          <p:cNvPr id="25608"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39719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676400"/>
            <a:ext cx="3771900" cy="428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9FEFDCE0-A0EC-40E0-9064-55FCED1EA93A}" type="slidenum">
              <a:rPr lang="en-US" altLang="de-DE" smtClean="0">
                <a:latin typeface="Times New Roman" panose="02020603050405020304" pitchFamily="18" charset="0"/>
                <a:cs typeface="Times New Roman" panose="02020603050405020304" pitchFamily="18" charset="0"/>
              </a:rPr>
              <a:pPr/>
              <a:t>88</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21874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defRPr/>
            </a:pPr>
            <a:r>
              <a:rPr lang="en-US"/>
              <a:t>Many-to-Many Relationship</a:t>
            </a:r>
          </a:p>
        </p:txBody>
      </p:sp>
      <p:pic>
        <p:nvPicPr>
          <p:cNvPr id="26628" name="Picture 5" descr="c05f008.jpg                                                    0000C657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62113" y="1600200"/>
            <a:ext cx="5818187" cy="4530725"/>
          </a:xfrm>
        </p:spPr>
      </p:pic>
      <p:sp>
        <p:nvSpPr>
          <p:cNvPr id="2" name="Foliennummernplatzhalter 1"/>
          <p:cNvSpPr>
            <a:spLocks noGrp="1"/>
          </p:cNvSpPr>
          <p:nvPr>
            <p:ph type="sldNum" sz="quarter" idx="12"/>
          </p:nvPr>
        </p:nvSpPr>
        <p:spPr/>
        <p:txBody>
          <a:bodyPr/>
          <a:lstStyle/>
          <a:p>
            <a:fld id="{B6F15528-21DE-4FAA-801E-634DDDAF4B2B}" type="slidenum">
              <a:rPr lang="en-US" smtClean="0"/>
              <a:pPr/>
              <a:t>89</a:t>
            </a:fld>
            <a:endParaRPr lang="en-US" dirty="0"/>
          </a:p>
        </p:txBody>
      </p:sp>
    </p:spTree>
    <p:extLst>
      <p:ext uri="{BB962C8B-B14F-4D97-AF65-F5344CB8AC3E}">
        <p14:creationId xmlns:p14="http://schemas.microsoft.com/office/powerpoint/2010/main" val="33783107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defRPr/>
            </a:pPr>
            <a:r>
              <a:rPr lang="en-US"/>
              <a:t>Intersection Data</a:t>
            </a:r>
          </a:p>
        </p:txBody>
      </p:sp>
      <p:pic>
        <p:nvPicPr>
          <p:cNvPr id="27652" name="Picture 5" descr="c05f009.jpg                                                    0000C657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24100" y="1600200"/>
            <a:ext cx="4494213" cy="4530725"/>
          </a:xfrm>
        </p:spPr>
      </p:pic>
      <p:sp>
        <p:nvSpPr>
          <p:cNvPr id="2" name="Foliennummernplatzhalter 1"/>
          <p:cNvSpPr>
            <a:spLocks noGrp="1"/>
          </p:cNvSpPr>
          <p:nvPr>
            <p:ph type="sldNum" sz="quarter" idx="12"/>
          </p:nvPr>
        </p:nvSpPr>
        <p:spPr/>
        <p:txBody>
          <a:bodyPr/>
          <a:lstStyle/>
          <a:p>
            <a:fld id="{B6F15528-21DE-4FAA-801E-634DDDAF4B2B}" type="slidenum">
              <a:rPr lang="en-US" smtClean="0"/>
              <a:pPr/>
              <a:t>90</a:t>
            </a:fld>
            <a:endParaRPr lang="en-US" dirty="0"/>
          </a:p>
        </p:txBody>
      </p:sp>
    </p:spTree>
    <p:extLst>
      <p:ext uri="{BB962C8B-B14F-4D97-AF65-F5344CB8AC3E}">
        <p14:creationId xmlns:p14="http://schemas.microsoft.com/office/powerpoint/2010/main" val="23727738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defRPr/>
            </a:pPr>
            <a:r>
              <a:rPr lang="en-US" dirty="0"/>
              <a:t>Many-to-Many Relationship (cont.)</a:t>
            </a:r>
          </a:p>
        </p:txBody>
      </p:sp>
      <p:sp>
        <p:nvSpPr>
          <p:cNvPr id="77827" name="Rectangle 3"/>
          <p:cNvSpPr>
            <a:spLocks noGrp="1" noChangeArrowheads="1"/>
          </p:cNvSpPr>
          <p:nvPr>
            <p:ph type="body" idx="1"/>
          </p:nvPr>
        </p:nvSpPr>
        <p:spPr/>
        <p:txBody>
          <a:bodyPr/>
          <a:lstStyle/>
          <a:p>
            <a:pPr>
              <a:defRPr/>
            </a:pPr>
            <a:r>
              <a:rPr lang="en-US" dirty="0"/>
              <a:t>Has its own relation in the database.</a:t>
            </a:r>
          </a:p>
          <a:p>
            <a:pPr>
              <a:defRPr/>
            </a:pPr>
            <a:endParaRPr lang="en-US" dirty="0"/>
          </a:p>
          <a:p>
            <a:pPr>
              <a:defRPr/>
            </a:pPr>
            <a:r>
              <a:rPr lang="en-US" dirty="0"/>
              <a:t>Can have its own attributes.</a:t>
            </a:r>
          </a:p>
          <a:p>
            <a:pPr>
              <a:defRPr/>
            </a:pPr>
            <a:endParaRPr lang="en-US" dirty="0"/>
          </a:p>
          <a:p>
            <a:pPr>
              <a:defRPr/>
            </a:pPr>
            <a:r>
              <a:rPr lang="en-US" dirty="0"/>
              <a:t>It is a kind of entity -- an Associative Entity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91</a:t>
            </a:fld>
            <a:endParaRPr lang="en-US" dirty="0"/>
          </a:p>
        </p:txBody>
      </p:sp>
    </p:spTree>
    <p:extLst>
      <p:ext uri="{BB962C8B-B14F-4D97-AF65-F5344CB8AC3E}">
        <p14:creationId xmlns:p14="http://schemas.microsoft.com/office/powerpoint/2010/main" val="4512316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533400"/>
            <a:ext cx="8229600" cy="503238"/>
          </a:xfrm>
        </p:spPr>
        <p:txBody>
          <a:bodyPr anchor="ctr">
            <a:normAutofit fontScale="90000"/>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SALES Relation (modified)</a:t>
            </a:r>
          </a:p>
        </p:txBody>
      </p:sp>
      <p:sp>
        <p:nvSpPr>
          <p:cNvPr id="78852" name="Rectangle 4"/>
          <p:cNvSpPr>
            <a:spLocks noGrp="1" noChangeArrowheads="1"/>
          </p:cNvSpPr>
          <p:nvPr>
            <p:ph type="body" sz="half" idx="2"/>
          </p:nvPr>
        </p:nvSpPr>
        <p:spPr/>
        <p:txBody>
          <a:bodyPr/>
          <a:lstStyle/>
          <a:p>
            <a:pPr>
              <a:defRPr/>
            </a:pPr>
            <a:r>
              <a:rPr lang="en-US" sz="2800" dirty="0"/>
              <a:t>A Date attribute is required if the data may be stored two or more times in a year.</a:t>
            </a:r>
          </a:p>
          <a:p>
            <a:pPr>
              <a:defRPr/>
            </a:pPr>
            <a:endParaRPr lang="en-US" sz="2800" dirty="0"/>
          </a:p>
          <a:p>
            <a:pPr>
              <a:defRPr/>
            </a:pPr>
            <a:r>
              <a:rPr lang="en-US" sz="2800" dirty="0"/>
              <a:t>A Time attribute is required if the data may be stored more than once in a day. </a:t>
            </a:r>
          </a:p>
        </p:txBody>
      </p:sp>
      <p:pic>
        <p:nvPicPr>
          <p:cNvPr id="2970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19200"/>
            <a:ext cx="3952875"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92</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1361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p:txBody>
          <a:bodyPr/>
          <a:lstStyle/>
          <a:p>
            <a:pPr eaLnBrk="1" hangingPunct="1">
              <a:defRPr/>
            </a:pPr>
            <a:r>
              <a:rPr lang="en-US" dirty="0"/>
              <a:t>Unacceptable: Many-to-Many</a:t>
            </a:r>
          </a:p>
        </p:txBody>
      </p:sp>
      <p:pic>
        <p:nvPicPr>
          <p:cNvPr id="30724" name="Picture 1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371600"/>
            <a:ext cx="63627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93</a:t>
            </a:fld>
            <a:endParaRPr lang="en-US" dirty="0"/>
          </a:p>
        </p:txBody>
      </p:sp>
    </p:spTree>
    <p:extLst>
      <p:ext uri="{BB962C8B-B14F-4D97-AF65-F5344CB8AC3E}">
        <p14:creationId xmlns:p14="http://schemas.microsoft.com/office/powerpoint/2010/main" val="41929179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457200"/>
            <a:ext cx="8229600" cy="685800"/>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SALES Relation (without intersection data)</a:t>
            </a:r>
          </a:p>
        </p:txBody>
      </p:sp>
      <p:pic>
        <p:nvPicPr>
          <p:cNvPr id="3174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676400"/>
            <a:ext cx="2743200" cy="415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94</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83949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en-US" dirty="0"/>
              <a:t>One-to-One Binary Relationship</a:t>
            </a:r>
          </a:p>
        </p:txBody>
      </p:sp>
      <p:pic>
        <p:nvPicPr>
          <p:cNvPr id="32772" name="Picture 5" descr="c05f013.jpg                                                    0000C657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6413" y="1600200"/>
            <a:ext cx="3049587" cy="4530725"/>
          </a:xfrm>
        </p:spPr>
      </p:pic>
      <p:sp>
        <p:nvSpPr>
          <p:cNvPr id="2" name="Foliennummernplatzhalter 1"/>
          <p:cNvSpPr>
            <a:spLocks noGrp="1"/>
          </p:cNvSpPr>
          <p:nvPr>
            <p:ph type="sldNum" sz="quarter" idx="12"/>
          </p:nvPr>
        </p:nvSpPr>
        <p:spPr/>
        <p:txBody>
          <a:bodyPr/>
          <a:lstStyle/>
          <a:p>
            <a:fld id="{B6F15528-21DE-4FAA-801E-634DDDAF4B2B}" type="slidenum">
              <a:rPr lang="en-US" smtClean="0"/>
              <a:pPr/>
              <a:t>95</a:t>
            </a:fld>
            <a:endParaRPr lang="en-US" dirty="0"/>
          </a:p>
        </p:txBody>
      </p:sp>
    </p:spTree>
    <p:extLst>
      <p:ext uri="{BB962C8B-B14F-4D97-AF65-F5344CB8AC3E}">
        <p14:creationId xmlns:p14="http://schemas.microsoft.com/office/powerpoint/2010/main" val="33393644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sz="quarter"/>
          </p:nvPr>
        </p:nvSpPr>
        <p:spPr>
          <a:xfrm>
            <a:off x="457200" y="277813"/>
            <a:ext cx="8229600" cy="1017587"/>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General Hardware Co. including OFFICE</a:t>
            </a:r>
          </a:p>
        </p:txBody>
      </p:sp>
      <p:pic>
        <p:nvPicPr>
          <p:cNvPr id="3379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46482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362325"/>
            <a:ext cx="4724400" cy="291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419600"/>
            <a:ext cx="2667000"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600200"/>
            <a:ext cx="7620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1600200"/>
            <a:ext cx="384968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53DFBBBC-0EF8-4022-B017-AD003B3B727D}" type="slidenum">
              <a:rPr lang="en-US" altLang="de-DE" smtClean="0">
                <a:latin typeface="Times New Roman" panose="02020603050405020304" pitchFamily="18" charset="0"/>
                <a:cs typeface="Times New Roman" panose="02020603050405020304" pitchFamily="18" charset="0"/>
              </a:rPr>
              <a:pPr/>
              <a:t>96</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86265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General Hardware Co. including OFFICE (cont.)</a:t>
            </a:r>
          </a:p>
        </p:txBody>
      </p:sp>
      <p:sp>
        <p:nvSpPr>
          <p:cNvPr id="83973" name="Rectangle 5"/>
          <p:cNvSpPr>
            <a:spLocks noGrp="1" noChangeArrowheads="1"/>
          </p:cNvSpPr>
          <p:nvPr>
            <p:ph type="body" sz="half" idx="3"/>
          </p:nvPr>
        </p:nvSpPr>
        <p:spPr>
          <a:xfrm>
            <a:off x="4495800" y="4495800"/>
            <a:ext cx="4191000" cy="1635125"/>
          </a:xfrm>
        </p:spPr>
        <p:txBody>
          <a:bodyPr/>
          <a:lstStyle/>
          <a:p>
            <a:pPr>
              <a:lnSpc>
                <a:spcPct val="90000"/>
              </a:lnSpc>
              <a:defRPr/>
            </a:pPr>
            <a:r>
              <a:rPr lang="en-US" sz="2800" dirty="0"/>
              <a:t>Can SALESPERSON and OFFICE be combined into one relation?</a:t>
            </a:r>
          </a:p>
        </p:txBody>
      </p:sp>
      <p:pic>
        <p:nvPicPr>
          <p:cNvPr id="3482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905000"/>
            <a:ext cx="3810000"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0"/>
            <a:ext cx="3490913"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F1F09BE4-E45B-4643-BF9A-B7A5DBE96993}" type="slidenum">
              <a:rPr lang="en-US" altLang="de-DE" smtClean="0">
                <a:latin typeface="Times New Roman" panose="02020603050405020304" pitchFamily="18" charset="0"/>
                <a:cs typeface="Times New Roman" panose="02020603050405020304" pitchFamily="18" charset="0"/>
              </a:rPr>
              <a:pPr/>
              <a:t>97</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52314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26"/>
          <p:cNvSpPr>
            <a:spLocks noGrp="1" noChangeArrowheads="1"/>
          </p:cNvSpPr>
          <p:nvPr>
            <p:ph type="title"/>
          </p:nvPr>
        </p:nvSpPr>
        <p:spPr/>
        <p:txBody>
          <a:bodyPr/>
          <a:lstStyle/>
          <a:p>
            <a:pPr eaLnBrk="1" hangingPunct="1">
              <a:defRPr/>
            </a:pPr>
            <a:r>
              <a:rPr lang="en-US"/>
              <a:t>Data Retrieval from a Relational Database</a:t>
            </a:r>
          </a:p>
        </p:txBody>
      </p:sp>
      <p:sp>
        <p:nvSpPr>
          <p:cNvPr id="84995" name="Rectangle 1027"/>
          <p:cNvSpPr>
            <a:spLocks noGrp="1" noChangeArrowheads="1"/>
          </p:cNvSpPr>
          <p:nvPr>
            <p:ph type="body" idx="1"/>
          </p:nvPr>
        </p:nvSpPr>
        <p:spPr/>
        <p:txBody>
          <a:bodyPr/>
          <a:lstStyle/>
          <a:p>
            <a:pPr>
              <a:lnSpc>
                <a:spcPct val="90000"/>
              </a:lnSpc>
              <a:defRPr/>
            </a:pPr>
            <a:r>
              <a:rPr lang="en-US" dirty="0"/>
              <a:t>The discussion thus far has concentrated on:</a:t>
            </a:r>
          </a:p>
          <a:p>
            <a:pPr lvl="1">
              <a:lnSpc>
                <a:spcPct val="90000"/>
              </a:lnSpc>
              <a:defRPr/>
            </a:pPr>
            <a:r>
              <a:rPr lang="en-US" dirty="0"/>
              <a:t>how a relational database is structured</a:t>
            </a:r>
          </a:p>
          <a:p>
            <a:pPr lvl="1">
              <a:lnSpc>
                <a:spcPct val="90000"/>
              </a:lnSpc>
              <a:defRPr/>
            </a:pPr>
            <a:r>
              <a:rPr lang="en-US" dirty="0"/>
              <a:t>loading a database with data</a:t>
            </a:r>
          </a:p>
          <a:p>
            <a:pPr>
              <a:lnSpc>
                <a:spcPct val="90000"/>
              </a:lnSpc>
              <a:defRPr/>
            </a:pPr>
            <a:endParaRPr lang="en-US" dirty="0"/>
          </a:p>
          <a:p>
            <a:pPr>
              <a:lnSpc>
                <a:spcPct val="90000"/>
              </a:lnSpc>
              <a:defRPr/>
            </a:pPr>
            <a:r>
              <a:rPr lang="en-US" dirty="0"/>
              <a:t>Let’s discuss the effort to retrieve the data in a way that is helpful and beneficial to the business organization that built the database.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98</a:t>
            </a:fld>
            <a:endParaRPr lang="en-US" dirty="0"/>
          </a:p>
        </p:txBody>
      </p:sp>
    </p:spTree>
    <p:extLst>
      <p:ext uri="{BB962C8B-B14F-4D97-AF65-F5344CB8AC3E}">
        <p14:creationId xmlns:p14="http://schemas.microsoft.com/office/powerpoint/2010/main" val="18125882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r>
              <a:rPr lang="en-US"/>
              <a:t>Relational DBMS</a:t>
            </a:r>
          </a:p>
        </p:txBody>
      </p:sp>
      <p:sp>
        <p:nvSpPr>
          <p:cNvPr id="86019" name="Rectangle 3"/>
          <p:cNvSpPr>
            <a:spLocks noGrp="1" noChangeArrowheads="1"/>
          </p:cNvSpPr>
          <p:nvPr>
            <p:ph type="body" idx="1"/>
          </p:nvPr>
        </p:nvSpPr>
        <p:spPr/>
        <p:txBody>
          <a:bodyPr/>
          <a:lstStyle/>
          <a:p>
            <a:pPr>
              <a:defRPr/>
            </a:pPr>
            <a:r>
              <a:rPr lang="en-US" dirty="0"/>
              <a:t>Have the ability to accept high level </a:t>
            </a:r>
            <a:r>
              <a:rPr lang="en-US" b="1" dirty="0"/>
              <a:t>data retrieval</a:t>
            </a:r>
            <a:r>
              <a:rPr lang="en-US" dirty="0"/>
              <a:t> commands</a:t>
            </a:r>
          </a:p>
          <a:p>
            <a:pPr>
              <a:defRPr/>
            </a:pPr>
            <a:endParaRPr lang="en-US" dirty="0"/>
          </a:p>
          <a:p>
            <a:pPr>
              <a:defRPr/>
            </a:pPr>
            <a:r>
              <a:rPr lang="en-US" dirty="0"/>
              <a:t>Process the commands against the database’s relations</a:t>
            </a:r>
          </a:p>
          <a:p>
            <a:pPr>
              <a:defRPr/>
            </a:pPr>
            <a:endParaRPr lang="en-US" dirty="0"/>
          </a:p>
          <a:p>
            <a:pPr>
              <a:defRPr/>
            </a:pPr>
            <a:r>
              <a:rPr lang="en-US" dirty="0"/>
              <a:t>and return the desired data.</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99</a:t>
            </a:fld>
            <a:endParaRPr lang="en-US" dirty="0"/>
          </a:p>
        </p:txBody>
      </p:sp>
    </p:spTree>
    <p:extLst>
      <p:ext uri="{BB962C8B-B14F-4D97-AF65-F5344CB8AC3E}">
        <p14:creationId xmlns:p14="http://schemas.microsoft.com/office/powerpoint/2010/main" val="7180399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n-US"/>
              <a:t>The Relational Select Operator</a:t>
            </a:r>
          </a:p>
        </p:txBody>
      </p:sp>
      <p:sp>
        <p:nvSpPr>
          <p:cNvPr id="87043" name="Rectangle 3"/>
          <p:cNvSpPr>
            <a:spLocks noGrp="1" noChangeArrowheads="1"/>
          </p:cNvSpPr>
          <p:nvPr>
            <p:ph type="body" idx="1"/>
          </p:nvPr>
        </p:nvSpPr>
        <p:spPr/>
        <p:txBody>
          <a:bodyPr/>
          <a:lstStyle/>
          <a:p>
            <a:pPr>
              <a:defRPr/>
            </a:pPr>
            <a:r>
              <a:rPr lang="en-US" dirty="0"/>
              <a:t>Retrieves a horizontal slice of the relation.</a:t>
            </a:r>
          </a:p>
          <a:p>
            <a:pPr>
              <a:defRPr/>
            </a:pPr>
            <a:endParaRPr lang="en-US" dirty="0"/>
          </a:p>
          <a:p>
            <a:pPr>
              <a:defRPr/>
            </a:pPr>
            <a:r>
              <a:rPr lang="en-US" dirty="0"/>
              <a:t>Select rows from the SALESPERSON relation in which Salesperson Number = 204. </a:t>
            </a:r>
          </a:p>
          <a:p>
            <a:pPr>
              <a:defRPr/>
            </a:pPr>
            <a:endParaRPr lang="en-US" dirty="0"/>
          </a:p>
          <a:p>
            <a:pPr>
              <a:defRPr/>
            </a:pPr>
            <a:r>
              <a:rPr lang="en-US" dirty="0"/>
              <a:t>The result of a relational operation will always be a relation.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100</a:t>
            </a:fld>
            <a:endParaRPr lang="en-US" dirty="0"/>
          </a:p>
        </p:txBody>
      </p:sp>
    </p:spTree>
    <p:extLst>
      <p:ext uri="{BB962C8B-B14F-4D97-AF65-F5344CB8AC3E}">
        <p14:creationId xmlns:p14="http://schemas.microsoft.com/office/powerpoint/2010/main" val="38112508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defRPr/>
            </a:pPr>
            <a:r>
              <a:rPr lang="en-US"/>
              <a:t>The Relational Project Operator</a:t>
            </a:r>
          </a:p>
        </p:txBody>
      </p:sp>
      <p:sp>
        <p:nvSpPr>
          <p:cNvPr id="88067" name="Rectangle 3"/>
          <p:cNvSpPr>
            <a:spLocks noGrp="1" noChangeArrowheads="1"/>
          </p:cNvSpPr>
          <p:nvPr>
            <p:ph type="body" idx="1"/>
          </p:nvPr>
        </p:nvSpPr>
        <p:spPr/>
        <p:txBody>
          <a:bodyPr/>
          <a:lstStyle/>
          <a:p>
            <a:pPr>
              <a:defRPr/>
            </a:pPr>
            <a:r>
              <a:rPr lang="en-US" dirty="0"/>
              <a:t>Retrieves a vertical slice of the relation.</a:t>
            </a:r>
          </a:p>
          <a:p>
            <a:pPr>
              <a:defRPr/>
            </a:pPr>
            <a:endParaRPr lang="en-US" dirty="0"/>
          </a:p>
          <a:p>
            <a:pPr>
              <a:defRPr/>
            </a:pPr>
            <a:r>
              <a:rPr lang="en-US" dirty="0"/>
              <a:t>Project the Salesperson Number and Salesperson Name over the SALESPERSON relation.</a:t>
            </a:r>
          </a:p>
          <a:p>
            <a:pPr eaLnBrk="1" hangingPunct="1">
              <a:buFont typeface="Symbol" charset="2"/>
              <a:buNone/>
              <a:defRPr/>
            </a:pPr>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101</a:t>
            </a:fld>
            <a:endParaRPr lang="en-US" dirty="0"/>
          </a:p>
        </p:txBody>
      </p:sp>
    </p:spTree>
    <p:extLst>
      <p:ext uri="{BB962C8B-B14F-4D97-AF65-F5344CB8AC3E}">
        <p14:creationId xmlns:p14="http://schemas.microsoft.com/office/powerpoint/2010/main" val="33945838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381000" y="457200"/>
            <a:ext cx="8229600" cy="1139825"/>
          </a:xfrm>
        </p:spPr>
        <p:txBody>
          <a:bodyPr/>
          <a:lstStyle/>
          <a:p>
            <a:pPr eaLnBrk="1" hangingPunct="1">
              <a:defRPr/>
            </a:pPr>
            <a:r>
              <a:rPr lang="en-US"/>
              <a:t>Extracting Data Across Multiple Relations: Data Integration</a:t>
            </a:r>
          </a:p>
        </p:txBody>
      </p:sp>
      <p:sp>
        <p:nvSpPr>
          <p:cNvPr id="89091" name="Rectangle 3"/>
          <p:cNvSpPr>
            <a:spLocks noGrp="1" noChangeArrowheads="1"/>
          </p:cNvSpPr>
          <p:nvPr>
            <p:ph type="body" idx="1"/>
          </p:nvPr>
        </p:nvSpPr>
        <p:spPr>
          <a:xfrm>
            <a:off x="457200" y="2286000"/>
            <a:ext cx="8229600" cy="3844925"/>
          </a:xfrm>
        </p:spPr>
        <p:txBody>
          <a:bodyPr/>
          <a:lstStyle/>
          <a:p>
            <a:pPr>
              <a:defRPr/>
            </a:pPr>
            <a:r>
              <a:rPr lang="en-US" sz="2800" dirty="0"/>
              <a:t>A DBMS must be able to store data </a:t>
            </a:r>
            <a:r>
              <a:rPr lang="en-US" sz="2800" dirty="0" err="1"/>
              <a:t>nonredundantly</a:t>
            </a:r>
            <a:r>
              <a:rPr lang="en-US" sz="2800" dirty="0"/>
              <a:t> while also providing a data integration facility.</a:t>
            </a:r>
          </a:p>
          <a:p>
            <a:pPr>
              <a:defRPr/>
            </a:pPr>
            <a:endParaRPr lang="en-US" sz="2800" dirty="0"/>
          </a:p>
          <a:p>
            <a:pPr>
              <a:defRPr/>
            </a:pPr>
            <a:r>
              <a:rPr lang="en-US" sz="2800" dirty="0"/>
              <a:t>Relational DBMSs automate the cross-relation data extraction process in such a way that it appears that the data in the relations is integrated while also remaining nonredundant.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102</a:t>
            </a:fld>
            <a:endParaRPr lang="en-US" dirty="0"/>
          </a:p>
        </p:txBody>
      </p:sp>
    </p:spTree>
    <p:extLst>
      <p:ext uri="{BB962C8B-B14F-4D97-AF65-F5344CB8AC3E}">
        <p14:creationId xmlns:p14="http://schemas.microsoft.com/office/powerpoint/2010/main" val="10780300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defRPr/>
            </a:pPr>
            <a:r>
              <a:rPr lang="en-US"/>
              <a:t>Data Integration</a:t>
            </a:r>
          </a:p>
        </p:txBody>
      </p:sp>
      <p:sp>
        <p:nvSpPr>
          <p:cNvPr id="90115" name="Rectangle 3"/>
          <p:cNvSpPr>
            <a:spLocks noGrp="1" noChangeArrowheads="1"/>
          </p:cNvSpPr>
          <p:nvPr>
            <p:ph type="body" idx="1"/>
          </p:nvPr>
        </p:nvSpPr>
        <p:spPr/>
        <p:txBody>
          <a:bodyPr/>
          <a:lstStyle/>
          <a:p>
            <a:pPr>
              <a:lnSpc>
                <a:spcPct val="90000"/>
              </a:lnSpc>
              <a:defRPr/>
            </a:pPr>
            <a:r>
              <a:rPr lang="en-US" sz="2800" dirty="0"/>
              <a:t>The relational algebra </a:t>
            </a:r>
            <a:r>
              <a:rPr lang="en-US" sz="2800" i="1" dirty="0"/>
              <a:t>Join</a:t>
            </a:r>
            <a:r>
              <a:rPr lang="en-US" sz="2800" dirty="0"/>
              <a:t> command.</a:t>
            </a:r>
            <a:br>
              <a:rPr lang="en-US" sz="2800" dirty="0"/>
            </a:br>
            <a:endParaRPr lang="en-US" sz="2800" dirty="0"/>
          </a:p>
          <a:p>
            <a:pPr>
              <a:lnSpc>
                <a:spcPct val="90000"/>
              </a:lnSpc>
              <a:defRPr/>
            </a:pPr>
            <a:r>
              <a:rPr lang="en-US" sz="2800" dirty="0"/>
              <a:t>Join the SALESPERSON relation and the CUSTOMER relation, using the Salesperson Number of each as the join fields. </a:t>
            </a:r>
          </a:p>
          <a:p>
            <a:pPr>
              <a:lnSpc>
                <a:spcPct val="90000"/>
              </a:lnSpc>
              <a:defRPr/>
            </a:pPr>
            <a:endParaRPr lang="en-US" sz="2800" dirty="0"/>
          </a:p>
          <a:p>
            <a:pPr>
              <a:lnSpc>
                <a:spcPct val="90000"/>
              </a:lnSpc>
              <a:defRPr/>
            </a:pPr>
            <a:r>
              <a:rPr lang="en-US" sz="2800" dirty="0"/>
              <a:t>Select rows from that result in which Customer Number = 1525. </a:t>
            </a:r>
          </a:p>
          <a:p>
            <a:pPr>
              <a:lnSpc>
                <a:spcPct val="90000"/>
              </a:lnSpc>
              <a:defRPr/>
            </a:pPr>
            <a:endParaRPr lang="en-US" sz="2800" dirty="0"/>
          </a:p>
          <a:p>
            <a:pPr>
              <a:lnSpc>
                <a:spcPct val="90000"/>
              </a:lnSpc>
              <a:defRPr/>
            </a:pPr>
            <a:r>
              <a:rPr lang="en-US" sz="2800" dirty="0"/>
              <a:t>Project the Salesperson Name over that last result.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103</a:t>
            </a:fld>
            <a:endParaRPr lang="en-US" dirty="0"/>
          </a:p>
        </p:txBody>
      </p:sp>
    </p:spTree>
    <p:extLst>
      <p:ext uri="{BB962C8B-B14F-4D97-AF65-F5344CB8AC3E}">
        <p14:creationId xmlns:p14="http://schemas.microsoft.com/office/powerpoint/2010/main" val="30789745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defRPr/>
            </a:pPr>
            <a:r>
              <a:rPr lang="en-US"/>
              <a:t>Terminology</a:t>
            </a:r>
          </a:p>
        </p:txBody>
      </p:sp>
      <p:sp>
        <p:nvSpPr>
          <p:cNvPr id="91139" name="Rectangle 3"/>
          <p:cNvSpPr>
            <a:spLocks noGrp="1" noChangeArrowheads="1"/>
          </p:cNvSpPr>
          <p:nvPr>
            <p:ph type="body" idx="1"/>
          </p:nvPr>
        </p:nvSpPr>
        <p:spPr/>
        <p:txBody>
          <a:bodyPr/>
          <a:lstStyle/>
          <a:p>
            <a:pPr>
              <a:lnSpc>
                <a:spcPct val="90000"/>
              </a:lnSpc>
              <a:defRPr/>
            </a:pPr>
            <a:r>
              <a:rPr lang="en-US" dirty="0"/>
              <a:t>Cartesian Product - comparing every possible combination of two sets, or two relations.</a:t>
            </a:r>
          </a:p>
          <a:p>
            <a:pPr>
              <a:lnSpc>
                <a:spcPct val="90000"/>
              </a:lnSpc>
              <a:defRPr/>
            </a:pPr>
            <a:endParaRPr lang="en-US" dirty="0"/>
          </a:p>
          <a:p>
            <a:pPr>
              <a:lnSpc>
                <a:spcPct val="90000"/>
              </a:lnSpc>
              <a:defRPr/>
            </a:pPr>
            <a:r>
              <a:rPr lang="en-US" dirty="0"/>
              <a:t>Equijoin - a join where two join field values are identical.</a:t>
            </a:r>
          </a:p>
          <a:p>
            <a:pPr>
              <a:lnSpc>
                <a:spcPct val="90000"/>
              </a:lnSpc>
              <a:defRPr/>
            </a:pPr>
            <a:endParaRPr lang="en-US" dirty="0"/>
          </a:p>
          <a:p>
            <a:pPr>
              <a:lnSpc>
                <a:spcPct val="90000"/>
              </a:lnSpc>
              <a:defRPr/>
            </a:pPr>
            <a:r>
              <a:rPr lang="en-US" dirty="0"/>
              <a:t>Natural join - one of the two identical join columns is eliminated.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104</a:t>
            </a:fld>
            <a:endParaRPr lang="en-US" dirty="0"/>
          </a:p>
        </p:txBody>
      </p:sp>
    </p:spTree>
    <p:extLst>
      <p:ext uri="{BB962C8B-B14F-4D97-AF65-F5344CB8AC3E}">
        <p14:creationId xmlns:p14="http://schemas.microsoft.com/office/powerpoint/2010/main" val="24234794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277813"/>
            <a:ext cx="8229600" cy="1017587"/>
          </a:xfrm>
        </p:spPr>
        <p:txBody>
          <a:bodyPr anchor="ctr"/>
          <a:lstStyle/>
          <a:p>
            <a:pPr eaLnBrk="1" hangingPunct="1">
              <a:defRPr/>
            </a:pPr>
            <a:r>
              <a:rPr lang="en-US" dirty="0"/>
              <a:t>Good Reading Bookstores</a:t>
            </a:r>
          </a:p>
        </p:txBody>
      </p:sp>
      <p:pic>
        <p:nvPicPr>
          <p:cNvPr id="4301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219200"/>
            <a:ext cx="521970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105</a:t>
            </a:fld>
            <a:endParaRPr lang="en-US" dirty="0"/>
          </a:p>
        </p:txBody>
      </p:sp>
    </p:spTree>
    <p:extLst>
      <p:ext uri="{BB962C8B-B14F-4D97-AF65-F5344CB8AC3E}">
        <p14:creationId xmlns:p14="http://schemas.microsoft.com/office/powerpoint/2010/main" val="20500278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277813"/>
            <a:ext cx="8229600" cy="941387"/>
          </a:xfrm>
        </p:spPr>
        <p:txBody>
          <a:bodyPr anchor="ctr"/>
          <a:lstStyle/>
          <a:p>
            <a:pPr eaLnBrk="1" hangingPunct="1">
              <a:defRPr/>
            </a:pPr>
            <a:r>
              <a:rPr lang="en-US" dirty="0"/>
              <a:t>World Music Association</a:t>
            </a:r>
          </a:p>
        </p:txBody>
      </p:sp>
      <p:pic>
        <p:nvPicPr>
          <p:cNvPr id="4403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19200"/>
            <a:ext cx="5495925"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106</a:t>
            </a:fld>
            <a:endParaRPr lang="en-US" dirty="0"/>
          </a:p>
        </p:txBody>
      </p:sp>
    </p:spTree>
    <p:extLst>
      <p:ext uri="{BB962C8B-B14F-4D97-AF65-F5344CB8AC3E}">
        <p14:creationId xmlns:p14="http://schemas.microsoft.com/office/powerpoint/2010/main" val="36389445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defRPr/>
            </a:pPr>
            <a:r>
              <a:rPr lang="en-US" dirty="0"/>
              <a:t>Lucky Rent-A-Car</a:t>
            </a:r>
          </a:p>
        </p:txBody>
      </p:sp>
      <p:pic>
        <p:nvPicPr>
          <p:cNvPr id="4506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47800"/>
            <a:ext cx="667702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107</a:t>
            </a:fld>
            <a:endParaRPr lang="en-US" dirty="0"/>
          </a:p>
        </p:txBody>
      </p:sp>
    </p:spTree>
    <p:extLst>
      <p:ext uri="{BB962C8B-B14F-4D97-AF65-F5344CB8AC3E}">
        <p14:creationId xmlns:p14="http://schemas.microsoft.com/office/powerpoint/2010/main" val="14606750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sz="quarter"/>
          </p:nvPr>
        </p:nvSpPr>
        <p:spPr>
          <a:xfrm>
            <a:off x="457200" y="533400"/>
            <a:ext cx="8229600" cy="685800"/>
          </a:xfrm>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General Hardware Co. including OFFICE (again)</a:t>
            </a:r>
          </a:p>
        </p:txBody>
      </p:sp>
      <p:pic>
        <p:nvPicPr>
          <p:cNvPr id="614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46482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362325"/>
            <a:ext cx="4724400" cy="291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419600"/>
            <a:ext cx="2667000"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600200"/>
            <a:ext cx="7620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1600200"/>
            <a:ext cx="384968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53DFBBBC-0EF8-4022-B017-AD003B3B727D}" type="slidenum">
              <a:rPr lang="en-US" altLang="de-DE" smtClean="0">
                <a:latin typeface="Times New Roman" panose="02020603050405020304" pitchFamily="18" charset="0"/>
                <a:cs typeface="Times New Roman" panose="02020603050405020304" pitchFamily="18" charset="0"/>
              </a:rPr>
              <a:pPr/>
              <a:t>108</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74400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685800"/>
            <a:ext cx="8229600" cy="609600"/>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General Hardware Co. including OFFICE (cont.)</a:t>
            </a:r>
          </a:p>
        </p:txBody>
      </p:sp>
      <p:pic>
        <p:nvPicPr>
          <p:cNvPr id="717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905000"/>
            <a:ext cx="3810000"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05000"/>
            <a:ext cx="3490913"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F1F09BE4-E45B-4643-BF9A-B7A5DBE96993}" type="slidenum">
              <a:rPr lang="en-US" altLang="de-DE" smtClean="0">
                <a:latin typeface="Times New Roman" panose="02020603050405020304" pitchFamily="18" charset="0"/>
                <a:cs typeface="Times New Roman" panose="02020603050405020304" pitchFamily="18" charset="0"/>
              </a:rPr>
              <a:pPr/>
              <a:t>109</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77772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Unary One-to-Many Relationships</a:t>
            </a:r>
          </a:p>
        </p:txBody>
      </p:sp>
      <p:sp>
        <p:nvSpPr>
          <p:cNvPr id="52228" name="Rectangle 4"/>
          <p:cNvSpPr>
            <a:spLocks noGrp="1" noChangeArrowheads="1"/>
          </p:cNvSpPr>
          <p:nvPr>
            <p:ph type="body" sz="half" idx="2"/>
          </p:nvPr>
        </p:nvSpPr>
        <p:spPr/>
        <p:txBody>
          <a:bodyPr/>
          <a:lstStyle/>
          <a:p>
            <a:pPr>
              <a:lnSpc>
                <a:spcPct val="90000"/>
              </a:lnSpc>
              <a:defRPr/>
            </a:pPr>
            <a:r>
              <a:rPr lang="en-US" sz="2400" dirty="0"/>
              <a:t>A salesperson reports to exactly one sales manager, but each salesperson who does serve as a sales manager typically has several salespersons reporting to him.</a:t>
            </a:r>
          </a:p>
          <a:p>
            <a:pPr>
              <a:lnSpc>
                <a:spcPct val="90000"/>
              </a:lnSpc>
              <a:defRPr/>
            </a:pPr>
            <a:endParaRPr lang="en-US" sz="2400" dirty="0"/>
          </a:p>
          <a:p>
            <a:pPr>
              <a:lnSpc>
                <a:spcPct val="90000"/>
              </a:lnSpc>
              <a:defRPr/>
            </a:pPr>
            <a:r>
              <a:rPr lang="en-US" sz="2400" dirty="0"/>
              <a:t>There is a one-to-many relationship within salespersons. </a:t>
            </a:r>
          </a:p>
        </p:txBody>
      </p:sp>
      <p:pic>
        <p:nvPicPr>
          <p:cNvPr id="8197" name="Picture 6" descr="c06f002.jpg                                                    0000C656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57213" y="1600200"/>
            <a:ext cx="3614737" cy="4267200"/>
          </a:xfrm>
        </p:spPr>
      </p:pic>
      <p:sp>
        <p:nvSpPr>
          <p:cNvPr id="8198" name="Text Box 7"/>
          <p:cNvSpPr txBox="1">
            <a:spLocks noChangeArrowheads="1"/>
          </p:cNvSpPr>
          <p:nvPr/>
        </p:nvSpPr>
        <p:spPr bwMode="auto">
          <a:xfrm>
            <a:off x="939800" y="5867400"/>
            <a:ext cx="4416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Salesperson (also a sales manager)</a:t>
            </a:r>
          </a:p>
        </p:txBody>
      </p:sp>
      <p:sp>
        <p:nvSpPr>
          <p:cNvPr id="8199" name="Line 8"/>
          <p:cNvSpPr>
            <a:spLocks noChangeShapeType="1"/>
          </p:cNvSpPr>
          <p:nvPr/>
        </p:nvSpPr>
        <p:spPr bwMode="auto">
          <a:xfrm>
            <a:off x="5370513" y="6096000"/>
            <a:ext cx="1066800" cy="0"/>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tr-TR"/>
          </a:p>
        </p:txBody>
      </p:sp>
      <p:sp>
        <p:nvSpPr>
          <p:cNvPr id="8200" name="Line 9"/>
          <p:cNvSpPr>
            <a:spLocks noChangeShapeType="1"/>
          </p:cNvSpPr>
          <p:nvPr/>
        </p:nvSpPr>
        <p:spPr bwMode="auto">
          <a:xfrm>
            <a:off x="5549900" y="6096000"/>
            <a:ext cx="685800" cy="0"/>
          </a:xfrm>
          <a:prstGeom prst="line">
            <a:avLst/>
          </a:prstGeom>
          <a:noFill/>
          <a:ln w="28575">
            <a:solidFill>
              <a:schemeClr val="tx1"/>
            </a:solidFill>
            <a:round/>
            <a:headEnd type="none" w="lg" len="lg"/>
            <a:tailEnd type="stealth" w="lg" len="lg"/>
          </a:ln>
          <a:extLst>
            <a:ext uri="{909E8E84-426E-40DD-AFC4-6F175D3DCCD1}">
              <a14:hiddenFill xmlns:a14="http://schemas.microsoft.com/office/drawing/2010/main">
                <a:noFill/>
              </a14:hiddenFill>
            </a:ext>
          </a:extLst>
        </p:spPr>
        <p:txBody>
          <a:bodyPr wrap="none" anchor="ctr"/>
          <a:lstStyle/>
          <a:p>
            <a:endParaRPr lang="tr-TR"/>
          </a:p>
        </p:txBody>
      </p:sp>
      <p:sp>
        <p:nvSpPr>
          <p:cNvPr id="8201" name="Text Box 10"/>
          <p:cNvSpPr txBox="1">
            <a:spLocks noChangeArrowheads="1"/>
          </p:cNvSpPr>
          <p:nvPr/>
        </p:nvSpPr>
        <p:spPr bwMode="auto">
          <a:xfrm>
            <a:off x="6513513" y="5867400"/>
            <a:ext cx="1639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Salesperson</a:t>
            </a:r>
          </a:p>
        </p:txBody>
      </p:sp>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110</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34613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en-US" dirty="0"/>
              <a:t>Unary One-to-Many Relationships (cont.)</a:t>
            </a:r>
          </a:p>
        </p:txBody>
      </p:sp>
      <p:sp>
        <p:nvSpPr>
          <p:cNvPr id="53251" name="Rectangle 3"/>
          <p:cNvSpPr>
            <a:spLocks noGrp="1" noChangeArrowheads="1"/>
          </p:cNvSpPr>
          <p:nvPr>
            <p:ph type="body" idx="1"/>
          </p:nvPr>
        </p:nvSpPr>
        <p:spPr/>
        <p:txBody>
          <a:bodyPr/>
          <a:lstStyle/>
          <a:p>
            <a:pPr eaLnBrk="1" hangingPunct="1">
              <a:buFont typeface="Symbol" charset="2"/>
              <a:buChar char="¨"/>
              <a:defRPr/>
            </a:pPr>
            <a:r>
              <a:rPr lang="en-US" sz="2800"/>
              <a:t>A unary relationship because there is only one entity type involved.</a:t>
            </a:r>
          </a:p>
          <a:p>
            <a:pPr eaLnBrk="1" hangingPunct="1">
              <a:buFont typeface="Symbol" charset="2"/>
              <a:buChar char="¨"/>
              <a:defRPr/>
            </a:pPr>
            <a:endParaRPr lang="en-US" sz="2800"/>
          </a:p>
          <a:p>
            <a:pPr eaLnBrk="1" hangingPunct="1">
              <a:buFont typeface="Symbol" charset="2"/>
              <a:buChar char="¨"/>
              <a:defRPr/>
            </a:pPr>
            <a:r>
              <a:rPr lang="en-US" sz="2800"/>
              <a:t>A one-to-many because among the individual entity occurrences, that is, among the salespersons, a particular salesperson reports to one salesperson who is his sales manager, while a salesperson who is a sales manager may have several salespersons reporting to her.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111</a:t>
            </a:fld>
            <a:endParaRPr lang="en-US" dirty="0"/>
          </a:p>
        </p:txBody>
      </p:sp>
    </p:spTree>
    <p:extLst>
      <p:ext uri="{BB962C8B-B14F-4D97-AF65-F5344CB8AC3E}">
        <p14:creationId xmlns:p14="http://schemas.microsoft.com/office/powerpoint/2010/main" val="15022950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277813"/>
            <a:ext cx="8229600" cy="1627187"/>
          </a:xfrm>
        </p:spPr>
        <p:txBody>
          <a:bodyPr/>
          <a:lstStyle/>
          <a:p>
            <a:pPr eaLnBrk="1" hangingPunct="1">
              <a:defRPr/>
            </a:pPr>
            <a:r>
              <a:rPr lang="en-US" dirty="0"/>
              <a:t>General Hardware Co. Salesperson Reporting Hierarchy</a:t>
            </a:r>
          </a:p>
        </p:txBody>
      </p:sp>
      <p:pic>
        <p:nvPicPr>
          <p:cNvPr id="10244"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0" y="2438400"/>
            <a:ext cx="6645275" cy="3200400"/>
          </a:xfrm>
          <a:noFill/>
          <a:extLst>
            <a:ext uri="{909E8E84-426E-40DD-AFC4-6F175D3DCCD1}">
              <a14:hiddenFill xmlns:a14="http://schemas.microsoft.com/office/drawing/2010/main">
                <a:solidFill>
                  <a:srgbClr val="FFFFFF"/>
                </a:solidFill>
              </a14:hiddenFill>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112</a:t>
            </a:fld>
            <a:endParaRPr lang="en-US" dirty="0"/>
          </a:p>
        </p:txBody>
      </p:sp>
    </p:spTree>
    <p:extLst>
      <p:ext uri="{BB962C8B-B14F-4D97-AF65-F5344CB8AC3E}">
        <p14:creationId xmlns:p14="http://schemas.microsoft.com/office/powerpoint/2010/main" val="10577312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457200"/>
            <a:ext cx="8229600" cy="655638"/>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One-to-Many Unary Relationship</a:t>
            </a:r>
          </a:p>
        </p:txBody>
      </p:sp>
      <p:sp>
        <p:nvSpPr>
          <p:cNvPr id="55300" name="Rectangle 4"/>
          <p:cNvSpPr>
            <a:spLocks noGrp="1" noChangeArrowheads="1"/>
          </p:cNvSpPr>
          <p:nvPr>
            <p:ph type="body" sz="half" idx="2"/>
          </p:nvPr>
        </p:nvSpPr>
        <p:spPr>
          <a:xfrm>
            <a:off x="5943600" y="1524000"/>
            <a:ext cx="2971800" cy="4495800"/>
          </a:xfrm>
        </p:spPr>
        <p:txBody>
          <a:bodyPr/>
          <a:lstStyle/>
          <a:p>
            <a:pPr>
              <a:defRPr/>
            </a:pPr>
            <a:r>
              <a:rPr lang="en-US" sz="2800" dirty="0"/>
              <a:t>Requires the addition of one column to the relation representing the single entity involved in the unary relationship.</a:t>
            </a:r>
          </a:p>
        </p:txBody>
      </p:sp>
      <p:sp>
        <p:nvSpPr>
          <p:cNvPr id="11269" name="Line 5"/>
          <p:cNvSpPr>
            <a:spLocks noChangeShapeType="1"/>
          </p:cNvSpPr>
          <p:nvPr/>
        </p:nvSpPr>
        <p:spPr bwMode="auto">
          <a:xfrm flipV="1">
            <a:off x="5257800" y="6248400"/>
            <a:ext cx="2286000" cy="0"/>
          </a:xfrm>
          <a:prstGeom prst="line">
            <a:avLst/>
          </a:prstGeom>
          <a:noFill/>
          <a:ln w="38100">
            <a:solidFill>
              <a:srgbClr val="FF381A"/>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11270" name="Line 6"/>
          <p:cNvSpPr>
            <a:spLocks noChangeShapeType="1"/>
          </p:cNvSpPr>
          <p:nvPr/>
        </p:nvSpPr>
        <p:spPr bwMode="auto">
          <a:xfrm flipV="1">
            <a:off x="7543800" y="5486400"/>
            <a:ext cx="0" cy="762000"/>
          </a:xfrm>
          <a:prstGeom prst="line">
            <a:avLst/>
          </a:prstGeom>
          <a:noFill/>
          <a:ln w="38100">
            <a:solidFill>
              <a:srgbClr val="FF381A"/>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11271" name="Line 7"/>
          <p:cNvSpPr>
            <a:spLocks noChangeShapeType="1"/>
          </p:cNvSpPr>
          <p:nvPr/>
        </p:nvSpPr>
        <p:spPr bwMode="auto">
          <a:xfrm flipV="1">
            <a:off x="5257800" y="5638800"/>
            <a:ext cx="0" cy="609600"/>
          </a:xfrm>
          <a:prstGeom prst="line">
            <a:avLst/>
          </a:prstGeom>
          <a:noFill/>
          <a:ln w="38100">
            <a:solidFill>
              <a:srgbClr val="FF381A"/>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pic>
        <p:nvPicPr>
          <p:cNvPr id="1127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4876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113</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44614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dirty="0"/>
              <a:t>Unary Many-to-Many Relationships</a:t>
            </a:r>
          </a:p>
        </p:txBody>
      </p:sp>
      <p:sp>
        <p:nvSpPr>
          <p:cNvPr id="56323" name="Rectangle 3"/>
          <p:cNvSpPr>
            <a:spLocks noGrp="1" noChangeArrowheads="1"/>
          </p:cNvSpPr>
          <p:nvPr>
            <p:ph type="body" idx="1"/>
          </p:nvPr>
        </p:nvSpPr>
        <p:spPr/>
        <p:txBody>
          <a:bodyPr/>
          <a:lstStyle/>
          <a:p>
            <a:pPr>
              <a:defRPr/>
            </a:pPr>
            <a:r>
              <a:rPr lang="en-US" dirty="0"/>
              <a:t>A special case, an example of which has come to be known as the bill of materials problem.</a:t>
            </a:r>
          </a:p>
          <a:p>
            <a:pPr>
              <a:defRPr/>
            </a:pPr>
            <a:endParaRPr lang="en-US" dirty="0"/>
          </a:p>
          <a:p>
            <a:pPr>
              <a:defRPr/>
            </a:pPr>
            <a:r>
              <a:rPr lang="en-US" dirty="0"/>
              <a:t>Every entity occurrence can be related to many other occurrences.</a:t>
            </a:r>
          </a:p>
        </p:txBody>
      </p:sp>
      <p:sp>
        <p:nvSpPr>
          <p:cNvPr id="12293" name="Text Box 4"/>
          <p:cNvSpPr txBox="1">
            <a:spLocks noChangeArrowheads="1"/>
          </p:cNvSpPr>
          <p:nvPr/>
        </p:nvSpPr>
        <p:spPr bwMode="auto">
          <a:xfrm>
            <a:off x="2449513" y="5486400"/>
            <a:ext cx="1131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Product</a:t>
            </a:r>
          </a:p>
        </p:txBody>
      </p:sp>
      <p:sp>
        <p:nvSpPr>
          <p:cNvPr id="12294" name="Line 5"/>
          <p:cNvSpPr>
            <a:spLocks noChangeShapeType="1"/>
          </p:cNvSpPr>
          <p:nvPr/>
        </p:nvSpPr>
        <p:spPr bwMode="auto">
          <a:xfrm>
            <a:off x="3657600" y="5715000"/>
            <a:ext cx="1066800" cy="0"/>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tr-TR"/>
          </a:p>
        </p:txBody>
      </p:sp>
      <p:sp>
        <p:nvSpPr>
          <p:cNvPr id="12295" name="Line 6"/>
          <p:cNvSpPr>
            <a:spLocks noChangeShapeType="1"/>
          </p:cNvSpPr>
          <p:nvPr/>
        </p:nvSpPr>
        <p:spPr bwMode="auto">
          <a:xfrm>
            <a:off x="3836988" y="5715000"/>
            <a:ext cx="685800" cy="0"/>
          </a:xfrm>
          <a:prstGeom prst="line">
            <a:avLst/>
          </a:prstGeom>
          <a:noFill/>
          <a:ln w="28575">
            <a:solidFill>
              <a:schemeClr val="tx1"/>
            </a:solidFill>
            <a:round/>
            <a:headEnd type="stealth" w="lg" len="lg"/>
            <a:tailEnd type="stealth" w="lg" len="lg"/>
          </a:ln>
          <a:extLst>
            <a:ext uri="{909E8E84-426E-40DD-AFC4-6F175D3DCCD1}">
              <a14:hiddenFill xmlns:a14="http://schemas.microsoft.com/office/drawing/2010/main">
                <a:noFill/>
              </a14:hiddenFill>
            </a:ext>
          </a:extLst>
        </p:spPr>
        <p:txBody>
          <a:bodyPr wrap="none" anchor="ctr"/>
          <a:lstStyle/>
          <a:p>
            <a:endParaRPr lang="tr-TR"/>
          </a:p>
        </p:txBody>
      </p:sp>
      <p:sp>
        <p:nvSpPr>
          <p:cNvPr id="12296" name="Text Box 7"/>
          <p:cNvSpPr txBox="1">
            <a:spLocks noChangeArrowheads="1"/>
          </p:cNvSpPr>
          <p:nvPr/>
        </p:nvSpPr>
        <p:spPr bwMode="auto">
          <a:xfrm>
            <a:off x="4800600" y="5486400"/>
            <a:ext cx="1131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Product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114</a:t>
            </a:fld>
            <a:endParaRPr lang="en-US" dirty="0"/>
          </a:p>
        </p:txBody>
      </p:sp>
    </p:spTree>
    <p:extLst>
      <p:ext uri="{BB962C8B-B14F-4D97-AF65-F5344CB8AC3E}">
        <p14:creationId xmlns:p14="http://schemas.microsoft.com/office/powerpoint/2010/main" val="14932910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General Hardware Company’s Product Set</a:t>
            </a:r>
          </a:p>
        </p:txBody>
      </p:sp>
      <p:graphicFrame>
        <p:nvGraphicFramePr>
          <p:cNvPr id="1026" name="Object 3"/>
          <p:cNvGraphicFramePr>
            <a:graphicFrameLocks noGrp="1" noChangeAspect="1"/>
          </p:cNvGraphicFramePr>
          <p:nvPr>
            <p:ph sz="half" idx="1"/>
          </p:nvPr>
        </p:nvGraphicFramePr>
        <p:xfrm>
          <a:off x="1219200" y="1600200"/>
          <a:ext cx="5988050" cy="3648075"/>
        </p:xfrm>
        <a:graphic>
          <a:graphicData uri="http://schemas.openxmlformats.org/presentationml/2006/ole">
            <mc:AlternateContent xmlns:mc="http://schemas.openxmlformats.org/markup-compatibility/2006">
              <mc:Choice xmlns:v="urn:schemas-microsoft-com:vml" Requires="v">
                <p:oleObj spid="_x0000_s1034" name="Document" r:id="rId3" imgW="5486400" imgH="3343656" progId="Word.Document.8">
                  <p:embed/>
                </p:oleObj>
              </mc:Choice>
              <mc:Fallback>
                <p:oleObj name="Document" r:id="rId3" imgW="5486400" imgH="3343656" progId="Word.Document.8">
                  <p:embed/>
                  <p:pic>
                    <p:nvPicPr>
                      <p:cNvPr id="102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black">
                      <a:xfrm>
                        <a:off x="1219200" y="1600200"/>
                        <a:ext cx="5988050" cy="3648075"/>
                      </a:xfrm>
                      <a:prstGeom prst="rect">
                        <a:avLst/>
                      </a:prstGeom>
                      <a:solidFill>
                        <a:srgbClr val="FFE482"/>
                      </a:solidFill>
                    </p:spPr>
                  </p:pic>
                </p:oleObj>
              </mc:Fallback>
            </mc:AlternateContent>
          </a:graphicData>
        </a:graphic>
      </p:graphicFrame>
      <p:sp>
        <p:nvSpPr>
          <p:cNvPr id="83972" name="Rectangle 4"/>
          <p:cNvSpPr>
            <a:spLocks noGrp="1" noChangeArrowheads="1"/>
          </p:cNvSpPr>
          <p:nvPr>
            <p:ph type="body" sz="half" idx="2"/>
          </p:nvPr>
        </p:nvSpPr>
        <p:spPr>
          <a:xfrm>
            <a:off x="381000" y="5334000"/>
            <a:ext cx="8458200" cy="990600"/>
          </a:xfrm>
        </p:spPr>
        <p:txBody>
          <a:bodyPr>
            <a:normAutofit lnSpcReduction="10000"/>
          </a:bodyPr>
          <a:lstStyle/>
          <a:p>
            <a:pPr>
              <a:lnSpc>
                <a:spcPct val="90000"/>
              </a:lnSpc>
              <a:defRPr/>
            </a:pPr>
            <a:r>
              <a:rPr lang="en-US" sz="2000" dirty="0"/>
              <a:t>Tools and sets of tools are sold.</a:t>
            </a:r>
          </a:p>
          <a:p>
            <a:pPr>
              <a:lnSpc>
                <a:spcPct val="90000"/>
              </a:lnSpc>
              <a:defRPr/>
            </a:pPr>
            <a:endParaRPr lang="en-US" sz="2000" dirty="0"/>
          </a:p>
          <a:p>
            <a:pPr>
              <a:lnSpc>
                <a:spcPct val="90000"/>
              </a:lnSpc>
              <a:defRPr/>
            </a:pPr>
            <a:r>
              <a:rPr lang="en-US" sz="2000" dirty="0"/>
              <a:t>Many-to-many nature of products.</a:t>
            </a:r>
          </a:p>
        </p:txBody>
      </p:sp>
      <p:sp>
        <p:nvSpPr>
          <p:cNvPr id="2" name="Foliennummernplatzhalter 1"/>
          <p:cNvSpPr>
            <a:spLocks noGrp="1"/>
          </p:cNvSpPr>
          <p:nvPr>
            <p:ph type="sldNum" sz="quarter" idx="12"/>
          </p:nvPr>
        </p:nvSpPr>
        <p:spPr/>
        <p:txBody>
          <a:bodyPr/>
          <a:lstStyle/>
          <a:p>
            <a:fld id="{E942E428-4F27-4BFF-9513-01D66AAB7E42}" type="slidenum">
              <a:rPr lang="en-US" altLang="de-DE" smtClean="0">
                <a:latin typeface="Times New Roman" panose="02020603050405020304" pitchFamily="18" charset="0"/>
                <a:cs typeface="Times New Roman" panose="02020603050405020304" pitchFamily="18" charset="0"/>
              </a:rPr>
              <a:pPr/>
              <a:t>115</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315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77813"/>
            <a:ext cx="8229600" cy="865187"/>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Modified Product Relation</a:t>
            </a:r>
          </a:p>
        </p:txBody>
      </p:sp>
      <p:sp>
        <p:nvSpPr>
          <p:cNvPr id="58372" name="Rectangle 4"/>
          <p:cNvSpPr>
            <a:spLocks noGrp="1" noChangeArrowheads="1"/>
          </p:cNvSpPr>
          <p:nvPr>
            <p:ph type="body" sz="half" idx="2"/>
          </p:nvPr>
        </p:nvSpPr>
        <p:spPr/>
        <p:txBody>
          <a:bodyPr/>
          <a:lstStyle/>
          <a:p>
            <a:pPr>
              <a:lnSpc>
                <a:spcPct val="90000"/>
              </a:lnSpc>
              <a:defRPr/>
            </a:pPr>
            <a:r>
              <a:rPr lang="en-US" sz="2800" dirty="0"/>
              <a:t>Product Numbers have been reduced to 2 digits for simplicity.</a:t>
            </a:r>
          </a:p>
          <a:p>
            <a:pPr>
              <a:lnSpc>
                <a:spcPct val="90000"/>
              </a:lnSpc>
              <a:defRPr/>
            </a:pPr>
            <a:endParaRPr lang="en-US" sz="2800" dirty="0"/>
          </a:p>
          <a:p>
            <a:pPr>
              <a:lnSpc>
                <a:spcPct val="90000"/>
              </a:lnSpc>
              <a:defRPr/>
            </a:pPr>
            <a:r>
              <a:rPr lang="en-US" sz="2800" dirty="0"/>
              <a:t>Every individual unit item and every set of tools has its own row in the relation because every item and set is available for sale.</a:t>
            </a:r>
          </a:p>
        </p:txBody>
      </p:sp>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71600"/>
            <a:ext cx="3667125"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116</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87994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61211" y="381000"/>
            <a:ext cx="8229600" cy="865187"/>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Unary Many-to-Many Relationship: New Relation</a:t>
            </a:r>
          </a:p>
        </p:txBody>
      </p:sp>
      <p:sp>
        <p:nvSpPr>
          <p:cNvPr id="59396" name="Rectangle 4"/>
          <p:cNvSpPr>
            <a:spLocks noGrp="1" noChangeArrowheads="1"/>
          </p:cNvSpPr>
          <p:nvPr>
            <p:ph type="body" sz="half" idx="2"/>
          </p:nvPr>
        </p:nvSpPr>
        <p:spPr>
          <a:xfrm>
            <a:off x="2743200" y="1752600"/>
            <a:ext cx="5943600" cy="4378325"/>
          </a:xfrm>
        </p:spPr>
        <p:txBody>
          <a:bodyPr/>
          <a:lstStyle/>
          <a:p>
            <a:pPr>
              <a:lnSpc>
                <a:spcPct val="90000"/>
              </a:lnSpc>
              <a:defRPr/>
            </a:pPr>
            <a:r>
              <a:rPr lang="en-US" sz="2800" dirty="0"/>
              <a:t>Just as a binary many-to-many relationship requires the creation of an additional relation in a relational database, so does a unary many-to-many relationship.</a:t>
            </a:r>
          </a:p>
          <a:p>
            <a:pPr>
              <a:lnSpc>
                <a:spcPct val="90000"/>
              </a:lnSpc>
              <a:defRPr/>
            </a:pPr>
            <a:endParaRPr lang="en-US" sz="2800" dirty="0"/>
          </a:p>
          <a:p>
            <a:pPr>
              <a:lnSpc>
                <a:spcPct val="90000"/>
              </a:lnSpc>
              <a:defRPr/>
            </a:pPr>
            <a:r>
              <a:rPr lang="en-US" sz="2800" dirty="0"/>
              <a:t>The domain of values of each column is that of the Product Number column of the PRODUCT relation.</a:t>
            </a:r>
          </a:p>
        </p:txBody>
      </p:sp>
      <p:pic>
        <p:nvPicPr>
          <p:cNvPr id="1434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52600"/>
            <a:ext cx="196215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117</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237347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533400"/>
            <a:ext cx="8229600" cy="655638"/>
          </a:xfrm>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Ternary Relationships</a:t>
            </a:r>
          </a:p>
        </p:txBody>
      </p:sp>
      <p:pic>
        <p:nvPicPr>
          <p:cNvPr id="15364" name="Picture 5" descr="c06f008.jpg                                                    0000C656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p:pic>
      <p:sp>
        <p:nvSpPr>
          <p:cNvPr id="60422" name="Rectangle 6"/>
          <p:cNvSpPr>
            <a:spLocks noGrp="1" noChangeArrowheads="1"/>
          </p:cNvSpPr>
          <p:nvPr>
            <p:ph type="body" sz="half" idx="2"/>
          </p:nvPr>
        </p:nvSpPr>
        <p:spPr>
          <a:xfrm>
            <a:off x="4648200" y="1600200"/>
            <a:ext cx="4038600" cy="1143000"/>
          </a:xfrm>
        </p:spPr>
        <p:txBody>
          <a:bodyPr/>
          <a:lstStyle/>
          <a:p>
            <a:pPr>
              <a:defRPr/>
            </a:pPr>
            <a:r>
              <a:rPr lang="en-US" sz="2800" dirty="0"/>
              <a:t>Involves three different entity types.</a:t>
            </a:r>
          </a:p>
        </p:txBody>
      </p:sp>
      <p:pic>
        <p:nvPicPr>
          <p:cNvPr id="15366" name="Picture 8" descr="c06uf002.jpg                                                   0000C656Storage                        BC5BC41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6700" y="2819400"/>
            <a:ext cx="27305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118</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93427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sz="quarter"/>
          </p:nvPr>
        </p:nvSpPr>
        <p:spPr>
          <a:xfrm>
            <a:off x="457200" y="533400"/>
            <a:ext cx="8229600" cy="579438"/>
          </a:xfrm>
        </p:spPr>
        <p:txBody>
          <a:bodyP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General Hardware Co.: Ternary Relationship</a:t>
            </a:r>
          </a:p>
        </p:txBody>
      </p:sp>
      <p:pic>
        <p:nvPicPr>
          <p:cNvPr id="16388"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455295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0"/>
            <a:ext cx="3827463"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676400"/>
            <a:ext cx="2590800"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3810000"/>
            <a:ext cx="41211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53DFBBBC-0EF8-4022-B017-AD003B3B727D}" type="slidenum">
              <a:rPr lang="en-US" altLang="de-DE" smtClean="0">
                <a:latin typeface="Times New Roman" panose="02020603050405020304" pitchFamily="18" charset="0"/>
                <a:cs typeface="Times New Roman" panose="02020603050405020304" pitchFamily="18" charset="0"/>
              </a:rPr>
              <a:pPr/>
              <a:t>119</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046669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a:t>Ternary Relationship</a:t>
            </a:r>
          </a:p>
        </p:txBody>
      </p:sp>
      <p:sp>
        <p:nvSpPr>
          <p:cNvPr id="63491" name="Rectangle 3"/>
          <p:cNvSpPr>
            <a:spLocks noGrp="1" noChangeArrowheads="1"/>
          </p:cNvSpPr>
          <p:nvPr>
            <p:ph type="body" idx="1"/>
          </p:nvPr>
        </p:nvSpPr>
        <p:spPr/>
        <p:txBody>
          <a:bodyPr/>
          <a:lstStyle/>
          <a:p>
            <a:pPr>
              <a:defRPr/>
            </a:pPr>
            <a:r>
              <a:rPr lang="en-US" dirty="0"/>
              <a:t>These new General Hardware Co. relations are all independent with no foreign keys in any of them.</a:t>
            </a:r>
          </a:p>
          <a:p>
            <a:pPr>
              <a:defRPr/>
            </a:pPr>
            <a:endParaRPr lang="en-US" dirty="0"/>
          </a:p>
          <a:p>
            <a:pPr>
              <a:defRPr/>
            </a:pPr>
            <a:r>
              <a:rPr lang="en-US" dirty="0"/>
              <a:t>The SALES relation shows how this ternary relationship is represented in a relational database.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120</a:t>
            </a:fld>
            <a:endParaRPr lang="en-US" dirty="0"/>
          </a:p>
        </p:txBody>
      </p:sp>
    </p:spTree>
    <p:extLst>
      <p:ext uri="{BB962C8B-B14F-4D97-AF65-F5344CB8AC3E}">
        <p14:creationId xmlns:p14="http://schemas.microsoft.com/office/powerpoint/2010/main" val="15514301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lang="en-US" dirty="0"/>
              <a:t>Ternary Relationship (cont.)</a:t>
            </a:r>
          </a:p>
        </p:txBody>
      </p:sp>
      <p:sp>
        <p:nvSpPr>
          <p:cNvPr id="65539" name="Rectangle 3"/>
          <p:cNvSpPr>
            <a:spLocks noGrp="1" noChangeArrowheads="1"/>
          </p:cNvSpPr>
          <p:nvPr>
            <p:ph type="body" idx="1"/>
          </p:nvPr>
        </p:nvSpPr>
        <p:spPr/>
        <p:txBody>
          <a:bodyPr/>
          <a:lstStyle/>
          <a:p>
            <a:pPr>
              <a:defRPr/>
            </a:pPr>
            <a:r>
              <a:rPr lang="en-US" dirty="0"/>
              <a:t>The primary key of the additional relation (SALES) will be (at least) the combination of the primary keys of the entities involved in the relationship.</a:t>
            </a:r>
          </a:p>
          <a:p>
            <a:pPr eaLnBrk="1" hangingPunct="1">
              <a:buFont typeface="Symbol" charset="2"/>
              <a:buNone/>
              <a:defRPr/>
            </a:pPr>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121</a:t>
            </a:fld>
            <a:endParaRPr lang="en-US" dirty="0"/>
          </a:p>
        </p:txBody>
      </p:sp>
    </p:spTree>
    <p:extLst>
      <p:ext uri="{BB962C8B-B14F-4D97-AF65-F5344CB8AC3E}">
        <p14:creationId xmlns:p14="http://schemas.microsoft.com/office/powerpoint/2010/main" val="10761316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dirty="0"/>
              <a:t>Ternary Relationship (cont.)</a:t>
            </a:r>
          </a:p>
        </p:txBody>
      </p:sp>
      <p:sp>
        <p:nvSpPr>
          <p:cNvPr id="2053" name="Text Box 4"/>
          <p:cNvSpPr txBox="1">
            <a:spLocks noChangeArrowheads="1"/>
          </p:cNvSpPr>
          <p:nvPr/>
        </p:nvSpPr>
        <p:spPr bwMode="auto">
          <a:xfrm>
            <a:off x="5638800" y="1676400"/>
            <a:ext cx="2590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dirty="0"/>
              <a:t>Did salesperson 137 sell product 19440 to customer 0839?</a:t>
            </a:r>
          </a:p>
        </p:txBody>
      </p:sp>
      <p:graphicFrame>
        <p:nvGraphicFramePr>
          <p:cNvPr id="2050" name="Object 7"/>
          <p:cNvGraphicFramePr>
            <a:graphicFrameLocks noGrp="1" noChangeAspect="1"/>
          </p:cNvGraphicFramePr>
          <p:nvPr>
            <p:ph idx="1"/>
          </p:nvPr>
        </p:nvGraphicFramePr>
        <p:xfrm>
          <a:off x="381000" y="1524000"/>
          <a:ext cx="5029200" cy="4764088"/>
        </p:xfrm>
        <a:graphic>
          <a:graphicData uri="http://schemas.openxmlformats.org/presentationml/2006/ole">
            <mc:AlternateContent xmlns:mc="http://schemas.openxmlformats.org/markup-compatibility/2006">
              <mc:Choice xmlns:v="urn:schemas-microsoft-com:vml" Requires="v">
                <p:oleObj spid="_x0000_s2058" r:id="rId3" imgW="5486400" imgH="2816352" progId="">
                  <p:embed/>
                </p:oleObj>
              </mc:Choice>
              <mc:Fallback>
                <p:oleObj r:id="rId3" imgW="5486400" imgH="2816352" progId="">
                  <p:embed/>
                  <p:pic>
                    <p:nvPicPr>
                      <p:cNvPr id="2050" name="Object 7"/>
                      <p:cNvPicPr>
                        <a:picLocks noChangeAspect="1" noChangeArrowheads="1"/>
                      </p:cNvPicPr>
                      <p:nvPr/>
                    </p:nvPicPr>
                    <p:blipFill>
                      <a:blip r:embed="rId4">
                        <a:extLst>
                          <a:ext uri="{28A0092B-C50C-407E-A947-70E740481C1C}">
                            <a14:useLocalDpi xmlns:a14="http://schemas.microsoft.com/office/drawing/2010/main" val="0"/>
                          </a:ext>
                        </a:extLst>
                      </a:blip>
                      <a:srcRect r="45833"/>
                      <a:stretch>
                        <a:fillRect/>
                      </a:stretch>
                    </p:blipFill>
                    <p:spPr bwMode="black">
                      <a:xfrm>
                        <a:off x="381000" y="1524000"/>
                        <a:ext cx="5029200" cy="4764088"/>
                      </a:xfrm>
                      <a:prstGeom prst="rect">
                        <a:avLst/>
                      </a:prstGeom>
                      <a:solidFill>
                        <a:srgbClr val="FFE482"/>
                      </a:solidFill>
                    </p:spPr>
                  </p:pic>
                </p:oleObj>
              </mc:Fallback>
            </mc:AlternateContent>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122</a:t>
            </a:fld>
            <a:endParaRPr lang="en-US" dirty="0"/>
          </a:p>
        </p:txBody>
      </p:sp>
    </p:spTree>
    <p:extLst>
      <p:ext uri="{BB962C8B-B14F-4D97-AF65-F5344CB8AC3E}">
        <p14:creationId xmlns:p14="http://schemas.microsoft.com/office/powerpoint/2010/main" val="15354532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en-US"/>
              <a:t>Database Operations</a:t>
            </a:r>
          </a:p>
        </p:txBody>
      </p:sp>
      <p:sp>
        <p:nvSpPr>
          <p:cNvPr id="68611" name="Rectangle 3"/>
          <p:cNvSpPr>
            <a:spLocks noGrp="1" noChangeArrowheads="1"/>
          </p:cNvSpPr>
          <p:nvPr>
            <p:ph type="body" idx="1"/>
          </p:nvPr>
        </p:nvSpPr>
        <p:spPr/>
        <p:txBody>
          <a:bodyPr/>
          <a:lstStyle/>
          <a:p>
            <a:pPr>
              <a:defRPr/>
            </a:pPr>
            <a:r>
              <a:rPr lang="en-US" dirty="0"/>
              <a:t>In addition to retrieving data we must be prepared to perform data maintenance operations, including:</a:t>
            </a:r>
          </a:p>
          <a:p>
            <a:pPr lvl="1">
              <a:defRPr/>
            </a:pPr>
            <a:r>
              <a:rPr lang="en-US" dirty="0"/>
              <a:t>inserting new records</a:t>
            </a:r>
          </a:p>
          <a:p>
            <a:pPr lvl="1">
              <a:defRPr/>
            </a:pPr>
            <a:r>
              <a:rPr lang="en-US" dirty="0"/>
              <a:t>deleting existing records</a:t>
            </a:r>
          </a:p>
          <a:p>
            <a:pPr lvl="1">
              <a:defRPr/>
            </a:pPr>
            <a:r>
              <a:rPr lang="en-US" dirty="0"/>
              <a:t>updating existing records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123</a:t>
            </a:fld>
            <a:endParaRPr lang="en-US" dirty="0"/>
          </a:p>
        </p:txBody>
      </p:sp>
    </p:spTree>
    <p:extLst>
      <p:ext uri="{BB962C8B-B14F-4D97-AF65-F5344CB8AC3E}">
        <p14:creationId xmlns:p14="http://schemas.microsoft.com/office/powerpoint/2010/main" val="3025544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dirty="0"/>
              <a:t>Referential Integrity</a:t>
            </a:r>
          </a:p>
        </p:txBody>
      </p:sp>
      <p:sp>
        <p:nvSpPr>
          <p:cNvPr id="69635" name="Rectangle 3"/>
          <p:cNvSpPr>
            <a:spLocks noGrp="1" noChangeArrowheads="1"/>
          </p:cNvSpPr>
          <p:nvPr>
            <p:ph type="body" idx="1"/>
          </p:nvPr>
        </p:nvSpPr>
        <p:spPr/>
        <p:txBody>
          <a:bodyPr/>
          <a:lstStyle/>
          <a:p>
            <a:pPr>
              <a:defRPr/>
            </a:pPr>
            <a:r>
              <a:rPr lang="en-US" dirty="0"/>
              <a:t>Revolves around the circumstance of trying to refer to data in one relation in the database, based on values in another relation.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124</a:t>
            </a:fld>
            <a:endParaRPr lang="en-US" dirty="0"/>
          </a:p>
        </p:txBody>
      </p:sp>
    </p:spTree>
    <p:extLst>
      <p:ext uri="{BB962C8B-B14F-4D97-AF65-F5344CB8AC3E}">
        <p14:creationId xmlns:p14="http://schemas.microsoft.com/office/powerpoint/2010/main" val="19913732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277813"/>
            <a:ext cx="8229600" cy="1074737"/>
          </a:xfrm>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Referential Integrity - Record Deletion</a:t>
            </a:r>
          </a:p>
        </p:txBody>
      </p:sp>
      <p:sp>
        <p:nvSpPr>
          <p:cNvPr id="70662" name="Rectangle 6"/>
          <p:cNvSpPr>
            <a:spLocks noChangeArrowheads="1"/>
          </p:cNvSpPr>
          <p:nvPr/>
        </p:nvSpPr>
        <p:spPr bwMode="auto">
          <a:xfrm>
            <a:off x="6248400" y="1447800"/>
            <a:ext cx="2667000" cy="3776418"/>
          </a:xfrm>
          <a:prstGeom prst="rect">
            <a:avLst/>
          </a:prstGeom>
          <a:noFill/>
          <a:ln w="9525">
            <a:noFill/>
            <a:miter lim="800000"/>
            <a:headEnd/>
            <a:tailEnd/>
          </a:ln>
          <a:effectLst/>
        </p:spPr>
        <p:txBody>
          <a:bodyPr>
            <a:spAutoFit/>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effectLst>
                  <a:outerShdw blurRad="38100" dist="38100" dir="2700000" algn="tl">
                    <a:srgbClr val="000000"/>
                  </a:outerShdw>
                </a:effectLst>
                <a:latin typeface="Arial" charset="0"/>
              </a:rPr>
              <a:t> </a:t>
            </a:r>
            <a:r>
              <a:rPr lang="en-US" sz="2600" dirty="0">
                <a:latin typeface="Times New Roman" panose="02020603050405020304" pitchFamily="18" charset="0"/>
                <a:cs typeface="Times New Roman" panose="02020603050405020304" pitchFamily="18" charset="0"/>
              </a:rPr>
              <a:t>A problem arises, e.g., because a deleted record, a salesperson record, is on the “one side” of a one-to-many relationship.</a:t>
            </a:r>
          </a:p>
        </p:txBody>
      </p:sp>
      <p:pic>
        <p:nvPicPr>
          <p:cNvPr id="2150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471487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581400"/>
            <a:ext cx="4953000"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5E0C1397-E5DD-49B9-86B9-46A90C3FC9B8}" type="slidenum">
              <a:rPr lang="en-US" altLang="de-DE" smtClean="0">
                <a:latin typeface="Times New Roman" panose="02020603050405020304" pitchFamily="18" charset="0"/>
                <a:cs typeface="Times New Roman" panose="02020603050405020304" pitchFamily="18" charset="0"/>
              </a:rPr>
              <a:pPr/>
              <a:t>125</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86495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en-US"/>
              <a:t>Referential Integrity - Insertion</a:t>
            </a:r>
          </a:p>
        </p:txBody>
      </p:sp>
      <p:sp>
        <p:nvSpPr>
          <p:cNvPr id="71683" name="Rectangle 3"/>
          <p:cNvSpPr>
            <a:spLocks noGrp="1" noChangeArrowheads="1"/>
          </p:cNvSpPr>
          <p:nvPr>
            <p:ph type="body" idx="1"/>
          </p:nvPr>
        </p:nvSpPr>
        <p:spPr/>
        <p:txBody>
          <a:bodyPr/>
          <a:lstStyle/>
          <a:p>
            <a:pPr>
              <a:lnSpc>
                <a:spcPct val="90000"/>
              </a:lnSpc>
              <a:defRPr/>
            </a:pPr>
            <a:r>
              <a:rPr lang="en-US" sz="2800" dirty="0"/>
              <a:t>Insertion - if a new record is inserted into the “one side” (SALESPERSON relation) of the one-to-many relationship, there is no problem.</a:t>
            </a:r>
          </a:p>
          <a:p>
            <a:pPr>
              <a:lnSpc>
                <a:spcPct val="90000"/>
              </a:lnSpc>
              <a:defRPr/>
            </a:pPr>
            <a:endParaRPr lang="en-US" sz="2800" dirty="0"/>
          </a:p>
          <a:p>
            <a:pPr>
              <a:lnSpc>
                <a:spcPct val="90000"/>
              </a:lnSpc>
              <a:defRPr/>
            </a:pPr>
            <a:r>
              <a:rPr lang="en-US" sz="2800" dirty="0"/>
              <a:t>If a new customer record is inserted into the “many side” (CUSTOMER relation) of the one-to-many relationship and it happens to include a salesperson number that does not have a match in the SALESPERSON relation—that would cause the same kind of problem as the deletion example.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126</a:t>
            </a:fld>
            <a:endParaRPr lang="en-US" dirty="0"/>
          </a:p>
        </p:txBody>
      </p:sp>
    </p:spTree>
    <p:extLst>
      <p:ext uri="{BB962C8B-B14F-4D97-AF65-F5344CB8AC3E}">
        <p14:creationId xmlns:p14="http://schemas.microsoft.com/office/powerpoint/2010/main" val="11237413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en-US"/>
              <a:t>Referential Integrity - Update</a:t>
            </a:r>
          </a:p>
        </p:txBody>
      </p:sp>
      <p:sp>
        <p:nvSpPr>
          <p:cNvPr id="72707" name="Rectangle 3"/>
          <p:cNvSpPr>
            <a:spLocks noGrp="1" noChangeArrowheads="1"/>
          </p:cNvSpPr>
          <p:nvPr>
            <p:ph type="body" idx="1"/>
          </p:nvPr>
        </p:nvSpPr>
        <p:spPr/>
        <p:txBody>
          <a:bodyPr/>
          <a:lstStyle/>
          <a:p>
            <a:pPr>
              <a:defRPr/>
            </a:pPr>
            <a:r>
              <a:rPr lang="en-US" dirty="0"/>
              <a:t>Updating a foreign key value.</a:t>
            </a:r>
          </a:p>
          <a:p>
            <a:pPr>
              <a:defRPr/>
            </a:pPr>
            <a:endParaRPr lang="en-US" dirty="0"/>
          </a:p>
          <a:p>
            <a:pPr>
              <a:defRPr/>
            </a:pPr>
            <a:r>
              <a:rPr lang="en-US" dirty="0"/>
              <a:t>For example, a salesperson number in the CUSTOMER relation with a new salesperson number that has no match in the SALESPERSON relation.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127</a:t>
            </a:fld>
            <a:endParaRPr lang="en-US" dirty="0"/>
          </a:p>
        </p:txBody>
      </p:sp>
    </p:spTree>
    <p:extLst>
      <p:ext uri="{BB962C8B-B14F-4D97-AF65-F5344CB8AC3E}">
        <p14:creationId xmlns:p14="http://schemas.microsoft.com/office/powerpoint/2010/main" val="136026686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defRPr/>
            </a:pPr>
            <a:r>
              <a:rPr lang="en-US"/>
              <a:t>DBMS &amp; Referential Integrity</a:t>
            </a:r>
          </a:p>
        </p:txBody>
      </p:sp>
      <p:sp>
        <p:nvSpPr>
          <p:cNvPr id="73731" name="Rectangle 3"/>
          <p:cNvSpPr>
            <a:spLocks noGrp="1" noChangeArrowheads="1"/>
          </p:cNvSpPr>
          <p:nvPr>
            <p:ph type="body" idx="1"/>
          </p:nvPr>
        </p:nvSpPr>
        <p:spPr/>
        <p:txBody>
          <a:bodyPr/>
          <a:lstStyle/>
          <a:p>
            <a:pPr algn="just">
              <a:defRPr/>
            </a:pPr>
            <a:r>
              <a:rPr lang="en-US" sz="2800" dirty="0"/>
              <a:t>Early relational DBMSs did not provide any control mechanisms for referential integrity.</a:t>
            </a:r>
          </a:p>
          <a:p>
            <a:pPr algn="just">
              <a:defRPr/>
            </a:pPr>
            <a:endParaRPr lang="en-US" sz="2800" dirty="0"/>
          </a:p>
          <a:p>
            <a:pPr algn="just">
              <a:defRPr/>
            </a:pPr>
            <a:r>
              <a:rPr lang="en-US" sz="2800" dirty="0"/>
              <a:t>Modern relational DBMSs provide sophisticated control mechanisms for referential integrity:</a:t>
            </a:r>
          </a:p>
          <a:p>
            <a:pPr lvl="1" algn="just">
              <a:defRPr/>
            </a:pPr>
            <a:r>
              <a:rPr lang="en-US" sz="2400" dirty="0"/>
              <a:t>Delete rules</a:t>
            </a:r>
          </a:p>
          <a:p>
            <a:pPr lvl="1" algn="just">
              <a:defRPr/>
            </a:pPr>
            <a:r>
              <a:rPr lang="en-US" sz="2400" dirty="0"/>
              <a:t>Insert rules</a:t>
            </a:r>
          </a:p>
          <a:p>
            <a:pPr lvl="1" algn="just">
              <a:defRPr/>
            </a:pPr>
            <a:r>
              <a:rPr lang="en-US" sz="2400" dirty="0"/>
              <a:t>Update rules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128</a:t>
            </a:fld>
            <a:endParaRPr lang="en-US" dirty="0"/>
          </a:p>
        </p:txBody>
      </p:sp>
    </p:spTree>
    <p:extLst>
      <p:ext uri="{BB962C8B-B14F-4D97-AF65-F5344CB8AC3E}">
        <p14:creationId xmlns:p14="http://schemas.microsoft.com/office/powerpoint/2010/main" val="31757986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en-US"/>
              <a:t>Three Delete Rules</a:t>
            </a:r>
          </a:p>
        </p:txBody>
      </p:sp>
      <p:sp>
        <p:nvSpPr>
          <p:cNvPr id="74755" name="Rectangle 3"/>
          <p:cNvSpPr>
            <a:spLocks noGrp="1" noChangeArrowheads="1"/>
          </p:cNvSpPr>
          <p:nvPr>
            <p:ph type="body" idx="1"/>
          </p:nvPr>
        </p:nvSpPr>
        <p:spPr/>
        <p:txBody>
          <a:bodyPr/>
          <a:lstStyle/>
          <a:p>
            <a:pPr>
              <a:defRPr/>
            </a:pPr>
            <a:r>
              <a:rPr lang="en-US" dirty="0"/>
              <a:t>Restrict</a:t>
            </a:r>
          </a:p>
          <a:p>
            <a:pPr>
              <a:defRPr/>
            </a:pPr>
            <a:endParaRPr lang="en-US" dirty="0"/>
          </a:p>
          <a:p>
            <a:pPr>
              <a:defRPr/>
            </a:pPr>
            <a:r>
              <a:rPr lang="en-US" dirty="0"/>
              <a:t>Cascade</a:t>
            </a:r>
          </a:p>
          <a:p>
            <a:pPr>
              <a:defRPr/>
            </a:pPr>
            <a:endParaRPr lang="en-US" dirty="0"/>
          </a:p>
          <a:p>
            <a:pPr>
              <a:defRPr/>
            </a:pPr>
            <a:r>
              <a:rPr lang="en-US" dirty="0"/>
              <a:t>Set-to-Null</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129</a:t>
            </a:fld>
            <a:endParaRPr lang="en-US" dirty="0"/>
          </a:p>
        </p:txBody>
      </p:sp>
    </p:spTree>
    <p:extLst>
      <p:ext uri="{BB962C8B-B14F-4D97-AF65-F5344CB8AC3E}">
        <p14:creationId xmlns:p14="http://schemas.microsoft.com/office/powerpoint/2010/main" val="401994727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defRPr/>
            </a:pPr>
            <a:r>
              <a:rPr lang="en-US" dirty="0"/>
              <a:t>Delete Rule: Restrict</a:t>
            </a:r>
          </a:p>
        </p:txBody>
      </p:sp>
      <p:sp>
        <p:nvSpPr>
          <p:cNvPr id="75779" name="Rectangle 3"/>
          <p:cNvSpPr>
            <a:spLocks noGrp="1" noChangeArrowheads="1"/>
          </p:cNvSpPr>
          <p:nvPr>
            <p:ph type="body" idx="1"/>
          </p:nvPr>
        </p:nvSpPr>
        <p:spPr/>
        <p:txBody>
          <a:bodyPr/>
          <a:lstStyle/>
          <a:p>
            <a:pPr>
              <a:defRPr/>
            </a:pPr>
            <a:r>
              <a:rPr lang="en-US" dirty="0"/>
              <a:t>If an attempt is made to delete a record on the “one side” of the one-to-many relationship, the system will forbid the delete to take place if there are any matching foreign key values in the relation on the “many side.”</a:t>
            </a:r>
          </a:p>
          <a:p>
            <a:pPr>
              <a:defRPr/>
            </a:pPr>
            <a:endParaRPr lang="en-US" dirty="0"/>
          </a:p>
          <a:p>
            <a:pPr eaLnBrk="1" hangingPunct="1">
              <a:buFont typeface="Symbol" charset="2"/>
              <a:buChar char="¨"/>
              <a:defRPr/>
            </a:pPr>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130</a:t>
            </a:fld>
            <a:endParaRPr lang="en-US" dirty="0"/>
          </a:p>
        </p:txBody>
      </p:sp>
    </p:spTree>
    <p:extLst>
      <p:ext uri="{BB962C8B-B14F-4D97-AF65-F5344CB8AC3E}">
        <p14:creationId xmlns:p14="http://schemas.microsoft.com/office/powerpoint/2010/main" val="35664122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Delete Rule: Restrict (cont.)</a:t>
            </a:r>
          </a:p>
        </p:txBody>
      </p:sp>
      <p:sp>
        <p:nvSpPr>
          <p:cNvPr id="76804" name="Rectangle 4"/>
          <p:cNvSpPr>
            <a:spLocks noGrp="1" noChangeArrowheads="1"/>
          </p:cNvSpPr>
          <p:nvPr>
            <p:ph type="body" sz="half" idx="2"/>
          </p:nvPr>
        </p:nvSpPr>
        <p:spPr/>
        <p:txBody>
          <a:bodyPr/>
          <a:lstStyle/>
          <a:p>
            <a:pPr>
              <a:defRPr/>
            </a:pPr>
            <a:r>
              <a:rPr lang="en-US" sz="2400" dirty="0"/>
              <a:t>If an attempt is made to delete the record for salesperson 361 in the SALESPERSON relation, the system will not permit the deletion to take place because the CUSTOMER relation records for customers 1525 and 1700 include salesperson number 361 as a foreign key value.</a:t>
            </a:r>
          </a:p>
        </p:txBody>
      </p:sp>
      <p:pic>
        <p:nvPicPr>
          <p:cNvPr id="27653" name="Picture 6" descr="c06f012.jpg                                                    0000C656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193925"/>
            <a:ext cx="4038600" cy="3343275"/>
          </a:xfrm>
        </p:spPr>
      </p:pic>
      <p:sp>
        <p:nvSpPr>
          <p:cNvPr id="2" name="Foliennummernplatzhalter 1"/>
          <p:cNvSpPr>
            <a:spLocks noGrp="1"/>
          </p:cNvSpPr>
          <p:nvPr>
            <p:ph type="sldNum" sz="quarter" idx="12"/>
          </p:nvPr>
        </p:nvSpPr>
        <p:spPr/>
        <p:txBody>
          <a:bodyPr/>
          <a:lstStyle/>
          <a:p>
            <a:fld id="{6BCE9B78-16FC-4E5E-B3E8-7C017EC076AE}" type="slidenum">
              <a:rPr lang="en-US" altLang="de-DE" smtClean="0">
                <a:latin typeface="Times New Roman" panose="02020603050405020304" pitchFamily="18" charset="0"/>
                <a:cs typeface="Times New Roman" panose="02020603050405020304" pitchFamily="18" charset="0"/>
              </a:rPr>
              <a:pPr/>
              <a:t>131</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16395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defRPr/>
            </a:pPr>
            <a:r>
              <a:rPr lang="en-US" dirty="0"/>
              <a:t>Delete Rule: Cascade</a:t>
            </a:r>
          </a:p>
        </p:txBody>
      </p:sp>
      <p:sp>
        <p:nvSpPr>
          <p:cNvPr id="78851" name="Rectangle 3"/>
          <p:cNvSpPr>
            <a:spLocks noGrp="1" noChangeArrowheads="1"/>
          </p:cNvSpPr>
          <p:nvPr>
            <p:ph type="body" idx="1"/>
          </p:nvPr>
        </p:nvSpPr>
        <p:spPr/>
        <p:txBody>
          <a:bodyPr/>
          <a:lstStyle/>
          <a:p>
            <a:pPr>
              <a:lnSpc>
                <a:spcPct val="90000"/>
              </a:lnSpc>
              <a:defRPr/>
            </a:pPr>
            <a:r>
              <a:rPr lang="en-US" dirty="0"/>
              <a:t>If an attempt is made to delete a record on the “one side” of the relationship, not only will that record be deleted but all of the records on the “many side” of the relationship that have a matching foreign key value will also be deleted.</a:t>
            </a:r>
          </a:p>
          <a:p>
            <a:pPr>
              <a:lnSpc>
                <a:spcPct val="90000"/>
              </a:lnSpc>
              <a:defRPr/>
            </a:pPr>
            <a:endParaRPr lang="en-US" dirty="0"/>
          </a:p>
          <a:p>
            <a:pPr>
              <a:lnSpc>
                <a:spcPct val="90000"/>
              </a:lnSpc>
              <a:defRPr/>
            </a:pPr>
            <a:r>
              <a:rPr lang="en-US" dirty="0"/>
              <a:t>The deletion will cascade from one relation to the other.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132</a:t>
            </a:fld>
            <a:endParaRPr lang="en-US" dirty="0"/>
          </a:p>
        </p:txBody>
      </p:sp>
    </p:spTree>
    <p:extLst>
      <p:ext uri="{BB962C8B-B14F-4D97-AF65-F5344CB8AC3E}">
        <p14:creationId xmlns:p14="http://schemas.microsoft.com/office/powerpoint/2010/main" val="384172437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Delete Rule: Cascade (cont.)</a:t>
            </a:r>
          </a:p>
        </p:txBody>
      </p:sp>
      <p:sp>
        <p:nvSpPr>
          <p:cNvPr id="77828" name="Rectangle 4"/>
          <p:cNvSpPr>
            <a:spLocks noGrp="1" noChangeArrowheads="1"/>
          </p:cNvSpPr>
          <p:nvPr>
            <p:ph type="body" sz="half" idx="2"/>
          </p:nvPr>
        </p:nvSpPr>
        <p:spPr>
          <a:xfrm>
            <a:off x="457200" y="4211638"/>
            <a:ext cx="8229600" cy="2189162"/>
          </a:xfrm>
        </p:spPr>
        <p:txBody>
          <a:bodyPr/>
          <a:lstStyle/>
          <a:p>
            <a:pPr>
              <a:lnSpc>
                <a:spcPct val="90000"/>
              </a:lnSpc>
              <a:defRPr/>
            </a:pPr>
            <a:r>
              <a:rPr lang="en-US" sz="2400" dirty="0"/>
              <a:t>If an attempt is made to delete the record for salesperson 361 in the SALESPERSON relation, that salesperson record will be deleted and so too, automatically, will the records for customers 1525 and 1700 in the CUSTOMER relation because they have 361 as a foreign key value.</a:t>
            </a:r>
          </a:p>
        </p:txBody>
      </p:sp>
      <p:pic>
        <p:nvPicPr>
          <p:cNvPr id="29701" name="Picture 9" descr="c06f013.jpg                                                    0000C656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38338" y="1600200"/>
            <a:ext cx="5267325" cy="2189163"/>
          </a:xfrm>
        </p:spPr>
      </p:pic>
      <p:sp>
        <p:nvSpPr>
          <p:cNvPr id="2" name="Foliennummernplatzhalter 1"/>
          <p:cNvSpPr>
            <a:spLocks noGrp="1"/>
          </p:cNvSpPr>
          <p:nvPr>
            <p:ph type="sldNum" sz="quarter" idx="12"/>
          </p:nvPr>
        </p:nvSpPr>
        <p:spPr/>
        <p:txBody>
          <a:bodyPr/>
          <a:lstStyle/>
          <a:p>
            <a:fld id="{E942E428-4F27-4BFF-9513-01D66AAB7E42}" type="slidenum">
              <a:rPr lang="en-US" altLang="de-DE" smtClean="0">
                <a:latin typeface="Times New Roman" panose="02020603050405020304" pitchFamily="18" charset="0"/>
                <a:cs typeface="Times New Roman" panose="02020603050405020304" pitchFamily="18" charset="0"/>
              </a:rPr>
              <a:pPr/>
              <a:t>133</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720793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defRPr/>
            </a:pPr>
            <a:r>
              <a:rPr lang="en-US" dirty="0"/>
              <a:t>Delete Rule: Set-to-Null</a:t>
            </a:r>
          </a:p>
        </p:txBody>
      </p:sp>
      <p:sp>
        <p:nvSpPr>
          <p:cNvPr id="80899" name="Rectangle 3"/>
          <p:cNvSpPr>
            <a:spLocks noGrp="1" noChangeArrowheads="1"/>
          </p:cNvSpPr>
          <p:nvPr>
            <p:ph type="body" idx="1"/>
          </p:nvPr>
        </p:nvSpPr>
        <p:spPr/>
        <p:txBody>
          <a:bodyPr/>
          <a:lstStyle/>
          <a:p>
            <a:pPr>
              <a:defRPr/>
            </a:pPr>
            <a:r>
              <a:rPr lang="en-US" dirty="0"/>
              <a:t>If an attempt is made to delete a record on the “one side” of the one-to-many relationship, that record will be deleted and the matching foreign key values in the records on the “many side” of the relationship will be changed to null.</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134</a:t>
            </a:fld>
            <a:endParaRPr lang="en-US" dirty="0"/>
          </a:p>
        </p:txBody>
      </p:sp>
    </p:spTree>
    <p:extLst>
      <p:ext uri="{BB962C8B-B14F-4D97-AF65-F5344CB8AC3E}">
        <p14:creationId xmlns:p14="http://schemas.microsoft.com/office/powerpoint/2010/main" val="12197115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Delete Rule: Set-to-Null (cont.)</a:t>
            </a:r>
          </a:p>
        </p:txBody>
      </p:sp>
      <p:sp>
        <p:nvSpPr>
          <p:cNvPr id="81924" name="Rectangle 4"/>
          <p:cNvSpPr>
            <a:spLocks noGrp="1" noChangeArrowheads="1"/>
          </p:cNvSpPr>
          <p:nvPr>
            <p:ph type="body" sz="half" idx="2"/>
          </p:nvPr>
        </p:nvSpPr>
        <p:spPr>
          <a:xfrm>
            <a:off x="457200" y="4038600"/>
            <a:ext cx="8229600" cy="2189163"/>
          </a:xfrm>
        </p:spPr>
        <p:txBody>
          <a:bodyPr/>
          <a:lstStyle/>
          <a:p>
            <a:pPr>
              <a:lnSpc>
                <a:spcPct val="90000"/>
              </a:lnSpc>
              <a:defRPr/>
            </a:pPr>
            <a:r>
              <a:rPr lang="en-US" sz="2400" dirty="0"/>
              <a:t>If an attempt is made to delete the record for salesperson 361 in the SALESPERSON relation, that record will be deleted, and the Salesperson Number attribute values in the records for customers 1525 and 1700 in the CUSTOMER relation will have their Salesperson Number attribute values changed from 361 to null.</a:t>
            </a:r>
          </a:p>
        </p:txBody>
      </p:sp>
      <p:pic>
        <p:nvPicPr>
          <p:cNvPr id="31749" name="Picture 9" descr="c06f014.jpg                                                    0000C656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620963" y="1600200"/>
            <a:ext cx="3900487" cy="2189163"/>
          </a:xfrm>
        </p:spPr>
      </p:pic>
      <p:sp>
        <p:nvSpPr>
          <p:cNvPr id="2" name="Foliennummernplatzhalter 1"/>
          <p:cNvSpPr>
            <a:spLocks noGrp="1"/>
          </p:cNvSpPr>
          <p:nvPr>
            <p:ph type="sldNum" sz="quarter" idx="12"/>
          </p:nvPr>
        </p:nvSpPr>
        <p:spPr/>
        <p:txBody>
          <a:bodyPr/>
          <a:lstStyle/>
          <a:p>
            <a:fld id="{E942E428-4F27-4BFF-9513-01D66AAB7E42}" type="slidenum">
              <a:rPr lang="en-US" altLang="de-DE" smtClean="0">
                <a:latin typeface="Times New Roman" panose="02020603050405020304" pitchFamily="18" charset="0"/>
                <a:cs typeface="Times New Roman" panose="02020603050405020304" pitchFamily="18" charset="0"/>
              </a:rPr>
              <a:pPr/>
              <a:t>135</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3358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Autofit/>
          </a:bodyPr>
          <a:lstStyle/>
          <a:p>
            <a:pPr marL="0" indent="0" algn="ctr">
              <a:spcBef>
                <a:spcPts val="0"/>
              </a:spcBef>
              <a:spcAft>
                <a:spcPts val="600"/>
              </a:spcAft>
              <a:buNone/>
            </a:pPr>
            <a:r>
              <a:rPr lang="de-DE" sz="3200" dirty="0">
                <a:effectLst/>
                <a:latin typeface="Times New Roman" panose="02020603050405020304" pitchFamily="18" charset="0"/>
                <a:cs typeface="Times New Roman" panose="02020603050405020304" pitchFamily="18" charset="0"/>
              </a:rPr>
              <a:t>Relational Algebra &amp; Relational </a:t>
            </a:r>
            <a:r>
              <a:rPr lang="de-DE" sz="3200" dirty="0" err="1">
                <a:effectLst/>
                <a:latin typeface="Times New Roman" panose="02020603050405020304" pitchFamily="18" charset="0"/>
                <a:cs typeface="Times New Roman" panose="02020603050405020304" pitchFamily="18" charset="0"/>
              </a:rPr>
              <a:t>Calculus</a:t>
            </a:r>
            <a:endParaRPr lang="tr-TR" sz="2400" dirty="0">
              <a:effectLst/>
              <a:latin typeface="Times New Roman" panose="02020603050405020304" pitchFamily="18" charset="0"/>
              <a:cs typeface="Times New Roman" panose="02020603050405020304" pitchFamily="18" charset="0"/>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136</a:t>
            </a:fld>
            <a:endParaRPr lang="en-US" dirty="0"/>
          </a:p>
        </p:txBody>
      </p:sp>
    </p:spTree>
    <p:extLst>
      <p:ext uri="{BB962C8B-B14F-4D97-AF65-F5344CB8AC3E}">
        <p14:creationId xmlns:p14="http://schemas.microsoft.com/office/powerpoint/2010/main" val="96862921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err="1"/>
              <a:t>Ramez</a:t>
            </a:r>
            <a:r>
              <a:rPr lang="en-US" sz="2800" dirty="0"/>
              <a:t> </a:t>
            </a:r>
            <a:r>
              <a:rPr lang="en-US" sz="2800" dirty="0" err="1"/>
              <a:t>Elmasri</a:t>
            </a:r>
            <a:r>
              <a:rPr lang="en-US" sz="2800" dirty="0"/>
              <a:t>, </a:t>
            </a:r>
            <a:r>
              <a:rPr lang="en-US" sz="2800" dirty="0" err="1"/>
              <a:t>Shamkant</a:t>
            </a:r>
            <a:r>
              <a:rPr lang="en-US" sz="2800" dirty="0"/>
              <a:t> </a:t>
            </a:r>
            <a:r>
              <a:rPr lang="en-US" sz="2800" dirty="0" err="1"/>
              <a:t>Navathe</a:t>
            </a:r>
            <a:r>
              <a:rPr lang="en-US" sz="2800" dirty="0"/>
              <a:t>; “Fundamentals of Database Systems”, 6</a:t>
            </a:r>
            <a:r>
              <a:rPr lang="en-US" sz="2800" baseline="30000" dirty="0"/>
              <a:t>th</a:t>
            </a:r>
            <a:r>
              <a:rPr lang="en-US" sz="2800" dirty="0"/>
              <a:t> Ed., Pearson, 2014.</a:t>
            </a:r>
          </a:p>
          <a:p>
            <a:pPr>
              <a:spcAft>
                <a:spcPts val="0"/>
              </a:spcAft>
            </a:pPr>
            <a:r>
              <a:rPr lang="en-US" sz="2800" dirty="0"/>
              <a:t>Mark L. </a:t>
            </a:r>
            <a:r>
              <a:rPr lang="en-US" sz="2800" dirty="0" err="1"/>
              <a:t>Gillenson</a:t>
            </a:r>
            <a:r>
              <a:rPr lang="en-US" sz="2800" dirty="0"/>
              <a:t>; “Fundamentals of Database Management Systems”, 2</a:t>
            </a:r>
            <a:r>
              <a:rPr lang="en-US" sz="2800" baseline="30000" dirty="0"/>
              <a:t>nd</a:t>
            </a:r>
            <a:r>
              <a:rPr lang="en-US" sz="2800" dirty="0"/>
              <a:t>  Ed., John Wiley, 2012.</a:t>
            </a:r>
          </a:p>
          <a:p>
            <a:r>
              <a:rPr lang="de-DE" dirty="0"/>
              <a:t>Universität Hamburg, Fachbereich Informatik, Einführung in Datenbanksysteme, </a:t>
            </a:r>
            <a:r>
              <a:rPr lang="de-DE" dirty="0" err="1"/>
              <a:t>Lecture</a:t>
            </a:r>
            <a:r>
              <a:rPr lang="de-DE" dirty="0"/>
              <a:t> Notes, 1999</a:t>
            </a:r>
            <a:endParaRPr lang="tr-TR" dirty="0"/>
          </a:p>
          <a:p>
            <a:endParaRPr lang="en-US"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137</a:t>
            </a:fld>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4691</Words>
  <Application>Microsoft Office PowerPoint</Application>
  <PresentationFormat>Bildschirmpräsentation (4:3)</PresentationFormat>
  <Paragraphs>728</Paragraphs>
  <Slides>137</Slides>
  <Notes>2</Notes>
  <HiddenSlides>0</HiddenSlides>
  <MMClips>0</MMClips>
  <ScaleCrop>false</ScaleCrop>
  <HeadingPairs>
    <vt:vector size="8" baseType="variant">
      <vt:variant>
        <vt:lpstr>Verwendete Schriftarten</vt:lpstr>
      </vt:variant>
      <vt:variant>
        <vt:i4>9</vt:i4>
      </vt:variant>
      <vt:variant>
        <vt:lpstr>Design</vt:lpstr>
      </vt:variant>
      <vt:variant>
        <vt:i4>1</vt:i4>
      </vt:variant>
      <vt:variant>
        <vt:lpstr>Eingebettete OLE-Server</vt:lpstr>
      </vt:variant>
      <vt:variant>
        <vt:i4>1</vt:i4>
      </vt:variant>
      <vt:variant>
        <vt:lpstr>Folientitel</vt:lpstr>
      </vt:variant>
      <vt:variant>
        <vt:i4>137</vt:i4>
      </vt:variant>
    </vt:vector>
  </HeadingPairs>
  <TitlesOfParts>
    <vt:vector size="148" baseType="lpstr">
      <vt:lpstr>Arial</vt:lpstr>
      <vt:lpstr>Calibri</vt:lpstr>
      <vt:lpstr>Constantia</vt:lpstr>
      <vt:lpstr>Courier New</vt:lpstr>
      <vt:lpstr>Symbol</vt:lpstr>
      <vt:lpstr>Times</vt:lpstr>
      <vt:lpstr>Times New Roman</vt:lpstr>
      <vt:lpstr>Wingdings</vt:lpstr>
      <vt:lpstr>Wingdings 2</vt:lpstr>
      <vt:lpstr>Flow</vt:lpstr>
      <vt:lpstr>Document</vt:lpstr>
      <vt:lpstr>PowerPoint-Präsentation</vt:lpstr>
      <vt:lpstr>Part 1 Data Modeling &amp; Relational Data Model</vt:lpstr>
      <vt:lpstr>Learning Objectives</vt:lpstr>
      <vt:lpstr>Learning Objectives (cont.)</vt:lpstr>
      <vt:lpstr>Outline</vt:lpstr>
      <vt:lpstr>Essence of Data Modeling</vt:lpstr>
      <vt:lpstr>Entity-Relationship (E-R) Model</vt:lpstr>
      <vt:lpstr>E-R Model Entity (and its attributes)</vt:lpstr>
      <vt:lpstr>E-R Model Entity (and its attributes) (cont.)</vt:lpstr>
      <vt:lpstr>Relationships</vt:lpstr>
      <vt:lpstr>Binary Relationships</vt:lpstr>
      <vt:lpstr>Cardinality</vt:lpstr>
      <vt:lpstr>One-to-One Binary Relationship</vt:lpstr>
      <vt:lpstr>One-to-Many Binary Relationship</vt:lpstr>
      <vt:lpstr>Many-to-Many Binary Relationship</vt:lpstr>
      <vt:lpstr>Cardinality</vt:lpstr>
      <vt:lpstr>Modality</vt:lpstr>
      <vt:lpstr>Cardinality &amp; Modality</vt:lpstr>
      <vt:lpstr>Intersection Data</vt:lpstr>
      <vt:lpstr>Many-to-Many Binary Relationship with Intersection Data</vt:lpstr>
      <vt:lpstr>Associative Entity</vt:lpstr>
      <vt:lpstr>Associative Entity (cont.)</vt:lpstr>
      <vt:lpstr>Unary Relationships</vt:lpstr>
      <vt:lpstr>PowerPoint-Präsentation</vt:lpstr>
      <vt:lpstr>Ternary Relationship</vt:lpstr>
      <vt:lpstr>PowerPoint-Präsentation</vt:lpstr>
      <vt:lpstr>Good Reading Bookstores</vt:lpstr>
      <vt:lpstr>World Music Association</vt:lpstr>
      <vt:lpstr>Lucky Rent-A-Car</vt:lpstr>
      <vt:lpstr>The Relational Data Model and Relational Database Constraints</vt:lpstr>
      <vt:lpstr>Relational Model Concepts</vt:lpstr>
      <vt:lpstr>Relational Model Concepts (cont.)</vt:lpstr>
      <vt:lpstr>Domains, Attributes, Tuples, and Relations</vt:lpstr>
      <vt:lpstr>Domains, Attributes, Tuples, and Relations (cont.)</vt:lpstr>
      <vt:lpstr>Domains, Attributes, Tuples, and Relations (cont.)</vt:lpstr>
      <vt:lpstr>Domains, Attributes, Tuples, and Relations (cont.)</vt:lpstr>
      <vt:lpstr>Domains, Attributes, Tuples, and Relations (cont.)</vt:lpstr>
      <vt:lpstr>Characteristics of Relations</vt:lpstr>
      <vt:lpstr>Characteristics of Relations (cont.)</vt:lpstr>
      <vt:lpstr>Characteristics of Relations (cont.)</vt:lpstr>
      <vt:lpstr>Characteristics of Relations (cont.)</vt:lpstr>
      <vt:lpstr>Characteristics of Relations (cont.)</vt:lpstr>
      <vt:lpstr>Characteristics of Relations (cont.)</vt:lpstr>
      <vt:lpstr>Relational Model Notation</vt:lpstr>
      <vt:lpstr>Relational Model Notation (cont.)</vt:lpstr>
      <vt:lpstr>Relational Model Notation (cont.)</vt:lpstr>
      <vt:lpstr>Relational Model Constraints</vt:lpstr>
      <vt:lpstr>Relational Model Constraints (cont.)</vt:lpstr>
      <vt:lpstr>Domain Constraints</vt:lpstr>
      <vt:lpstr>Key Constraints and Constraints on NULL Values</vt:lpstr>
      <vt:lpstr>Key Constraints and Constraints on NULL Values (cont.)</vt:lpstr>
      <vt:lpstr>Key Constraints and Constraints on NULL Values (cont.)</vt:lpstr>
      <vt:lpstr>Key Constraints and Constraints on NULL Values (cont.)</vt:lpstr>
      <vt:lpstr>Relational Databases and Relational Database Schemas</vt:lpstr>
      <vt:lpstr>Relational Databases and Relational Database Schemas (cont.)</vt:lpstr>
      <vt:lpstr>Integrity, Referential Integrity, and Foreign Keys</vt:lpstr>
      <vt:lpstr>Integrity, Referential Integrity, and Foreign Keys (cont.)</vt:lpstr>
      <vt:lpstr>Integrity, Referential Integrity, and Foreign Keys (cont.)</vt:lpstr>
      <vt:lpstr>Other Types of Constraints</vt:lpstr>
      <vt:lpstr>Other Types of Constraints (cont.)</vt:lpstr>
      <vt:lpstr>Update Operations, Transactions, and Dealing with Constraint Violations</vt:lpstr>
      <vt:lpstr>PowerPoint-Präsentation</vt:lpstr>
      <vt:lpstr>PowerPoint-Präsentation</vt:lpstr>
      <vt:lpstr>PowerPoint-Präsentation</vt:lpstr>
      <vt:lpstr>The Insert Operation</vt:lpstr>
      <vt:lpstr>The Delete Operation</vt:lpstr>
      <vt:lpstr>The Update Operation</vt:lpstr>
      <vt:lpstr>The Transaction Concept</vt:lpstr>
      <vt:lpstr>Relational Database Model</vt:lpstr>
      <vt:lpstr>Relational Database Model (cont.)</vt:lpstr>
      <vt:lpstr>The Relational Database Concept</vt:lpstr>
      <vt:lpstr>Relational Terminology</vt:lpstr>
      <vt:lpstr>Relational Database Terminology (cont.)</vt:lpstr>
      <vt:lpstr>File / Relation: Differences</vt:lpstr>
      <vt:lpstr>File / Relation: Differences (cont.)</vt:lpstr>
      <vt:lpstr>Primary Key</vt:lpstr>
      <vt:lpstr>Primary Key (cont.)</vt:lpstr>
      <vt:lpstr>Primary Key (cont.)</vt:lpstr>
      <vt:lpstr>Candidate Key</vt:lpstr>
      <vt:lpstr>Candidate Key (cont.)</vt:lpstr>
      <vt:lpstr>Foreign Key</vt:lpstr>
      <vt:lpstr>Foreign Key (cont.)</vt:lpstr>
      <vt:lpstr>Domain of Values</vt:lpstr>
      <vt:lpstr>Binary Relationships</vt:lpstr>
      <vt:lpstr>One-to-Many Binary Relationships</vt:lpstr>
      <vt:lpstr>Foreign Key Can Be A Part of The Primary Key</vt:lpstr>
      <vt:lpstr>General Hardware Co.</vt:lpstr>
      <vt:lpstr>Many-to-Many Binary Relationship</vt:lpstr>
      <vt:lpstr>Many-to-Many Relationship</vt:lpstr>
      <vt:lpstr>Intersection Data</vt:lpstr>
      <vt:lpstr>Many-to-Many Relationship (cont.)</vt:lpstr>
      <vt:lpstr>SALES Relation (modified)</vt:lpstr>
      <vt:lpstr>Unacceptable: Many-to-Many</vt:lpstr>
      <vt:lpstr>SALES Relation (without intersection data)</vt:lpstr>
      <vt:lpstr>One-to-One Binary Relationship</vt:lpstr>
      <vt:lpstr>General Hardware Co. including OFFICE</vt:lpstr>
      <vt:lpstr>General Hardware Co. including OFFICE (cont.)</vt:lpstr>
      <vt:lpstr>Data Retrieval from a Relational Database</vt:lpstr>
      <vt:lpstr>Relational DBMS</vt:lpstr>
      <vt:lpstr>The Relational Select Operator</vt:lpstr>
      <vt:lpstr>The Relational Project Operator</vt:lpstr>
      <vt:lpstr>Extracting Data Across Multiple Relations: Data Integration</vt:lpstr>
      <vt:lpstr>Data Integration</vt:lpstr>
      <vt:lpstr>Terminology</vt:lpstr>
      <vt:lpstr>Good Reading Bookstores</vt:lpstr>
      <vt:lpstr>World Music Association</vt:lpstr>
      <vt:lpstr>Lucky Rent-A-Car</vt:lpstr>
      <vt:lpstr>General Hardware Co. including OFFICE (again)</vt:lpstr>
      <vt:lpstr>General Hardware Co. including OFFICE (cont.)</vt:lpstr>
      <vt:lpstr>Unary One-to-Many Relationships</vt:lpstr>
      <vt:lpstr>Unary One-to-Many Relationships (cont.)</vt:lpstr>
      <vt:lpstr>General Hardware Co. Salesperson Reporting Hierarchy</vt:lpstr>
      <vt:lpstr>One-to-Many Unary Relationship</vt:lpstr>
      <vt:lpstr>Unary Many-to-Many Relationships</vt:lpstr>
      <vt:lpstr>General Hardware Company’s Product Set</vt:lpstr>
      <vt:lpstr>Modified Product Relation</vt:lpstr>
      <vt:lpstr>Unary Many-to-Many Relationship: New Relation</vt:lpstr>
      <vt:lpstr>Ternary Relationships</vt:lpstr>
      <vt:lpstr>General Hardware Co.: Ternary Relationship</vt:lpstr>
      <vt:lpstr>Ternary Relationship</vt:lpstr>
      <vt:lpstr>Ternary Relationship (cont.)</vt:lpstr>
      <vt:lpstr>Ternary Relationship (cont.)</vt:lpstr>
      <vt:lpstr>Database Operations</vt:lpstr>
      <vt:lpstr>Referential Integrity</vt:lpstr>
      <vt:lpstr>Referential Integrity - Record Deletion</vt:lpstr>
      <vt:lpstr>Referential Integrity - Insertion</vt:lpstr>
      <vt:lpstr>Referential Integrity - Update</vt:lpstr>
      <vt:lpstr>DBMS &amp; Referential Integrity</vt:lpstr>
      <vt:lpstr>Three Delete Rules</vt:lpstr>
      <vt:lpstr>Delete Rule: Restrict</vt:lpstr>
      <vt:lpstr>Delete Rule: Restrict (cont.)</vt:lpstr>
      <vt:lpstr>Delete Rule: Cascade</vt:lpstr>
      <vt:lpstr>Delete Rule: Cascade (cont.)</vt:lpstr>
      <vt:lpstr>Delete Rule: Set-to-Null</vt:lpstr>
      <vt:lpstr>Delete Rule: Set-to-Null (cont.)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511</cp:revision>
  <dcterms:created xsi:type="dcterms:W3CDTF">2006-08-16T00:00:00Z</dcterms:created>
  <dcterms:modified xsi:type="dcterms:W3CDTF">2017-03-08T10:43:21Z</dcterms:modified>
</cp:coreProperties>
</file>