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84"/>
  </p:notesMasterIdLst>
  <p:handoutMasterIdLst>
    <p:handoutMasterId r:id="rId85"/>
  </p:handoutMasterIdLst>
  <p:sldIdLst>
    <p:sldId id="360" r:id="rId2"/>
    <p:sldId id="315" r:id="rId3"/>
    <p:sldId id="316" r:id="rId4"/>
    <p:sldId id="334" r:id="rId5"/>
    <p:sldId id="335" r:id="rId6"/>
    <p:sldId id="353" r:id="rId7"/>
    <p:sldId id="37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0" r:id="rId22"/>
    <p:sldId id="331" r:id="rId23"/>
    <p:sldId id="332" r:id="rId24"/>
    <p:sldId id="336" r:id="rId25"/>
    <p:sldId id="337" r:id="rId26"/>
    <p:sldId id="338" r:id="rId27"/>
    <p:sldId id="339" r:id="rId28"/>
    <p:sldId id="340" r:id="rId29"/>
    <p:sldId id="341" r:id="rId30"/>
    <p:sldId id="342" r:id="rId31"/>
    <p:sldId id="343" r:id="rId32"/>
    <p:sldId id="344" r:id="rId33"/>
    <p:sldId id="345" r:id="rId34"/>
    <p:sldId id="346" r:id="rId35"/>
    <p:sldId id="347" r:id="rId36"/>
    <p:sldId id="348" r:id="rId37"/>
    <p:sldId id="349" r:id="rId38"/>
    <p:sldId id="350" r:id="rId39"/>
    <p:sldId id="354" r:id="rId40"/>
    <p:sldId id="355" r:id="rId41"/>
    <p:sldId id="356" r:id="rId42"/>
    <p:sldId id="357" r:id="rId43"/>
    <p:sldId id="358" r:id="rId44"/>
    <p:sldId id="359" r:id="rId45"/>
    <p:sldId id="441" r:id="rId46"/>
    <p:sldId id="361" r:id="rId47"/>
    <p:sldId id="442" r:id="rId48"/>
    <p:sldId id="363" r:id="rId49"/>
    <p:sldId id="364" r:id="rId50"/>
    <p:sldId id="365" r:id="rId51"/>
    <p:sldId id="366" r:id="rId52"/>
    <p:sldId id="367" r:id="rId53"/>
    <p:sldId id="368" r:id="rId54"/>
    <p:sldId id="369" r:id="rId55"/>
    <p:sldId id="370" r:id="rId56"/>
    <p:sldId id="371" r:id="rId57"/>
    <p:sldId id="372" r:id="rId58"/>
    <p:sldId id="373" r:id="rId59"/>
    <p:sldId id="376" r:id="rId60"/>
    <p:sldId id="377" r:id="rId61"/>
    <p:sldId id="378" r:id="rId62"/>
    <p:sldId id="379" r:id="rId63"/>
    <p:sldId id="380" r:id="rId64"/>
    <p:sldId id="381" r:id="rId65"/>
    <p:sldId id="382" r:id="rId66"/>
    <p:sldId id="383" r:id="rId67"/>
    <p:sldId id="384" r:id="rId68"/>
    <p:sldId id="385" r:id="rId69"/>
    <p:sldId id="386" r:id="rId70"/>
    <p:sldId id="387" r:id="rId71"/>
    <p:sldId id="388" r:id="rId72"/>
    <p:sldId id="389" r:id="rId73"/>
    <p:sldId id="390" r:id="rId74"/>
    <p:sldId id="391" r:id="rId75"/>
    <p:sldId id="392" r:id="rId76"/>
    <p:sldId id="333" r:id="rId77"/>
    <p:sldId id="351" r:id="rId78"/>
    <p:sldId id="352" r:id="rId79"/>
    <p:sldId id="374" r:id="rId80"/>
    <p:sldId id="393" r:id="rId81"/>
    <p:sldId id="440" r:id="rId82"/>
    <p:sldId id="362" r:id="rId8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 autoAdjust="0"/>
    <p:restoredTop sz="90468" autoAdjust="0"/>
  </p:normalViewPr>
  <p:slideViewPr>
    <p:cSldViewPr>
      <p:cViewPr varScale="1">
        <p:scale>
          <a:sx n="104" d="100"/>
          <a:sy n="104" d="100"/>
        </p:scale>
        <p:origin x="1824" y="96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22FAA96-4BF2-4ECF-A0B9-CE032199DBD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4B52D9A-B853-42AC-A7C1-C345A046E4F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92638EF4-7BEA-4590-89C7-21221DFECE1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B9E7BDB9-76C9-4D36-ADD9-52DF5B47629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0B2953F-DE84-4936-B33F-EEE962906ED4}" type="slidenum">
              <a:rPr lang="en-US" altLang="tr-TR"/>
              <a:pPr>
                <a:defRPr/>
              </a:pPr>
              <a:t>‹Nr.›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411932D-0740-4756-B4F9-E039E01A581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F587FE0-2B32-426F-B358-B8590F3ECF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92A7DAA-C8EC-4BE6-95B9-445F5B6B0B9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8CD36DFD-6E14-4243-B16E-2A12D07F89E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FFC43E27-BF6E-4B62-ADDE-C13E0F248C4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64F8AA06-96F7-44F6-A222-8EE1A9642F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FF07CBE-2765-4BCC-B40B-B0EFC36DC2ED}" type="slidenum">
              <a:rPr lang="en-US" altLang="tr-TR"/>
              <a:pPr>
                <a:defRPr/>
              </a:pPr>
              <a:t>‹Nr.›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DAD21EFF-0852-4FF6-9F8A-DA695227DB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DF93F3-8B64-40D0-A44B-603D3A8A2F44}" type="slidenum">
              <a:rPr lang="en-US" altLang="de-DE" smtClean="0"/>
              <a:pPr>
                <a:spcBef>
                  <a:spcPct val="0"/>
                </a:spcBef>
              </a:pPr>
              <a:t>1</a:t>
            </a:fld>
            <a:endParaRPr lang="en-US" altLang="de-DE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0516C71-D3F3-4263-BB1B-41ECBF7338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708E498-1876-45F6-985D-7C23AC4CCE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hape 4">
            <a:extLst>
              <a:ext uri="{FF2B5EF4-FFF2-40B4-BE49-F238E27FC236}">
                <a16:creationId xmlns:a16="http://schemas.microsoft.com/office/drawing/2014/main" id="{2AA5176D-07AC-43DB-BFC8-96CA93474E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94BFC62-C56D-4CC3-8022-42E2841A6A2F}" type="slidenum">
              <a:rPr lang="en-US" altLang="de-DE"/>
              <a:pPr eaLnBrk="1" hangingPunct="1">
                <a:spcBef>
                  <a:spcPct val="0"/>
                </a:spcBef>
              </a:pPr>
              <a:t>2</a:t>
            </a:fld>
            <a:endParaRPr lang="en-US" altLang="de-DE"/>
          </a:p>
        </p:txBody>
      </p:sp>
      <p:sp>
        <p:nvSpPr>
          <p:cNvPr id="87043" name="Rectangle 31745">
            <a:extLst>
              <a:ext uri="{FF2B5EF4-FFF2-40B4-BE49-F238E27FC236}">
                <a16:creationId xmlns:a16="http://schemas.microsoft.com/office/drawing/2014/main" id="{2EAD78B7-9ACB-4590-A221-7EDE9126E8B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87044" name="Rectangle 31746">
            <a:extLst>
              <a:ext uri="{FF2B5EF4-FFF2-40B4-BE49-F238E27FC236}">
                <a16:creationId xmlns:a16="http://schemas.microsoft.com/office/drawing/2014/main" id="{A9371F47-9B48-4605-B6DB-BC6890C5E4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hape 4">
            <a:extLst>
              <a:ext uri="{FF2B5EF4-FFF2-40B4-BE49-F238E27FC236}">
                <a16:creationId xmlns:a16="http://schemas.microsoft.com/office/drawing/2014/main" id="{8579B1BE-3853-4AA2-ACEC-8F27C880B3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AA9DDD2-221D-469F-8864-77058FB81E1B}" type="slidenum">
              <a:rPr lang="en-US" altLang="de-DE"/>
              <a:pPr eaLnBrk="1" hangingPunct="1">
                <a:spcBef>
                  <a:spcPct val="0"/>
                </a:spcBef>
              </a:pPr>
              <a:t>3</a:t>
            </a:fld>
            <a:endParaRPr lang="en-US" altLang="de-DE"/>
          </a:p>
        </p:txBody>
      </p:sp>
      <p:sp>
        <p:nvSpPr>
          <p:cNvPr id="88067" name="Rectangle 32769">
            <a:extLst>
              <a:ext uri="{FF2B5EF4-FFF2-40B4-BE49-F238E27FC236}">
                <a16:creationId xmlns:a16="http://schemas.microsoft.com/office/drawing/2014/main" id="{A587AE05-BB63-4654-BEB6-2ACCBA239F3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88068" name="Rectangle 32770">
            <a:extLst>
              <a:ext uri="{FF2B5EF4-FFF2-40B4-BE49-F238E27FC236}">
                <a16:creationId xmlns:a16="http://schemas.microsoft.com/office/drawing/2014/main" id="{7A48951E-334D-466A-B6D9-25CEB9A81A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hape 4">
            <a:extLst>
              <a:ext uri="{FF2B5EF4-FFF2-40B4-BE49-F238E27FC236}">
                <a16:creationId xmlns:a16="http://schemas.microsoft.com/office/drawing/2014/main" id="{ADB6F6E7-EBB5-429C-8202-7EDFD96779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E69C038-FD5F-418B-8224-B4ABDE8E6218}" type="slidenum">
              <a:rPr lang="en-US" altLang="de-DE"/>
              <a:pPr eaLnBrk="1" hangingPunct="1">
                <a:spcBef>
                  <a:spcPct val="0"/>
                </a:spcBef>
              </a:pPr>
              <a:t>4</a:t>
            </a:fld>
            <a:endParaRPr lang="en-US" altLang="de-DE"/>
          </a:p>
        </p:txBody>
      </p:sp>
      <p:sp>
        <p:nvSpPr>
          <p:cNvPr id="89091" name="Rectangle 31745">
            <a:extLst>
              <a:ext uri="{FF2B5EF4-FFF2-40B4-BE49-F238E27FC236}">
                <a16:creationId xmlns:a16="http://schemas.microsoft.com/office/drawing/2014/main" id="{8B541A26-D86F-4009-BD6C-58C549E8017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89092" name="Rectangle 31746">
            <a:extLst>
              <a:ext uri="{FF2B5EF4-FFF2-40B4-BE49-F238E27FC236}">
                <a16:creationId xmlns:a16="http://schemas.microsoft.com/office/drawing/2014/main" id="{3614FC5D-36FF-40CA-B162-76A7AA243A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hape 4">
            <a:extLst>
              <a:ext uri="{FF2B5EF4-FFF2-40B4-BE49-F238E27FC236}">
                <a16:creationId xmlns:a16="http://schemas.microsoft.com/office/drawing/2014/main" id="{F31EC780-AF9A-49C7-85C7-BFDB6F6582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F4A179F-F68B-4C67-AA12-59B26712258B}" type="slidenum">
              <a:rPr lang="en-US" altLang="de-DE"/>
              <a:pPr eaLnBrk="1" hangingPunct="1">
                <a:spcBef>
                  <a:spcPct val="0"/>
                </a:spcBef>
              </a:pPr>
              <a:t>5</a:t>
            </a:fld>
            <a:endParaRPr lang="en-US" altLang="de-DE"/>
          </a:p>
        </p:txBody>
      </p:sp>
      <p:sp>
        <p:nvSpPr>
          <p:cNvPr id="90115" name="Rectangle 32769">
            <a:extLst>
              <a:ext uri="{FF2B5EF4-FFF2-40B4-BE49-F238E27FC236}">
                <a16:creationId xmlns:a16="http://schemas.microsoft.com/office/drawing/2014/main" id="{24CAB59D-F539-4F3A-A7B0-39F7003BACC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90116" name="Rectangle 32770">
            <a:extLst>
              <a:ext uri="{FF2B5EF4-FFF2-40B4-BE49-F238E27FC236}">
                <a16:creationId xmlns:a16="http://schemas.microsoft.com/office/drawing/2014/main" id="{3269149A-0E74-44A2-8B07-DADDBFBF9C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hape 4">
            <a:extLst>
              <a:ext uri="{FF2B5EF4-FFF2-40B4-BE49-F238E27FC236}">
                <a16:creationId xmlns:a16="http://schemas.microsoft.com/office/drawing/2014/main" id="{CB73FCAF-A745-499F-874D-9121F6A490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3533EFA-AA79-401D-A8A3-19F697D84E93}" type="slidenum">
              <a:rPr lang="en-US" altLang="de-DE"/>
              <a:pPr eaLnBrk="1" hangingPunct="1">
                <a:spcBef>
                  <a:spcPct val="0"/>
                </a:spcBef>
              </a:pPr>
              <a:t>6</a:t>
            </a:fld>
            <a:endParaRPr lang="en-US" altLang="de-DE"/>
          </a:p>
        </p:txBody>
      </p:sp>
      <p:sp>
        <p:nvSpPr>
          <p:cNvPr id="91139" name="Rectangle 31745">
            <a:extLst>
              <a:ext uri="{FF2B5EF4-FFF2-40B4-BE49-F238E27FC236}">
                <a16:creationId xmlns:a16="http://schemas.microsoft.com/office/drawing/2014/main" id="{8D36C771-C2E5-4984-ADC6-B04B26DBF85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91140" name="Rectangle 31746">
            <a:extLst>
              <a:ext uri="{FF2B5EF4-FFF2-40B4-BE49-F238E27FC236}">
                <a16:creationId xmlns:a16="http://schemas.microsoft.com/office/drawing/2014/main" id="{C4ACB533-196C-44A8-8722-91CA57378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hape 4">
            <a:extLst>
              <a:ext uri="{FF2B5EF4-FFF2-40B4-BE49-F238E27FC236}">
                <a16:creationId xmlns:a16="http://schemas.microsoft.com/office/drawing/2014/main" id="{077D6401-8F3A-46A9-AC69-FE7369829C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C4CE34E-A6EC-44F4-B943-25DC65BDC9D0}" type="slidenum">
              <a:rPr lang="en-US" altLang="de-DE"/>
              <a:pPr eaLnBrk="1" hangingPunct="1">
                <a:spcBef>
                  <a:spcPct val="0"/>
                </a:spcBef>
              </a:pPr>
              <a:t>7</a:t>
            </a:fld>
            <a:endParaRPr lang="en-US" altLang="de-DE"/>
          </a:p>
        </p:txBody>
      </p:sp>
      <p:sp>
        <p:nvSpPr>
          <p:cNvPr id="92163" name="Rectangle 25601">
            <a:extLst>
              <a:ext uri="{FF2B5EF4-FFF2-40B4-BE49-F238E27FC236}">
                <a16:creationId xmlns:a16="http://schemas.microsoft.com/office/drawing/2014/main" id="{1423D340-95A0-4933-BBF0-0E1DF3E22A7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92164" name="Rectangle 25602">
            <a:extLst>
              <a:ext uri="{FF2B5EF4-FFF2-40B4-BE49-F238E27FC236}">
                <a16:creationId xmlns:a16="http://schemas.microsoft.com/office/drawing/2014/main" id="{97F1F203-77B0-4FBF-B16A-8807C16D68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33792">
            <a:extLst>
              <a:ext uri="{FF2B5EF4-FFF2-40B4-BE49-F238E27FC236}">
                <a16:creationId xmlns:a16="http://schemas.microsoft.com/office/drawing/2014/main" id="{C6990B66-840C-4720-8B0C-2DE6322543CC}"/>
              </a:ext>
            </a:extLst>
          </p:cNvPr>
          <p:cNvSpPr>
            <a:spLocks noGrp="1" noRot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93187" name="Shape 2">
            <a:extLst>
              <a:ext uri="{FF2B5EF4-FFF2-40B4-BE49-F238E27FC236}">
                <a16:creationId xmlns:a16="http://schemas.microsoft.com/office/drawing/2014/main" id="{8C7F8DBA-D061-4494-A059-DE0CFA5CF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de-DE">
                <a:latin typeface="Arial" panose="020B0604020202020204" pitchFamily="34" charset="0"/>
              </a:rPr>
              <a:t>Single-value variables </a:t>
            </a:r>
            <a:r>
              <a:rPr lang="en-US" altLang="de-DE">
                <a:latin typeface="Arial" panose="020B0604020202020204" pitchFamily="34" charset="0"/>
                <a:cs typeface="Times New Roman" panose="02020603050405020304" pitchFamily="18" charset="0"/>
              </a:rPr>
              <a:t>track a character’s degree of happiness or unhappiness and a set of needs that the simulated character desires to fulfill.</a:t>
            </a:r>
            <a:endParaRPr lang="en-US" altLang="de-DE">
              <a:latin typeface="Arial" panose="020B0604020202020204" pitchFamily="34" charset="0"/>
            </a:endParaRPr>
          </a:p>
        </p:txBody>
      </p:sp>
      <p:sp>
        <p:nvSpPr>
          <p:cNvPr id="93188" name="Shape 3">
            <a:extLst>
              <a:ext uri="{FF2B5EF4-FFF2-40B4-BE49-F238E27FC236}">
                <a16:creationId xmlns:a16="http://schemas.microsoft.com/office/drawing/2014/main" id="{15A278AF-3E22-4E12-B458-9C51A75BB3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62997CB-C44A-42FB-8E24-74E2BD24D3E5}" type="slidenum">
              <a:rPr lang="en-US" altLang="de-DE"/>
              <a:pPr eaLnBrk="1" hangingPunct="1">
                <a:spcBef>
                  <a:spcPct val="0"/>
                </a:spcBef>
              </a:pPr>
              <a:t>30</a:t>
            </a:fld>
            <a:endParaRPr lang="en-US" alt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hape 4">
            <a:extLst>
              <a:ext uri="{FF2B5EF4-FFF2-40B4-BE49-F238E27FC236}">
                <a16:creationId xmlns:a16="http://schemas.microsoft.com/office/drawing/2014/main" id="{84DBA4C8-0B22-44B1-8FB8-CBEF928ECF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35A6F7E-51A6-4AB7-9869-C7E498A1953D}" type="slidenum">
              <a:rPr lang="en-US" altLang="de-DE"/>
              <a:pPr eaLnBrk="1" hangingPunct="1">
                <a:spcBef>
                  <a:spcPct val="0"/>
                </a:spcBef>
              </a:pPr>
              <a:t>39</a:t>
            </a:fld>
            <a:endParaRPr lang="en-US" altLang="de-DE"/>
          </a:p>
        </p:txBody>
      </p:sp>
      <p:sp>
        <p:nvSpPr>
          <p:cNvPr id="94211" name="Rectangle 32769">
            <a:extLst>
              <a:ext uri="{FF2B5EF4-FFF2-40B4-BE49-F238E27FC236}">
                <a16:creationId xmlns:a16="http://schemas.microsoft.com/office/drawing/2014/main" id="{E63FBFD9-97C2-4855-9AE9-F82751757D8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94212" name="Rectangle 32770">
            <a:extLst>
              <a:ext uri="{FF2B5EF4-FFF2-40B4-BE49-F238E27FC236}">
                <a16:creationId xmlns:a16="http://schemas.microsoft.com/office/drawing/2014/main" id="{5A71A8B9-2F6F-4299-B71B-AF3A53AF23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33792">
            <a:extLst>
              <a:ext uri="{FF2B5EF4-FFF2-40B4-BE49-F238E27FC236}">
                <a16:creationId xmlns:a16="http://schemas.microsoft.com/office/drawing/2014/main" id="{87C07EF7-5349-4B1E-9454-7486FBC6988E}"/>
              </a:ext>
            </a:extLst>
          </p:cNvPr>
          <p:cNvSpPr>
            <a:spLocks noGrp="1" noRot="1" noTextEdit="1"/>
          </p:cNvSpPr>
          <p:nvPr>
            <p:ph type="sldImg"/>
          </p:nvPr>
        </p:nvSpPr>
        <p:spPr>
          <a:noFill/>
          <a:ln cap="flat">
            <a:headEnd type="none" w="med" len="med"/>
            <a:tailEnd type="none" w="med" len="med"/>
          </a:ln>
        </p:spPr>
      </p:sp>
      <p:sp>
        <p:nvSpPr>
          <p:cNvPr id="95235" name="Shape 2">
            <a:extLst>
              <a:ext uri="{FF2B5EF4-FFF2-40B4-BE49-F238E27FC236}">
                <a16:creationId xmlns:a16="http://schemas.microsoft.com/office/drawing/2014/main" id="{1ECB07B3-8125-4057-8A73-455E28D05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95236" name="Shape 3">
            <a:extLst>
              <a:ext uri="{FF2B5EF4-FFF2-40B4-BE49-F238E27FC236}">
                <a16:creationId xmlns:a16="http://schemas.microsoft.com/office/drawing/2014/main" id="{4911909C-D249-4A67-B610-89208EA23B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22D0C7-146E-451B-9BC0-381467F823E1}" type="slidenum">
              <a:rPr lang="en-US" altLang="de-DE"/>
              <a:pPr eaLnBrk="1" hangingPunct="1">
                <a:spcBef>
                  <a:spcPct val="0"/>
                </a:spcBef>
              </a:pPr>
              <a:t>46</a:t>
            </a:fld>
            <a:endParaRPr lang="en-US" alt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81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71D219C-78E0-4B14-9D00-7659D79DD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91DFE781-A5B2-4D3B-BD58-F23C2F0489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B725540-C0EC-4417-BBC2-6DFB9DE444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fld id="{737564FC-6F95-4035-B281-5B6B1C77931E}" type="datetime1">
              <a:rPr lang="en-US"/>
              <a:pPr>
                <a:defRPr/>
              </a:pPr>
              <a:t>2/26/2019</a:t>
            </a:fld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48E6FC7-32F4-43E8-AF24-324B4539F7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© Pearson Education  Firewalls and VPNs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0DC9F7A-AF8A-48CC-85FF-7C9EDAE821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C6793EF3-E543-4E7F-A00E-5D87A6A6E43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415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436BA3DA-9C5F-4694-84D6-881307880E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7F68A051-ED24-4A1E-8EEC-E0DDD44648F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4109B-8525-41E0-B94F-37C586383AFC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983DF6F2-FC66-4444-AD0A-8EC8DA80AB8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4332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7EC77CD1-4F2C-4883-BF05-C09E61FD40F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67B4805-D990-4DBC-AF97-37F5289B263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A3D5B-ACC1-44E4-AA9B-9B5321EDA34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AFFAC39-BFAD-4A4E-9EA0-CF50832C4AD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1336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06ED218-9590-4C3A-9012-703939D0AF2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002DED32-8F01-4A56-A3B9-9351C748D26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7A57-154F-489C-A14C-BEADC00BE38E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03CCB27A-A10A-4E7D-B0B7-65A8F40C0F3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7546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9896CE7F-EE93-4587-8AFD-BEE9BFF83B6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9A43445B-A65B-4F9E-A653-02DBD722323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C7E2B-FF24-4D83-AF0F-EE1BE29C0E8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B5864909-4E68-4087-828D-97DB0EF925B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5755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9800D33F-D466-41F2-A047-A2B85E416C4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4A0262E2-0A37-45C1-9371-6A4BA50F21E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265F5-AE3E-48AE-AE08-8E3F487F5F6C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D4C32BCB-DE32-4357-8AC1-38A1EDEA044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3295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620F002C-C3E5-478F-8D6C-5563A67DEAB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72934C4E-BE5A-47E7-B11D-57A282B75C9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6826F-A143-4C87-80A7-8C4255E8E08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69170C54-B142-4211-9871-E511BA3E91A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742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14D0597C-12E4-486E-B8C8-89E5FA86D0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D283D4B9-A599-49F9-83CE-E22B51AE484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0A6AD-1335-4C41-9E21-D3B16DFB064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A00A5CCA-B7C3-490C-A066-8C434902973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0552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043545FD-D608-4E17-B458-6B806A689E6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AEBF2297-5F91-4624-A895-5B2858E1E98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9A17DD-5B1A-41D7-981B-3556F1A5B06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B7335335-EF7A-4F6F-BC54-7E9045EA705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7546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A022CD03-2758-421C-93B2-012512529F7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907C912-C1C6-4835-B1F0-4454964FF4D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064B8-3B84-4DC2-AE37-937164386B9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75B3A6C6-82BC-4796-851F-EA136244D1E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3989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36A645B1-0E94-4858-8108-904039C2359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D8421EC-3F0D-4CF4-8B18-E59173DA22E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D74C0-54E3-43CC-90DD-EF0C8282D66E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322A00C7-7D22-4B2F-9ABD-F563E7F21A6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530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>
            <a:extLst>
              <a:ext uri="{FF2B5EF4-FFF2-40B4-BE49-F238E27FC236}">
                <a16:creationId xmlns:a16="http://schemas.microsoft.com/office/drawing/2014/main" id="{12632C55-ABFB-46D5-BEE2-719E4CBF2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>
            <a:extLst>
              <a:ext uri="{FF2B5EF4-FFF2-40B4-BE49-F238E27FC236}">
                <a16:creationId xmlns:a16="http://schemas.microsoft.com/office/drawing/2014/main" id="{AE2442D7-AA01-459E-82DA-E11E16D9D4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Chapter 1  Games and Video Games</a:t>
            </a:r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F99C96D9-CF8E-4E4E-9A4C-9132D75153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6699FF"/>
                </a:solidFill>
              </a:defRPr>
            </a:lvl1pPr>
          </a:lstStyle>
          <a:p>
            <a:pPr>
              <a:defRPr/>
            </a:pPr>
            <a:fld id="{5588F08D-C5F6-4250-BD8C-999FD262AA0B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1029" name="Rectangle 15">
            <a:extLst>
              <a:ext uri="{FF2B5EF4-FFF2-40B4-BE49-F238E27FC236}">
                <a16:creationId xmlns:a16="http://schemas.microsoft.com/office/drawing/2014/main" id="{6D5F1A20-3C97-425A-A467-A14AFD2D36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16">
            <a:extLst>
              <a:ext uri="{FF2B5EF4-FFF2-40B4-BE49-F238E27FC236}">
                <a16:creationId xmlns:a16="http://schemas.microsoft.com/office/drawing/2014/main" id="{E458A3FB-921F-4FB1-A3C9-7559D34B09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>
            <a:extLst>
              <a:ext uri="{FF2B5EF4-FFF2-40B4-BE49-F238E27FC236}">
                <a16:creationId xmlns:a16="http://schemas.microsoft.com/office/drawing/2014/main" id="{B6F0C7B8-ADF1-4441-B922-C70B53A9404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© 2009 by Pearson Education, Inc</a:t>
            </a:r>
            <a:r>
              <a:rPr lang="en-US" sz="1400"/>
              <a:t> 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4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D1BDFD76-5E6D-49E6-90D0-D1385B2156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37431A58-5E9A-4D31-BA1F-FF4D30E644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CB0A3C94-87B3-4BDE-AA43-43729A13E6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4195B9E-9B1D-4E63-B6AB-3C07EDDD3F8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pic>
        <p:nvPicPr>
          <p:cNvPr id="5124" name="Picture 4" descr="subtunnel2">
            <a:extLst>
              <a:ext uri="{FF2B5EF4-FFF2-40B4-BE49-F238E27FC236}">
                <a16:creationId xmlns:a16="http://schemas.microsoft.com/office/drawing/2014/main" id="{C427DFED-0B37-4AF7-9CFC-767B5B1F8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8763"/>
            <a:ext cx="8812212" cy="598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F7C2AB18-71D8-48C9-B798-B3B05F01CF68}"/>
              </a:ext>
            </a:extLst>
          </p:cNvPr>
          <p:cNvSpPr txBox="1">
            <a:spLocks noChangeArrowheads="1"/>
          </p:cNvSpPr>
          <p:nvPr/>
        </p:nvSpPr>
        <p:spPr bwMode="auto">
          <a:xfrm rot="-243745">
            <a:off x="4973638" y="3678238"/>
            <a:ext cx="31765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tr-TR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420</a:t>
            </a:r>
            <a:endParaRPr lang="en-US" sz="4000" dirty="0">
              <a:solidFill>
                <a:srgbClr val="75A4F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>
            <a:extLst>
              <a:ext uri="{FF2B5EF4-FFF2-40B4-BE49-F238E27FC236}">
                <a16:creationId xmlns:a16="http://schemas.microsoft.com/office/drawing/2014/main" id="{9437813A-6074-4DAE-A6C5-130C95766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815013"/>
            <a:ext cx="514756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Lecture #2 Genres of Computer Games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5127" name="Text Box 762">
            <a:extLst>
              <a:ext uri="{FF2B5EF4-FFF2-40B4-BE49-F238E27FC236}">
                <a16:creationId xmlns:a16="http://schemas.microsoft.com/office/drawing/2014/main" id="{92249942-A693-4786-974F-7F5430E967E4}"/>
              </a:ext>
            </a:extLst>
          </p:cNvPr>
          <p:cNvSpPr txBox="1">
            <a:spLocks noChangeArrowheads="1"/>
          </p:cNvSpPr>
          <p:nvPr/>
        </p:nvSpPr>
        <p:spPr bwMode="auto">
          <a:xfrm rot="-218648">
            <a:off x="7543800" y="3001963"/>
            <a:ext cx="2286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200" b="1">
                <a:solidFill>
                  <a:srgbClr val="E1E8FB"/>
                </a:solidFill>
              </a:rPr>
              <a:t>L Line</a:t>
            </a:r>
          </a:p>
        </p:txBody>
      </p:sp>
      <p:sp>
        <p:nvSpPr>
          <p:cNvPr id="5128" name="Oval 764">
            <a:extLst>
              <a:ext uri="{FF2B5EF4-FFF2-40B4-BE49-F238E27FC236}">
                <a16:creationId xmlns:a16="http://schemas.microsoft.com/office/drawing/2014/main" id="{565653B1-1405-4413-BAA6-515DE8BD6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295400"/>
            <a:ext cx="304800" cy="304800"/>
          </a:xfrm>
          <a:prstGeom prst="ellipse">
            <a:avLst/>
          </a:prstGeom>
          <a:solidFill>
            <a:srgbClr val="6390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solidFill>
                <a:schemeClr val="tx1"/>
              </a:solidFill>
            </a:endParaRPr>
          </a:p>
        </p:txBody>
      </p:sp>
      <p:sp>
        <p:nvSpPr>
          <p:cNvPr id="5129" name="Text Box 765">
            <a:extLst>
              <a:ext uri="{FF2B5EF4-FFF2-40B4-BE49-F238E27FC236}">
                <a16:creationId xmlns:a16="http://schemas.microsoft.com/office/drawing/2014/main" id="{F1EAACAF-3A8F-4824-AB2D-A94437C8B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26365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DC2F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de-DE" sz="1800" b="1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1" name="Text Box 760">
            <a:extLst>
              <a:ext uri="{FF2B5EF4-FFF2-40B4-BE49-F238E27FC236}">
                <a16:creationId xmlns:a16="http://schemas.microsoft.com/office/drawing/2014/main" id="{272F1B85-0432-4D3C-BEDE-1B7E89CE0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5353050"/>
            <a:ext cx="30892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24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Computer Games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14" name="Text Box 761">
            <a:extLst>
              <a:ext uri="{FF2B5EF4-FFF2-40B4-BE49-F238E27FC236}">
                <a16:creationId xmlns:a16="http://schemas.microsoft.com/office/drawing/2014/main" id="{364D3BA7-B1A3-49CA-9709-9F4BCE3D06AF}"/>
              </a:ext>
            </a:extLst>
          </p:cNvPr>
          <p:cNvSpPr txBox="1">
            <a:spLocks noChangeArrowheads="1"/>
          </p:cNvSpPr>
          <p:nvPr/>
        </p:nvSpPr>
        <p:spPr bwMode="auto">
          <a:xfrm rot="1957629">
            <a:off x="5208588" y="6156325"/>
            <a:ext cx="11287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Part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ußzeilenplatzhalter 1">
            <a:extLst>
              <a:ext uri="{FF2B5EF4-FFF2-40B4-BE49-F238E27FC236}">
                <a16:creationId xmlns:a16="http://schemas.microsoft.com/office/drawing/2014/main" id="{55C2CBD4-B568-4531-BFAF-B17620A0A4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099" name="Foliennummernplatzhalter 2">
            <a:extLst>
              <a:ext uri="{FF2B5EF4-FFF2-40B4-BE49-F238E27FC236}">
                <a16:creationId xmlns:a16="http://schemas.microsoft.com/office/drawing/2014/main" id="{2B2C47C4-84B3-46E0-A56B-5D92EF6D71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6D96BED-FDA4-4748-B4FB-A0175213423E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100" name="Shape 67585">
            <a:extLst>
              <a:ext uri="{FF2B5EF4-FFF2-40B4-BE49-F238E27FC236}">
                <a16:creationId xmlns:a16="http://schemas.microsoft.com/office/drawing/2014/main" id="{2A28C92A-A9C6-434D-8208-D4C8FDE4F5C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altLang="de-DE"/>
              <a:t>Objectives</a:t>
            </a:r>
          </a:p>
        </p:txBody>
      </p:sp>
      <p:sp>
        <p:nvSpPr>
          <p:cNvPr id="4101" name="Shape 67586">
            <a:extLst>
              <a:ext uri="{FF2B5EF4-FFF2-40B4-BE49-F238E27FC236}">
                <a16:creationId xmlns:a16="http://schemas.microsoft.com/office/drawing/2014/main" id="{45B1DE35-DB45-4F06-8F90-DBC968336CC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r>
              <a:rPr lang="en-US" altLang="de-DE"/>
              <a:t>Know the different types of vehicle simulation games</a:t>
            </a:r>
          </a:p>
          <a:p>
            <a:r>
              <a:rPr lang="en-US" altLang="de-DE"/>
              <a:t>Know how the design of the game world influences the player’s perception of speed</a:t>
            </a:r>
          </a:p>
          <a:p>
            <a:r>
              <a:rPr lang="en-US" altLang="de-DE"/>
              <a:t>Know some ways to design artificial opponents for the game</a:t>
            </a:r>
            <a:endParaRPr lang="en-US" altLang="de-DE">
              <a:latin typeface="Courier"/>
              <a:cs typeface="Times New Roman" panose="02020603050405020304" pitchFamily="18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213C0D3-8FD5-4BD9-AE43-7D19490281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37A7A22-F777-4C23-9A9C-5DB8112DE5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ußzeilenplatzhalter 3">
            <a:extLst>
              <a:ext uri="{FF2B5EF4-FFF2-40B4-BE49-F238E27FC236}">
                <a16:creationId xmlns:a16="http://schemas.microsoft.com/office/drawing/2014/main" id="{13DF18DF-B4BE-46E4-8FB4-25925FD5B5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123" name="Foliennummernplatzhalter 4">
            <a:extLst>
              <a:ext uri="{FF2B5EF4-FFF2-40B4-BE49-F238E27FC236}">
                <a16:creationId xmlns:a16="http://schemas.microsoft.com/office/drawing/2014/main" id="{55D10ACA-55BB-48B8-9FA7-952896DA8F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0B71744-DFFB-48A3-B8D0-016FC73C3758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124" name="Rectangle 6">
            <a:extLst>
              <a:ext uri="{FF2B5EF4-FFF2-40B4-BE49-F238E27FC236}">
                <a16:creationId xmlns:a16="http://schemas.microsoft.com/office/drawing/2014/main" id="{F47AAB84-FAEA-4F5C-B7C7-1C2C064E44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Objectives </a:t>
            </a:r>
            <a:r>
              <a:rPr lang="en-US" altLang="de-DE" sz="3200" dirty="0"/>
              <a:t>(Cont.)</a:t>
            </a:r>
          </a:p>
        </p:txBody>
      </p:sp>
      <p:sp>
        <p:nvSpPr>
          <p:cNvPr id="5125" name="Rectangle 7">
            <a:extLst>
              <a:ext uri="{FF2B5EF4-FFF2-40B4-BE49-F238E27FC236}">
                <a16:creationId xmlns:a16="http://schemas.microsoft.com/office/drawing/2014/main" id="{9295861A-38C4-44F3-9A49-4806F4AD60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Understand the distinctions between military and civilian flight simulations</a:t>
            </a:r>
            <a:endParaRPr lang="en-US" altLang="de-DE">
              <a:latin typeface="Courier"/>
              <a:cs typeface="Times New Roman" panose="02020603050405020304" pitchFamily="18" charset="0"/>
            </a:endParaRPr>
          </a:p>
          <a:p>
            <a:r>
              <a:rPr lang="en-US" altLang="de-DE"/>
              <a:t>Be familiar with the various views often used in vehicle simulation interfaces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1524E5C-6EAC-4F1A-9EF2-43160094F5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B84EEE3-4D71-4F0B-9BF0-68C77410F4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ußzeilenplatzhalter 3">
            <a:extLst>
              <a:ext uri="{FF2B5EF4-FFF2-40B4-BE49-F238E27FC236}">
                <a16:creationId xmlns:a16="http://schemas.microsoft.com/office/drawing/2014/main" id="{ED245ADC-09FD-4CAC-B0C9-A7FE283D39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147" name="Foliennummernplatzhalter 4">
            <a:extLst>
              <a:ext uri="{FF2B5EF4-FFF2-40B4-BE49-F238E27FC236}">
                <a16:creationId xmlns:a16="http://schemas.microsoft.com/office/drawing/2014/main" id="{714DCBA6-D98E-43B8-8171-BD6E887883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F7E2A22-F564-48CD-B2B0-81D5BFC4730D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149" name="Rectangle 7">
            <a:extLst>
              <a:ext uri="{FF2B5EF4-FFF2-40B4-BE49-F238E27FC236}">
                <a16:creationId xmlns:a16="http://schemas.microsoft.com/office/drawing/2014/main" id="{85187F07-9BF7-4A4E-B242-312D970870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Know the definition of a construction and management simulation</a:t>
            </a:r>
          </a:p>
          <a:p>
            <a:r>
              <a:rPr lang="en-US" altLang="de-DE"/>
              <a:t>Know the differences between plan-and-build and purchase-and-place gameplay mechanics</a:t>
            </a:r>
          </a:p>
          <a:p>
            <a:r>
              <a:rPr lang="en-US" altLang="de-DE"/>
              <a:t>Know the basic gameplay modes and artificial behaviors common to this genre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747580B-EC13-4E3E-8244-2842012C21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C13CC4B-C6E2-4239-99FA-83E1E09C22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id="{6566F37B-4D80-4A6A-BFEC-803CD9D7CA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altLang="de-DE" dirty="0"/>
              <a:t>Objectives </a:t>
            </a:r>
            <a:r>
              <a:rPr lang="en-US" altLang="de-DE" sz="3200" dirty="0"/>
              <a:t>(Cont.)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ußzeilenplatzhalter 3">
            <a:extLst>
              <a:ext uri="{FF2B5EF4-FFF2-40B4-BE49-F238E27FC236}">
                <a16:creationId xmlns:a16="http://schemas.microsoft.com/office/drawing/2014/main" id="{EEF1A1F1-5E79-44F6-B352-8FD18ACC93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171" name="Foliennummernplatzhalter 4">
            <a:extLst>
              <a:ext uri="{FF2B5EF4-FFF2-40B4-BE49-F238E27FC236}">
                <a16:creationId xmlns:a16="http://schemas.microsoft.com/office/drawing/2014/main" id="{868B1A17-2C9C-476E-B344-25186BFE21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C704D78-5151-46D9-A402-D98D20336A31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172" name="Rectangle 6">
            <a:extLst>
              <a:ext uri="{FF2B5EF4-FFF2-40B4-BE49-F238E27FC236}">
                <a16:creationId xmlns:a16="http://schemas.microsoft.com/office/drawing/2014/main" id="{5425D25F-665E-45B9-A0A1-186355F4CD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 </a:t>
            </a:r>
            <a:r>
              <a:rPr lang="en-US" altLang="de-DE" sz="3200"/>
              <a:t>(Cont.)</a:t>
            </a:r>
          </a:p>
        </p:txBody>
      </p:sp>
      <p:sp>
        <p:nvSpPr>
          <p:cNvPr id="7173" name="Rectangle 7">
            <a:extLst>
              <a:ext uri="{FF2B5EF4-FFF2-40B4-BE49-F238E27FC236}">
                <a16:creationId xmlns:a16="http://schemas.microsoft.com/office/drawing/2014/main" id="{93BA1203-28E7-4D83-AABB-E10506784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Understand the issues facing a designer for user interface for this genre</a:t>
            </a:r>
          </a:p>
          <a:p>
            <a:r>
              <a:rPr lang="en-US" altLang="de-DE"/>
              <a:t>Understand the core mechanics of economies, construction, and management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4329047-8388-4AEB-AC8D-1E4A398F25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87CFAE8-FB44-4FE5-AD03-C3D047AFCD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ußzeilenplatzhalter 3">
            <a:extLst>
              <a:ext uri="{FF2B5EF4-FFF2-40B4-BE49-F238E27FC236}">
                <a16:creationId xmlns:a16="http://schemas.microsoft.com/office/drawing/2014/main" id="{7CF41995-AD97-4D9D-9DEA-477301FAEE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8195" name="Foliennummernplatzhalter 4">
            <a:extLst>
              <a:ext uri="{FF2B5EF4-FFF2-40B4-BE49-F238E27FC236}">
                <a16:creationId xmlns:a16="http://schemas.microsoft.com/office/drawing/2014/main" id="{C1247F92-2C22-46A3-B2FD-AD9999CEE9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92A69C3-6586-4869-922B-54F92AFA561B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8197" name="Rectangle 7">
            <a:extLst>
              <a:ext uri="{FF2B5EF4-FFF2-40B4-BE49-F238E27FC236}">
                <a16:creationId xmlns:a16="http://schemas.microsoft.com/office/drawing/2014/main" id="{155AFA10-9F52-4E61-A577-5E952AF74F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Know the definition of an adventure game and the common game features of the genre</a:t>
            </a:r>
          </a:p>
          <a:p>
            <a:r>
              <a:rPr lang="en-US" altLang="de-DE"/>
              <a:t>Understand the importance of character and story in the genre</a:t>
            </a:r>
          </a:p>
          <a:p>
            <a:r>
              <a:rPr lang="en-US" altLang="de-DE"/>
              <a:t>Describe the different interaction models and perspectives common to adventure games</a:t>
            </a:r>
          </a:p>
          <a:p>
            <a:r>
              <a:rPr lang="en-US" altLang="de-DE"/>
              <a:t>Understand how to use puzzles and inventory in designing an adventure game</a:t>
            </a:r>
          </a:p>
          <a:p>
            <a:pPr>
              <a:buFont typeface="Wingdings" panose="05000000000000000000" pitchFamily="2" charset="2"/>
              <a:buNone/>
            </a:pPr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2DDA8EF-8EBF-4BC8-8C7F-407B8D6E90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B9F5305-4746-4AE0-B10C-507D243AED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id="{9D345541-311E-4A47-A200-2E5C36ED26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altLang="de-DE" dirty="0"/>
              <a:t>Objectives </a:t>
            </a:r>
            <a:r>
              <a:rPr lang="en-US" altLang="de-DE" sz="3200" dirty="0"/>
              <a:t>(Cont.)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ußzeilenplatzhalter 3">
            <a:extLst>
              <a:ext uri="{FF2B5EF4-FFF2-40B4-BE49-F238E27FC236}">
                <a16:creationId xmlns:a16="http://schemas.microsoft.com/office/drawing/2014/main" id="{6CB3F2CA-BC63-4E0C-9F2C-6947CA2506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9219" name="Foliennummernplatzhalter 4">
            <a:extLst>
              <a:ext uri="{FF2B5EF4-FFF2-40B4-BE49-F238E27FC236}">
                <a16:creationId xmlns:a16="http://schemas.microsoft.com/office/drawing/2014/main" id="{3FA61906-36E5-4568-9F20-6754600514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ACDEEBA-FF83-4BAA-A875-6735603B3B65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9221" name="Rectangle 7">
            <a:extLst>
              <a:ext uri="{FF2B5EF4-FFF2-40B4-BE49-F238E27FC236}">
                <a16:creationId xmlns:a16="http://schemas.microsoft.com/office/drawing/2014/main" id="{351684B4-BB55-4FBB-942A-0ACB070F1A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Know the different forms of artificial life games and simulations</a:t>
            </a:r>
          </a:p>
          <a:p>
            <a:r>
              <a:rPr lang="en-US" altLang="de-DE"/>
              <a:t>Design basic artificial life systems</a:t>
            </a:r>
          </a:p>
          <a:p>
            <a:r>
              <a:rPr lang="en-US" altLang="de-DE"/>
              <a:t>Know the steps to designing puzzle games</a:t>
            </a:r>
          </a:p>
          <a:p>
            <a:r>
              <a:rPr lang="en-US" altLang="de-DE"/>
              <a:t>Understand the player’s needs for puzzle games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4ADF989-FAE5-480E-A521-8130CA45ED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C373811-F0DE-4B52-AA45-DAC44BCE2A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id="{162E2A44-0C65-43D9-9D05-0C1FAED9D4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altLang="de-DE" dirty="0"/>
              <a:t>Objectives </a:t>
            </a:r>
            <a:r>
              <a:rPr lang="en-US" altLang="de-DE" sz="3200" dirty="0"/>
              <a:t>(Cont.)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ußzeilenplatzhalter 3">
            <a:extLst>
              <a:ext uri="{FF2B5EF4-FFF2-40B4-BE49-F238E27FC236}">
                <a16:creationId xmlns:a16="http://schemas.microsoft.com/office/drawing/2014/main" id="{904B7438-2A03-4832-B890-04460282DF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0243" name="Foliennummernplatzhalter 4">
            <a:extLst>
              <a:ext uri="{FF2B5EF4-FFF2-40B4-BE49-F238E27FC236}">
                <a16:creationId xmlns:a16="http://schemas.microsoft.com/office/drawing/2014/main" id="{1DB4A20D-B032-4B29-BC6E-24AC94C97B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4195BC4-6BD4-4DBB-B078-7E3A2F9AA898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0244" name="Rectangle 6">
            <a:extLst>
              <a:ext uri="{FF2B5EF4-FFF2-40B4-BE49-F238E27FC236}">
                <a16:creationId xmlns:a16="http://schemas.microsoft.com/office/drawing/2014/main" id="{E793EE0D-3784-4117-AF47-E6F5D74F53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What Are Vehicle Simulations?</a:t>
            </a:r>
          </a:p>
        </p:txBody>
      </p:sp>
      <p:sp>
        <p:nvSpPr>
          <p:cNvPr id="10245" name="Rectangle 7">
            <a:extLst>
              <a:ext uri="{FF2B5EF4-FFF2-40B4-BE49-F238E27FC236}">
                <a16:creationId xmlns:a16="http://schemas.microsoft.com/office/drawing/2014/main" id="{E666F15B-6911-411F-84B3-DC0259E9A1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Feels like driving, flying, or controlling a vehicle</a:t>
            </a:r>
          </a:p>
          <a:p>
            <a:r>
              <a:rPr lang="en-US" altLang="de-DE"/>
              <a:t>Simulations vary from realistically handling the vehicle to adding game mechanics such as combat, racing, and special challenges</a:t>
            </a:r>
          </a:p>
          <a:p>
            <a:r>
              <a:rPr lang="en-US" altLang="de-DE"/>
              <a:t>Space and water vehicle simulations follow the same fundamental features as flying and driving simulations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F3320CC-A59F-433B-82AE-E425162D0E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5FB42E9-D307-45B1-974B-C04153CA68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ußzeilenplatzhalter 3">
            <a:extLst>
              <a:ext uri="{FF2B5EF4-FFF2-40B4-BE49-F238E27FC236}">
                <a16:creationId xmlns:a16="http://schemas.microsoft.com/office/drawing/2014/main" id="{6C5B1A7F-7341-4DAB-B0D7-7550543BB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1267" name="Foliennummernplatzhalter 4">
            <a:extLst>
              <a:ext uri="{FF2B5EF4-FFF2-40B4-BE49-F238E27FC236}">
                <a16:creationId xmlns:a16="http://schemas.microsoft.com/office/drawing/2014/main" id="{767080B8-A1BA-47A7-B5F7-412C432D56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2C81C73-CDDA-482F-AD09-C393C57782CA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1268" name="Rectangle 6">
            <a:extLst>
              <a:ext uri="{FF2B5EF4-FFF2-40B4-BE49-F238E27FC236}">
                <a16:creationId xmlns:a16="http://schemas.microsoft.com/office/drawing/2014/main" id="{4F4CCA69-87EC-463F-8AFA-73B536B515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</a:t>
            </a:r>
          </a:p>
        </p:txBody>
      </p:sp>
      <p:sp>
        <p:nvSpPr>
          <p:cNvPr id="11269" name="Rectangle 7">
            <a:extLst>
              <a:ext uri="{FF2B5EF4-FFF2-40B4-BE49-F238E27FC236}">
                <a16:creationId xmlns:a16="http://schemas.microsoft.com/office/drawing/2014/main" id="{1476CE23-94E0-450B-8E59-80568436F4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Flight simulators</a:t>
            </a:r>
          </a:p>
          <a:p>
            <a:pPr lvl="1"/>
            <a:r>
              <a:rPr lang="en-US" altLang="de-DE"/>
              <a:t>Civilian flight simulators are realistic and don’t include combat</a:t>
            </a:r>
          </a:p>
          <a:p>
            <a:pPr lvl="1"/>
            <a:r>
              <a:rPr lang="en-US" altLang="de-DE"/>
              <a:t>Military flight simulators are simplified but provide tactical conflict as well as physical challenges </a:t>
            </a:r>
          </a:p>
          <a:p>
            <a:r>
              <a:rPr lang="en-US" altLang="de-DE"/>
              <a:t>Driving simulators</a:t>
            </a:r>
          </a:p>
          <a:p>
            <a:pPr lvl="1"/>
            <a:r>
              <a:rPr lang="en-US" altLang="de-DE"/>
              <a:t>Organized racing is driving in an existing racing class; requires licensing</a:t>
            </a:r>
          </a:p>
          <a:p>
            <a:pPr lvl="1"/>
            <a:r>
              <a:rPr lang="en-US" altLang="de-DE"/>
              <a:t>Imaginary racing uses imaginary situations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5BE1159-3B43-4F2B-9A50-61CA268162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90483DC-A99F-4254-80BE-4B4E082DE9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ußzeilenplatzhalter 3">
            <a:extLst>
              <a:ext uri="{FF2B5EF4-FFF2-40B4-BE49-F238E27FC236}">
                <a16:creationId xmlns:a16="http://schemas.microsoft.com/office/drawing/2014/main" id="{E288D129-BA1E-4429-BB96-F2F1B53209E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2291" name="Foliennummernplatzhalter 4">
            <a:extLst>
              <a:ext uri="{FF2B5EF4-FFF2-40B4-BE49-F238E27FC236}">
                <a16:creationId xmlns:a16="http://schemas.microsoft.com/office/drawing/2014/main" id="{F61530D5-897F-4BA5-8CC1-FE5BC1AA3E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5B86C70-860E-448F-860D-3DBCC3956B98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2292" name="Rectangle 6">
            <a:extLst>
              <a:ext uri="{FF2B5EF4-FFF2-40B4-BE49-F238E27FC236}">
                <a16:creationId xmlns:a16="http://schemas.microsoft.com/office/drawing/2014/main" id="{B3FF04CA-D8EF-4FBA-B723-0FBF5667E8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12293" name="Rectangle 7">
            <a:extLst>
              <a:ext uri="{FF2B5EF4-FFF2-40B4-BE49-F238E27FC236}">
                <a16:creationId xmlns:a16="http://schemas.microsoft.com/office/drawing/2014/main" id="{CBA563B8-5373-4FE1-A842-BF36D3B061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Players</a:t>
            </a:r>
          </a:p>
          <a:p>
            <a:pPr lvl="1"/>
            <a:r>
              <a:rPr lang="en-US" altLang="de-DE"/>
              <a:t>Purists demand highly accurate simulations of real vehicles</a:t>
            </a:r>
          </a:p>
          <a:p>
            <a:pPr lvl="1"/>
            <a:r>
              <a:rPr lang="en-US" altLang="de-DE"/>
              <a:t>Casual players don’t care about the details as long as they can fly or drive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2C66558-D63B-4219-98E5-988F339F47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F8DBB50-E5C3-490D-A4DF-DF2EC5058A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ußzeilenplatzhalter 3">
            <a:extLst>
              <a:ext uri="{FF2B5EF4-FFF2-40B4-BE49-F238E27FC236}">
                <a16:creationId xmlns:a16="http://schemas.microsoft.com/office/drawing/2014/main" id="{362063DD-9894-42FC-A06B-DBDF7F0FD9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3315" name="Foliennummernplatzhalter 4">
            <a:extLst>
              <a:ext uri="{FF2B5EF4-FFF2-40B4-BE49-F238E27FC236}">
                <a16:creationId xmlns:a16="http://schemas.microsoft.com/office/drawing/2014/main" id="{E12330C9-F924-4CAF-86D9-5BF0C96653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7C35C64-3926-4FED-A724-1F5209293C99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3316" name="Rectangle 6">
            <a:extLst>
              <a:ext uri="{FF2B5EF4-FFF2-40B4-BE49-F238E27FC236}">
                <a16:creationId xmlns:a16="http://schemas.microsoft.com/office/drawing/2014/main" id="{9EC42335-0761-48EF-823E-E578A5F1AA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13317" name="Rectangle 7">
            <a:extLst>
              <a:ext uri="{FF2B5EF4-FFF2-40B4-BE49-F238E27FC236}">
                <a16:creationId xmlns:a16="http://schemas.microsoft.com/office/drawing/2014/main" id="{DBB44567-E4BD-4259-8DEC-1C36D1DC91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player’s role</a:t>
            </a:r>
          </a:p>
          <a:p>
            <a:pPr lvl="1"/>
            <a:r>
              <a:rPr lang="en-US" altLang="de-DE"/>
              <a:t>Flight simulators</a:t>
            </a:r>
            <a:r>
              <a:rPr lang="en-US" altLang="de-DE">
                <a:cs typeface="Arial" panose="020B0604020202020204" pitchFamily="34" charset="0"/>
              </a:rPr>
              <a:t>—</a:t>
            </a:r>
            <a:r>
              <a:rPr lang="en-US" altLang="de-DE"/>
              <a:t>pilot or military positions such as navigator or bombardier</a:t>
            </a:r>
          </a:p>
          <a:p>
            <a:pPr lvl="1"/>
            <a:r>
              <a:rPr lang="en-US" altLang="de-DE"/>
              <a:t>Racing-oriented driving games—driver or mechanic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302A0E0-A6A9-46E1-B718-7C51423699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40867F6-40AB-4E35-8814-500F619362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ußzeilenplatzhalter 3">
            <a:extLst>
              <a:ext uri="{FF2B5EF4-FFF2-40B4-BE49-F238E27FC236}">
                <a16:creationId xmlns:a16="http://schemas.microsoft.com/office/drawing/2014/main" id="{CAACD3F7-0225-476F-B16B-84469EE6BB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4339" name="Foliennummernplatzhalter 4">
            <a:extLst>
              <a:ext uri="{FF2B5EF4-FFF2-40B4-BE49-F238E27FC236}">
                <a16:creationId xmlns:a16="http://schemas.microsoft.com/office/drawing/2014/main" id="{917E49D1-EF66-4172-8620-A6C9AD85A6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96FC5CB-7DBF-4B16-8F0B-35108B52D62B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4340" name="Rectangle 6">
            <a:extLst>
              <a:ext uri="{FF2B5EF4-FFF2-40B4-BE49-F238E27FC236}">
                <a16:creationId xmlns:a16="http://schemas.microsoft.com/office/drawing/2014/main" id="{2F706664-F61E-4D55-B3E1-1870CFDD29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14341" name="Rectangle 7">
            <a:extLst>
              <a:ext uri="{FF2B5EF4-FFF2-40B4-BE49-F238E27FC236}">
                <a16:creationId xmlns:a16="http://schemas.microsoft.com/office/drawing/2014/main" id="{233AF1D6-B48F-4DDC-B51B-3A513DD7FD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Competition modes</a:t>
            </a:r>
          </a:p>
          <a:p>
            <a:pPr lvl="1"/>
            <a:r>
              <a:rPr lang="en-US" altLang="de-DE"/>
              <a:t>Military flight simulators—similar to first-person shooters</a:t>
            </a:r>
          </a:p>
          <a:p>
            <a:pPr lvl="1"/>
            <a:r>
              <a:rPr lang="en-US" altLang="de-DE"/>
              <a:t>Civilian flight simulators—single-player mode</a:t>
            </a:r>
          </a:p>
          <a:p>
            <a:pPr lvl="1"/>
            <a:r>
              <a:rPr lang="en-US" altLang="de-DE"/>
              <a:t>Driving simulators—single-player games or multiplayer races</a:t>
            </a:r>
          </a:p>
          <a:p>
            <a:pPr lvl="1"/>
            <a:r>
              <a:rPr lang="en-US" altLang="de-DE"/>
              <a:t>Military flight simulators and organized race-driving simulators—often include career mode and campaign mode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DA530CE-F0EC-4C49-9781-E7924B62FE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FBAA9AC-E586-44E8-ABF9-C85F1DF4D5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ußzeilenplatzhalter 3">
            <a:extLst>
              <a:ext uri="{FF2B5EF4-FFF2-40B4-BE49-F238E27FC236}">
                <a16:creationId xmlns:a16="http://schemas.microsoft.com/office/drawing/2014/main" id="{1B33E0E4-C2E6-4D6D-ABE6-208DD37ECC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5363" name="Foliennummernplatzhalter 4">
            <a:extLst>
              <a:ext uri="{FF2B5EF4-FFF2-40B4-BE49-F238E27FC236}">
                <a16:creationId xmlns:a16="http://schemas.microsoft.com/office/drawing/2014/main" id="{3CBF4A6A-07CE-4DC9-984C-DC33D6C614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D3790F1-DDDD-40C5-815C-01055DF7903C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5364" name="Rectangle 6">
            <a:extLst>
              <a:ext uri="{FF2B5EF4-FFF2-40B4-BE49-F238E27FC236}">
                <a16:creationId xmlns:a16="http://schemas.microsoft.com/office/drawing/2014/main" id="{5B6757B5-CA31-4C7E-BB33-47F1EA6021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15365" name="Rectangle 7">
            <a:extLst>
              <a:ext uri="{FF2B5EF4-FFF2-40B4-BE49-F238E27FC236}">
                <a16:creationId xmlns:a16="http://schemas.microsoft.com/office/drawing/2014/main" id="{EC70AF7F-FD10-4930-B81F-B05D819D4D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Gameplay and victory conditions</a:t>
            </a:r>
          </a:p>
          <a:p>
            <a:pPr lvl="1"/>
            <a:r>
              <a:rPr lang="en-US" altLang="de-DE"/>
              <a:t>Primary challenge is controlling the vehicle</a:t>
            </a:r>
          </a:p>
          <a:p>
            <a:pPr lvl="1"/>
            <a:r>
              <a:rPr lang="en-US" altLang="de-DE"/>
              <a:t>Military flight sims must also achieve the mission objective</a:t>
            </a:r>
          </a:p>
          <a:p>
            <a:pPr lvl="2"/>
            <a:r>
              <a:rPr lang="en-US" altLang="de-DE"/>
              <a:t>Type of plane determines gameplay</a:t>
            </a:r>
          </a:p>
          <a:p>
            <a:pPr lvl="2"/>
            <a:r>
              <a:rPr lang="en-US" altLang="de-DE"/>
              <a:t>Many offer a series of missions</a:t>
            </a:r>
          </a:p>
          <a:p>
            <a:pPr lvl="1"/>
            <a:r>
              <a:rPr lang="en-US" altLang="de-DE"/>
              <a:t>Civilian flight sims seldom have victory conditions</a:t>
            </a:r>
          </a:p>
          <a:p>
            <a:pPr lvl="1"/>
            <a:r>
              <a:rPr lang="en-US" altLang="de-DE"/>
              <a:t>Organized racing sims take gameplay from the real races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7F1DA5A-A4CE-4C91-A6CD-1DE78DBE42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3241A99-D5FB-4543-85D1-859C90EA1E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ußzeilenplatzhalter 3">
            <a:extLst>
              <a:ext uri="{FF2B5EF4-FFF2-40B4-BE49-F238E27FC236}">
                <a16:creationId xmlns:a16="http://schemas.microsoft.com/office/drawing/2014/main" id="{E8D4D7BC-3144-4699-8113-4535BD9B27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6387" name="Foliennummernplatzhalter 4">
            <a:extLst>
              <a:ext uri="{FF2B5EF4-FFF2-40B4-BE49-F238E27FC236}">
                <a16:creationId xmlns:a16="http://schemas.microsoft.com/office/drawing/2014/main" id="{0248F1EB-5E8C-4FE9-935F-6C2878013F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6F76D14-2AF0-4D88-9E8F-C803060F6A7C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D984F7A9-543C-4D8C-A052-676DCF6508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A0996F42-12A4-497A-B47A-AA93207570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Vehicle simulations are technologically oriented, so the core mechanics are almost entirely about physics</a:t>
            </a:r>
          </a:p>
          <a:p>
            <a:r>
              <a:rPr lang="en-US" altLang="de-DE"/>
              <a:t>Designing opponents</a:t>
            </a:r>
          </a:p>
          <a:p>
            <a:pPr lvl="1"/>
            <a:r>
              <a:rPr lang="en-US" altLang="de-DE"/>
              <a:t>Provide different vehicles with different characteristics</a:t>
            </a:r>
          </a:p>
          <a:p>
            <a:pPr lvl="1"/>
            <a:r>
              <a:rPr lang="en-US" altLang="de-DE"/>
              <a:t>Modify the behavior of individual opponents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2DC7682-DB32-44A4-97CB-953B03C876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E95E66D-A54F-4D7C-8D9B-1F8548198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ußzeilenplatzhalter 3">
            <a:extLst>
              <a:ext uri="{FF2B5EF4-FFF2-40B4-BE49-F238E27FC236}">
                <a16:creationId xmlns:a16="http://schemas.microsoft.com/office/drawing/2014/main" id="{9CBEFBF5-11D3-4E93-9FB2-BB3E1C11A0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7411" name="Foliennummernplatzhalter 4">
            <a:extLst>
              <a:ext uri="{FF2B5EF4-FFF2-40B4-BE49-F238E27FC236}">
                <a16:creationId xmlns:a16="http://schemas.microsoft.com/office/drawing/2014/main" id="{25ABC519-2200-4F15-A01E-4771898DD1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79B777C-5D2C-44CF-891F-7A6A655CAAD4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7412" name="Rectangle 6">
            <a:extLst>
              <a:ext uri="{FF2B5EF4-FFF2-40B4-BE49-F238E27FC236}">
                <a16:creationId xmlns:a16="http://schemas.microsoft.com/office/drawing/2014/main" id="{5BA356DE-1A7B-41E2-898F-BB2B6D41BE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17413" name="Rectangle 7">
            <a:extLst>
              <a:ext uri="{FF2B5EF4-FFF2-40B4-BE49-F238E27FC236}">
                <a16:creationId xmlns:a16="http://schemas.microsoft.com/office/drawing/2014/main" id="{9A91E104-6504-4179-BD39-A7F850A396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Damage</a:t>
            </a:r>
          </a:p>
          <a:p>
            <a:pPr lvl="1"/>
            <a:r>
              <a:rPr lang="en-US" altLang="de-DE"/>
              <a:t>Children’s games can ignore damage to the vehicle</a:t>
            </a:r>
          </a:p>
          <a:p>
            <a:pPr lvl="1"/>
            <a:r>
              <a:rPr lang="en-US" altLang="de-DE"/>
              <a:t>Damage can be modeled as a single variable like health points</a:t>
            </a:r>
          </a:p>
          <a:p>
            <a:pPr lvl="1"/>
            <a:r>
              <a:rPr lang="en-US" altLang="de-DE"/>
              <a:t>Accurate modeling divides the vehicle into areas</a:t>
            </a:r>
          </a:p>
          <a:p>
            <a:pPr lvl="2"/>
            <a:r>
              <a:rPr lang="en-US" altLang="de-DE"/>
              <a:t>Tracks damage in each individual area</a:t>
            </a:r>
          </a:p>
          <a:p>
            <a:pPr lvl="2"/>
            <a:r>
              <a:rPr lang="en-US" altLang="de-DE"/>
              <a:t>Computes damage’s effect on vehicle performance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1997CF9-BDFC-40AE-888B-FF42B3649A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8496677-5521-4537-8B6D-739B5B0C08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ußzeilenplatzhalter 3">
            <a:extLst>
              <a:ext uri="{FF2B5EF4-FFF2-40B4-BE49-F238E27FC236}">
                <a16:creationId xmlns:a16="http://schemas.microsoft.com/office/drawing/2014/main" id="{A3BD3D35-00F4-4798-91B7-6C1A5EE433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8435" name="Foliennummernplatzhalter 4">
            <a:extLst>
              <a:ext uri="{FF2B5EF4-FFF2-40B4-BE49-F238E27FC236}">
                <a16:creationId xmlns:a16="http://schemas.microsoft.com/office/drawing/2014/main" id="{A7F35CB4-5936-48CE-B7EF-389333516B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1276AD8-DC0C-4049-90C2-B0CBEBB088D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8436" name="Rectangle 6">
            <a:extLst>
              <a:ext uri="{FF2B5EF4-FFF2-40B4-BE49-F238E27FC236}">
                <a16:creationId xmlns:a16="http://schemas.microsoft.com/office/drawing/2014/main" id="{7682C551-CD78-42D7-B28D-54C172F503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Game World</a:t>
            </a:r>
            <a:br>
              <a:rPr lang="en-US" altLang="de-DE"/>
            </a:br>
            <a:endParaRPr lang="en-US" altLang="de-DE"/>
          </a:p>
        </p:txBody>
      </p:sp>
      <p:sp>
        <p:nvSpPr>
          <p:cNvPr id="18437" name="Rectangle 7">
            <a:extLst>
              <a:ext uri="{FF2B5EF4-FFF2-40B4-BE49-F238E27FC236}">
                <a16:creationId xmlns:a16="http://schemas.microsoft.com/office/drawing/2014/main" id="{F169D935-A420-49F9-B53E-843781896C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Landscape is an important part of the entertainment</a:t>
            </a:r>
          </a:p>
          <a:p>
            <a:pPr>
              <a:lnSpc>
                <a:spcPct val="90000"/>
              </a:lnSpc>
            </a:pPr>
            <a:r>
              <a:rPr lang="en-US" altLang="de-DE"/>
              <a:t>Flight simulators—setting is the plane and the ground</a:t>
            </a:r>
          </a:p>
          <a:p>
            <a:pPr>
              <a:lnSpc>
                <a:spcPct val="90000"/>
              </a:lnSpc>
            </a:pPr>
            <a:r>
              <a:rPr lang="en-US" altLang="de-DE"/>
              <a:t>Driving simulators—racetrack, road, or off-road</a:t>
            </a:r>
          </a:p>
          <a:p>
            <a:pPr>
              <a:lnSpc>
                <a:spcPct val="90000"/>
              </a:lnSpc>
            </a:pPr>
            <a:r>
              <a:rPr lang="en-US" altLang="de-DE"/>
              <a:t>Weather affects vehicle handling</a:t>
            </a:r>
          </a:p>
          <a:p>
            <a:pPr>
              <a:lnSpc>
                <a:spcPct val="90000"/>
              </a:lnSpc>
            </a:pPr>
            <a:r>
              <a:rPr lang="en-US" altLang="de-DE"/>
              <a:t>Consider adding people to racetracks and airports to enhance immersion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96D8B6D-7950-42A5-B8DB-FE2DB221BD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C85298F-6BC0-4821-B23B-915052E762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ußzeilenplatzhalter 3">
            <a:extLst>
              <a:ext uri="{FF2B5EF4-FFF2-40B4-BE49-F238E27FC236}">
                <a16:creationId xmlns:a16="http://schemas.microsoft.com/office/drawing/2014/main" id="{053447BD-8B98-422A-AC4A-8174BD06FF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19459" name="Foliennummernplatzhalter 4">
            <a:extLst>
              <a:ext uri="{FF2B5EF4-FFF2-40B4-BE49-F238E27FC236}">
                <a16:creationId xmlns:a16="http://schemas.microsoft.com/office/drawing/2014/main" id="{465EBC78-65A9-4FB2-9A1E-4D6FAF9C64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6262E15-8AC4-4E97-BB8A-A173932FA93C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19460" name="Rectangle 6">
            <a:extLst>
              <a:ext uri="{FF2B5EF4-FFF2-40B4-BE49-F238E27FC236}">
                <a16:creationId xmlns:a16="http://schemas.microsoft.com/office/drawing/2014/main" id="{BC05B67C-DA30-4EB2-AE55-3FD5FF5A1D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Other Vehicles</a:t>
            </a:r>
          </a:p>
        </p:txBody>
      </p:sp>
      <p:sp>
        <p:nvSpPr>
          <p:cNvPr id="19461" name="Rectangle 7">
            <a:extLst>
              <a:ext uri="{FF2B5EF4-FFF2-40B4-BE49-F238E27FC236}">
                <a16:creationId xmlns:a16="http://schemas.microsoft.com/office/drawing/2014/main" id="{341D9CEB-2277-488A-A3B4-175C628B3E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Boats and ships</a:t>
            </a:r>
          </a:p>
          <a:p>
            <a:pPr lvl="1"/>
            <a:r>
              <a:rPr lang="en-US" altLang="de-DE"/>
              <a:t>Fluid medium changes handling characteristics, making it different from driving simulators</a:t>
            </a:r>
          </a:p>
          <a:p>
            <a:pPr lvl="1"/>
            <a:r>
              <a:rPr lang="en-US" altLang="de-DE"/>
              <a:t>Large warships simulated as parts of fleets</a:t>
            </a:r>
          </a:p>
          <a:p>
            <a:pPr lvl="1"/>
            <a:r>
              <a:rPr lang="en-US" altLang="de-DE"/>
              <a:t>Submarines are popular simulations</a:t>
            </a:r>
          </a:p>
          <a:p>
            <a:pPr lvl="1"/>
            <a:r>
              <a:rPr lang="en-US" altLang="de-DE"/>
              <a:t>Sailing simulations are rare</a:t>
            </a:r>
          </a:p>
          <a:p>
            <a:pPr lvl="1"/>
            <a:r>
              <a:rPr lang="en-US" altLang="de-DE"/>
              <a:t>Ocean is not modeled accurately</a:t>
            </a:r>
          </a:p>
          <a:p>
            <a:pPr lvl="2"/>
            <a:r>
              <a:rPr lang="en-US" altLang="de-DE"/>
              <a:t>Shoreline is usually correct</a:t>
            </a:r>
          </a:p>
          <a:p>
            <a:pPr lvl="2"/>
            <a:r>
              <a:rPr lang="en-US" altLang="de-DE"/>
              <a:t>Depth, tides, currents, reefs are not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4476091-A8F7-4CE4-BCF5-CA96B62DFB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9EB61E3-82EF-4B55-BCF1-C513D97D6A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ußzeilenplatzhalter 3">
            <a:extLst>
              <a:ext uri="{FF2B5EF4-FFF2-40B4-BE49-F238E27FC236}">
                <a16:creationId xmlns:a16="http://schemas.microsoft.com/office/drawing/2014/main" id="{16E36FB7-2720-4F87-A56E-3B55CDF0A7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0483" name="Foliennummernplatzhalter 4">
            <a:extLst>
              <a:ext uri="{FF2B5EF4-FFF2-40B4-BE49-F238E27FC236}">
                <a16:creationId xmlns:a16="http://schemas.microsoft.com/office/drawing/2014/main" id="{CE96586F-ACCF-4031-80D1-E46BF4C0FD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E53B724-4379-4DF7-A666-7F1239C8D65B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0484" name="Rectangle 6">
            <a:extLst>
              <a:ext uri="{FF2B5EF4-FFF2-40B4-BE49-F238E27FC236}">
                <a16:creationId xmlns:a16="http://schemas.microsoft.com/office/drawing/2014/main" id="{8CBB2AAA-DC68-4CDC-A8F0-4D67BE303D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Other Vehicles </a:t>
            </a:r>
            <a:r>
              <a:rPr lang="en-US" altLang="de-DE" sz="3200"/>
              <a:t>(Cont.)</a:t>
            </a:r>
          </a:p>
        </p:txBody>
      </p:sp>
      <p:sp>
        <p:nvSpPr>
          <p:cNvPr id="20485" name="Rectangle 7">
            <a:extLst>
              <a:ext uri="{FF2B5EF4-FFF2-40B4-BE49-F238E27FC236}">
                <a16:creationId xmlns:a16="http://schemas.microsoft.com/office/drawing/2014/main" id="{703AE1D6-E593-4167-966B-09A504B98E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Tanks and mechs</a:t>
            </a:r>
          </a:p>
          <a:p>
            <a:pPr lvl="1"/>
            <a:r>
              <a:rPr lang="en-US" altLang="de-DE"/>
              <a:t>Rotating turret on tanks adds complexity</a:t>
            </a:r>
          </a:p>
          <a:p>
            <a:pPr lvl="1"/>
            <a:r>
              <a:rPr lang="en-US" altLang="de-DE"/>
              <a:t>Mech is an invented mechanism unrestricted by reality</a:t>
            </a:r>
          </a:p>
          <a:p>
            <a:r>
              <a:rPr lang="en-US" altLang="de-DE"/>
              <a:t>Spacecraft</a:t>
            </a:r>
          </a:p>
          <a:p>
            <a:pPr lvl="1"/>
            <a:r>
              <a:rPr lang="en-US" altLang="de-DE"/>
              <a:t>Majority of spacecraft simulations are science fiction</a:t>
            </a:r>
          </a:p>
          <a:p>
            <a:pPr lvl="1"/>
            <a:r>
              <a:rPr lang="en-US" altLang="de-DE"/>
              <a:t>Not modeled accurately—similar to fighter planes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00F56E3-0A29-449D-BC79-5909416963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B509222-E14A-4130-984A-42C95553BF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ußzeilenplatzhalter 3">
            <a:extLst>
              <a:ext uri="{FF2B5EF4-FFF2-40B4-BE49-F238E27FC236}">
                <a16:creationId xmlns:a16="http://schemas.microsoft.com/office/drawing/2014/main" id="{13B36AF7-549E-42C5-A0F0-6424ACFAF8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1507" name="Foliennummernplatzhalter 4">
            <a:extLst>
              <a:ext uri="{FF2B5EF4-FFF2-40B4-BE49-F238E27FC236}">
                <a16:creationId xmlns:a16="http://schemas.microsoft.com/office/drawing/2014/main" id="{D9F985A6-1C54-4D27-BD78-A367A0F778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8121EB7-CDB8-4378-A3D5-8CB009B57B8F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1508" name="Rectangle 6">
            <a:extLst>
              <a:ext uri="{FF2B5EF4-FFF2-40B4-BE49-F238E27FC236}">
                <a16:creationId xmlns:a16="http://schemas.microsoft.com/office/drawing/2014/main" id="{30336348-35E5-436C-8550-1A1ABC2ABD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Intellectual Property Rights</a:t>
            </a:r>
          </a:p>
        </p:txBody>
      </p:sp>
      <p:sp>
        <p:nvSpPr>
          <p:cNvPr id="21509" name="Rectangle 7">
            <a:extLst>
              <a:ext uri="{FF2B5EF4-FFF2-40B4-BE49-F238E27FC236}">
                <a16:creationId xmlns:a16="http://schemas.microsoft.com/office/drawing/2014/main" id="{434EA3E1-7A2D-4BEE-A24A-060F83E93F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Generally, you can simulate military equipment without obtaining permission from the manufacturers</a:t>
            </a:r>
          </a:p>
          <a:p>
            <a:r>
              <a:rPr lang="en-US" altLang="de-DE"/>
              <a:t>To simulate an existing car or other civilian vehicle, you need a license from the manufacturer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B70B0B5-D998-4C34-AE34-19C06C4B23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1FCD9DF-CA76-463C-9BC1-0D08543CCC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ußzeilenplatzhalter 3">
            <a:extLst>
              <a:ext uri="{FF2B5EF4-FFF2-40B4-BE49-F238E27FC236}">
                <a16:creationId xmlns:a16="http://schemas.microsoft.com/office/drawing/2014/main" id="{AA1C30CA-03C7-462F-8614-445B903DCA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2531" name="Foliennummernplatzhalter 4">
            <a:extLst>
              <a:ext uri="{FF2B5EF4-FFF2-40B4-BE49-F238E27FC236}">
                <a16:creationId xmlns:a16="http://schemas.microsoft.com/office/drawing/2014/main" id="{174298D3-9A3B-4660-ABB2-C90BA776A8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23C2988-61F4-4D2E-9427-1AD44929776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2532" name="Rectangle 6">
            <a:extLst>
              <a:ext uri="{FF2B5EF4-FFF2-40B4-BE49-F238E27FC236}">
                <a16:creationId xmlns:a16="http://schemas.microsoft.com/office/drawing/2014/main" id="{7733768D-9D50-4060-B7D8-F83E5D1AB3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Presentation Layer</a:t>
            </a:r>
          </a:p>
        </p:txBody>
      </p:sp>
      <p:sp>
        <p:nvSpPr>
          <p:cNvPr id="22533" name="Rectangle 7">
            <a:extLst>
              <a:ext uri="{FF2B5EF4-FFF2-40B4-BE49-F238E27FC236}">
                <a16:creationId xmlns:a16="http://schemas.microsoft.com/office/drawing/2014/main" id="{1DCB207E-B9E3-402C-83D9-993F828E4C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Interaction model—vehicle is the avatar; view through cockpit window</a:t>
            </a:r>
          </a:p>
          <a:p>
            <a:r>
              <a:rPr lang="en-US" altLang="de-DE"/>
              <a:t>Camera model</a:t>
            </a:r>
          </a:p>
          <a:p>
            <a:pPr lvl="1"/>
            <a:r>
              <a:rPr lang="en-US" altLang="de-DE"/>
              <a:t>Views common to driving and flight simulators</a:t>
            </a:r>
          </a:p>
          <a:p>
            <a:pPr lvl="2"/>
            <a:r>
              <a:rPr lang="en-US" altLang="de-DE"/>
              <a:t>Pilot’s/driver’s view—default</a:t>
            </a:r>
          </a:p>
          <a:p>
            <a:pPr lvl="2"/>
            <a:r>
              <a:rPr lang="en-US" altLang="de-DE"/>
              <a:t>Cockpit-removed view</a:t>
            </a:r>
          </a:p>
          <a:p>
            <a:pPr lvl="2"/>
            <a:r>
              <a:rPr lang="en-US" altLang="de-DE"/>
              <a:t>Chase view</a:t>
            </a:r>
          </a:p>
          <a:p>
            <a:pPr lvl="2"/>
            <a:r>
              <a:rPr lang="en-US" altLang="de-DE"/>
              <a:t>Rear, side, and front views</a:t>
            </a:r>
          </a:p>
          <a:p>
            <a:pPr lvl="2"/>
            <a:r>
              <a:rPr lang="en-US" altLang="de-DE"/>
              <a:t>Free-roaming camera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60C94C9-FC06-4AB9-8608-C49F316B87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45E2DA0-34AA-4202-9258-A286A27AAA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ußzeilenplatzhalter 3">
            <a:extLst>
              <a:ext uri="{FF2B5EF4-FFF2-40B4-BE49-F238E27FC236}">
                <a16:creationId xmlns:a16="http://schemas.microsoft.com/office/drawing/2014/main" id="{09B306DA-83F1-4C09-9611-FB4471DFD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3555" name="Foliennummernplatzhalter 4">
            <a:extLst>
              <a:ext uri="{FF2B5EF4-FFF2-40B4-BE49-F238E27FC236}">
                <a16:creationId xmlns:a16="http://schemas.microsoft.com/office/drawing/2014/main" id="{7FABF577-400C-4C44-AAB4-78C9ACCC4A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F7F9781-DCDA-4DCE-A93D-BA4427B355F9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3556" name="Rectangle 6">
            <a:extLst>
              <a:ext uri="{FF2B5EF4-FFF2-40B4-BE49-F238E27FC236}">
                <a16:creationId xmlns:a16="http://schemas.microsoft.com/office/drawing/2014/main" id="{9264855E-8AAC-4BC3-8ABA-D8CFEB98C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Presentation Layer </a:t>
            </a:r>
            <a:r>
              <a:rPr lang="en-US" altLang="de-DE" sz="3200"/>
              <a:t>(Cont.)</a:t>
            </a:r>
          </a:p>
        </p:txBody>
      </p:sp>
      <p:sp>
        <p:nvSpPr>
          <p:cNvPr id="23557" name="Rectangle 7">
            <a:extLst>
              <a:ext uri="{FF2B5EF4-FFF2-40B4-BE49-F238E27FC236}">
                <a16:creationId xmlns:a16="http://schemas.microsoft.com/office/drawing/2014/main" id="{8F936542-347C-416B-945D-CAD55FEBD7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Camera model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Views unique to military flight simulators</a:t>
            </a:r>
          </a:p>
          <a:p>
            <a:pPr lvl="2"/>
            <a:r>
              <a:rPr lang="en-US" altLang="de-DE"/>
              <a:t>Ground target view</a:t>
            </a:r>
          </a:p>
          <a:p>
            <a:pPr lvl="2"/>
            <a:r>
              <a:rPr lang="en-US" altLang="de-DE"/>
              <a:t>Bomb or missile view</a:t>
            </a:r>
          </a:p>
          <a:p>
            <a:pPr lvl="1"/>
            <a:r>
              <a:rPr lang="en-US" altLang="de-DE"/>
              <a:t>Views unique to driving simulators</a:t>
            </a:r>
          </a:p>
          <a:p>
            <a:pPr lvl="2"/>
            <a:r>
              <a:rPr lang="en-US" altLang="de-DE"/>
              <a:t>Track-side view</a:t>
            </a:r>
          </a:p>
          <a:p>
            <a:pPr lvl="2"/>
            <a:r>
              <a:rPr lang="en-US" altLang="de-DE"/>
              <a:t>Grandstand view</a:t>
            </a:r>
          </a:p>
          <a:p>
            <a:pPr lvl="2"/>
            <a:r>
              <a:rPr lang="en-US" altLang="de-DE"/>
              <a:t>Blimp view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7EB80C3-5ABC-40A1-AC50-D1AFAAB6C3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C586C05-C0C1-47E8-8DA7-E7852B5E11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ußzeilenplatzhalter 3">
            <a:extLst>
              <a:ext uri="{FF2B5EF4-FFF2-40B4-BE49-F238E27FC236}">
                <a16:creationId xmlns:a16="http://schemas.microsoft.com/office/drawing/2014/main" id="{C42DC9D7-5714-4C55-828A-4F42C3B0BC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4579" name="Foliennummernplatzhalter 4">
            <a:extLst>
              <a:ext uri="{FF2B5EF4-FFF2-40B4-BE49-F238E27FC236}">
                <a16:creationId xmlns:a16="http://schemas.microsoft.com/office/drawing/2014/main" id="{FEC688AA-FCA9-4541-B143-57A9F04D99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3A07394-887E-4B3D-883D-45E2AEF79A63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4580" name="Rectangle 6">
            <a:extLst>
              <a:ext uri="{FF2B5EF4-FFF2-40B4-BE49-F238E27FC236}">
                <a16:creationId xmlns:a16="http://schemas.microsoft.com/office/drawing/2014/main" id="{93739BE7-7F93-4EC4-A870-63413EF028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Presentation Layer </a:t>
            </a:r>
            <a:r>
              <a:rPr lang="en-US" altLang="de-DE" sz="3200"/>
              <a:t>(Cont.)</a:t>
            </a:r>
          </a:p>
        </p:txBody>
      </p:sp>
      <p:sp>
        <p:nvSpPr>
          <p:cNvPr id="24581" name="Rectangle 7">
            <a:extLst>
              <a:ext uri="{FF2B5EF4-FFF2-40B4-BE49-F238E27FC236}">
                <a16:creationId xmlns:a16="http://schemas.microsoft.com/office/drawing/2014/main" id="{A6A54DE6-C09C-431F-B51F-69DF6833FA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User interface design</a:t>
            </a:r>
          </a:p>
          <a:p>
            <a:pPr lvl="1"/>
            <a:r>
              <a:rPr lang="en-US" altLang="de-DE"/>
              <a:t>Biggest challenge is mapping vehicle’s real controls to those available on target machine</a:t>
            </a:r>
          </a:p>
          <a:p>
            <a:pPr lvl="1"/>
            <a:r>
              <a:rPr lang="en-US" altLang="de-DE"/>
              <a:t>Simplification</a:t>
            </a:r>
          </a:p>
          <a:p>
            <a:pPr lvl="2"/>
            <a:r>
              <a:rPr lang="en-US" altLang="de-DE"/>
              <a:t>Military simulators require some simplification</a:t>
            </a:r>
          </a:p>
          <a:p>
            <a:pPr lvl="2"/>
            <a:r>
              <a:rPr lang="en-US" altLang="de-DE"/>
              <a:t>Flight simulators commonly simplify navigation</a:t>
            </a:r>
          </a:p>
          <a:p>
            <a:pPr lvl="1"/>
            <a:r>
              <a:rPr lang="en-US" altLang="de-DE"/>
              <a:t>Most flight simulators produce automatically coordinated flight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71216A4-9019-48F3-80D0-870E8CF25D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008CA9E-C6BB-40E2-8C96-13E2C6D8B0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ußzeilenplatzhalter 3">
            <a:extLst>
              <a:ext uri="{FF2B5EF4-FFF2-40B4-BE49-F238E27FC236}">
                <a16:creationId xmlns:a16="http://schemas.microsoft.com/office/drawing/2014/main" id="{04368946-9B7F-411D-A7F2-0615A18D0E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5603" name="Foliennummernplatzhalter 4">
            <a:extLst>
              <a:ext uri="{FF2B5EF4-FFF2-40B4-BE49-F238E27FC236}">
                <a16:creationId xmlns:a16="http://schemas.microsoft.com/office/drawing/2014/main" id="{276E482B-1362-4808-B8D2-AE070C730F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F0E2D7E-4384-44CB-86B3-A83B45836B94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5604" name="Rectangle 6">
            <a:extLst>
              <a:ext uri="{FF2B5EF4-FFF2-40B4-BE49-F238E27FC236}">
                <a16:creationId xmlns:a16="http://schemas.microsoft.com/office/drawing/2014/main" id="{60F76D50-0F89-44CF-B088-8EA08406AB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Presentation Layer </a:t>
            </a:r>
            <a:r>
              <a:rPr lang="en-US" altLang="de-DE" sz="3200"/>
              <a:t>(Cont.)</a:t>
            </a:r>
          </a:p>
        </p:txBody>
      </p:sp>
      <p:sp>
        <p:nvSpPr>
          <p:cNvPr id="25605" name="Rectangle 7">
            <a:extLst>
              <a:ext uri="{FF2B5EF4-FFF2-40B4-BE49-F238E27FC236}">
                <a16:creationId xmlns:a16="http://schemas.microsoft.com/office/drawing/2014/main" id="{67E8485F-3F76-42C2-B6AC-F835E3D6CC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User interface design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Creating the sense of speed—critical in driving simulations</a:t>
            </a:r>
          </a:p>
          <a:p>
            <a:pPr lvl="2"/>
            <a:r>
              <a:rPr lang="en-US" altLang="de-DE"/>
              <a:t>Display a speedometer</a:t>
            </a:r>
          </a:p>
          <a:p>
            <a:pPr lvl="2"/>
            <a:r>
              <a:rPr lang="en-US" altLang="de-DE"/>
              <a:t>Vary the driving surface</a:t>
            </a:r>
          </a:p>
          <a:p>
            <a:pPr lvl="2"/>
            <a:r>
              <a:rPr lang="en-US" altLang="de-DE"/>
              <a:t>Include roadside objects</a:t>
            </a:r>
          </a:p>
          <a:p>
            <a:pPr lvl="2"/>
            <a:r>
              <a:rPr lang="en-US" altLang="de-DE"/>
              <a:t>Use sounds</a:t>
            </a:r>
          </a:p>
          <a:p>
            <a:pPr lvl="1"/>
            <a:r>
              <a:rPr lang="en-US" altLang="de-DE"/>
              <a:t>G-forces</a:t>
            </a:r>
          </a:p>
          <a:p>
            <a:pPr lvl="2"/>
            <a:r>
              <a:rPr lang="en-US" altLang="de-DE"/>
              <a:t>Military planes can show a G-force meter</a:t>
            </a:r>
          </a:p>
          <a:p>
            <a:pPr lvl="2"/>
            <a:r>
              <a:rPr lang="en-US" altLang="de-DE"/>
              <a:t>Pilots can black out or red out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9A3E777-ABE8-4049-AA3B-64D4368DBF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68A8AA5-4863-4FD6-B1E1-382DF6F335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ußzeilenplatzhalter 3">
            <a:extLst>
              <a:ext uri="{FF2B5EF4-FFF2-40B4-BE49-F238E27FC236}">
                <a16:creationId xmlns:a16="http://schemas.microsoft.com/office/drawing/2014/main" id="{4ECB2826-CB61-4DAE-8653-AA6AF755F3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6627" name="Foliennummernplatzhalter 4">
            <a:extLst>
              <a:ext uri="{FF2B5EF4-FFF2-40B4-BE49-F238E27FC236}">
                <a16:creationId xmlns:a16="http://schemas.microsoft.com/office/drawing/2014/main" id="{89768AC7-AF4C-406F-AC40-191D2A5E59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831CD69-859D-4A4E-8632-8AC637FCC5E0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6628" name="Rectangle 6">
            <a:extLst>
              <a:ext uri="{FF2B5EF4-FFF2-40B4-BE49-F238E27FC236}">
                <a16:creationId xmlns:a16="http://schemas.microsoft.com/office/drawing/2014/main" id="{56AC972B-8D71-4200-A943-FD0258D874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800"/>
              <a:t>What Are Construction and Management Simulations?</a:t>
            </a:r>
          </a:p>
        </p:txBody>
      </p:sp>
      <p:sp>
        <p:nvSpPr>
          <p:cNvPr id="26629" name="Rectangle 7">
            <a:extLst>
              <a:ext uri="{FF2B5EF4-FFF2-40B4-BE49-F238E27FC236}">
                <a16:creationId xmlns:a16="http://schemas.microsoft.com/office/drawing/2014/main" id="{2B2FFA86-2557-4010-B50C-9DB9E86B7B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majority of challenges are economic, concerned with growth</a:t>
            </a:r>
          </a:p>
          <a:p>
            <a:r>
              <a:rPr lang="en-US" altLang="de-DE"/>
              <a:t>Construction activity is an essential element of any CMS </a:t>
            </a:r>
          </a:p>
          <a:p>
            <a:r>
              <a:rPr lang="en-US" altLang="de-DE"/>
              <a:t>Pattern recognition and exploration challenges may also be present</a:t>
            </a:r>
          </a:p>
          <a:p>
            <a:r>
              <a:rPr lang="en-US" altLang="de-DE"/>
              <a:t>CMSs avoid physical challenges, as well as conflict challenges, unless they are hybrids with another genre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03451E2-F185-4E7A-91A1-29EE3C0856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A21E369-0BFB-49E5-8FB9-C1BFCDFD01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ußzeilenplatzhalter 3">
            <a:extLst>
              <a:ext uri="{FF2B5EF4-FFF2-40B4-BE49-F238E27FC236}">
                <a16:creationId xmlns:a16="http://schemas.microsoft.com/office/drawing/2014/main" id="{C03A6B10-F760-4384-9EA0-3FE1475263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7651" name="Foliennummernplatzhalter 4">
            <a:extLst>
              <a:ext uri="{FF2B5EF4-FFF2-40B4-BE49-F238E27FC236}">
                <a16:creationId xmlns:a16="http://schemas.microsoft.com/office/drawing/2014/main" id="{22B7FB60-1E61-4D26-A4BD-2FF07762C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5CA5C53-60B0-4DAD-97CA-7F0EB30AC180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7652" name="Rectangle 6">
            <a:extLst>
              <a:ext uri="{FF2B5EF4-FFF2-40B4-BE49-F238E27FC236}">
                <a16:creationId xmlns:a16="http://schemas.microsoft.com/office/drawing/2014/main" id="{7FE65A03-D99B-4007-B86B-09412DA4D9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</a:t>
            </a:r>
          </a:p>
        </p:txBody>
      </p:sp>
      <p:sp>
        <p:nvSpPr>
          <p:cNvPr id="27653" name="Rectangle 7">
            <a:extLst>
              <a:ext uri="{FF2B5EF4-FFF2-40B4-BE49-F238E27FC236}">
                <a16:creationId xmlns:a16="http://schemas.microsoft.com/office/drawing/2014/main" id="{B7A4FB0D-8673-4293-80B8-1FF2DD5331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player’s role</a:t>
            </a:r>
          </a:p>
          <a:p>
            <a:pPr lvl="1"/>
            <a:r>
              <a:rPr lang="en-US" altLang="de-DE"/>
              <a:t>It’s not easy to define the player’s role because that role seldom corresponds to an actual activity in real life</a:t>
            </a:r>
          </a:p>
          <a:p>
            <a:pPr lvl="1"/>
            <a:r>
              <a:rPr lang="en-US" altLang="de-DE"/>
              <a:t>The desire to create is in the heart of a CMS player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72FAD62-36B5-4A7A-BD8D-9C96FCEC71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5EB6280-7879-48E4-8E04-1222BD5D5D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ußzeilenplatzhalter 3">
            <a:extLst>
              <a:ext uri="{FF2B5EF4-FFF2-40B4-BE49-F238E27FC236}">
                <a16:creationId xmlns:a16="http://schemas.microsoft.com/office/drawing/2014/main" id="{DF137863-DDA2-4A36-93FC-E0D521B1F6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8675" name="Foliennummernplatzhalter 4">
            <a:extLst>
              <a:ext uri="{FF2B5EF4-FFF2-40B4-BE49-F238E27FC236}">
                <a16:creationId xmlns:a16="http://schemas.microsoft.com/office/drawing/2014/main" id="{815FF870-F91D-475E-809E-AE5C8D3831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85DFAE0-BD48-464C-8728-E48CB7135FFA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8676" name="Rectangle 6">
            <a:extLst>
              <a:ext uri="{FF2B5EF4-FFF2-40B4-BE49-F238E27FC236}">
                <a16:creationId xmlns:a16="http://schemas.microsoft.com/office/drawing/2014/main" id="{C2D30452-301E-4B3A-B929-973B58623D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28677" name="Rectangle 7">
            <a:extLst>
              <a:ext uri="{FF2B5EF4-FFF2-40B4-BE49-F238E27FC236}">
                <a16:creationId xmlns:a16="http://schemas.microsoft.com/office/drawing/2014/main" id="{8959A2DB-2BAE-4353-BD86-269236F88E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Progression</a:t>
            </a:r>
          </a:p>
          <a:p>
            <a:pPr lvl="1"/>
            <a:r>
              <a:rPr lang="en-US" altLang="de-DE"/>
              <a:t>No levels or story</a:t>
            </a:r>
          </a:p>
          <a:p>
            <a:pPr lvl="1"/>
            <a:r>
              <a:rPr lang="en-US" altLang="de-DE"/>
              <a:t>Many begin with an empty space for players to start in from scratch </a:t>
            </a:r>
          </a:p>
          <a:p>
            <a:pPr lvl="1"/>
            <a:r>
              <a:rPr lang="en-US" altLang="de-DE"/>
              <a:t>Often have no victory condition, only loss</a:t>
            </a:r>
          </a:p>
          <a:p>
            <a:pPr lvl="1"/>
            <a:r>
              <a:rPr lang="en-US" altLang="de-DE"/>
              <a:t>Can also offer different scenarios for player to try</a:t>
            </a:r>
          </a:p>
          <a:p>
            <a:pPr lvl="2"/>
            <a:r>
              <a:rPr lang="en-US" altLang="de-DE"/>
              <a:t>Scenarios are partially built when player starts them</a:t>
            </a:r>
          </a:p>
          <a:p>
            <a:pPr lvl="2"/>
            <a:r>
              <a:rPr lang="en-US" altLang="de-DE"/>
              <a:t>Scenarios may have victory conditions as well as loss conditions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29263DB-79AC-41CB-92B7-E7BFD1BD7F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A6AC910-4A4A-4206-AA48-0BD5396614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ußzeilenplatzhalter 3">
            <a:extLst>
              <a:ext uri="{FF2B5EF4-FFF2-40B4-BE49-F238E27FC236}">
                <a16:creationId xmlns:a16="http://schemas.microsoft.com/office/drawing/2014/main" id="{769CFEBF-2F15-49B7-B675-0BE752F4F4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29699" name="Foliennummernplatzhalter 4">
            <a:extLst>
              <a:ext uri="{FF2B5EF4-FFF2-40B4-BE49-F238E27FC236}">
                <a16:creationId xmlns:a16="http://schemas.microsoft.com/office/drawing/2014/main" id="{B8F71B8F-B385-4A1E-9765-D0942AD1DC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7665326-C340-4134-BBC9-EEA669826F32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29700" name="Rectangle 6">
            <a:extLst>
              <a:ext uri="{FF2B5EF4-FFF2-40B4-BE49-F238E27FC236}">
                <a16:creationId xmlns:a16="http://schemas.microsoft.com/office/drawing/2014/main" id="{0DA2BEE6-7520-4CE3-A22F-9E1450FBD8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29701" name="Rectangle 7">
            <a:extLst>
              <a:ext uri="{FF2B5EF4-FFF2-40B4-BE49-F238E27FC236}">
                <a16:creationId xmlns:a16="http://schemas.microsoft.com/office/drawing/2014/main" id="{C90791C3-ABB3-4904-BD0B-023094CFEC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Gameplay</a:t>
            </a:r>
          </a:p>
          <a:p>
            <a:pPr lvl="1"/>
            <a:r>
              <a:rPr lang="en-US" altLang="de-DE"/>
              <a:t>Majority of CMSs are games of indirect control</a:t>
            </a:r>
          </a:p>
          <a:p>
            <a:pPr lvl="2"/>
            <a:r>
              <a:rPr lang="en-US" altLang="de-DE"/>
              <a:t>The game simulates a process that the player can alter only in limited ways</a:t>
            </a:r>
          </a:p>
          <a:p>
            <a:pPr lvl="2"/>
            <a:r>
              <a:rPr lang="en-US" altLang="de-DE"/>
              <a:t>However, some actions, such as changing prices, use direct control</a:t>
            </a:r>
          </a:p>
          <a:p>
            <a:pPr lvl="1"/>
            <a:r>
              <a:rPr lang="en-US" altLang="de-DE"/>
              <a:t>Construction</a:t>
            </a:r>
          </a:p>
          <a:p>
            <a:pPr lvl="2"/>
            <a:r>
              <a:rPr lang="en-US" altLang="de-DE"/>
              <a:t>In most CMSs, actual act of construction is not a challenge</a:t>
            </a:r>
          </a:p>
          <a:p>
            <a:pPr lvl="2"/>
            <a:r>
              <a:rPr lang="en-US" altLang="de-DE"/>
              <a:t>Challenge is in obtaining resources needed for construction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124B908-F319-496F-87A6-C932CE3286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E790F31-335F-4837-98CF-DED27E10D7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ußzeilenplatzhalter 3">
            <a:extLst>
              <a:ext uri="{FF2B5EF4-FFF2-40B4-BE49-F238E27FC236}">
                <a16:creationId xmlns:a16="http://schemas.microsoft.com/office/drawing/2014/main" id="{B2E3F074-10E4-43BB-9C2B-7815D4F699C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0723" name="Foliennummernplatzhalter 4">
            <a:extLst>
              <a:ext uri="{FF2B5EF4-FFF2-40B4-BE49-F238E27FC236}">
                <a16:creationId xmlns:a16="http://schemas.microsoft.com/office/drawing/2014/main" id="{6CA1EF4D-45EB-4F86-891B-01E04E719E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26D5B50-1146-410A-A685-7DB592167A2E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0724" name="Rectangle 6">
            <a:extLst>
              <a:ext uri="{FF2B5EF4-FFF2-40B4-BE49-F238E27FC236}">
                <a16:creationId xmlns:a16="http://schemas.microsoft.com/office/drawing/2014/main" id="{C2BEAA1A-FD52-4FDE-80E0-93FCF2658E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30725" name="Rectangle 7">
            <a:extLst>
              <a:ext uri="{FF2B5EF4-FFF2-40B4-BE49-F238E27FC236}">
                <a16:creationId xmlns:a16="http://schemas.microsoft.com/office/drawing/2014/main" id="{8B014C65-26A8-4C1D-8529-69979027F3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Gameplay </a:t>
            </a:r>
            <a:r>
              <a:rPr lang="en-US" altLang="de-DE" sz="2400"/>
              <a:t>(cont.)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Purchase-and-place construction mechanism</a:t>
            </a:r>
          </a:p>
          <a:p>
            <a:pPr lvl="2">
              <a:lnSpc>
                <a:spcPct val="90000"/>
              </a:lnSpc>
            </a:pPr>
            <a:r>
              <a:rPr lang="en-US" altLang="de-DE"/>
              <a:t>Player buys an object and places it</a:t>
            </a:r>
          </a:p>
          <a:p>
            <a:pPr lvl="3">
              <a:lnSpc>
                <a:spcPct val="90000"/>
              </a:lnSpc>
            </a:pPr>
            <a:r>
              <a:rPr lang="en-US" altLang="de-DE"/>
              <a:t>It is immediately ready for use</a:t>
            </a:r>
          </a:p>
          <a:p>
            <a:pPr lvl="2">
              <a:lnSpc>
                <a:spcPct val="90000"/>
              </a:lnSpc>
            </a:pPr>
            <a:r>
              <a:rPr lang="en-US" altLang="de-DE"/>
              <a:t>Player can build objects quickly</a:t>
            </a:r>
          </a:p>
          <a:p>
            <a:pPr lvl="2">
              <a:lnSpc>
                <a:spcPct val="90000"/>
              </a:lnSpc>
            </a:pPr>
            <a:r>
              <a:rPr lang="en-US" altLang="de-DE"/>
              <a:t>Resources used immediately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Plan-and-build construction mechanism</a:t>
            </a:r>
          </a:p>
          <a:p>
            <a:pPr lvl="2">
              <a:lnSpc>
                <a:spcPct val="90000"/>
              </a:lnSpc>
            </a:pPr>
            <a:r>
              <a:rPr lang="en-US" altLang="de-DE"/>
              <a:t>Player alternates between building and managing</a:t>
            </a:r>
          </a:p>
          <a:p>
            <a:pPr lvl="2">
              <a:lnSpc>
                <a:spcPct val="90000"/>
              </a:lnSpc>
            </a:pPr>
            <a:r>
              <a:rPr lang="en-US" altLang="de-DE"/>
              <a:t>Player plans where to build, the computer then builds</a:t>
            </a:r>
          </a:p>
          <a:p>
            <a:pPr lvl="3">
              <a:lnSpc>
                <a:spcPct val="90000"/>
              </a:lnSpc>
            </a:pPr>
            <a:r>
              <a:rPr lang="en-US" altLang="de-DE"/>
              <a:t>Object not ready for use until construction is complete</a:t>
            </a:r>
          </a:p>
          <a:p>
            <a:pPr lvl="2">
              <a:lnSpc>
                <a:spcPct val="90000"/>
              </a:lnSpc>
            </a:pPr>
            <a:r>
              <a:rPr lang="en-US" altLang="de-DE"/>
              <a:t>Player builds objects slowly</a:t>
            </a:r>
          </a:p>
          <a:p>
            <a:pPr lvl="2">
              <a:lnSpc>
                <a:spcPct val="90000"/>
              </a:lnSpc>
            </a:pPr>
            <a:r>
              <a:rPr lang="en-US" altLang="de-DE"/>
              <a:t>Player must manage the resource flow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912DBD5-9709-4221-B7A5-0A9D5CA0C6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640CF34-E7C5-40D7-856A-ABB5D2ADA1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ußzeilenplatzhalter 3">
            <a:extLst>
              <a:ext uri="{FF2B5EF4-FFF2-40B4-BE49-F238E27FC236}">
                <a16:creationId xmlns:a16="http://schemas.microsoft.com/office/drawing/2014/main" id="{121CEC0A-C39F-4603-8ECD-F893A7F2AF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1747" name="Foliennummernplatzhalter 4">
            <a:extLst>
              <a:ext uri="{FF2B5EF4-FFF2-40B4-BE49-F238E27FC236}">
                <a16:creationId xmlns:a16="http://schemas.microsoft.com/office/drawing/2014/main" id="{1663DB63-5ABC-4973-BD87-BD72512C39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2C9AF43-0AFB-4010-A672-66ED076F342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1748" name="Rectangle 6">
            <a:extLst>
              <a:ext uri="{FF2B5EF4-FFF2-40B4-BE49-F238E27FC236}">
                <a16:creationId xmlns:a16="http://schemas.microsoft.com/office/drawing/2014/main" id="{4F24F8CB-EA97-4E9D-BEB7-6E066268FC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31749" name="Rectangle 7">
            <a:extLst>
              <a:ext uri="{FF2B5EF4-FFF2-40B4-BE49-F238E27FC236}">
                <a16:creationId xmlns:a16="http://schemas.microsoft.com/office/drawing/2014/main" id="{96046BFB-74DE-4ADB-990F-4D01F4AFD0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Gameplay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Demolition</a:t>
            </a:r>
          </a:p>
          <a:p>
            <a:pPr lvl="2"/>
            <a:r>
              <a:rPr lang="en-US" altLang="de-DE"/>
              <a:t>Allow players to demolish constructed items</a:t>
            </a:r>
          </a:p>
          <a:p>
            <a:pPr lvl="2"/>
            <a:r>
              <a:rPr lang="en-US" altLang="de-DE"/>
              <a:t>Set the cost for demolition</a:t>
            </a:r>
          </a:p>
          <a:p>
            <a:r>
              <a:rPr lang="en-US" altLang="de-DE"/>
              <a:t>Victory and loss conditions</a:t>
            </a:r>
          </a:p>
          <a:p>
            <a:pPr lvl="1"/>
            <a:r>
              <a:rPr lang="en-US" altLang="de-DE"/>
              <a:t>Many CMSs do not have victory conditions</a:t>
            </a:r>
          </a:p>
          <a:p>
            <a:pPr lvl="1"/>
            <a:r>
              <a:rPr lang="en-US" altLang="de-DE"/>
              <a:t>Loss condition is bankruptcy</a:t>
            </a:r>
          </a:p>
          <a:p>
            <a:pPr lvl="1"/>
            <a:r>
              <a:rPr lang="en-US" altLang="de-DE"/>
              <a:t>Some scenarios can have victory conditions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F069414-7DDF-4549-B4F8-E636FCB1FD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6675434-44FE-4CEB-8DEA-CCBD642E21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ußzeilenplatzhalter 3">
            <a:extLst>
              <a:ext uri="{FF2B5EF4-FFF2-40B4-BE49-F238E27FC236}">
                <a16:creationId xmlns:a16="http://schemas.microsoft.com/office/drawing/2014/main" id="{C651B60E-A097-4992-940F-5D95A90F3C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2771" name="Foliennummernplatzhalter 4">
            <a:extLst>
              <a:ext uri="{FF2B5EF4-FFF2-40B4-BE49-F238E27FC236}">
                <a16:creationId xmlns:a16="http://schemas.microsoft.com/office/drawing/2014/main" id="{B271184F-7FC6-4C3F-9F23-2B4C5C4CD9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822FDF2-D608-48FA-84A4-D19EE4E8ED1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2772" name="Rectangle 6">
            <a:extLst>
              <a:ext uri="{FF2B5EF4-FFF2-40B4-BE49-F238E27FC236}">
                <a16:creationId xmlns:a16="http://schemas.microsoft.com/office/drawing/2014/main" id="{74346A74-8D1F-434C-849C-3FD29DC5DF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32773" name="Rectangle 7">
            <a:extLst>
              <a:ext uri="{FF2B5EF4-FFF2-40B4-BE49-F238E27FC236}">
                <a16:creationId xmlns:a16="http://schemas.microsoft.com/office/drawing/2014/main" id="{2C7D1064-551B-445F-9623-B7B11441FE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de-DE"/>
              <a:t>Competition modes</a:t>
            </a:r>
            <a:r>
              <a:rPr lang="en-US" altLang="de-DE">
                <a:cs typeface="Arial" panose="020B0604020202020204" pitchFamily="34" charset="0"/>
              </a:rPr>
              <a:t>—s</a:t>
            </a:r>
            <a:r>
              <a:rPr lang="en-US" altLang="de-DE"/>
              <a:t>ingle-player unless it’s a hybrid</a:t>
            </a:r>
          </a:p>
          <a:p>
            <a:r>
              <a:rPr lang="en-US" altLang="de-DE"/>
              <a:t>Simulating individual characters</a:t>
            </a:r>
          </a:p>
          <a:p>
            <a:pPr lvl="1"/>
            <a:r>
              <a:rPr lang="en-US" altLang="de-DE"/>
              <a:t>Some CMSs model behavior statistically for the whole group and do not simulate individuals</a:t>
            </a:r>
          </a:p>
          <a:p>
            <a:pPr lvl="1"/>
            <a:r>
              <a:rPr lang="en-US" altLang="de-DE"/>
              <a:t>Modeling individuals is more difficult</a:t>
            </a:r>
          </a:p>
          <a:p>
            <a:pPr lvl="2"/>
            <a:r>
              <a:rPr lang="en-US" altLang="de-DE"/>
              <a:t>Create a behavioral model for them</a:t>
            </a:r>
          </a:p>
          <a:p>
            <a:pPr lvl="2"/>
            <a:r>
              <a:rPr lang="en-US" altLang="de-DE"/>
              <a:t>Create a variable to track their happiness</a:t>
            </a:r>
          </a:p>
          <a:p>
            <a:pPr lvl="2"/>
            <a:r>
              <a:rPr lang="en-US" altLang="de-DE"/>
              <a:t>Base happiness on player’s skill at meeting their needs</a:t>
            </a:r>
          </a:p>
          <a:p>
            <a:pPr lvl="2"/>
            <a:r>
              <a:rPr lang="en-US" altLang="de-DE"/>
              <a:t>Statistics can be computed from all the individuals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057EFC4-50CC-42CB-B857-D10BAE0399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35C8F97-3169-4725-ADC5-7DAEFFABF1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ußzeilenplatzhalter 3">
            <a:extLst>
              <a:ext uri="{FF2B5EF4-FFF2-40B4-BE49-F238E27FC236}">
                <a16:creationId xmlns:a16="http://schemas.microsoft.com/office/drawing/2014/main" id="{D7FCB199-CF4C-4A7D-887D-0BE8208DC9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3795" name="Foliennummernplatzhalter 4">
            <a:extLst>
              <a:ext uri="{FF2B5EF4-FFF2-40B4-BE49-F238E27FC236}">
                <a16:creationId xmlns:a16="http://schemas.microsoft.com/office/drawing/2014/main" id="{154DFDC2-7067-4558-BD82-F64ED345C2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7B34106-6F9B-4EF2-8401-2AB76D31DBF9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3796" name="Rectangle 6">
            <a:extLst>
              <a:ext uri="{FF2B5EF4-FFF2-40B4-BE49-F238E27FC236}">
                <a16:creationId xmlns:a16="http://schemas.microsoft.com/office/drawing/2014/main" id="{F62C316D-D80D-47DC-94D6-B23A1C31E7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33797" name="Rectangle 7">
            <a:extLst>
              <a:ext uri="{FF2B5EF4-FFF2-40B4-BE49-F238E27FC236}">
                <a16:creationId xmlns:a16="http://schemas.microsoft.com/office/drawing/2014/main" id="{28A1B97D-0CB1-4B0A-B6FE-6F36288F42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Mind reading enables the player to see an individual’s needs and fulfillment status</a:t>
            </a:r>
          </a:p>
          <a:p>
            <a:r>
              <a:rPr lang="en-US" altLang="de-DE"/>
              <a:t>Advisors</a:t>
            </a:r>
          </a:p>
          <a:p>
            <a:pPr lvl="1"/>
            <a:r>
              <a:rPr lang="en-US" altLang="de-DE"/>
              <a:t>Provide alerts about local problems</a:t>
            </a:r>
          </a:p>
          <a:p>
            <a:pPr lvl="1"/>
            <a:r>
              <a:rPr lang="en-US" altLang="de-DE"/>
              <a:t>Notify the player of general conditions</a:t>
            </a:r>
          </a:p>
          <a:p>
            <a:pPr lvl="1"/>
            <a:r>
              <a:rPr lang="en-US" altLang="de-DE"/>
              <a:t>Set a threshold level at which the advisor will appear</a:t>
            </a:r>
          </a:p>
          <a:p>
            <a:pPr lvl="1"/>
            <a:r>
              <a:rPr lang="en-US" altLang="de-DE"/>
              <a:t>Allow players to turn off the advisor to add to challenge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953FE50-D29B-4F8A-AA75-6F7878EF08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0FC031C-51CE-4A95-AB40-32914DB32E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ußzeilenplatzhalter 3">
            <a:extLst>
              <a:ext uri="{FF2B5EF4-FFF2-40B4-BE49-F238E27FC236}">
                <a16:creationId xmlns:a16="http://schemas.microsoft.com/office/drawing/2014/main" id="{DEE79EC2-3C63-4CB1-B0DA-2866F9599B6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4819" name="Foliennummernplatzhalter 4">
            <a:extLst>
              <a:ext uri="{FF2B5EF4-FFF2-40B4-BE49-F238E27FC236}">
                <a16:creationId xmlns:a16="http://schemas.microsoft.com/office/drawing/2014/main" id="{732538FE-E9F6-401E-B9FF-76F8517D15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B2997BA-5D31-4804-BBE2-4345EB0BB343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4820" name="Rectangle 6">
            <a:extLst>
              <a:ext uri="{FF2B5EF4-FFF2-40B4-BE49-F238E27FC236}">
                <a16:creationId xmlns:a16="http://schemas.microsoft.com/office/drawing/2014/main" id="{060E9048-DC4D-4C0F-9F57-2CFD99EA21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34821" name="Rectangle 7">
            <a:extLst>
              <a:ext uri="{FF2B5EF4-FFF2-40B4-BE49-F238E27FC236}">
                <a16:creationId xmlns:a16="http://schemas.microsoft.com/office/drawing/2014/main" id="{B357FEF6-1687-4E58-BA98-70BA0F3E88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Pure business simulations</a:t>
            </a:r>
          </a:p>
          <a:p>
            <a:pPr lvl="1"/>
            <a:r>
              <a:rPr lang="en-US" altLang="de-DE"/>
              <a:t>Players construct financial fortunes, not visible objects</a:t>
            </a:r>
          </a:p>
          <a:p>
            <a:pPr lvl="1"/>
            <a:r>
              <a:rPr lang="en-US" altLang="de-DE"/>
              <a:t>Challenge</a:t>
            </a:r>
            <a:r>
              <a:rPr lang="en-US" altLang="de-DE">
                <a:cs typeface="Arial" panose="020B0604020202020204" pitchFamily="34" charset="0"/>
              </a:rPr>
              <a:t>—d</a:t>
            </a:r>
            <a:r>
              <a:rPr lang="en-US" altLang="de-DE"/>
              <a:t>evise an economy and mechanisms for manipulating it</a:t>
            </a:r>
          </a:p>
          <a:p>
            <a:pPr lvl="1"/>
            <a:r>
              <a:rPr lang="en-US" altLang="de-DE"/>
              <a:t>Real challenge is to make the subject visually interesting</a:t>
            </a:r>
          </a:p>
          <a:p>
            <a:pPr lvl="1"/>
            <a:r>
              <a:rPr lang="en-US" altLang="de-DE"/>
              <a:t>Avoid runaway profits by controlling when and how a player can buy and sell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0C7D26E-099B-4D56-8704-D3ECEDCCD7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B94620B-A98C-427E-A2F5-D4C60300E0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ußzeilenplatzhalter 3">
            <a:extLst>
              <a:ext uri="{FF2B5EF4-FFF2-40B4-BE49-F238E27FC236}">
                <a16:creationId xmlns:a16="http://schemas.microsoft.com/office/drawing/2014/main" id="{9F4B2ABF-C5B9-4797-86D2-3449BDC551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5843" name="Foliennummernplatzhalter 4">
            <a:extLst>
              <a:ext uri="{FF2B5EF4-FFF2-40B4-BE49-F238E27FC236}">
                <a16:creationId xmlns:a16="http://schemas.microsoft.com/office/drawing/2014/main" id="{B6BD7190-ED4A-4CF5-A569-560525D4B2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0D15EAA-9956-4F24-97EA-EDE9BC7123CF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5844" name="Rectangle 6">
            <a:extLst>
              <a:ext uri="{FF2B5EF4-FFF2-40B4-BE49-F238E27FC236}">
                <a16:creationId xmlns:a16="http://schemas.microsoft.com/office/drawing/2014/main" id="{2CA4F4DF-A1B4-4B61-9FDC-E05C5CB6F5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35845" name="Rectangle 7">
            <a:extLst>
              <a:ext uri="{FF2B5EF4-FFF2-40B4-BE49-F238E27FC236}">
                <a16:creationId xmlns:a16="http://schemas.microsoft.com/office/drawing/2014/main" id="{D3E39CA4-F38B-42B1-B35B-CA4A079801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Hybrid games</a:t>
            </a:r>
          </a:p>
          <a:p>
            <a:pPr lvl="1"/>
            <a:r>
              <a:rPr lang="en-US" altLang="de-DE"/>
              <a:t>Offer economic, exploration, and conflict challenges</a:t>
            </a:r>
          </a:p>
          <a:p>
            <a:pPr lvl="1"/>
            <a:r>
              <a:rPr lang="en-US" altLang="de-DE"/>
              <a:t>Design the economic aspects before adding other elements</a:t>
            </a:r>
          </a:p>
          <a:p>
            <a:pPr lvl="2"/>
            <a:r>
              <a:rPr lang="en-US" altLang="de-DE"/>
              <a:t>Other elements usually depend on the economy</a:t>
            </a:r>
          </a:p>
          <a:p>
            <a:pPr lvl="2"/>
            <a:r>
              <a:rPr lang="en-US" altLang="de-DE"/>
              <a:t>A mistake in the economy can ruin other parts of the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93A6D4D-F1AB-43F1-AD55-D563C057D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ED410FB-D6A5-46DB-A911-B176D1C34B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ußzeilenplatzhalter 3">
            <a:extLst>
              <a:ext uri="{FF2B5EF4-FFF2-40B4-BE49-F238E27FC236}">
                <a16:creationId xmlns:a16="http://schemas.microsoft.com/office/drawing/2014/main" id="{E701B876-159C-41E2-B77D-BF5AC91988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6867" name="Foliennummernplatzhalter 4">
            <a:extLst>
              <a:ext uri="{FF2B5EF4-FFF2-40B4-BE49-F238E27FC236}">
                <a16:creationId xmlns:a16="http://schemas.microsoft.com/office/drawing/2014/main" id="{68127AF7-0B82-467F-91A9-0BB6065A99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A44C592-BCDB-4167-ACA7-F6A0EA98EE44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6868" name="Rectangle 6">
            <a:extLst>
              <a:ext uri="{FF2B5EF4-FFF2-40B4-BE49-F238E27FC236}">
                <a16:creationId xmlns:a16="http://schemas.microsoft.com/office/drawing/2014/main" id="{312696A2-BD1E-4044-9392-748E889021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</a:t>
            </a:r>
          </a:p>
        </p:txBody>
      </p:sp>
      <p:sp>
        <p:nvSpPr>
          <p:cNvPr id="36869" name="Rectangle 7">
            <a:extLst>
              <a:ext uri="{FF2B5EF4-FFF2-40B4-BE49-F238E27FC236}">
                <a16:creationId xmlns:a16="http://schemas.microsoft.com/office/drawing/2014/main" id="{6898CE76-2474-4AD2-BBA8-0C0EDC8739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Resources</a:t>
            </a:r>
          </a:p>
          <a:p>
            <a:pPr lvl="1"/>
            <a:r>
              <a:rPr lang="en-US" altLang="de-DE"/>
              <a:t>Primary resources</a:t>
            </a:r>
            <a:endParaRPr lang="en-US" altLang="de-DE">
              <a:cs typeface="Arial" panose="020B0604020202020204" pitchFamily="34" charset="0"/>
            </a:endParaRPr>
          </a:p>
          <a:p>
            <a:pPr lvl="2"/>
            <a:r>
              <a:rPr lang="en-US" altLang="de-DE">
                <a:cs typeface="Arial" panose="020B0604020202020204" pitchFamily="34" charset="0"/>
              </a:rPr>
              <a:t>Usually m</a:t>
            </a:r>
            <a:r>
              <a:rPr lang="en-US" altLang="de-DE"/>
              <a:t>oney and people</a:t>
            </a:r>
          </a:p>
          <a:p>
            <a:pPr lvl="1"/>
            <a:r>
              <a:rPr lang="en-US" altLang="de-DE"/>
              <a:t>Building materials</a:t>
            </a:r>
          </a:p>
          <a:p>
            <a:pPr lvl="2"/>
            <a:r>
              <a:rPr lang="en-US" altLang="de-DE"/>
              <a:t>Tangible entities in plan-and-build mechanics</a:t>
            </a:r>
          </a:p>
          <a:p>
            <a:pPr lvl="2"/>
            <a:r>
              <a:rPr lang="en-US" altLang="de-DE"/>
              <a:t>Intangible or not a resource in purchase-and-place mechanics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A08E150-0E9C-420C-B39B-CADE097177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6C45689-E459-4657-9F5F-E230A6378A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ußzeilenplatzhalter 3">
            <a:extLst>
              <a:ext uri="{FF2B5EF4-FFF2-40B4-BE49-F238E27FC236}">
                <a16:creationId xmlns:a16="http://schemas.microsoft.com/office/drawing/2014/main" id="{756FF0F8-07EF-4E32-981A-0CE7C1A167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7891" name="Foliennummernplatzhalter 4">
            <a:extLst>
              <a:ext uri="{FF2B5EF4-FFF2-40B4-BE49-F238E27FC236}">
                <a16:creationId xmlns:a16="http://schemas.microsoft.com/office/drawing/2014/main" id="{270EBE1F-3403-4A56-8163-8A55B08B58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F8942DD-1D68-4984-A3F3-9B38CD26E1F1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7892" name="Rectangle 6">
            <a:extLst>
              <a:ext uri="{FF2B5EF4-FFF2-40B4-BE49-F238E27FC236}">
                <a16:creationId xmlns:a16="http://schemas.microsoft.com/office/drawing/2014/main" id="{C41B07D2-A76C-40A8-8954-6917BF7F79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Core Mechanics </a:t>
            </a:r>
            <a:r>
              <a:rPr lang="en-US" altLang="de-DE" sz="3200"/>
              <a:t>(Cont.)</a:t>
            </a:r>
          </a:p>
        </p:txBody>
      </p:sp>
      <p:sp>
        <p:nvSpPr>
          <p:cNvPr id="37893" name="Rectangle 7">
            <a:extLst>
              <a:ext uri="{FF2B5EF4-FFF2-40B4-BE49-F238E27FC236}">
                <a16:creationId xmlns:a16="http://schemas.microsoft.com/office/drawing/2014/main" id="{15F86B71-4195-41D5-87CE-426CC65DFF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construction converter changes labor, money, and materials into buildings</a:t>
            </a:r>
          </a:p>
          <a:p>
            <a:r>
              <a:rPr lang="en-US" altLang="de-DE"/>
              <a:t>Drains and maintenance</a:t>
            </a:r>
          </a:p>
          <a:p>
            <a:pPr lvl="1"/>
            <a:r>
              <a:rPr lang="en-US" altLang="de-DE"/>
              <a:t>Drain permanently removes a resource</a:t>
            </a:r>
          </a:p>
          <a:p>
            <a:pPr lvl="1"/>
            <a:r>
              <a:rPr lang="en-US" altLang="de-DE"/>
              <a:t>Decay is the usual drain</a:t>
            </a:r>
          </a:p>
          <a:p>
            <a:pPr lvl="1"/>
            <a:r>
              <a:rPr lang="en-US" altLang="de-DE"/>
              <a:t>Maintenance can be automated</a:t>
            </a:r>
          </a:p>
          <a:p>
            <a:r>
              <a:rPr lang="en-US" altLang="de-DE"/>
              <a:t>Disasters force players to act</a:t>
            </a:r>
          </a:p>
          <a:p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B2D6478-8250-4006-A859-69941C6432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EF54DC7-4CEC-4709-A314-7BE0EE9F06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ußzeilenplatzhalter 3">
            <a:extLst>
              <a:ext uri="{FF2B5EF4-FFF2-40B4-BE49-F238E27FC236}">
                <a16:creationId xmlns:a16="http://schemas.microsoft.com/office/drawing/2014/main" id="{0F75226E-64F6-40DB-B9EC-84FB591BAB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8915" name="Foliennummernplatzhalter 4">
            <a:extLst>
              <a:ext uri="{FF2B5EF4-FFF2-40B4-BE49-F238E27FC236}">
                <a16:creationId xmlns:a16="http://schemas.microsoft.com/office/drawing/2014/main" id="{51679AFD-C53F-4467-9A0B-1A380B9B5B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4B22AE0-31D1-479C-B897-FD2E8602479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8916" name="Rectangle 6">
            <a:extLst>
              <a:ext uri="{FF2B5EF4-FFF2-40B4-BE49-F238E27FC236}">
                <a16:creationId xmlns:a16="http://schemas.microsoft.com/office/drawing/2014/main" id="{17453FE0-CD46-41D8-B859-2B3FB0163C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Game World</a:t>
            </a:r>
          </a:p>
        </p:txBody>
      </p:sp>
      <p:sp>
        <p:nvSpPr>
          <p:cNvPr id="38917" name="Rectangle 7">
            <a:extLst>
              <a:ext uri="{FF2B5EF4-FFF2-40B4-BE49-F238E27FC236}">
                <a16:creationId xmlns:a16="http://schemas.microsoft.com/office/drawing/2014/main" id="{AEEBEC58-E4A8-4957-A2FA-22EAAE1EF1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Setting</a:t>
            </a:r>
          </a:p>
          <a:p>
            <a:pPr lvl="1"/>
            <a:r>
              <a:rPr lang="en-US" altLang="de-DE"/>
              <a:t>Simulated physical space, usually outdoors</a:t>
            </a:r>
          </a:p>
          <a:p>
            <a:pPr lvl="1"/>
            <a:r>
              <a:rPr lang="en-US" altLang="de-DE"/>
              <a:t>Aerial perspective</a:t>
            </a:r>
          </a:p>
          <a:p>
            <a:pPr lvl="1"/>
            <a:r>
              <a:rPr lang="en-US" altLang="de-DE"/>
              <a:t>Often set in 2D or 2.5D worlds</a:t>
            </a:r>
          </a:p>
          <a:p>
            <a:r>
              <a:rPr lang="en-US" altLang="de-DE"/>
              <a:t>Pure business simulations might not require a physical setting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D34F3B9-4770-4612-8CD7-BA8B063AB3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32B5E8F-0412-42AC-B083-34AA77034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ußzeilenplatzhalter 3">
            <a:extLst>
              <a:ext uri="{FF2B5EF4-FFF2-40B4-BE49-F238E27FC236}">
                <a16:creationId xmlns:a16="http://schemas.microsoft.com/office/drawing/2014/main" id="{79E4A631-086E-4C5C-850F-DAF6E5A513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39939" name="Foliennummernplatzhalter 4">
            <a:extLst>
              <a:ext uri="{FF2B5EF4-FFF2-40B4-BE49-F238E27FC236}">
                <a16:creationId xmlns:a16="http://schemas.microsoft.com/office/drawing/2014/main" id="{A5326989-3562-4724-8866-41B7349329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B543995-EE31-4824-9662-8521D8BBC491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39940" name="Rectangle 6">
            <a:extLst>
              <a:ext uri="{FF2B5EF4-FFF2-40B4-BE49-F238E27FC236}">
                <a16:creationId xmlns:a16="http://schemas.microsoft.com/office/drawing/2014/main" id="{2189E109-10F7-4433-9F3D-DBF137179F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Presentation Layer</a:t>
            </a:r>
          </a:p>
        </p:txBody>
      </p:sp>
      <p:sp>
        <p:nvSpPr>
          <p:cNvPr id="39941" name="Rectangle 7">
            <a:extLst>
              <a:ext uri="{FF2B5EF4-FFF2-40B4-BE49-F238E27FC236}">
                <a16:creationId xmlns:a16="http://schemas.microsoft.com/office/drawing/2014/main" id="{87ADB41E-2B3D-418C-9537-C012136616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Interaction model</a:t>
            </a:r>
          </a:p>
          <a:p>
            <a:pPr lvl="1"/>
            <a:r>
              <a:rPr lang="en-US" altLang="de-DE"/>
              <a:t>Player is usually multipresent</a:t>
            </a:r>
          </a:p>
          <a:p>
            <a:pPr lvl="1"/>
            <a:r>
              <a:rPr lang="en-US" altLang="de-DE"/>
              <a:t>Walkthrough mode allows players to see the world in first-person perspective</a:t>
            </a:r>
          </a:p>
          <a:p>
            <a:r>
              <a:rPr lang="en-US" altLang="de-DE"/>
              <a:t>Camera model</a:t>
            </a:r>
          </a:p>
          <a:p>
            <a:pPr lvl="1"/>
            <a:r>
              <a:rPr lang="en-US" altLang="de-DE"/>
              <a:t>Isometric perspective is common</a:t>
            </a:r>
          </a:p>
          <a:p>
            <a:pPr lvl="1"/>
            <a:r>
              <a:rPr lang="en-US" altLang="de-DE"/>
              <a:t>3D environments allow players to zoom in and out, see a broad overview, or focus on a local problem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AB49E34-BC52-4BEF-8A60-A8FC613442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EA12753-6B4E-4F28-92B2-5E220781C5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ußzeilenplatzhalter 3">
            <a:extLst>
              <a:ext uri="{FF2B5EF4-FFF2-40B4-BE49-F238E27FC236}">
                <a16:creationId xmlns:a16="http://schemas.microsoft.com/office/drawing/2014/main" id="{717A0458-92E0-4837-961E-319FC622F8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0963" name="Foliennummernplatzhalter 4">
            <a:extLst>
              <a:ext uri="{FF2B5EF4-FFF2-40B4-BE49-F238E27FC236}">
                <a16:creationId xmlns:a16="http://schemas.microsoft.com/office/drawing/2014/main" id="{63D89CE5-70C5-412E-BB06-D3F8FF04A6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9D05063-1EDD-4250-8EF9-38499EAFB65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0964" name="Rectangle 6">
            <a:extLst>
              <a:ext uri="{FF2B5EF4-FFF2-40B4-BE49-F238E27FC236}">
                <a16:creationId xmlns:a16="http://schemas.microsoft.com/office/drawing/2014/main" id="{2782B32C-ED0A-42FA-AEC7-60DA0E810E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Presentation Layer </a:t>
            </a:r>
            <a:r>
              <a:rPr lang="en-US" altLang="de-DE" sz="3200"/>
              <a:t>(Cont.)</a:t>
            </a:r>
          </a:p>
        </p:txBody>
      </p:sp>
      <p:sp>
        <p:nvSpPr>
          <p:cNvPr id="40965" name="Rectangle 7">
            <a:extLst>
              <a:ext uri="{FF2B5EF4-FFF2-40B4-BE49-F238E27FC236}">
                <a16:creationId xmlns:a16="http://schemas.microsoft.com/office/drawing/2014/main" id="{7D717495-F2CD-4251-B74B-A6BAA80808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User interface</a:t>
            </a:r>
          </a:p>
          <a:p>
            <a:pPr lvl="1"/>
            <a:r>
              <a:rPr lang="en-US" altLang="de-DE"/>
              <a:t>Interface can be more like standard computer software</a:t>
            </a:r>
          </a:p>
          <a:p>
            <a:pPr lvl="1"/>
            <a:r>
              <a:rPr lang="en-US" altLang="de-DE"/>
              <a:t>Display important scalar variables</a:t>
            </a:r>
          </a:p>
          <a:p>
            <a:pPr lvl="1"/>
            <a:r>
              <a:rPr lang="en-US" altLang="de-DE"/>
              <a:t>Graph can show values over time</a:t>
            </a:r>
          </a:p>
          <a:p>
            <a:pPr lvl="1"/>
            <a:r>
              <a:rPr lang="en-US" altLang="de-DE"/>
              <a:t>Vector variables describe related data, such as the amount of water available in different locations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46D2637-0449-4ED7-8E5C-C97BAC54C1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AECC86D-78FC-490A-B5B0-92C53E940D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ußzeilenplatzhalter 3">
            <a:extLst>
              <a:ext uri="{FF2B5EF4-FFF2-40B4-BE49-F238E27FC236}">
                <a16:creationId xmlns:a16="http://schemas.microsoft.com/office/drawing/2014/main" id="{FA247329-9F68-4A1B-8584-7AEC7BE9DB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1987" name="Foliennummernplatzhalter 4">
            <a:extLst>
              <a:ext uri="{FF2B5EF4-FFF2-40B4-BE49-F238E27FC236}">
                <a16:creationId xmlns:a16="http://schemas.microsoft.com/office/drawing/2014/main" id="{10E318A5-EB06-4607-8102-850AD9D885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1E8372C-6883-4724-B9ED-10493A8FAB74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1988" name="Rectangle 6">
            <a:extLst>
              <a:ext uri="{FF2B5EF4-FFF2-40B4-BE49-F238E27FC236}">
                <a16:creationId xmlns:a16="http://schemas.microsoft.com/office/drawing/2014/main" id="{AE4CB054-D130-4D79-B42F-B61137430E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What Are Adventure Games?</a:t>
            </a:r>
          </a:p>
        </p:txBody>
      </p:sp>
      <p:sp>
        <p:nvSpPr>
          <p:cNvPr id="41989" name="Rectangle 7">
            <a:extLst>
              <a:ext uri="{FF2B5EF4-FFF2-40B4-BE49-F238E27FC236}">
                <a16:creationId xmlns:a16="http://schemas.microsoft.com/office/drawing/2014/main" id="{440F3335-D73F-4EB7-BB9C-AB9AA431C7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Interactive story about a protagonist</a:t>
            </a:r>
          </a:p>
          <a:p>
            <a:r>
              <a:rPr lang="en-US" altLang="de-DE"/>
              <a:t>Storytelling and exploration are essential elements</a:t>
            </a:r>
          </a:p>
          <a:p>
            <a:r>
              <a:rPr lang="en-US" altLang="de-DE"/>
              <a:t>Puzzle-solving and conceptual challenges form the majority of the gameplay</a:t>
            </a:r>
          </a:p>
          <a:p>
            <a:r>
              <a:rPr lang="en-US" altLang="de-DE"/>
              <a:t>Combat, economic management, and action challenges are reduced or nonexistent</a:t>
            </a:r>
          </a:p>
          <a:p>
            <a:pPr>
              <a:buFont typeface="Wingdings" panose="05000000000000000000" pitchFamily="2" charset="2"/>
              <a:buNone/>
            </a:pPr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2FF9E03-3130-4075-9A9D-DF9FC77021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949ACA0-60D1-43A2-8D92-897423781B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ußzeilenplatzhalter 3">
            <a:extLst>
              <a:ext uri="{FF2B5EF4-FFF2-40B4-BE49-F238E27FC236}">
                <a16:creationId xmlns:a16="http://schemas.microsoft.com/office/drawing/2014/main" id="{438081A3-5DDB-48CC-9487-F865D79D9DC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3011" name="Foliennummernplatzhalter 4">
            <a:extLst>
              <a:ext uri="{FF2B5EF4-FFF2-40B4-BE49-F238E27FC236}">
                <a16:creationId xmlns:a16="http://schemas.microsoft.com/office/drawing/2014/main" id="{81D4B444-0280-4D54-BB60-13DAA9C7C3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83F78A1-3359-4708-9BBE-F1B226F104A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3012" name="Rectangle 6">
            <a:extLst>
              <a:ext uri="{FF2B5EF4-FFF2-40B4-BE49-F238E27FC236}">
                <a16:creationId xmlns:a16="http://schemas.microsoft.com/office/drawing/2014/main" id="{0B012F71-C843-42D3-B778-B13B11BAF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800"/>
              <a:t>What Are Adventure Games? </a:t>
            </a:r>
            <a:r>
              <a:rPr lang="en-US" altLang="de-DE" sz="2800"/>
              <a:t>(Cont.)	</a:t>
            </a:r>
          </a:p>
        </p:txBody>
      </p:sp>
      <p:sp>
        <p:nvSpPr>
          <p:cNvPr id="43013" name="Rectangle 7">
            <a:extLst>
              <a:ext uri="{FF2B5EF4-FFF2-40B4-BE49-F238E27FC236}">
                <a16:creationId xmlns:a16="http://schemas.microsoft.com/office/drawing/2014/main" id="{437BCDFE-C2EE-49B9-A13B-8AE068D08D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original </a:t>
            </a:r>
            <a:r>
              <a:rPr lang="en-US" altLang="de-DE" i="1"/>
              <a:t>Adventure</a:t>
            </a:r>
          </a:p>
          <a:p>
            <a:pPr lvl="1"/>
            <a:r>
              <a:rPr lang="en-US" altLang="de-DE" i="1"/>
              <a:t>Adventure</a:t>
            </a:r>
            <a:r>
              <a:rPr lang="en-US" altLang="de-DE"/>
              <a:t> was a text-only game</a:t>
            </a:r>
          </a:p>
          <a:p>
            <a:pPr lvl="1"/>
            <a:r>
              <a:rPr lang="en-US" altLang="de-DE"/>
              <a:t>First computer game to give the player a credible illusion of freedom</a:t>
            </a:r>
          </a:p>
          <a:p>
            <a:pPr lvl="1"/>
            <a:r>
              <a:rPr lang="en-US" altLang="de-DE"/>
              <a:t>First computer game that spoke to players like a person rather than a machine</a:t>
            </a:r>
          </a:p>
          <a:p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58E2C11-6164-42E5-AF13-A5BEA0A440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A7AC665-6879-4720-AD94-32DA00DC47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ußzeilenplatzhalter 3">
            <a:extLst>
              <a:ext uri="{FF2B5EF4-FFF2-40B4-BE49-F238E27FC236}">
                <a16:creationId xmlns:a16="http://schemas.microsoft.com/office/drawing/2014/main" id="{7EDCA3E1-AA80-4381-B98B-7D04B71036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4035" name="Foliennummernplatzhalter 4">
            <a:extLst>
              <a:ext uri="{FF2B5EF4-FFF2-40B4-BE49-F238E27FC236}">
                <a16:creationId xmlns:a16="http://schemas.microsoft.com/office/drawing/2014/main" id="{11776400-F740-4C9E-818F-F470CB6248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A1D6DA3-B00E-433B-A9EA-EE90253BD549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4036" name="Rectangle 6">
            <a:extLst>
              <a:ext uri="{FF2B5EF4-FFF2-40B4-BE49-F238E27FC236}">
                <a16:creationId xmlns:a16="http://schemas.microsoft.com/office/drawing/2014/main" id="{8539CE46-E611-4334-9310-022CB75439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800"/>
              <a:t>What Are Adventure Games? </a:t>
            </a:r>
            <a:r>
              <a:rPr lang="en-US" altLang="de-DE" sz="2800"/>
              <a:t>(Cont.)	</a:t>
            </a:r>
          </a:p>
        </p:txBody>
      </p:sp>
      <p:sp>
        <p:nvSpPr>
          <p:cNvPr id="44037" name="Rectangle 7">
            <a:extLst>
              <a:ext uri="{FF2B5EF4-FFF2-40B4-BE49-F238E27FC236}">
                <a16:creationId xmlns:a16="http://schemas.microsoft.com/office/drawing/2014/main" id="{EB7F1859-03DF-4E3B-959A-C0625B4B67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growth of adventure games</a:t>
            </a:r>
          </a:p>
          <a:p>
            <a:pPr lvl="1"/>
            <a:r>
              <a:rPr lang="en-US" altLang="de-DE"/>
              <a:t>Very popular in the early days of personal computers</a:t>
            </a:r>
          </a:p>
          <a:p>
            <a:pPr lvl="1"/>
            <a:r>
              <a:rPr lang="en-US" altLang="de-DE"/>
              <a:t>Having no graphics made games inexpensive to develop and allowed scope for imagination</a:t>
            </a:r>
          </a:p>
          <a:p>
            <a:pPr lvl="1"/>
            <a:r>
              <a:rPr lang="en-US" altLang="de-DE"/>
              <a:t>Developers added graphics when the technology became available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0E71FCA-47CC-428E-A502-77541478FB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387105A-F5A8-4B2B-885D-4A05E7A0AD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ußzeilenplatzhalter 3">
            <a:extLst>
              <a:ext uri="{FF2B5EF4-FFF2-40B4-BE49-F238E27FC236}">
                <a16:creationId xmlns:a16="http://schemas.microsoft.com/office/drawing/2014/main" id="{E3B08EEF-65E8-4497-9384-DBB1E26273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5059" name="Foliennummernplatzhalter 4">
            <a:extLst>
              <a:ext uri="{FF2B5EF4-FFF2-40B4-BE49-F238E27FC236}">
                <a16:creationId xmlns:a16="http://schemas.microsoft.com/office/drawing/2014/main" id="{EBE7D58E-C399-4188-83F8-3FB505CA95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0555947-5202-4C91-A940-6BEC566FCED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5060" name="Rectangle 6">
            <a:extLst>
              <a:ext uri="{FF2B5EF4-FFF2-40B4-BE49-F238E27FC236}">
                <a16:creationId xmlns:a16="http://schemas.microsoft.com/office/drawing/2014/main" id="{D95B28B9-27D9-49C0-9492-AA60FE1D20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800"/>
              <a:t>What Are Adventure Games? </a:t>
            </a:r>
            <a:r>
              <a:rPr lang="en-US" altLang="de-DE" sz="2800"/>
              <a:t>(Cont.)	</a:t>
            </a:r>
          </a:p>
        </p:txBody>
      </p:sp>
      <p:sp>
        <p:nvSpPr>
          <p:cNvPr id="45061" name="Rectangle 7">
            <a:extLst>
              <a:ext uri="{FF2B5EF4-FFF2-40B4-BE49-F238E27FC236}">
                <a16:creationId xmlns:a16="http://schemas.microsoft.com/office/drawing/2014/main" id="{31A4BA2E-831D-40F8-B179-94E0CF4E14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Adventure games today</a:t>
            </a:r>
          </a:p>
          <a:p>
            <a:pPr lvl="1"/>
            <a:r>
              <a:rPr lang="en-US" altLang="de-DE"/>
              <a:t>Market for adventure games has grown less steadily than the market for other genres</a:t>
            </a:r>
          </a:p>
          <a:p>
            <a:pPr lvl="1"/>
            <a:r>
              <a:rPr lang="en-US" altLang="de-DE"/>
              <a:t>Development of 3D hardware improved graphics in adventure games</a:t>
            </a:r>
          </a:p>
          <a:p>
            <a:pPr lvl="1"/>
            <a:r>
              <a:rPr lang="en-US" altLang="de-DE"/>
              <a:t>Action-adventure games developed</a:t>
            </a:r>
          </a:p>
          <a:p>
            <a:pPr lvl="2"/>
            <a:r>
              <a:rPr lang="en-US" altLang="de-DE"/>
              <a:t>This hybrid is now more popular than action or adventure</a:t>
            </a:r>
          </a:p>
          <a:p>
            <a:pPr lvl="1"/>
            <a:r>
              <a:rPr lang="en-US" altLang="de-DE"/>
              <a:t>Alternative solutions improves replayability</a:t>
            </a:r>
          </a:p>
          <a:p>
            <a:pPr lvl="1"/>
            <a:r>
              <a:rPr lang="en-US" altLang="de-DE"/>
              <a:t>Many players never complete the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074F09D-47F0-485F-B6D1-4FBDB7C69A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DD906B0-7EAA-42F5-AA58-6C724D6B47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ußzeilenplatzhalter 3">
            <a:extLst>
              <a:ext uri="{FF2B5EF4-FFF2-40B4-BE49-F238E27FC236}">
                <a16:creationId xmlns:a16="http://schemas.microsoft.com/office/drawing/2014/main" id="{7622E5FF-10E2-4EF0-900A-1ECFD1E4A6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6083" name="Foliennummernplatzhalter 4">
            <a:extLst>
              <a:ext uri="{FF2B5EF4-FFF2-40B4-BE49-F238E27FC236}">
                <a16:creationId xmlns:a16="http://schemas.microsoft.com/office/drawing/2014/main" id="{7AFFB08A-EE76-4DD5-9496-2925902B18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C42E7E0-A310-4E71-B645-DE465DCE961D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6084" name="Rectangle 6">
            <a:extLst>
              <a:ext uri="{FF2B5EF4-FFF2-40B4-BE49-F238E27FC236}">
                <a16:creationId xmlns:a16="http://schemas.microsoft.com/office/drawing/2014/main" id="{44F03187-A413-44BB-9E9A-D01AB31A53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</a:t>
            </a:r>
            <a:endParaRPr lang="en-US" altLang="de-DE" sz="3200"/>
          </a:p>
        </p:txBody>
      </p:sp>
      <p:sp>
        <p:nvSpPr>
          <p:cNvPr id="46085" name="Rectangle 7">
            <a:extLst>
              <a:ext uri="{FF2B5EF4-FFF2-40B4-BE49-F238E27FC236}">
                <a16:creationId xmlns:a16="http://schemas.microsoft.com/office/drawing/2014/main" id="{80BA2AC9-34F8-44BE-931B-0E7308C277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Setting and emotional tone</a:t>
            </a:r>
          </a:p>
          <a:p>
            <a:pPr lvl="1"/>
            <a:r>
              <a:rPr lang="en-US" altLang="de-DE"/>
              <a:t>Setting contributes more to the entertainment value of an adventure game than settings in any other genre</a:t>
            </a:r>
          </a:p>
          <a:p>
            <a:pPr lvl="1"/>
            <a:r>
              <a:rPr lang="en-US" altLang="de-DE"/>
              <a:t>Games move slowly, which gives designers the chance to create a world with a distinct emotional tone</a:t>
            </a:r>
          </a:p>
          <a:p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AF5B9E2-B4D2-4E6E-925F-67BE32B72B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0439C59-6790-4C34-9BFB-B5AAD9DEE0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ußzeilenplatzhalter 3">
            <a:extLst>
              <a:ext uri="{FF2B5EF4-FFF2-40B4-BE49-F238E27FC236}">
                <a16:creationId xmlns:a16="http://schemas.microsoft.com/office/drawing/2014/main" id="{9C8A0A30-9D15-4AAB-8AE8-4450B4702E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7107" name="Foliennummernplatzhalter 4">
            <a:extLst>
              <a:ext uri="{FF2B5EF4-FFF2-40B4-BE49-F238E27FC236}">
                <a16:creationId xmlns:a16="http://schemas.microsoft.com/office/drawing/2014/main" id="{AF601343-3395-4923-9102-FEA25FAFD6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A68C9DC-8929-4822-B5D1-5B940477EAD5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7108" name="Rectangle 6">
            <a:extLst>
              <a:ext uri="{FF2B5EF4-FFF2-40B4-BE49-F238E27FC236}">
                <a16:creationId xmlns:a16="http://schemas.microsoft.com/office/drawing/2014/main" id="{BF135EAC-19D3-445D-878E-FD09B6A060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47109" name="Rectangle 7">
            <a:extLst>
              <a:ext uri="{FF2B5EF4-FFF2-40B4-BE49-F238E27FC236}">
                <a16:creationId xmlns:a16="http://schemas.microsoft.com/office/drawing/2014/main" id="{FDBB3621-A204-4133-82C2-F496676A4B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altLang="de-DE"/>
              <a:t>Interaction model</a:t>
            </a:r>
          </a:p>
          <a:p>
            <a:pPr lvl="1"/>
            <a:r>
              <a:rPr lang="en-US" altLang="de-DE"/>
              <a:t>Always uses an avatar-based interaction model</a:t>
            </a:r>
          </a:p>
          <a:p>
            <a:pPr lvl="1"/>
            <a:r>
              <a:rPr lang="en-US" altLang="de-DE"/>
              <a:t>Early games used nonspecific avatar, but now avatar possesses his own personality</a:t>
            </a:r>
          </a:p>
          <a:p>
            <a:r>
              <a:rPr lang="en-US" altLang="de-DE"/>
              <a:t>Camera model</a:t>
            </a:r>
          </a:p>
          <a:p>
            <a:pPr lvl="1"/>
            <a:r>
              <a:rPr lang="en-US" altLang="de-DE"/>
              <a:t>Context-sensitive approach is traditional</a:t>
            </a:r>
          </a:p>
          <a:p>
            <a:pPr lvl="1"/>
            <a:r>
              <a:rPr lang="en-US" altLang="de-DE"/>
              <a:t>Third- and first-person games are becoming increasingly common</a:t>
            </a:r>
          </a:p>
          <a:p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A237BD0-7FDD-4F44-ACA9-D5EBDBF944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A2B9CC0-1DE6-4BD1-8A41-9F4CA337B9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ußzeilenplatzhalter 3">
            <a:extLst>
              <a:ext uri="{FF2B5EF4-FFF2-40B4-BE49-F238E27FC236}">
                <a16:creationId xmlns:a16="http://schemas.microsoft.com/office/drawing/2014/main" id="{BC79B123-CC87-42A0-997A-3055AB925F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8131" name="Foliennummernplatzhalter 4">
            <a:extLst>
              <a:ext uri="{FF2B5EF4-FFF2-40B4-BE49-F238E27FC236}">
                <a16:creationId xmlns:a16="http://schemas.microsoft.com/office/drawing/2014/main" id="{4E3ECBE5-2A05-4080-B04A-451057361C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EE3DCFC-612C-4911-8B06-63197ADAD35D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8132" name="Rectangle 6">
            <a:extLst>
              <a:ext uri="{FF2B5EF4-FFF2-40B4-BE49-F238E27FC236}">
                <a16:creationId xmlns:a16="http://schemas.microsoft.com/office/drawing/2014/main" id="{36A7AA92-4590-458C-B731-10838BA8F2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48133" name="Rectangle 7">
            <a:extLst>
              <a:ext uri="{FF2B5EF4-FFF2-40B4-BE49-F238E27FC236}">
                <a16:creationId xmlns:a16="http://schemas.microsoft.com/office/drawing/2014/main" id="{A29C5334-B361-4CD3-B0F8-20858A280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Camera model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Context-sensitive model </a:t>
            </a:r>
          </a:p>
          <a:p>
            <a:pPr lvl="2"/>
            <a:r>
              <a:rPr lang="en-US" altLang="de-DE"/>
              <a:t>Avatar is shown from the camera angle most appropriate for her current location in the game world</a:t>
            </a:r>
          </a:p>
          <a:p>
            <a:pPr lvl="2"/>
            <a:r>
              <a:rPr lang="en-US" altLang="de-DE"/>
              <a:t>Lets the designer play cinematographer, using camera angles, composition, and lighting to enhance the story</a:t>
            </a:r>
          </a:p>
          <a:p>
            <a:pPr lvl="1"/>
            <a:r>
              <a:rPr lang="en-US" altLang="de-DE"/>
              <a:t>First-person perspective</a:t>
            </a:r>
          </a:p>
          <a:p>
            <a:pPr lvl="2"/>
            <a:r>
              <a:rPr lang="en-US" altLang="de-DE"/>
              <a:t>Encourages a more action-oriented approach to playing</a:t>
            </a:r>
          </a:p>
          <a:p>
            <a:pPr lvl="2"/>
            <a:r>
              <a:rPr lang="en-US" altLang="de-DE"/>
              <a:t>Fewer opportunities for visual drama</a:t>
            </a:r>
          </a:p>
          <a:p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B0EC829-CF77-43CF-BEF5-022EBD4E15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A486586-A504-4706-94BD-00F88F1388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ußzeilenplatzhalter 3">
            <a:extLst>
              <a:ext uri="{FF2B5EF4-FFF2-40B4-BE49-F238E27FC236}">
                <a16:creationId xmlns:a16="http://schemas.microsoft.com/office/drawing/2014/main" id="{D9C12F7E-32F6-46FF-A00D-634AE3C404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49155" name="Foliennummernplatzhalter 4">
            <a:extLst>
              <a:ext uri="{FF2B5EF4-FFF2-40B4-BE49-F238E27FC236}">
                <a16:creationId xmlns:a16="http://schemas.microsoft.com/office/drawing/2014/main" id="{009E57CD-1010-45EE-B144-7E645AB19A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E94E74B-D50F-42C0-A50E-549F8DCDCCA5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49156" name="Rectangle 6">
            <a:extLst>
              <a:ext uri="{FF2B5EF4-FFF2-40B4-BE49-F238E27FC236}">
                <a16:creationId xmlns:a16="http://schemas.microsoft.com/office/drawing/2014/main" id="{DCFD85B6-893D-4292-A01B-D678776B51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49157" name="Rectangle 7">
            <a:extLst>
              <a:ext uri="{FF2B5EF4-FFF2-40B4-BE49-F238E27FC236}">
                <a16:creationId xmlns:a16="http://schemas.microsoft.com/office/drawing/2014/main" id="{57B5B953-6188-402D-B655-9992C0A15E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altLang="de-DE"/>
              <a:t>Camera model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Third-person perspective</a:t>
            </a:r>
          </a:p>
          <a:p>
            <a:pPr lvl="2"/>
            <a:r>
              <a:rPr lang="en-US" altLang="de-DE"/>
              <a:t>Keeps the avatar in view</a:t>
            </a:r>
          </a:p>
          <a:p>
            <a:pPr lvl="2"/>
            <a:r>
              <a:rPr lang="en-US" altLang="de-DE"/>
              <a:t>Common in action-adventure games</a:t>
            </a:r>
          </a:p>
          <a:p>
            <a:pPr lvl="2"/>
            <a:r>
              <a:rPr lang="en-US" altLang="de-DE"/>
              <a:t>Best games allow the player to move the camera</a:t>
            </a:r>
          </a:p>
          <a:p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6F0C97E-9AF8-4710-8497-EB70C7C7F7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3026FB8-A612-4D1A-B37C-CD59F1924A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ußzeilenplatzhalter 3">
            <a:extLst>
              <a:ext uri="{FF2B5EF4-FFF2-40B4-BE49-F238E27FC236}">
                <a16:creationId xmlns:a16="http://schemas.microsoft.com/office/drawing/2014/main" id="{D5A6C48F-666E-4DCB-8E68-304239ED8B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0179" name="Foliennummernplatzhalter 4">
            <a:extLst>
              <a:ext uri="{FF2B5EF4-FFF2-40B4-BE49-F238E27FC236}">
                <a16:creationId xmlns:a16="http://schemas.microsoft.com/office/drawing/2014/main" id="{77C02FC7-F3C9-4B09-8ADA-09A69ECC37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2B758DB-3E90-4F2F-A6CC-1DD80C362C53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0180" name="Rectangle 6">
            <a:extLst>
              <a:ext uri="{FF2B5EF4-FFF2-40B4-BE49-F238E27FC236}">
                <a16:creationId xmlns:a16="http://schemas.microsoft.com/office/drawing/2014/main" id="{28FBE451-E25F-4D3F-94FC-5F544FE205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50181" name="Rectangle 7">
            <a:extLst>
              <a:ext uri="{FF2B5EF4-FFF2-40B4-BE49-F238E27FC236}">
                <a16:creationId xmlns:a16="http://schemas.microsoft.com/office/drawing/2014/main" id="{639F8CCF-CC63-48D6-81F1-4DEF8F33E9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Player roles</a:t>
            </a:r>
          </a:p>
          <a:p>
            <a:pPr lvl="1"/>
            <a:r>
              <a:rPr lang="en-US" altLang="de-DE"/>
              <a:t>Role of the player comes from the story</a:t>
            </a:r>
          </a:p>
          <a:p>
            <a:pPr lvl="1"/>
            <a:r>
              <a:rPr lang="en-US" altLang="de-DE"/>
              <a:t>Most adventure games treat the story as a journey</a:t>
            </a:r>
          </a:p>
          <a:p>
            <a:r>
              <a:rPr lang="en-US" altLang="de-DE"/>
              <a:t>Structure</a:t>
            </a:r>
          </a:p>
          <a:p>
            <a:pPr lvl="1"/>
            <a:r>
              <a:rPr lang="en-US" altLang="de-DE"/>
              <a:t>Establish a relationship between locations in the world and parts of the story</a:t>
            </a:r>
          </a:p>
          <a:p>
            <a:pPr lvl="1"/>
            <a:r>
              <a:rPr lang="en-US" altLang="de-DE"/>
              <a:t>Story became more linear in action-adventures</a:t>
            </a:r>
          </a:p>
          <a:p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B8F355D-4476-4480-969A-0C11D0CEB7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979E196-7F39-426C-9261-107AB7C967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ußzeilenplatzhalter 3">
            <a:extLst>
              <a:ext uri="{FF2B5EF4-FFF2-40B4-BE49-F238E27FC236}">
                <a16:creationId xmlns:a16="http://schemas.microsoft.com/office/drawing/2014/main" id="{1DD6C67B-ADA2-40AB-8D8A-47BC20EFBF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1203" name="Foliennummernplatzhalter 4">
            <a:extLst>
              <a:ext uri="{FF2B5EF4-FFF2-40B4-BE49-F238E27FC236}">
                <a16:creationId xmlns:a16="http://schemas.microsoft.com/office/drawing/2014/main" id="{6B3E9CC6-113A-44D8-8BCA-088CB3A5FC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2985565-498A-4AEF-905B-E9DB0E59D42D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1204" name="Rectangle 6">
            <a:extLst>
              <a:ext uri="{FF2B5EF4-FFF2-40B4-BE49-F238E27FC236}">
                <a16:creationId xmlns:a16="http://schemas.microsoft.com/office/drawing/2014/main" id="{4367AED2-E7FB-4CB4-9FC2-253FDCB6EB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51205" name="Rectangle 7">
            <a:extLst>
              <a:ext uri="{FF2B5EF4-FFF2-40B4-BE49-F238E27FC236}">
                <a16:creationId xmlns:a16="http://schemas.microsoft.com/office/drawing/2014/main" id="{72C0EE1F-A091-4E7E-A643-DDD7E0D887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Storytelling</a:t>
            </a:r>
          </a:p>
          <a:p>
            <a:pPr lvl="1"/>
            <a:r>
              <a:rPr lang="en-US" altLang="de-DE"/>
              <a:t>Dramatic tension</a:t>
            </a:r>
          </a:p>
          <a:p>
            <a:pPr lvl="2"/>
            <a:r>
              <a:rPr lang="en-US" altLang="de-DE"/>
              <a:t>Arises from an unresolved situation or problem</a:t>
            </a:r>
          </a:p>
          <a:p>
            <a:pPr lvl="2"/>
            <a:r>
              <a:rPr lang="en-US" altLang="de-DE"/>
              <a:t>To create dramatic tension, start by presenting the problem</a:t>
            </a:r>
          </a:p>
          <a:p>
            <a:pPr lvl="2"/>
            <a:r>
              <a:rPr lang="en-US" altLang="de-DE"/>
              <a:t>The resolution of dramatic tension occurs at the dramatic climax, usually near the end of the story</a:t>
            </a:r>
          </a:p>
          <a:p>
            <a:pPr lvl="2"/>
            <a:r>
              <a:rPr lang="en-US" altLang="de-DE"/>
              <a:t>Adventure games can have several different dramatic climaxes for intermediate problems until the final climax solves the final problem and ends the story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A867F70-A461-4B4C-9B50-C40E0EB746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EDB8903-5466-4230-A4D8-7A8FD51DC6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ußzeilenplatzhalter 3">
            <a:extLst>
              <a:ext uri="{FF2B5EF4-FFF2-40B4-BE49-F238E27FC236}">
                <a16:creationId xmlns:a16="http://schemas.microsoft.com/office/drawing/2014/main" id="{B2236E5E-C864-43AD-9451-649351616A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2227" name="Foliennummernplatzhalter 4">
            <a:extLst>
              <a:ext uri="{FF2B5EF4-FFF2-40B4-BE49-F238E27FC236}">
                <a16:creationId xmlns:a16="http://schemas.microsoft.com/office/drawing/2014/main" id="{6B0776A2-26A7-42FB-8ADE-89A13CD110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8AEAC4A-D457-4113-A221-B36E4761CD2A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2228" name="Rectangle 6">
            <a:extLst>
              <a:ext uri="{FF2B5EF4-FFF2-40B4-BE49-F238E27FC236}">
                <a16:creationId xmlns:a16="http://schemas.microsoft.com/office/drawing/2014/main" id="{22E6D403-7260-4677-A86E-BB43964BAD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52229" name="Rectangle 7">
            <a:extLst>
              <a:ext uri="{FF2B5EF4-FFF2-40B4-BE49-F238E27FC236}">
                <a16:creationId xmlns:a16="http://schemas.microsoft.com/office/drawing/2014/main" id="{3CC61092-16DC-4F20-AF03-681FAF9685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Storytelling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The heroic quest</a:t>
            </a:r>
          </a:p>
          <a:p>
            <a:pPr lvl="2"/>
            <a:r>
              <a:rPr lang="en-US" altLang="de-DE"/>
              <a:t>The majority of adventure games are heroic quests: a mission by an individual to accomplish a great feat</a:t>
            </a:r>
          </a:p>
          <a:p>
            <a:pPr lvl="2"/>
            <a:r>
              <a:rPr lang="en-US" altLang="de-DE"/>
              <a:t>Biggest climax should be the last major climax in the game because anything that follows seems irrelevant</a:t>
            </a:r>
          </a:p>
          <a:p>
            <a:pPr lvl="2"/>
            <a:r>
              <a:rPr lang="en-US" altLang="de-DE"/>
              <a:t>Should be periods of quiet to rest and heal</a:t>
            </a:r>
          </a:p>
          <a:p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1531B07-9B4A-4ED0-9E97-228FA96BCE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4BCEA93-EA32-4BD1-A682-80500ABEFA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ußzeilenplatzhalter 3">
            <a:extLst>
              <a:ext uri="{FF2B5EF4-FFF2-40B4-BE49-F238E27FC236}">
                <a16:creationId xmlns:a16="http://schemas.microsoft.com/office/drawing/2014/main" id="{3DF944B3-FA33-499B-865A-794B3E6086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3251" name="Foliennummernplatzhalter 4">
            <a:extLst>
              <a:ext uri="{FF2B5EF4-FFF2-40B4-BE49-F238E27FC236}">
                <a16:creationId xmlns:a16="http://schemas.microsoft.com/office/drawing/2014/main" id="{FF9D644B-64C1-4CE4-AC21-717F70EC5D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4EF1E01-2A45-4A0B-ADAE-13F31749F307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3252" name="Rectangle 6">
            <a:extLst>
              <a:ext uri="{FF2B5EF4-FFF2-40B4-BE49-F238E27FC236}">
                <a16:creationId xmlns:a16="http://schemas.microsoft.com/office/drawing/2014/main" id="{3848EB98-04F3-4932-97CA-BBC3EF9AAE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53253" name="Rectangle 7">
            <a:extLst>
              <a:ext uri="{FF2B5EF4-FFF2-40B4-BE49-F238E27FC236}">
                <a16:creationId xmlns:a16="http://schemas.microsoft.com/office/drawing/2014/main" id="{F059E8C6-FC32-44FB-8B3A-FE08FA088D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Storytelling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The problem of death</a:t>
            </a:r>
          </a:p>
          <a:p>
            <a:pPr lvl="2"/>
            <a:r>
              <a:rPr lang="en-US" altLang="de-DE"/>
              <a:t>In most genres (RPGs, combat flight simulators) death is accepted and players know what is likely to cause it</a:t>
            </a:r>
          </a:p>
          <a:p>
            <a:pPr lvl="2"/>
            <a:r>
              <a:rPr lang="en-US" altLang="de-DE"/>
              <a:t>In adventure games it is less clear</a:t>
            </a:r>
          </a:p>
          <a:p>
            <a:pPr lvl="2"/>
            <a:r>
              <a:rPr lang="en-US" altLang="de-DE"/>
              <a:t>Most adventure games adopt a fair warning approach, making it clear when something is dangerous and usually offering a way to neutralize the danger</a:t>
            </a:r>
          </a:p>
          <a:p>
            <a:pPr lvl="2"/>
            <a:r>
              <a:rPr lang="en-US" altLang="de-DE"/>
              <a:t>Use an autosave feature to save the game at intervals so the player can restore it later</a:t>
            </a:r>
          </a:p>
          <a:p>
            <a:pPr>
              <a:buFont typeface="Wingdings" panose="05000000000000000000" pitchFamily="2" charset="2"/>
              <a:buNone/>
            </a:pPr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62F3588-A19E-49B0-AE1D-2D07B6A262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FA338A4-78D9-4247-842F-DB79889B86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ußzeilenplatzhalter 2">
            <a:extLst>
              <a:ext uri="{FF2B5EF4-FFF2-40B4-BE49-F238E27FC236}">
                <a16:creationId xmlns:a16="http://schemas.microsoft.com/office/drawing/2014/main" id="{6A35C681-5ADF-4B06-8083-208BDD2815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4275" name="Foliennummernplatzhalter 3">
            <a:extLst>
              <a:ext uri="{FF2B5EF4-FFF2-40B4-BE49-F238E27FC236}">
                <a16:creationId xmlns:a16="http://schemas.microsoft.com/office/drawing/2014/main" id="{A89C25A3-BC4F-4B23-A99B-ED0D112D59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2D87643-C612-43AB-B68C-207AE93D7BF3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51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4276" name="Rectangle 6">
            <a:extLst>
              <a:ext uri="{FF2B5EF4-FFF2-40B4-BE49-F238E27FC236}">
                <a16:creationId xmlns:a16="http://schemas.microsoft.com/office/drawing/2014/main" id="{925BE920-96A6-4F74-899F-5AF2258BF4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54277" name="Shape 26630">
            <a:extLst>
              <a:ext uri="{FF2B5EF4-FFF2-40B4-BE49-F238E27FC236}">
                <a16:creationId xmlns:a16="http://schemas.microsoft.com/office/drawing/2014/main" id="{573A29F9-BCBD-4DD9-A30C-B62FC83B3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546475"/>
            <a:ext cx="4038600" cy="270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022350" indent="-350838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lvl="2" eaLnBrk="1" hangingPunct="1"/>
            <a:r>
              <a:rPr lang="en-US" altLang="de-DE" sz="2000"/>
              <a:t>Finding keys to locked doors</a:t>
            </a:r>
          </a:p>
          <a:p>
            <a:pPr lvl="2" eaLnBrk="1" hangingPunct="1"/>
            <a:r>
              <a:rPr lang="en-US" altLang="de-DE" sz="2000"/>
              <a:t>Figuring out mysterious machines</a:t>
            </a:r>
          </a:p>
          <a:p>
            <a:pPr lvl="2" eaLnBrk="1" hangingPunct="1"/>
            <a:r>
              <a:rPr lang="en-US" altLang="de-DE" sz="2000"/>
              <a:t>Obtaining inaccessible objects</a:t>
            </a:r>
          </a:p>
          <a:p>
            <a:pPr lvl="2" eaLnBrk="1" hangingPunct="1"/>
            <a:r>
              <a:rPr lang="en-US" altLang="de-DE" sz="2000"/>
              <a:t>Manipulating people</a:t>
            </a:r>
          </a:p>
          <a:p>
            <a:pPr lvl="2" eaLnBrk="1" hangingPunct="1"/>
            <a:r>
              <a:rPr lang="en-US" altLang="de-DE" sz="2000"/>
              <a:t>Navigating mazes</a:t>
            </a:r>
          </a:p>
        </p:txBody>
      </p:sp>
      <p:sp>
        <p:nvSpPr>
          <p:cNvPr id="54278" name="Shape 26631">
            <a:extLst>
              <a:ext uri="{FF2B5EF4-FFF2-40B4-BE49-F238E27FC236}">
                <a16:creationId xmlns:a16="http://schemas.microsoft.com/office/drawing/2014/main" id="{63C3BC19-44E1-4EF1-9DEA-5B12C9488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546475"/>
            <a:ext cx="4038600" cy="270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022350" indent="-350838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lvl="2" eaLnBrk="1" hangingPunct="1"/>
            <a:r>
              <a:rPr lang="en-US" altLang="de-DE" sz="2000"/>
              <a:t>Decoding cryptic messages</a:t>
            </a:r>
          </a:p>
          <a:p>
            <a:pPr lvl="2" eaLnBrk="1" hangingPunct="1"/>
            <a:r>
              <a:rPr lang="en-US" altLang="de-DE" sz="2000"/>
              <a:t>Solving memorization puzzles</a:t>
            </a:r>
          </a:p>
          <a:p>
            <a:pPr lvl="2" eaLnBrk="1" hangingPunct="1"/>
            <a:r>
              <a:rPr lang="en-US" altLang="de-DE" sz="2000"/>
              <a:t>Collecting things</a:t>
            </a:r>
          </a:p>
          <a:p>
            <a:pPr lvl="2" eaLnBrk="1" hangingPunct="1"/>
            <a:r>
              <a:rPr lang="en-US" altLang="de-DE" sz="2000"/>
              <a:t>Doing detective work</a:t>
            </a:r>
          </a:p>
          <a:p>
            <a:pPr lvl="2" eaLnBrk="1" hangingPunct="1"/>
            <a:r>
              <a:rPr lang="en-US" altLang="de-DE" sz="2000"/>
              <a:t>Understanding social problems</a:t>
            </a:r>
          </a:p>
        </p:txBody>
      </p:sp>
      <p:sp>
        <p:nvSpPr>
          <p:cNvPr id="54279" name="Rectangle 26632">
            <a:extLst>
              <a:ext uri="{FF2B5EF4-FFF2-40B4-BE49-F238E27FC236}">
                <a16:creationId xmlns:a16="http://schemas.microsoft.com/office/drawing/2014/main" id="{CE0CF4EC-3E61-484A-A6D6-38B9E59C8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669925" indent="-325438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/>
              <a:t>Challenges</a:t>
            </a:r>
          </a:p>
          <a:p>
            <a:pPr lvl="1" eaLnBrk="1" hangingPunct="1"/>
            <a:r>
              <a:rPr lang="en-US" altLang="de-DE"/>
              <a:t>Majority of challenges are conceptual: puzzles that can only be solved by lateral thinking</a:t>
            </a:r>
          </a:p>
          <a:p>
            <a:pPr lvl="1" eaLnBrk="1" hangingPunct="1"/>
            <a:r>
              <a:rPr lang="en-US" altLang="de-DE"/>
              <a:t>Puzzles include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E5C67D6-36E9-4285-B21B-914DC5FDBB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235CC13-2C17-4920-8A1C-DF310672FD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ußzeilenplatzhalter 3">
            <a:extLst>
              <a:ext uri="{FF2B5EF4-FFF2-40B4-BE49-F238E27FC236}">
                <a16:creationId xmlns:a16="http://schemas.microsoft.com/office/drawing/2014/main" id="{9E80E6BC-5F59-4549-BC61-D941878733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5299" name="Foliennummernplatzhalter 4">
            <a:extLst>
              <a:ext uri="{FF2B5EF4-FFF2-40B4-BE49-F238E27FC236}">
                <a16:creationId xmlns:a16="http://schemas.microsoft.com/office/drawing/2014/main" id="{5ABF22D0-C602-4B5C-9C24-15141AD80C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4EA9E81-20A7-49BF-90E2-439A231E943B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5300" name="Rectangle 6">
            <a:extLst>
              <a:ext uri="{FF2B5EF4-FFF2-40B4-BE49-F238E27FC236}">
                <a16:creationId xmlns:a16="http://schemas.microsoft.com/office/drawing/2014/main" id="{1811CA9A-5B96-4D67-AB51-8DB1318495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55301" name="Rectangle 7">
            <a:extLst>
              <a:ext uri="{FF2B5EF4-FFF2-40B4-BE49-F238E27FC236}">
                <a16:creationId xmlns:a16="http://schemas.microsoft.com/office/drawing/2014/main" id="{31699DB3-DDBD-4464-A51B-75AD32A7F4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Conversations with nonplayer characters (NPCs)</a:t>
            </a:r>
          </a:p>
          <a:p>
            <a:pPr lvl="1"/>
            <a:r>
              <a:rPr lang="en-US" altLang="de-DE"/>
              <a:t>An NPC’s conversation is defined by the NPC’s role, such as blacksmith or trader</a:t>
            </a:r>
          </a:p>
          <a:p>
            <a:pPr lvl="1"/>
            <a:r>
              <a:rPr lang="en-US" altLang="de-DE"/>
              <a:t>Some games try to sidestep the problem of conversation by setting games in underpopulated worlds</a:t>
            </a:r>
          </a:p>
          <a:p>
            <a:pPr lvl="1"/>
            <a:r>
              <a:rPr lang="en-US" altLang="de-DE"/>
              <a:t>Scripted conversations became standard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A3139F7-F8BA-4374-A465-EE41B84C9E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5D4E1CF-223C-4418-A795-1EB7B6022A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ußzeilenplatzhalter 3">
            <a:extLst>
              <a:ext uri="{FF2B5EF4-FFF2-40B4-BE49-F238E27FC236}">
                <a16:creationId xmlns:a16="http://schemas.microsoft.com/office/drawing/2014/main" id="{3A22B4DE-AFB2-4D40-B2A0-912ECBFF2E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6323" name="Foliennummernplatzhalter 4">
            <a:extLst>
              <a:ext uri="{FF2B5EF4-FFF2-40B4-BE49-F238E27FC236}">
                <a16:creationId xmlns:a16="http://schemas.microsoft.com/office/drawing/2014/main" id="{0C3D7136-36E5-4286-B23C-80291D491C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D1ED739-9756-4A8D-A5DA-9ACF7518736F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6324" name="Rectangle 6">
            <a:extLst>
              <a:ext uri="{FF2B5EF4-FFF2-40B4-BE49-F238E27FC236}">
                <a16:creationId xmlns:a16="http://schemas.microsoft.com/office/drawing/2014/main" id="{0690E829-F22C-4E51-BC67-31B0E0F7CE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56325" name="Rectangle 7">
            <a:extLst>
              <a:ext uri="{FF2B5EF4-FFF2-40B4-BE49-F238E27FC236}">
                <a16:creationId xmlns:a16="http://schemas.microsoft.com/office/drawing/2014/main" id="{F4255FEE-6F43-4AB6-9ADD-7E2585E24A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Mapping</a:t>
            </a:r>
          </a:p>
          <a:p>
            <a:pPr lvl="1"/>
            <a:r>
              <a:rPr lang="en-US" altLang="de-DE"/>
              <a:t>Graphics provide cues to location and how that location relates to other areas in the world</a:t>
            </a:r>
          </a:p>
          <a:p>
            <a:pPr lvl="1"/>
            <a:r>
              <a:rPr lang="en-US" altLang="de-DE"/>
              <a:t>Automapping</a:t>
            </a:r>
            <a:r>
              <a:rPr lang="en-US" altLang="de-DE">
                <a:cs typeface="Arial" panose="020B0604020202020204" pitchFamily="34" charset="0"/>
              </a:rPr>
              <a:t>—m</a:t>
            </a:r>
            <a:r>
              <a:rPr lang="en-US" altLang="de-DE"/>
              <a:t>ap fills in as the player moves</a:t>
            </a:r>
          </a:p>
          <a:p>
            <a:pPr lvl="1"/>
            <a:r>
              <a:rPr lang="en-US" altLang="de-DE"/>
              <a:t>Player can see the map at any time</a:t>
            </a:r>
          </a:p>
          <a:p>
            <a:pPr lvl="1"/>
            <a:r>
              <a:rPr lang="en-US" altLang="de-DE"/>
              <a:t>Provide a compass as well if appropriate</a:t>
            </a:r>
          </a:p>
          <a:p>
            <a:r>
              <a:rPr lang="en-US" altLang="de-DE"/>
              <a:t>Automatic journal keeping is common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F258D13-3CC2-4FA1-B738-AD92F1D749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636464A-9EEF-45A9-845B-6ADB4F7DA1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ußzeilenplatzhalter 3">
            <a:extLst>
              <a:ext uri="{FF2B5EF4-FFF2-40B4-BE49-F238E27FC236}">
                <a16:creationId xmlns:a16="http://schemas.microsoft.com/office/drawing/2014/main" id="{B7183185-7187-4A59-9570-3D4D61EDC9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7347" name="Foliennummernplatzhalter 4">
            <a:extLst>
              <a:ext uri="{FF2B5EF4-FFF2-40B4-BE49-F238E27FC236}">
                <a16:creationId xmlns:a16="http://schemas.microsoft.com/office/drawing/2014/main" id="{4F82C03D-3D55-4A41-852E-6C7D601803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85ABB78-AB1B-4055-9FA4-FCC33004A013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7348" name="Rectangle 6">
            <a:extLst>
              <a:ext uri="{FF2B5EF4-FFF2-40B4-BE49-F238E27FC236}">
                <a16:creationId xmlns:a16="http://schemas.microsoft.com/office/drawing/2014/main" id="{26EB674C-79AB-4D14-A4AE-CCAE8F42F0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Features </a:t>
            </a:r>
            <a:r>
              <a:rPr lang="en-US" altLang="de-DE" sz="3200"/>
              <a:t>(Cont.)</a:t>
            </a:r>
          </a:p>
        </p:txBody>
      </p:sp>
      <p:sp>
        <p:nvSpPr>
          <p:cNvPr id="57349" name="Rectangle 7">
            <a:extLst>
              <a:ext uri="{FF2B5EF4-FFF2-40B4-BE49-F238E27FC236}">
                <a16:creationId xmlns:a16="http://schemas.microsoft.com/office/drawing/2014/main" id="{88AD746F-AC02-4759-B704-F95C50296C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 few things to avoid</a:t>
            </a:r>
          </a:p>
          <a:p>
            <a:pPr lvl="1"/>
            <a:r>
              <a:rPr lang="en-US" altLang="de-DE"/>
              <a:t>Puzzles solvable only by trial and error</a:t>
            </a:r>
          </a:p>
          <a:p>
            <a:pPr lvl="1"/>
            <a:r>
              <a:rPr lang="en-US" altLang="de-DE"/>
              <a:t>Conceptual non sequiturs</a:t>
            </a:r>
          </a:p>
          <a:p>
            <a:pPr lvl="1"/>
            <a:r>
              <a:rPr lang="en-US" altLang="de-DE"/>
              <a:t>Illogical spaces</a:t>
            </a:r>
          </a:p>
          <a:p>
            <a:pPr lvl="1"/>
            <a:r>
              <a:rPr lang="en-US" altLang="de-DE"/>
              <a:t>Puzzles requiring outside knowledge</a:t>
            </a:r>
          </a:p>
          <a:p>
            <a:pPr lvl="1"/>
            <a:r>
              <a:rPr lang="en-US" altLang="de-DE"/>
              <a:t>Click-the-right-pixel puzzles</a:t>
            </a:r>
          </a:p>
          <a:p>
            <a:pPr lvl="1"/>
            <a:r>
              <a:rPr lang="en-US" altLang="de-DE"/>
              <a:t>Too many backward puzzles</a:t>
            </a:r>
          </a:p>
          <a:p>
            <a:pPr lvl="1"/>
            <a:r>
              <a:rPr lang="en-US" altLang="de-DE"/>
              <a:t>Too many FedEx puzzles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030A4B7-48F0-4B7B-86E2-0662D8FE02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0E99612-BA2C-49BD-954F-98480DA40A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ußzeilenplatzhalter 3">
            <a:extLst>
              <a:ext uri="{FF2B5EF4-FFF2-40B4-BE49-F238E27FC236}">
                <a16:creationId xmlns:a16="http://schemas.microsoft.com/office/drawing/2014/main" id="{EA5AB41F-28B0-4AA5-A319-29D6CBE11D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8371" name="Foliennummernplatzhalter 4">
            <a:extLst>
              <a:ext uri="{FF2B5EF4-FFF2-40B4-BE49-F238E27FC236}">
                <a16:creationId xmlns:a16="http://schemas.microsoft.com/office/drawing/2014/main" id="{8CFF51CE-0C86-4588-B5AE-0A994CA1FA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7BD4A77-C3FA-468A-BD04-7B3A29E941FA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8372" name="Rectangle 6">
            <a:extLst>
              <a:ext uri="{FF2B5EF4-FFF2-40B4-BE49-F238E27FC236}">
                <a16:creationId xmlns:a16="http://schemas.microsoft.com/office/drawing/2014/main" id="{3295F5F4-1B5E-4453-8B48-E89CCDAF86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Presentation Layer</a:t>
            </a:r>
          </a:p>
        </p:txBody>
      </p:sp>
      <p:sp>
        <p:nvSpPr>
          <p:cNvPr id="58373" name="Rectangle 7">
            <a:extLst>
              <a:ext uri="{FF2B5EF4-FFF2-40B4-BE49-F238E27FC236}">
                <a16:creationId xmlns:a16="http://schemas.microsoft.com/office/drawing/2014/main" id="{E1392F9A-E655-44F8-8993-DC4DE5F1BD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Avatar movement</a:t>
            </a:r>
          </a:p>
          <a:p>
            <a:pPr lvl="1"/>
            <a:r>
              <a:rPr lang="en-US" altLang="de-DE"/>
              <a:t>Movement interface depends on the perspective</a:t>
            </a:r>
          </a:p>
          <a:p>
            <a:pPr lvl="1"/>
            <a:r>
              <a:rPr lang="en-US" altLang="de-DE"/>
              <a:t>Context-sensitive perspective uses point-and-click or direct control user interface</a:t>
            </a:r>
          </a:p>
          <a:p>
            <a:pPr lvl="2"/>
            <a:r>
              <a:rPr lang="en-US" altLang="de-DE"/>
              <a:t>Point-and-click</a:t>
            </a:r>
            <a:r>
              <a:rPr lang="en-US" altLang="de-DE">
                <a:cs typeface="Arial" panose="020B0604020202020204" pitchFamily="34" charset="0"/>
              </a:rPr>
              <a:t>—i</a:t>
            </a:r>
            <a:r>
              <a:rPr lang="en-US" altLang="de-DE"/>
              <a:t>ndirect control</a:t>
            </a:r>
          </a:p>
          <a:p>
            <a:pPr lvl="2"/>
            <a:r>
              <a:rPr lang="en-US" altLang="de-DE"/>
              <a:t>Direct control</a:t>
            </a:r>
            <a:r>
              <a:rPr lang="en-US" altLang="de-DE">
                <a:cs typeface="Arial" panose="020B0604020202020204" pitchFamily="34" charset="0"/>
              </a:rPr>
              <a:t>—p</a:t>
            </a:r>
            <a:r>
              <a:rPr lang="en-US" altLang="de-DE"/>
              <a:t>layer steers the avatar</a:t>
            </a:r>
          </a:p>
          <a:p>
            <a:pPr lvl="1"/>
            <a:r>
              <a:rPr lang="en-US" altLang="de-DE"/>
              <a:t>Implement both walk and run modes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3BCB37C-F557-4FEC-A55B-99BAAB1217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8354AE1-B253-4B6B-AD36-E964113521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ußzeilenplatzhalter 3">
            <a:extLst>
              <a:ext uri="{FF2B5EF4-FFF2-40B4-BE49-F238E27FC236}">
                <a16:creationId xmlns:a16="http://schemas.microsoft.com/office/drawing/2014/main" id="{4E72CA3D-6253-4605-8C20-E30213DD7F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59395" name="Foliennummernplatzhalter 4">
            <a:extLst>
              <a:ext uri="{FF2B5EF4-FFF2-40B4-BE49-F238E27FC236}">
                <a16:creationId xmlns:a16="http://schemas.microsoft.com/office/drawing/2014/main" id="{682D04C4-ED2C-4FBB-8253-6CF555C4F5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51C5728-0477-4B4E-93BE-3D3E2B0774E2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59396" name="Rectangle 6">
            <a:extLst>
              <a:ext uri="{FF2B5EF4-FFF2-40B4-BE49-F238E27FC236}">
                <a16:creationId xmlns:a16="http://schemas.microsoft.com/office/drawing/2014/main" id="{F5FCCD87-9B63-46B8-8A24-6C7ACCB942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800"/>
              <a:t>The Presentation Layer </a:t>
            </a:r>
            <a:r>
              <a:rPr lang="en-US" altLang="de-DE" sz="2800"/>
              <a:t>(Cont.)</a:t>
            </a:r>
          </a:p>
        </p:txBody>
      </p:sp>
      <p:sp>
        <p:nvSpPr>
          <p:cNvPr id="59397" name="Rectangle 7">
            <a:extLst>
              <a:ext uri="{FF2B5EF4-FFF2-40B4-BE49-F238E27FC236}">
                <a16:creationId xmlns:a16="http://schemas.microsoft.com/office/drawing/2014/main" id="{85DBE6A1-0611-4011-B6D3-1282DE4FDA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Manipulating objects</a:t>
            </a:r>
          </a:p>
          <a:p>
            <a:pPr lvl="1"/>
            <a:r>
              <a:rPr lang="en-US" altLang="de-DE"/>
              <a:t>Identifying active objects</a:t>
            </a:r>
          </a:p>
          <a:p>
            <a:pPr lvl="2"/>
            <a:r>
              <a:rPr lang="en-US" altLang="de-DE"/>
              <a:t>Hunt and click</a:t>
            </a:r>
          </a:p>
          <a:p>
            <a:pPr lvl="2"/>
            <a:r>
              <a:rPr lang="en-US" altLang="de-DE"/>
              <a:t>Permanently highlighted objects</a:t>
            </a:r>
          </a:p>
          <a:p>
            <a:pPr lvl="2"/>
            <a:r>
              <a:rPr lang="en-US" altLang="de-DE"/>
              <a:t>Dynamically highlighted objects</a:t>
            </a:r>
          </a:p>
          <a:p>
            <a:pPr lvl="2"/>
            <a:r>
              <a:rPr lang="en-US" altLang="de-DE"/>
              <a:t>Focus-of-attention highlighting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1BB50FD-DA5F-41C9-B021-8D7E520406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FECFCBB-D651-441F-9AC5-4E53EE7C85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ußzeilenplatzhalter 3">
            <a:extLst>
              <a:ext uri="{FF2B5EF4-FFF2-40B4-BE49-F238E27FC236}">
                <a16:creationId xmlns:a16="http://schemas.microsoft.com/office/drawing/2014/main" id="{7AFB591F-E050-4571-BC5E-E5B32C0ABE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0419" name="Foliennummernplatzhalter 4">
            <a:extLst>
              <a:ext uri="{FF2B5EF4-FFF2-40B4-BE49-F238E27FC236}">
                <a16:creationId xmlns:a16="http://schemas.microsoft.com/office/drawing/2014/main" id="{9217B82E-FFC2-4C2A-B71D-B77C4208B2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C44C595-DDEE-482A-9404-8680800717F5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0420" name="Rectangle 2">
            <a:extLst>
              <a:ext uri="{FF2B5EF4-FFF2-40B4-BE49-F238E27FC236}">
                <a16:creationId xmlns:a16="http://schemas.microsoft.com/office/drawing/2014/main" id="{26067428-D4D3-4448-B333-58CE15A9C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Presentation Layer </a:t>
            </a:r>
            <a:r>
              <a:rPr lang="en-US" altLang="de-DE" sz="3200"/>
              <a:t>(Cont.)</a:t>
            </a:r>
          </a:p>
        </p:txBody>
      </p:sp>
      <p:sp>
        <p:nvSpPr>
          <p:cNvPr id="60421" name="Rectangle 3">
            <a:extLst>
              <a:ext uri="{FF2B5EF4-FFF2-40B4-BE49-F238E27FC236}">
                <a16:creationId xmlns:a16="http://schemas.microsoft.com/office/drawing/2014/main" id="{CA986523-B3C0-429A-B1FA-FA2600F88B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Manipulating objects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One-button actions</a:t>
            </a:r>
            <a:r>
              <a:rPr lang="en-US" altLang="de-DE">
                <a:cs typeface="Arial" panose="020B0604020202020204" pitchFamily="34" charset="0"/>
              </a:rPr>
              <a:t>—c</a:t>
            </a:r>
            <a:r>
              <a:rPr lang="en-US" altLang="de-DE"/>
              <a:t>ontroller button or mouse click correctly manipulates the object</a:t>
            </a:r>
          </a:p>
          <a:p>
            <a:pPr lvl="1"/>
            <a:r>
              <a:rPr lang="en-US" altLang="de-DE"/>
              <a:t>Menu-driven actions</a:t>
            </a:r>
          </a:p>
          <a:p>
            <a:pPr lvl="2"/>
            <a:r>
              <a:rPr lang="en-US" altLang="de-DE"/>
              <a:t>Menu gives player the available choices</a:t>
            </a:r>
          </a:p>
          <a:p>
            <a:pPr lvl="2"/>
            <a:r>
              <a:rPr lang="en-US" altLang="de-DE"/>
              <a:t>Player can right-click an object to see a pop-up menu</a:t>
            </a:r>
          </a:p>
          <a:p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7FDEC15-FB4B-41D8-984B-1F1674FC7E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7920DCA-F693-43C6-B3D6-A837767D93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ußzeilenplatzhalter 3">
            <a:extLst>
              <a:ext uri="{FF2B5EF4-FFF2-40B4-BE49-F238E27FC236}">
                <a16:creationId xmlns:a16="http://schemas.microsoft.com/office/drawing/2014/main" id="{9A922716-D809-4627-A2BE-7EEBC4A861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1443" name="Foliennummernplatzhalter 4">
            <a:extLst>
              <a:ext uri="{FF2B5EF4-FFF2-40B4-BE49-F238E27FC236}">
                <a16:creationId xmlns:a16="http://schemas.microsoft.com/office/drawing/2014/main" id="{20CF2AFB-C45B-4356-8EFA-95709F313D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9A37C67-03D0-4938-8972-9EFD9A1F4BDF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1444" name="Rectangle 2">
            <a:extLst>
              <a:ext uri="{FF2B5EF4-FFF2-40B4-BE49-F238E27FC236}">
                <a16:creationId xmlns:a16="http://schemas.microsoft.com/office/drawing/2014/main" id="{FBC0D8BA-D98F-4A5D-90E2-085306C9BE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Presentation Layer </a:t>
            </a:r>
            <a:r>
              <a:rPr lang="en-US" altLang="de-DE" sz="3200"/>
              <a:t>(Cont.)</a:t>
            </a:r>
          </a:p>
        </p:txBody>
      </p:sp>
      <p:sp>
        <p:nvSpPr>
          <p:cNvPr id="61445" name="Rectangle 3">
            <a:extLst>
              <a:ext uri="{FF2B5EF4-FFF2-40B4-BE49-F238E27FC236}">
                <a16:creationId xmlns:a16="http://schemas.microsoft.com/office/drawing/2014/main" id="{D6CB2830-9114-45C5-AC13-D33027C9BF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Manipulating objects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Managing inventory</a:t>
            </a:r>
          </a:p>
          <a:p>
            <a:pPr lvl="2"/>
            <a:r>
              <a:rPr lang="en-US" altLang="de-DE"/>
              <a:t>Most games limit the amount that can be carried</a:t>
            </a:r>
          </a:p>
          <a:p>
            <a:pPr lvl="2"/>
            <a:r>
              <a:rPr lang="en-US" altLang="de-DE"/>
              <a:t>Visible inventory mechanism like a backpack or box is common</a:t>
            </a:r>
          </a:p>
          <a:p>
            <a:pPr lvl="2"/>
            <a:r>
              <a:rPr lang="en-US" altLang="de-DE"/>
              <a:t>Make inventory management easy</a:t>
            </a:r>
          </a:p>
          <a:p>
            <a:pPr lvl="2"/>
            <a:r>
              <a:rPr lang="en-US" altLang="de-DE"/>
              <a:t>Open and close inventory with a single click or shortcut key</a:t>
            </a:r>
          </a:p>
          <a:p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1F1DF46-4C12-450C-91AE-B551D57675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422249B-F39A-4520-92FF-23335A05D5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Fußzeilenplatzhalter 3">
            <a:extLst>
              <a:ext uri="{FF2B5EF4-FFF2-40B4-BE49-F238E27FC236}">
                <a16:creationId xmlns:a16="http://schemas.microsoft.com/office/drawing/2014/main" id="{EB0CF257-0D69-4DAE-B682-A8AF724BD4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2467" name="Foliennummernplatzhalter 4">
            <a:extLst>
              <a:ext uri="{FF2B5EF4-FFF2-40B4-BE49-F238E27FC236}">
                <a16:creationId xmlns:a16="http://schemas.microsoft.com/office/drawing/2014/main" id="{5B24FAEA-8817-4710-BB5A-730A598A74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F64F0D6-5FBB-499B-AC82-913D5FCBD38B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2468" name="Rectangle 6">
            <a:extLst>
              <a:ext uri="{FF2B5EF4-FFF2-40B4-BE49-F238E27FC236}">
                <a16:creationId xmlns:a16="http://schemas.microsoft.com/office/drawing/2014/main" id="{02954E80-D05D-415C-BD4C-206D2C35C0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Artificial Life Games</a:t>
            </a:r>
          </a:p>
        </p:txBody>
      </p:sp>
      <p:sp>
        <p:nvSpPr>
          <p:cNvPr id="62469" name="Rectangle 7">
            <a:extLst>
              <a:ext uri="{FF2B5EF4-FFF2-40B4-BE49-F238E27FC236}">
                <a16:creationId xmlns:a16="http://schemas.microsoft.com/office/drawing/2014/main" id="{3E94D18B-07B0-4676-9E69-5AAFA03B94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Artificial life is a branch of computer science research</a:t>
            </a:r>
          </a:p>
          <a:p>
            <a:r>
              <a:rPr lang="en-US" altLang="de-DE"/>
              <a:t>A-life involves modeling biological processes</a:t>
            </a:r>
          </a:p>
          <a:p>
            <a:r>
              <a:rPr lang="en-US" altLang="de-DE"/>
              <a:t>A-life is the study of emergent properties</a:t>
            </a:r>
            <a:r>
              <a:rPr lang="en-US" altLang="de-DE">
                <a:cs typeface="Arial" panose="020B0604020202020204" pitchFamily="34" charset="0"/>
              </a:rPr>
              <a:t>—unanticipated qualities or behaviors that arise out of the interactions of complex systems</a:t>
            </a:r>
          </a:p>
          <a:p>
            <a:r>
              <a:rPr lang="en-US" altLang="de-DE">
                <a:cs typeface="Arial" panose="020B0604020202020204" pitchFamily="34" charset="0"/>
              </a:rPr>
              <a:t>A-life games typically focus on maintaining and growing a manageable population of organisms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D079D3E-0CA6-40B8-B695-835507464F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474DF19-A947-4E7A-BF71-A7D89EA2AF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ußzeilenplatzhalter 3">
            <a:extLst>
              <a:ext uri="{FF2B5EF4-FFF2-40B4-BE49-F238E27FC236}">
                <a16:creationId xmlns:a16="http://schemas.microsoft.com/office/drawing/2014/main" id="{CEC551EC-DAC5-4D17-B1A5-35E90C0B8F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3491" name="Foliennummernplatzhalter 4">
            <a:extLst>
              <a:ext uri="{FF2B5EF4-FFF2-40B4-BE49-F238E27FC236}">
                <a16:creationId xmlns:a16="http://schemas.microsoft.com/office/drawing/2014/main" id="{A0D263FA-2C1E-4634-BAD1-25ADF2762E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52BEDA4-B57B-4F5E-98DD-D0F1FBB4531E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3492" name="Rectangle 2">
            <a:extLst>
              <a:ext uri="{FF2B5EF4-FFF2-40B4-BE49-F238E27FC236}">
                <a16:creationId xmlns:a16="http://schemas.microsoft.com/office/drawing/2014/main" id="{E712F128-93A9-42A7-B65B-7B9257CABF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Artificial Life Games </a:t>
            </a:r>
            <a:r>
              <a:rPr lang="en-US" altLang="de-DE" sz="3200"/>
              <a:t>(Cont.)</a:t>
            </a:r>
          </a:p>
        </p:txBody>
      </p:sp>
      <p:sp>
        <p:nvSpPr>
          <p:cNvPr id="63493" name="Rectangle 3">
            <a:extLst>
              <a:ext uri="{FF2B5EF4-FFF2-40B4-BE49-F238E27FC236}">
                <a16:creationId xmlns:a16="http://schemas.microsoft.com/office/drawing/2014/main" id="{9E0B0B56-3D85-4943-926E-2BECAC20DE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Artificial pets</a:t>
            </a:r>
          </a:p>
          <a:p>
            <a:pPr lvl="1"/>
            <a:r>
              <a:rPr lang="en-US" altLang="de-DE"/>
              <a:t>They can be simulations or fantasy pets</a:t>
            </a:r>
          </a:p>
          <a:p>
            <a:pPr lvl="1"/>
            <a:r>
              <a:rPr lang="en-US" altLang="de-DE"/>
              <a:t>Almost always cute; seldom reproduce or die</a:t>
            </a:r>
          </a:p>
          <a:p>
            <a:pPr lvl="1"/>
            <a:r>
              <a:rPr lang="en-US" altLang="de-DE"/>
              <a:t>Gameplay concentrates on training, maintenance, and watching the creatures</a:t>
            </a:r>
          </a:p>
          <a:p>
            <a:pPr lvl="1"/>
            <a:r>
              <a:rPr lang="en-US" altLang="de-DE"/>
              <a:t>Pet needs a lot of AI</a:t>
            </a:r>
          </a:p>
          <a:p>
            <a:pPr lvl="2"/>
            <a:r>
              <a:rPr lang="en-US" altLang="de-DE"/>
              <a:t>Variety of triggers and behaviors</a:t>
            </a:r>
          </a:p>
          <a:p>
            <a:pPr lvl="2"/>
            <a:r>
              <a:rPr lang="en-US" altLang="de-DE"/>
              <a:t>Show the pet's emotions through behavior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A4E921-109D-4CA6-80C2-CCD9E9644C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951986A-DFFC-4311-9E8D-43A02F29EF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ußzeilenplatzhalter 3">
            <a:extLst>
              <a:ext uri="{FF2B5EF4-FFF2-40B4-BE49-F238E27FC236}">
                <a16:creationId xmlns:a16="http://schemas.microsoft.com/office/drawing/2014/main" id="{C2991967-C258-4797-B0C2-068D1F07BF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4515" name="Foliennummernplatzhalter 4">
            <a:extLst>
              <a:ext uri="{FF2B5EF4-FFF2-40B4-BE49-F238E27FC236}">
                <a16:creationId xmlns:a16="http://schemas.microsoft.com/office/drawing/2014/main" id="{B0B9A848-D0D9-4814-AD4D-9B5A4495F8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28CEAE0-B31C-4F81-B9FE-24B0A085E65A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61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4516" name="Rectangle 6">
            <a:extLst>
              <a:ext uri="{FF2B5EF4-FFF2-40B4-BE49-F238E27FC236}">
                <a16:creationId xmlns:a16="http://schemas.microsoft.com/office/drawing/2014/main" id="{09B61E21-AABF-4691-B645-653767E439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Artificial Life Games </a:t>
            </a:r>
            <a:r>
              <a:rPr lang="en-US" altLang="de-DE" sz="3200"/>
              <a:t>(Cont.)</a:t>
            </a:r>
          </a:p>
        </p:txBody>
      </p:sp>
      <p:sp>
        <p:nvSpPr>
          <p:cNvPr id="64517" name="Rectangle 7">
            <a:extLst>
              <a:ext uri="{FF2B5EF4-FFF2-40B4-BE49-F238E27FC236}">
                <a16:creationId xmlns:a16="http://schemas.microsoft.com/office/drawing/2014/main" id="{4FC47AEB-B3A8-4296-B413-2D3087C011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Artificial pets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Player influences pet's emotions through interaction</a:t>
            </a:r>
          </a:p>
          <a:p>
            <a:pPr lvl="1"/>
            <a:r>
              <a:rPr lang="en-US" altLang="de-DE"/>
              <a:t>Pet should interact meaningfully with other pets</a:t>
            </a:r>
          </a:p>
          <a:p>
            <a:pPr lvl="1"/>
            <a:r>
              <a:rPr lang="en-US" altLang="de-DE"/>
              <a:t>Pet must be able to learn</a:t>
            </a:r>
          </a:p>
          <a:p>
            <a:pPr lvl="1"/>
            <a:r>
              <a:rPr lang="en-US" altLang="de-DE"/>
              <a:t>Rich AI distinguishes artificial pets from other A-life</a:t>
            </a:r>
          </a:p>
          <a:p>
            <a:pPr lvl="1"/>
            <a:r>
              <a:rPr lang="en-US" altLang="de-DE"/>
              <a:t>Artificial pet is a software toy</a:t>
            </a:r>
            <a:r>
              <a:rPr lang="en-US" altLang="de-DE">
                <a:cs typeface="Arial" panose="020B0604020202020204" pitchFamily="34" charset="0"/>
              </a:rPr>
              <a:t>—n</a:t>
            </a:r>
            <a:r>
              <a:rPr lang="en-US" altLang="de-DE"/>
              <a:t>o victory condition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A7969BA-8350-483A-8EAF-064BC94677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FA3658F-8531-4B0A-BF6F-D21A87DEBB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ußzeilenplatzhalter 3">
            <a:extLst>
              <a:ext uri="{FF2B5EF4-FFF2-40B4-BE49-F238E27FC236}">
                <a16:creationId xmlns:a16="http://schemas.microsoft.com/office/drawing/2014/main" id="{59EED727-21F2-4D8B-A2BD-095BF0EF69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5539" name="Foliennummernplatzhalter 4">
            <a:extLst>
              <a:ext uri="{FF2B5EF4-FFF2-40B4-BE49-F238E27FC236}">
                <a16:creationId xmlns:a16="http://schemas.microsoft.com/office/drawing/2014/main" id="{8874FAE4-0290-4D27-A7D5-F8952D1BF1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502902C-DBFE-4F0B-9BCA-88F487DB0864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5540" name="Rectangle 6">
            <a:extLst>
              <a:ext uri="{FF2B5EF4-FFF2-40B4-BE49-F238E27FC236}">
                <a16:creationId xmlns:a16="http://schemas.microsoft.com/office/drawing/2014/main" id="{B64E5D7E-178A-4F24-B175-F07AF1ECF9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Artificial Life Games </a:t>
            </a:r>
            <a:r>
              <a:rPr lang="en-US" altLang="de-DE" sz="3200"/>
              <a:t>(Cont.)</a:t>
            </a:r>
          </a:p>
        </p:txBody>
      </p:sp>
      <p:sp>
        <p:nvSpPr>
          <p:cNvPr id="65541" name="Rectangle 7">
            <a:extLst>
              <a:ext uri="{FF2B5EF4-FFF2-40B4-BE49-F238E27FC236}">
                <a16:creationId xmlns:a16="http://schemas.microsoft.com/office/drawing/2014/main" id="{BFCAA4C4-30F3-49CC-8A98-FF563B2A1D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i="1"/>
              <a:t>The Sims</a:t>
            </a:r>
          </a:p>
          <a:p>
            <a:pPr lvl="1"/>
            <a:r>
              <a:rPr lang="en-US" altLang="de-DE"/>
              <a:t>Player controls the sims physically and indirectly affects their relationships</a:t>
            </a:r>
          </a:p>
          <a:p>
            <a:pPr lvl="1"/>
            <a:r>
              <a:rPr lang="en-US" altLang="de-DE"/>
              <a:t>Each sim has a personality</a:t>
            </a:r>
          </a:p>
          <a:p>
            <a:pPr lvl="1"/>
            <a:r>
              <a:rPr lang="en-US" altLang="de-DE"/>
              <a:t>Cross between an artificial pet and a CMS</a:t>
            </a:r>
            <a:r>
              <a:rPr lang="en-US" altLang="de-DE">
                <a:cs typeface="Arial" panose="020B0604020202020204" pitchFamily="34" charset="0"/>
              </a:rPr>
              <a:t>—g</a:t>
            </a:r>
            <a:r>
              <a:rPr lang="en-US" altLang="de-DE"/>
              <a:t>ame has an economy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7D19824-9DA6-457C-8CA5-E554F85C75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EC8509E-9B51-468C-B66A-0227FE3BE6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ußzeilenplatzhalter 3">
            <a:extLst>
              <a:ext uri="{FF2B5EF4-FFF2-40B4-BE49-F238E27FC236}">
                <a16:creationId xmlns:a16="http://schemas.microsoft.com/office/drawing/2014/main" id="{1320A352-6B19-405D-9603-1CEC169C9D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6563" name="Foliennummernplatzhalter 4">
            <a:extLst>
              <a:ext uri="{FF2B5EF4-FFF2-40B4-BE49-F238E27FC236}">
                <a16:creationId xmlns:a16="http://schemas.microsoft.com/office/drawing/2014/main" id="{E1CFBE63-C0B5-4D7E-BED7-76E4268F77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8648F7C-50C0-4C66-88F8-1D3D659986EE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6564" name="Rectangle 6">
            <a:extLst>
              <a:ext uri="{FF2B5EF4-FFF2-40B4-BE49-F238E27FC236}">
                <a16:creationId xmlns:a16="http://schemas.microsoft.com/office/drawing/2014/main" id="{F2314215-6F02-4D16-B466-7F30B7B867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Artificial Life Games </a:t>
            </a:r>
            <a:r>
              <a:rPr lang="en-US" altLang="de-DE" sz="3200"/>
              <a:t>(Cont.)</a:t>
            </a:r>
          </a:p>
        </p:txBody>
      </p:sp>
      <p:sp>
        <p:nvSpPr>
          <p:cNvPr id="66565" name="Rectangle 7">
            <a:extLst>
              <a:ext uri="{FF2B5EF4-FFF2-40B4-BE49-F238E27FC236}">
                <a16:creationId xmlns:a16="http://schemas.microsoft.com/office/drawing/2014/main" id="{0519D4DE-FF54-4477-80E3-B93052DDC1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i="1"/>
              <a:t>The Sims</a:t>
            </a:r>
            <a:r>
              <a:rPr lang="en-US" altLang="de-DE"/>
              <a:t>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Needs</a:t>
            </a:r>
          </a:p>
          <a:p>
            <a:pPr lvl="2"/>
            <a:r>
              <a:rPr lang="en-US" altLang="de-DE"/>
              <a:t>Each sim has six needs that must be met </a:t>
            </a:r>
          </a:p>
          <a:p>
            <a:pPr lvl="2"/>
            <a:r>
              <a:rPr lang="en-US" altLang="de-DE"/>
              <a:t>Needs drive the sims' behavior</a:t>
            </a:r>
          </a:p>
          <a:p>
            <a:pPr lvl="2"/>
            <a:r>
              <a:rPr lang="en-US" altLang="de-DE"/>
              <a:t>Need-based AI is the heart of most simple behavior simulations</a:t>
            </a:r>
          </a:p>
          <a:p>
            <a:pPr lvl="1"/>
            <a:r>
              <a:rPr lang="en-US" altLang="de-DE"/>
              <a:t>Skills</a:t>
            </a:r>
          </a:p>
          <a:p>
            <a:pPr lvl="2"/>
            <a:r>
              <a:rPr lang="en-US" altLang="de-DE"/>
              <a:t>Sims (in the first edition) have six skills they can improve</a:t>
            </a:r>
          </a:p>
          <a:p>
            <a:pPr lvl="2"/>
            <a:r>
              <a:rPr lang="en-US" altLang="de-DE"/>
              <a:t>Sims teach themselves skills</a:t>
            </a:r>
          </a:p>
          <a:p>
            <a:pPr lvl="2"/>
            <a:r>
              <a:rPr lang="en-US" altLang="de-DE"/>
              <a:t>Time management is critical</a:t>
            </a:r>
          </a:p>
          <a:p>
            <a:pPr lvl="2"/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AE69AAD-B1B5-47BE-BAFF-FBC7C0F500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A1CFEC0-F869-4A51-9FD1-1B6B49B618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ußzeilenplatzhalter 3">
            <a:extLst>
              <a:ext uri="{FF2B5EF4-FFF2-40B4-BE49-F238E27FC236}">
                <a16:creationId xmlns:a16="http://schemas.microsoft.com/office/drawing/2014/main" id="{E8A7B60D-DA68-451C-98EE-0A36DE0D51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7587" name="Foliennummernplatzhalter 4">
            <a:extLst>
              <a:ext uri="{FF2B5EF4-FFF2-40B4-BE49-F238E27FC236}">
                <a16:creationId xmlns:a16="http://schemas.microsoft.com/office/drawing/2014/main" id="{D5ACF101-AE09-46FD-B34F-76A0323E8B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7271A8D-D4F7-464B-AB4C-5B806A459982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7588" name="Rectangle 6">
            <a:extLst>
              <a:ext uri="{FF2B5EF4-FFF2-40B4-BE49-F238E27FC236}">
                <a16:creationId xmlns:a16="http://schemas.microsoft.com/office/drawing/2014/main" id="{D6E9F1DC-655A-4BE2-A964-9DC8DEC348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Artificial Life Games </a:t>
            </a:r>
            <a:r>
              <a:rPr lang="en-US" altLang="de-DE" sz="3200"/>
              <a:t>(Cont.)</a:t>
            </a:r>
          </a:p>
        </p:txBody>
      </p:sp>
      <p:sp>
        <p:nvSpPr>
          <p:cNvPr id="67589" name="Rectangle 7">
            <a:extLst>
              <a:ext uri="{FF2B5EF4-FFF2-40B4-BE49-F238E27FC236}">
                <a16:creationId xmlns:a16="http://schemas.microsoft.com/office/drawing/2014/main" id="{252339D0-564D-463E-9666-89A1C5B9F9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i="1"/>
              <a:t>The Sims</a:t>
            </a:r>
            <a:r>
              <a:rPr lang="en-US" altLang="de-DE"/>
              <a:t>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Personalities</a:t>
            </a:r>
          </a:p>
          <a:p>
            <a:pPr lvl="2"/>
            <a:r>
              <a:rPr lang="en-US" altLang="de-DE"/>
              <a:t>Game tries to simulate relationships among individuals</a:t>
            </a:r>
          </a:p>
          <a:p>
            <a:pPr lvl="2"/>
            <a:r>
              <a:rPr lang="en-US" altLang="de-DE"/>
              <a:t>Variables define each sim's personality and how they react to each other</a:t>
            </a:r>
          </a:p>
          <a:p>
            <a:pPr lvl="1"/>
            <a:r>
              <a:rPr lang="en-US" altLang="de-DE"/>
              <a:t>Success of </a:t>
            </a:r>
            <a:r>
              <a:rPr lang="en-US" altLang="de-DE" i="1"/>
              <a:t>The Sims</a:t>
            </a:r>
            <a:r>
              <a:rPr lang="en-US" altLang="de-DE"/>
              <a:t> is based on the unprecedented scope for creativity it offers and its emphasis on interpersonal relationships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149AE31-9A93-4B66-89BB-1F1A010637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E43C541-9D70-4C39-B82A-5F6FDDAB1C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ußzeilenplatzhalter 3">
            <a:extLst>
              <a:ext uri="{FF2B5EF4-FFF2-40B4-BE49-F238E27FC236}">
                <a16:creationId xmlns:a16="http://schemas.microsoft.com/office/drawing/2014/main" id="{9FE9AC71-1347-42EB-817B-D8C295A90A5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8611" name="Foliennummernplatzhalter 4">
            <a:extLst>
              <a:ext uri="{FF2B5EF4-FFF2-40B4-BE49-F238E27FC236}">
                <a16:creationId xmlns:a16="http://schemas.microsoft.com/office/drawing/2014/main" id="{1284757D-293A-43CF-B439-CE89F76A2D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AAB5B39-AAEC-41BD-850C-5D1430ABF587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8612" name="Rectangle 2">
            <a:extLst>
              <a:ext uri="{FF2B5EF4-FFF2-40B4-BE49-F238E27FC236}">
                <a16:creationId xmlns:a16="http://schemas.microsoft.com/office/drawing/2014/main" id="{0508C869-2980-4938-9365-E84931D4C5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Artificial Life Games </a:t>
            </a:r>
            <a:r>
              <a:rPr lang="en-US" altLang="de-DE" sz="3200"/>
              <a:t>(Cont.)</a:t>
            </a:r>
          </a:p>
        </p:txBody>
      </p:sp>
      <p:sp>
        <p:nvSpPr>
          <p:cNvPr id="68613" name="Rectangle 3">
            <a:extLst>
              <a:ext uri="{FF2B5EF4-FFF2-40B4-BE49-F238E27FC236}">
                <a16:creationId xmlns:a16="http://schemas.microsoft.com/office/drawing/2014/main" id="{F722E913-CDA6-41AC-B3A4-72B709881A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Defining affinity between two characters:</a:t>
            </a:r>
          </a:p>
          <a:p>
            <a:pPr lvl="1"/>
            <a:r>
              <a:rPr lang="en-US" altLang="de-DE"/>
              <a:t>The “I Can’t Stand” Rule – A character cannot stand another character who has an attribute above a certain threshold</a:t>
            </a:r>
          </a:p>
          <a:p>
            <a:pPr lvl="1"/>
            <a:r>
              <a:rPr lang="en-US" altLang="de-DE"/>
              <a:t>“Birds of a Feather” Rule – Characters with high levels of one attribute are attracted to others with a high level of the same attribute</a:t>
            </a:r>
          </a:p>
          <a:p>
            <a:pPr lvl="1"/>
            <a:r>
              <a:rPr lang="en-US" altLang="de-DE"/>
              <a:t>“Opposite Attract” Rule – Characters with high levels of one attribute are attracted to others with a </a:t>
            </a:r>
            <a:r>
              <a:rPr lang="en-US" altLang="de-DE" i="1"/>
              <a:t>low </a:t>
            </a:r>
            <a:r>
              <a:rPr lang="en-US" altLang="de-DE"/>
              <a:t>value for the same attribute</a:t>
            </a:r>
          </a:p>
          <a:p>
            <a:pPr lvl="1"/>
            <a:endParaRPr lang="en-US" alt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2079FD1-2805-4F26-B52A-37DC6E5FED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D571944-E21C-4B78-B17A-3BCDD0D98A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ußzeilenplatzhalter 3">
            <a:extLst>
              <a:ext uri="{FF2B5EF4-FFF2-40B4-BE49-F238E27FC236}">
                <a16:creationId xmlns:a16="http://schemas.microsoft.com/office/drawing/2014/main" id="{D544FCC9-CD0B-4A0E-8002-82AF3F70F3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69635" name="Foliennummernplatzhalter 4">
            <a:extLst>
              <a:ext uri="{FF2B5EF4-FFF2-40B4-BE49-F238E27FC236}">
                <a16:creationId xmlns:a16="http://schemas.microsoft.com/office/drawing/2014/main" id="{68FACD5B-5AC7-498C-8A37-2E15ABF048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951BE8C-D403-4C15-B635-E058E62993B1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69636" name="Rectangle 6">
            <a:extLst>
              <a:ext uri="{FF2B5EF4-FFF2-40B4-BE49-F238E27FC236}">
                <a16:creationId xmlns:a16="http://schemas.microsoft.com/office/drawing/2014/main" id="{2B867C25-B8C6-4AD7-A312-52F97D9060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Artificial Life Games </a:t>
            </a:r>
            <a:r>
              <a:rPr lang="en-US" altLang="de-DE" sz="3200"/>
              <a:t>(Cont.)</a:t>
            </a:r>
          </a:p>
        </p:txBody>
      </p:sp>
      <p:sp>
        <p:nvSpPr>
          <p:cNvPr id="69637" name="Rectangle 7">
            <a:extLst>
              <a:ext uri="{FF2B5EF4-FFF2-40B4-BE49-F238E27FC236}">
                <a16:creationId xmlns:a16="http://schemas.microsoft.com/office/drawing/2014/main" id="{1C9C735C-6686-407E-A472-C01ECED23C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God games</a:t>
            </a:r>
          </a:p>
          <a:p>
            <a:pPr lvl="1"/>
            <a:r>
              <a:rPr lang="en-US" altLang="de-DE"/>
              <a:t>Characteristics</a:t>
            </a:r>
          </a:p>
          <a:p>
            <a:pPr lvl="2"/>
            <a:r>
              <a:rPr lang="en-US" altLang="de-DE"/>
              <a:t>Player is a god with limited powers who gets more power from simulated worshippers</a:t>
            </a:r>
          </a:p>
          <a:p>
            <a:pPr lvl="2"/>
            <a:r>
              <a:rPr lang="en-US" altLang="de-DE"/>
              <a:t>Omnipresent interaction model and an aerial perspective</a:t>
            </a:r>
          </a:p>
          <a:p>
            <a:pPr lvl="2"/>
            <a:r>
              <a:rPr lang="en-US" altLang="de-DE"/>
              <a:t>They often share qualities with CMS (indirect control of population) and real-time strategy (compete directly against a rival god) games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0CF47B4-2FCF-4905-A2FC-ABC9D77FD8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721F4D1-D008-4B97-935B-C24619D123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ußzeilenplatzhalter 3">
            <a:extLst>
              <a:ext uri="{FF2B5EF4-FFF2-40B4-BE49-F238E27FC236}">
                <a16:creationId xmlns:a16="http://schemas.microsoft.com/office/drawing/2014/main" id="{0AAE4AB3-CD2D-4C1E-9347-A5148679CD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0659" name="Foliennummernplatzhalter 4">
            <a:extLst>
              <a:ext uri="{FF2B5EF4-FFF2-40B4-BE49-F238E27FC236}">
                <a16:creationId xmlns:a16="http://schemas.microsoft.com/office/drawing/2014/main" id="{AAAD0965-66E6-4E86-8EE1-5156B6C67B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E684F64-747E-4E63-A996-28661A2F3F8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0660" name="Rectangle 6">
            <a:extLst>
              <a:ext uri="{FF2B5EF4-FFF2-40B4-BE49-F238E27FC236}">
                <a16:creationId xmlns:a16="http://schemas.microsoft.com/office/drawing/2014/main" id="{57AB531E-60BE-49BE-BC22-8E0918C871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Artificial Life Games </a:t>
            </a:r>
            <a:r>
              <a:rPr lang="en-US" altLang="de-DE" sz="3200"/>
              <a:t>(Cont.)</a:t>
            </a:r>
          </a:p>
        </p:txBody>
      </p:sp>
      <p:sp>
        <p:nvSpPr>
          <p:cNvPr id="70661" name="Rectangle 7">
            <a:extLst>
              <a:ext uri="{FF2B5EF4-FFF2-40B4-BE49-F238E27FC236}">
                <a16:creationId xmlns:a16="http://schemas.microsoft.com/office/drawing/2014/main" id="{149B619E-7D8B-498E-B5B6-30D34B4E65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God games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The economy of god games</a:t>
            </a:r>
          </a:p>
          <a:p>
            <a:pPr lvl="2"/>
            <a:r>
              <a:rPr lang="en-US" altLang="de-DE"/>
              <a:t>Player’s power (mana) grows with the number and prosperity of his worshippers</a:t>
            </a:r>
          </a:p>
          <a:p>
            <a:pPr lvl="2"/>
            <a:r>
              <a:rPr lang="en-US" altLang="de-DE"/>
              <a:t>Size of the population influences the maximum amount of mana the player may have and the rate at which mana is restored when it is below maximum</a:t>
            </a:r>
          </a:p>
          <a:p>
            <a:pPr lvl="2"/>
            <a:r>
              <a:rPr lang="en-US" altLang="de-DE"/>
              <a:t>Positive feedback can be limited in various ways:</a:t>
            </a:r>
          </a:p>
          <a:p>
            <a:pPr lvl="3"/>
            <a:r>
              <a:rPr lang="en-US" altLang="de-DE"/>
              <a:t>People do not reproduce instantaneously</a:t>
            </a:r>
          </a:p>
          <a:p>
            <a:pPr lvl="3"/>
            <a:r>
              <a:rPr lang="en-US" altLang="de-DE"/>
              <a:t>Making land suitable for population growth costs mana</a:t>
            </a:r>
          </a:p>
          <a:p>
            <a:pPr lvl="3"/>
            <a:r>
              <a:rPr lang="en-US" altLang="de-DE"/>
              <a:t>Mana cost of using higher-level powers rises exponentially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3B2D05B-B4E3-4A7A-A5CD-A8D7DCE83D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81986D0-6B0B-41A9-B7DA-80F7206EF5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ußzeilenplatzhalter 3">
            <a:extLst>
              <a:ext uri="{FF2B5EF4-FFF2-40B4-BE49-F238E27FC236}">
                <a16:creationId xmlns:a16="http://schemas.microsoft.com/office/drawing/2014/main" id="{21421D9D-4F7B-4532-93EF-9820494C17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1683" name="Foliennummernplatzhalter 4">
            <a:extLst>
              <a:ext uri="{FF2B5EF4-FFF2-40B4-BE49-F238E27FC236}">
                <a16:creationId xmlns:a16="http://schemas.microsoft.com/office/drawing/2014/main" id="{5CD162AA-0F63-4A2A-8E2A-0EE800F369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AC97831-ACDE-48F3-86A1-428EF280DA18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1684" name="Rectangle 6">
            <a:extLst>
              <a:ext uri="{FF2B5EF4-FFF2-40B4-BE49-F238E27FC236}">
                <a16:creationId xmlns:a16="http://schemas.microsoft.com/office/drawing/2014/main" id="{53695804-6635-4596-A398-1EA828D759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Artificial Life Games </a:t>
            </a:r>
            <a:r>
              <a:rPr lang="en-US" altLang="de-DE" sz="3200"/>
              <a:t>(Cont.)</a:t>
            </a:r>
          </a:p>
        </p:txBody>
      </p:sp>
      <p:sp>
        <p:nvSpPr>
          <p:cNvPr id="71685" name="Rectangle 7">
            <a:extLst>
              <a:ext uri="{FF2B5EF4-FFF2-40B4-BE49-F238E27FC236}">
                <a16:creationId xmlns:a16="http://schemas.microsoft.com/office/drawing/2014/main" id="{F53E524E-9D87-4A68-93A0-E64F0A78A5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God games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Gameplay in god games</a:t>
            </a:r>
          </a:p>
          <a:p>
            <a:pPr lvl="2"/>
            <a:r>
              <a:rPr lang="en-US" altLang="de-DE"/>
              <a:t>Primary challenge is to produce population growth</a:t>
            </a:r>
          </a:p>
          <a:p>
            <a:pPr lvl="2"/>
            <a:r>
              <a:rPr lang="en-US" altLang="de-DE"/>
              <a:t>He must also damage the other god’s worshippers and repair the damage the rival god does to the player’s people</a:t>
            </a:r>
          </a:p>
          <a:p>
            <a:pPr lvl="1"/>
            <a:r>
              <a:rPr lang="en-US" altLang="de-DE"/>
              <a:t>To design a god game, start with the question of what powers you would like the god to have</a:t>
            </a:r>
          </a:p>
          <a:p>
            <a:pPr lvl="1"/>
            <a:r>
              <a:rPr lang="en-US" altLang="de-DE"/>
              <a:t>A god game needs a lot of interesting animations for the people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50080BE-FC99-4C4A-84C9-B86601B0F1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D253780-4B70-4DA4-9C8B-C24622606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ußzeilenplatzhalter 3">
            <a:extLst>
              <a:ext uri="{FF2B5EF4-FFF2-40B4-BE49-F238E27FC236}">
                <a16:creationId xmlns:a16="http://schemas.microsoft.com/office/drawing/2014/main" id="{28C0EE13-3CAF-44EE-BE9B-7D101C324E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2707" name="Foliennummernplatzhalter 4">
            <a:extLst>
              <a:ext uri="{FF2B5EF4-FFF2-40B4-BE49-F238E27FC236}">
                <a16:creationId xmlns:a16="http://schemas.microsoft.com/office/drawing/2014/main" id="{55750352-D46D-4866-A44B-2E74608D4C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B3780D9-39A4-4812-9853-7CA242035378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2708" name="Rectangle 6">
            <a:extLst>
              <a:ext uri="{FF2B5EF4-FFF2-40B4-BE49-F238E27FC236}">
                <a16:creationId xmlns:a16="http://schemas.microsoft.com/office/drawing/2014/main" id="{C34C8B22-F7F4-4B34-BEE8-A6767459DC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Artificial Life Games </a:t>
            </a:r>
            <a:r>
              <a:rPr lang="en-US" altLang="de-DE" sz="3200"/>
              <a:t>(Cont.)</a:t>
            </a:r>
          </a:p>
        </p:txBody>
      </p:sp>
      <p:sp>
        <p:nvSpPr>
          <p:cNvPr id="72709" name="Rectangle 7">
            <a:extLst>
              <a:ext uri="{FF2B5EF4-FFF2-40B4-BE49-F238E27FC236}">
                <a16:creationId xmlns:a16="http://schemas.microsoft.com/office/drawing/2014/main" id="{364F39B7-4D30-470D-BC9A-6F35E12193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Genetic A-life games</a:t>
            </a:r>
          </a:p>
          <a:p>
            <a:pPr lvl="1"/>
            <a:r>
              <a:rPr lang="en-US" altLang="de-DE"/>
              <a:t>Characteristics</a:t>
            </a:r>
          </a:p>
          <a:p>
            <a:pPr lvl="2"/>
            <a:r>
              <a:rPr lang="en-US" altLang="de-DE"/>
              <a:t>They are about managing a population over time</a:t>
            </a:r>
          </a:p>
          <a:p>
            <a:pPr lvl="2"/>
            <a:r>
              <a:rPr lang="en-US" altLang="de-DE"/>
              <a:t>Player tries to achieve goals for the whole population</a:t>
            </a:r>
          </a:p>
          <a:p>
            <a:pPr lvl="2"/>
            <a:r>
              <a:rPr lang="en-US" altLang="de-DE"/>
              <a:t>Can’t concentrate too much on individuals</a:t>
            </a:r>
          </a:p>
          <a:p>
            <a:pPr lvl="1"/>
            <a:r>
              <a:rPr lang="en-US" altLang="de-DE"/>
              <a:t>Designing a genome</a:t>
            </a:r>
          </a:p>
          <a:p>
            <a:pPr lvl="2"/>
            <a:r>
              <a:rPr lang="en-US" altLang="de-DE"/>
              <a:t>Genome defines the creatures’ inheritable characteristics such as eye color, hair color, height, etc.</a:t>
            </a:r>
          </a:p>
          <a:p>
            <a:pPr lvl="2"/>
            <a:r>
              <a:rPr lang="en-US" altLang="de-DE"/>
              <a:t>Alleles are traits inherited from each parent</a:t>
            </a:r>
          </a:p>
          <a:p>
            <a:pPr lvl="3"/>
            <a:r>
              <a:rPr lang="en-US" altLang="de-DE"/>
              <a:t>If parents have different traits, usually one wins</a:t>
            </a:r>
            <a:r>
              <a:rPr lang="en-US" altLang="de-DE">
                <a:cs typeface="Arial" panose="020B0604020202020204" pitchFamily="34" charset="0"/>
              </a:rPr>
              <a:t>—</a:t>
            </a:r>
            <a:r>
              <a:rPr lang="en-US" altLang="de-DE"/>
              <a:t>brown eye allele dominates blue eye allele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D816065-3D89-4F35-A685-2D5D74BF6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BD8A2BB-C459-47C3-8DE8-53DECFC9F4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ußzeilenplatzhalter 3">
            <a:extLst>
              <a:ext uri="{FF2B5EF4-FFF2-40B4-BE49-F238E27FC236}">
                <a16:creationId xmlns:a16="http://schemas.microsoft.com/office/drawing/2014/main" id="{909AB0B3-9D0A-4A9D-8CA0-623CFB2AF3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3731" name="Foliennummernplatzhalter 4">
            <a:extLst>
              <a:ext uri="{FF2B5EF4-FFF2-40B4-BE49-F238E27FC236}">
                <a16:creationId xmlns:a16="http://schemas.microsoft.com/office/drawing/2014/main" id="{FCE3F19F-2747-4981-813E-DF719DF7129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49F1D63-B01D-43AF-8403-9F19AC28E500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3732" name="Rectangle 6">
            <a:extLst>
              <a:ext uri="{FF2B5EF4-FFF2-40B4-BE49-F238E27FC236}">
                <a16:creationId xmlns:a16="http://schemas.microsoft.com/office/drawing/2014/main" id="{F46C1E14-4BB0-4C63-A67D-DA0389DD89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Artificial Life Games </a:t>
            </a:r>
            <a:r>
              <a:rPr lang="en-US" altLang="de-DE" sz="3200"/>
              <a:t>(Cont.)</a:t>
            </a:r>
          </a:p>
        </p:txBody>
      </p:sp>
      <p:sp>
        <p:nvSpPr>
          <p:cNvPr id="73733" name="Rectangle 7">
            <a:extLst>
              <a:ext uri="{FF2B5EF4-FFF2-40B4-BE49-F238E27FC236}">
                <a16:creationId xmlns:a16="http://schemas.microsoft.com/office/drawing/2014/main" id="{D2AE4FA0-AB26-4C23-808C-16E5ACA8BE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Genetic A-life games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Mutation</a:t>
            </a:r>
          </a:p>
          <a:p>
            <a:pPr lvl="2"/>
            <a:r>
              <a:rPr lang="en-US" altLang="de-DE"/>
              <a:t>Change to the gene caused by an environmental factor</a:t>
            </a:r>
          </a:p>
          <a:p>
            <a:pPr lvl="2"/>
            <a:r>
              <a:rPr lang="en-US" altLang="de-DE"/>
              <a:t>Mutations may benefit the population by introducing random new values into the gene pool</a:t>
            </a:r>
          </a:p>
          <a:p>
            <a:pPr lvl="1"/>
            <a:r>
              <a:rPr lang="en-US" altLang="de-DE"/>
              <a:t>Life span, maturity, and natural selection</a:t>
            </a:r>
          </a:p>
          <a:p>
            <a:pPr lvl="2"/>
            <a:r>
              <a:rPr lang="en-US" altLang="de-DE"/>
              <a:t>Each creature needs a natural life span</a:t>
            </a:r>
          </a:p>
          <a:p>
            <a:pPr lvl="2"/>
            <a:r>
              <a:rPr lang="en-US" altLang="de-DE"/>
              <a:t>To evolve through natural selection, creatures must have a time of immaturity before they can reproduce</a:t>
            </a:r>
          </a:p>
          <a:p>
            <a:pPr lvl="3"/>
            <a:r>
              <a:rPr lang="en-US" altLang="de-DE"/>
              <a:t>Genetic mutations that cause death in children do not get passed on because children do not reproduce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E749571-7A03-4920-8320-6FB02354F3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A20B982-AC4A-4BE3-87CE-7E11AF9579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ußzeilenplatzhalter 3">
            <a:extLst>
              <a:ext uri="{FF2B5EF4-FFF2-40B4-BE49-F238E27FC236}">
                <a16:creationId xmlns:a16="http://schemas.microsoft.com/office/drawing/2014/main" id="{8CDA91BD-113F-4E9C-9E73-F9A7E0DE50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4755" name="Foliennummernplatzhalter 4">
            <a:extLst>
              <a:ext uri="{FF2B5EF4-FFF2-40B4-BE49-F238E27FC236}">
                <a16:creationId xmlns:a16="http://schemas.microsoft.com/office/drawing/2014/main" id="{1F272506-6EBE-44EB-B9DB-BDECEA4DFF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EA1E8F6-4391-4362-9EAE-4C6BADA4BC16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71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4756" name="Rectangle 6">
            <a:extLst>
              <a:ext uri="{FF2B5EF4-FFF2-40B4-BE49-F238E27FC236}">
                <a16:creationId xmlns:a16="http://schemas.microsoft.com/office/drawing/2014/main" id="{7C581144-7226-45B4-BB9C-C15D0CFFC8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Artificial Life Games </a:t>
            </a:r>
            <a:r>
              <a:rPr lang="en-US" altLang="de-DE" sz="3200"/>
              <a:t>(Cont.)</a:t>
            </a:r>
          </a:p>
        </p:txBody>
      </p:sp>
      <p:sp>
        <p:nvSpPr>
          <p:cNvPr id="74757" name="Rectangle 7">
            <a:extLst>
              <a:ext uri="{FF2B5EF4-FFF2-40B4-BE49-F238E27FC236}">
                <a16:creationId xmlns:a16="http://schemas.microsoft.com/office/drawing/2014/main" id="{195CC8EC-5227-474A-A869-A13C1F2B05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Genetic A-life games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What does the player do?</a:t>
            </a:r>
          </a:p>
          <a:p>
            <a:pPr lvl="2"/>
            <a:r>
              <a:rPr lang="en-US" altLang="de-DE"/>
              <a:t>Create new individuals and add them to the population to see how their genes influence the population</a:t>
            </a:r>
          </a:p>
          <a:p>
            <a:pPr lvl="2"/>
            <a:r>
              <a:rPr lang="en-US" altLang="de-DE"/>
              <a:t>Add and remove environmental hazards that would weed out certain genes</a:t>
            </a:r>
          </a:p>
          <a:p>
            <a:pPr lvl="2"/>
            <a:r>
              <a:rPr lang="en-US" altLang="de-DE"/>
              <a:t>Play with the rate and nature of mutation by adding or modifying mutagenic objects or areas of the environment</a:t>
            </a:r>
          </a:p>
          <a:p>
            <a:pPr lvl="2"/>
            <a:r>
              <a:rPr lang="en-US" altLang="de-DE"/>
              <a:t>Mate individuals to select for particular characteristics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45B2AF4-F9BB-45BB-9F50-02C6C0F963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FE49E23-A209-430A-81E6-E1CF803C49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Fußzeilenplatzhalter 3">
            <a:extLst>
              <a:ext uri="{FF2B5EF4-FFF2-40B4-BE49-F238E27FC236}">
                <a16:creationId xmlns:a16="http://schemas.microsoft.com/office/drawing/2014/main" id="{C8EF49A6-43FF-4C27-9CDA-C769600AC6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5779" name="Foliennummernplatzhalter 4">
            <a:extLst>
              <a:ext uri="{FF2B5EF4-FFF2-40B4-BE49-F238E27FC236}">
                <a16:creationId xmlns:a16="http://schemas.microsoft.com/office/drawing/2014/main" id="{EBF34EC7-91AB-4743-BC2F-6DBBBC1081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3755911-3700-45B9-BB15-2F8577D7315D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72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5780" name="Rectangle 6">
            <a:extLst>
              <a:ext uri="{FF2B5EF4-FFF2-40B4-BE49-F238E27FC236}">
                <a16:creationId xmlns:a16="http://schemas.microsoft.com/office/drawing/2014/main" id="{915BB7EB-8762-4595-80A1-7CB3446491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Puzzle Games</a:t>
            </a:r>
          </a:p>
        </p:txBody>
      </p:sp>
      <p:sp>
        <p:nvSpPr>
          <p:cNvPr id="75781" name="Rectangle 7">
            <a:extLst>
              <a:ext uri="{FF2B5EF4-FFF2-40B4-BE49-F238E27FC236}">
                <a16:creationId xmlns:a16="http://schemas.microsoft.com/office/drawing/2014/main" id="{57620641-81CC-45F1-B91C-B6131C0A94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Characteristics</a:t>
            </a:r>
          </a:p>
          <a:p>
            <a:pPr lvl="1"/>
            <a:r>
              <a:rPr lang="en-US" altLang="de-DE"/>
              <a:t>In puzzle games, puzzle solving is the primary activity</a:t>
            </a:r>
          </a:p>
          <a:p>
            <a:pPr lvl="1"/>
            <a:r>
              <a:rPr lang="en-US" altLang="de-DE"/>
              <a:t>Puzzle games usually provide related challenges, variations on a theme</a:t>
            </a:r>
          </a:p>
          <a:p>
            <a:pPr lvl="1"/>
            <a:r>
              <a:rPr lang="en-US" altLang="de-DE"/>
              <a:t>The types of puzzles offered include pattern recognition, logic, or understanding a process</a:t>
            </a:r>
          </a:p>
          <a:p>
            <a:pPr lvl="1"/>
            <a:r>
              <a:rPr lang="en-US" altLang="de-DE"/>
              <a:t>The puzzles give the player clues that have to be solved to meet the victory condition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50C5DAA-B80F-41E5-9804-3CAA295F48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A356C8A-B036-4A9C-91AB-DD185F135C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Fußzeilenplatzhalter 4">
            <a:extLst>
              <a:ext uri="{FF2B5EF4-FFF2-40B4-BE49-F238E27FC236}">
                <a16:creationId xmlns:a16="http://schemas.microsoft.com/office/drawing/2014/main" id="{C4411D7F-FA72-4339-ABAB-55ABB73F12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6803" name="Foliennummernplatzhalter 5">
            <a:extLst>
              <a:ext uri="{FF2B5EF4-FFF2-40B4-BE49-F238E27FC236}">
                <a16:creationId xmlns:a16="http://schemas.microsoft.com/office/drawing/2014/main" id="{C7229026-4776-4192-A726-64AD7B0FBE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6DF7686-DA44-42FF-8F9E-D7E827DB4C12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73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6804" name="Rectangle 6">
            <a:extLst>
              <a:ext uri="{FF2B5EF4-FFF2-40B4-BE49-F238E27FC236}">
                <a16:creationId xmlns:a16="http://schemas.microsoft.com/office/drawing/2014/main" id="{26FBDAE5-B4D2-4C9F-919A-3034C33A12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Puzzle Games </a:t>
            </a:r>
            <a:r>
              <a:rPr lang="en-US" altLang="de-DE" sz="3200"/>
              <a:t>(Cont.)</a:t>
            </a:r>
          </a:p>
        </p:txBody>
      </p:sp>
      <p:sp>
        <p:nvSpPr>
          <p:cNvPr id="76805" name="Rectangle 7">
            <a:extLst>
              <a:ext uri="{FF2B5EF4-FFF2-40B4-BE49-F238E27FC236}">
                <a16:creationId xmlns:a16="http://schemas.microsoft.com/office/drawing/2014/main" id="{B7CCE8D9-0B9B-41B3-B2B0-E5FB87F2044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632075"/>
            <a:ext cx="4038600" cy="3616325"/>
          </a:xfrm>
        </p:spPr>
        <p:txBody>
          <a:bodyPr/>
          <a:lstStyle/>
          <a:p>
            <a:pPr lvl="1"/>
            <a:r>
              <a:rPr lang="en-US" altLang="de-DE" sz="2600"/>
              <a:t>Find inspiration</a:t>
            </a:r>
          </a:p>
          <a:p>
            <a:pPr lvl="1"/>
            <a:r>
              <a:rPr lang="en-US" altLang="de-DE" sz="2600"/>
              <a:t>Simplify</a:t>
            </a:r>
          </a:p>
          <a:p>
            <a:pPr lvl="1"/>
            <a:r>
              <a:rPr lang="en-US" altLang="de-DE" sz="2600"/>
              <a:t>Create a construction set</a:t>
            </a:r>
          </a:p>
          <a:p>
            <a:pPr lvl="1"/>
            <a:r>
              <a:rPr lang="en-US" altLang="de-DE" sz="2600"/>
              <a:t>Define the rules</a:t>
            </a:r>
          </a:p>
        </p:txBody>
      </p:sp>
      <p:sp>
        <p:nvSpPr>
          <p:cNvPr id="76806" name="Rectangle 8">
            <a:extLst>
              <a:ext uri="{FF2B5EF4-FFF2-40B4-BE49-F238E27FC236}">
                <a16:creationId xmlns:a16="http://schemas.microsoft.com/office/drawing/2014/main" id="{7B3B73F3-B71F-430C-A3A9-7F459428742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632075"/>
            <a:ext cx="4038600" cy="3616325"/>
          </a:xfrm>
        </p:spPr>
        <p:txBody>
          <a:bodyPr/>
          <a:lstStyle/>
          <a:p>
            <a:pPr lvl="1"/>
            <a:r>
              <a:rPr lang="en-US" altLang="de-DE" sz="2600"/>
              <a:t>Construct the puzzles</a:t>
            </a:r>
          </a:p>
          <a:p>
            <a:pPr lvl="1"/>
            <a:r>
              <a:rPr lang="en-US" altLang="de-DE" sz="2600"/>
              <a:t>Test</a:t>
            </a:r>
          </a:p>
          <a:p>
            <a:pPr lvl="1"/>
            <a:r>
              <a:rPr lang="en-US" altLang="de-DE" sz="2600"/>
              <a:t>Devise a sequence</a:t>
            </a:r>
          </a:p>
          <a:p>
            <a:pPr lvl="1"/>
            <a:r>
              <a:rPr lang="en-US" altLang="de-DE" sz="2600"/>
              <a:t>Pay attention to presentation</a:t>
            </a:r>
          </a:p>
          <a:p>
            <a:endParaRPr lang="en-US" altLang="de-DE" sz="2600"/>
          </a:p>
        </p:txBody>
      </p:sp>
      <p:sp>
        <p:nvSpPr>
          <p:cNvPr id="76807" name="Rectangle 9">
            <a:extLst>
              <a:ext uri="{FF2B5EF4-FFF2-40B4-BE49-F238E27FC236}">
                <a16:creationId xmlns:a16="http://schemas.microsoft.com/office/drawing/2014/main" id="{1370B2FA-8693-4479-885B-990AF32F1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598613"/>
            <a:ext cx="8229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/>
              <a:t>Scott Kim’s eight steps in puzzle game design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DE4D9D1-8282-41E8-8A28-34313AE161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6E01C83-1B1A-4766-975B-439C2AFC84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ußzeilenplatzhalter 3">
            <a:extLst>
              <a:ext uri="{FF2B5EF4-FFF2-40B4-BE49-F238E27FC236}">
                <a16:creationId xmlns:a16="http://schemas.microsoft.com/office/drawing/2014/main" id="{DE2EA935-590D-47D8-9BFD-33D8FC54F8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7827" name="Foliennummernplatzhalter 4">
            <a:extLst>
              <a:ext uri="{FF2B5EF4-FFF2-40B4-BE49-F238E27FC236}">
                <a16:creationId xmlns:a16="http://schemas.microsoft.com/office/drawing/2014/main" id="{00AE7707-2141-4CB2-A060-3AB20DD365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5648E90-0937-4AD3-9A3C-D9C9C311CF4B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74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7828" name="Rectangle 6">
            <a:extLst>
              <a:ext uri="{FF2B5EF4-FFF2-40B4-BE49-F238E27FC236}">
                <a16:creationId xmlns:a16="http://schemas.microsoft.com/office/drawing/2014/main" id="{BA2C3C62-85CC-4A36-A577-A96BBEB758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Puzzle Games </a:t>
            </a:r>
            <a:r>
              <a:rPr lang="en-US" altLang="de-DE" sz="3200"/>
              <a:t>(Cont.)</a:t>
            </a:r>
          </a:p>
        </p:txBody>
      </p:sp>
      <p:sp>
        <p:nvSpPr>
          <p:cNvPr id="77829" name="Rectangle 7">
            <a:extLst>
              <a:ext uri="{FF2B5EF4-FFF2-40B4-BE49-F238E27FC236}">
                <a16:creationId xmlns:a16="http://schemas.microsoft.com/office/drawing/2014/main" id="{580D1CBD-4304-481C-A56F-4D473F2F9F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What computers bring to puzzles</a:t>
            </a:r>
          </a:p>
          <a:p>
            <a:pPr lvl="1"/>
            <a:r>
              <a:rPr lang="en-US" altLang="de-DE"/>
              <a:t>Enable nonphysical or awkward moves</a:t>
            </a:r>
          </a:p>
          <a:p>
            <a:pPr lvl="1"/>
            <a:r>
              <a:rPr lang="en-US" altLang="de-DE"/>
              <a:t>Include computation features</a:t>
            </a:r>
          </a:p>
          <a:p>
            <a:pPr lvl="1"/>
            <a:r>
              <a:rPr lang="en-US" altLang="de-DE"/>
              <a:t>Enforce the rules</a:t>
            </a:r>
          </a:p>
          <a:p>
            <a:pPr lvl="1"/>
            <a:r>
              <a:rPr lang="en-US" altLang="de-DE"/>
              <a:t>Record player moves and undo them</a:t>
            </a:r>
          </a:p>
          <a:p>
            <a:pPr lvl="1"/>
            <a:r>
              <a:rPr lang="en-US" altLang="de-DE"/>
              <a:t>Structure the experience</a:t>
            </a:r>
          </a:p>
          <a:p>
            <a:pPr lvl="1"/>
            <a:r>
              <a:rPr lang="en-US" altLang="de-DE"/>
              <a:t>Teach</a:t>
            </a:r>
          </a:p>
          <a:p>
            <a:pPr lvl="1"/>
            <a:r>
              <a:rPr lang="en-US" altLang="de-DE"/>
              <a:t>Use bells and whistles</a:t>
            </a:r>
          </a:p>
          <a:p>
            <a:pPr lvl="1"/>
            <a:r>
              <a:rPr lang="en-US" altLang="de-DE"/>
              <a:t>Enable online play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4D5B1D1-B417-470A-A1C5-CDFD607FA7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43F1B5B-9C64-44F6-8147-9A8C778BC1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Fußzeilenplatzhalter 3">
            <a:extLst>
              <a:ext uri="{FF2B5EF4-FFF2-40B4-BE49-F238E27FC236}">
                <a16:creationId xmlns:a16="http://schemas.microsoft.com/office/drawing/2014/main" id="{272B6670-7831-4296-A3DB-70417FA870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8851" name="Foliennummernplatzhalter 4">
            <a:extLst>
              <a:ext uri="{FF2B5EF4-FFF2-40B4-BE49-F238E27FC236}">
                <a16:creationId xmlns:a16="http://schemas.microsoft.com/office/drawing/2014/main" id="{704A8F72-922F-43EC-97A8-E38E9DC511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ABC2783-D364-46F1-967A-BF38BABB012F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75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8852" name="Rectangle 6">
            <a:extLst>
              <a:ext uri="{FF2B5EF4-FFF2-40B4-BE49-F238E27FC236}">
                <a16:creationId xmlns:a16="http://schemas.microsoft.com/office/drawing/2014/main" id="{2C0C03EF-1F94-4FD7-A9F5-120BEB3CA2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Puzzle Games </a:t>
            </a:r>
            <a:r>
              <a:rPr lang="en-US" altLang="de-DE" sz="3200"/>
              <a:t>(Cont.)</a:t>
            </a:r>
          </a:p>
        </p:txBody>
      </p:sp>
      <p:sp>
        <p:nvSpPr>
          <p:cNvPr id="78853" name="Rectangle 7">
            <a:extLst>
              <a:ext uri="{FF2B5EF4-FFF2-40B4-BE49-F238E27FC236}">
                <a16:creationId xmlns:a16="http://schemas.microsoft.com/office/drawing/2014/main" id="{9BEC2929-3B71-4D5B-8D22-477F66BC8A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Checking the victory condition</a:t>
            </a:r>
          </a:p>
          <a:p>
            <a:pPr lvl="1"/>
            <a:r>
              <a:rPr lang="en-US" altLang="de-DE"/>
              <a:t>Path to the solution might be different than you planned</a:t>
            </a:r>
          </a:p>
          <a:p>
            <a:pPr lvl="1"/>
            <a:r>
              <a:rPr lang="en-US" altLang="de-DE"/>
              <a:t>Check the solution, not the way it was reached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63E577C-D53C-4FF5-A6FC-208D2BB057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C13E749-6EEA-4DC7-867B-7B2FE05746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Fußzeilenplatzhalter 3">
            <a:extLst>
              <a:ext uri="{FF2B5EF4-FFF2-40B4-BE49-F238E27FC236}">
                <a16:creationId xmlns:a16="http://schemas.microsoft.com/office/drawing/2014/main" id="{BFF23C7D-1B5E-46C2-A7F8-D1356FA36E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79875" name="Foliennummernplatzhalter 4">
            <a:extLst>
              <a:ext uri="{FF2B5EF4-FFF2-40B4-BE49-F238E27FC236}">
                <a16:creationId xmlns:a16="http://schemas.microsoft.com/office/drawing/2014/main" id="{B5A44464-4483-4DE4-BCA5-A19D8C1BF8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33F3978-122C-45B3-B3EA-8981B3DF8995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76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79876" name="Rectangle 6">
            <a:extLst>
              <a:ext uri="{FF2B5EF4-FFF2-40B4-BE49-F238E27FC236}">
                <a16:creationId xmlns:a16="http://schemas.microsoft.com/office/drawing/2014/main" id="{C66EB680-FDCE-49FB-A15D-8F5B4F8E51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Summary</a:t>
            </a:r>
          </a:p>
        </p:txBody>
      </p:sp>
      <p:sp>
        <p:nvSpPr>
          <p:cNvPr id="79877" name="Rectangle 7">
            <a:extLst>
              <a:ext uri="{FF2B5EF4-FFF2-40B4-BE49-F238E27FC236}">
                <a16:creationId xmlns:a16="http://schemas.microsoft.com/office/drawing/2014/main" id="{3BEEC8DF-9C06-44AB-A508-E3F2681453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should now understand</a:t>
            </a:r>
          </a:p>
          <a:p>
            <a:pPr lvl="1"/>
            <a:r>
              <a:rPr lang="en-US" altLang="de-DE"/>
              <a:t>How to identify different types of vehicle simulation games</a:t>
            </a:r>
          </a:p>
          <a:p>
            <a:pPr lvl="1"/>
            <a:r>
              <a:rPr lang="en-US" altLang="de-DE"/>
              <a:t>How to design vehicle attributes and characteristics</a:t>
            </a:r>
          </a:p>
          <a:p>
            <a:pPr lvl="1"/>
            <a:r>
              <a:rPr lang="en-US" altLang="de-DE"/>
              <a:t>How to create AI opponents</a:t>
            </a:r>
          </a:p>
          <a:p>
            <a:pPr lvl="1"/>
            <a:r>
              <a:rPr lang="en-US" altLang="de-DE"/>
              <a:t>How to list the requirements for a military simulation</a:t>
            </a:r>
          </a:p>
          <a:p>
            <a:pPr lvl="1"/>
            <a:r>
              <a:rPr lang="en-US" altLang="de-DE"/>
              <a:t>How to design the UI for a vehicle simulation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21D0A33-3B73-4146-9FA8-26F29F5D73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8BD6E4B-41A8-4536-B69A-98A6A4A1D1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Fußzeilenplatzhalter 3">
            <a:extLst>
              <a:ext uri="{FF2B5EF4-FFF2-40B4-BE49-F238E27FC236}">
                <a16:creationId xmlns:a16="http://schemas.microsoft.com/office/drawing/2014/main" id="{F980385F-5AF5-4751-A1F3-975694D9E8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80899" name="Foliennummernplatzhalter 4">
            <a:extLst>
              <a:ext uri="{FF2B5EF4-FFF2-40B4-BE49-F238E27FC236}">
                <a16:creationId xmlns:a16="http://schemas.microsoft.com/office/drawing/2014/main" id="{6A51C553-BF5A-4979-93B8-8B7664B847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47AFC4F-0F6C-4DAA-B2B7-17651F2A8C14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77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80900" name="Rectangle 7">
            <a:extLst>
              <a:ext uri="{FF2B5EF4-FFF2-40B4-BE49-F238E27FC236}">
                <a16:creationId xmlns:a16="http://schemas.microsoft.com/office/drawing/2014/main" id="{C8BFD625-D295-45DC-95A6-87B8FF30E7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should now understand</a:t>
            </a:r>
          </a:p>
          <a:p>
            <a:pPr lvl="1"/>
            <a:r>
              <a:rPr lang="en-US" altLang="de-DE"/>
              <a:t>How to identify a construction and management simulation game</a:t>
            </a:r>
          </a:p>
          <a:p>
            <a:pPr lvl="1"/>
            <a:r>
              <a:rPr lang="en-US" altLang="de-DE"/>
              <a:t>How to describe the differences between plan-and-build and purchase-and-place gameplay mechanics</a:t>
            </a:r>
          </a:p>
          <a:p>
            <a:pPr lvl="1"/>
            <a:r>
              <a:rPr lang="en-US" altLang="de-DE"/>
              <a:t>How to use the basic gameplay modes and artificial behaviors common to this genre</a:t>
            </a:r>
          </a:p>
        </p:txBody>
      </p:sp>
      <p:sp>
        <p:nvSpPr>
          <p:cNvPr id="80901" name="Rectangle 6">
            <a:extLst>
              <a:ext uri="{FF2B5EF4-FFF2-40B4-BE49-F238E27FC236}">
                <a16:creationId xmlns:a16="http://schemas.microsoft.com/office/drawing/2014/main" id="{7E71132B-1BB3-4C1B-A1B1-1AE2A17224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Summary </a:t>
            </a:r>
            <a:r>
              <a:rPr lang="en-US" altLang="de-DE" sz="3200"/>
              <a:t>(Cont.)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D5F77A1-B967-473C-8763-6A9FBCE5A5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E42CFB6-F436-4555-953D-8A2F0C4EFA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Fußzeilenplatzhalter 3">
            <a:extLst>
              <a:ext uri="{FF2B5EF4-FFF2-40B4-BE49-F238E27FC236}">
                <a16:creationId xmlns:a16="http://schemas.microsoft.com/office/drawing/2014/main" id="{245DC79B-8A06-4679-88DF-39855E5594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81923" name="Foliennummernplatzhalter 4">
            <a:extLst>
              <a:ext uri="{FF2B5EF4-FFF2-40B4-BE49-F238E27FC236}">
                <a16:creationId xmlns:a16="http://schemas.microsoft.com/office/drawing/2014/main" id="{BA7F71AE-D19E-4289-8900-FD8A31928E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84F8A19-30B9-4B59-A95E-8FD3931B7833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78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81924" name="Rectangle 6">
            <a:extLst>
              <a:ext uri="{FF2B5EF4-FFF2-40B4-BE49-F238E27FC236}">
                <a16:creationId xmlns:a16="http://schemas.microsoft.com/office/drawing/2014/main" id="{05406280-CE27-4881-80F8-2E6E42F8D1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Summary </a:t>
            </a:r>
            <a:r>
              <a:rPr lang="en-US" altLang="de-DE" sz="3200"/>
              <a:t>(Cont.)</a:t>
            </a:r>
          </a:p>
        </p:txBody>
      </p:sp>
      <p:sp>
        <p:nvSpPr>
          <p:cNvPr id="81925" name="Rectangle 7">
            <a:extLst>
              <a:ext uri="{FF2B5EF4-FFF2-40B4-BE49-F238E27FC236}">
                <a16:creationId xmlns:a16="http://schemas.microsoft.com/office/drawing/2014/main" id="{1C570EDC-9637-4390-BF12-B578D53A37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should now understand </a:t>
            </a:r>
            <a:r>
              <a:rPr lang="en-US" altLang="de-DE" sz="2400"/>
              <a:t>(cont.)</a:t>
            </a:r>
          </a:p>
          <a:p>
            <a:pPr lvl="1"/>
            <a:r>
              <a:rPr lang="en-US" altLang="de-DE"/>
              <a:t>How to describe the issues facing a designer for user interface for this genre</a:t>
            </a:r>
          </a:p>
          <a:p>
            <a:pPr lvl="1"/>
            <a:r>
              <a:rPr lang="en-US" altLang="de-DE"/>
              <a:t>How to use the core mechanics of economies, construction, and management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A9B8380-8DB9-40DE-B756-C919C8034E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F10BABA-05C0-47F8-86BB-F933C0C745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Fußzeilenplatzhalter 3">
            <a:extLst>
              <a:ext uri="{FF2B5EF4-FFF2-40B4-BE49-F238E27FC236}">
                <a16:creationId xmlns:a16="http://schemas.microsoft.com/office/drawing/2014/main" id="{5283D59E-75DA-49F5-B15F-64D6F869F9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82947" name="Foliennummernplatzhalter 4">
            <a:extLst>
              <a:ext uri="{FF2B5EF4-FFF2-40B4-BE49-F238E27FC236}">
                <a16:creationId xmlns:a16="http://schemas.microsoft.com/office/drawing/2014/main" id="{99AA8532-E9E6-4F95-A798-3ED1A153FC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12428CF-E751-4ED1-94ED-AC723B585F71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79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370B1CB4-4F44-47EB-B538-5AD475122E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should now understand</a:t>
            </a:r>
          </a:p>
          <a:p>
            <a:pPr lvl="1"/>
            <a:r>
              <a:rPr lang="en-US" altLang="de-DE"/>
              <a:t>How to identify an adventure game</a:t>
            </a:r>
          </a:p>
          <a:p>
            <a:pPr lvl="1"/>
            <a:r>
              <a:rPr lang="en-US" altLang="de-DE"/>
              <a:t>How to explain the importance of character and story in the genre</a:t>
            </a:r>
          </a:p>
          <a:p>
            <a:pPr lvl="1"/>
            <a:r>
              <a:rPr lang="en-US" altLang="de-DE"/>
              <a:t>How to describe the different interaction models and perspectives common to adventure games</a:t>
            </a:r>
          </a:p>
          <a:p>
            <a:pPr lvl="1"/>
            <a:r>
              <a:rPr lang="en-US" altLang="de-DE"/>
              <a:t>How to use puzzles and inventory in designing an adventure game</a:t>
            </a:r>
          </a:p>
          <a:p>
            <a:endParaRPr lang="en-US" altLang="de-DE"/>
          </a:p>
        </p:txBody>
      </p:sp>
      <p:sp>
        <p:nvSpPr>
          <p:cNvPr id="82949" name="Rectangle 6">
            <a:extLst>
              <a:ext uri="{FF2B5EF4-FFF2-40B4-BE49-F238E27FC236}">
                <a16:creationId xmlns:a16="http://schemas.microsoft.com/office/drawing/2014/main" id="{40F8D33B-86F6-4CAE-8834-550C4C4EEC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Summary </a:t>
            </a:r>
            <a:r>
              <a:rPr lang="en-US" altLang="de-DE" sz="3200"/>
              <a:t>(Cont.)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719BEEB-FEBD-43A8-9B45-9D8A03D220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28A0C2F-B1D1-4A88-904F-AAF37F2DAF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Fußzeilenplatzhalter 3">
            <a:extLst>
              <a:ext uri="{FF2B5EF4-FFF2-40B4-BE49-F238E27FC236}">
                <a16:creationId xmlns:a16="http://schemas.microsoft.com/office/drawing/2014/main" id="{ACF8A4EE-94E8-4696-8D4B-30078458F9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#2  Genres of Comp. Games</a:t>
            </a:r>
          </a:p>
        </p:txBody>
      </p:sp>
      <p:sp>
        <p:nvSpPr>
          <p:cNvPr id="83971" name="Foliennummernplatzhalter 4">
            <a:extLst>
              <a:ext uri="{FF2B5EF4-FFF2-40B4-BE49-F238E27FC236}">
                <a16:creationId xmlns:a16="http://schemas.microsoft.com/office/drawing/2014/main" id="{A2A7AC2D-182C-453B-B518-0240ED6C86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EAFC615-9877-441F-8EFC-4E0B8DA7E7B7}" type="slidenum">
              <a:rPr lang="en-US" altLang="en-US" sz="1200">
                <a:solidFill>
                  <a:srgbClr val="6699FF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80</a:t>
            </a:fld>
            <a:endParaRPr lang="en-US" altLang="en-US" sz="1200">
              <a:solidFill>
                <a:srgbClr val="6699FF"/>
              </a:solidFill>
            </a:endParaRPr>
          </a:p>
        </p:txBody>
      </p:sp>
      <p:sp>
        <p:nvSpPr>
          <p:cNvPr id="83972" name="Rectangle 7">
            <a:extLst>
              <a:ext uri="{FF2B5EF4-FFF2-40B4-BE49-F238E27FC236}">
                <a16:creationId xmlns:a16="http://schemas.microsoft.com/office/drawing/2014/main" id="{C4D5B1E7-6E36-4B2C-B2DB-571F4956B8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should now understand</a:t>
            </a:r>
          </a:p>
          <a:p>
            <a:pPr lvl="1"/>
            <a:r>
              <a:rPr lang="en-US" altLang="de-DE"/>
              <a:t>How to identify an artificial life game and simulation</a:t>
            </a:r>
          </a:p>
          <a:p>
            <a:pPr lvl="1"/>
            <a:r>
              <a:rPr lang="en-US" altLang="de-DE"/>
              <a:t>How to design basic artificial life systems</a:t>
            </a:r>
          </a:p>
          <a:p>
            <a:pPr lvl="1"/>
            <a:r>
              <a:rPr lang="en-US" altLang="de-DE"/>
              <a:t>How to describe the steps to designing puzzle games</a:t>
            </a:r>
          </a:p>
          <a:p>
            <a:pPr lvl="1"/>
            <a:r>
              <a:rPr lang="en-US" altLang="de-DE"/>
              <a:t>How to explain the player’s needs for puzzle games</a:t>
            </a:r>
          </a:p>
        </p:txBody>
      </p:sp>
      <p:sp>
        <p:nvSpPr>
          <p:cNvPr id="83973" name="Rectangle 6">
            <a:extLst>
              <a:ext uri="{FF2B5EF4-FFF2-40B4-BE49-F238E27FC236}">
                <a16:creationId xmlns:a16="http://schemas.microsoft.com/office/drawing/2014/main" id="{A226FD47-871E-41D2-8202-9C4954817F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Summary </a:t>
            </a:r>
            <a:r>
              <a:rPr lang="en-US" altLang="de-DE" sz="3200"/>
              <a:t>(Cont.)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ADB9952-9D83-4A8D-8872-BFC93961EA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F8D7CB6-F8B2-448B-AD57-43549235D3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381000"/>
            <a:ext cx="7543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bg1"/>
                </a:solidFill>
                <a:latin typeface="Arial" charset="0"/>
              </a:defRPr>
            </a:lvl2pPr>
            <a:lvl3pPr>
              <a:defRPr sz="4200">
                <a:solidFill>
                  <a:schemeClr val="bg1"/>
                </a:solidFill>
                <a:latin typeface="Arial" charset="0"/>
              </a:defRPr>
            </a:lvl3pPr>
            <a:lvl4pPr>
              <a:defRPr sz="4200">
                <a:solidFill>
                  <a:schemeClr val="bg1"/>
                </a:solidFill>
                <a:latin typeface="Arial" charset="0"/>
              </a:defRPr>
            </a:lvl4pPr>
            <a:lvl5pPr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dirty="0"/>
              <a:t>Next Lecture</a:t>
            </a:r>
            <a:endParaRPr lang="en-US" dirty="0"/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5576" y="2438400"/>
            <a:ext cx="8759824" cy="914400"/>
          </a:xfrm>
        </p:spPr>
        <p:txBody>
          <a:bodyPr anchor="t" anchorCtr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tr-TR" sz="3200" dirty="0">
                <a:solidFill>
                  <a:schemeClr val="dk1"/>
                </a:solidFill>
                <a:latin typeface="Times New Roman"/>
                <a:ea typeface="Times New Roman" panose="02020603050405020304" pitchFamily="18" charset="0"/>
              </a:rPr>
              <a:t>Introduction to Python</a:t>
            </a:r>
            <a:endParaRPr lang="de-DE" sz="3200" dirty="0">
              <a:solidFill>
                <a:schemeClr val="dk1"/>
              </a:solidFill>
              <a:latin typeface="Times New Roman"/>
              <a:ea typeface="Times New Roman" panose="02020603050405020304" pitchFamily="18" charset="0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81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292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endParaRPr lang="tr-TR" sz="2800" dirty="0"/>
          </a:p>
          <a:p>
            <a:pPr>
              <a:spcAft>
                <a:spcPts val="0"/>
              </a:spcAft>
            </a:pPr>
            <a:r>
              <a:rPr lang="en-US" sz="2800" dirty="0"/>
              <a:t>Ernest Adams, Fundamentals of Game Design, 2nd Edition, New Riders, 2016</a:t>
            </a:r>
          </a:p>
          <a:p>
            <a:pPr>
              <a:spcAft>
                <a:spcPts val="0"/>
              </a:spcAft>
            </a:pPr>
            <a:endParaRPr lang="en-US" sz="2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82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4493</Words>
  <Application>Microsoft Office PowerPoint</Application>
  <PresentationFormat>Bildschirmpräsentation (4:3)</PresentationFormat>
  <Paragraphs>714</Paragraphs>
  <Slides>82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82</vt:i4>
      </vt:variant>
    </vt:vector>
  </HeadingPairs>
  <TitlesOfParts>
    <vt:vector size="89" baseType="lpstr">
      <vt:lpstr>Arial</vt:lpstr>
      <vt:lpstr>Arial Black</vt:lpstr>
      <vt:lpstr>Courier</vt:lpstr>
      <vt:lpstr>Garamond</vt:lpstr>
      <vt:lpstr>Times New Roman</vt:lpstr>
      <vt:lpstr>Wingdings</vt:lpstr>
      <vt:lpstr>1_Edge</vt:lpstr>
      <vt:lpstr>PowerPoint-Präsentation</vt:lpstr>
      <vt:lpstr>Objectives</vt:lpstr>
      <vt:lpstr>Objectives (Cont.)</vt:lpstr>
      <vt:lpstr>Objectives (Cont.)</vt:lpstr>
      <vt:lpstr>Objectives (Cont.)</vt:lpstr>
      <vt:lpstr>Objectives (Cont.)</vt:lpstr>
      <vt:lpstr>Objectives (Cont.)</vt:lpstr>
      <vt:lpstr>What Are Vehicle Simulations?</vt:lpstr>
      <vt:lpstr>Game Features</vt:lpstr>
      <vt:lpstr>Game Features (Cont.)</vt:lpstr>
      <vt:lpstr>Game Features (Cont.)</vt:lpstr>
      <vt:lpstr>Game Features (Cont.)</vt:lpstr>
      <vt:lpstr>Game Features (Cont.)</vt:lpstr>
      <vt:lpstr>Core Mechanics</vt:lpstr>
      <vt:lpstr>Core Mechanics (Cont.)</vt:lpstr>
      <vt:lpstr>The Game World </vt:lpstr>
      <vt:lpstr>Other Vehicles</vt:lpstr>
      <vt:lpstr>Other Vehicles (Cont.)</vt:lpstr>
      <vt:lpstr>Intellectual Property Rights</vt:lpstr>
      <vt:lpstr>The Presentation Layer</vt:lpstr>
      <vt:lpstr>The Presentation Layer (Cont.)</vt:lpstr>
      <vt:lpstr>The Presentation Layer (Cont.)</vt:lpstr>
      <vt:lpstr>The Presentation Layer (Cont.)</vt:lpstr>
      <vt:lpstr>What Are Construction and Management Simulations?</vt:lpstr>
      <vt:lpstr>Game Features</vt:lpstr>
      <vt:lpstr>Game Features (Cont.)</vt:lpstr>
      <vt:lpstr>Game Features (Cont.)</vt:lpstr>
      <vt:lpstr>Game Features (Cont.)</vt:lpstr>
      <vt:lpstr>Game Features (Cont.)</vt:lpstr>
      <vt:lpstr>Game Features (Cont.)</vt:lpstr>
      <vt:lpstr>Game Features (Cont.)</vt:lpstr>
      <vt:lpstr>Game Features (Cont.)</vt:lpstr>
      <vt:lpstr>Game Features (Cont.)</vt:lpstr>
      <vt:lpstr>Core Mechanics</vt:lpstr>
      <vt:lpstr>Core Mechanics (Cont.)</vt:lpstr>
      <vt:lpstr>The Game World</vt:lpstr>
      <vt:lpstr>The Presentation Layer</vt:lpstr>
      <vt:lpstr>The Presentation Layer (Cont.)</vt:lpstr>
      <vt:lpstr>What Are Adventure Games?</vt:lpstr>
      <vt:lpstr>What Are Adventure Games? (Cont.) </vt:lpstr>
      <vt:lpstr>What Are Adventure Games? (Cont.) </vt:lpstr>
      <vt:lpstr>What Are Adventure Games? (Cont.) </vt:lpstr>
      <vt:lpstr>Game Features</vt:lpstr>
      <vt:lpstr>Game Features (Cont.)</vt:lpstr>
      <vt:lpstr>Game Features (Cont.)</vt:lpstr>
      <vt:lpstr>Game Features (Cont.)</vt:lpstr>
      <vt:lpstr>Game Features (Cont.)</vt:lpstr>
      <vt:lpstr>Game Features (Cont.)</vt:lpstr>
      <vt:lpstr>Game Features (Cont.)</vt:lpstr>
      <vt:lpstr>Game Features (Cont.)</vt:lpstr>
      <vt:lpstr>Game Features (Cont.)</vt:lpstr>
      <vt:lpstr>Game Features (Cont.)</vt:lpstr>
      <vt:lpstr>Game Features (Cont.)</vt:lpstr>
      <vt:lpstr>Game Features (Cont.)</vt:lpstr>
      <vt:lpstr>The Presentation Layer</vt:lpstr>
      <vt:lpstr>The Presentation Layer (Cont.)</vt:lpstr>
      <vt:lpstr>The Presentation Layer (Cont.)</vt:lpstr>
      <vt:lpstr>The Presentation Layer (Cont.)</vt:lpstr>
      <vt:lpstr>Artificial Life Games</vt:lpstr>
      <vt:lpstr>Artificial Life Games (Cont.)</vt:lpstr>
      <vt:lpstr>Artificial Life Games (Cont.)</vt:lpstr>
      <vt:lpstr>Artificial Life Games (Cont.)</vt:lpstr>
      <vt:lpstr>Artificial Life Games (Cont.)</vt:lpstr>
      <vt:lpstr>Artificial Life Games (Cont.)</vt:lpstr>
      <vt:lpstr>Artificial Life Games (Cont.)</vt:lpstr>
      <vt:lpstr>Artificial Life Games (Cont.)</vt:lpstr>
      <vt:lpstr>Artificial Life Games (Cont.)</vt:lpstr>
      <vt:lpstr>Artificial Life Games (Cont.)</vt:lpstr>
      <vt:lpstr>Artificial Life Games (Cont.)</vt:lpstr>
      <vt:lpstr>Artificial Life Games (Cont.)</vt:lpstr>
      <vt:lpstr>Artificial Life Games (Cont.)</vt:lpstr>
      <vt:lpstr>Puzzle Games</vt:lpstr>
      <vt:lpstr>Puzzle Games (Cont.)</vt:lpstr>
      <vt:lpstr>Puzzle Games (Cont.)</vt:lpstr>
      <vt:lpstr>Puzzle Games (Cont.)</vt:lpstr>
      <vt:lpstr>Summary</vt:lpstr>
      <vt:lpstr>Summary (Cont.)</vt:lpstr>
      <vt:lpstr>Summary (Cont.)</vt:lpstr>
      <vt:lpstr>Summary (Cont.)</vt:lpstr>
      <vt:lpstr>Summary (Cont.)</vt:lpstr>
      <vt:lpstr>PowerPoint-Präsentation</vt:lpstr>
      <vt:lpstr>References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134</cp:revision>
  <dcterms:created xsi:type="dcterms:W3CDTF">2003-03-16T17:22:50Z</dcterms:created>
  <dcterms:modified xsi:type="dcterms:W3CDTF">2019-02-26T11:40:24Z</dcterms:modified>
</cp:coreProperties>
</file>