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94"/>
  </p:notesMasterIdLst>
  <p:handoutMasterIdLst>
    <p:handoutMasterId r:id="rId95"/>
  </p:handoutMasterIdLst>
  <p:sldIdLst>
    <p:sldId id="360" r:id="rId2"/>
    <p:sldId id="441" r:id="rId3"/>
    <p:sldId id="381" r:id="rId4"/>
    <p:sldId id="382" r:id="rId5"/>
    <p:sldId id="383" r:id="rId6"/>
    <p:sldId id="410" r:id="rId7"/>
    <p:sldId id="411" r:id="rId8"/>
    <p:sldId id="428" r:id="rId9"/>
    <p:sldId id="429" r:id="rId10"/>
    <p:sldId id="430" r:id="rId11"/>
    <p:sldId id="361" r:id="rId12"/>
    <p:sldId id="44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398" r:id="rId45"/>
    <p:sldId id="399" r:id="rId46"/>
    <p:sldId id="400" r:id="rId47"/>
    <p:sldId id="401" r:id="rId48"/>
    <p:sldId id="402" r:id="rId49"/>
    <p:sldId id="403" r:id="rId50"/>
    <p:sldId id="404" r:id="rId51"/>
    <p:sldId id="405" r:id="rId52"/>
    <p:sldId id="406" r:id="rId53"/>
    <p:sldId id="407" r:id="rId54"/>
    <p:sldId id="408" r:id="rId55"/>
    <p:sldId id="412" r:id="rId56"/>
    <p:sldId id="413" r:id="rId57"/>
    <p:sldId id="414" r:id="rId58"/>
    <p:sldId id="415" r:id="rId59"/>
    <p:sldId id="416" r:id="rId60"/>
    <p:sldId id="417" r:id="rId61"/>
    <p:sldId id="418" r:id="rId62"/>
    <p:sldId id="419" r:id="rId63"/>
    <p:sldId id="420" r:id="rId64"/>
    <p:sldId id="421" r:id="rId65"/>
    <p:sldId id="422" r:id="rId66"/>
    <p:sldId id="423" r:id="rId67"/>
    <p:sldId id="424" r:id="rId68"/>
    <p:sldId id="425" r:id="rId69"/>
    <p:sldId id="426" r:id="rId70"/>
    <p:sldId id="431" r:id="rId71"/>
    <p:sldId id="432" r:id="rId72"/>
    <p:sldId id="433" r:id="rId73"/>
    <p:sldId id="434" r:id="rId74"/>
    <p:sldId id="435" r:id="rId75"/>
    <p:sldId id="436" r:id="rId76"/>
    <p:sldId id="437" r:id="rId77"/>
    <p:sldId id="438" r:id="rId78"/>
    <p:sldId id="439" r:id="rId79"/>
    <p:sldId id="443" r:id="rId80"/>
    <p:sldId id="444" r:id="rId81"/>
    <p:sldId id="445" r:id="rId82"/>
    <p:sldId id="446" r:id="rId83"/>
    <p:sldId id="447" r:id="rId84"/>
    <p:sldId id="448" r:id="rId85"/>
    <p:sldId id="449" r:id="rId86"/>
    <p:sldId id="450" r:id="rId87"/>
    <p:sldId id="380" r:id="rId88"/>
    <p:sldId id="409" r:id="rId89"/>
    <p:sldId id="427" r:id="rId90"/>
    <p:sldId id="451" r:id="rId91"/>
    <p:sldId id="440" r:id="rId92"/>
    <p:sldId id="362" r:id="rId9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22FAA96-4BF2-4ECF-A0B9-CE032199DB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4B52D9A-B853-42AC-A7C1-C345A046E4F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92638EF4-7BEA-4590-89C7-21221DFECE1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9E7BDB9-76C9-4D36-ADD9-52DF5B47629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0B2953F-DE84-4936-B33F-EEE962906ED4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411932D-0740-4756-B4F9-E039E01A58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F587FE0-2B32-426F-B358-B8590F3ECF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92A7DAA-C8EC-4BE6-95B9-445F5B6B0B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8CD36DFD-6E14-4243-B16E-2A12D07F89E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FFC43E27-BF6E-4B62-ADDE-C13E0F248C4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64F8AA06-96F7-44F6-A222-8EE1A9642F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F07CBE-2765-4BCC-B40B-B0EFC36DC2ED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AD21EFF-0852-4FF6-9F8A-DA695227DB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DF93F3-8B64-40D0-A44B-603D3A8A2F44}" type="slidenum">
              <a:rPr lang="en-US" altLang="de-DE" smtClean="0"/>
              <a:pPr>
                <a:spcBef>
                  <a:spcPct val="0"/>
                </a:spcBef>
              </a:pPr>
              <a:t>1</a:t>
            </a:fld>
            <a:endParaRPr lang="en-US" altLang="de-DE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0516C71-D3F3-4263-BB1B-41ECBF7338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708E498-1876-45F6-985D-7C23AC4CC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10942CF7-EDE6-4955-86F4-41F62BE885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BAECB7-5FE8-4BC3-A1A9-2C812F938E35}" type="slidenum">
              <a:rPr lang="en-US" altLang="de-DE"/>
              <a:pPr eaLnBrk="1" hangingPunct="1"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0FB0E5BB-B161-46E8-9DFA-AA9D7B4FF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09A7F46A-6E8C-469A-A72A-C97434B92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4D225043-7EE7-450A-B737-6DE8D41FB9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E6444C-32BE-4BCD-95FF-1ACF7C5C6D66}" type="slidenum">
              <a:rPr lang="en-US" altLang="de-DE"/>
              <a:pPr eaLnBrk="1" hangingPunct="1"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3BA6155F-CD43-431B-9838-95DBC785C9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3F58FCE7-E7F9-4E0A-9E2A-53090FF3FA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831A2F14-B333-4D12-9BE3-38901A7AE0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1CE0C5-CF79-4E38-8F41-059D4B2F766C}" type="slidenum">
              <a:rPr lang="en-US" altLang="de-DE"/>
              <a:pPr eaLnBrk="1" hangingPunct="1"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664C557C-023D-4BA3-BCAC-C15EADC63C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541CE7DF-7056-4702-9D73-8D86476D76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hape 4">
            <a:extLst>
              <a:ext uri="{FF2B5EF4-FFF2-40B4-BE49-F238E27FC236}">
                <a16:creationId xmlns:a16="http://schemas.microsoft.com/office/drawing/2014/main" id="{0210594C-FB1D-4A41-BC69-6570DC9CF4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98103F-F2BC-4022-B9D5-B77BD9189E08}" type="slidenum">
              <a:rPr lang="en-US" altLang="de-DE"/>
              <a:pPr eaLnBrk="1" hangingPunct="1"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100355" name="Rectangle 33793">
            <a:extLst>
              <a:ext uri="{FF2B5EF4-FFF2-40B4-BE49-F238E27FC236}">
                <a16:creationId xmlns:a16="http://schemas.microsoft.com/office/drawing/2014/main" id="{E36F1947-8CD9-42A6-93F6-2B25F2B893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100356" name="Rectangle 33794">
            <a:extLst>
              <a:ext uri="{FF2B5EF4-FFF2-40B4-BE49-F238E27FC236}">
                <a16:creationId xmlns:a16="http://schemas.microsoft.com/office/drawing/2014/main" id="{6956314B-F976-4B48-B2BD-0289ED0DD9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FC32CB39-843A-4259-906E-53ED9B5FA3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6A731A5B-A2CA-40A8-B94B-C590C1CA59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1BD7B138-1311-44FA-8190-CA3BD9D990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DE7C8E-3E2B-4D04-BEFA-412323CA9531}" type="slidenum">
              <a:rPr lang="en-US" altLang="de-DE"/>
              <a:pPr eaLnBrk="1" hangingPunct="1">
                <a:spcBef>
                  <a:spcPct val="0"/>
                </a:spcBef>
              </a:pPr>
              <a:t>26</a:t>
            </a:fld>
            <a:endParaRPr lang="en-US" altLang="de-DE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34BEEF94-72B6-4C37-BB4C-5295DCB4C4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D9DA93A5-B437-4D7B-82BC-E694A7F34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de-DE">
                <a:latin typeface="Arial" panose="020B0604020202020204" pitchFamily="34" charset="0"/>
              </a:rPr>
              <a:t>Players must lose arcade games to keep putting in money.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91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71D219C-78E0-4B14-9D00-7659D79DD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91DFE781-A5B2-4D3B-BD58-F23C2F0489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B725540-C0EC-4417-BBC2-6DFB9DE444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737564FC-6F95-4035-B281-5B6B1C77931E}" type="datetime1">
              <a:rPr lang="en-US"/>
              <a:pPr>
                <a:defRPr/>
              </a:pPr>
              <a:t>2/14/2019</a:t>
            </a:fld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48E6FC7-32F4-43E8-AF24-324B4539F7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© Pearson Education  Firewalls and VPNs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0DC9F7A-AF8A-48CC-85FF-7C9EDAE82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C6793EF3-E543-4E7F-A00E-5D87A6A6E43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41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436BA3DA-9C5F-4694-84D6-881307880E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F68A051-ED24-4A1E-8EEC-E0DDD44648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4109B-8525-41E0-B94F-37C586383AF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83DF6F2-FC66-4444-AD0A-8EC8DA80AB8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4332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EC77CD1-4F2C-4883-BF05-C09E61FD40F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67B4805-D990-4DBC-AF97-37F5289B26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A3D5B-ACC1-44E4-AA9B-9B5321EDA34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AFFAC39-BFAD-4A4E-9EA0-CF50832C4AD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133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06ED218-9590-4C3A-9012-703939D0AF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02DED32-8F01-4A56-A3B9-9351C748D26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7A57-154F-489C-A14C-BEADC00BE38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03CCB27A-A10A-4E7D-B0B7-65A8F40C0F3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754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9896CE7F-EE93-4587-8AFD-BEE9BFF83B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9A43445B-A65B-4F9E-A653-02DBD72232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C7E2B-FF24-4D83-AF0F-EE1BE29C0E8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B5864909-4E68-4087-828D-97DB0EF925B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575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9800D33F-D466-41F2-A047-A2B85E416C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4A0262E2-0A37-45C1-9371-6A4BA50F21E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65F5-AE3E-48AE-AE08-8E3F487F5F6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D4C32BCB-DE32-4357-8AC1-38A1EDEA044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329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620F002C-C3E5-478F-8D6C-5563A67DEAB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72934C4E-BE5A-47E7-B11D-57A282B75C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6826F-A143-4C87-80A7-8C4255E8E08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69170C54-B142-4211-9871-E511BA3E91A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42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4D0597C-12E4-486E-B8C8-89E5FA86D0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283D4B9-A599-49F9-83CE-E22B51AE484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0A6AD-1335-4C41-9E21-D3B16DFB06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A00A5CCA-B7C3-490C-A066-8C434902973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0552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43545FD-D608-4E17-B458-6B806A689E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EBF2297-5F91-4624-A895-5B2858E1E98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A17DD-5B1A-41D7-981B-3556F1A5B06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B7335335-EF7A-4F6F-BC54-7E9045EA705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754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022CD03-2758-421C-93B2-012512529F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907C912-C1C6-4835-B1F0-4454964FF4D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064B8-3B84-4DC2-AE37-937164386B9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75B3A6C6-82BC-4796-851F-EA136244D1E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398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36A645B1-0E94-4858-8108-904039C2359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D8421EC-3F0D-4CF4-8B18-E59173DA22E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D74C0-54E3-43CC-90DD-EF0C8282D66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22A00C7-7D22-4B2F-9ABD-F563E7F21A6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530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12632C55-ABFB-46D5-BEE2-719E4CBF2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AE2442D7-AA01-459E-82DA-E11E16D9D4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F99C96D9-CF8E-4E4E-9A4C-9132D75153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6699FF"/>
                </a:solidFill>
              </a:defRPr>
            </a:lvl1pPr>
          </a:lstStyle>
          <a:p>
            <a:pPr>
              <a:defRPr/>
            </a:pPr>
            <a:fld id="{5588F08D-C5F6-4250-BD8C-999FD262AA0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6D5F1A20-3C97-425A-A467-A14AFD2D3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E458A3FB-921F-4FB1-A3C9-7559D34B0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B6F0C7B8-ADF1-4441-B922-C70B53A9404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D1BDFD76-5E6D-49E6-90D0-D1385B215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7431A58-5E9A-4D31-BA1F-FF4D30E644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CB0A3C94-87B3-4BDE-AA43-43729A13E6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4195B9E-9B1D-4E63-B6AB-3C07EDDD3F8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5124" name="Picture 4" descr="subtunnel2">
            <a:extLst>
              <a:ext uri="{FF2B5EF4-FFF2-40B4-BE49-F238E27FC236}">
                <a16:creationId xmlns:a16="http://schemas.microsoft.com/office/drawing/2014/main" id="{C427DFED-0B37-4AF7-9CFC-767B5B1F8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F7C2AB18-71D8-48C9-B798-B3B05F01CF68}"/>
              </a:ext>
            </a:extLst>
          </p:cNvPr>
          <p:cNvSpPr txBox="1">
            <a:spLocks noChangeArrowheads="1"/>
          </p:cNvSpPr>
          <p:nvPr/>
        </p:nvSpPr>
        <p:spPr bwMode="auto">
          <a:xfrm rot="-243745">
            <a:off x="4973638" y="3678238"/>
            <a:ext cx="31765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endParaRPr lang="en-US" sz="4000" dirty="0">
              <a:solidFill>
                <a:srgbClr val="75A4F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9437813A-6074-4DAE-A6C5-130C95766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514756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#2 Genres of Computer Games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127" name="Text Box 762">
            <a:extLst>
              <a:ext uri="{FF2B5EF4-FFF2-40B4-BE49-F238E27FC236}">
                <a16:creationId xmlns:a16="http://schemas.microsoft.com/office/drawing/2014/main" id="{92249942-A693-4786-974F-7F5430E967E4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5128" name="Oval 764">
            <a:extLst>
              <a:ext uri="{FF2B5EF4-FFF2-40B4-BE49-F238E27FC236}">
                <a16:creationId xmlns:a16="http://schemas.microsoft.com/office/drawing/2014/main" id="{565653B1-1405-4413-BAA6-515DE8BD6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5129" name="Text Box 765">
            <a:extLst>
              <a:ext uri="{FF2B5EF4-FFF2-40B4-BE49-F238E27FC236}">
                <a16:creationId xmlns:a16="http://schemas.microsoft.com/office/drawing/2014/main" id="{F1EAACAF-3A8F-4824-AB2D-A94437C8B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800" b="1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1" name="Text Box 760">
            <a:extLst>
              <a:ext uri="{FF2B5EF4-FFF2-40B4-BE49-F238E27FC236}">
                <a16:creationId xmlns:a16="http://schemas.microsoft.com/office/drawing/2014/main" id="{272F1B85-0432-4D3C-BEDE-1B7E89CE0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5353050"/>
            <a:ext cx="30892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14" name="Text Box 761">
            <a:extLst>
              <a:ext uri="{FF2B5EF4-FFF2-40B4-BE49-F238E27FC236}">
                <a16:creationId xmlns:a16="http://schemas.microsoft.com/office/drawing/2014/main" id="{364D3BA7-B1A3-49CA-9709-9F4BCE3D06AF}"/>
              </a:ext>
            </a:extLst>
          </p:cNvPr>
          <p:cNvSpPr txBox="1">
            <a:spLocks noChangeArrowheads="1"/>
          </p:cNvSpPr>
          <p:nvPr/>
        </p:nvSpPr>
        <p:spPr bwMode="auto">
          <a:xfrm rot="1957629">
            <a:off x="5208588" y="6156325"/>
            <a:ext cx="11287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tr-TR" sz="22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Part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ußzeilenplatzhalter 3">
            <a:extLst>
              <a:ext uri="{FF2B5EF4-FFF2-40B4-BE49-F238E27FC236}">
                <a16:creationId xmlns:a16="http://schemas.microsoft.com/office/drawing/2014/main" id="{596FC38F-A11C-40B2-AAD2-48EFE25F8F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099" name="Foliennummernplatzhalter 4">
            <a:extLst>
              <a:ext uri="{FF2B5EF4-FFF2-40B4-BE49-F238E27FC236}">
                <a16:creationId xmlns:a16="http://schemas.microsoft.com/office/drawing/2014/main" id="{A5A6AB30-8EB5-494F-8296-43C5AF6AB4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42A357F-310B-4496-9EC1-E1D1D40941D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100" name="Rectangle 1026">
            <a:extLst>
              <a:ext uri="{FF2B5EF4-FFF2-40B4-BE49-F238E27FC236}">
                <a16:creationId xmlns:a16="http://schemas.microsoft.com/office/drawing/2014/main" id="{D3963196-8919-4B1D-8551-3FAEAA76DF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4101" name="Rectangle 1027">
            <a:extLst>
              <a:ext uri="{FF2B5EF4-FFF2-40B4-BE49-F238E27FC236}">
                <a16:creationId xmlns:a16="http://schemas.microsoft.com/office/drawing/2014/main" id="{D654002D-4FD8-466F-9A76-6C7F2C4DC1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Identify the qualities that set action games apart from other genres</a:t>
            </a:r>
          </a:p>
          <a:p>
            <a:r>
              <a:rPr lang="en-US" altLang="de-DE"/>
              <a:t>Recognize the distinct subgenres of action games and their particular features</a:t>
            </a:r>
          </a:p>
          <a:p>
            <a:r>
              <a:rPr lang="en-US" altLang="de-DE"/>
              <a:t>Use the characteristic features of action games, such as levels, lives, and powerups, to design games of your own</a:t>
            </a:r>
          </a:p>
          <a:p>
            <a:r>
              <a:rPr lang="en-US" altLang="de-DE"/>
              <a:t>Know the design limitations imposed by placing the player under time pressure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D06E5C9-E6B3-4F31-A9DD-A38CD083B9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DB4124B-093A-4ADA-9880-D407140122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ußzeilenplatzhalter 3">
            <a:extLst>
              <a:ext uri="{FF2B5EF4-FFF2-40B4-BE49-F238E27FC236}">
                <a16:creationId xmlns:a16="http://schemas.microsoft.com/office/drawing/2014/main" id="{03A82DAF-EF00-4604-B16A-DBF47236F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123" name="Foliennummernplatzhalter 4">
            <a:extLst>
              <a:ext uri="{FF2B5EF4-FFF2-40B4-BE49-F238E27FC236}">
                <a16:creationId xmlns:a16="http://schemas.microsoft.com/office/drawing/2014/main" id="{C6ECF6EB-3B3F-4CBF-ABAE-6D000D266C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7E3317A-0924-464C-A16C-FDA4964A1C9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124" name="Rectangle 1026">
            <a:extLst>
              <a:ext uri="{FF2B5EF4-FFF2-40B4-BE49-F238E27FC236}">
                <a16:creationId xmlns:a16="http://schemas.microsoft.com/office/drawing/2014/main" id="{7539B0CE-A393-4D62-B188-3461CDE84B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  <a:r>
              <a:rPr lang="tr-TR" altLang="de-DE"/>
              <a:t> </a:t>
            </a:r>
            <a:r>
              <a:rPr lang="en-US" altLang="de-DE" sz="3200">
                <a:solidFill>
                  <a:srgbClr val="0B0506"/>
                </a:solidFill>
              </a:rPr>
              <a:t>(Cont.)</a:t>
            </a:r>
            <a:endParaRPr lang="en-US" altLang="de-DE"/>
          </a:p>
        </p:txBody>
      </p:sp>
      <p:sp>
        <p:nvSpPr>
          <p:cNvPr id="5125" name="Rectangle 1027">
            <a:extLst>
              <a:ext uri="{FF2B5EF4-FFF2-40B4-BE49-F238E27FC236}">
                <a16:creationId xmlns:a16="http://schemas.microsoft.com/office/drawing/2014/main" id="{068C0D1F-B1F8-49A9-A783-F8B8C1EA4A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Know the definition of a strategy game and be familiar with the types of challenges that strategy games offer</a:t>
            </a:r>
          </a:p>
          <a:p>
            <a:r>
              <a:rPr lang="en-US" altLang="de-DE"/>
              <a:t>Define the set of orders that a strategy player will be able to give in your game </a:t>
            </a:r>
          </a:p>
          <a:p>
            <a:r>
              <a:rPr lang="en-US" altLang="de-DE"/>
              <a:t>Design a balanced set of units for use in a war game, including defining the attributes that govern their behavior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F3A54E8-E752-4FA4-AC24-E16C3B8236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EA06741-5E44-4958-96FF-321E21FE12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>
            <a:extLst>
              <a:ext uri="{FF2B5EF4-FFF2-40B4-BE49-F238E27FC236}">
                <a16:creationId xmlns:a16="http://schemas.microsoft.com/office/drawing/2014/main" id="{D36F2DCD-A9FF-4D8C-B02F-F1C674BEBC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147" name="Foliennummernplatzhalter 4">
            <a:extLst>
              <a:ext uri="{FF2B5EF4-FFF2-40B4-BE49-F238E27FC236}">
                <a16:creationId xmlns:a16="http://schemas.microsoft.com/office/drawing/2014/main" id="{E88E16EE-F927-4812-A397-DF5CFD5846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39D13A9-0362-4DBE-B54C-C1F757EA6553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825BF282-DE31-4DCD-A50B-D79EF3044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 </a:t>
            </a:r>
            <a:r>
              <a:rPr lang="en-US" altLang="de-DE" sz="3200"/>
              <a:t>(Cont.)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AFD2F381-40F6-4EE3-9C55-14F4254F44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Compute the relative values of offensive and defensive units </a:t>
            </a:r>
          </a:p>
          <a:p>
            <a:r>
              <a:rPr lang="en-US" altLang="de-DE"/>
              <a:t>Understand Lanchester’s laws and how they affect the relative strengths of forces of different size </a:t>
            </a:r>
          </a:p>
          <a:p>
            <a:r>
              <a:rPr lang="en-US" altLang="de-DE"/>
              <a:t>Create a technology tree of upgrades for the units that you have designed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B6CDB09-9643-4F93-92B5-D500EF573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BE5844-3B6D-4E77-A4E3-5A4391C1F3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ußzeilenplatzhalter 3">
            <a:extLst>
              <a:ext uri="{FF2B5EF4-FFF2-40B4-BE49-F238E27FC236}">
                <a16:creationId xmlns:a16="http://schemas.microsoft.com/office/drawing/2014/main" id="{CC1B20CA-E846-4626-B5C2-67ED491572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171" name="Foliennummernplatzhalter 4">
            <a:extLst>
              <a:ext uri="{FF2B5EF4-FFF2-40B4-BE49-F238E27FC236}">
                <a16:creationId xmlns:a16="http://schemas.microsoft.com/office/drawing/2014/main" id="{027B4C30-45DA-450D-9E29-453092300F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2593B39-2DAD-4F3D-AB07-511BC5A5E9C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1A1D5CF5-D190-4CC3-9ADE-1039EFCF94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 </a:t>
            </a:r>
            <a:r>
              <a:rPr lang="en-US" altLang="de-DE" sz="3200"/>
              <a:t>(Cont.)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15CC752F-938E-42A3-9442-E3AFA23CA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Choose a system of logistics for your game and design the mechanism by which it works </a:t>
            </a:r>
          </a:p>
          <a:p>
            <a:r>
              <a:rPr lang="en-US" altLang="de-DE"/>
              <a:t>Know the most common types of artificial opponents and their strengths and weaknesses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53B0220-818F-4C19-823A-0EA2EBD62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144C1B7-AB1A-489F-8595-F74022B771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ußzeilenplatzhalter 3">
            <a:extLst>
              <a:ext uri="{FF2B5EF4-FFF2-40B4-BE49-F238E27FC236}">
                <a16:creationId xmlns:a16="http://schemas.microsoft.com/office/drawing/2014/main" id="{35B7DC38-2E3D-4E31-9DE2-820A956C61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195" name="Foliennummernplatzhalter 4">
            <a:extLst>
              <a:ext uri="{FF2B5EF4-FFF2-40B4-BE49-F238E27FC236}">
                <a16:creationId xmlns:a16="http://schemas.microsoft.com/office/drawing/2014/main" id="{2B103564-C8C4-4DC3-B40C-45B508A462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94927A7-D262-4606-A3AE-95B9FC5D481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BA972ABE-795D-4023-8131-A221C0AAC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Know the definition of role-playing games and the game mechanics common to them </a:t>
            </a:r>
          </a:p>
          <a:p>
            <a:r>
              <a:rPr lang="en-US" altLang="de-DE"/>
              <a:t>Understand the history and evolution of role-playing games from tabletop to computer </a:t>
            </a:r>
          </a:p>
          <a:p>
            <a:r>
              <a:rPr lang="en-US" altLang="de-DE"/>
              <a:t>Design character attributes for a role-playing game </a:t>
            </a:r>
          </a:p>
        </p:txBody>
      </p:sp>
      <p:sp>
        <p:nvSpPr>
          <p:cNvPr id="8197" name="Rectangle 2">
            <a:extLst>
              <a:ext uri="{FF2B5EF4-FFF2-40B4-BE49-F238E27FC236}">
                <a16:creationId xmlns:a16="http://schemas.microsoft.com/office/drawing/2014/main" id="{4CE86B1E-A5B3-4C95-88A4-B23D72770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228600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4200">
                <a:solidFill>
                  <a:schemeClr val="bg1"/>
                </a:solidFill>
              </a:rPr>
              <a:t>Objectives </a:t>
            </a:r>
            <a:r>
              <a:rPr lang="en-US" altLang="de-DE" sz="3200">
                <a:solidFill>
                  <a:schemeClr val="bg1"/>
                </a:solidFill>
              </a:rPr>
              <a:t>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E5CF6E-E99D-4FE7-9FC4-456F1E8D67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F9882B7-091C-446C-9D80-01E756ADCA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ußzeilenplatzhalter 3">
            <a:extLst>
              <a:ext uri="{FF2B5EF4-FFF2-40B4-BE49-F238E27FC236}">
                <a16:creationId xmlns:a16="http://schemas.microsoft.com/office/drawing/2014/main" id="{7654A71C-B92B-4E6E-A8E3-6181C2FC1E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9219" name="Foliennummernplatzhalter 4">
            <a:extLst>
              <a:ext uri="{FF2B5EF4-FFF2-40B4-BE49-F238E27FC236}">
                <a16:creationId xmlns:a16="http://schemas.microsoft.com/office/drawing/2014/main" id="{B4C49093-B94F-447B-B364-8A02158569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C9A98EC-E117-441A-A55A-227BCCDE939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9E1198C6-33B7-43ED-B7D6-902B8BC06E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 </a:t>
            </a:r>
            <a:r>
              <a:rPr lang="en-US" altLang="de-DE" sz="3200"/>
              <a:t>(Cont.)</a:t>
            </a:r>
          </a:p>
        </p:txBody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1F19D60E-4977-4EE7-B1A8-5955E38C0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Define a world and setting suitable for a role-playing game </a:t>
            </a:r>
          </a:p>
          <a:p>
            <a:r>
              <a:rPr lang="en-US" altLang="de-DE"/>
              <a:t>Understand the use of experience points and character level for this genre </a:t>
            </a:r>
          </a:p>
          <a:p>
            <a:r>
              <a:rPr lang="en-US" altLang="de-DE"/>
              <a:t>Know the different gameplay modes within this genre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5EA3E2C-CA0F-4181-AEE9-68507E7E19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6960F82-7862-4BE5-A508-6BF7EE23CC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ußzeilenplatzhalter 1">
            <a:extLst>
              <a:ext uri="{FF2B5EF4-FFF2-40B4-BE49-F238E27FC236}">
                <a16:creationId xmlns:a16="http://schemas.microsoft.com/office/drawing/2014/main" id="{7BBAB227-CBAD-45BC-8447-BCBA254137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0243" name="Foliennummernplatzhalter 2">
            <a:extLst>
              <a:ext uri="{FF2B5EF4-FFF2-40B4-BE49-F238E27FC236}">
                <a16:creationId xmlns:a16="http://schemas.microsoft.com/office/drawing/2014/main" id="{42459AA1-7DD2-4FB3-BD06-685F6CCB30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6329CC7-33FB-4847-801B-5A39F244C85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0244" name="Shape 13312">
            <a:extLst>
              <a:ext uri="{FF2B5EF4-FFF2-40B4-BE49-F238E27FC236}">
                <a16:creationId xmlns:a16="http://schemas.microsoft.com/office/drawing/2014/main" id="{27D4361D-84C5-42AE-B6E3-F6CA130AE872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050806A7-3DD5-4063-93DE-B954432245A5}" type="slidenum">
              <a:rPr lang="en-US" altLang="en-US" sz="1200">
                <a:solidFill>
                  <a:schemeClr val="accent1"/>
                </a:solidFill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de-DE" sz="1200">
              <a:solidFill>
                <a:schemeClr val="accent1"/>
              </a:solidFill>
              <a:latin typeface="Garamond" panose="02020404030301010803" pitchFamily="18" charset="0"/>
            </a:endParaRPr>
          </a:p>
        </p:txBody>
      </p:sp>
      <p:sp>
        <p:nvSpPr>
          <p:cNvPr id="10245" name="Shape 67585">
            <a:extLst>
              <a:ext uri="{FF2B5EF4-FFF2-40B4-BE49-F238E27FC236}">
                <a16:creationId xmlns:a16="http://schemas.microsoft.com/office/drawing/2014/main" id="{12845F02-262E-480D-BE55-775FC783EE9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de-DE"/>
              <a:t>Objectives</a:t>
            </a:r>
            <a:r>
              <a:rPr lang="tr-TR" altLang="de-DE"/>
              <a:t> </a:t>
            </a:r>
            <a:r>
              <a:rPr lang="tr-TR" altLang="de-DE" sz="3200"/>
              <a:t>(Cont.)</a:t>
            </a:r>
            <a:endParaRPr lang="en-US" altLang="de-DE" sz="3200"/>
          </a:p>
        </p:txBody>
      </p:sp>
      <p:sp>
        <p:nvSpPr>
          <p:cNvPr id="10246" name="Shape 67586">
            <a:extLst>
              <a:ext uri="{FF2B5EF4-FFF2-40B4-BE49-F238E27FC236}">
                <a16:creationId xmlns:a16="http://schemas.microsoft.com/office/drawing/2014/main" id="{380B3EAC-4C49-4EFC-AFFC-6CAA8D65500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r>
              <a:rPr lang="en-US" altLang="de-DE"/>
              <a:t>Know the definition of athletic sports games and be familiar with the types of challenges that these types of sports games offer</a:t>
            </a:r>
            <a:endParaRPr lang="tr-TR" altLang="de-DE"/>
          </a:p>
          <a:p>
            <a:endParaRPr lang="en-US" altLang="de-DE"/>
          </a:p>
          <a:p>
            <a:r>
              <a:rPr lang="en-US" altLang="de-DE"/>
              <a:t>Understand the challenges of meeting players’ expectations about a real-world game in a video game implementation</a:t>
            </a:r>
          </a:p>
          <a:p>
            <a:endParaRPr lang="en-US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6E8B4A4-9011-45B0-B2AC-6D34817BDE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387EC0B-7B22-4465-B8A2-7E6476C590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ußzeilenplatzhalter 1">
            <a:extLst>
              <a:ext uri="{FF2B5EF4-FFF2-40B4-BE49-F238E27FC236}">
                <a16:creationId xmlns:a16="http://schemas.microsoft.com/office/drawing/2014/main" id="{9820843E-3C82-467E-AE55-718AEDE677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1267" name="Foliennummernplatzhalter 2">
            <a:extLst>
              <a:ext uri="{FF2B5EF4-FFF2-40B4-BE49-F238E27FC236}">
                <a16:creationId xmlns:a16="http://schemas.microsoft.com/office/drawing/2014/main" id="{F941191A-8F8B-4613-A4FD-EFE041A615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0BA07A3-B71F-404A-B6D9-E36E0381958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1268" name="Shape 14336">
            <a:extLst>
              <a:ext uri="{FF2B5EF4-FFF2-40B4-BE49-F238E27FC236}">
                <a16:creationId xmlns:a16="http://schemas.microsoft.com/office/drawing/2014/main" id="{83DC084E-E7F9-4C62-BAB0-126EB1380439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D58C9809-1C60-41A9-9088-7810EC97A37E}" type="slidenum">
              <a:rPr lang="en-US" altLang="en-US" sz="1200">
                <a:solidFill>
                  <a:schemeClr val="accent1"/>
                </a:solidFill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de-DE" sz="1200">
              <a:solidFill>
                <a:schemeClr val="accent1"/>
              </a:solidFill>
              <a:latin typeface="Garamond" panose="02020404030301010803" pitchFamily="18" charset="0"/>
            </a:endParaRPr>
          </a:p>
        </p:txBody>
      </p:sp>
      <p:sp>
        <p:nvSpPr>
          <p:cNvPr id="11269" name="Shape 112641">
            <a:extLst>
              <a:ext uri="{FF2B5EF4-FFF2-40B4-BE49-F238E27FC236}">
                <a16:creationId xmlns:a16="http://schemas.microsoft.com/office/drawing/2014/main" id="{D2EC615D-65EF-4195-BA10-AF4C1B8514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de-DE"/>
              <a:t>Objectives </a:t>
            </a:r>
            <a:r>
              <a:rPr lang="en-US" altLang="de-DE" sz="3200"/>
              <a:t>(Cont.)</a:t>
            </a:r>
          </a:p>
        </p:txBody>
      </p:sp>
      <p:sp>
        <p:nvSpPr>
          <p:cNvPr id="11270" name="Shape 112642">
            <a:extLst>
              <a:ext uri="{FF2B5EF4-FFF2-40B4-BE49-F238E27FC236}">
                <a16:creationId xmlns:a16="http://schemas.microsoft.com/office/drawing/2014/main" id="{4084A5D1-0057-4F61-BBF5-D09860F844F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r>
              <a:rPr lang="en-US" altLang="de-DE"/>
              <a:t>Know the basics of adapting a physical sports game mechanic to a virtual world</a:t>
            </a:r>
          </a:p>
          <a:p>
            <a:r>
              <a:rPr lang="en-US" altLang="de-DE"/>
              <a:t>Understand the design complexities for physics, AI, and player skill ratings required for a sports game</a:t>
            </a:r>
          </a:p>
          <a:p>
            <a:r>
              <a:rPr lang="en-US" altLang="de-DE"/>
              <a:t>Use flowcharting to help define AI states within a sports game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5A2FD4F-CB9E-4B47-A0D8-CAC8B6CB24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AF49DE6-E978-4845-B1D6-89D52CA83B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ußzeilenplatzhalter 3">
            <a:extLst>
              <a:ext uri="{FF2B5EF4-FFF2-40B4-BE49-F238E27FC236}">
                <a16:creationId xmlns:a16="http://schemas.microsoft.com/office/drawing/2014/main" id="{5EB810A6-2851-49C3-A2DD-026844B5F3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2291" name="Foliennummernplatzhalter 4">
            <a:extLst>
              <a:ext uri="{FF2B5EF4-FFF2-40B4-BE49-F238E27FC236}">
                <a16:creationId xmlns:a16="http://schemas.microsoft.com/office/drawing/2014/main" id="{AC55CAA6-6619-45A4-88A1-8E745A05D9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3CC2B42-44E4-4F74-B172-834A54EC3E4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2292" name="Shape 15360">
            <a:extLst>
              <a:ext uri="{FF2B5EF4-FFF2-40B4-BE49-F238E27FC236}">
                <a16:creationId xmlns:a16="http://schemas.microsoft.com/office/drawing/2014/main" id="{02622DB2-EC2D-4089-8EFC-F6F82F963B50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D1A44AC8-265F-480A-8A3B-921016E9E2D5}" type="slidenum">
              <a:rPr lang="en-US" altLang="en-US" sz="1200">
                <a:solidFill>
                  <a:schemeClr val="accent1"/>
                </a:solidFill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de-DE" sz="1200">
              <a:solidFill>
                <a:schemeClr val="accent1"/>
              </a:solidFill>
              <a:latin typeface="Garamond" panose="02020404030301010803" pitchFamily="18" charset="0"/>
            </a:endParaRPr>
          </a:p>
        </p:txBody>
      </p:sp>
      <p:sp>
        <p:nvSpPr>
          <p:cNvPr id="12293" name="Shape 112641">
            <a:extLst>
              <a:ext uri="{FF2B5EF4-FFF2-40B4-BE49-F238E27FC236}">
                <a16:creationId xmlns:a16="http://schemas.microsoft.com/office/drawing/2014/main" id="{E55A06AE-A203-4477-9B50-925208925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de-DE"/>
              <a:t>Objectives </a:t>
            </a:r>
            <a:r>
              <a:rPr lang="en-US" altLang="de-DE" sz="3200"/>
              <a:t>(Cont.)</a:t>
            </a:r>
          </a:p>
        </p:txBody>
      </p:sp>
      <p:sp>
        <p:nvSpPr>
          <p:cNvPr id="12294" name="Shape 112642">
            <a:extLst>
              <a:ext uri="{FF2B5EF4-FFF2-40B4-BE49-F238E27FC236}">
                <a16:creationId xmlns:a16="http://schemas.microsoft.com/office/drawing/2014/main" id="{CC883A9A-8C57-449A-BF65-14230FA781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de-DE"/>
              <a:t>Know the issues involved in licensing sports organizations, teams, and players, including the use of names and images </a:t>
            </a:r>
            <a:endParaRPr lang="tr-TR" altLang="de-DE"/>
          </a:p>
          <a:p>
            <a:endParaRPr lang="en-US" altLang="de-DE"/>
          </a:p>
          <a:p>
            <a:r>
              <a:rPr lang="en-US" altLang="de-DE"/>
              <a:t>Understand mapping known physical game play mechanics to computer-human interface devices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02E7A0-2157-4DD0-BD3B-CB87730F89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EEBFFD7-AA49-44A5-9E07-05D158F179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ußzeilenplatzhalter 3">
            <a:extLst>
              <a:ext uri="{FF2B5EF4-FFF2-40B4-BE49-F238E27FC236}">
                <a16:creationId xmlns:a16="http://schemas.microsoft.com/office/drawing/2014/main" id="{258DDA0E-F634-4742-AC87-DA4F2FC844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3315" name="Foliennummernplatzhalter 4">
            <a:extLst>
              <a:ext uri="{FF2B5EF4-FFF2-40B4-BE49-F238E27FC236}">
                <a16:creationId xmlns:a16="http://schemas.microsoft.com/office/drawing/2014/main" id="{E1ED2D71-AF99-4D4F-B702-206747DDFE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277D7FC-DE33-440A-B81B-F0CE7B96BC2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10580FEF-6674-4410-B7E2-CB896A7C64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What Are Action Games?</a:t>
            </a: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991D7DE5-1C4E-4526-B8C0-E035332B2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An action game is one in which the majority of challenges presented are tests of the player’s physical skills</a:t>
            </a:r>
          </a:p>
          <a:p>
            <a:r>
              <a:rPr lang="en-US" altLang="de-DE"/>
              <a:t>Puzzle-solving, tactical conflict, and exploration challenges are often present as well</a:t>
            </a:r>
          </a:p>
          <a:p>
            <a:r>
              <a:rPr lang="en-US" altLang="de-DE"/>
              <a:t>Fastest action games are called twitch games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F26EF1-7E03-4985-B5F9-97B91AF9F4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0B9E12B-EF2A-4BB7-BACF-AF0A115C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ußzeilenplatzhalter 3">
            <a:extLst>
              <a:ext uri="{FF2B5EF4-FFF2-40B4-BE49-F238E27FC236}">
                <a16:creationId xmlns:a16="http://schemas.microsoft.com/office/drawing/2014/main" id="{49023006-5C86-431D-9CF3-FBCB37BFAD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4339" name="Foliennummernplatzhalter 4">
            <a:extLst>
              <a:ext uri="{FF2B5EF4-FFF2-40B4-BE49-F238E27FC236}">
                <a16:creationId xmlns:a16="http://schemas.microsoft.com/office/drawing/2014/main" id="{F8C3FA4D-CC23-4C6B-B4B3-760560A525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811F2F1-6FF0-42F5-A1DF-9BAAE0948E6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77F4D578-D717-4877-A7B4-8DFADD0874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Action Game Subgenres</a:t>
            </a:r>
          </a:p>
        </p:txBody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8CCC047E-318F-4D8E-AC93-3E53E7E24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Shooters</a:t>
            </a:r>
          </a:p>
          <a:p>
            <a:pPr lvl="1"/>
            <a:r>
              <a:rPr lang="en-US" altLang="de-DE"/>
              <a:t>Most familiar and popular subgenre</a:t>
            </a:r>
          </a:p>
          <a:p>
            <a:pPr lvl="1"/>
            <a:r>
              <a:rPr lang="en-US" altLang="de-DE"/>
              <a:t>Players use a ranged weapon</a:t>
            </a:r>
          </a:p>
          <a:p>
            <a:pPr lvl="1"/>
            <a:r>
              <a:rPr lang="en-US" altLang="de-DE"/>
              <a:t>2D shooters</a:t>
            </a:r>
          </a:p>
          <a:p>
            <a:pPr lvl="2"/>
            <a:r>
              <a:rPr lang="en-US" altLang="de-DE"/>
              <a:t>Top-down or side-view perspective</a:t>
            </a:r>
          </a:p>
          <a:p>
            <a:pPr lvl="2"/>
            <a:r>
              <a:rPr lang="en-US" altLang="de-DE"/>
              <a:t>Players are under constant attack so shoot everything</a:t>
            </a:r>
          </a:p>
          <a:p>
            <a:pPr lvl="2"/>
            <a:r>
              <a:rPr lang="en-US" altLang="de-DE"/>
              <a:t>Unlimited ammunition</a:t>
            </a:r>
          </a:p>
          <a:p>
            <a:pPr lvl="2"/>
            <a:r>
              <a:rPr lang="en-US" altLang="de-DE"/>
              <a:t>Unrealistic physics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52D37E6-6899-4F77-901B-DEE10BBE55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8441686-B6FC-4443-A11B-D0938D001D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ußzeilenplatzhalter 3">
            <a:extLst>
              <a:ext uri="{FF2B5EF4-FFF2-40B4-BE49-F238E27FC236}">
                <a16:creationId xmlns:a16="http://schemas.microsoft.com/office/drawing/2014/main" id="{3F7C08F8-0D66-4D15-953C-4C754DF09E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5363" name="Foliennummernplatzhalter 4">
            <a:extLst>
              <a:ext uri="{FF2B5EF4-FFF2-40B4-BE49-F238E27FC236}">
                <a16:creationId xmlns:a16="http://schemas.microsoft.com/office/drawing/2014/main" id="{AB50525A-CDB9-47C1-9845-5875D64A44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A75EECD-C13E-4754-A8A5-9B209057D97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4476216F-7E0B-4A99-A02E-A68FF6FCB1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Action Game Subgenres </a:t>
            </a:r>
            <a:r>
              <a:rPr lang="en-US" altLang="de-DE" sz="3200"/>
              <a:t>(Cont.)</a:t>
            </a:r>
          </a:p>
        </p:txBody>
      </p:sp>
      <p:sp>
        <p:nvSpPr>
          <p:cNvPr id="15365" name="Rectangle 3">
            <a:extLst>
              <a:ext uri="{FF2B5EF4-FFF2-40B4-BE49-F238E27FC236}">
                <a16:creationId xmlns:a16="http://schemas.microsoft.com/office/drawing/2014/main" id="{FE0ED4BE-1AB2-4FD2-A203-61D169D8CA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Shooters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3D shooters</a:t>
            </a:r>
          </a:p>
          <a:p>
            <a:pPr lvl="2"/>
            <a:r>
              <a:rPr lang="en-US" altLang="de-DE"/>
              <a:t>Cutting edge of game hardware</a:t>
            </a:r>
          </a:p>
          <a:p>
            <a:pPr lvl="2"/>
            <a:r>
              <a:rPr lang="en-US" altLang="de-DE"/>
              <a:t>Physics are more realistic than 2D shooters</a:t>
            </a:r>
          </a:p>
          <a:p>
            <a:pPr lvl="2"/>
            <a:r>
              <a:rPr lang="en-US" altLang="de-DE"/>
              <a:t>Can be first-person or third-person perspective</a:t>
            </a:r>
          </a:p>
          <a:p>
            <a:pPr lvl="2"/>
            <a:r>
              <a:rPr lang="en-US" altLang="de-DE"/>
              <a:t>Further subgenres:</a:t>
            </a:r>
          </a:p>
          <a:p>
            <a:pPr lvl="3"/>
            <a:r>
              <a:rPr lang="en-US" altLang="de-DE"/>
              <a:t>Rail-shooters</a:t>
            </a:r>
          </a:p>
          <a:p>
            <a:pPr lvl="3"/>
            <a:r>
              <a:rPr lang="en-US" altLang="de-DE"/>
              <a:t>Tactical shooters</a:t>
            </a:r>
          </a:p>
          <a:p>
            <a:pPr lvl="3"/>
            <a:r>
              <a:rPr lang="en-US" altLang="de-DE"/>
              <a:t>Survival horror</a:t>
            </a:r>
          </a:p>
          <a:p>
            <a:pPr lvl="3"/>
            <a:r>
              <a:rPr lang="en-US" altLang="de-DE"/>
              <a:t>Arena games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055866A-918F-4EF5-88E4-B579184AE1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1DE086D-9BE3-456D-87D8-25BB46D16A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ußzeilenplatzhalter 3">
            <a:extLst>
              <a:ext uri="{FF2B5EF4-FFF2-40B4-BE49-F238E27FC236}">
                <a16:creationId xmlns:a16="http://schemas.microsoft.com/office/drawing/2014/main" id="{1F792D7E-4D6B-40A3-9D37-09655E0B4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6387" name="Foliennummernplatzhalter 4">
            <a:extLst>
              <a:ext uri="{FF2B5EF4-FFF2-40B4-BE49-F238E27FC236}">
                <a16:creationId xmlns:a16="http://schemas.microsoft.com/office/drawing/2014/main" id="{8D7CE30B-412C-4D86-B9D8-92C7683F3F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EB22600-BB37-43CD-9B07-08595B408A3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3A6849B4-3B93-441E-9289-33FBB39D0B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Action Game Subgenres </a:t>
            </a:r>
            <a:r>
              <a:rPr lang="en-US" altLang="de-DE" sz="3200"/>
              <a:t>(Cont.)</a:t>
            </a: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DCD1EE82-C295-4802-A9C2-FBB9907E4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Platform games</a:t>
            </a:r>
          </a:p>
          <a:p>
            <a:pPr lvl="1"/>
            <a:r>
              <a:rPr lang="en-US" altLang="de-DE"/>
              <a:t>Cartoonish games in which an avatar moves through a vertically exaggerated environment, jumping on and off platforms </a:t>
            </a:r>
          </a:p>
          <a:p>
            <a:pPr lvl="1"/>
            <a:r>
              <a:rPr lang="en-US" altLang="de-DE"/>
              <a:t>Most actions are jumps</a:t>
            </a:r>
          </a:p>
          <a:p>
            <a:pPr lvl="1"/>
            <a:r>
              <a:rPr lang="en-US" altLang="de-DE"/>
              <a:t>Highly unrealistic physics</a:t>
            </a:r>
          </a:p>
          <a:p>
            <a:pPr lvl="1"/>
            <a:r>
              <a:rPr lang="en-US" altLang="de-DE"/>
              <a:t>Most 2D side-scrolling games with humanoid avatar are platform games</a:t>
            </a:r>
          </a:p>
          <a:p>
            <a:pPr lvl="1"/>
            <a:r>
              <a:rPr lang="en-US" altLang="de-DE" i="1"/>
              <a:t>Super Mario Bros.</a:t>
            </a:r>
            <a:r>
              <a:rPr lang="en-US" altLang="de-DE"/>
              <a:t> is the classic example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89F7A3E-E881-486C-A783-06F1B969AD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07E0296-C59D-4AA4-8A84-537EE189FA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ußzeilenplatzhalter 3">
            <a:extLst>
              <a:ext uri="{FF2B5EF4-FFF2-40B4-BE49-F238E27FC236}">
                <a16:creationId xmlns:a16="http://schemas.microsoft.com/office/drawing/2014/main" id="{ED86E059-E20E-4ED5-B175-F043E4DC1E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7411" name="Foliennummernplatzhalter 4">
            <a:extLst>
              <a:ext uri="{FF2B5EF4-FFF2-40B4-BE49-F238E27FC236}">
                <a16:creationId xmlns:a16="http://schemas.microsoft.com/office/drawing/2014/main" id="{256FFC01-BE3C-433B-B336-EE12AB476F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169CD44-1FA1-4EBC-9447-EA9A6F2DF6DC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7AA9A744-8B58-4FDA-AFB8-D18286EEB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Action Game Subgenres </a:t>
            </a:r>
            <a:r>
              <a:rPr lang="en-US" altLang="de-DE" sz="3200"/>
              <a:t>(Cont.)</a:t>
            </a:r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04A866E3-A988-45C6-8D0E-B9EC5D344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de-DE"/>
              <a:t>Fighting games</a:t>
            </a:r>
          </a:p>
          <a:p>
            <a:pPr lvl="1"/>
            <a:r>
              <a:rPr lang="en-US" altLang="de-DE"/>
              <a:t>Physical challenges test reaction time and timing</a:t>
            </a:r>
          </a:p>
          <a:p>
            <a:pPr lvl="1"/>
            <a:r>
              <a:rPr lang="en-US" altLang="de-DE"/>
              <a:t>Simulate hand-to-hand combat</a:t>
            </a:r>
          </a:p>
          <a:p>
            <a:pPr lvl="2"/>
            <a:r>
              <a:rPr lang="en-US" altLang="de-DE"/>
              <a:t>May use a few ranged weapons</a:t>
            </a:r>
          </a:p>
          <a:p>
            <a:pPr lvl="2"/>
            <a:r>
              <a:rPr lang="en-US" altLang="de-DE"/>
              <a:t>Two major categories: one-on-one and mêlée.</a:t>
            </a:r>
          </a:p>
          <a:p>
            <a:pPr lvl="2"/>
            <a:r>
              <a:rPr lang="en-US" altLang="de-DE"/>
              <a:t>Serious boxing games usually classed as sports games</a:t>
            </a:r>
          </a:p>
          <a:p>
            <a:pPr lvl="1"/>
            <a:r>
              <a:rPr lang="en-US" altLang="de-DE"/>
              <a:t>Actions include maneuvering, attacking, and defending</a:t>
            </a:r>
          </a:p>
          <a:p>
            <a:pPr lvl="1"/>
            <a:r>
              <a:rPr lang="en-US" altLang="de-DE"/>
              <a:t>Combo moves are common</a:t>
            </a:r>
          </a:p>
          <a:p>
            <a:pPr lvl="1"/>
            <a:r>
              <a:rPr lang="en-US" altLang="de-DE"/>
              <a:t>Play is largely 2D in the plane of the video screen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B65FA03-8416-4321-9A00-7B56481AC1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7C20E55-1BB1-40F8-BEC0-EA862E64C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ußzeilenplatzhalter 3">
            <a:extLst>
              <a:ext uri="{FF2B5EF4-FFF2-40B4-BE49-F238E27FC236}">
                <a16:creationId xmlns:a16="http://schemas.microsoft.com/office/drawing/2014/main" id="{842DB10D-B816-4914-AE6C-C98A5664E6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8435" name="Foliennummernplatzhalter 4">
            <a:extLst>
              <a:ext uri="{FF2B5EF4-FFF2-40B4-BE49-F238E27FC236}">
                <a16:creationId xmlns:a16="http://schemas.microsoft.com/office/drawing/2014/main" id="{45B24CCA-3DE4-4619-B9BA-B551E710A3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B92DE93-7C4A-4B2E-A734-18097EAF077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010886D5-B7A0-4E48-9409-ECB5FCBEA5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Action Game Subgenres </a:t>
            </a:r>
            <a:r>
              <a:rPr lang="en-US" altLang="de-DE" sz="3200"/>
              <a:t>(Cont.)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27537338-009F-4FD4-8149-736354EC2F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Fast puzzle games</a:t>
            </a:r>
          </a:p>
          <a:p>
            <a:pPr lvl="1"/>
            <a:r>
              <a:rPr lang="en-US" altLang="de-DE"/>
              <a:t>Require player to solve problems quickly</a:t>
            </a:r>
          </a:p>
          <a:p>
            <a:pPr lvl="1"/>
            <a:r>
              <a:rPr lang="en-US" altLang="de-DE"/>
              <a:t>Simple, abstract, limited control set</a:t>
            </a:r>
          </a:p>
          <a:p>
            <a:pPr lvl="1"/>
            <a:r>
              <a:rPr lang="en-US" altLang="de-DE" i="1"/>
              <a:t>Tetris</a:t>
            </a:r>
            <a:r>
              <a:rPr lang="en-US" altLang="de-DE"/>
              <a:t> is the archetypal fast puzzle game</a:t>
            </a:r>
          </a:p>
          <a:p>
            <a:pPr lvl="1"/>
            <a:r>
              <a:rPr lang="en-US" altLang="de-DE"/>
              <a:t>Casual gamers enjoy this subgenre</a:t>
            </a:r>
          </a:p>
          <a:p>
            <a:pPr lvl="1"/>
            <a:r>
              <a:rPr lang="en-US" altLang="de-DE"/>
              <a:t>Ideal for handheld devices and cell phones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6CD7EA6-E994-4D9C-B292-3F9ED9E593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0171A65-B6D8-4B95-BC18-FFE72BF7C5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ußzeilenplatzhalter 3">
            <a:extLst>
              <a:ext uri="{FF2B5EF4-FFF2-40B4-BE49-F238E27FC236}">
                <a16:creationId xmlns:a16="http://schemas.microsoft.com/office/drawing/2014/main" id="{516811FE-291A-470A-91E5-CC8F543580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9459" name="Foliennummernplatzhalter 4">
            <a:extLst>
              <a:ext uri="{FF2B5EF4-FFF2-40B4-BE49-F238E27FC236}">
                <a16:creationId xmlns:a16="http://schemas.microsoft.com/office/drawing/2014/main" id="{405FD734-C560-49F1-94F3-30E3A7455B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A138AC6-9E5B-4C99-8884-175C76CB550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0DBDDA03-A382-43BB-A723-45243D4AF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Action Game Subgenres </a:t>
            </a:r>
            <a:r>
              <a:rPr lang="en-US" altLang="de-DE" sz="3200"/>
              <a:t>(Cont.)</a:t>
            </a:r>
          </a:p>
        </p:txBody>
      </p:sp>
      <p:sp>
        <p:nvSpPr>
          <p:cNvPr id="19461" name="Rectangle 3">
            <a:extLst>
              <a:ext uri="{FF2B5EF4-FFF2-40B4-BE49-F238E27FC236}">
                <a16:creationId xmlns:a16="http://schemas.microsoft.com/office/drawing/2014/main" id="{0F645B65-7495-442D-B2F2-2B57747BC4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Action-adventure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Hybrid combines action and adventure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Games include physical challenge, story, inventory, and dialog</a:t>
            </a:r>
          </a:p>
          <a:p>
            <a:pPr>
              <a:lnSpc>
                <a:spcPct val="90000"/>
              </a:lnSpc>
            </a:pPr>
            <a:r>
              <a:rPr lang="en-US" altLang="de-DE"/>
              <a:t>Dance and rhythm games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Challenges player’s sense of rhythm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Press buttons to make the avatar dance</a:t>
            </a:r>
          </a:p>
          <a:p>
            <a:pPr lvl="2">
              <a:lnSpc>
                <a:spcPct val="90000"/>
              </a:lnSpc>
            </a:pPr>
            <a:r>
              <a:rPr lang="en-US" altLang="de-DE"/>
              <a:t>Specialized hardware common: dance mat, conga drums, maracas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Popular with girls</a:t>
            </a:r>
            <a:r>
              <a:rPr lang="en-US" altLang="de-DE">
                <a:cs typeface="Arial" panose="020B0604020202020204" pitchFamily="34" charset="0"/>
              </a:rPr>
              <a:t>—</a:t>
            </a:r>
            <a:r>
              <a:rPr lang="en-US" altLang="de-DE"/>
              <a:t>less pointless violence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6134218-9A2E-4B1E-A407-EB5C0A0BD0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3F9B37A-DF8F-471F-98D7-3C44896AD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ußzeilenplatzhalter 3">
            <a:extLst>
              <a:ext uri="{FF2B5EF4-FFF2-40B4-BE49-F238E27FC236}">
                <a16:creationId xmlns:a16="http://schemas.microsoft.com/office/drawing/2014/main" id="{5A1ECDAB-B315-400A-BAE9-CAA4C76163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0483" name="Foliennummernplatzhalter 4">
            <a:extLst>
              <a:ext uri="{FF2B5EF4-FFF2-40B4-BE49-F238E27FC236}">
                <a16:creationId xmlns:a16="http://schemas.microsoft.com/office/drawing/2014/main" id="{AAFB8536-6C38-45C0-81CF-9A64D0C582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18A15F9-6FC2-4587-9D3A-2D682E1A4C4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63780F69-84B5-49C8-B49C-02A05D3C0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Action Game Subgenres </a:t>
            </a:r>
            <a:r>
              <a:rPr lang="en-US" altLang="de-DE" sz="3200"/>
              <a:t>(Cont.)</a:t>
            </a: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DF062F72-1654-4D28-880B-87036E0452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Other action games</a:t>
            </a:r>
          </a:p>
          <a:p>
            <a:pPr lvl="1"/>
            <a:r>
              <a:rPr lang="en-US" altLang="de-DE"/>
              <a:t>No shooting, hand-to-hand fighting, or abstract puzzle-solving </a:t>
            </a:r>
          </a:p>
          <a:p>
            <a:pPr lvl="1"/>
            <a:r>
              <a:rPr lang="en-US" altLang="de-DE"/>
              <a:t>Use skills such as maneuvering and path planning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810431F-E9DC-4AE2-ADD4-FC4431EAC3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C692E57-C482-4DC2-B4FB-7E9AE7BB79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ußzeilenplatzhalter 3">
            <a:extLst>
              <a:ext uri="{FF2B5EF4-FFF2-40B4-BE49-F238E27FC236}">
                <a16:creationId xmlns:a16="http://schemas.microsoft.com/office/drawing/2014/main" id="{4B06AC9A-0607-4086-AAC2-4FB81CE036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1507" name="Foliennummernplatzhalter 4">
            <a:extLst>
              <a:ext uri="{FF2B5EF4-FFF2-40B4-BE49-F238E27FC236}">
                <a16:creationId xmlns:a16="http://schemas.microsoft.com/office/drawing/2014/main" id="{5697BDB1-B724-4689-B198-1FF84EF509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B9F9BDC-15A3-4A70-B6D7-3C866533BCB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5684A380-F27B-4486-91CB-4AFD94A7D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</a:t>
            </a:r>
          </a:p>
        </p:txBody>
      </p:sp>
      <p:sp>
        <p:nvSpPr>
          <p:cNvPr id="21509" name="Rectangle 3">
            <a:extLst>
              <a:ext uri="{FF2B5EF4-FFF2-40B4-BE49-F238E27FC236}">
                <a16:creationId xmlns:a16="http://schemas.microsoft.com/office/drawing/2014/main" id="{A924414B-807C-4E22-9606-DCCCC8D428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Progression</a:t>
            </a:r>
          </a:p>
          <a:p>
            <a:pPr lvl="1"/>
            <a:r>
              <a:rPr lang="en-US" altLang="de-DE"/>
              <a:t>Levels usually completed in linear sequence</a:t>
            </a:r>
          </a:p>
          <a:p>
            <a:pPr lvl="2"/>
            <a:r>
              <a:rPr lang="en-US" altLang="de-DE"/>
              <a:t>Levels often grouped by theme and end with a boss</a:t>
            </a:r>
          </a:p>
          <a:p>
            <a:pPr lvl="2"/>
            <a:r>
              <a:rPr lang="en-US" altLang="de-DE"/>
              <a:t>Fixed challenges are easier to build, but repetitious</a:t>
            </a:r>
          </a:p>
          <a:p>
            <a:pPr lvl="1"/>
            <a:r>
              <a:rPr lang="en-US" altLang="de-DE"/>
              <a:t>If killed, avatars reappear at a checkpoint</a:t>
            </a:r>
          </a:p>
          <a:p>
            <a:pPr lvl="1"/>
            <a:r>
              <a:rPr lang="en-US" altLang="de-DE"/>
              <a:t>Level exits, level warps, and teleporters</a:t>
            </a:r>
          </a:p>
          <a:p>
            <a:pPr lvl="2"/>
            <a:r>
              <a:rPr lang="en-US" altLang="de-DE"/>
              <a:t>Level exits lead to the next level</a:t>
            </a:r>
          </a:p>
          <a:p>
            <a:pPr lvl="2"/>
            <a:r>
              <a:rPr lang="en-US" altLang="de-DE"/>
              <a:t>Level warps exit the level and jump ahead several levels</a:t>
            </a:r>
          </a:p>
          <a:p>
            <a:pPr lvl="2"/>
            <a:r>
              <a:rPr lang="en-US" altLang="de-DE"/>
              <a:t>Teleporter jumps within the same level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A42185-2083-4D60-81CC-9FAD8F59FC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007D50C-81F4-44E6-9186-5558740B17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ußzeilenplatzhalter 3">
            <a:extLst>
              <a:ext uri="{FF2B5EF4-FFF2-40B4-BE49-F238E27FC236}">
                <a16:creationId xmlns:a16="http://schemas.microsoft.com/office/drawing/2014/main" id="{740981BD-2119-4BDB-A405-BE267CB069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2531" name="Foliennummernplatzhalter 4">
            <a:extLst>
              <a:ext uri="{FF2B5EF4-FFF2-40B4-BE49-F238E27FC236}">
                <a16:creationId xmlns:a16="http://schemas.microsoft.com/office/drawing/2014/main" id="{C944F7EB-7B6E-41DC-9DD3-4D42DF1738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DA0DA0C-A350-4AFA-8BA9-D7AF9FB8B54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DA52D8EC-C0B0-4343-815B-75C290D184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74DEA82F-C41D-45EE-91C7-04430C66D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30725"/>
          </a:xfrm>
        </p:spPr>
        <p:txBody>
          <a:bodyPr/>
          <a:lstStyle/>
          <a:p>
            <a:pPr marL="571500" indent="-571500">
              <a:lnSpc>
                <a:spcPct val="90000"/>
              </a:lnSpc>
            </a:pPr>
            <a:r>
              <a:rPr lang="en-US" altLang="de-DE"/>
              <a:t>Planning your pacing: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Brainstorm ideas for moments of excitement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Order ideas by priority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Create a story framework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Rate key events for intensity, and sequence them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Rate and sequence story plot points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Set the time between high-intensity events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Evaluate the trends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Begin constructing levels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r>
              <a:rPr lang="en-US" altLang="de-DE"/>
              <a:t>Iteratively test, review, and adjust</a:t>
            </a:r>
          </a:p>
          <a:p>
            <a:pPr marL="839788" lvl="1" indent="-495300">
              <a:lnSpc>
                <a:spcPct val="90000"/>
              </a:lnSpc>
              <a:buSzPct val="80000"/>
              <a:buFont typeface="Wingdings" panose="05000000000000000000" pitchFamily="2" charset="2"/>
              <a:buAutoNum type="arabicPeriod"/>
            </a:pP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C197F8-5EC3-4063-ADFB-8408898389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81C8AFB-173C-4793-9A2E-E3F931A463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ußzeilenplatzhalter 3">
            <a:extLst>
              <a:ext uri="{FF2B5EF4-FFF2-40B4-BE49-F238E27FC236}">
                <a16:creationId xmlns:a16="http://schemas.microsoft.com/office/drawing/2014/main" id="{E5C266EE-636D-4962-A419-5D074EC00F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3555" name="Foliennummernplatzhalter 4">
            <a:extLst>
              <a:ext uri="{FF2B5EF4-FFF2-40B4-BE49-F238E27FC236}">
                <a16:creationId xmlns:a16="http://schemas.microsoft.com/office/drawing/2014/main" id="{E7255E19-E91B-444B-9A22-DE12C22139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CD16338-1736-446D-A783-1E7253E95A9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65D1DF89-3FB4-4B08-A72D-640B71A7B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3557" name="Rectangle 3">
            <a:extLst>
              <a:ext uri="{FF2B5EF4-FFF2-40B4-BE49-F238E27FC236}">
                <a16:creationId xmlns:a16="http://schemas.microsoft.com/office/drawing/2014/main" id="{CF438044-D3A5-4DC8-A8EA-EE8D411080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Challenges</a:t>
            </a:r>
          </a:p>
          <a:p>
            <a:pPr lvl="1"/>
            <a:r>
              <a:rPr lang="en-US" altLang="de-DE"/>
              <a:t>Avatars typically faced by three kinds of problems</a:t>
            </a:r>
          </a:p>
          <a:p>
            <a:pPr lvl="2"/>
            <a:r>
              <a:rPr lang="en-US" altLang="de-DE"/>
              <a:t>Passive obstacle impedes movement without threat (wall)</a:t>
            </a:r>
          </a:p>
          <a:p>
            <a:pPr lvl="2"/>
            <a:r>
              <a:rPr lang="en-US" altLang="de-DE"/>
              <a:t>Stationary danger attacks approaching avatar (electric fence)</a:t>
            </a:r>
          </a:p>
          <a:p>
            <a:pPr lvl="2"/>
            <a:r>
              <a:rPr lang="en-US" altLang="de-DE"/>
              <a:t>Active dangers attack and move around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2B3C3BA-F2CF-4248-9128-2657C6572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44A41D4-7F8F-4071-BB44-158F7DAEF7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ußzeilenplatzhalter 3">
            <a:extLst>
              <a:ext uri="{FF2B5EF4-FFF2-40B4-BE49-F238E27FC236}">
                <a16:creationId xmlns:a16="http://schemas.microsoft.com/office/drawing/2014/main" id="{A34DD254-1E2A-4CBE-81B5-5BD52D8906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4579" name="Foliennummernplatzhalter 4">
            <a:extLst>
              <a:ext uri="{FF2B5EF4-FFF2-40B4-BE49-F238E27FC236}">
                <a16:creationId xmlns:a16="http://schemas.microsoft.com/office/drawing/2014/main" id="{60F36E75-28FA-4AB1-8426-D41BD85B2D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69792ED-C887-4DC7-BEF2-1EB2ACC2350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4580" name="Rectangle 2">
            <a:extLst>
              <a:ext uri="{FF2B5EF4-FFF2-40B4-BE49-F238E27FC236}">
                <a16:creationId xmlns:a16="http://schemas.microsoft.com/office/drawing/2014/main" id="{C168F73E-57A3-4F39-B9AE-7527F2BAB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4581" name="Rectangle 3">
            <a:extLst>
              <a:ext uri="{FF2B5EF4-FFF2-40B4-BE49-F238E27FC236}">
                <a16:creationId xmlns:a16="http://schemas.microsoft.com/office/drawing/2014/main" id="{D9EA5EF3-CC8C-4F88-BB6B-E8E40D912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Challenges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Waves</a:t>
            </a:r>
            <a:r>
              <a:rPr lang="en-US" altLang="de-DE">
                <a:cs typeface="Arial" panose="020B0604020202020204" pitchFamily="34" charset="0"/>
              </a:rPr>
              <a:t>—e</a:t>
            </a:r>
            <a:r>
              <a:rPr lang="en-US" altLang="de-DE"/>
              <a:t>nemies attack in groups</a:t>
            </a:r>
          </a:p>
          <a:p>
            <a:pPr lvl="1"/>
            <a:r>
              <a:rPr lang="en-US" altLang="de-DE"/>
              <a:t>The big boss guards the end of the themed level</a:t>
            </a:r>
          </a:p>
          <a:p>
            <a:pPr lvl="1"/>
            <a:r>
              <a:rPr lang="en-US" altLang="de-DE"/>
              <a:t>Wildcard enemies break up the predictability</a:t>
            </a:r>
          </a:p>
          <a:p>
            <a:pPr lvl="1"/>
            <a:r>
              <a:rPr lang="en-US" altLang="de-DE"/>
              <a:t>Locked doors partition levels and control progress</a:t>
            </a:r>
          </a:p>
          <a:p>
            <a:pPr lvl="1"/>
            <a:r>
              <a:rPr lang="en-US" altLang="de-DE"/>
              <a:t>Monster generators or spawn points cause new enemies to appear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54442C0-91D3-4B2D-9ABA-E5D797D6E9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EEE6D5A-AB78-4144-B0A4-7EE6D510CF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ußzeilenplatzhalter 3">
            <a:extLst>
              <a:ext uri="{FF2B5EF4-FFF2-40B4-BE49-F238E27FC236}">
                <a16:creationId xmlns:a16="http://schemas.microsoft.com/office/drawing/2014/main" id="{EA0CB457-3338-4895-A9B5-E7BABF93B5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5603" name="Foliennummernplatzhalter 4">
            <a:extLst>
              <a:ext uri="{FF2B5EF4-FFF2-40B4-BE49-F238E27FC236}">
                <a16:creationId xmlns:a16="http://schemas.microsoft.com/office/drawing/2014/main" id="{D5439A57-7915-4664-8531-2003E65FA7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2E72625-B956-41DC-9188-9B6FB2B69BA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2140C12A-A792-431D-A33C-6FA0D4B158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5605" name="Rectangle 3">
            <a:extLst>
              <a:ext uri="{FF2B5EF4-FFF2-40B4-BE49-F238E27FC236}">
                <a16:creationId xmlns:a16="http://schemas.microsoft.com/office/drawing/2014/main" id="{68C0798B-9934-4485-9241-75370C22C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Player actions</a:t>
            </a:r>
          </a:p>
          <a:p>
            <a:pPr lvl="1"/>
            <a:r>
              <a:rPr lang="en-US" altLang="de-DE"/>
              <a:t>Routine actions include maneuvering an avatar, aiming and shooting, collecting and selecting, manipulating objects, and fighting moves</a:t>
            </a:r>
          </a:p>
          <a:p>
            <a:pPr lvl="1"/>
            <a:r>
              <a:rPr lang="en-US" altLang="de-DE"/>
              <a:t>Smart bomb clears enemies from the immediate area</a:t>
            </a:r>
          </a:p>
          <a:p>
            <a:pPr lvl="1"/>
            <a:r>
              <a:rPr lang="en-US" altLang="de-DE"/>
              <a:t>Hyperspace escape immediately moves the player at the risk of unexpectedly entering a dangerous area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6A9586E-6481-4BC9-8A0B-9420556B2E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F283269-907F-43EB-A46C-E08531363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ußzeilenplatzhalter 3">
            <a:extLst>
              <a:ext uri="{FF2B5EF4-FFF2-40B4-BE49-F238E27FC236}">
                <a16:creationId xmlns:a16="http://schemas.microsoft.com/office/drawing/2014/main" id="{F7047A71-267A-4ED0-9362-8C110AA0B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6627" name="Foliennummernplatzhalter 4">
            <a:extLst>
              <a:ext uri="{FF2B5EF4-FFF2-40B4-BE49-F238E27FC236}">
                <a16:creationId xmlns:a16="http://schemas.microsoft.com/office/drawing/2014/main" id="{C3A861AC-A164-47F4-9D4E-A6BF4B9A03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A5BA6B9-C62D-46A6-BAE6-DDABC3B9581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32DFEF1E-952A-4F19-A025-ABEE6E772C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0D21AB56-448A-47E5-97FA-6FCBAD2808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Core mechanics are simple and obvious</a:t>
            </a:r>
          </a:p>
          <a:p>
            <a:pPr lvl="1"/>
            <a:r>
              <a:rPr lang="en-US" altLang="de-DE"/>
              <a:t>Lives provide several reprieves from death</a:t>
            </a:r>
          </a:p>
          <a:p>
            <a:pPr lvl="1"/>
            <a:r>
              <a:rPr lang="en-US" altLang="de-DE"/>
              <a:t>Energy is replenished by collectibles or powerups</a:t>
            </a:r>
          </a:p>
          <a:p>
            <a:pPr lvl="1"/>
            <a:r>
              <a:rPr lang="en-US" altLang="de-DE"/>
              <a:t>Powerups increase strength</a:t>
            </a:r>
          </a:p>
          <a:p>
            <a:pPr lvl="1"/>
            <a:r>
              <a:rPr lang="en-US" altLang="de-DE"/>
              <a:t>Collectibles are common but not required</a:t>
            </a:r>
          </a:p>
          <a:p>
            <a:pPr lvl="2"/>
            <a:r>
              <a:rPr lang="en-US" altLang="de-DE"/>
              <a:t>Increase the score</a:t>
            </a:r>
          </a:p>
          <a:p>
            <a:pPr lvl="2"/>
            <a:r>
              <a:rPr lang="en-US" altLang="de-DE"/>
              <a:t>Unlock secret levels or cause special bonus events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F0A4D98-EBE1-4AAD-9225-A013736F3D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3758C6B-392B-4E12-BEA5-C59D638579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ußzeilenplatzhalter 3">
            <a:extLst>
              <a:ext uri="{FF2B5EF4-FFF2-40B4-BE49-F238E27FC236}">
                <a16:creationId xmlns:a16="http://schemas.microsoft.com/office/drawing/2014/main" id="{BA8AF8B1-704B-44DC-9392-D1A4AF16BE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7651" name="Foliennummernplatzhalter 4">
            <a:extLst>
              <a:ext uri="{FF2B5EF4-FFF2-40B4-BE49-F238E27FC236}">
                <a16:creationId xmlns:a16="http://schemas.microsoft.com/office/drawing/2014/main" id="{B969ED3D-EE49-4AB7-8795-D06598868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1005170-A532-462F-A843-4CD97443073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25F71E59-6EC4-4918-A548-464BE1E4E5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7653" name="Rectangle 3">
            <a:extLst>
              <a:ext uri="{FF2B5EF4-FFF2-40B4-BE49-F238E27FC236}">
                <a16:creationId xmlns:a16="http://schemas.microsoft.com/office/drawing/2014/main" id="{0698E022-3EBD-40E1-B858-75B548D743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Timer counts down time to events and catastrophes or the amount of time left to finish the level</a:t>
            </a:r>
          </a:p>
          <a:p>
            <a:pPr lvl="1"/>
            <a:r>
              <a:rPr lang="en-US" altLang="de-DE"/>
              <a:t>Score indicates progress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24D0396-3DEF-4596-B1F8-3EA67F948F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C87AE10-1694-49A5-944E-4E9EE05DB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ußzeilenplatzhalter 3">
            <a:extLst>
              <a:ext uri="{FF2B5EF4-FFF2-40B4-BE49-F238E27FC236}">
                <a16:creationId xmlns:a16="http://schemas.microsoft.com/office/drawing/2014/main" id="{868BA390-344C-4C5F-B7A6-DC682BF650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8675" name="Foliennummernplatzhalter 4">
            <a:extLst>
              <a:ext uri="{FF2B5EF4-FFF2-40B4-BE49-F238E27FC236}">
                <a16:creationId xmlns:a16="http://schemas.microsoft.com/office/drawing/2014/main" id="{7ECC1625-4784-45F9-A344-A1299C03C3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2D7933C-A1A4-4A17-8A6E-D137714C022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6E89402D-3EC0-4A45-8F28-0E0AB15CE6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348A937A-886D-45F0-A8D1-1F2EB5F7D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Victory conditions</a:t>
            </a:r>
          </a:p>
          <a:p>
            <a:pPr lvl="1"/>
            <a:r>
              <a:rPr lang="en-US" altLang="de-DE"/>
              <a:t>Only arcade (or arcade-like) games don’t have victory conditions</a:t>
            </a:r>
          </a:p>
          <a:p>
            <a:pPr lvl="1"/>
            <a:r>
              <a:rPr lang="en-US" altLang="de-DE"/>
              <a:t>Including a structured story means the game will end</a:t>
            </a:r>
          </a:p>
          <a:p>
            <a:r>
              <a:rPr lang="en-US" altLang="de-DE"/>
              <a:t>Interaction model</a:t>
            </a:r>
          </a:p>
          <a:p>
            <a:pPr lvl="1"/>
            <a:r>
              <a:rPr lang="en-US" altLang="de-DE"/>
              <a:t>Avatar is most common</a:t>
            </a:r>
          </a:p>
          <a:p>
            <a:pPr lvl="1"/>
            <a:r>
              <a:rPr lang="en-US" altLang="de-DE"/>
              <a:t>Puzzle manipulation model (</a:t>
            </a:r>
            <a:r>
              <a:rPr lang="en-US" altLang="de-DE" i="1"/>
              <a:t>Tetris</a:t>
            </a:r>
            <a:r>
              <a:rPr lang="en-US" altLang="de-DE"/>
              <a:t>) or omnipresent model (</a:t>
            </a:r>
            <a:r>
              <a:rPr lang="en-US" altLang="de-DE" i="1"/>
              <a:t>Lemmings</a:t>
            </a:r>
            <a:r>
              <a:rPr lang="en-US" altLang="de-DE"/>
              <a:t>) also used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F0F74B-9B5A-47C9-9C74-6B4625D445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13D9781-E0FC-426D-95C9-10CA2AB291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ußzeilenplatzhalter 3">
            <a:extLst>
              <a:ext uri="{FF2B5EF4-FFF2-40B4-BE49-F238E27FC236}">
                <a16:creationId xmlns:a16="http://schemas.microsoft.com/office/drawing/2014/main" id="{96659905-E04A-4F48-889A-11D9708D26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9699" name="Foliennummernplatzhalter 4">
            <a:extLst>
              <a:ext uri="{FF2B5EF4-FFF2-40B4-BE49-F238E27FC236}">
                <a16:creationId xmlns:a16="http://schemas.microsoft.com/office/drawing/2014/main" id="{1329B141-3E08-4B59-9252-D84B66EF0A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C3AFD98-C3CE-464C-85EB-32AA8C5258A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3426458D-E129-43AA-A700-50613A7C1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9701" name="Rectangle 3">
            <a:extLst>
              <a:ext uri="{FF2B5EF4-FFF2-40B4-BE49-F238E27FC236}">
                <a16:creationId xmlns:a16="http://schemas.microsoft.com/office/drawing/2014/main" id="{2C23B6DF-EBF9-472C-B61B-2A0041AB56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Camera models</a:t>
            </a:r>
          </a:p>
          <a:p>
            <a:pPr lvl="1"/>
            <a:r>
              <a:rPr lang="en-US" altLang="de-DE"/>
              <a:t>2D camera models </a:t>
            </a:r>
          </a:p>
          <a:p>
            <a:pPr lvl="2"/>
            <a:r>
              <a:rPr lang="en-US" altLang="de-DE"/>
              <a:t>Includes side-scrolling and top-scrolling perspectives</a:t>
            </a:r>
          </a:p>
          <a:p>
            <a:pPr lvl="2"/>
            <a:r>
              <a:rPr lang="en-US" altLang="de-DE"/>
              <a:t>Continuous, variable, and parallax scrolling</a:t>
            </a:r>
          </a:p>
          <a:p>
            <a:pPr lvl="1"/>
            <a:r>
              <a:rPr lang="en-US" altLang="de-DE"/>
              <a:t>3D first person is tied to the avatar with a limited field of view</a:t>
            </a:r>
          </a:p>
          <a:p>
            <a:pPr lvl="1"/>
            <a:r>
              <a:rPr lang="en-US" altLang="de-DE"/>
              <a:t>3D third person lets the player see the avatar</a:t>
            </a:r>
          </a:p>
          <a:p>
            <a:pPr lvl="2"/>
            <a:r>
              <a:rPr lang="en-US" altLang="de-DE"/>
              <a:t>Many offer both, switchable at player option</a:t>
            </a:r>
          </a:p>
          <a:p>
            <a:pPr lvl="1"/>
            <a:r>
              <a:rPr lang="en-US" altLang="de-DE" i="1"/>
              <a:t>Resident Evil 4 </a:t>
            </a:r>
            <a:r>
              <a:rPr lang="en-US" altLang="de-DE"/>
              <a:t>combines these somewhat, moving camera to just behind avatar’s shoulder</a:t>
            </a:r>
            <a:endParaRPr lang="en-US" altLang="de-DE" i="1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58149D5-1846-4AF8-8831-1E2C065BF6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A569ECF-5F8B-48BD-934F-8460D9E550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ußzeilenplatzhalter 3">
            <a:extLst>
              <a:ext uri="{FF2B5EF4-FFF2-40B4-BE49-F238E27FC236}">
                <a16:creationId xmlns:a16="http://schemas.microsoft.com/office/drawing/2014/main" id="{811FCABB-7979-48C3-8019-87121B51F1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0723" name="Foliennummernplatzhalter 4">
            <a:extLst>
              <a:ext uri="{FF2B5EF4-FFF2-40B4-BE49-F238E27FC236}">
                <a16:creationId xmlns:a16="http://schemas.microsoft.com/office/drawing/2014/main" id="{BF5EBEFE-5286-42D5-9714-9680251EB5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B9F342E-2832-44CD-B914-B41F15DE4B7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2CAEA432-2182-4F04-A2A9-063782B78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0725" name="Rectangle 3">
            <a:extLst>
              <a:ext uri="{FF2B5EF4-FFF2-40B4-BE49-F238E27FC236}">
                <a16:creationId xmlns:a16="http://schemas.microsoft.com/office/drawing/2014/main" id="{AF0C2E3D-3DD0-44A9-BE77-88DD32F67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Camera models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Gameplay implications of 2D and 3D</a:t>
            </a:r>
          </a:p>
          <a:p>
            <a:pPr lvl="2"/>
            <a:r>
              <a:rPr lang="en-US" altLang="de-DE"/>
              <a:t>In 3D, it is difficult to tell the speed or distance of objects that come directly toward the player </a:t>
            </a:r>
          </a:p>
          <a:p>
            <a:pPr lvl="2"/>
            <a:r>
              <a:rPr lang="en-US" altLang="de-DE"/>
              <a:t>3D games use the environment to present challenges</a:t>
            </a:r>
          </a:p>
          <a:p>
            <a:pPr lvl="2"/>
            <a:r>
              <a:rPr lang="en-US" altLang="de-DE"/>
              <a:t>In 3D, enemies can hide and sneak up on the avatar</a:t>
            </a:r>
          </a:p>
          <a:p>
            <a:pPr lvl="1"/>
            <a:r>
              <a:rPr lang="en-US" altLang="de-DE"/>
              <a:t>Context-sensitive models </a:t>
            </a:r>
          </a:p>
          <a:p>
            <a:pPr lvl="2"/>
            <a:r>
              <a:rPr lang="en-US" altLang="de-DE"/>
              <a:t>Camera moves depending on the circumstances</a:t>
            </a:r>
          </a:p>
          <a:p>
            <a:pPr lvl="2"/>
            <a:r>
              <a:rPr lang="en-US" altLang="de-DE"/>
              <a:t>Not a good model for fast action games</a:t>
            </a:r>
          </a:p>
          <a:p>
            <a:pPr lvl="3"/>
            <a:r>
              <a:rPr lang="en-US" altLang="de-DE"/>
              <a:t>Sudden changes of camera position are disorienting during high-speed action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B027578-E3D5-4A96-825C-43484F5B5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D0DA6B3-6E5E-4773-85A2-A2E84A90C9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ußzeilenplatzhalter 3">
            <a:extLst>
              <a:ext uri="{FF2B5EF4-FFF2-40B4-BE49-F238E27FC236}">
                <a16:creationId xmlns:a16="http://schemas.microsoft.com/office/drawing/2014/main" id="{D89EA2DF-E955-4B9E-BEDF-43FFD5B8C4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1747" name="Foliennummernplatzhalter 4">
            <a:extLst>
              <a:ext uri="{FF2B5EF4-FFF2-40B4-BE49-F238E27FC236}">
                <a16:creationId xmlns:a16="http://schemas.microsoft.com/office/drawing/2014/main" id="{4EC0D125-21CE-4906-AE62-917B51EF28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4DE9E67-EC3B-487B-8A50-339962DBBDD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7CF27EB8-C32F-4A3D-8A38-2520E32E04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1749" name="Rectangle 3">
            <a:extLst>
              <a:ext uri="{FF2B5EF4-FFF2-40B4-BE49-F238E27FC236}">
                <a16:creationId xmlns:a16="http://schemas.microsoft.com/office/drawing/2014/main" id="{8C8A73AB-5572-4F95-AF07-3DE265BE67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User interface features</a:t>
            </a:r>
          </a:p>
          <a:p>
            <a:pPr lvl="1"/>
            <a:r>
              <a:rPr lang="en-US" altLang="de-DE"/>
              <a:t>Display only as much as the player needs to know</a:t>
            </a:r>
          </a:p>
          <a:p>
            <a:pPr lvl="1"/>
            <a:r>
              <a:rPr lang="en-US" altLang="de-DE"/>
              <a:t>Keep it onscreen</a:t>
            </a:r>
          </a:p>
          <a:p>
            <a:pPr lvl="1"/>
            <a:r>
              <a:rPr lang="en-US" altLang="de-DE"/>
              <a:t>Use indicators rather than numbers or text</a:t>
            </a:r>
          </a:p>
          <a:p>
            <a:pPr lvl="1"/>
            <a:r>
              <a:rPr lang="en-US" altLang="de-DE"/>
              <a:t>Draw attention to critical information</a:t>
            </a:r>
          </a:p>
          <a:p>
            <a:pPr lvl="1"/>
            <a:r>
              <a:rPr lang="en-US" altLang="de-DE"/>
              <a:t>Maps and mini-maps can be shown as transparent overlays; keep them simple</a:t>
            </a:r>
          </a:p>
          <a:p>
            <a:pPr lvl="1"/>
            <a:r>
              <a:rPr lang="en-US" altLang="de-DE"/>
              <a:t>Use color to identify characters and objects</a:t>
            </a:r>
          </a:p>
          <a:p>
            <a:pPr lvl="1"/>
            <a:r>
              <a:rPr lang="en-US" altLang="de-DE"/>
              <a:t>Controls should be as simple as possible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82C653-22C9-4CA0-A817-EC2985DCA9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D5D6DED-19D9-4E75-98A0-38C67F58CC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ußzeilenplatzhalter 3">
            <a:extLst>
              <a:ext uri="{FF2B5EF4-FFF2-40B4-BE49-F238E27FC236}">
                <a16:creationId xmlns:a16="http://schemas.microsoft.com/office/drawing/2014/main" id="{2E68150A-5B5C-4353-B430-EF969EE120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2771" name="Foliennummernplatzhalter 4">
            <a:extLst>
              <a:ext uri="{FF2B5EF4-FFF2-40B4-BE49-F238E27FC236}">
                <a16:creationId xmlns:a16="http://schemas.microsoft.com/office/drawing/2014/main" id="{3692F516-01CC-4F00-B1B3-6A59899001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FFE9BB3-0CF1-4982-AFC5-E7BC9AA90C2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2772" name="Rectangle 2">
            <a:extLst>
              <a:ext uri="{FF2B5EF4-FFF2-40B4-BE49-F238E27FC236}">
                <a16:creationId xmlns:a16="http://schemas.microsoft.com/office/drawing/2014/main" id="{455A5FB2-E8EF-4667-AA92-102CC60BFB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What Are Strategy Games? </a:t>
            </a:r>
          </a:p>
        </p:txBody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281121BE-040C-477D-9ED7-F73B8DE256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majority of challenges are strategic conflict </a:t>
            </a:r>
          </a:p>
          <a:p>
            <a:r>
              <a:rPr lang="en-US" altLang="de-DE"/>
              <a:t>Player chooses from a variety of potential actions or moves at most points in the game </a:t>
            </a:r>
          </a:p>
          <a:p>
            <a:r>
              <a:rPr lang="en-US" altLang="de-DE"/>
              <a:t>Victory is attained by superior planning and taking the best actions; chance must not play a large role</a:t>
            </a:r>
          </a:p>
          <a:p>
            <a:r>
              <a:rPr lang="en-US" altLang="de-DE"/>
              <a:t>Other challenges may also be present;  physical challenges play little or no part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D62A31B-62C2-4FCE-AEB8-A99199B3CD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E036CF9-1BE2-4645-9CEA-F351E680A1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ußzeilenplatzhalter 3">
            <a:extLst>
              <a:ext uri="{FF2B5EF4-FFF2-40B4-BE49-F238E27FC236}">
                <a16:creationId xmlns:a16="http://schemas.microsoft.com/office/drawing/2014/main" id="{18E94C94-93D7-4085-817E-D09FA15DA9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3795" name="Foliennummernplatzhalter 4">
            <a:extLst>
              <a:ext uri="{FF2B5EF4-FFF2-40B4-BE49-F238E27FC236}">
                <a16:creationId xmlns:a16="http://schemas.microsoft.com/office/drawing/2014/main" id="{C5A0DDC2-04C5-419A-9099-75AB29209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34F1009-D002-452A-A1D7-294D36173C6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BA670B76-6EFC-45DB-93A8-9ACB3DAA9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</a:t>
            </a:r>
          </a:p>
        </p:txBody>
      </p:sp>
      <p:sp>
        <p:nvSpPr>
          <p:cNvPr id="33797" name="Rectangle 3">
            <a:extLst>
              <a:ext uri="{FF2B5EF4-FFF2-40B4-BE49-F238E27FC236}">
                <a16:creationId xmlns:a16="http://schemas.microsoft.com/office/drawing/2014/main" id="{8ACA0553-422D-48B4-9812-F33E6DFDC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Two main subgenres</a:t>
            </a:r>
          </a:p>
          <a:p>
            <a:pPr lvl="1"/>
            <a:r>
              <a:rPr lang="en-US" altLang="de-DE"/>
              <a:t>Classical turn-based games </a:t>
            </a:r>
          </a:p>
          <a:p>
            <a:pPr lvl="2"/>
            <a:r>
              <a:rPr lang="en-US" altLang="de-DE"/>
              <a:t>Pure strategy games tend to be turn-based</a:t>
            </a:r>
          </a:p>
          <a:p>
            <a:pPr lvl="2"/>
            <a:r>
              <a:rPr lang="en-US" altLang="de-DE"/>
              <a:t>In multiplayer turn-based computer games, players often choose their next move simultaneously </a:t>
            </a:r>
          </a:p>
          <a:p>
            <a:pPr lvl="1"/>
            <a:r>
              <a:rPr lang="en-US" altLang="de-DE"/>
              <a:t>Real-time strategy games </a:t>
            </a:r>
          </a:p>
          <a:p>
            <a:pPr lvl="2"/>
            <a:r>
              <a:rPr lang="en-US" altLang="de-DE"/>
              <a:t>Developed after turn-based games</a:t>
            </a:r>
          </a:p>
          <a:p>
            <a:pPr lvl="2"/>
            <a:r>
              <a:rPr lang="en-US" altLang="de-DE"/>
              <a:t>RTSs add time pressure to strategy games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D2F4C6C-E1D1-4731-81AF-1453E02376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CCA3FC1-6706-4EBF-94C4-D66771999C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ußzeilenplatzhalter 3">
            <a:extLst>
              <a:ext uri="{FF2B5EF4-FFF2-40B4-BE49-F238E27FC236}">
                <a16:creationId xmlns:a16="http://schemas.microsoft.com/office/drawing/2014/main" id="{421FA5DB-A3C4-45F8-8A3C-BB78CA04E6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4819" name="Foliennummernplatzhalter 4">
            <a:extLst>
              <a:ext uri="{FF2B5EF4-FFF2-40B4-BE49-F238E27FC236}">
                <a16:creationId xmlns:a16="http://schemas.microsoft.com/office/drawing/2014/main" id="{A082AA67-45D4-4C3D-A03B-30CA456CB6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EA5A942-482D-419D-B96E-D298D37C1C7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F3901CCC-1F96-4B1B-A1A9-7B6F65CA7D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E8B250F4-6D48-4FEC-9578-84B7388AA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Challenges</a:t>
            </a:r>
          </a:p>
          <a:p>
            <a:pPr lvl="1"/>
            <a:r>
              <a:rPr lang="en-US" altLang="de-DE"/>
              <a:t>Strategic conflict</a:t>
            </a:r>
          </a:p>
          <a:p>
            <a:pPr lvl="2"/>
            <a:r>
              <a:rPr lang="en-US" altLang="de-DE"/>
              <a:t>Conflict is combat between groups of units</a:t>
            </a:r>
          </a:p>
          <a:p>
            <a:pPr lvl="2"/>
            <a:r>
              <a:rPr lang="en-US" altLang="de-DE"/>
              <a:t>Factories generate more units</a:t>
            </a:r>
          </a:p>
          <a:p>
            <a:pPr lvl="2"/>
            <a:r>
              <a:rPr lang="en-US" altLang="de-DE"/>
              <a:t>Players can choose from among a variety of units</a:t>
            </a:r>
          </a:p>
          <a:p>
            <a:pPr lvl="1"/>
            <a:r>
              <a:rPr lang="en-US" altLang="de-DE"/>
              <a:t>Diplomacy and espionage offer alternatives to combat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FB2E5A-F01E-49F5-BC79-39D0F2C949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2027925-A199-4FCB-9369-A4B1DA19D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ußzeilenplatzhalter 3">
            <a:extLst>
              <a:ext uri="{FF2B5EF4-FFF2-40B4-BE49-F238E27FC236}">
                <a16:creationId xmlns:a16="http://schemas.microsoft.com/office/drawing/2014/main" id="{1E5EBFC8-6F96-4A90-8A63-C322A9A4B5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5843" name="Foliennummernplatzhalter 4">
            <a:extLst>
              <a:ext uri="{FF2B5EF4-FFF2-40B4-BE49-F238E27FC236}">
                <a16:creationId xmlns:a16="http://schemas.microsoft.com/office/drawing/2014/main" id="{E2D548A4-1D1E-4726-A9DD-01C995EDB9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376C0EF-C422-42CA-91F6-E5C02C5EE1B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F1AD8661-8B01-49F8-8113-58B11438A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5845" name="Rectangle 3">
            <a:extLst>
              <a:ext uri="{FF2B5EF4-FFF2-40B4-BE49-F238E27FC236}">
                <a16:creationId xmlns:a16="http://schemas.microsoft.com/office/drawing/2014/main" id="{BFA110BF-B438-40F1-BD2B-6868B5163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Challenges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Exploration challenges</a:t>
            </a:r>
          </a:p>
          <a:p>
            <a:pPr lvl="2"/>
            <a:r>
              <a:rPr lang="en-US" altLang="de-DE"/>
              <a:t>Allow players to investigate unknown territory</a:t>
            </a:r>
          </a:p>
          <a:p>
            <a:pPr lvl="2"/>
            <a:r>
              <a:rPr lang="en-US" altLang="de-DE"/>
              <a:t>Fog of war</a:t>
            </a:r>
            <a:r>
              <a:rPr lang="en-US" altLang="de-DE">
                <a:cs typeface="Arial" panose="020B0604020202020204" pitchFamily="34" charset="0"/>
              </a:rPr>
              <a:t>—unexplored areas shown in black, and explored but unpatrolled regions shown dimly</a:t>
            </a:r>
          </a:p>
          <a:p>
            <a:pPr lvl="1"/>
            <a:r>
              <a:rPr lang="en-US" altLang="de-DE"/>
              <a:t>Economic challenges</a:t>
            </a:r>
          </a:p>
          <a:p>
            <a:pPr lvl="2"/>
            <a:r>
              <a:rPr lang="en-US" altLang="de-DE"/>
              <a:t>Players can collect resources to buy units</a:t>
            </a:r>
          </a:p>
          <a:p>
            <a:pPr lvl="2"/>
            <a:r>
              <a:rPr lang="en-US" altLang="de-DE"/>
              <a:t>If the economy is complicated, the game is actually a hybrid of a strategy game and a construction and management game, e.g. the </a:t>
            </a:r>
            <a:r>
              <a:rPr lang="en-US" altLang="de-DE" i="1"/>
              <a:t>Civilization </a:t>
            </a:r>
            <a:r>
              <a:rPr lang="en-US" altLang="de-DE"/>
              <a:t>series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BC46D0-2669-44E8-BF39-457A78742F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08D47F9-A649-449B-AA08-D81B1DF04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ußzeilenplatzhalter 3">
            <a:extLst>
              <a:ext uri="{FF2B5EF4-FFF2-40B4-BE49-F238E27FC236}">
                <a16:creationId xmlns:a16="http://schemas.microsoft.com/office/drawing/2014/main" id="{9DD59124-85F1-4578-AC58-5E27DF4A51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6867" name="Foliennummernplatzhalter 4">
            <a:extLst>
              <a:ext uri="{FF2B5EF4-FFF2-40B4-BE49-F238E27FC236}">
                <a16:creationId xmlns:a16="http://schemas.microsoft.com/office/drawing/2014/main" id="{DC9D0882-174C-4657-B89C-2FF62A4704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E963F43-3FA9-4E33-8EEC-0D6C7A6C0100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F4BDB99B-3C8E-42CF-B011-5A690DB483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4221DD35-B74B-4145-BB40-9CB59CBCD4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Player actions involve giving orders to units</a:t>
            </a:r>
          </a:p>
          <a:p>
            <a:pPr lvl="1"/>
            <a:r>
              <a:rPr lang="en-US" altLang="de-DE"/>
              <a:t>Move to a location</a:t>
            </a:r>
          </a:p>
          <a:p>
            <a:pPr lvl="1"/>
            <a:r>
              <a:rPr lang="en-US" altLang="de-DE"/>
              <a:t>Attack</a:t>
            </a:r>
          </a:p>
          <a:p>
            <a:pPr lvl="1"/>
            <a:r>
              <a:rPr lang="en-US" altLang="de-DE"/>
              <a:t>Stop moving</a:t>
            </a:r>
          </a:p>
          <a:p>
            <a:pPr lvl="1"/>
            <a:r>
              <a:rPr lang="en-US" altLang="de-DE"/>
              <a:t>Hold a position</a:t>
            </a:r>
          </a:p>
          <a:p>
            <a:pPr lvl="1"/>
            <a:r>
              <a:rPr lang="en-US" altLang="de-DE"/>
              <a:t>Establish a formation</a:t>
            </a:r>
          </a:p>
          <a:p>
            <a:pPr lvl="1"/>
            <a:r>
              <a:rPr lang="en-US" altLang="de-DE"/>
              <a:t>Produce new units</a:t>
            </a:r>
          </a:p>
          <a:p>
            <a:pPr lvl="1"/>
            <a:r>
              <a:rPr lang="en-US" altLang="de-DE"/>
              <a:t>Retreat, dash, and patrol are variants of these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48947E2-940B-40F1-8E5D-9EDA3F5075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19CC703-5F7F-456A-9255-2FD0A02F1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ußzeilenplatzhalter 3">
            <a:extLst>
              <a:ext uri="{FF2B5EF4-FFF2-40B4-BE49-F238E27FC236}">
                <a16:creationId xmlns:a16="http://schemas.microsoft.com/office/drawing/2014/main" id="{2C1E94C3-34E3-439F-B0B7-8B0483D17D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7891" name="Foliennummernplatzhalter 4">
            <a:extLst>
              <a:ext uri="{FF2B5EF4-FFF2-40B4-BE49-F238E27FC236}">
                <a16:creationId xmlns:a16="http://schemas.microsoft.com/office/drawing/2014/main" id="{3588F47E-338B-4A9F-A319-F7BDBFA407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4FB3ADF-888F-4AEC-9595-EC5F39060BF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3ED2A4C8-9F60-4DB0-AC9F-725E9A21B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</a:t>
            </a:r>
          </a:p>
        </p:txBody>
      </p:sp>
      <p:sp>
        <p:nvSpPr>
          <p:cNvPr id="37893" name="Rectangle 3">
            <a:extLst>
              <a:ext uri="{FF2B5EF4-FFF2-40B4-BE49-F238E27FC236}">
                <a16:creationId xmlns:a16="http://schemas.microsoft.com/office/drawing/2014/main" id="{25D1EB72-11E8-481D-AFDD-96319924A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Designing units</a:t>
            </a:r>
          </a:p>
          <a:p>
            <a:pPr lvl="1"/>
            <a:r>
              <a:rPr lang="en-US" altLang="de-DE"/>
              <a:t>Units usually fall into types so that all units of a type share a set of attributes</a:t>
            </a:r>
          </a:p>
          <a:p>
            <a:pPr lvl="1"/>
            <a:r>
              <a:rPr lang="en-US" altLang="de-DE"/>
              <a:t>Some units will also have special unique capabilities </a:t>
            </a:r>
          </a:p>
          <a:p>
            <a:pPr lvl="1"/>
            <a:r>
              <a:rPr lang="en-US" altLang="de-DE"/>
              <a:t>Rock-paper-scissors (RPS) model is suited only to simple games</a:t>
            </a:r>
          </a:p>
          <a:p>
            <a:pPr lvl="2"/>
            <a:r>
              <a:rPr lang="en-US" altLang="de-DE"/>
              <a:t>Cannot be balanced for complex game</a:t>
            </a:r>
          </a:p>
          <a:p>
            <a:pPr lvl="2"/>
            <a:r>
              <a:rPr lang="en-US" altLang="de-DE"/>
              <a:t>Doesn’t take into account battlefield conditions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40E6781-ACDA-4C0C-98B2-DD58DF3D0F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8C85903-BFA4-43F0-92A8-8D679AD2EE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ußzeilenplatzhalter 4">
            <a:extLst>
              <a:ext uri="{FF2B5EF4-FFF2-40B4-BE49-F238E27FC236}">
                <a16:creationId xmlns:a16="http://schemas.microsoft.com/office/drawing/2014/main" id="{47EB37C5-E30A-459E-8782-E94602895A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8915" name="Foliennummernplatzhalter 5">
            <a:extLst>
              <a:ext uri="{FF2B5EF4-FFF2-40B4-BE49-F238E27FC236}">
                <a16:creationId xmlns:a16="http://schemas.microsoft.com/office/drawing/2014/main" id="{D2FE57E0-2DB9-4315-A865-F01F3ACB99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F0B9CBF-6457-4C49-8A7B-ACEF5A992300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098AD0F1-8A38-477B-B47F-A4B1EBD5A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38917" name="Rectangle 3">
            <a:extLst>
              <a:ext uri="{FF2B5EF4-FFF2-40B4-BE49-F238E27FC236}">
                <a16:creationId xmlns:a16="http://schemas.microsoft.com/office/drawing/2014/main" id="{089856D7-1083-463F-B8B4-A0D01B26B8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581400"/>
            <a:ext cx="4038600" cy="2549525"/>
          </a:xfrm>
        </p:spPr>
        <p:txBody>
          <a:bodyPr/>
          <a:lstStyle/>
          <a:p>
            <a:pPr lvl="2"/>
            <a:r>
              <a:rPr lang="en-US" altLang="de-DE" sz="2200"/>
              <a:t>Health</a:t>
            </a:r>
          </a:p>
          <a:p>
            <a:pPr lvl="2"/>
            <a:r>
              <a:rPr lang="en-US" altLang="de-DE" sz="2200"/>
              <a:t>Weapons</a:t>
            </a:r>
          </a:p>
          <a:p>
            <a:pPr lvl="2"/>
            <a:r>
              <a:rPr lang="en-US" altLang="de-DE" sz="2200"/>
              <a:t>Range</a:t>
            </a:r>
          </a:p>
          <a:p>
            <a:pPr lvl="2"/>
            <a:r>
              <a:rPr lang="en-US" altLang="de-DE" sz="2200"/>
              <a:t>Shot mass and velocity (or power)</a:t>
            </a:r>
          </a:p>
          <a:p>
            <a:pPr lvl="2"/>
            <a:r>
              <a:rPr lang="en-US" altLang="de-DE" sz="2200"/>
              <a:t>Accuracy</a:t>
            </a:r>
          </a:p>
        </p:txBody>
      </p:sp>
      <p:sp>
        <p:nvSpPr>
          <p:cNvPr id="38918" name="Rectangle 4">
            <a:extLst>
              <a:ext uri="{FF2B5EF4-FFF2-40B4-BE49-F238E27FC236}">
                <a16:creationId xmlns:a16="http://schemas.microsoft.com/office/drawing/2014/main" id="{EC5AEE29-D0C3-4563-B057-AF2061A1B2C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581400"/>
            <a:ext cx="4038600" cy="2549525"/>
          </a:xfrm>
        </p:spPr>
        <p:txBody>
          <a:bodyPr/>
          <a:lstStyle/>
          <a:p>
            <a:pPr lvl="2"/>
            <a:r>
              <a:rPr lang="en-US" altLang="de-DE" sz="2200"/>
              <a:t>Defensive dodging</a:t>
            </a:r>
          </a:p>
          <a:p>
            <a:pPr lvl="2"/>
            <a:r>
              <a:rPr lang="en-US" altLang="de-DE" sz="2200"/>
              <a:t>Speed</a:t>
            </a:r>
          </a:p>
          <a:p>
            <a:pPr lvl="2"/>
            <a:r>
              <a:rPr lang="en-US" altLang="de-DE" sz="2200"/>
              <a:t>Turn rate</a:t>
            </a:r>
          </a:p>
          <a:p>
            <a:pPr lvl="2"/>
            <a:r>
              <a:rPr lang="en-US" altLang="de-DE" sz="2200"/>
              <a:t>Mass and acceleration</a:t>
            </a:r>
          </a:p>
          <a:p>
            <a:pPr lvl="2"/>
            <a:r>
              <a:rPr lang="en-US" altLang="de-DE" sz="2200"/>
              <a:t>Range of vision</a:t>
            </a:r>
          </a:p>
        </p:txBody>
      </p:sp>
      <p:sp>
        <p:nvSpPr>
          <p:cNvPr id="38919" name="Rectangle 5">
            <a:extLst>
              <a:ext uri="{FF2B5EF4-FFF2-40B4-BE49-F238E27FC236}">
                <a16:creationId xmlns:a16="http://schemas.microsoft.com/office/drawing/2014/main" id="{A2068AF8-D8D3-4291-9015-62DD1F893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669925" indent="-325438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/>
              <a:t>Designing units </a:t>
            </a:r>
            <a:r>
              <a:rPr lang="en-US" altLang="de-DE" sz="2400"/>
              <a:t>(cont.)</a:t>
            </a:r>
          </a:p>
          <a:p>
            <a:pPr lvl="1" eaLnBrk="1" hangingPunct="1"/>
            <a:r>
              <a:rPr lang="en-US" altLang="de-DE"/>
              <a:t>Modern war games use numeric attributes to describe unit’s abilities</a:t>
            </a:r>
          </a:p>
          <a:p>
            <a:pPr lvl="1" eaLnBrk="1" hangingPunct="1"/>
            <a:r>
              <a:rPr lang="en-US" altLang="de-DE"/>
              <a:t>Numeric attributes used more often are: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87365EE-1D46-44DE-848E-46774DA523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B2E0B3E-471C-4EE0-9584-BA21D1A2C4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ußzeilenplatzhalter 3">
            <a:extLst>
              <a:ext uri="{FF2B5EF4-FFF2-40B4-BE49-F238E27FC236}">
                <a16:creationId xmlns:a16="http://schemas.microsoft.com/office/drawing/2014/main" id="{A4C0BAC4-A64B-4EAA-938C-948D9F3AF9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9939" name="Foliennummernplatzhalter 4">
            <a:extLst>
              <a:ext uri="{FF2B5EF4-FFF2-40B4-BE49-F238E27FC236}">
                <a16:creationId xmlns:a16="http://schemas.microsoft.com/office/drawing/2014/main" id="{EFD1025B-E7A0-423A-BAAD-3D09FB8B7C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FC17981-FDCB-4409-BACD-C50CE13373F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5FE6FE4A-942E-46DD-B321-FA9ED09E58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39941" name="Rectangle 3">
            <a:extLst>
              <a:ext uri="{FF2B5EF4-FFF2-40B4-BE49-F238E27FC236}">
                <a16:creationId xmlns:a16="http://schemas.microsoft.com/office/drawing/2014/main" id="{BCAA62C3-4637-4E7A-801F-34B54BB3C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Designing units </a:t>
            </a:r>
            <a:r>
              <a:rPr lang="en-US" altLang="de-DE" sz="2400"/>
              <a:t>(cont.) </a:t>
            </a:r>
          </a:p>
          <a:p>
            <a:pPr lvl="1"/>
            <a:r>
              <a:rPr lang="en-US" altLang="de-DE"/>
              <a:t>Special capabilities include:</a:t>
            </a:r>
          </a:p>
          <a:p>
            <a:pPr lvl="2"/>
            <a:r>
              <a:rPr lang="en-US" altLang="de-DE"/>
              <a:t>Stealth</a:t>
            </a:r>
          </a:p>
          <a:p>
            <a:pPr lvl="2"/>
            <a:r>
              <a:rPr lang="en-US" altLang="de-DE"/>
              <a:t>Flying or sailing</a:t>
            </a:r>
          </a:p>
          <a:p>
            <a:pPr lvl="2"/>
            <a:r>
              <a:rPr lang="en-US" altLang="de-DE"/>
              <a:t>Repair</a:t>
            </a:r>
          </a:p>
          <a:p>
            <a:pPr lvl="2"/>
            <a:r>
              <a:rPr lang="en-US" altLang="de-DE"/>
              <a:t>Transport</a:t>
            </a:r>
          </a:p>
          <a:p>
            <a:pPr lvl="2"/>
            <a:r>
              <a:rPr lang="en-US" altLang="de-DE"/>
              <a:t>Constructing buildings and production of mobile units</a:t>
            </a:r>
          </a:p>
          <a:p>
            <a:pPr lvl="2"/>
            <a:r>
              <a:rPr lang="en-US" altLang="de-DE"/>
              <a:t>Leadership</a:t>
            </a:r>
          </a:p>
          <a:p>
            <a:pPr lvl="2"/>
            <a:r>
              <a:rPr lang="en-US" altLang="de-DE"/>
              <a:t>For every special capability you create for one side, you must also create a capability of similar military value for the other side OR a way to defeat the special capability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7A53521-8FF9-4D8B-888D-897AC39CC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0759847-D9F3-4A3F-9344-617F9AD15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ußzeilenplatzhalter 3">
            <a:extLst>
              <a:ext uri="{FF2B5EF4-FFF2-40B4-BE49-F238E27FC236}">
                <a16:creationId xmlns:a16="http://schemas.microsoft.com/office/drawing/2014/main" id="{750B23DB-178E-4B15-946B-508BEF5D9D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0963" name="Foliennummernplatzhalter 4">
            <a:extLst>
              <a:ext uri="{FF2B5EF4-FFF2-40B4-BE49-F238E27FC236}">
                <a16:creationId xmlns:a16="http://schemas.microsoft.com/office/drawing/2014/main" id="{6B8B80B1-CD46-43DE-95D3-A7CD72A3FC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04614B1-B5F6-41AF-82AF-A29B899999E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0964" name="Rectangle 2">
            <a:extLst>
              <a:ext uri="{FF2B5EF4-FFF2-40B4-BE49-F238E27FC236}">
                <a16:creationId xmlns:a16="http://schemas.microsoft.com/office/drawing/2014/main" id="{874F6779-5F61-4DDE-886D-0838132752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40965" name="Rectangle 3">
            <a:extLst>
              <a:ext uri="{FF2B5EF4-FFF2-40B4-BE49-F238E27FC236}">
                <a16:creationId xmlns:a16="http://schemas.microsoft.com/office/drawing/2014/main" id="{EEBD3758-C2DA-4691-BCCF-9B068B47F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1371600">
              <a:tabLst>
                <a:tab pos="3429000" algn="l"/>
              </a:tabLst>
            </a:pPr>
            <a:r>
              <a:rPr lang="en-US" altLang="de-DE"/>
              <a:t>Designing units </a:t>
            </a:r>
            <a:r>
              <a:rPr lang="en-US" altLang="de-DE" sz="2400"/>
              <a:t>(cont.) </a:t>
            </a:r>
          </a:p>
          <a:p>
            <a:pPr lvl="1" defTabSz="1371600">
              <a:tabLst>
                <a:tab pos="3429000" algn="l"/>
              </a:tabLst>
            </a:pPr>
            <a:r>
              <a:rPr lang="en-US" altLang="de-DE"/>
              <a:t>Computing the relative value of units</a:t>
            </a:r>
          </a:p>
          <a:p>
            <a:pPr lvl="2" defTabSz="1371600">
              <a:tabLst>
                <a:tab pos="3429000" algn="l"/>
              </a:tabLst>
            </a:pPr>
            <a:r>
              <a:rPr lang="en-US" altLang="de-DE"/>
              <a:t>Value based on time and resources</a:t>
            </a:r>
          </a:p>
          <a:p>
            <a:pPr lvl="2" defTabSz="1371600">
              <a:tabLst>
                <a:tab pos="3429000" algn="l"/>
              </a:tabLst>
            </a:pPr>
            <a:r>
              <a:rPr lang="en-US" altLang="de-DE"/>
              <a:t>Equation for attack units:</a:t>
            </a:r>
            <a:br>
              <a:rPr lang="en-US" altLang="de-DE"/>
            </a:br>
            <a:r>
              <a:rPr lang="en-US" altLang="de-DE"/>
              <a:t>Attack unit value	= maximum health 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shot power</a:t>
            </a:r>
            <a:br>
              <a:rPr lang="en-US" altLang="de-DE"/>
            </a:br>
            <a:r>
              <a:rPr lang="en-US" altLang="de-DE"/>
              <a:t>	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rate of fire 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theoretical accuracy </a:t>
            </a:r>
            <a:br>
              <a:rPr lang="en-US" altLang="de-DE"/>
            </a:br>
            <a:r>
              <a:rPr lang="en-US" altLang="de-DE"/>
              <a:t>	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range 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maximum speed</a:t>
            </a:r>
          </a:p>
          <a:p>
            <a:pPr lvl="2" defTabSz="1371600">
              <a:tabLst>
                <a:tab pos="3429000" algn="l"/>
              </a:tabLst>
            </a:pPr>
            <a:r>
              <a:rPr lang="en-US" altLang="de-DE"/>
              <a:t>Equation for defensive units:</a:t>
            </a:r>
            <a:br>
              <a:rPr lang="en-US" altLang="de-DE"/>
            </a:br>
            <a:r>
              <a:rPr lang="en-US" altLang="de-DE"/>
              <a:t>Defense unit value	= maximum health 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shot power </a:t>
            </a:r>
            <a:br>
              <a:rPr lang="en-US" altLang="de-DE"/>
            </a:br>
            <a:r>
              <a:rPr lang="en-US" altLang="de-DE"/>
              <a:t>	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rate of fire 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theoretical accuracy </a:t>
            </a:r>
            <a:br>
              <a:rPr lang="en-US" altLang="de-DE"/>
            </a:br>
            <a:r>
              <a:rPr lang="en-US" altLang="de-DE"/>
              <a:t>	</a:t>
            </a:r>
            <a:r>
              <a:rPr lang="en-US" altLang="de-DE" b="1">
                <a:sym typeface="Symbol" panose="05050102010706020507" pitchFamily="18" charset="2"/>
              </a:rPr>
              <a:t></a:t>
            </a:r>
            <a:r>
              <a:rPr lang="en-US" altLang="de-DE"/>
              <a:t> (range</a:t>
            </a:r>
            <a:r>
              <a:rPr lang="en-US" altLang="de-DE" baseline="30000"/>
              <a:t>2</a:t>
            </a:r>
            <a:r>
              <a:rPr lang="en-US" altLang="de-DE"/>
              <a:t> </a:t>
            </a:r>
            <a:r>
              <a:rPr lang="en-US" altLang="de-DE">
                <a:cs typeface="Arial" panose="020B0604020202020204" pitchFamily="34" charset="0"/>
              </a:rPr>
              <a:t>÷ </a:t>
            </a:r>
            <a:r>
              <a:rPr lang="en-US" altLang="de-DE"/>
              <a:t>2)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C9E699B-1378-40EB-8DF1-4771CB781D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467FE26-7027-4E71-A633-EB5A8F0B4C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ußzeilenplatzhalter 3">
            <a:extLst>
              <a:ext uri="{FF2B5EF4-FFF2-40B4-BE49-F238E27FC236}">
                <a16:creationId xmlns:a16="http://schemas.microsoft.com/office/drawing/2014/main" id="{95238098-EBA9-4A07-A174-4C3395FF08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1987" name="Foliennummernplatzhalter 4">
            <a:extLst>
              <a:ext uri="{FF2B5EF4-FFF2-40B4-BE49-F238E27FC236}">
                <a16:creationId xmlns:a16="http://schemas.microsoft.com/office/drawing/2014/main" id="{0632B8FE-8D8F-436A-84DC-D716FD3E09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7637174-52E2-453F-AACF-E81702D92860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D9E96341-E741-4115-8AA7-BEF512A20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41989" name="Rectangle 3">
            <a:extLst>
              <a:ext uri="{FF2B5EF4-FFF2-40B4-BE49-F238E27FC236}">
                <a16:creationId xmlns:a16="http://schemas.microsoft.com/office/drawing/2014/main" id="{1F14DB8F-EF11-46DB-B957-4FF7E88D6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Designing units </a:t>
            </a:r>
            <a:r>
              <a:rPr lang="en-US" altLang="de-DE" sz="2400"/>
              <a:t>(cont.) </a:t>
            </a:r>
          </a:p>
          <a:p>
            <a:pPr lvl="1"/>
            <a:r>
              <a:rPr lang="en-US" altLang="de-DE"/>
              <a:t>Production rates, unit numbers, and Lanchester’s laws</a:t>
            </a:r>
          </a:p>
          <a:p>
            <a:pPr lvl="2"/>
            <a:r>
              <a:rPr lang="en-US" altLang="de-DE"/>
              <a:t>Lanchester’s Linear Law: In hand-to-hand combat, the relative strengths of two armies are simply proportional to their numbers of troops </a:t>
            </a:r>
          </a:p>
          <a:p>
            <a:pPr lvl="2"/>
            <a:r>
              <a:rPr lang="en-US" altLang="de-DE"/>
              <a:t>Lanchester’s Square Law: For units that can aim and shoot at one another from a distance and can concentrate their fire, the strength differential is proportional to the </a:t>
            </a:r>
            <a:r>
              <a:rPr lang="en-US" altLang="de-DE" i="1"/>
              <a:t>square</a:t>
            </a:r>
            <a:r>
              <a:rPr lang="en-US" altLang="de-DE"/>
              <a:t> of their sizes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54F08DD-33E9-42C4-B569-4B94922563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298DFB4-9881-4327-85F3-BA9BD6BA83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ußzeilenplatzhalter 3">
            <a:extLst>
              <a:ext uri="{FF2B5EF4-FFF2-40B4-BE49-F238E27FC236}">
                <a16:creationId xmlns:a16="http://schemas.microsoft.com/office/drawing/2014/main" id="{0BC7CE06-5D91-4D3A-A699-6CEED18365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3011" name="Foliennummernplatzhalter 4">
            <a:extLst>
              <a:ext uri="{FF2B5EF4-FFF2-40B4-BE49-F238E27FC236}">
                <a16:creationId xmlns:a16="http://schemas.microsoft.com/office/drawing/2014/main" id="{B65790A5-6DF8-4095-A240-77C2C4CA3F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CBF5960-D643-4E46-8090-AFD3995D043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87635D25-89B3-4AA1-B623-655B7F690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43013" name="Rectangle 3">
            <a:extLst>
              <a:ext uri="{FF2B5EF4-FFF2-40B4-BE49-F238E27FC236}">
                <a16:creationId xmlns:a16="http://schemas.microsoft.com/office/drawing/2014/main" id="{385B1A0F-78D0-42E7-AD5F-8967A3CDAF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Health, morale, and fighting efficiency</a:t>
            </a:r>
          </a:p>
          <a:p>
            <a:pPr lvl="1"/>
            <a:r>
              <a:rPr lang="en-US" altLang="de-DE"/>
              <a:t>Units normally fight at full efficiency until their health points are gone</a:t>
            </a:r>
          </a:p>
          <a:p>
            <a:pPr lvl="2"/>
            <a:r>
              <a:rPr lang="en-US" altLang="de-DE"/>
              <a:t>If you allow efficiency to be harmed by poor health, the feedback loop will cause injured units to die very quickly</a:t>
            </a:r>
          </a:p>
          <a:p>
            <a:pPr lvl="1"/>
            <a:r>
              <a:rPr lang="en-US" altLang="de-DE"/>
              <a:t>Morale is represented by a number that increases or decreases an army’s fighting effectiveness </a:t>
            </a:r>
          </a:p>
          <a:p>
            <a:pPr lvl="2"/>
            <a:r>
              <a:rPr lang="en-US" altLang="de-DE"/>
              <a:t>Morale also usually produces too much feedback</a:t>
            </a:r>
          </a:p>
          <a:p>
            <a:pPr lvl="1"/>
            <a:r>
              <a:rPr lang="en-US" altLang="de-DE"/>
              <a:t>Leadership bonus works better, because leadership is unaffected by health or morale.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83BB41C-259F-46FB-9F08-09EFAEB3F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61E9887-A40B-48EB-99DF-FEF13E899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ußzeilenplatzhalter 3">
            <a:extLst>
              <a:ext uri="{FF2B5EF4-FFF2-40B4-BE49-F238E27FC236}">
                <a16:creationId xmlns:a16="http://schemas.microsoft.com/office/drawing/2014/main" id="{30B29850-ED44-43DE-9A6E-D4F62D0E36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4035" name="Foliennummernplatzhalter 4">
            <a:extLst>
              <a:ext uri="{FF2B5EF4-FFF2-40B4-BE49-F238E27FC236}">
                <a16:creationId xmlns:a16="http://schemas.microsoft.com/office/drawing/2014/main" id="{D5C7DE2F-1307-4D25-B520-6D11585E3A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F0D6A00-4613-41AB-AB90-FC5597E5F5D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2ACD39D-DF7B-49E0-8603-0A28B0FA7B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44037" name="Rectangle 3">
            <a:extLst>
              <a:ext uri="{FF2B5EF4-FFF2-40B4-BE49-F238E27FC236}">
                <a16:creationId xmlns:a16="http://schemas.microsoft.com/office/drawing/2014/main" id="{905694B2-98B1-48E2-A373-2C812B120B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Upgrades and technology trees</a:t>
            </a:r>
          </a:p>
          <a:p>
            <a:pPr lvl="1"/>
            <a:r>
              <a:rPr lang="en-US" altLang="de-DE"/>
              <a:t>Researching upgrades</a:t>
            </a:r>
          </a:p>
          <a:p>
            <a:pPr lvl="2"/>
            <a:r>
              <a:rPr lang="en-US" altLang="de-DE"/>
              <a:t>Player must initiate research</a:t>
            </a:r>
          </a:p>
          <a:p>
            <a:pPr lvl="2"/>
            <a:r>
              <a:rPr lang="en-US" altLang="de-DE"/>
              <a:t>Organize upgrades into a sequence</a:t>
            </a:r>
          </a:p>
          <a:p>
            <a:pPr lvl="2"/>
            <a:r>
              <a:rPr lang="en-US" altLang="de-DE"/>
              <a:t>Allow player to choose which upgrade to research</a:t>
            </a:r>
          </a:p>
          <a:p>
            <a:pPr lvl="1"/>
            <a:r>
              <a:rPr lang="en-US" altLang="de-DE"/>
              <a:t>Upgrades can be applied to single units, unit types, or globally</a:t>
            </a:r>
          </a:p>
          <a:p>
            <a:pPr lvl="1"/>
            <a:r>
              <a:rPr lang="en-US" altLang="de-DE"/>
              <a:t>Upgrades can be temporary or permanent</a:t>
            </a:r>
          </a:p>
          <a:p>
            <a:pPr lvl="1"/>
            <a:r>
              <a:rPr lang="en-US" altLang="de-DE"/>
              <a:t>Create a technology tree to organize large numbers of upgrades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1C1321D-AA19-4153-BD4F-B7E2545FEE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6DA9B58-BB44-4E28-AAE8-102CA73A1D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ußzeilenplatzhalter 3">
            <a:extLst>
              <a:ext uri="{FF2B5EF4-FFF2-40B4-BE49-F238E27FC236}">
                <a16:creationId xmlns:a16="http://schemas.microsoft.com/office/drawing/2014/main" id="{65092872-92E3-4AAB-81F1-AA8790BFA1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5059" name="Foliennummernplatzhalter 4">
            <a:extLst>
              <a:ext uri="{FF2B5EF4-FFF2-40B4-BE49-F238E27FC236}">
                <a16:creationId xmlns:a16="http://schemas.microsoft.com/office/drawing/2014/main" id="{63BBF14A-E666-43B6-8620-62AEB8C86A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14DE8FD-E32C-44BB-B960-EC6D33BBA7D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056C404E-63E7-4F58-B704-C9AD60C7F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C9D8D2C9-44AA-42D4-9CCC-141A5E1D37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Logistics</a:t>
            </a:r>
          </a:p>
          <a:p>
            <a:pPr lvl="1"/>
            <a:r>
              <a:rPr lang="en-US" altLang="de-DE"/>
              <a:t>Management of supply: the production, distribution, maintenance, and replacement of personnel and materials</a:t>
            </a:r>
          </a:p>
          <a:p>
            <a:pPr lvl="1"/>
            <a:r>
              <a:rPr lang="en-US" altLang="de-DE"/>
              <a:t>Strategy games usually have simplified logistics</a:t>
            </a:r>
          </a:p>
          <a:p>
            <a:pPr lvl="1"/>
            <a:r>
              <a:rPr lang="en-US" altLang="de-DE"/>
              <a:t>Supplies and consumable items</a:t>
            </a:r>
          </a:p>
          <a:p>
            <a:pPr lvl="2"/>
            <a:r>
              <a:rPr lang="en-US" altLang="de-DE"/>
              <a:t>Don’t track food and fuel</a:t>
            </a:r>
          </a:p>
          <a:p>
            <a:pPr lvl="2"/>
            <a:r>
              <a:rPr lang="en-US" altLang="de-DE"/>
              <a:t>If ammo is cheap and quickly expended, provide unlimited supply </a:t>
            </a:r>
          </a:p>
          <a:p>
            <a:pPr lvl="2"/>
            <a:r>
              <a:rPr lang="en-US" altLang="de-DE"/>
              <a:t>Highly destructive ammo should be rare and tracked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75BCFA5-A7EF-4A14-A359-A4C67FE1F4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5B34F46-8F0F-4E99-9956-A150969AA6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ußzeilenplatzhalter 3">
            <a:extLst>
              <a:ext uri="{FF2B5EF4-FFF2-40B4-BE49-F238E27FC236}">
                <a16:creationId xmlns:a16="http://schemas.microsoft.com/office/drawing/2014/main" id="{00911BF7-AFFD-4560-9A7E-E1266BF06C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6083" name="Foliennummernplatzhalter 4">
            <a:extLst>
              <a:ext uri="{FF2B5EF4-FFF2-40B4-BE49-F238E27FC236}">
                <a16:creationId xmlns:a16="http://schemas.microsoft.com/office/drawing/2014/main" id="{737B5445-D27D-4390-AFDB-E6F1F1E5DC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EAEDF90-FDBC-4AE1-9664-DB76089D0B4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9C959D34-3CFB-46EA-8A2E-75E76F6F6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46085" name="Rectangle 3">
            <a:extLst>
              <a:ext uri="{FF2B5EF4-FFF2-40B4-BE49-F238E27FC236}">
                <a16:creationId xmlns:a16="http://schemas.microsoft.com/office/drawing/2014/main" id="{7E0F0766-87F4-40E3-9B03-4BE20250C8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Logistics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Supply lines</a:t>
            </a:r>
          </a:p>
          <a:p>
            <a:pPr lvl="2"/>
            <a:r>
              <a:rPr lang="en-US" altLang="de-DE"/>
              <a:t>Route over which fresh troops and war materiel must be transported from their source to where they are needed</a:t>
            </a:r>
          </a:p>
          <a:p>
            <a:pPr lvl="2"/>
            <a:r>
              <a:rPr lang="en-US" altLang="de-DE"/>
              <a:t>Cutting the supply line is a classic strategy</a:t>
            </a:r>
          </a:p>
          <a:p>
            <a:pPr lvl="2"/>
            <a:r>
              <a:rPr lang="en-US" altLang="de-DE"/>
              <a:t>Most computer war games model movement of troops accurately, but not materiel such as fuel and ammo</a:t>
            </a:r>
          </a:p>
          <a:p>
            <a:pPr lvl="3"/>
            <a:r>
              <a:rPr lang="en-US" altLang="de-DE"/>
              <a:t>Players don’t want to manage supplies</a:t>
            </a:r>
          </a:p>
          <a:p>
            <a:pPr lvl="3"/>
            <a:r>
              <a:rPr lang="en-US" altLang="de-DE"/>
              <a:t>Realistic supply lines mean creating transport units and modeling the supplies as individual objects 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5269FAB-0BCC-40B0-99FF-0A07F20CA3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49D4AEC-9B80-4417-B1B1-27B16379B2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ußzeilenplatzhalter 3">
            <a:extLst>
              <a:ext uri="{FF2B5EF4-FFF2-40B4-BE49-F238E27FC236}">
                <a16:creationId xmlns:a16="http://schemas.microsoft.com/office/drawing/2014/main" id="{0C8639AD-CD42-4E6A-B46C-8CEEBC097A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7107" name="Foliennummernplatzhalter 4">
            <a:extLst>
              <a:ext uri="{FF2B5EF4-FFF2-40B4-BE49-F238E27FC236}">
                <a16:creationId xmlns:a16="http://schemas.microsoft.com/office/drawing/2014/main" id="{9D27CD5A-896F-473E-8249-630A1EFA8F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4BAB9FC-C17C-4877-95F1-EF485507D7C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7108" name="Rectangle 2">
            <a:extLst>
              <a:ext uri="{FF2B5EF4-FFF2-40B4-BE49-F238E27FC236}">
                <a16:creationId xmlns:a16="http://schemas.microsoft.com/office/drawing/2014/main" id="{84C8F807-81A6-4E59-B8A7-16E3849649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47109" name="Rectangle 3">
            <a:extLst>
              <a:ext uri="{FF2B5EF4-FFF2-40B4-BE49-F238E27FC236}">
                <a16:creationId xmlns:a16="http://schemas.microsoft.com/office/drawing/2014/main" id="{816897B7-6E54-4637-B1A0-55EA99FDA0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Logistics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Abstracting the distribution process</a:t>
            </a:r>
          </a:p>
          <a:p>
            <a:pPr lvl="2"/>
            <a:r>
              <a:rPr lang="en-US" altLang="de-DE"/>
              <a:t>A supply is “magically” available wherever it is needed</a:t>
            </a:r>
          </a:p>
          <a:p>
            <a:pPr lvl="2"/>
            <a:r>
              <a:rPr lang="en-US" altLang="de-DE"/>
              <a:t>Completely abstracting distribution can cause exploits</a:t>
            </a:r>
          </a:p>
          <a:p>
            <a:pPr lvl="2"/>
            <a:r>
              <a:rPr lang="en-US" altLang="de-DE"/>
              <a:t>Alternative is verifying that supply routes are open, but don’t actually require transport</a:t>
            </a:r>
          </a:p>
          <a:p>
            <a:pPr lvl="1"/>
            <a:r>
              <a:rPr lang="en-US" altLang="de-DE"/>
              <a:t>Road-building</a:t>
            </a:r>
          </a:p>
          <a:p>
            <a:pPr lvl="2"/>
            <a:r>
              <a:rPr lang="en-US" altLang="de-DE"/>
              <a:t>Build roads to access resources</a:t>
            </a:r>
          </a:p>
          <a:p>
            <a:pPr lvl="2"/>
            <a:r>
              <a:rPr lang="en-US" altLang="de-DE"/>
              <a:t>Roads provide supply routes</a:t>
            </a:r>
          </a:p>
          <a:p>
            <a:pPr lvl="2"/>
            <a:r>
              <a:rPr lang="en-US" altLang="de-DE"/>
              <a:t>Towns with no road cannot receive supplies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3BA8FB4-9929-4693-8100-B825197227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94911EE-A120-4146-92F6-D815CAB467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ußzeilenplatzhalter 3">
            <a:extLst>
              <a:ext uri="{FF2B5EF4-FFF2-40B4-BE49-F238E27FC236}">
                <a16:creationId xmlns:a16="http://schemas.microsoft.com/office/drawing/2014/main" id="{1A371A62-D336-4756-81FB-43E912364B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8131" name="Foliennummernplatzhalter 4">
            <a:extLst>
              <a:ext uri="{FF2B5EF4-FFF2-40B4-BE49-F238E27FC236}">
                <a16:creationId xmlns:a16="http://schemas.microsoft.com/office/drawing/2014/main" id="{F1DB6596-87CA-462C-A17F-B781F76161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1C933F4-BF7A-468C-9B47-7F4F7D5D7F4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4CDC3B38-2C76-435F-9CA8-62F23E021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CC4E9FF4-02C9-48E7-9411-17FDA93E2E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Logistics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Influence maps</a:t>
            </a:r>
          </a:p>
          <a:p>
            <a:pPr lvl="2"/>
            <a:r>
              <a:rPr lang="en-US" altLang="de-DE"/>
              <a:t>Any unit within a certain distance from a supply depot can receive supplies </a:t>
            </a:r>
          </a:p>
          <a:p>
            <a:pPr lvl="2"/>
            <a:r>
              <a:rPr lang="en-US" altLang="de-DE"/>
              <a:t>Unobstructed route not required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60A9FA0-476F-43EC-BEAE-455A9BC827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FFE886A-BBB0-434B-A959-BFDF3DE95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ußzeilenplatzhalter 3">
            <a:extLst>
              <a:ext uri="{FF2B5EF4-FFF2-40B4-BE49-F238E27FC236}">
                <a16:creationId xmlns:a16="http://schemas.microsoft.com/office/drawing/2014/main" id="{E1F819A1-7AD8-4AA8-88C4-FE920D0D53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9155" name="Foliennummernplatzhalter 4">
            <a:extLst>
              <a:ext uri="{FF2B5EF4-FFF2-40B4-BE49-F238E27FC236}">
                <a16:creationId xmlns:a16="http://schemas.microsoft.com/office/drawing/2014/main" id="{3C61F68D-6180-4728-9422-C390408ACB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4EA2CEC-697F-43AF-BC4B-06443FF33E2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6D399747-B8CB-4F8B-8DFE-8DEDE39372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</a:t>
            </a:r>
          </a:p>
        </p:txBody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95D25903-7D2A-436E-A927-CF159DFFEA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Historical settings</a:t>
            </a:r>
          </a:p>
          <a:p>
            <a:pPr lvl="1"/>
            <a:r>
              <a:rPr lang="en-US" altLang="de-DE"/>
              <a:t>Military strategy games tend to be set in the past</a:t>
            </a:r>
          </a:p>
          <a:p>
            <a:pPr lvl="1"/>
            <a:r>
              <a:rPr lang="en-US" altLang="de-DE"/>
              <a:t>Historical setting will be scrutinized for accuracy by players familiar with the event</a:t>
            </a:r>
          </a:p>
          <a:p>
            <a:pPr lvl="1"/>
            <a:r>
              <a:rPr lang="en-US" altLang="de-DE"/>
              <a:t>World War II market oversaturated</a:t>
            </a:r>
          </a:p>
          <a:p>
            <a:pPr lvl="1"/>
            <a:r>
              <a:rPr lang="en-US" altLang="de-DE"/>
              <a:t>Need a less popular time period or unique approach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E9E28BA-AC77-4AEF-BBC8-3F53D9BD9D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EEA05F9-AB8A-4C93-A8E1-7C90173883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ußzeilenplatzhalter 3">
            <a:extLst>
              <a:ext uri="{FF2B5EF4-FFF2-40B4-BE49-F238E27FC236}">
                <a16:creationId xmlns:a16="http://schemas.microsoft.com/office/drawing/2014/main" id="{20DC1611-BF97-4720-879C-4EFEBAD4BD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0179" name="Foliennummernplatzhalter 4">
            <a:extLst>
              <a:ext uri="{FF2B5EF4-FFF2-40B4-BE49-F238E27FC236}">
                <a16:creationId xmlns:a16="http://schemas.microsoft.com/office/drawing/2014/main" id="{983B967E-80D9-4971-A4B7-8E6610A047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0CDA654-26A6-47C6-9EEB-4FA2284ABA9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C1F07B6C-6B0E-4414-BE92-A25FFEFB7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 </a:t>
            </a:r>
            <a:r>
              <a:rPr lang="en-US" altLang="de-DE" sz="3200"/>
              <a:t>(Cont.)</a:t>
            </a:r>
          </a:p>
        </p:txBody>
      </p:sp>
      <p:sp>
        <p:nvSpPr>
          <p:cNvPr id="50181" name="Rectangle 3">
            <a:extLst>
              <a:ext uri="{FF2B5EF4-FFF2-40B4-BE49-F238E27FC236}">
                <a16:creationId xmlns:a16="http://schemas.microsoft.com/office/drawing/2014/main" id="{8D6F39EB-E0FF-4D21-9938-B6983E32F5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Modern settings</a:t>
            </a:r>
          </a:p>
          <a:p>
            <a:pPr lvl="1"/>
            <a:r>
              <a:rPr lang="en-US" altLang="de-DE"/>
              <a:t>Risks generating controversy and negative public opinion</a:t>
            </a:r>
          </a:p>
          <a:p>
            <a:pPr lvl="1"/>
            <a:r>
              <a:rPr lang="en-US" altLang="de-DE"/>
              <a:t>Must be rigorously accurate and politically neutral </a:t>
            </a:r>
          </a:p>
          <a:p>
            <a:pPr lvl="2"/>
            <a:r>
              <a:rPr lang="en-US" altLang="de-DE"/>
              <a:t>Some use modern, but fictitious, settings to avoid this</a:t>
            </a:r>
          </a:p>
          <a:p>
            <a:pPr lvl="1"/>
            <a:r>
              <a:rPr lang="en-US" altLang="de-DE"/>
              <a:t>Must address the issue of battlefield scale </a:t>
            </a:r>
          </a:p>
          <a:p>
            <a:pPr lvl="2"/>
            <a:r>
              <a:rPr lang="en-US" altLang="de-DE"/>
              <a:t>A battlefield scaled for fighter planes would take weeks for infantry to walk across.</a:t>
            </a:r>
          </a:p>
          <a:p>
            <a:pPr lvl="2"/>
            <a:r>
              <a:rPr lang="en-US" altLang="de-DE"/>
              <a:t>One solution is to exclude units that don’t fit the scale, i.e. leave infantry out of games about fighter planes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328C79-57BB-42E8-9CD9-41696843A1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C335857-60EF-48F7-B538-1F9130B185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ußzeilenplatzhalter 3">
            <a:extLst>
              <a:ext uri="{FF2B5EF4-FFF2-40B4-BE49-F238E27FC236}">
                <a16:creationId xmlns:a16="http://schemas.microsoft.com/office/drawing/2014/main" id="{194EABF6-E9F9-4370-B70A-E9DEF31502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1203" name="Foliennummernplatzhalter 4">
            <a:extLst>
              <a:ext uri="{FF2B5EF4-FFF2-40B4-BE49-F238E27FC236}">
                <a16:creationId xmlns:a16="http://schemas.microsoft.com/office/drawing/2014/main" id="{555C0BCF-0FE2-4AF7-B2C9-B3DC003147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C7918C0-0D8D-4EB0-B745-A8EBD747630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961E7D80-C8FE-4769-AFCB-387FAE5D0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 </a:t>
            </a:r>
            <a:r>
              <a:rPr lang="en-US" altLang="de-DE" sz="3200"/>
              <a:t>(Cont.)</a:t>
            </a:r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FA833E66-374B-470F-B8C6-CB4BBD14F7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Future (science fiction) settings</a:t>
            </a:r>
          </a:p>
          <a:p>
            <a:pPr lvl="1"/>
            <a:r>
              <a:rPr lang="en-US" altLang="de-DE"/>
              <a:t>Popular and allow a lot of scope for invention </a:t>
            </a:r>
          </a:p>
          <a:p>
            <a:pPr lvl="1"/>
            <a:r>
              <a:rPr lang="en-US" altLang="de-DE"/>
              <a:t>Might not catch public’s imagination</a:t>
            </a:r>
          </a:p>
          <a:p>
            <a:pPr lvl="1"/>
            <a:r>
              <a:rPr lang="en-US" altLang="de-DE"/>
              <a:t>Use technology carefully</a:t>
            </a:r>
          </a:p>
          <a:p>
            <a:pPr lvl="1"/>
            <a:r>
              <a:rPr lang="en-US" altLang="de-DE"/>
              <a:t>Define terminology</a:t>
            </a:r>
          </a:p>
          <a:p>
            <a:pPr lvl="1"/>
            <a:r>
              <a:rPr lang="en-US" altLang="de-DE"/>
              <a:t>Must address the issue of battlefield scale again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192EE0-350D-4FA8-B58F-EC4BF57654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8DABA85-9005-4237-BE50-84CEE81D8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ußzeilenplatzhalter 3">
            <a:extLst>
              <a:ext uri="{FF2B5EF4-FFF2-40B4-BE49-F238E27FC236}">
                <a16:creationId xmlns:a16="http://schemas.microsoft.com/office/drawing/2014/main" id="{EAADD763-9BA2-45DF-BDB2-2052318C7A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2227" name="Foliennummernplatzhalter 4">
            <a:extLst>
              <a:ext uri="{FF2B5EF4-FFF2-40B4-BE49-F238E27FC236}">
                <a16:creationId xmlns:a16="http://schemas.microsoft.com/office/drawing/2014/main" id="{85D43F3F-50D9-499B-AF79-BE7EA47C73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C095029-7A80-4F66-9D5A-DEEE51F68783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C4777181-8816-41A5-8F9E-99A5735B72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 </a:t>
            </a:r>
            <a:r>
              <a:rPr lang="en-US" altLang="de-DE" sz="3200"/>
              <a:t>(Cont.)</a:t>
            </a:r>
          </a:p>
        </p:txBody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0634F65B-B4BE-45F9-BDAC-E2B3555C7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Fantasy settings</a:t>
            </a:r>
          </a:p>
          <a:p>
            <a:pPr lvl="1"/>
            <a:r>
              <a:rPr lang="en-US" altLang="de-DE"/>
              <a:t>Use magic rather than technology</a:t>
            </a:r>
          </a:p>
          <a:p>
            <a:pPr lvl="1"/>
            <a:r>
              <a:rPr lang="en-US" altLang="de-DE"/>
              <a:t>More emphasis on close-range and hand-to-hand combat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70B9734-095F-46CF-92E2-4FE92B7935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45DEDF-7F56-46C0-ADAE-AE66AAC4B0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ußzeilenplatzhalter 3">
            <a:extLst>
              <a:ext uri="{FF2B5EF4-FFF2-40B4-BE49-F238E27FC236}">
                <a16:creationId xmlns:a16="http://schemas.microsoft.com/office/drawing/2014/main" id="{ADC07E8E-9301-40CB-959A-24E9EE4BAF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3251" name="Foliennummernplatzhalter 4">
            <a:extLst>
              <a:ext uri="{FF2B5EF4-FFF2-40B4-BE49-F238E27FC236}">
                <a16:creationId xmlns:a16="http://schemas.microsoft.com/office/drawing/2014/main" id="{C0197538-AAB0-45E0-B09D-934FC5340F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66C43E2-A4B3-424F-AFA2-956B4A17AB7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2DAB166A-6FE0-4734-8113-B89F78024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</a:t>
            </a:r>
          </a:p>
        </p:txBody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EEEDA110-9AB3-42CC-84DF-852485CD61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Interaction model</a:t>
            </a:r>
          </a:p>
          <a:p>
            <a:pPr lvl="1"/>
            <a:r>
              <a:rPr lang="en-US" altLang="de-DE"/>
              <a:t>Almost always multipresent</a:t>
            </a:r>
          </a:p>
          <a:p>
            <a:pPr lvl="1"/>
            <a:r>
              <a:rPr lang="en-US" altLang="de-DE"/>
              <a:t>Large scale</a:t>
            </a:r>
            <a:r>
              <a:rPr lang="en-US" altLang="de-DE">
                <a:cs typeface="Arial" panose="020B0604020202020204" pitchFamily="34" charset="0"/>
              </a:rPr>
              <a:t>—</a:t>
            </a:r>
            <a:r>
              <a:rPr lang="en-US" altLang="de-DE"/>
              <a:t>player indirectly controls units and has godlike view of the game world</a:t>
            </a:r>
          </a:p>
          <a:p>
            <a:pPr lvl="1"/>
            <a:r>
              <a:rPr lang="en-US" altLang="de-DE"/>
              <a:t>Squad scale</a:t>
            </a:r>
            <a:r>
              <a:rPr lang="en-US" altLang="de-DE">
                <a:cs typeface="Arial" panose="020B0604020202020204" pitchFamily="34" charset="0"/>
              </a:rPr>
              <a:t>—</a:t>
            </a:r>
            <a:r>
              <a:rPr lang="en-US" altLang="de-DE"/>
              <a:t>smaller group of 20 individual units</a:t>
            </a:r>
          </a:p>
          <a:p>
            <a:r>
              <a:rPr lang="en-US" altLang="de-DE"/>
              <a:t>Camera model</a:t>
            </a:r>
          </a:p>
          <a:p>
            <a:pPr lvl="1"/>
            <a:r>
              <a:rPr lang="en-US" altLang="de-DE"/>
              <a:t>Players need to see the big picture</a:t>
            </a:r>
          </a:p>
          <a:p>
            <a:pPr lvl="1"/>
            <a:r>
              <a:rPr lang="en-US" altLang="de-DE"/>
              <a:t>Aerial perspective needed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489E630-5952-408A-9634-584F7A58EA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062D958-1206-490D-8A4A-FDA8A2863D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ußzeilenplatzhalter 3">
            <a:extLst>
              <a:ext uri="{FF2B5EF4-FFF2-40B4-BE49-F238E27FC236}">
                <a16:creationId xmlns:a16="http://schemas.microsoft.com/office/drawing/2014/main" id="{28B75491-041C-4133-8C88-6F0E8747BA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4275" name="Foliennummernplatzhalter 4">
            <a:extLst>
              <a:ext uri="{FF2B5EF4-FFF2-40B4-BE49-F238E27FC236}">
                <a16:creationId xmlns:a16="http://schemas.microsoft.com/office/drawing/2014/main" id="{7F261F3B-61BE-4BB6-AA90-219FA87140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4529FED-4724-4F63-A3E8-A573EBB373D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4276" name="Rectangle 2">
            <a:extLst>
              <a:ext uri="{FF2B5EF4-FFF2-40B4-BE49-F238E27FC236}">
                <a16:creationId xmlns:a16="http://schemas.microsoft.com/office/drawing/2014/main" id="{B597BBA0-388C-4D03-87CA-099229AB0C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54277" name="Rectangle 3">
            <a:extLst>
              <a:ext uri="{FF2B5EF4-FFF2-40B4-BE49-F238E27FC236}">
                <a16:creationId xmlns:a16="http://schemas.microsoft.com/office/drawing/2014/main" id="{AABD01ED-4076-437A-9339-0DD18AFE11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User interface</a:t>
            </a:r>
          </a:p>
          <a:p>
            <a:pPr lvl="1"/>
            <a:r>
              <a:rPr lang="en-US" altLang="de-DE"/>
              <a:t>Player must control action at different scales</a:t>
            </a:r>
          </a:p>
          <a:p>
            <a:pPr lvl="1"/>
            <a:r>
              <a:rPr lang="en-US" altLang="de-DE"/>
              <a:t>Usually present related data in separate windows</a:t>
            </a:r>
          </a:p>
          <a:p>
            <a:pPr lvl="1"/>
            <a:r>
              <a:rPr lang="en-US" altLang="de-DE"/>
              <a:t>Make unavailable options gray</a:t>
            </a:r>
          </a:p>
          <a:p>
            <a:pPr lvl="1"/>
            <a:r>
              <a:rPr lang="en-US" altLang="de-DE"/>
              <a:t>Provide beginner and advanced modes for commands</a:t>
            </a:r>
          </a:p>
          <a:p>
            <a:pPr lvl="1"/>
            <a:r>
              <a:rPr lang="en-US" altLang="de-DE"/>
              <a:t>Group commands by function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BC1641B-8CB7-45C2-9B60-F4B36E6E52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754222C-7D24-4CC9-9A0A-0837E5F777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ußzeilenplatzhalter 3">
            <a:extLst>
              <a:ext uri="{FF2B5EF4-FFF2-40B4-BE49-F238E27FC236}">
                <a16:creationId xmlns:a16="http://schemas.microsoft.com/office/drawing/2014/main" id="{D24B3C5D-4718-453E-822C-95512DC9F2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5299" name="Foliennummernplatzhalter 4">
            <a:extLst>
              <a:ext uri="{FF2B5EF4-FFF2-40B4-BE49-F238E27FC236}">
                <a16:creationId xmlns:a16="http://schemas.microsoft.com/office/drawing/2014/main" id="{467BBAF5-68F5-4E0E-ABE9-DF4BE07943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0EA75FF-19B4-43FE-A363-F798D698421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5300" name="Rectangle 2">
            <a:extLst>
              <a:ext uri="{FF2B5EF4-FFF2-40B4-BE49-F238E27FC236}">
                <a16:creationId xmlns:a16="http://schemas.microsoft.com/office/drawing/2014/main" id="{F535CD51-036D-486C-8D77-D7D9E9296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Opponents</a:t>
            </a:r>
          </a:p>
        </p:txBody>
      </p:sp>
      <p:sp>
        <p:nvSpPr>
          <p:cNvPr id="55301" name="Rectangle 3">
            <a:extLst>
              <a:ext uri="{FF2B5EF4-FFF2-40B4-BE49-F238E27FC236}">
                <a16:creationId xmlns:a16="http://schemas.microsoft.com/office/drawing/2014/main" id="{135A7B68-02E1-4B4E-994D-6CDF87DFB6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 tree search</a:t>
            </a:r>
          </a:p>
          <a:p>
            <a:pPr lvl="1"/>
            <a:r>
              <a:rPr lang="en-US" altLang="de-DE"/>
              <a:t>Game tree is the set of all possible future moves</a:t>
            </a:r>
          </a:p>
          <a:p>
            <a:pPr lvl="1"/>
            <a:r>
              <a:rPr lang="en-US" altLang="de-DE"/>
              <a:t>This approach works for only the simplest games</a:t>
            </a:r>
          </a:p>
          <a:p>
            <a:r>
              <a:rPr lang="en-US" altLang="de-DE"/>
              <a:t>Neural net</a:t>
            </a:r>
          </a:p>
          <a:p>
            <a:pPr lvl="1"/>
            <a:r>
              <a:rPr lang="en-US" altLang="de-DE"/>
              <a:t>Mimics the brain’s ability to recognize and correctly identify patterns of data</a:t>
            </a:r>
          </a:p>
          <a:p>
            <a:pPr lvl="1"/>
            <a:r>
              <a:rPr lang="en-US" altLang="de-DE"/>
              <a:t>Not currently used in consumer games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386954C-D42A-4154-B77F-14C3AEAEB1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43AEC98-8873-4A28-B2D6-52DBCD1595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ußzeilenplatzhalter 3">
            <a:extLst>
              <a:ext uri="{FF2B5EF4-FFF2-40B4-BE49-F238E27FC236}">
                <a16:creationId xmlns:a16="http://schemas.microsoft.com/office/drawing/2014/main" id="{1480374C-CE5E-4399-B238-97531C8B2F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6323" name="Foliennummernplatzhalter 4">
            <a:extLst>
              <a:ext uri="{FF2B5EF4-FFF2-40B4-BE49-F238E27FC236}">
                <a16:creationId xmlns:a16="http://schemas.microsoft.com/office/drawing/2014/main" id="{0130BB1B-5AD3-4066-84D2-F12DE125C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6C51748-BD39-4C06-9773-F2370EDAD37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8B629E6E-0F25-489E-B94E-3E224A2D08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Opponents </a:t>
            </a:r>
            <a:r>
              <a:rPr lang="en-US" altLang="de-DE" sz="3200"/>
              <a:t>(Cont.)</a:t>
            </a:r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398990F6-674E-4A12-9F72-46B80936CF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de-DE"/>
              <a:t>Hierarchical finite state machines</a:t>
            </a:r>
          </a:p>
          <a:p>
            <a:pPr lvl="1"/>
            <a:r>
              <a:rPr lang="en-US" altLang="de-DE"/>
              <a:t>Most successful mechanism for creating AI opponents in war games </a:t>
            </a:r>
          </a:p>
          <a:p>
            <a:pPr lvl="1"/>
            <a:r>
              <a:rPr lang="en-US" altLang="de-DE"/>
              <a:t>What is a finite state machine? </a:t>
            </a:r>
          </a:p>
          <a:p>
            <a:pPr lvl="2"/>
            <a:r>
              <a:rPr lang="en-US" altLang="de-DE"/>
              <a:t>Conceptual machine,not real mechanical engineering</a:t>
            </a:r>
          </a:p>
          <a:p>
            <a:pPr lvl="2"/>
            <a:r>
              <a:rPr lang="en-US" altLang="de-DE"/>
              <a:t>Its rules establish a simple behavioral system for an individual automated character</a:t>
            </a:r>
          </a:p>
          <a:p>
            <a:pPr lvl="2"/>
            <a:r>
              <a:rPr lang="en-US" altLang="de-DE"/>
              <a:t>Each unit has a set of states that it can be in</a:t>
            </a:r>
          </a:p>
          <a:p>
            <a:pPr lvl="2"/>
            <a:r>
              <a:rPr lang="en-US" altLang="de-DE"/>
              <a:t>In each state it continously executes certain behaviors</a:t>
            </a:r>
          </a:p>
          <a:p>
            <a:pPr lvl="2"/>
            <a:r>
              <a:rPr lang="en-US" altLang="de-DE"/>
              <a:t>Each state has a list of events or conditions that cause it to switch to a new state, e.g. guarding to attacking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ABBA754-EB38-4548-B614-DFC0B5449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FA54A48-BE9F-4547-8A23-85F64EA873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ußzeilenplatzhalter 3">
            <a:extLst>
              <a:ext uri="{FF2B5EF4-FFF2-40B4-BE49-F238E27FC236}">
                <a16:creationId xmlns:a16="http://schemas.microsoft.com/office/drawing/2014/main" id="{2881FFF6-DE84-439A-A353-1C12F32FFB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7347" name="Foliennummernplatzhalter 4">
            <a:extLst>
              <a:ext uri="{FF2B5EF4-FFF2-40B4-BE49-F238E27FC236}">
                <a16:creationId xmlns:a16="http://schemas.microsoft.com/office/drawing/2014/main" id="{FFE94C06-4064-4D63-A138-9101BDDB20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C6C3C31-0178-4BEE-BDAA-AEE6101DA45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7348" name="Rectangle 2">
            <a:extLst>
              <a:ext uri="{FF2B5EF4-FFF2-40B4-BE49-F238E27FC236}">
                <a16:creationId xmlns:a16="http://schemas.microsoft.com/office/drawing/2014/main" id="{83105D7C-1F08-46B5-B3FA-9F163F753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Opponents </a:t>
            </a:r>
            <a:r>
              <a:rPr lang="en-US" altLang="de-DE" sz="3200"/>
              <a:t>(Cont.)</a:t>
            </a:r>
          </a:p>
        </p:txBody>
      </p:sp>
      <p:sp>
        <p:nvSpPr>
          <p:cNvPr id="57349" name="Rectangle 3">
            <a:extLst>
              <a:ext uri="{FF2B5EF4-FFF2-40B4-BE49-F238E27FC236}">
                <a16:creationId xmlns:a16="http://schemas.microsoft.com/office/drawing/2014/main" id="{E179C4AA-ED6C-44FB-B71E-6827B63501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Hierarchical finite state machines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Hierarchical finite state machines in games</a:t>
            </a:r>
          </a:p>
          <a:p>
            <a:pPr lvl="2"/>
            <a:r>
              <a:rPr lang="en-US" altLang="de-DE"/>
              <a:t>Ones higher up in the hierarchy give orders to the ones lower down </a:t>
            </a:r>
          </a:p>
          <a:p>
            <a:pPr lvl="2"/>
            <a:r>
              <a:rPr lang="en-US" altLang="de-DE"/>
              <a:t>Higher FSMs can order lower FSMs to change state</a:t>
            </a:r>
          </a:p>
          <a:p>
            <a:r>
              <a:rPr lang="en-US" altLang="de-DE"/>
              <a:t>AI alone usually can’t beat a human player except in simple games</a:t>
            </a:r>
          </a:p>
          <a:p>
            <a:pPr>
              <a:lnSpc>
                <a:spcPct val="90000"/>
              </a:lnSpc>
            </a:pPr>
            <a:r>
              <a:rPr lang="en-US" altLang="de-DE"/>
              <a:t>Most AI opponents get other advantages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Human doesn’t know where his enemy is</a:t>
            </a:r>
          </a:p>
          <a:p>
            <a:pPr lvl="1"/>
            <a:r>
              <a:rPr lang="en-US" altLang="de-DE"/>
              <a:t>Designer gives AI more resources to start with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C1044DA-7FF0-4ADB-9882-A6AA97887C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C99446B-4541-4AA0-8AB4-84CFCBCCD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ußzeilenplatzhalter 3">
            <a:extLst>
              <a:ext uri="{FF2B5EF4-FFF2-40B4-BE49-F238E27FC236}">
                <a16:creationId xmlns:a16="http://schemas.microsoft.com/office/drawing/2014/main" id="{25A1BC59-C441-4B9B-8008-0025286AFF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8371" name="Foliennummernplatzhalter 4">
            <a:extLst>
              <a:ext uri="{FF2B5EF4-FFF2-40B4-BE49-F238E27FC236}">
                <a16:creationId xmlns:a16="http://schemas.microsoft.com/office/drawing/2014/main" id="{6D85191C-C04F-4D7D-A289-E650760B76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19C0333-6C0A-4143-8D4C-F52B7903843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8372" name="Rectangle 2">
            <a:extLst>
              <a:ext uri="{FF2B5EF4-FFF2-40B4-BE49-F238E27FC236}">
                <a16:creationId xmlns:a16="http://schemas.microsoft.com/office/drawing/2014/main" id="{5A013524-2975-4B39-A21A-55488CE5A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What Are Role-Playing Games?</a:t>
            </a:r>
          </a:p>
        </p:txBody>
      </p:sp>
      <p:sp>
        <p:nvSpPr>
          <p:cNvPr id="58373" name="Rectangle 3">
            <a:extLst>
              <a:ext uri="{FF2B5EF4-FFF2-40B4-BE49-F238E27FC236}">
                <a16:creationId xmlns:a16="http://schemas.microsoft.com/office/drawing/2014/main" id="{ED6CCB9E-52F9-4C6C-A165-7E35541BC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Overview</a:t>
            </a:r>
          </a:p>
          <a:p>
            <a:pPr lvl="1"/>
            <a:r>
              <a:rPr lang="en-US" altLang="de-DE"/>
              <a:t>Objective is to experience a series of adventures in an imaginary world, through an avatar or a small group of characters whose skills and powers grow over time</a:t>
            </a:r>
          </a:p>
          <a:p>
            <a:pPr lvl="1"/>
            <a:r>
              <a:rPr lang="en-US" altLang="de-DE"/>
              <a:t>Essential parts are the quest or story and character growth </a:t>
            </a:r>
          </a:p>
          <a:p>
            <a:pPr lvl="1"/>
            <a:r>
              <a:rPr lang="en-US" altLang="de-DE"/>
              <a:t>Victory consists of completing the quests</a:t>
            </a:r>
          </a:p>
          <a:p>
            <a:pPr lvl="1"/>
            <a:r>
              <a:rPr lang="en-US" altLang="de-DE"/>
              <a:t>Many players just enjoy exploring and interacting, even without trying to win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DFD04D-E82E-4D0D-891E-8E3B1F9AD2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E71A32D-7D9A-4FB9-88E7-79AA8B972A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ußzeilenplatzhalter 3">
            <a:extLst>
              <a:ext uri="{FF2B5EF4-FFF2-40B4-BE49-F238E27FC236}">
                <a16:creationId xmlns:a16="http://schemas.microsoft.com/office/drawing/2014/main" id="{B56F09D6-BDE0-4B57-8D3A-04176E7EA5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9395" name="Foliennummernplatzhalter 4">
            <a:extLst>
              <a:ext uri="{FF2B5EF4-FFF2-40B4-BE49-F238E27FC236}">
                <a16:creationId xmlns:a16="http://schemas.microsoft.com/office/drawing/2014/main" id="{EACC2F84-5547-46CC-A5A7-20417B9F23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4F9A64C-F57A-45DD-B889-EEA406F5941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9396" name="Rectangle 2">
            <a:extLst>
              <a:ext uri="{FF2B5EF4-FFF2-40B4-BE49-F238E27FC236}">
                <a16:creationId xmlns:a16="http://schemas.microsoft.com/office/drawing/2014/main" id="{C86E99F4-BF6F-4C16-B6F5-3BB6BC836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What Are Role-Playing Games? </a:t>
            </a:r>
            <a:r>
              <a:rPr lang="en-US" altLang="de-DE" sz="3200"/>
              <a:t>(Cont.)</a:t>
            </a:r>
          </a:p>
        </p:txBody>
      </p:sp>
      <p:sp>
        <p:nvSpPr>
          <p:cNvPr id="59397" name="Rectangle 3">
            <a:extLst>
              <a:ext uri="{FF2B5EF4-FFF2-40B4-BE49-F238E27FC236}">
                <a16:creationId xmlns:a16="http://schemas.microsoft.com/office/drawing/2014/main" id="{86D38994-A49A-49D0-8078-55ADB1674D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Many types of challenges:</a:t>
            </a:r>
          </a:p>
          <a:p>
            <a:pPr lvl="1"/>
            <a:r>
              <a:rPr lang="en-US" altLang="de-DE"/>
              <a:t>Tactical combat</a:t>
            </a:r>
          </a:p>
          <a:p>
            <a:pPr lvl="1"/>
            <a:r>
              <a:rPr lang="en-US" altLang="de-DE"/>
              <a:t>Logistics (managing supplies)</a:t>
            </a:r>
          </a:p>
          <a:p>
            <a:pPr lvl="1"/>
            <a:r>
              <a:rPr lang="en-US" altLang="de-DE"/>
              <a:t>Economic growth</a:t>
            </a:r>
          </a:p>
          <a:p>
            <a:pPr lvl="1"/>
            <a:r>
              <a:rPr lang="en-US" altLang="de-DE"/>
              <a:t>Exploration</a:t>
            </a:r>
          </a:p>
          <a:p>
            <a:pPr lvl="1"/>
            <a:r>
              <a:rPr lang="en-US" altLang="de-DE"/>
              <a:t>Puzzle solving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30E7298-F3D8-4BE7-AD53-DC99ADFE95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18A829E-5D3C-4D9A-A2BB-7B3CAD3F55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ußzeilenplatzhalter 3">
            <a:extLst>
              <a:ext uri="{FF2B5EF4-FFF2-40B4-BE49-F238E27FC236}">
                <a16:creationId xmlns:a16="http://schemas.microsoft.com/office/drawing/2014/main" id="{80DF9F2A-A7CF-4163-82B9-CDF37DA891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0419" name="Foliennummernplatzhalter 4">
            <a:extLst>
              <a:ext uri="{FF2B5EF4-FFF2-40B4-BE49-F238E27FC236}">
                <a16:creationId xmlns:a16="http://schemas.microsoft.com/office/drawing/2014/main" id="{545555E5-AA24-4870-86BC-34545DAC77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1C40ADB-50F0-4F35-B565-17E9E823848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0420" name="Rectangle 2">
            <a:extLst>
              <a:ext uri="{FF2B5EF4-FFF2-40B4-BE49-F238E27FC236}">
                <a16:creationId xmlns:a16="http://schemas.microsoft.com/office/drawing/2014/main" id="{DAE7B6E8-6EAB-414C-9A6C-AE4A4DA772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Comparisons to Other Genres</a:t>
            </a:r>
            <a:endParaRPr lang="en-US" altLang="de-DE" sz="3200"/>
          </a:p>
        </p:txBody>
      </p:sp>
      <p:sp>
        <p:nvSpPr>
          <p:cNvPr id="60421" name="Rectangle 3">
            <a:extLst>
              <a:ext uri="{FF2B5EF4-FFF2-40B4-BE49-F238E27FC236}">
                <a16:creationId xmlns:a16="http://schemas.microsoft.com/office/drawing/2014/main" id="{002850CC-8BC5-4738-87A3-3C340FA42D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CRPGs and war games</a:t>
            </a:r>
          </a:p>
          <a:p>
            <a:pPr lvl="1"/>
            <a:r>
              <a:rPr lang="en-US" altLang="de-DE"/>
              <a:t>Both include combat governed by rules</a:t>
            </a:r>
          </a:p>
          <a:p>
            <a:pPr lvl="1"/>
            <a:r>
              <a:rPr lang="en-US" altLang="de-DE"/>
              <a:t>CRPGs</a:t>
            </a:r>
            <a:r>
              <a:rPr lang="en-US" altLang="de-DE">
                <a:cs typeface="Arial" panose="020B0604020202020204" pitchFamily="34" charset="0"/>
              </a:rPr>
              <a:t>—s</a:t>
            </a:r>
            <a:r>
              <a:rPr lang="en-US" altLang="de-DE"/>
              <a:t>mall group of characters who exhibit growth; no factories to produce more units</a:t>
            </a:r>
          </a:p>
          <a:p>
            <a:pPr lvl="1"/>
            <a:r>
              <a:rPr lang="en-US" altLang="de-DE"/>
              <a:t>War games</a:t>
            </a:r>
            <a:r>
              <a:rPr lang="en-US" altLang="de-DE">
                <a:cs typeface="Arial" panose="020B0604020202020204" pitchFamily="34" charset="0"/>
              </a:rPr>
              <a:t>—l</a:t>
            </a:r>
            <a:r>
              <a:rPr lang="en-US" altLang="de-DE"/>
              <a:t>arge group of identical units; factories produce more units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9326A5B-B33A-4E65-9BA7-733DB25D64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FF921EC-6A1B-40E0-8D1D-B52D7E69B6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ußzeilenplatzhalter 3">
            <a:extLst>
              <a:ext uri="{FF2B5EF4-FFF2-40B4-BE49-F238E27FC236}">
                <a16:creationId xmlns:a16="http://schemas.microsoft.com/office/drawing/2014/main" id="{C75DED29-B4A7-4F5C-AA2B-0013E41169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1443" name="Foliennummernplatzhalter 4">
            <a:extLst>
              <a:ext uri="{FF2B5EF4-FFF2-40B4-BE49-F238E27FC236}">
                <a16:creationId xmlns:a16="http://schemas.microsoft.com/office/drawing/2014/main" id="{22F14869-DCD2-4F5B-BE1E-FAD5F1E0F4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FA33127-A024-411A-B3F0-882C50ACD08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1444" name="Rectangle 2">
            <a:extLst>
              <a:ext uri="{FF2B5EF4-FFF2-40B4-BE49-F238E27FC236}">
                <a16:creationId xmlns:a16="http://schemas.microsoft.com/office/drawing/2014/main" id="{C449C46E-FE6C-416C-AB05-C489E6E861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Comparisons to Other Genres </a:t>
            </a:r>
            <a:r>
              <a:rPr lang="en-US" altLang="de-DE" sz="3200"/>
              <a:t>(Cont.)</a:t>
            </a:r>
          </a:p>
        </p:txBody>
      </p:sp>
      <p:sp>
        <p:nvSpPr>
          <p:cNvPr id="61445" name="Rectangle 3">
            <a:extLst>
              <a:ext uri="{FF2B5EF4-FFF2-40B4-BE49-F238E27FC236}">
                <a16:creationId xmlns:a16="http://schemas.microsoft.com/office/drawing/2014/main" id="{0BA8C2AA-0019-4738-ACE7-6BE2A11377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CRPGs and action games</a:t>
            </a:r>
            <a:endParaRPr lang="en-US" altLang="de-DE" sz="2400"/>
          </a:p>
          <a:p>
            <a:pPr lvl="1"/>
            <a:r>
              <a:rPr lang="en-US" altLang="de-DE"/>
              <a:t>CRPGs</a:t>
            </a:r>
          </a:p>
          <a:p>
            <a:pPr lvl="2"/>
            <a:r>
              <a:rPr lang="en-US" altLang="de-DE"/>
              <a:t>Physical challenges becoming more common in hybrids</a:t>
            </a:r>
          </a:p>
          <a:p>
            <a:pPr lvl="2"/>
            <a:r>
              <a:rPr lang="en-US" altLang="de-DE"/>
              <a:t>Non–action-related activities such as buying and selling as well as conversations with other characters</a:t>
            </a:r>
          </a:p>
          <a:p>
            <a:pPr lvl="2"/>
            <a:r>
              <a:rPr lang="en-US" altLang="de-DE"/>
              <a:t>Puzzles more sophisticated than in action games</a:t>
            </a:r>
          </a:p>
          <a:p>
            <a:pPr lvl="1"/>
            <a:r>
              <a:rPr lang="en-US" altLang="de-DE"/>
              <a:t>Action games</a:t>
            </a:r>
          </a:p>
          <a:p>
            <a:pPr lvl="2"/>
            <a:r>
              <a:rPr lang="en-US" altLang="de-DE"/>
              <a:t>Physical challenges</a:t>
            </a:r>
          </a:p>
          <a:p>
            <a:pPr lvl="2"/>
            <a:r>
              <a:rPr lang="en-US" altLang="de-DE"/>
              <a:t>Non–action-related activities are rare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AB7B3EE-64CF-42B4-94A8-FB30525850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194020E-593F-4624-BE8A-D8252D714F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ußzeilenplatzhalter 3">
            <a:extLst>
              <a:ext uri="{FF2B5EF4-FFF2-40B4-BE49-F238E27FC236}">
                <a16:creationId xmlns:a16="http://schemas.microsoft.com/office/drawing/2014/main" id="{D4A17FF9-71A9-41B0-A9E5-B502FD229E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2467" name="Foliennummernplatzhalter 4">
            <a:extLst>
              <a:ext uri="{FF2B5EF4-FFF2-40B4-BE49-F238E27FC236}">
                <a16:creationId xmlns:a16="http://schemas.microsoft.com/office/drawing/2014/main" id="{AFAD952C-41B2-4506-A439-D039305F04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A5D14C4-A3BD-4449-B77B-B47E95AF2F8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8B6ED3FB-AFF8-4D37-80F1-D013EFA90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Comparisons to Other Genres</a:t>
            </a:r>
            <a:br>
              <a:rPr lang="en-US" altLang="de-DE"/>
            </a:br>
            <a:r>
              <a:rPr lang="en-US" altLang="de-DE" sz="3200"/>
              <a:t>(Cont.)</a:t>
            </a:r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8C7CFC9C-C06B-4880-99E7-DA3E45DA9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CRPGs and adventure games</a:t>
            </a:r>
          </a:p>
          <a:p>
            <a:pPr lvl="1"/>
            <a:r>
              <a:rPr lang="en-US" altLang="de-DE"/>
              <a:t>Both have rich storylines, highly detailed characters, and exploration challenges</a:t>
            </a:r>
          </a:p>
          <a:p>
            <a:pPr lvl="1"/>
            <a:r>
              <a:rPr lang="en-US" altLang="de-DE"/>
              <a:t>CRPGs</a:t>
            </a:r>
            <a:r>
              <a:rPr lang="en-US" altLang="de-DE">
                <a:cs typeface="Arial" panose="020B0604020202020204" pitchFamily="34" charset="0"/>
              </a:rPr>
              <a:t>—p</a:t>
            </a:r>
            <a:r>
              <a:rPr lang="en-US" altLang="de-DE"/>
              <a:t>layer-defined character; characters defined by numeric attributes that improve over time; complex internal economy</a:t>
            </a:r>
          </a:p>
          <a:p>
            <a:pPr lvl="1"/>
            <a:r>
              <a:rPr lang="en-US" altLang="de-DE"/>
              <a:t>Adventure games</a:t>
            </a:r>
            <a:r>
              <a:rPr lang="en-US" altLang="de-DE">
                <a:cs typeface="Arial" panose="020B0604020202020204" pitchFamily="34" charset="0"/>
              </a:rPr>
              <a:t>—a</a:t>
            </a:r>
            <a:r>
              <a:rPr lang="en-US" altLang="de-DE"/>
              <a:t>vatar provided by the game; concentrate on a single character; puzzle challenges; no numeric attributes; personal growth; simple internal economy (or none at all)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1F9E76C-2744-445E-841F-89F4AC69F6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C725B35-424F-4BFE-85FF-6A99E63B68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ußzeilenplatzhalter 3">
            <a:extLst>
              <a:ext uri="{FF2B5EF4-FFF2-40B4-BE49-F238E27FC236}">
                <a16:creationId xmlns:a16="http://schemas.microsoft.com/office/drawing/2014/main" id="{B38A6F8A-6C18-4C25-813E-D4DD4F303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3491" name="Foliennummernplatzhalter 4">
            <a:extLst>
              <a:ext uri="{FF2B5EF4-FFF2-40B4-BE49-F238E27FC236}">
                <a16:creationId xmlns:a16="http://schemas.microsoft.com/office/drawing/2014/main" id="{CD78DF22-E36A-4BBA-AB40-6A8D297CBC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5F44542-1097-4717-9460-EEBDAF30BC1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3492" name="Rectangle 2">
            <a:extLst>
              <a:ext uri="{FF2B5EF4-FFF2-40B4-BE49-F238E27FC236}">
                <a16:creationId xmlns:a16="http://schemas.microsoft.com/office/drawing/2014/main" id="{2D9412C3-FC29-4A7D-B136-FEBB3C7130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</a:t>
            </a:r>
          </a:p>
        </p:txBody>
      </p:sp>
      <p:sp>
        <p:nvSpPr>
          <p:cNvPr id="63493" name="Rectangle 3">
            <a:extLst>
              <a:ext uri="{FF2B5EF4-FFF2-40B4-BE49-F238E27FC236}">
                <a16:creationId xmlns:a16="http://schemas.microsoft.com/office/drawing/2014/main" id="{A9C52E9E-55B2-4E8F-99CF-7EC76AA16C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Exploration and combat make up a big part of most CRPGs</a:t>
            </a:r>
          </a:p>
          <a:p>
            <a:r>
              <a:rPr lang="en-US" altLang="de-DE"/>
              <a:t>Themes</a:t>
            </a:r>
          </a:p>
          <a:p>
            <a:pPr lvl="1"/>
            <a:r>
              <a:rPr lang="en-US" altLang="de-DE"/>
              <a:t>Saving the world is an overused theme</a:t>
            </a:r>
          </a:p>
          <a:p>
            <a:pPr lvl="1"/>
            <a:r>
              <a:rPr lang="en-US" altLang="de-DE"/>
              <a:t>Try to find an alternative approach</a:t>
            </a:r>
          </a:p>
          <a:p>
            <a:r>
              <a:rPr lang="en-US" altLang="de-DE"/>
              <a:t>Progression</a:t>
            </a:r>
          </a:p>
          <a:p>
            <a:pPr lvl="1"/>
            <a:r>
              <a:rPr lang="en-US" altLang="de-DE"/>
              <a:t>Long quest broken into episodes</a:t>
            </a:r>
          </a:p>
          <a:p>
            <a:pPr lvl="1"/>
            <a:r>
              <a:rPr lang="en-US" altLang="de-DE"/>
              <a:t>Major challenge at the end of each episode</a:t>
            </a:r>
          </a:p>
          <a:p>
            <a:pPr lvl="1"/>
            <a:r>
              <a:rPr lang="en-US" altLang="de-DE"/>
              <a:t>Optional side quests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DABC280-480E-4B65-83F5-48B9539BE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D52D4AF-FC1D-42D7-B5C5-A447FF1D2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ußzeilenplatzhalter 3">
            <a:extLst>
              <a:ext uri="{FF2B5EF4-FFF2-40B4-BE49-F238E27FC236}">
                <a16:creationId xmlns:a16="http://schemas.microsoft.com/office/drawing/2014/main" id="{57FF5160-5C0B-4B22-8758-F22CCED2DB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4515" name="Foliennummernplatzhalter 4">
            <a:extLst>
              <a:ext uri="{FF2B5EF4-FFF2-40B4-BE49-F238E27FC236}">
                <a16:creationId xmlns:a16="http://schemas.microsoft.com/office/drawing/2014/main" id="{AA8E2FDC-FE45-49C9-B1A5-36BCEC8486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E1B2E97-C473-4648-8F49-2F3B88D4606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C3AC8C33-CC2A-43B1-A59D-A2B12804F7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64517" name="Rectangle 3">
            <a:extLst>
              <a:ext uri="{FF2B5EF4-FFF2-40B4-BE49-F238E27FC236}">
                <a16:creationId xmlns:a16="http://schemas.microsoft.com/office/drawing/2014/main" id="{4CF31CCF-1FBD-4060-A3CB-333D022801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Gameplay modes</a:t>
            </a:r>
          </a:p>
          <a:p>
            <a:pPr lvl="1"/>
            <a:r>
              <a:rPr lang="en-US" altLang="de-DE"/>
              <a:t>Exploration and combat</a:t>
            </a:r>
            <a:r>
              <a:rPr lang="en-US" altLang="de-DE">
                <a:cs typeface="Arial" panose="020B0604020202020204" pitchFamily="34" charset="0"/>
              </a:rPr>
              <a:t>—a</a:t>
            </a:r>
            <a:r>
              <a:rPr lang="en-US" altLang="de-DE"/>
              <a:t>ctions include setting a destination, designating an NPC to attack, and using special skills</a:t>
            </a:r>
          </a:p>
          <a:p>
            <a:pPr lvl="1"/>
            <a:r>
              <a:rPr lang="en-US" altLang="de-DE"/>
              <a:t>Conversation</a:t>
            </a:r>
            <a:r>
              <a:rPr lang="en-US" altLang="de-DE">
                <a:cs typeface="Arial" panose="020B0604020202020204" pitchFamily="34" charset="0"/>
              </a:rPr>
              <a:t>—u</a:t>
            </a:r>
            <a:r>
              <a:rPr lang="en-US" altLang="de-DE"/>
              <a:t>ses dialog tree</a:t>
            </a:r>
          </a:p>
          <a:p>
            <a:pPr lvl="1"/>
            <a:r>
              <a:rPr lang="en-US" altLang="de-DE"/>
              <a:t>Trade</a:t>
            </a:r>
            <a:r>
              <a:rPr lang="en-US" altLang="de-DE">
                <a:cs typeface="Arial" panose="020B0604020202020204" pitchFamily="34" charset="0"/>
              </a:rPr>
              <a:t>—</a:t>
            </a:r>
            <a:r>
              <a:rPr lang="en-US" altLang="de-DE"/>
              <a:t>buy and sell items</a:t>
            </a:r>
          </a:p>
          <a:p>
            <a:pPr lvl="1"/>
            <a:r>
              <a:rPr lang="en-US" altLang="de-DE"/>
              <a:t>Inventory</a:t>
            </a:r>
            <a:r>
              <a:rPr lang="en-US" altLang="de-DE">
                <a:cs typeface="Arial" panose="020B0604020202020204" pitchFamily="34" charset="0"/>
              </a:rPr>
              <a:t>—m</a:t>
            </a:r>
            <a:r>
              <a:rPr lang="en-US" altLang="de-DE"/>
              <a:t>anage carried objects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2EBEC77-6932-420F-B884-FFEBD39A2A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A464021-81EB-4A09-9A18-3619EA62C1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ußzeilenplatzhalter 3">
            <a:extLst>
              <a:ext uri="{FF2B5EF4-FFF2-40B4-BE49-F238E27FC236}">
                <a16:creationId xmlns:a16="http://schemas.microsoft.com/office/drawing/2014/main" id="{8E27159E-C30B-4959-8CF4-12F0A7ED11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5539" name="Foliennummernplatzhalter 4">
            <a:extLst>
              <a:ext uri="{FF2B5EF4-FFF2-40B4-BE49-F238E27FC236}">
                <a16:creationId xmlns:a16="http://schemas.microsoft.com/office/drawing/2014/main" id="{237F8ACA-1766-4B5C-B229-B88C971714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AF877AB-DD2F-47F6-B00E-68F09133CBD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id="{9413FD17-62B7-4EE8-A8D9-FCA785D2DF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</a:t>
            </a:r>
          </a:p>
        </p:txBody>
      </p:sp>
      <p:sp>
        <p:nvSpPr>
          <p:cNvPr id="65541" name="Rectangle 3">
            <a:extLst>
              <a:ext uri="{FF2B5EF4-FFF2-40B4-BE49-F238E27FC236}">
                <a16:creationId xmlns:a16="http://schemas.microsoft.com/office/drawing/2014/main" id="{4C84B00F-4267-4DCE-9EDA-AE1007E76B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Rolling dice</a:t>
            </a:r>
            <a:r>
              <a:rPr lang="en-US" altLang="de-DE">
                <a:cs typeface="Arial" panose="020B0604020202020204" pitchFamily="34" charset="0"/>
              </a:rPr>
              <a:t>—k</a:t>
            </a:r>
            <a:r>
              <a:rPr lang="en-US" altLang="de-DE"/>
              <a:t>now the probabilities to get the result you want</a:t>
            </a:r>
          </a:p>
          <a:p>
            <a:r>
              <a:rPr lang="en-US" altLang="de-DE"/>
              <a:t>Character attributes</a:t>
            </a:r>
          </a:p>
          <a:p>
            <a:pPr lvl="1"/>
            <a:r>
              <a:rPr lang="en-US" altLang="de-DE"/>
              <a:t>Characterization attributes</a:t>
            </a:r>
            <a:r>
              <a:rPr lang="en-US" altLang="de-DE">
                <a:cs typeface="Arial" panose="020B0604020202020204" pitchFamily="34" charset="0"/>
              </a:rPr>
              <a:t>—d</a:t>
            </a:r>
            <a:r>
              <a:rPr lang="en-US" altLang="de-DE"/>
              <a:t>etermine general abilities and qualities; change infrequently </a:t>
            </a:r>
          </a:p>
          <a:p>
            <a:pPr lvl="2"/>
            <a:r>
              <a:rPr lang="en-US" altLang="de-DE"/>
              <a:t>Race</a:t>
            </a:r>
          </a:p>
          <a:p>
            <a:pPr lvl="2"/>
            <a:r>
              <a:rPr lang="en-US" altLang="de-DE"/>
              <a:t>Sex</a:t>
            </a:r>
          </a:p>
          <a:p>
            <a:pPr lvl="2"/>
            <a:r>
              <a:rPr lang="en-US" altLang="de-DE"/>
              <a:t>Character class</a:t>
            </a:r>
          </a:p>
          <a:p>
            <a:pPr lvl="2"/>
            <a:r>
              <a:rPr lang="en-US" altLang="de-DE"/>
              <a:t>Physical, mental, moral, and social attributes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FCDE031-22C3-4841-8CCC-56A7C3209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D921D37-D7CD-430C-A39E-5434BE4293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ußzeilenplatzhalter 3">
            <a:extLst>
              <a:ext uri="{FF2B5EF4-FFF2-40B4-BE49-F238E27FC236}">
                <a16:creationId xmlns:a16="http://schemas.microsoft.com/office/drawing/2014/main" id="{D909A7F5-1316-4845-9E27-54C8A6937B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6563" name="Foliennummernplatzhalter 4">
            <a:extLst>
              <a:ext uri="{FF2B5EF4-FFF2-40B4-BE49-F238E27FC236}">
                <a16:creationId xmlns:a16="http://schemas.microsoft.com/office/drawing/2014/main" id="{AD4F8EAD-0832-498C-B6FC-670CBA81C4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420BA00-B185-4A50-A52C-397484FD6F6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6564" name="Rectangle 2">
            <a:extLst>
              <a:ext uri="{FF2B5EF4-FFF2-40B4-BE49-F238E27FC236}">
                <a16:creationId xmlns:a16="http://schemas.microsoft.com/office/drawing/2014/main" id="{FB0B37F0-E6DD-4FFF-BCCF-D46C654021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66565" name="Rectangle 3">
            <a:extLst>
              <a:ext uri="{FF2B5EF4-FFF2-40B4-BE49-F238E27FC236}">
                <a16:creationId xmlns:a16="http://schemas.microsoft.com/office/drawing/2014/main" id="{1E62CE3B-3EB5-407A-A106-6F46C5F2CA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Character attributes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Status attributes, experience, and character levels</a:t>
            </a:r>
          </a:p>
          <a:p>
            <a:pPr lvl="2"/>
            <a:r>
              <a:rPr lang="en-US" altLang="de-DE"/>
              <a:t>Attributes that change frequently</a:t>
            </a:r>
          </a:p>
          <a:p>
            <a:pPr lvl="2"/>
            <a:r>
              <a:rPr lang="en-US" altLang="de-DE"/>
              <a:t>Experience points and character level  measure the character’s growth</a:t>
            </a:r>
          </a:p>
          <a:p>
            <a:pPr lvl="1"/>
            <a:r>
              <a:rPr lang="en-US" altLang="de-DE"/>
              <a:t>Cosmetic attributes add richness to the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AB7809A-8452-4AF9-BC22-091EBAB65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706B016-FC4A-4D33-90D8-F1D43AF703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ußzeilenplatzhalter 3">
            <a:extLst>
              <a:ext uri="{FF2B5EF4-FFF2-40B4-BE49-F238E27FC236}">
                <a16:creationId xmlns:a16="http://schemas.microsoft.com/office/drawing/2014/main" id="{404A07AA-538F-438C-B7B8-D298549D7C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7587" name="Foliennummernplatzhalter 4">
            <a:extLst>
              <a:ext uri="{FF2B5EF4-FFF2-40B4-BE49-F238E27FC236}">
                <a16:creationId xmlns:a16="http://schemas.microsoft.com/office/drawing/2014/main" id="{9655C872-8D0E-4342-A142-F217083BCF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B99CFE9-586A-4859-84C5-FADAEC8CBD8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7588" name="Rectangle 2">
            <a:extLst>
              <a:ext uri="{FF2B5EF4-FFF2-40B4-BE49-F238E27FC236}">
                <a16:creationId xmlns:a16="http://schemas.microsoft.com/office/drawing/2014/main" id="{EDDEC1EE-2528-4366-88E8-613677C40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67589" name="Rectangle 3">
            <a:extLst>
              <a:ext uri="{FF2B5EF4-FFF2-40B4-BE49-F238E27FC236}">
                <a16:creationId xmlns:a16="http://schemas.microsoft.com/office/drawing/2014/main" id="{8F9EBA7B-5EF8-4F24-B465-871115FD32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Magic and its equivalents</a:t>
            </a:r>
          </a:p>
          <a:p>
            <a:pPr lvl="1"/>
            <a:r>
              <a:rPr lang="en-US" altLang="de-DE"/>
              <a:t>Concept that allows characters to influence the world by means not available to us in real life </a:t>
            </a:r>
          </a:p>
          <a:p>
            <a:pPr lvl="2"/>
            <a:r>
              <a:rPr lang="en-US" altLang="de-DE"/>
              <a:t>Science fiction implements magic as “advanced technology”</a:t>
            </a:r>
          </a:p>
          <a:p>
            <a:pPr lvl="1"/>
            <a:r>
              <a:rPr lang="en-US" altLang="de-DE"/>
              <a:t>Use of magic restricted by character class</a:t>
            </a:r>
          </a:p>
          <a:p>
            <a:pPr lvl="1"/>
            <a:r>
              <a:rPr lang="en-US" altLang="de-DE"/>
              <a:t>Define magic, how it’s invoked, how it’s limited</a:t>
            </a:r>
          </a:p>
          <a:p>
            <a:pPr lvl="1"/>
            <a:r>
              <a:rPr lang="en-US" altLang="de-DE"/>
              <a:t>Player can often spend magic points, called </a:t>
            </a:r>
            <a:r>
              <a:rPr lang="en-US" altLang="de-DE" i="1"/>
              <a:t>mana</a:t>
            </a:r>
            <a:endParaRPr lang="en-US" altLang="de-DE"/>
          </a:p>
          <a:p>
            <a:pPr lvl="1"/>
            <a:r>
              <a:rPr lang="en-US" altLang="de-DE"/>
              <a:t>The mana system is more convenient and flexible than the D&amp;D “memorization” system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CE07F43-8F00-446C-824C-1536127B64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15EE87F-93AD-4B95-A058-0AA72AA818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ußzeilenplatzhalter 3">
            <a:extLst>
              <a:ext uri="{FF2B5EF4-FFF2-40B4-BE49-F238E27FC236}">
                <a16:creationId xmlns:a16="http://schemas.microsoft.com/office/drawing/2014/main" id="{99FC34AA-5759-4C47-93FE-C1C708524C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8611" name="Foliennummernplatzhalter 4">
            <a:extLst>
              <a:ext uri="{FF2B5EF4-FFF2-40B4-BE49-F238E27FC236}">
                <a16:creationId xmlns:a16="http://schemas.microsoft.com/office/drawing/2014/main" id="{6874F873-9AE7-4C8F-BA4F-C5D0517D21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3F630A0-E0CB-42BB-B08E-20A7FFBFF20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ABE3C04C-B501-46D2-9EB4-49FE19ED6B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9E6B7EF0-61E1-40EE-9085-B2D5854ECE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Skills and special capabilities</a:t>
            </a:r>
          </a:p>
          <a:p>
            <a:pPr lvl="1"/>
            <a:r>
              <a:rPr lang="en-US" altLang="de-DE"/>
              <a:t>Obtaining new skills for a character is similar to upgrading a unit in a strategy game</a:t>
            </a:r>
          </a:p>
          <a:p>
            <a:pPr lvl="1"/>
            <a:r>
              <a:rPr lang="en-US" altLang="de-DE"/>
              <a:t>Skill trees provide a growth path similar to a tech tree in war games</a:t>
            </a:r>
          </a:p>
          <a:p>
            <a:r>
              <a:rPr lang="en-US" altLang="de-DE"/>
              <a:t>Character design</a:t>
            </a:r>
          </a:p>
          <a:p>
            <a:pPr lvl="1"/>
            <a:r>
              <a:rPr lang="en-US" altLang="de-DE"/>
              <a:t> Most CRPGs allow the player to create the character</a:t>
            </a:r>
          </a:p>
          <a:p>
            <a:pPr lvl="1"/>
            <a:r>
              <a:rPr lang="en-US" altLang="de-DE"/>
              <a:t>Roll dice to generate points to distribute among character attributes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6987834-D2EB-42FC-AFFE-6CC535682D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24DAED-8022-47E8-A68C-AC8645F3DA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ußzeilenplatzhalter 3">
            <a:extLst>
              <a:ext uri="{FF2B5EF4-FFF2-40B4-BE49-F238E27FC236}">
                <a16:creationId xmlns:a16="http://schemas.microsoft.com/office/drawing/2014/main" id="{5B41BA6C-E216-426B-B420-F193E499AC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9635" name="Foliennummernplatzhalter 4">
            <a:extLst>
              <a:ext uri="{FF2B5EF4-FFF2-40B4-BE49-F238E27FC236}">
                <a16:creationId xmlns:a16="http://schemas.microsoft.com/office/drawing/2014/main" id="{879214F6-C279-4B33-8A40-BFD0BEF804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F330A0B-9495-41FB-AB42-A01146A95CD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F38AF543-E604-4D0D-B80E-F6C5D7AEB7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 and Story</a:t>
            </a:r>
          </a:p>
        </p:txBody>
      </p:sp>
      <p:sp>
        <p:nvSpPr>
          <p:cNvPr id="69637" name="Rectangle 3">
            <a:extLst>
              <a:ext uri="{FF2B5EF4-FFF2-40B4-BE49-F238E27FC236}">
                <a16:creationId xmlns:a16="http://schemas.microsoft.com/office/drawing/2014/main" id="{5DC6FBC9-D55F-48A8-84B6-E7E794349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Settings</a:t>
            </a:r>
          </a:p>
          <a:p>
            <a:pPr lvl="1"/>
            <a:r>
              <a:rPr lang="en-US" altLang="de-DE"/>
              <a:t>Tend to be fantasy and science fiction settings</a:t>
            </a:r>
          </a:p>
          <a:p>
            <a:pPr lvl="1"/>
            <a:r>
              <a:rPr lang="en-US" altLang="de-DE"/>
              <a:t>Must be appealing to explore</a:t>
            </a:r>
          </a:p>
          <a:p>
            <a:pPr lvl="1"/>
            <a:r>
              <a:rPr lang="en-US" altLang="de-DE"/>
              <a:t>Some CRPGs provide an editor to enable players to create scripted adventures in the game world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03127AD-5EAF-4F40-9FC6-14C7AEE7A6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3035FBE-6D18-4270-B308-E82D2690C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ußzeilenplatzhalter 3">
            <a:extLst>
              <a:ext uri="{FF2B5EF4-FFF2-40B4-BE49-F238E27FC236}">
                <a16:creationId xmlns:a16="http://schemas.microsoft.com/office/drawing/2014/main" id="{E58E1F4B-EA2A-46D0-A676-1DB0D66971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0659" name="Foliennummernplatzhalter 4">
            <a:extLst>
              <a:ext uri="{FF2B5EF4-FFF2-40B4-BE49-F238E27FC236}">
                <a16:creationId xmlns:a16="http://schemas.microsoft.com/office/drawing/2014/main" id="{0B42734F-F6E2-4213-AED2-E8EB257887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5DB88AB-D869-4D24-A679-5681132EA6A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79F058B6-22A8-4DFD-9FBF-60C4BC1DEB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 and Story</a:t>
            </a:r>
            <a:r>
              <a:rPr lang="en-US" altLang="de-DE" sz="3800"/>
              <a:t> </a:t>
            </a:r>
            <a:r>
              <a:rPr lang="en-US" altLang="de-DE" sz="3200"/>
              <a:t>(Cont.)</a:t>
            </a:r>
          </a:p>
        </p:txBody>
      </p:sp>
      <p:sp>
        <p:nvSpPr>
          <p:cNvPr id="70661" name="Rectangle 3">
            <a:extLst>
              <a:ext uri="{FF2B5EF4-FFF2-40B4-BE49-F238E27FC236}">
                <a16:creationId xmlns:a16="http://schemas.microsoft.com/office/drawing/2014/main" id="{8D334370-FA65-482C-ABF6-657B13660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Story</a:t>
            </a:r>
          </a:p>
          <a:p>
            <a:pPr lvl="1"/>
            <a:r>
              <a:rPr lang="en-US" altLang="de-DE"/>
              <a:t>First, determine the game’s overall quest</a:t>
            </a:r>
            <a:r>
              <a:rPr lang="en-US" altLang="de-DE">
                <a:cs typeface="Arial" panose="020B0604020202020204" pitchFamily="34" charset="0"/>
              </a:rPr>
              <a:t>—</a:t>
            </a:r>
            <a:r>
              <a:rPr lang="en-US" altLang="de-DE"/>
              <a:t>the ending</a:t>
            </a:r>
          </a:p>
          <a:p>
            <a:pPr lvl="1"/>
            <a:r>
              <a:rPr lang="en-US" altLang="de-DE"/>
              <a:t>Then, design the episodes that the player experiences from the beginning to the end</a:t>
            </a:r>
          </a:p>
          <a:p>
            <a:pPr lvl="1"/>
            <a:r>
              <a:rPr lang="en-US" altLang="de-DE"/>
              <a:t>Add side quests</a:t>
            </a:r>
          </a:p>
          <a:p>
            <a:pPr lvl="1"/>
            <a:r>
              <a:rPr lang="en-US" altLang="de-DE"/>
              <a:t>Write an enticing opening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D46CDEE-5A6E-4D6D-B159-8B0EF1297F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50F1B06-2DBB-496E-A4AE-2F46152390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ußzeilenplatzhalter 3">
            <a:extLst>
              <a:ext uri="{FF2B5EF4-FFF2-40B4-BE49-F238E27FC236}">
                <a16:creationId xmlns:a16="http://schemas.microsoft.com/office/drawing/2014/main" id="{E0B68556-5119-44FF-84E1-8A4041AB73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1683" name="Foliennummernplatzhalter 4">
            <a:extLst>
              <a:ext uri="{FF2B5EF4-FFF2-40B4-BE49-F238E27FC236}">
                <a16:creationId xmlns:a16="http://schemas.microsoft.com/office/drawing/2014/main" id="{BA467F59-86B3-42AB-BCA6-86863BF643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7269860-AB6D-4E1C-B354-0CBF12274BA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1684" name="Rectangle 2">
            <a:extLst>
              <a:ext uri="{FF2B5EF4-FFF2-40B4-BE49-F238E27FC236}">
                <a16:creationId xmlns:a16="http://schemas.microsoft.com/office/drawing/2014/main" id="{BC2915DE-CF71-4BF7-AA27-1F5FDE79D9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</a:t>
            </a:r>
          </a:p>
        </p:txBody>
      </p:sp>
      <p:sp>
        <p:nvSpPr>
          <p:cNvPr id="71685" name="Rectangle 3">
            <a:extLst>
              <a:ext uri="{FF2B5EF4-FFF2-40B4-BE49-F238E27FC236}">
                <a16:creationId xmlns:a16="http://schemas.microsoft.com/office/drawing/2014/main" id="{3C52BF76-4154-472C-BEAF-D042365A40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Interaction model</a:t>
            </a:r>
          </a:p>
          <a:p>
            <a:pPr lvl="1"/>
            <a:r>
              <a:rPr lang="en-US" altLang="de-DE"/>
              <a:t>Party-based in single-player CRPG</a:t>
            </a:r>
          </a:p>
          <a:p>
            <a:pPr lvl="2"/>
            <a:r>
              <a:rPr lang="en-US" altLang="de-DE"/>
              <a:t>Avatar-based is becoming more common, however</a:t>
            </a:r>
          </a:p>
          <a:p>
            <a:pPr lvl="1"/>
            <a:r>
              <a:rPr lang="en-US" altLang="de-DE"/>
              <a:t>Avatar-based in multiplayer online games</a:t>
            </a:r>
          </a:p>
          <a:p>
            <a:r>
              <a:rPr lang="en-US" altLang="de-DE"/>
              <a:t>Camera model</a:t>
            </a:r>
          </a:p>
          <a:p>
            <a:pPr lvl="1"/>
            <a:r>
              <a:rPr lang="en-US" altLang="de-DE"/>
              <a:t>First person or third person for avatar-based models</a:t>
            </a:r>
          </a:p>
          <a:p>
            <a:pPr lvl="1"/>
            <a:r>
              <a:rPr lang="en-US" altLang="de-DE"/>
              <a:t>Aerial perspective allows player to see all members of the party at once as well as surrounding terrain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346312-C968-4B09-B20D-B6F53FAA8E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548F782-06CD-4FAE-855C-96AC291A4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ußzeilenplatzhalter 3">
            <a:extLst>
              <a:ext uri="{FF2B5EF4-FFF2-40B4-BE49-F238E27FC236}">
                <a16:creationId xmlns:a16="http://schemas.microsoft.com/office/drawing/2014/main" id="{31175028-8AC9-4DE2-8192-BE5DC28D80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2707" name="Foliennummernplatzhalter 4">
            <a:extLst>
              <a:ext uri="{FF2B5EF4-FFF2-40B4-BE49-F238E27FC236}">
                <a16:creationId xmlns:a16="http://schemas.microsoft.com/office/drawing/2014/main" id="{3B4DDF62-E182-4CF9-8623-A2AB8765A3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A9296C9-0395-46D8-A49D-3B314F3D41CC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CC91CDC6-669C-44DD-9E0B-11D11FDF9E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72709" name="Rectangle 3">
            <a:extLst>
              <a:ext uri="{FF2B5EF4-FFF2-40B4-BE49-F238E27FC236}">
                <a16:creationId xmlns:a16="http://schemas.microsoft.com/office/drawing/2014/main" id="{7D6276D2-3061-4F0F-8C88-2BD69F183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User interface</a:t>
            </a:r>
          </a:p>
          <a:p>
            <a:pPr lvl="1"/>
            <a:r>
              <a:rPr lang="en-US" altLang="de-DE"/>
              <a:t>Wide range of actions</a:t>
            </a:r>
            <a:r>
              <a:rPr lang="en-US" altLang="de-DE">
                <a:cs typeface="Arial" panose="020B0604020202020204" pitchFamily="34" charset="0"/>
              </a:rPr>
              <a:t>—i</a:t>
            </a:r>
            <a:r>
              <a:rPr lang="en-US" altLang="de-DE"/>
              <a:t>nterface can be complex</a:t>
            </a:r>
          </a:p>
          <a:p>
            <a:pPr lvl="1"/>
            <a:r>
              <a:rPr lang="en-US" altLang="de-DE"/>
              <a:t>Hide the mechanics to aid the player’s immersion</a:t>
            </a:r>
          </a:p>
          <a:p>
            <a:pPr lvl="1"/>
            <a:r>
              <a:rPr lang="en-US" altLang="de-DE"/>
              <a:t>Repetitive tasks</a:t>
            </a:r>
            <a:r>
              <a:rPr lang="en-US" altLang="de-DE">
                <a:cs typeface="Arial" panose="020B0604020202020204" pitchFamily="34" charset="0"/>
              </a:rPr>
              <a:t>—instead of making the player try repeatedly, automate the repetition and show</a:t>
            </a:r>
            <a:r>
              <a:rPr lang="en-US" altLang="de-DE"/>
              <a:t> </a:t>
            </a:r>
            <a:r>
              <a:rPr lang="en-US" altLang="de-DE">
                <a:cs typeface="Arial" panose="020B0604020202020204" pitchFamily="34" charset="0"/>
              </a:rPr>
              <a:t>a</a:t>
            </a:r>
            <a:r>
              <a:rPr lang="en-US" altLang="de-DE"/>
              <a:t> </a:t>
            </a:r>
            <a:r>
              <a:rPr lang="en-US" altLang="de-DE">
                <a:cs typeface="Arial" panose="020B0604020202020204" pitchFamily="34" charset="0"/>
              </a:rPr>
              <a:t>progress bar</a:t>
            </a:r>
          </a:p>
          <a:p>
            <a:pPr lvl="2"/>
            <a:r>
              <a:rPr lang="en-US" altLang="de-DE"/>
              <a:t>If the character has low skill at the task, it will take a long time</a:t>
            </a:r>
          </a:p>
          <a:p>
            <a:pPr lvl="2"/>
            <a:r>
              <a:rPr lang="en-US" altLang="de-DE"/>
              <a:t>Allow the player to interrupt and abandon the attempt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5867CE8-A968-41AA-B616-98B62918DD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6E68AE6-553B-4599-B33D-677A16FBD6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ußzeilenplatzhalter 3">
            <a:extLst>
              <a:ext uri="{FF2B5EF4-FFF2-40B4-BE49-F238E27FC236}">
                <a16:creationId xmlns:a16="http://schemas.microsoft.com/office/drawing/2014/main" id="{A62E8249-4CF8-483C-846D-A7C368466C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3731" name="Foliennummernplatzhalter 4">
            <a:extLst>
              <a:ext uri="{FF2B5EF4-FFF2-40B4-BE49-F238E27FC236}">
                <a16:creationId xmlns:a16="http://schemas.microsoft.com/office/drawing/2014/main" id="{CA119829-FEA4-4D47-B323-60F8B29F5F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5317842-D951-4AC0-97D0-C92CB3D39FD0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3732" name="Rectangle 6">
            <a:extLst>
              <a:ext uri="{FF2B5EF4-FFF2-40B4-BE49-F238E27FC236}">
                <a16:creationId xmlns:a16="http://schemas.microsoft.com/office/drawing/2014/main" id="{F28D96AA-C8D8-4116-923C-47BC5D965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What Are Sports Games?</a:t>
            </a:r>
          </a:p>
        </p:txBody>
      </p:sp>
      <p:sp>
        <p:nvSpPr>
          <p:cNvPr id="73733" name="Rectangle 7">
            <a:extLst>
              <a:ext uri="{FF2B5EF4-FFF2-40B4-BE49-F238E27FC236}">
                <a16:creationId xmlns:a16="http://schemas.microsoft.com/office/drawing/2014/main" id="{6C620E58-1496-4FFF-AC6E-BBA5EC658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 sports game simulates some aspect of a real or imaginary athletic sport, whether it is playing in matches, managing a team or career, or both </a:t>
            </a:r>
          </a:p>
          <a:p>
            <a:r>
              <a:rPr lang="en-US" altLang="de-DE"/>
              <a:t>Match play makes use of physical and strategic challenges</a:t>
            </a:r>
          </a:p>
          <a:p>
            <a:r>
              <a:rPr lang="en-US" altLang="de-DE"/>
              <a:t>The management challenges are chiefly economic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57A82A5-C914-463F-B809-7F18AF7F99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1ADF1B5-E4AE-41D9-9E44-BCA389BF48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ußzeilenplatzhalter 3">
            <a:extLst>
              <a:ext uri="{FF2B5EF4-FFF2-40B4-BE49-F238E27FC236}">
                <a16:creationId xmlns:a16="http://schemas.microsoft.com/office/drawing/2014/main" id="{B19A8AFB-A253-46C7-8707-8ADC3F72F2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4755" name="Foliennummernplatzhalter 4">
            <a:extLst>
              <a:ext uri="{FF2B5EF4-FFF2-40B4-BE49-F238E27FC236}">
                <a16:creationId xmlns:a16="http://schemas.microsoft.com/office/drawing/2014/main" id="{44F0162E-C4C9-41E6-9DBE-E48A7552E9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C9DCD28-6508-4668-ACB3-80DD27A9F1B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4756" name="Rectangle 6">
            <a:extLst>
              <a:ext uri="{FF2B5EF4-FFF2-40B4-BE49-F238E27FC236}">
                <a16:creationId xmlns:a16="http://schemas.microsoft.com/office/drawing/2014/main" id="{16193C56-FCCB-43B8-8B3D-2E212E645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</a:t>
            </a:r>
          </a:p>
        </p:txBody>
      </p:sp>
      <p:sp>
        <p:nvSpPr>
          <p:cNvPr id="74757" name="Rectangle 7">
            <a:extLst>
              <a:ext uri="{FF2B5EF4-FFF2-40B4-BE49-F238E27FC236}">
                <a16:creationId xmlns:a16="http://schemas.microsoft.com/office/drawing/2014/main" id="{584FD923-8CC5-41D9-8005-5F37907EF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 structure</a:t>
            </a:r>
          </a:p>
          <a:p>
            <a:pPr lvl="1"/>
            <a:r>
              <a:rPr lang="en-US" altLang="de-DE"/>
              <a:t>Main gameplay mode is match play</a:t>
            </a:r>
          </a:p>
          <a:p>
            <a:pPr lvl="1"/>
            <a:r>
              <a:rPr lang="en-US" altLang="de-DE"/>
              <a:t>Outside of match play, game’s modes relate to other aspects of the sport</a:t>
            </a:r>
          </a:p>
          <a:p>
            <a:pPr lvl="1"/>
            <a:r>
              <a:rPr lang="en-US" altLang="de-DE"/>
              <a:t>Pause the game for coaching tasks</a:t>
            </a:r>
          </a:p>
          <a:p>
            <a:r>
              <a:rPr lang="en-US" altLang="de-DE"/>
              <a:t>Player roles</a:t>
            </a:r>
          </a:p>
          <a:p>
            <a:pPr lvl="1"/>
            <a:r>
              <a:rPr lang="en-US" altLang="de-DE"/>
              <a:t>Athlete is most common role</a:t>
            </a:r>
            <a:r>
              <a:rPr lang="en-US" altLang="de-DE">
                <a:cs typeface="Arial" panose="020B0604020202020204" pitchFamily="34" charset="0"/>
              </a:rPr>
              <a:t>—p</a:t>
            </a:r>
            <a:r>
              <a:rPr lang="en-US" altLang="de-DE"/>
              <a:t>layer follows the action rather than a single athlete in team sports</a:t>
            </a:r>
          </a:p>
          <a:p>
            <a:pPr lvl="1"/>
            <a:r>
              <a:rPr lang="en-US" altLang="de-DE"/>
              <a:t>Player may also take role of coach or manager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8C2E837-871D-49B3-AA9E-99B2977B8C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7EAF1C8-5439-44F0-B4B3-662D3C673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ußzeilenplatzhalter 3">
            <a:extLst>
              <a:ext uri="{FF2B5EF4-FFF2-40B4-BE49-F238E27FC236}">
                <a16:creationId xmlns:a16="http://schemas.microsoft.com/office/drawing/2014/main" id="{81C0E1A0-199B-45E3-870B-0B5443384C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5779" name="Foliennummernplatzhalter 4">
            <a:extLst>
              <a:ext uri="{FF2B5EF4-FFF2-40B4-BE49-F238E27FC236}">
                <a16:creationId xmlns:a16="http://schemas.microsoft.com/office/drawing/2014/main" id="{EE2C051D-E3E8-49CC-BE99-4C82A459BA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C7F8567-CBE9-4A38-90BF-031595791C8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5780" name="Rectangle 6">
            <a:extLst>
              <a:ext uri="{FF2B5EF4-FFF2-40B4-BE49-F238E27FC236}">
                <a16:creationId xmlns:a16="http://schemas.microsoft.com/office/drawing/2014/main" id="{18B85748-71FF-411A-BF91-B2D5FF1D6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75781" name="Rectangle 7">
            <a:extLst>
              <a:ext uri="{FF2B5EF4-FFF2-40B4-BE49-F238E27FC236}">
                <a16:creationId xmlns:a16="http://schemas.microsoft.com/office/drawing/2014/main" id="{F6E7964F-46AD-4D6A-8883-6020C1E2D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Gameplay and rules</a:t>
            </a:r>
          </a:p>
          <a:p>
            <a:pPr lvl="1"/>
            <a:r>
              <a:rPr lang="en-US" altLang="de-DE"/>
              <a:t>Challenges and actions match the sport</a:t>
            </a:r>
          </a:p>
          <a:p>
            <a:pPr lvl="2"/>
            <a:r>
              <a:rPr lang="en-US" altLang="de-DE"/>
              <a:t>Athlete—Physical challenges</a:t>
            </a:r>
          </a:p>
          <a:p>
            <a:pPr lvl="2"/>
            <a:r>
              <a:rPr lang="en-US" altLang="de-DE"/>
              <a:t>Coach—Strategic challenges</a:t>
            </a:r>
          </a:p>
          <a:p>
            <a:pPr lvl="1"/>
            <a:r>
              <a:rPr lang="en-US" altLang="de-DE"/>
              <a:t>Rules might have to be relaxed because controlling athletes onscreen does not correspond exactly to real-life sports experiences</a:t>
            </a:r>
          </a:p>
          <a:p>
            <a:pPr lvl="1"/>
            <a:r>
              <a:rPr lang="en-US" altLang="de-DE"/>
              <a:t>Need to decide what to do about athlete mistakes outside of player control</a:t>
            </a:r>
          </a:p>
          <a:p>
            <a:pPr lvl="2"/>
            <a:r>
              <a:rPr lang="en-US" altLang="de-DE"/>
              <a:t>Allow players to set referee parameters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01E9AC0-A800-420E-BE00-F6183DD6D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742ACEF-F08D-47DE-B470-408F49CBA4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ußzeilenplatzhalter 3">
            <a:extLst>
              <a:ext uri="{FF2B5EF4-FFF2-40B4-BE49-F238E27FC236}">
                <a16:creationId xmlns:a16="http://schemas.microsoft.com/office/drawing/2014/main" id="{DD88483A-7FBC-4E7C-9451-4DC3B5E714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6803" name="Foliennummernplatzhalter 4">
            <a:extLst>
              <a:ext uri="{FF2B5EF4-FFF2-40B4-BE49-F238E27FC236}">
                <a16:creationId xmlns:a16="http://schemas.microsoft.com/office/drawing/2014/main" id="{B2FB5DB5-E99E-4886-A1F4-395DC6F50F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35C996B-7EB9-40A5-879C-00C25B95C2F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6804" name="Rectangle 6">
            <a:extLst>
              <a:ext uri="{FF2B5EF4-FFF2-40B4-BE49-F238E27FC236}">
                <a16:creationId xmlns:a16="http://schemas.microsoft.com/office/drawing/2014/main" id="{D202194A-313B-4F2B-9181-A60B886E0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76805" name="Rectangle 7">
            <a:extLst>
              <a:ext uri="{FF2B5EF4-FFF2-40B4-BE49-F238E27FC236}">
                <a16:creationId xmlns:a16="http://schemas.microsoft.com/office/drawing/2014/main" id="{17431D77-9C8C-4016-8570-C3B2F8D189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Competition modes</a:t>
            </a:r>
          </a:p>
          <a:p>
            <a:pPr lvl="1"/>
            <a:r>
              <a:rPr lang="en-US" altLang="de-DE"/>
              <a:t>All competition modes are allowed</a:t>
            </a:r>
          </a:p>
          <a:p>
            <a:pPr lvl="1"/>
            <a:r>
              <a:rPr lang="en-US" altLang="de-DE"/>
              <a:t>Sports games are more popular on consoles to permit multiplayer competition</a:t>
            </a:r>
          </a:p>
          <a:p>
            <a:pPr lvl="1"/>
            <a:r>
              <a:rPr lang="en-US" altLang="de-DE"/>
              <a:t>One mode should include computer versus itself so players can watch a match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794DF0-A378-4728-B6F4-74621113A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403CE26-AA10-4221-9BD2-CE3C7C53C6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ußzeilenplatzhalter 3">
            <a:extLst>
              <a:ext uri="{FF2B5EF4-FFF2-40B4-BE49-F238E27FC236}">
                <a16:creationId xmlns:a16="http://schemas.microsoft.com/office/drawing/2014/main" id="{D1EE3666-D4FC-4D12-86AE-68BDACB47C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7827" name="Foliennummernplatzhalter 4">
            <a:extLst>
              <a:ext uri="{FF2B5EF4-FFF2-40B4-BE49-F238E27FC236}">
                <a16:creationId xmlns:a16="http://schemas.microsoft.com/office/drawing/2014/main" id="{BC3CB1D3-518E-4382-B3AB-BF8E19EC4E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E1BD152-FF8C-4689-B1DE-B7CB144EB6B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7828" name="Rectangle 6">
            <a:extLst>
              <a:ext uri="{FF2B5EF4-FFF2-40B4-BE49-F238E27FC236}">
                <a16:creationId xmlns:a16="http://schemas.microsoft.com/office/drawing/2014/main" id="{4D612DBC-9B1B-4CDE-B481-5D8B4F84E9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77829" name="Rectangle 7">
            <a:extLst>
              <a:ext uri="{FF2B5EF4-FFF2-40B4-BE49-F238E27FC236}">
                <a16:creationId xmlns:a16="http://schemas.microsoft.com/office/drawing/2014/main" id="{AB02680F-E9D8-46ED-96A9-3A9E314550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Victory and loss conditions</a:t>
            </a:r>
          </a:p>
          <a:p>
            <a:pPr lvl="1"/>
            <a:r>
              <a:rPr lang="en-US" altLang="de-DE"/>
              <a:t>Match real sport’s victory and loss conditions</a:t>
            </a:r>
          </a:p>
          <a:p>
            <a:pPr lvl="1"/>
            <a:r>
              <a:rPr lang="en-US" altLang="de-DE"/>
              <a:t>Modes</a:t>
            </a:r>
          </a:p>
          <a:p>
            <a:pPr lvl="2"/>
            <a:r>
              <a:rPr lang="en-US" altLang="de-DE"/>
              <a:t>Season mode</a:t>
            </a:r>
          </a:p>
          <a:p>
            <a:pPr lvl="2"/>
            <a:r>
              <a:rPr lang="en-US" altLang="de-DE"/>
              <a:t>Exhibition mode</a:t>
            </a:r>
          </a:p>
          <a:p>
            <a:pPr lvl="2"/>
            <a:r>
              <a:rPr lang="en-US" altLang="de-DE"/>
              <a:t>Sudden death</a:t>
            </a:r>
          </a:p>
          <a:p>
            <a:pPr lvl="2"/>
            <a:r>
              <a:rPr lang="en-US" altLang="de-DE"/>
              <a:t>Round robin</a:t>
            </a:r>
          </a:p>
          <a:p>
            <a:pPr lvl="2"/>
            <a:r>
              <a:rPr lang="en-US" altLang="de-DE"/>
              <a:t>Tournament mode</a:t>
            </a:r>
          </a:p>
          <a:p>
            <a:pPr lvl="2"/>
            <a:r>
              <a:rPr lang="en-US" altLang="de-DE"/>
              <a:t>Franchise mode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813E5CF-09AB-4ACE-9D6C-BEC2154287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1F8B441-BD28-49DD-B508-B1BAA9B2B0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ußzeilenplatzhalter 3">
            <a:extLst>
              <a:ext uri="{FF2B5EF4-FFF2-40B4-BE49-F238E27FC236}">
                <a16:creationId xmlns:a16="http://schemas.microsoft.com/office/drawing/2014/main" id="{50326090-3CF2-405D-AC96-9638383A44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8851" name="Foliennummernplatzhalter 4">
            <a:extLst>
              <a:ext uri="{FF2B5EF4-FFF2-40B4-BE49-F238E27FC236}">
                <a16:creationId xmlns:a16="http://schemas.microsoft.com/office/drawing/2014/main" id="{4140E97F-DF24-476B-9C04-0BC4C9481F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2B63552-A975-49F1-893F-5C0FE7D2CC5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8852" name="Rectangle 6">
            <a:extLst>
              <a:ext uri="{FF2B5EF4-FFF2-40B4-BE49-F238E27FC236}">
                <a16:creationId xmlns:a16="http://schemas.microsoft.com/office/drawing/2014/main" id="{C5141628-91E6-4921-A3EE-EE4A1F2D47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78853" name="Rectangle 7">
            <a:extLst>
              <a:ext uri="{FF2B5EF4-FFF2-40B4-BE49-F238E27FC236}">
                <a16:creationId xmlns:a16="http://schemas.microsoft.com/office/drawing/2014/main" id="{E55B1085-8852-4B28-A47B-B7D5DF29E3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Opportunities for creative play</a:t>
            </a:r>
          </a:p>
          <a:p>
            <a:pPr lvl="1"/>
            <a:r>
              <a:rPr lang="en-US" altLang="de-DE"/>
              <a:t>Team creation</a:t>
            </a:r>
            <a:r>
              <a:rPr lang="en-US" altLang="de-DE">
                <a:cs typeface="Arial" panose="020B0604020202020204" pitchFamily="34" charset="0"/>
              </a:rPr>
              <a:t>—players create their own teams</a:t>
            </a:r>
          </a:p>
          <a:p>
            <a:pPr lvl="1"/>
            <a:r>
              <a:rPr lang="en-US" altLang="de-DE"/>
              <a:t>Strategy design</a:t>
            </a:r>
            <a:r>
              <a:rPr lang="en-US" altLang="de-DE">
                <a:cs typeface="Arial" panose="020B0604020202020204" pitchFamily="34" charset="0"/>
              </a:rPr>
              <a:t>—players can create their own strategies</a:t>
            </a:r>
            <a:endParaRPr lang="en-US" altLang="de-DE"/>
          </a:p>
          <a:p>
            <a:pPr lvl="1"/>
            <a:r>
              <a:rPr lang="en-US" altLang="de-DE"/>
              <a:t>Playing field design</a:t>
            </a:r>
            <a:r>
              <a:rPr lang="en-US" altLang="de-DE">
                <a:cs typeface="Arial" panose="020B0604020202020204" pitchFamily="34" charset="0"/>
              </a:rPr>
              <a:t>—players can edit the shape of the playing field if sport allows this option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C6113B2-3F55-4961-AFD4-5F3582C1C9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68004CF-B830-4B95-872B-2529D59176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Fußzeilenplatzhalter 3">
            <a:extLst>
              <a:ext uri="{FF2B5EF4-FFF2-40B4-BE49-F238E27FC236}">
                <a16:creationId xmlns:a16="http://schemas.microsoft.com/office/drawing/2014/main" id="{B015E032-7A32-46D4-909F-332CA28C52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9875" name="Foliennummernplatzhalter 4">
            <a:extLst>
              <a:ext uri="{FF2B5EF4-FFF2-40B4-BE49-F238E27FC236}">
                <a16:creationId xmlns:a16="http://schemas.microsoft.com/office/drawing/2014/main" id="{C566D2B0-204C-4732-BA78-4356C6DC82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D91ECFC-A357-4224-8A8D-BE31023BC4D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9876" name="Rectangle 6">
            <a:extLst>
              <a:ext uri="{FF2B5EF4-FFF2-40B4-BE49-F238E27FC236}">
                <a16:creationId xmlns:a16="http://schemas.microsoft.com/office/drawing/2014/main" id="{B9E152A1-A403-441A-B853-D654591157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79877" name="Rectangle 7">
            <a:extLst>
              <a:ext uri="{FF2B5EF4-FFF2-40B4-BE49-F238E27FC236}">
                <a16:creationId xmlns:a16="http://schemas.microsoft.com/office/drawing/2014/main" id="{081B1271-B5D2-402A-AA99-B7F569F0C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Inventing a sport is a risky option that is hard to sell</a:t>
            </a:r>
          </a:p>
          <a:p>
            <a:r>
              <a:rPr lang="en-US" altLang="de-DE"/>
              <a:t>Weather</a:t>
            </a:r>
          </a:p>
          <a:p>
            <a:pPr lvl="1"/>
            <a:r>
              <a:rPr lang="en-US" altLang="de-DE"/>
              <a:t>Weather can invoke special rules</a:t>
            </a:r>
          </a:p>
          <a:p>
            <a:pPr lvl="1"/>
            <a:r>
              <a:rPr lang="en-US" altLang="de-DE"/>
              <a:t>Weather affects the game</a:t>
            </a:r>
          </a:p>
          <a:p>
            <a:r>
              <a:rPr lang="en-US" altLang="de-DE"/>
              <a:t>Instant replay is an essential feature</a:t>
            </a:r>
          </a:p>
          <a:p>
            <a:pPr lvl="1"/>
            <a:r>
              <a:rPr lang="en-US" altLang="de-DE"/>
              <a:t>Include all usual video forward/reverse features</a:t>
            </a:r>
          </a:p>
          <a:p>
            <a:pPr lvl="1"/>
            <a:r>
              <a:rPr lang="en-US" altLang="de-DE"/>
              <a:t>Allow player to move camera around</a:t>
            </a:r>
          </a:p>
          <a:p>
            <a:pPr lvl="1"/>
            <a:r>
              <a:rPr lang="en-US" altLang="de-DE"/>
              <a:t>Allow locking the camera to an athlete or the ball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E6558D4-D3B5-4A4F-9E47-1A7E645BDC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6B4B64A-1990-4E02-84DF-36A54A270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ußzeilenplatzhalter 3">
            <a:extLst>
              <a:ext uri="{FF2B5EF4-FFF2-40B4-BE49-F238E27FC236}">
                <a16:creationId xmlns:a16="http://schemas.microsoft.com/office/drawing/2014/main" id="{5DCB9959-9C59-44AC-8CFE-26ECDBEF65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0899" name="Foliennummernplatzhalter 4">
            <a:extLst>
              <a:ext uri="{FF2B5EF4-FFF2-40B4-BE49-F238E27FC236}">
                <a16:creationId xmlns:a16="http://schemas.microsoft.com/office/drawing/2014/main" id="{1371E801-A58D-4E1F-84BD-4A5729506A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BF59EFC-57B8-4B02-9FCB-26EFD361765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0900" name="Rectangle 6">
            <a:extLst>
              <a:ext uri="{FF2B5EF4-FFF2-40B4-BE49-F238E27FC236}">
                <a16:creationId xmlns:a16="http://schemas.microsoft.com/office/drawing/2014/main" id="{A7AA8CCC-9B3B-465A-998B-DFCCAE50F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</a:t>
            </a:r>
          </a:p>
        </p:txBody>
      </p:sp>
      <p:sp>
        <p:nvSpPr>
          <p:cNvPr id="80901" name="Rectangle 7">
            <a:extLst>
              <a:ext uri="{FF2B5EF4-FFF2-40B4-BE49-F238E27FC236}">
                <a16:creationId xmlns:a16="http://schemas.microsoft.com/office/drawing/2014/main" id="{11C4E49D-9553-4445-BB7F-E9DE5D659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Physics for sports games</a:t>
            </a:r>
          </a:p>
          <a:p>
            <a:pPr lvl="1"/>
            <a:r>
              <a:rPr lang="en-US" altLang="de-DE"/>
              <a:t>Physics engine determines the behavior of moving bodies in the match</a:t>
            </a:r>
          </a:p>
          <a:p>
            <a:pPr lvl="1"/>
            <a:r>
              <a:rPr lang="en-US" altLang="de-DE"/>
              <a:t>Physics should not be perfectly realistic because</a:t>
            </a:r>
          </a:p>
          <a:p>
            <a:pPr lvl="2"/>
            <a:r>
              <a:rPr lang="en-US" altLang="de-DE"/>
              <a:t>Player does not have precise control</a:t>
            </a:r>
          </a:p>
          <a:p>
            <a:pPr lvl="2"/>
            <a:r>
              <a:rPr lang="en-US" altLang="de-DE"/>
              <a:t>Player is not a professional athlete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40B1ABB-5F4B-49F6-B894-5A66CE16D5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DE90773-E26B-4B96-8A8C-CB1698A3FF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ußzeilenplatzhalter 3">
            <a:extLst>
              <a:ext uri="{FF2B5EF4-FFF2-40B4-BE49-F238E27FC236}">
                <a16:creationId xmlns:a16="http://schemas.microsoft.com/office/drawing/2014/main" id="{C436CA7D-5B82-487D-A41A-52CA5991E0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1923" name="Foliennummernplatzhalter 4">
            <a:extLst>
              <a:ext uri="{FF2B5EF4-FFF2-40B4-BE49-F238E27FC236}">
                <a16:creationId xmlns:a16="http://schemas.microsoft.com/office/drawing/2014/main" id="{15BB2056-79AE-4C3C-8A93-72E3F91F03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DBE7ED1-D73D-4C7D-A894-2CDA47B336B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1924" name="Rectangle 6">
            <a:extLst>
              <a:ext uri="{FF2B5EF4-FFF2-40B4-BE49-F238E27FC236}">
                <a16:creationId xmlns:a16="http://schemas.microsoft.com/office/drawing/2014/main" id="{42537975-A03C-4513-A962-04DC61A01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81925" name="Rectangle 7">
            <a:extLst>
              <a:ext uri="{FF2B5EF4-FFF2-40B4-BE49-F238E27FC236}">
                <a16:creationId xmlns:a16="http://schemas.microsoft.com/office/drawing/2014/main" id="{7999D82F-8655-4F34-8223-E92571F639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Rating the athletes</a:t>
            </a:r>
          </a:p>
          <a:p>
            <a:pPr lvl="1"/>
            <a:r>
              <a:rPr lang="en-US" altLang="de-DE"/>
              <a:t>Developing ratings is a big task</a:t>
            </a:r>
          </a:p>
          <a:p>
            <a:pPr lvl="1"/>
            <a:r>
              <a:rPr lang="en-US" altLang="de-DE"/>
              <a:t>Ratings provide data for the physics engine to simulate the athletes accurately</a:t>
            </a:r>
          </a:p>
          <a:p>
            <a:pPr lvl="1"/>
            <a:r>
              <a:rPr lang="en-US" altLang="de-DE"/>
              <a:t>Common ratings are provided for all athletes—speed, agility, weight, etc.</a:t>
            </a:r>
          </a:p>
          <a:p>
            <a:pPr lvl="1"/>
            <a:r>
              <a:rPr lang="en-US" altLang="de-DE"/>
              <a:t>Specialized ratings apply to specific positions—passing strength, passing accuracy, etc.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9BDD77B-1A36-4612-8F3C-90FDC788C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B396E3C-CDA9-4863-BEA3-F394458654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Fußzeilenplatzhalter 3">
            <a:extLst>
              <a:ext uri="{FF2B5EF4-FFF2-40B4-BE49-F238E27FC236}">
                <a16:creationId xmlns:a16="http://schemas.microsoft.com/office/drawing/2014/main" id="{7E643701-82C4-4975-93B7-8951802E3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2947" name="Foliennummernplatzhalter 4">
            <a:extLst>
              <a:ext uri="{FF2B5EF4-FFF2-40B4-BE49-F238E27FC236}">
                <a16:creationId xmlns:a16="http://schemas.microsoft.com/office/drawing/2014/main" id="{DCB13125-E851-4E2D-8284-4B96008584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8AEDE38-142B-479F-BADF-2D7EDFE2AAA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2948" name="Rectangle 6">
            <a:extLst>
              <a:ext uri="{FF2B5EF4-FFF2-40B4-BE49-F238E27FC236}">
                <a16:creationId xmlns:a16="http://schemas.microsoft.com/office/drawing/2014/main" id="{7E9239B7-C136-4847-A101-67D428AE68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82949" name="Rectangle 7">
            <a:extLst>
              <a:ext uri="{FF2B5EF4-FFF2-40B4-BE49-F238E27FC236}">
                <a16:creationId xmlns:a16="http://schemas.microsoft.com/office/drawing/2014/main" id="{36CF6BBB-9622-491A-A829-5861D685AC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Athlete AI design</a:t>
            </a:r>
          </a:p>
          <a:p>
            <a:pPr lvl="1"/>
            <a:r>
              <a:rPr lang="en-US" altLang="de-DE"/>
              <a:t>Define the state space</a:t>
            </a:r>
          </a:p>
          <a:p>
            <a:pPr lvl="2"/>
            <a:r>
              <a:rPr lang="en-US" altLang="de-DE"/>
              <a:t>Play in a match is broken into states defined by rules and strategy (e.g., fly ball, foul ball, grounder, strikeout)</a:t>
            </a:r>
          </a:p>
          <a:p>
            <a:pPr lvl="2"/>
            <a:r>
              <a:rPr lang="en-US" altLang="de-DE"/>
              <a:t>Create a flowchart to map the game’s states</a:t>
            </a:r>
          </a:p>
          <a:p>
            <a:pPr lvl="1"/>
            <a:r>
              <a:rPr lang="en-US" altLang="de-DE"/>
              <a:t>Set collective and individual goals in each state</a:t>
            </a:r>
          </a:p>
          <a:p>
            <a:pPr lvl="2"/>
            <a:r>
              <a:rPr lang="en-US" altLang="de-DE"/>
              <a:t>Individual goals are what each athlete tries to achieve in the course of playing his position</a:t>
            </a:r>
          </a:p>
          <a:p>
            <a:pPr lvl="2"/>
            <a:r>
              <a:rPr lang="en-US" altLang="de-DE"/>
              <a:t>Collective goal is what the team is trying to achieve as a whole; the collective goal determines individual goals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561BCA-CF40-4F3E-A41F-B3EDE2409A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8AE1CCD-E53D-4D35-B405-C77364D557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ußzeilenplatzhalter 3">
            <a:extLst>
              <a:ext uri="{FF2B5EF4-FFF2-40B4-BE49-F238E27FC236}">
                <a16:creationId xmlns:a16="http://schemas.microsoft.com/office/drawing/2014/main" id="{49A0B480-9E8C-4A3F-82CE-4A94BBB0BA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3971" name="Foliennummernplatzhalter 4">
            <a:extLst>
              <a:ext uri="{FF2B5EF4-FFF2-40B4-BE49-F238E27FC236}">
                <a16:creationId xmlns:a16="http://schemas.microsoft.com/office/drawing/2014/main" id="{4A18C5E2-76AD-4A26-AA8E-EC9A482F41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7D0209D-6640-49EF-8697-5B3B8219143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3972" name="Rectangle 6">
            <a:extLst>
              <a:ext uri="{FF2B5EF4-FFF2-40B4-BE49-F238E27FC236}">
                <a16:creationId xmlns:a16="http://schemas.microsoft.com/office/drawing/2014/main" id="{25D18E29-B526-4E34-BC60-4AB5B3EE53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83973" name="Rectangle 7">
            <a:extLst>
              <a:ext uri="{FF2B5EF4-FFF2-40B4-BE49-F238E27FC236}">
                <a16:creationId xmlns:a16="http://schemas.microsoft.com/office/drawing/2014/main" id="{8B2EE1A7-1F8B-4AE8-8BA9-CF7C8D56E4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Injuries</a:t>
            </a:r>
          </a:p>
          <a:p>
            <a:pPr lvl="1"/>
            <a:r>
              <a:rPr lang="en-US" altLang="de-DE"/>
              <a:t>Injuries introduce some chance</a:t>
            </a:r>
          </a:p>
          <a:p>
            <a:pPr lvl="1"/>
            <a:r>
              <a:rPr lang="en-US" altLang="de-DE"/>
              <a:t>Allow players to turn off injuries</a:t>
            </a:r>
          </a:p>
          <a:p>
            <a:r>
              <a:rPr lang="en-US" altLang="de-DE"/>
              <a:t>Arcade mode versus simulation mode</a:t>
            </a:r>
          </a:p>
          <a:p>
            <a:pPr lvl="1"/>
            <a:r>
              <a:rPr lang="en-US" altLang="de-DE"/>
              <a:t>Arcade mode increases action and decreases realism; produces higher scores</a:t>
            </a:r>
          </a:p>
          <a:p>
            <a:pPr lvl="1"/>
            <a:r>
              <a:rPr lang="en-US" altLang="de-DE"/>
              <a:t>Simulation mode increases realism but probably decreases action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2B4DDF4-03F5-494E-8F6B-7BC29D8898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0429FE7-4D4A-4FD9-A762-C1C27ECEB5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ußzeilenplatzhalter 3">
            <a:extLst>
              <a:ext uri="{FF2B5EF4-FFF2-40B4-BE49-F238E27FC236}">
                <a16:creationId xmlns:a16="http://schemas.microsoft.com/office/drawing/2014/main" id="{B64FAE7A-B3B1-4268-BB04-8FFDF39AB1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4995" name="Foliennummernplatzhalter 4">
            <a:extLst>
              <a:ext uri="{FF2B5EF4-FFF2-40B4-BE49-F238E27FC236}">
                <a16:creationId xmlns:a16="http://schemas.microsoft.com/office/drawing/2014/main" id="{1C3B6D49-D795-474D-A642-7A4B9D3B67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8FD29A3-A3EC-4560-8205-D5C99C1F85F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4996" name="Rectangle 6">
            <a:extLst>
              <a:ext uri="{FF2B5EF4-FFF2-40B4-BE49-F238E27FC236}">
                <a16:creationId xmlns:a16="http://schemas.microsoft.com/office/drawing/2014/main" id="{CE1BE739-5C6D-4450-8172-E3309DE38D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84997" name="Rectangle 7">
            <a:extLst>
              <a:ext uri="{FF2B5EF4-FFF2-40B4-BE49-F238E27FC236}">
                <a16:creationId xmlns:a16="http://schemas.microsoft.com/office/drawing/2014/main" id="{3224D912-AF62-42D6-B350-C456063DE0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Simulating matches automatically</a:t>
            </a:r>
          </a:p>
          <a:p>
            <a:pPr lvl="1"/>
            <a:r>
              <a:rPr lang="en-US" altLang="de-DE"/>
              <a:t>Computer plays out matches and records results</a:t>
            </a:r>
          </a:p>
          <a:p>
            <a:pPr lvl="1"/>
            <a:r>
              <a:rPr lang="en-US" altLang="de-DE"/>
              <a:t>To fake results quickly, roll dice to generate game scores</a:t>
            </a:r>
          </a:p>
          <a:p>
            <a:pPr lvl="2"/>
            <a:r>
              <a:rPr lang="en-US" altLang="de-DE"/>
              <a:t>Scores must be restricted to a credible range</a:t>
            </a:r>
          </a:p>
          <a:p>
            <a:pPr lvl="2"/>
            <a:r>
              <a:rPr lang="en-US" altLang="de-DE"/>
              <a:t>Doesn’t generate other statistics</a:t>
            </a:r>
          </a:p>
          <a:p>
            <a:pPr lvl="1"/>
            <a:r>
              <a:rPr lang="en-US" altLang="de-DE"/>
              <a:t>Allowing a home field advantage is not recommended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3ADED22-993D-44BC-9187-3D6ABB667E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1B40914-2320-43C7-BE74-840F60541F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Fußzeilenplatzhalter 3">
            <a:extLst>
              <a:ext uri="{FF2B5EF4-FFF2-40B4-BE49-F238E27FC236}">
                <a16:creationId xmlns:a16="http://schemas.microsoft.com/office/drawing/2014/main" id="{EEDCFAF6-244B-4FEF-B5FA-185C080414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6019" name="Foliennummernplatzhalter 4">
            <a:extLst>
              <a:ext uri="{FF2B5EF4-FFF2-40B4-BE49-F238E27FC236}">
                <a16:creationId xmlns:a16="http://schemas.microsoft.com/office/drawing/2014/main" id="{FCE16000-2859-420B-AB1E-DAB9A4936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57CFFF6-7FBF-42DE-9669-C2EE252EAFC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6020" name="Rectangle 6">
            <a:extLst>
              <a:ext uri="{FF2B5EF4-FFF2-40B4-BE49-F238E27FC236}">
                <a16:creationId xmlns:a16="http://schemas.microsoft.com/office/drawing/2014/main" id="{2AF02E59-A11C-4C25-9A94-5443155AAF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</a:t>
            </a:r>
          </a:p>
        </p:txBody>
      </p:sp>
      <p:sp>
        <p:nvSpPr>
          <p:cNvPr id="86021" name="Rectangle 7">
            <a:extLst>
              <a:ext uri="{FF2B5EF4-FFF2-40B4-BE49-F238E27FC236}">
                <a16:creationId xmlns:a16="http://schemas.microsoft.com/office/drawing/2014/main" id="{A65FE76B-6D8B-4E30-B0A1-AC26E6FB43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Setting</a:t>
            </a:r>
          </a:p>
          <a:p>
            <a:pPr lvl="1"/>
            <a:r>
              <a:rPr lang="en-US" altLang="de-DE"/>
              <a:t>Accurate copies of real stadiums and arenas</a:t>
            </a:r>
          </a:p>
          <a:p>
            <a:pPr lvl="1"/>
            <a:r>
              <a:rPr lang="en-US" altLang="de-DE"/>
              <a:t>Weather significantly affects games played outdoors</a:t>
            </a:r>
          </a:p>
          <a:p>
            <a:pPr lvl="1"/>
            <a:r>
              <a:rPr lang="en-US" altLang="de-DE"/>
              <a:t>Crowd noises contribute to setting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5374B7D-C0E2-4D7D-AD08-1493979AA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C50A14-0CEB-4B7A-B47C-C35907685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Fußzeilenplatzhalter 3">
            <a:extLst>
              <a:ext uri="{FF2B5EF4-FFF2-40B4-BE49-F238E27FC236}">
                <a16:creationId xmlns:a16="http://schemas.microsoft.com/office/drawing/2014/main" id="{065ECE16-9F82-4375-A11F-A5F1DAE070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7043" name="Foliennummernplatzhalter 4">
            <a:extLst>
              <a:ext uri="{FF2B5EF4-FFF2-40B4-BE49-F238E27FC236}">
                <a16:creationId xmlns:a16="http://schemas.microsoft.com/office/drawing/2014/main" id="{436902BE-A91C-40E8-8E27-6AE4E42976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C4E7DD9-B15F-4F1B-94E6-418716E41A9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7044" name="Rectangle 6">
            <a:extLst>
              <a:ext uri="{FF2B5EF4-FFF2-40B4-BE49-F238E27FC236}">
                <a16:creationId xmlns:a16="http://schemas.microsoft.com/office/drawing/2014/main" id="{C66CA559-3624-454D-81B4-0033F812F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 </a:t>
            </a:r>
            <a:r>
              <a:rPr lang="en-US" altLang="de-DE" sz="3200"/>
              <a:t>(Cont.)</a:t>
            </a:r>
          </a:p>
        </p:txBody>
      </p:sp>
      <p:sp>
        <p:nvSpPr>
          <p:cNvPr id="87045" name="Rectangle 7">
            <a:extLst>
              <a:ext uri="{FF2B5EF4-FFF2-40B4-BE49-F238E27FC236}">
                <a16:creationId xmlns:a16="http://schemas.microsoft.com/office/drawing/2014/main" id="{1ECC5E2C-93FB-482C-BB24-87E8462D4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Licenses, trademarks, and publicity rights</a:t>
            </a:r>
          </a:p>
          <a:p>
            <a:pPr lvl="1"/>
            <a:r>
              <a:rPr lang="en-US" altLang="de-DE"/>
              <a:t>Team and league trademarks</a:t>
            </a:r>
          </a:p>
          <a:p>
            <a:pPr lvl="2"/>
            <a:r>
              <a:rPr lang="en-US" altLang="de-DE"/>
              <a:t>In America, the league holds the license to use the team and league names, logos, uniform designs, etc.</a:t>
            </a:r>
          </a:p>
          <a:p>
            <a:pPr lvl="2"/>
            <a:r>
              <a:rPr lang="en-US" altLang="de-DE"/>
              <a:t>A variety of governing bodies manage individual sports</a:t>
            </a:r>
          </a:p>
          <a:p>
            <a:pPr lvl="2"/>
            <a:r>
              <a:rPr lang="en-US" altLang="de-DE"/>
              <a:t>Events are owned by the organization producing them</a:t>
            </a:r>
          </a:p>
          <a:p>
            <a:pPr lvl="2"/>
            <a:r>
              <a:rPr lang="en-US" altLang="de-DE"/>
              <a:t>Stadiums are now asserting trademark rights too</a:t>
            </a:r>
          </a:p>
          <a:p>
            <a:pPr lvl="1"/>
            <a:r>
              <a:rPr lang="en-US" altLang="de-DE"/>
              <a:t>Personal publicity rights owned by the athlete or an organization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286EC25-7D33-497F-909A-B01AD7DFB2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67D339C-FCB8-42FA-B0BC-CAECBECE5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ußzeilenplatzhalter 3">
            <a:extLst>
              <a:ext uri="{FF2B5EF4-FFF2-40B4-BE49-F238E27FC236}">
                <a16:creationId xmlns:a16="http://schemas.microsoft.com/office/drawing/2014/main" id="{586410DD-9547-4AE5-ABB1-6C8CB4BF98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8067" name="Foliennummernplatzhalter 4">
            <a:extLst>
              <a:ext uri="{FF2B5EF4-FFF2-40B4-BE49-F238E27FC236}">
                <a16:creationId xmlns:a16="http://schemas.microsoft.com/office/drawing/2014/main" id="{A6CB9BE9-6BA3-490D-B7EB-A322F861A6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4C918B9-03E6-4BA9-928A-F3C337A5CE0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8068" name="Rectangle 6">
            <a:extLst>
              <a:ext uri="{FF2B5EF4-FFF2-40B4-BE49-F238E27FC236}">
                <a16:creationId xmlns:a16="http://schemas.microsoft.com/office/drawing/2014/main" id="{A2297FC1-20F1-412C-B4EB-1A553FF83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 </a:t>
            </a:r>
            <a:r>
              <a:rPr lang="en-US" altLang="de-DE" sz="3200"/>
              <a:t>(Cont.)</a:t>
            </a:r>
          </a:p>
        </p:txBody>
      </p:sp>
      <p:sp>
        <p:nvSpPr>
          <p:cNvPr id="88069" name="Rectangle 7">
            <a:extLst>
              <a:ext uri="{FF2B5EF4-FFF2-40B4-BE49-F238E27FC236}">
                <a16:creationId xmlns:a16="http://schemas.microsoft.com/office/drawing/2014/main" id="{2DFD53A1-6853-4492-B7B4-9FD481A5B6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Audio commentary</a:t>
            </a:r>
          </a:p>
          <a:p>
            <a:pPr lvl="1"/>
            <a:r>
              <a:rPr lang="en-US" altLang="de-DE"/>
              <a:t>Needed to feel like you’re watching the match on television</a:t>
            </a:r>
          </a:p>
          <a:p>
            <a:pPr lvl="1"/>
            <a:r>
              <a:rPr lang="en-US" altLang="de-DE"/>
              <a:t>Play-by-play and color commentary</a:t>
            </a:r>
          </a:p>
          <a:p>
            <a:pPr lvl="1"/>
            <a:r>
              <a:rPr lang="en-US" altLang="de-DE"/>
              <a:t>Note the events that should trigger a specific comment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879496-CDFF-4C97-A088-097B52A86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1742C24-64B8-40C4-A850-B8A5F47B52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Fußzeilenplatzhalter 3">
            <a:extLst>
              <a:ext uri="{FF2B5EF4-FFF2-40B4-BE49-F238E27FC236}">
                <a16:creationId xmlns:a16="http://schemas.microsoft.com/office/drawing/2014/main" id="{0E87D33B-1E75-4B29-BA05-4A6490367C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9091" name="Foliennummernplatzhalter 4">
            <a:extLst>
              <a:ext uri="{FF2B5EF4-FFF2-40B4-BE49-F238E27FC236}">
                <a16:creationId xmlns:a16="http://schemas.microsoft.com/office/drawing/2014/main" id="{893D999D-6E9D-4875-B123-A96156E366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08124BE-90F0-4E65-AF30-53B470D4BF2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9092" name="Rectangle 6">
            <a:extLst>
              <a:ext uri="{FF2B5EF4-FFF2-40B4-BE49-F238E27FC236}">
                <a16:creationId xmlns:a16="http://schemas.microsoft.com/office/drawing/2014/main" id="{C80D3477-4D33-4D15-84C7-97F6C1F87B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</a:t>
            </a:r>
          </a:p>
        </p:txBody>
      </p:sp>
      <p:sp>
        <p:nvSpPr>
          <p:cNvPr id="89093" name="Rectangle 7">
            <a:extLst>
              <a:ext uri="{FF2B5EF4-FFF2-40B4-BE49-F238E27FC236}">
                <a16:creationId xmlns:a16="http://schemas.microsoft.com/office/drawing/2014/main" id="{1B95B89A-4242-4D45-ACA6-CB11DF3C49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de-DE"/>
              <a:t>Interaction model</a:t>
            </a:r>
          </a:p>
          <a:p>
            <a:pPr lvl="1"/>
            <a:r>
              <a:rPr lang="en-US" altLang="de-DE"/>
              <a:t>Player usually controls an avatar</a:t>
            </a:r>
          </a:p>
          <a:p>
            <a:pPr lvl="1"/>
            <a:r>
              <a:rPr lang="en-US" altLang="de-DE"/>
              <a:t>Which athlete is being controlled can change as the play progresses (in team sports)</a:t>
            </a:r>
          </a:p>
          <a:p>
            <a:r>
              <a:rPr lang="en-US" altLang="de-DE"/>
              <a:t>Camera models</a:t>
            </a:r>
          </a:p>
          <a:p>
            <a:pPr lvl="1"/>
            <a:r>
              <a:rPr lang="en-US" altLang="de-DE"/>
              <a:t>Don’t use first-person; players watch the athletes</a:t>
            </a:r>
          </a:p>
          <a:p>
            <a:pPr lvl="1"/>
            <a:r>
              <a:rPr lang="en-US" altLang="de-DE"/>
              <a:t>Overhead</a:t>
            </a:r>
            <a:r>
              <a:rPr lang="en-US" altLang="de-DE">
                <a:cs typeface="Arial" panose="020B0604020202020204" pitchFamily="34" charset="0"/>
              </a:rPr>
              <a:t>—i</a:t>
            </a:r>
            <a:r>
              <a:rPr lang="en-US" altLang="de-DE"/>
              <a:t>ndividual sports</a:t>
            </a:r>
          </a:p>
          <a:p>
            <a:pPr lvl="1"/>
            <a:r>
              <a:rPr lang="en-US" altLang="de-DE"/>
              <a:t>End view or side view</a:t>
            </a:r>
            <a:r>
              <a:rPr lang="en-US" altLang="de-DE">
                <a:cs typeface="Arial" panose="020B0604020202020204" pitchFamily="34" charset="0"/>
              </a:rPr>
              <a:t>—t</a:t>
            </a:r>
            <a:r>
              <a:rPr lang="en-US" altLang="de-DE"/>
              <a:t>eam sports</a:t>
            </a:r>
          </a:p>
          <a:p>
            <a:pPr lvl="1"/>
            <a:r>
              <a:rPr lang="en-US" altLang="de-DE"/>
              <a:t>Picture-in-picture</a:t>
            </a:r>
            <a:r>
              <a:rPr lang="en-US" altLang="de-DE">
                <a:cs typeface="Arial" panose="020B0604020202020204" pitchFamily="34" charset="0"/>
              </a:rPr>
              <a:t>—sports with more than one focal point, e.g. baseball or cricket</a:t>
            </a: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7714F0D-E1A7-4AED-85E0-0EE9655AB2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E11AABB-57C6-4B45-A2B4-684BEEE06F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Fußzeilenplatzhalter 3">
            <a:extLst>
              <a:ext uri="{FF2B5EF4-FFF2-40B4-BE49-F238E27FC236}">
                <a16:creationId xmlns:a16="http://schemas.microsoft.com/office/drawing/2014/main" id="{6C156D81-D224-4D5F-A818-E01BEBFEB9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90115" name="Foliennummernplatzhalter 4">
            <a:extLst>
              <a:ext uri="{FF2B5EF4-FFF2-40B4-BE49-F238E27FC236}">
                <a16:creationId xmlns:a16="http://schemas.microsoft.com/office/drawing/2014/main" id="{E92604C9-8901-4883-A8B7-97418FF8B2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A598D71-DB0F-49EB-8830-FC5A65323F1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0116" name="Rectangle 6">
            <a:extLst>
              <a:ext uri="{FF2B5EF4-FFF2-40B4-BE49-F238E27FC236}">
                <a16:creationId xmlns:a16="http://schemas.microsoft.com/office/drawing/2014/main" id="{DC83DECD-4F89-4C3F-B9E1-6866FCEDE8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90117" name="Rectangle 7">
            <a:extLst>
              <a:ext uri="{FF2B5EF4-FFF2-40B4-BE49-F238E27FC236}">
                <a16:creationId xmlns:a16="http://schemas.microsoft.com/office/drawing/2014/main" id="{1E21DEFA-5598-4573-9464-50A788E6A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de-DE"/>
              <a:t>User interface design</a:t>
            </a:r>
          </a:p>
          <a:p>
            <a:pPr lvl="1"/>
            <a:r>
              <a:rPr lang="en-US" altLang="de-DE"/>
              <a:t>Input Devices</a:t>
            </a:r>
          </a:p>
          <a:p>
            <a:pPr lvl="2"/>
            <a:r>
              <a:rPr lang="en-US" altLang="de-DE"/>
              <a:t>Motion-sensitive (e.g. Wii controller) best for sports</a:t>
            </a:r>
          </a:p>
          <a:p>
            <a:pPr lvl="2"/>
            <a:r>
              <a:rPr lang="en-US" altLang="de-DE"/>
              <a:t>In team games, let the player press a button to switch control to the most appropriate defending athlete </a:t>
            </a:r>
          </a:p>
          <a:p>
            <a:pPr lvl="1"/>
            <a:r>
              <a:rPr lang="en-US" altLang="de-DE"/>
              <a:t>Displays</a:t>
            </a:r>
          </a:p>
          <a:p>
            <a:pPr lvl="2"/>
            <a:r>
              <a:rPr lang="en-US" altLang="de-DE"/>
              <a:t>User interface can change every second, depending on conditions in the match</a:t>
            </a:r>
          </a:p>
          <a:p>
            <a:pPr lvl="2"/>
            <a:r>
              <a:rPr lang="en-US" altLang="de-DE"/>
              <a:t>Each state requires a set of options</a:t>
            </a:r>
          </a:p>
          <a:p>
            <a:pPr lvl="2"/>
            <a:r>
              <a:rPr lang="en-US" altLang="de-DE"/>
              <a:t>Mark the controlled athlete with a label</a:t>
            </a:r>
          </a:p>
          <a:p>
            <a:pPr lvl="2"/>
            <a:r>
              <a:rPr lang="en-US" altLang="de-DE"/>
              <a:t>Use overlays rather than pull-down menus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D55D349-05F6-4F2B-850A-90365E8AF7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E4792FF-2357-4839-AE52-12C4CDBF8E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Fußzeilenplatzhalter 3">
            <a:extLst>
              <a:ext uri="{FF2B5EF4-FFF2-40B4-BE49-F238E27FC236}">
                <a16:creationId xmlns:a16="http://schemas.microsoft.com/office/drawing/2014/main" id="{8F421E00-ECBE-4B6C-B684-33B1EF51C3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91139" name="Foliennummernplatzhalter 4">
            <a:extLst>
              <a:ext uri="{FF2B5EF4-FFF2-40B4-BE49-F238E27FC236}">
                <a16:creationId xmlns:a16="http://schemas.microsoft.com/office/drawing/2014/main" id="{CFC673F1-477E-47D2-9A25-79793248CB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BEBE0B9-391A-4F6C-9829-43CA7D13653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CF7DA0A2-A035-4371-A5D2-A7A2B4C2A4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</a:t>
            </a:r>
          </a:p>
        </p:txBody>
      </p:sp>
      <p:sp>
        <p:nvSpPr>
          <p:cNvPr id="91141" name="Rectangle 3">
            <a:extLst>
              <a:ext uri="{FF2B5EF4-FFF2-40B4-BE49-F238E27FC236}">
                <a16:creationId xmlns:a16="http://schemas.microsoft.com/office/drawing/2014/main" id="{41BFE8D4-02C3-4898-96B8-A86D1F2D38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r>
              <a:rPr lang="en-US" altLang="de-DE"/>
              <a:t>You should now understand</a:t>
            </a:r>
          </a:p>
          <a:p>
            <a:pPr lvl="1"/>
            <a:r>
              <a:rPr lang="en-US" altLang="de-DE"/>
              <a:t>How to identify an action game</a:t>
            </a:r>
          </a:p>
          <a:p>
            <a:pPr lvl="1"/>
            <a:r>
              <a:rPr lang="en-US" altLang="de-DE"/>
              <a:t>How to recognize action game subgenres</a:t>
            </a:r>
          </a:p>
          <a:p>
            <a:pPr lvl="1"/>
            <a:r>
              <a:rPr lang="en-US" altLang="de-DE"/>
              <a:t>How to identify and use characteristics of an action game</a:t>
            </a:r>
          </a:p>
          <a:p>
            <a:pPr lvl="1"/>
            <a:r>
              <a:rPr lang="en-US" altLang="de-DE"/>
              <a:t>How to describe design limitations of action games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A19188-CBFC-4572-BFE1-A754A28029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C23D77D-8033-47A6-BC81-E11A609389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Fußzeilenplatzhalter 3">
            <a:extLst>
              <a:ext uri="{FF2B5EF4-FFF2-40B4-BE49-F238E27FC236}">
                <a16:creationId xmlns:a16="http://schemas.microsoft.com/office/drawing/2014/main" id="{E9B095C7-602B-41C4-A4BF-D4F25783E0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92163" name="Foliennummernplatzhalter 4">
            <a:extLst>
              <a:ext uri="{FF2B5EF4-FFF2-40B4-BE49-F238E27FC236}">
                <a16:creationId xmlns:a16="http://schemas.microsoft.com/office/drawing/2014/main" id="{4710EE53-E2F7-4A8E-A0A7-702CE58583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63E40AB-CFA4-441B-AB41-647779BD0C1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68579699-0155-45BD-BB8F-1F8ECCDF1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r>
              <a:rPr lang="en-US" altLang="de-DE"/>
              <a:t>You should now understand</a:t>
            </a:r>
          </a:p>
          <a:p>
            <a:pPr lvl="1"/>
            <a:r>
              <a:rPr lang="en-US" altLang="de-DE"/>
              <a:t>How to identify a strategy game</a:t>
            </a:r>
          </a:p>
          <a:p>
            <a:pPr lvl="1"/>
            <a:r>
              <a:rPr lang="en-US" altLang="de-DE"/>
              <a:t>How to define the orders a player can give in your game</a:t>
            </a:r>
          </a:p>
          <a:p>
            <a:pPr lvl="1"/>
            <a:r>
              <a:rPr lang="en-US" altLang="de-DE"/>
              <a:t>How to design a balanced set of units</a:t>
            </a:r>
          </a:p>
          <a:p>
            <a:pPr lvl="1"/>
            <a:r>
              <a:rPr lang="en-US" altLang="de-DE"/>
              <a:t>How to use Lanchester’s laws in combat</a:t>
            </a:r>
          </a:p>
          <a:p>
            <a:pPr lvl="1"/>
            <a:r>
              <a:rPr lang="en-US" altLang="de-DE"/>
              <a:t>How to create a technology tree of upgrades</a:t>
            </a:r>
          </a:p>
          <a:p>
            <a:pPr lvl="1"/>
            <a:r>
              <a:rPr lang="en-US" altLang="de-DE"/>
              <a:t>How to enact logistics</a:t>
            </a:r>
          </a:p>
          <a:p>
            <a:pPr lvl="1"/>
            <a:r>
              <a:rPr lang="en-US" altLang="de-DE"/>
              <a:t>How to utilize artificial intelligence</a:t>
            </a:r>
          </a:p>
        </p:txBody>
      </p:sp>
      <p:sp>
        <p:nvSpPr>
          <p:cNvPr id="92165" name="Rectangle 6">
            <a:extLst>
              <a:ext uri="{FF2B5EF4-FFF2-40B4-BE49-F238E27FC236}">
                <a16:creationId xmlns:a16="http://schemas.microsoft.com/office/drawing/2014/main" id="{0D9956B0-6664-45C2-BD8A-AC9F2F1AA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 </a:t>
            </a:r>
            <a:r>
              <a:rPr lang="en-US" altLang="de-DE" sz="3200"/>
              <a:t>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31BC561-D48D-4351-8724-EA9778B397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9650E4-FB22-4C7C-A8CA-A0D48F711C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ußzeilenplatzhalter 3">
            <a:extLst>
              <a:ext uri="{FF2B5EF4-FFF2-40B4-BE49-F238E27FC236}">
                <a16:creationId xmlns:a16="http://schemas.microsoft.com/office/drawing/2014/main" id="{9CB5FAE3-A6E5-4DB2-BD22-157253F8C9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93187" name="Foliennummernplatzhalter 4">
            <a:extLst>
              <a:ext uri="{FF2B5EF4-FFF2-40B4-BE49-F238E27FC236}">
                <a16:creationId xmlns:a16="http://schemas.microsoft.com/office/drawing/2014/main" id="{E025ED84-B609-41DB-98C8-239F1D4B61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F1640E5-F2E2-4A19-B837-86D20C9BEC2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95D43B7-FCE5-4CD7-ABB4-AD54C8132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r>
              <a:rPr lang="en-US" altLang="de-DE"/>
              <a:t>You should now understand</a:t>
            </a:r>
          </a:p>
          <a:p>
            <a:pPr lvl="1"/>
            <a:r>
              <a:rPr lang="en-US" altLang="de-DE"/>
              <a:t>How to identify a role-playing game</a:t>
            </a:r>
          </a:p>
          <a:p>
            <a:pPr lvl="1"/>
            <a:r>
              <a:rPr lang="en-US" altLang="de-DE"/>
              <a:t>How to describe the development of the role-playing game from tabletop to computer</a:t>
            </a:r>
          </a:p>
          <a:p>
            <a:pPr lvl="1"/>
            <a:r>
              <a:rPr lang="en-US" altLang="de-DE"/>
              <a:t>How to design character attributes</a:t>
            </a:r>
          </a:p>
          <a:p>
            <a:pPr lvl="1"/>
            <a:r>
              <a:rPr lang="en-US" altLang="de-DE"/>
              <a:t>How to define a world and story</a:t>
            </a:r>
          </a:p>
          <a:p>
            <a:pPr lvl="1"/>
            <a:r>
              <a:rPr lang="en-US" altLang="de-DE"/>
              <a:t>How to use experience points and character levels</a:t>
            </a:r>
          </a:p>
          <a:p>
            <a:pPr lvl="1"/>
            <a:r>
              <a:rPr lang="en-US" altLang="de-DE"/>
              <a:t>How to define gameplay modes for RPGs</a:t>
            </a:r>
          </a:p>
        </p:txBody>
      </p:sp>
      <p:sp>
        <p:nvSpPr>
          <p:cNvPr id="93189" name="Rectangle 6">
            <a:extLst>
              <a:ext uri="{FF2B5EF4-FFF2-40B4-BE49-F238E27FC236}">
                <a16:creationId xmlns:a16="http://schemas.microsoft.com/office/drawing/2014/main" id="{84062C13-E16B-4127-A089-DFC39FFF55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 </a:t>
            </a:r>
            <a:r>
              <a:rPr lang="en-US" altLang="de-DE" sz="3200"/>
              <a:t>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A2B8598-B4D6-46DF-97D6-F803DB1DE4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11C97A5-76C2-4E68-8167-5BFA37EBF6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ußzeilenplatzhalter 3">
            <a:extLst>
              <a:ext uri="{FF2B5EF4-FFF2-40B4-BE49-F238E27FC236}">
                <a16:creationId xmlns:a16="http://schemas.microsoft.com/office/drawing/2014/main" id="{7A444A03-AC7B-441E-A458-FE4E095E2A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94211" name="Foliennummernplatzhalter 4">
            <a:extLst>
              <a:ext uri="{FF2B5EF4-FFF2-40B4-BE49-F238E27FC236}">
                <a16:creationId xmlns:a16="http://schemas.microsoft.com/office/drawing/2014/main" id="{6AB03F6C-B89D-46FA-A3A4-14149B00E0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B923116-256F-496A-9061-8520C98A51B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4212" name="Rectangle 7">
            <a:extLst>
              <a:ext uri="{FF2B5EF4-FFF2-40B4-BE49-F238E27FC236}">
                <a16:creationId xmlns:a16="http://schemas.microsoft.com/office/drawing/2014/main" id="{E6BA72C8-6584-4EF5-BD4D-348267931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should now understand</a:t>
            </a:r>
          </a:p>
          <a:p>
            <a:pPr lvl="1"/>
            <a:r>
              <a:rPr lang="en-US" altLang="de-DE"/>
              <a:t>How to identify a sports game</a:t>
            </a:r>
          </a:p>
          <a:p>
            <a:pPr lvl="1"/>
            <a:r>
              <a:rPr lang="en-US" altLang="de-DE"/>
              <a:t>How to describe the player’s expectations for a sports game</a:t>
            </a:r>
          </a:p>
          <a:p>
            <a:pPr lvl="1"/>
            <a:r>
              <a:rPr lang="en-US" altLang="de-DE"/>
              <a:t>How to adapt a sport for a video game</a:t>
            </a:r>
          </a:p>
          <a:p>
            <a:pPr lvl="1"/>
            <a:r>
              <a:rPr lang="en-US" altLang="de-DE"/>
              <a:t>How to rate players</a:t>
            </a:r>
          </a:p>
          <a:p>
            <a:pPr lvl="1"/>
            <a:r>
              <a:rPr lang="en-US" altLang="de-DE"/>
              <a:t>How to flowchart states in a match</a:t>
            </a:r>
          </a:p>
          <a:p>
            <a:pPr lvl="1"/>
            <a:r>
              <a:rPr lang="en-US" altLang="de-DE"/>
              <a:t>How to license teams and players</a:t>
            </a:r>
          </a:p>
          <a:p>
            <a:pPr lvl="1"/>
            <a:r>
              <a:rPr lang="en-US" altLang="de-DE"/>
              <a:t>How to create a user interface for a sports game</a:t>
            </a:r>
          </a:p>
        </p:txBody>
      </p:sp>
      <p:sp>
        <p:nvSpPr>
          <p:cNvPr id="94213" name="Rectangle 6">
            <a:extLst>
              <a:ext uri="{FF2B5EF4-FFF2-40B4-BE49-F238E27FC236}">
                <a16:creationId xmlns:a16="http://schemas.microsoft.com/office/drawing/2014/main" id="{17A3C898-776A-435E-B42F-6AB58DAC99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 </a:t>
            </a:r>
            <a:r>
              <a:rPr lang="en-US" altLang="de-DE" sz="3200"/>
              <a:t>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2C5CCE8-E4BB-40D7-AB1C-D76D32BE4A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9E11F67-2F64-4371-A36D-6F81252FB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Genres </a:t>
            </a:r>
            <a:r>
              <a:rPr lang="de-DE" sz="3200" dirty="0" err="1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of</a:t>
            </a:r>
            <a:r>
              <a:rPr lang="de-DE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 Computer Games</a:t>
            </a:r>
            <a:endParaRPr lang="tr-TR" sz="3200" dirty="0">
              <a:solidFill>
                <a:schemeClr val="dk1"/>
              </a:solidFill>
              <a:latin typeface="Times New Roman"/>
              <a:ea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Part 2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 panose="02020603050405020304" pitchFamily="18" charset="0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91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Ernest Adams, Fundamentals of Game Design, 2nd Edition, New Riders, 2016</a:t>
            </a:r>
          </a:p>
          <a:p>
            <a:pPr>
              <a:spcAft>
                <a:spcPts val="0"/>
              </a:spcAft>
            </a:pPr>
            <a:endParaRPr lang="en-US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92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5372</Words>
  <Application>Microsoft Office PowerPoint</Application>
  <PresentationFormat>Bildschirmpräsentation (4:3)</PresentationFormat>
  <Paragraphs>836</Paragraphs>
  <Slides>92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92</vt:i4>
      </vt:variant>
    </vt:vector>
  </HeadingPairs>
  <TitlesOfParts>
    <vt:vector size="98" baseType="lpstr">
      <vt:lpstr>Arial</vt:lpstr>
      <vt:lpstr>Arial Black</vt:lpstr>
      <vt:lpstr>Garamond</vt:lpstr>
      <vt:lpstr>Times New Roman</vt:lpstr>
      <vt:lpstr>Wingdings</vt:lpstr>
      <vt:lpstr>1_Edge</vt:lpstr>
      <vt:lpstr>PowerPoint-Präsentation</vt:lpstr>
      <vt:lpstr>Objectives</vt:lpstr>
      <vt:lpstr>Objectives (Cont.)</vt:lpstr>
      <vt:lpstr>Objectives (Cont.)</vt:lpstr>
      <vt:lpstr>Objectives (Cont.)</vt:lpstr>
      <vt:lpstr>PowerPoint-Präsentation</vt:lpstr>
      <vt:lpstr>Objectives (Cont.)</vt:lpstr>
      <vt:lpstr>Objectives (Cont.)</vt:lpstr>
      <vt:lpstr>Objectives (Cont.)</vt:lpstr>
      <vt:lpstr>Objectives (Cont.)</vt:lpstr>
      <vt:lpstr>What Are Action Games?</vt:lpstr>
      <vt:lpstr>Action Game Subgenres</vt:lpstr>
      <vt:lpstr>Action Game Subgenres (Cont.)</vt:lpstr>
      <vt:lpstr>Action Game Subgenres (Cont.)</vt:lpstr>
      <vt:lpstr>Action Game Subgenres (Cont.)</vt:lpstr>
      <vt:lpstr>Action Game Subgenres (Cont.)</vt:lpstr>
      <vt:lpstr>Action Game Subgenres (Cont.)</vt:lpstr>
      <vt:lpstr>Action Game Subgenres (Cont.)</vt:lpstr>
      <vt:lpstr>Game Features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What Are Strategy Games? </vt:lpstr>
      <vt:lpstr>Game Features</vt:lpstr>
      <vt:lpstr>Game Features (Cont.)</vt:lpstr>
      <vt:lpstr>Game Features (Cont.)</vt:lpstr>
      <vt:lpstr>Game Features (Cont.)</vt:lpstr>
      <vt:lpstr>Core Mechanics</vt:lpstr>
      <vt:lpstr>Core Mechanics (Cont.)</vt:lpstr>
      <vt:lpstr>Core Mechanics (Cont.)</vt:lpstr>
      <vt:lpstr>Core Mechanics (Cont.)</vt:lpstr>
      <vt:lpstr>Core Mechanics (Cont.)</vt:lpstr>
      <vt:lpstr>Core Mechanics (Cont.)</vt:lpstr>
      <vt:lpstr>Core Mechanics (Cont.)</vt:lpstr>
      <vt:lpstr>Core Mechanics (Cont.)</vt:lpstr>
      <vt:lpstr>Core Mechanics (Cont.)</vt:lpstr>
      <vt:lpstr>Core Mechanics (Cont.)</vt:lpstr>
      <vt:lpstr>Core Mechanics (Cont.)</vt:lpstr>
      <vt:lpstr>The Game World</vt:lpstr>
      <vt:lpstr>The Game World (Cont.)</vt:lpstr>
      <vt:lpstr>The Game World (Cont.)</vt:lpstr>
      <vt:lpstr>The Game World (Cont.)</vt:lpstr>
      <vt:lpstr>The Presentation Layer</vt:lpstr>
      <vt:lpstr>The Presentation Layer (Cont.)</vt:lpstr>
      <vt:lpstr>Artificial Opponents</vt:lpstr>
      <vt:lpstr>Artificial Opponents (Cont.)</vt:lpstr>
      <vt:lpstr>Artificial Opponents (Cont.)</vt:lpstr>
      <vt:lpstr>What Are Role-Playing Games?</vt:lpstr>
      <vt:lpstr>What Are Role-Playing Games? (Cont.)</vt:lpstr>
      <vt:lpstr>Comparisons to Other Genres</vt:lpstr>
      <vt:lpstr>Comparisons to Other Genres (Cont.)</vt:lpstr>
      <vt:lpstr>Comparisons to Other Genres (Cont.)</vt:lpstr>
      <vt:lpstr>Game Features</vt:lpstr>
      <vt:lpstr>Game Features (Cont.)</vt:lpstr>
      <vt:lpstr>Core Mechanics</vt:lpstr>
      <vt:lpstr>Core Mechanics (Cont.)</vt:lpstr>
      <vt:lpstr>Core Mechanics (Cont.)</vt:lpstr>
      <vt:lpstr>Core Mechanics (Cont.)</vt:lpstr>
      <vt:lpstr>The Game World and Story</vt:lpstr>
      <vt:lpstr>The Game World and Story (Cont.)</vt:lpstr>
      <vt:lpstr>The Presentation Layer</vt:lpstr>
      <vt:lpstr>The Presentation Layer (Cont.)</vt:lpstr>
      <vt:lpstr>What Are Sports Games?</vt:lpstr>
      <vt:lpstr>Game Features</vt:lpstr>
      <vt:lpstr>Game Features (Cont.)</vt:lpstr>
      <vt:lpstr>Game Features (Cont.)</vt:lpstr>
      <vt:lpstr>Game Features (Cont.)</vt:lpstr>
      <vt:lpstr>Game Features (Cont.)</vt:lpstr>
      <vt:lpstr>Game Features (Cont.)</vt:lpstr>
      <vt:lpstr>Core Mechanics</vt:lpstr>
      <vt:lpstr>Core Mechanics (Cont.)</vt:lpstr>
      <vt:lpstr>Core Mechanics (Cont.)</vt:lpstr>
      <vt:lpstr>Core Mechanics (Cont.)</vt:lpstr>
      <vt:lpstr>Core Mechanics (Cont.)</vt:lpstr>
      <vt:lpstr>The Game World</vt:lpstr>
      <vt:lpstr>The Game World (Cont.)</vt:lpstr>
      <vt:lpstr>The Game World (Cont.)</vt:lpstr>
      <vt:lpstr>The Presentation Layer</vt:lpstr>
      <vt:lpstr>The Presentation Layer (Cont.)</vt:lpstr>
      <vt:lpstr>Summary</vt:lpstr>
      <vt:lpstr>Summary (Cont.)</vt:lpstr>
      <vt:lpstr>Summary (Cont.)</vt:lpstr>
      <vt:lpstr>Summary (Cont.)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133</cp:revision>
  <dcterms:created xsi:type="dcterms:W3CDTF">2003-03-16T17:22:50Z</dcterms:created>
  <dcterms:modified xsi:type="dcterms:W3CDTF">2019-02-14T09:09:26Z</dcterms:modified>
</cp:coreProperties>
</file>