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88"/>
  </p:notesMasterIdLst>
  <p:sldIdLst>
    <p:sldId id="530" r:id="rId2"/>
    <p:sldId id="532" r:id="rId3"/>
    <p:sldId id="533" r:id="rId4"/>
    <p:sldId id="534" r:id="rId5"/>
    <p:sldId id="297" r:id="rId6"/>
    <p:sldId id="535" r:id="rId7"/>
    <p:sldId id="536" r:id="rId8"/>
    <p:sldId id="537" r:id="rId9"/>
    <p:sldId id="538" r:id="rId10"/>
    <p:sldId id="298" r:id="rId11"/>
    <p:sldId id="539" r:id="rId12"/>
    <p:sldId id="540" r:id="rId13"/>
    <p:sldId id="541" r:id="rId14"/>
    <p:sldId id="542" r:id="rId15"/>
    <p:sldId id="543" r:id="rId16"/>
    <p:sldId id="544" r:id="rId17"/>
    <p:sldId id="545" r:id="rId18"/>
    <p:sldId id="546" r:id="rId19"/>
    <p:sldId id="547" r:id="rId20"/>
    <p:sldId id="548" r:id="rId21"/>
    <p:sldId id="549" r:id="rId22"/>
    <p:sldId id="550" r:id="rId23"/>
    <p:sldId id="551" r:id="rId24"/>
    <p:sldId id="277" r:id="rId25"/>
    <p:sldId id="279" r:id="rId26"/>
    <p:sldId id="552" r:id="rId27"/>
    <p:sldId id="553" r:id="rId28"/>
    <p:sldId id="554" r:id="rId29"/>
    <p:sldId id="555" r:id="rId30"/>
    <p:sldId id="556" r:id="rId31"/>
    <p:sldId id="557" r:id="rId32"/>
    <p:sldId id="558" r:id="rId33"/>
    <p:sldId id="559" r:id="rId34"/>
    <p:sldId id="560" r:id="rId35"/>
    <p:sldId id="299" r:id="rId36"/>
    <p:sldId id="561" r:id="rId37"/>
    <p:sldId id="562" r:id="rId38"/>
    <p:sldId id="295" r:id="rId39"/>
    <p:sldId id="563" r:id="rId40"/>
    <p:sldId id="257" r:id="rId41"/>
    <p:sldId id="258" r:id="rId42"/>
    <p:sldId id="259" r:id="rId43"/>
    <p:sldId id="260" r:id="rId44"/>
    <p:sldId id="261" r:id="rId45"/>
    <p:sldId id="262" r:id="rId46"/>
    <p:sldId id="263" r:id="rId47"/>
    <p:sldId id="264" r:id="rId48"/>
    <p:sldId id="265" r:id="rId49"/>
    <p:sldId id="266" r:id="rId50"/>
    <p:sldId id="267" r:id="rId51"/>
    <p:sldId id="268" r:id="rId52"/>
    <p:sldId id="269" r:id="rId53"/>
    <p:sldId id="270" r:id="rId54"/>
    <p:sldId id="271" r:id="rId55"/>
    <p:sldId id="272" r:id="rId56"/>
    <p:sldId id="273" r:id="rId57"/>
    <p:sldId id="274" r:id="rId58"/>
    <p:sldId id="303" r:id="rId59"/>
    <p:sldId id="276" r:id="rId60"/>
    <p:sldId id="307" r:id="rId61"/>
    <p:sldId id="305" r:id="rId62"/>
    <p:sldId id="306" r:id="rId63"/>
    <p:sldId id="304" r:id="rId64"/>
    <p:sldId id="564" r:id="rId65"/>
    <p:sldId id="278" r:id="rId66"/>
    <p:sldId id="565" r:id="rId67"/>
    <p:sldId id="280" r:id="rId68"/>
    <p:sldId id="281" r:id="rId69"/>
    <p:sldId id="282" r:id="rId70"/>
    <p:sldId id="283" r:id="rId71"/>
    <p:sldId id="284" r:id="rId72"/>
    <p:sldId id="285" r:id="rId73"/>
    <p:sldId id="286" r:id="rId74"/>
    <p:sldId id="287" r:id="rId75"/>
    <p:sldId id="288" r:id="rId76"/>
    <p:sldId id="289" r:id="rId77"/>
    <p:sldId id="291" r:id="rId78"/>
    <p:sldId id="292" r:id="rId79"/>
    <p:sldId id="293" r:id="rId80"/>
    <p:sldId id="294" r:id="rId81"/>
    <p:sldId id="566" r:id="rId82"/>
    <p:sldId id="296" r:id="rId83"/>
    <p:sldId id="567" r:id="rId84"/>
    <p:sldId id="300" r:id="rId85"/>
    <p:sldId id="440" r:id="rId86"/>
    <p:sldId id="362" r:id="rId87"/>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6628" autoAdjust="0"/>
  </p:normalViewPr>
  <p:slideViewPr>
    <p:cSldViewPr>
      <p:cViewPr varScale="1">
        <p:scale>
          <a:sx n="88" d="100"/>
          <a:sy n="88" d="100"/>
        </p:scale>
        <p:origin x="1872"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2/18/2019</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F9EC6ED-4F20-4B56-AE51-F50DF9A255AC}" type="slidenum">
              <a:rPr lang="en-US" altLang="en-US">
                <a:latin typeface="Tahoma" panose="020B0604030504040204" pitchFamily="34" charset="0"/>
              </a:rPr>
              <a:pPr eaLnBrk="1" hangingPunct="1"/>
              <a:t>3</a:t>
            </a:fld>
            <a:endParaRPr lang="en-US" altLang="en-US">
              <a:latin typeface="Tahoma" panose="020B0604030504040204" pitchFamily="34"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2043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0D13B8C-CD9A-4E98-8A9B-51964E18E51F}" type="slidenum">
              <a:rPr lang="en-US" altLang="en-US">
                <a:latin typeface="Tahoma" panose="020B0604030504040204" pitchFamily="34" charset="0"/>
              </a:rPr>
              <a:pPr eaLnBrk="1" hangingPunct="1"/>
              <a:t>4</a:t>
            </a:fld>
            <a:endParaRPr lang="en-US" altLang="en-US">
              <a:latin typeface="Tahoma" panose="020B0604030504040204" pitchFamily="34" charset="0"/>
            </a:endParaRPr>
          </a:p>
        </p:txBody>
      </p:sp>
    </p:spTree>
    <p:extLst>
      <p:ext uri="{BB962C8B-B14F-4D97-AF65-F5344CB8AC3E}">
        <p14:creationId xmlns:p14="http://schemas.microsoft.com/office/powerpoint/2010/main" val="43004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When choosing a software solution, you’ll be choosing among a number of possible types of software solutions, and for each type,</a:t>
            </a:r>
            <a:r>
              <a:rPr lang="en-US" altLang="en-US" baseline="0" dirty="0">
                <a:latin typeface="Arial" panose="020B0604020202020204" pitchFamily="34" charset="0"/>
                <a:cs typeface="Arial" panose="020B0604020202020204" pitchFamily="34" charset="0"/>
              </a:rPr>
              <a:t> there are a variety of different products and vendors to choose between. For the next several slides we’ll talk about the different possibilities and how to choose among them.</a:t>
            </a:r>
            <a:endParaRPr lang="en-US" altLang="en-US" dirty="0">
              <a:latin typeface="Arial" panose="020B0604020202020204" pitchFamily="34" charset="0"/>
              <a:cs typeface="Arial" panose="020B0604020202020204" pitchFamily="34" charset="0"/>
            </a:endParaRPr>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0D13B8C-CD9A-4E98-8A9B-51964E18E51F}" type="slidenum">
              <a:rPr lang="en-US" altLang="en-US">
                <a:latin typeface="Tahoma" panose="020B0604030504040204" pitchFamily="34" charset="0"/>
              </a:rPr>
              <a:pPr eaLnBrk="1" hangingPunct="1"/>
              <a:t>5</a:t>
            </a:fld>
            <a:endParaRPr lang="en-US" altLang="en-US">
              <a:latin typeface="Tahoma" panose="020B0604030504040204" pitchFamily="34" charset="0"/>
            </a:endParaRPr>
          </a:p>
        </p:txBody>
      </p:sp>
    </p:spTree>
    <p:extLst>
      <p:ext uri="{BB962C8B-B14F-4D97-AF65-F5344CB8AC3E}">
        <p14:creationId xmlns:p14="http://schemas.microsoft.com/office/powerpoint/2010/main" val="3883603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 company may use any combination of these sources for their information</a:t>
            </a:r>
            <a:r>
              <a:rPr lang="en-US" altLang="en-US" baseline="0" dirty="0">
                <a:latin typeface="Arial" panose="020B0604020202020204" pitchFamily="34" charset="0"/>
                <a:cs typeface="Arial" panose="020B0604020202020204" pitchFamily="34" charset="0"/>
              </a:rPr>
              <a:t> system.</a:t>
            </a:r>
          </a:p>
          <a:p>
            <a:endParaRPr lang="en-US" altLang="en-US" baseline="0" dirty="0">
              <a:latin typeface="Arial" panose="020B0604020202020204" pitchFamily="34" charset="0"/>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cs typeface="Arial" panose="020B0604020202020204" pitchFamily="34" charset="0"/>
              </a:rPr>
              <a:t>When choosing a software solution, you’ll be choosing among a number of possible types of software solutions, and for each type,</a:t>
            </a:r>
            <a:r>
              <a:rPr lang="en-US" altLang="en-US" baseline="0" dirty="0">
                <a:latin typeface="Arial" panose="020B0604020202020204" pitchFamily="34" charset="0"/>
                <a:cs typeface="Arial" panose="020B0604020202020204" pitchFamily="34" charset="0"/>
              </a:rPr>
              <a:t> there are a variety of different products and vendors to choose between. For the next several slides we’ll talk about the different possibilities and how to choose among them.</a:t>
            </a:r>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We’ll talk about each of these in more detail.</a:t>
            </a:r>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BBF8CE0-F887-48BF-9E36-414C10CBEB9C}" type="slidenum">
              <a:rPr lang="en-US" altLang="en-US">
                <a:latin typeface="Tahoma" panose="020B0604030504040204" pitchFamily="34" charset="0"/>
              </a:rPr>
              <a:pPr eaLnBrk="1" hangingPunct="1"/>
              <a:t>6</a:t>
            </a:fld>
            <a:endParaRPr lang="en-US" altLang="en-US">
              <a:latin typeface="Tahoma" panose="020B0604030504040204" pitchFamily="34" charset="0"/>
            </a:endParaRPr>
          </a:p>
        </p:txBody>
      </p:sp>
    </p:spTree>
    <p:extLst>
      <p:ext uri="{BB962C8B-B14F-4D97-AF65-F5344CB8AC3E}">
        <p14:creationId xmlns:p14="http://schemas.microsoft.com/office/powerpoint/2010/main" val="2011272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1D1164D-1EF2-4769-8052-433D165CAF1D}" type="slidenum">
              <a:rPr lang="en-US" altLang="en-US">
                <a:latin typeface="Tahoma" panose="020B0604030504040204" pitchFamily="34" charset="0"/>
              </a:rPr>
              <a:pPr eaLnBrk="1" hangingPunct="1"/>
              <a:t>7</a:t>
            </a:fld>
            <a:endParaRPr lang="en-US" altLang="en-US">
              <a:latin typeface="Tahoma" panose="020B0604030504040204" pitchFamily="34"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Chances</a:t>
            </a:r>
            <a:r>
              <a:rPr lang="en-US" altLang="en-US" baseline="0" dirty="0">
                <a:latin typeface="Arial" panose="020B0604020202020204" pitchFamily="34" charset="0"/>
                <a:cs typeface="Arial" panose="020B0604020202020204" pitchFamily="34" charset="0"/>
              </a:rPr>
              <a:t> are, your company outsources at least part of its overall corporate information system.</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869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8DC046A-53A2-4467-AF22-73A5ABD887F3}" type="slidenum">
              <a:rPr lang="en-US" altLang="en-US">
                <a:latin typeface="Tahoma" panose="020B0604030504040204" pitchFamily="34" charset="0"/>
              </a:rPr>
              <a:pPr eaLnBrk="1" hangingPunct="1"/>
              <a:t>8</a:t>
            </a:fld>
            <a:endParaRPr lang="en-US" altLang="en-US">
              <a:latin typeface="Tahoma" panose="020B0604030504040204" pitchFamily="34"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For a very</a:t>
            </a:r>
            <a:r>
              <a:rPr lang="en-US" altLang="en-US" baseline="0" dirty="0">
                <a:latin typeface="Arial" panose="020B0604020202020204" pitchFamily="34" charset="0"/>
                <a:cs typeface="Arial" panose="020B0604020202020204" pitchFamily="34" charset="0"/>
              </a:rPr>
              <a:t> large operation, there may be many outsourced companies working on the project. Big corporations are one example. The U.S. government is another.</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5576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3FBB3D8-0BA9-4B35-B02E-734B1B249E99}" type="slidenum">
              <a:rPr lang="en-US" altLang="en-US">
                <a:latin typeface="Tahoma" panose="020B0604030504040204" pitchFamily="34" charset="0"/>
              </a:rPr>
              <a:pPr eaLnBrk="1" hangingPunct="1"/>
              <a:t>9</a:t>
            </a:fld>
            <a:endParaRPr lang="en-US" altLang="en-US">
              <a:latin typeface="Tahoma" panose="020B0604030504040204" pitchFamily="34"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These</a:t>
            </a:r>
            <a:r>
              <a:rPr lang="en-US" altLang="en-US" baseline="0" dirty="0">
                <a:latin typeface="Arial" panose="020B0604020202020204" pitchFamily="34" charset="0"/>
                <a:cs typeface="Arial" panose="020B0604020202020204" pitchFamily="34" charset="0"/>
              </a:rPr>
              <a:t> are the main motivators behind the outsourcing phenomenon in the IT economy. </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51195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time in the early 2000s</a:t>
            </a:r>
            <a:r>
              <a:rPr lang="en-US" baseline="0" dirty="0"/>
              <a:t> there was a concern that our IT would all be outsourced abroad because of lower labor costs. This hasn’t happened, although a good part of IT services provided to US companies are done abroad. Nevertheless, there’s a thriving IT sector in the US as well.</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10</a:t>
            </a:fld>
            <a:endParaRPr lang="en-US" altLang="en-US"/>
          </a:p>
        </p:txBody>
      </p:sp>
    </p:spTree>
    <p:extLst>
      <p:ext uri="{BB962C8B-B14F-4D97-AF65-F5344CB8AC3E}">
        <p14:creationId xmlns:p14="http://schemas.microsoft.com/office/powerpoint/2010/main" val="863319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Software produced by IT services</a:t>
            </a:r>
            <a:r>
              <a:rPr lang="en-US" altLang="en-US" baseline="0" dirty="0">
                <a:latin typeface="Arial" panose="020B0604020202020204" pitchFamily="34" charset="0"/>
                <a:cs typeface="Arial" panose="020B0604020202020204" pitchFamily="34" charset="0"/>
              </a:rPr>
              <a:t> firms is usually custom software, for a particular client. Other sectors, like packaged software providers and ERP firms have a particular product suite and help with installing (and sometimes customizing) it at customers’ sites. Open source products are typically free of charge, and governed by General Public License (GNU) license, Cloud computing includes cloud-based storage and computing infrastructure as well as software services and platforms.</a:t>
            </a:r>
          </a:p>
          <a:p>
            <a:endParaRPr lang="en-US" altLang="en-US" baseline="0" dirty="0">
              <a:latin typeface="Arial" panose="020B0604020202020204" pitchFamily="34" charset="0"/>
              <a:cs typeface="Arial" panose="020B0604020202020204" pitchFamily="34" charset="0"/>
            </a:endParaRPr>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D656153-D2A1-41ED-BF54-11D08DC633E5}" type="slidenum">
              <a:rPr lang="en-US" altLang="en-US">
                <a:latin typeface="Tahoma" panose="020B0604030504040204" pitchFamily="34" charset="0"/>
              </a:rPr>
              <a:pPr eaLnBrk="1" hangingPunct="1"/>
              <a:t>11</a:t>
            </a:fld>
            <a:endParaRPr lang="en-US" altLang="en-US">
              <a:latin typeface="Tahoma" panose="020B0604030504040204" pitchFamily="34" charset="0"/>
            </a:endParaRPr>
          </a:p>
        </p:txBody>
      </p:sp>
    </p:spTree>
    <p:extLst>
      <p:ext uri="{BB962C8B-B14F-4D97-AF65-F5344CB8AC3E}">
        <p14:creationId xmlns:p14="http://schemas.microsoft.com/office/powerpoint/2010/main" val="1404838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a:latin typeface="Arial" panose="020B0604020202020204" pitchFamily="34" charset="0"/>
                <a:cs typeface="Arial" panose="020B0604020202020204" pitchFamily="34" charset="0"/>
              </a:rPr>
              <a:t>You might think of IBM as primarily a hardware provider, but it’s actually a leader in IT services as well, thanks in part to its purchase of PWC in 2002.</a:t>
            </a:r>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6FEC22B-C47E-48AD-BBC1-20015FAB2C09}" type="slidenum">
              <a:rPr lang="en-US" altLang="en-US">
                <a:latin typeface="Tahoma" panose="020B0604030504040204" pitchFamily="34" charset="0"/>
              </a:rPr>
              <a:pPr eaLnBrk="1" hangingPunct="1"/>
              <a:t>12</a:t>
            </a:fld>
            <a:endParaRPr lang="en-US" altLang="en-US">
              <a:latin typeface="Tahoma" panose="020B0604030504040204" pitchFamily="34" charset="0"/>
            </a:endParaRPr>
          </a:p>
        </p:txBody>
      </p:sp>
    </p:spTree>
    <p:extLst>
      <p:ext uri="{BB962C8B-B14F-4D97-AF65-F5344CB8AC3E}">
        <p14:creationId xmlns:p14="http://schemas.microsoft.com/office/powerpoint/2010/main" val="3673413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CC26304-14C0-4220-A22F-CA56EE1B283C}" type="slidenum">
              <a:rPr lang="en-US" altLang="en-US">
                <a:latin typeface="Tahoma" panose="020B0604030504040204" pitchFamily="34" charset="0"/>
              </a:rPr>
              <a:pPr eaLnBrk="1" hangingPunct="1"/>
              <a:t>13</a:t>
            </a:fld>
            <a:endParaRPr lang="en-US" altLang="en-US">
              <a:latin typeface="Tahoma" panose="020B0604030504040204" pitchFamily="34" charset="0"/>
            </a:endParaRPr>
          </a:p>
        </p:txBody>
      </p:sp>
    </p:spTree>
    <p:extLst>
      <p:ext uri="{BB962C8B-B14F-4D97-AF65-F5344CB8AC3E}">
        <p14:creationId xmlns:p14="http://schemas.microsoft.com/office/powerpoint/2010/main" val="3407420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en-US" sz="1200" b="0" i="0" u="none" strike="noStrike" kern="1200" baseline="0" dirty="0">
                <a:solidFill>
                  <a:schemeClr val="tx1"/>
                </a:solidFill>
                <a:latin typeface="Arial" charset="0"/>
                <a:ea typeface="+mn-ea"/>
                <a:cs typeface="Arial" charset="0"/>
              </a:rPr>
              <a:t>Some off-the-shelf software systems cannot be modified to meet the specific, individual needs. These are sometimes called </a:t>
            </a:r>
            <a:r>
              <a:rPr kumimoji="1" lang="en-US" sz="1200" b="0" i="1" u="none" strike="noStrike" kern="1200" baseline="0" dirty="0">
                <a:solidFill>
                  <a:schemeClr val="tx1"/>
                </a:solidFill>
                <a:latin typeface="Arial" charset="0"/>
                <a:ea typeface="+mn-ea"/>
                <a:cs typeface="Arial" charset="0"/>
              </a:rPr>
              <a:t>turnkey systems</a:t>
            </a:r>
            <a:r>
              <a:rPr kumimoji="1" lang="en-US" sz="1200" b="0" i="0" u="none" strike="noStrike" kern="1200" baseline="0" dirty="0">
                <a:solidFill>
                  <a:schemeClr val="tx1"/>
                </a:solidFill>
                <a:latin typeface="Arial" charset="0"/>
                <a:ea typeface="+mn-ea"/>
                <a:cs typeface="Arial" charset="0"/>
              </a:rPr>
              <a:t>. Turnkey systems are changed only when a substantial number of users ask it. Other systems allow for modification and extension to meet more specialized needs. </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en-US" altLang="en-US" sz="1200" b="0" i="0" u="none" strike="noStrike" kern="1200" baseline="0" dirty="0">
              <a:solidFill>
                <a:schemeClr val="tx1"/>
              </a:solidFill>
              <a:latin typeface="Arial" charset="0"/>
              <a:ea typeface="+mn-ea"/>
              <a:cs typeface="Arial"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DB7284F-CF68-42A2-9160-A0DF0D15229C}" type="slidenum">
              <a:rPr lang="en-US" altLang="en-US">
                <a:latin typeface="Tahoma" panose="020B0604030504040204" pitchFamily="34" charset="0"/>
              </a:rPr>
              <a:pPr eaLnBrk="1" hangingPunct="1"/>
              <a:t>14</a:t>
            </a:fld>
            <a:endParaRPr lang="en-US" altLang="en-US">
              <a:latin typeface="Tahoma" panose="020B0604030504040204" pitchFamily="34" charset="0"/>
            </a:endParaRPr>
          </a:p>
        </p:txBody>
      </p:sp>
    </p:spTree>
    <p:extLst>
      <p:ext uri="{BB962C8B-B14F-4D97-AF65-F5344CB8AC3E}">
        <p14:creationId xmlns:p14="http://schemas.microsoft.com/office/powerpoint/2010/main" val="363073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is part of the Microsoft Office suite, which includes Excel, PowerPoint,</a:t>
            </a:r>
            <a:r>
              <a:rPr lang="en-US" altLang="en-US" baseline="0" dirty="0">
                <a:latin typeface="Arial" panose="020B0604020202020204" pitchFamily="34" charset="0"/>
                <a:cs typeface="Arial" panose="020B0604020202020204" pitchFamily="34" charset="0"/>
              </a:rPr>
              <a:t> and other applications. This is used by the general public and is sometimes called “horizontal” application. Others prepackaged software products are for more specific audiences, and these are sometimes called “vertical” applications.</a:t>
            </a:r>
          </a:p>
          <a:p>
            <a:endParaRPr lang="en-US" altLang="en-US" baseline="0"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68AB228-7D76-4136-A371-3035ECFB5D2F}" type="slidenum">
              <a:rPr lang="en-US" altLang="en-US">
                <a:latin typeface="Tahoma" panose="020B0604030504040204" pitchFamily="34" charset="0"/>
              </a:rPr>
              <a:pPr eaLnBrk="1" hangingPunct="1"/>
              <a:t>15</a:t>
            </a:fld>
            <a:endParaRPr lang="en-US" altLang="en-US">
              <a:latin typeface="Tahoma" panose="020B0604030504040204" pitchFamily="34" charset="0"/>
            </a:endParaRPr>
          </a:p>
        </p:txBody>
      </p:sp>
    </p:spTree>
    <p:extLst>
      <p:ext uri="{BB962C8B-B14F-4D97-AF65-F5344CB8AC3E}">
        <p14:creationId xmlns:p14="http://schemas.microsoft.com/office/powerpoint/2010/main" val="2688618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en-US" sz="1200" b="0" i="0" u="none" strike="noStrike" kern="1200" baseline="0" dirty="0">
                <a:solidFill>
                  <a:schemeClr val="tx1"/>
                </a:solidFill>
                <a:latin typeface="Arial" charset="0"/>
                <a:ea typeface="+mn-ea"/>
                <a:cs typeface="Arial" charset="0"/>
              </a:rPr>
              <a:t>The benefits of the enterprise solutions approach include a single repository of data for all aspects of a business process and the flexibility of the modules. A single repository ensures more consistent and accurate data, and requires less maintenance. But these are very complex systems with difficult implementations, requiring vendor support. Also, using them often requires a company to alter their business processes.</a:t>
            </a:r>
            <a:endParaRPr lang="en-US" altLang="en-US" dirty="0">
              <a:latin typeface="Arial" panose="020B0604020202020204" pitchFamily="34" charset="0"/>
              <a:cs typeface="Arial" panose="020B0604020202020204" pitchFamily="34" charset="0"/>
            </a:endParaRPr>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39121F4-915A-469F-BFB2-0D7FE6321273}" type="slidenum">
              <a:rPr lang="en-US" altLang="en-US">
                <a:latin typeface="Tahoma" panose="020B0604030504040204" pitchFamily="34" charset="0"/>
              </a:rPr>
              <a:pPr eaLnBrk="1" hangingPunct="1"/>
              <a:t>16</a:t>
            </a:fld>
            <a:endParaRPr lang="en-US" altLang="en-US">
              <a:latin typeface="Tahoma" panose="020B0604030504040204" pitchFamily="34" charset="0"/>
            </a:endParaRPr>
          </a:p>
        </p:txBody>
      </p:sp>
    </p:spTree>
    <p:extLst>
      <p:ext uri="{BB962C8B-B14F-4D97-AF65-F5344CB8AC3E}">
        <p14:creationId xmlns:p14="http://schemas.microsoft.com/office/powerpoint/2010/main" val="15342139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SAP is the biggest ERP</a:t>
            </a:r>
            <a:r>
              <a:rPr lang="en-US" altLang="en-US" baseline="0" dirty="0">
                <a:latin typeface="Arial" panose="020B0604020202020204" pitchFamily="34" charset="0"/>
                <a:cs typeface="Arial" panose="020B0604020202020204" pitchFamily="34" charset="0"/>
              </a:rPr>
              <a:t> provider. They are headquartered in Germany.</a:t>
            </a:r>
            <a:endParaRPr lang="en-US" altLang="en-US" dirty="0">
              <a:latin typeface="Arial" panose="020B0604020202020204" pitchFamily="34" charset="0"/>
              <a:cs typeface="Arial" panose="020B0604020202020204" pitchFamily="34" charset="0"/>
            </a:endParaRPr>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D8808C9-8570-49EB-BB8F-83D08E5D124D}" type="slidenum">
              <a:rPr lang="en-US" altLang="en-US">
                <a:latin typeface="Tahoma" panose="020B0604030504040204" pitchFamily="34" charset="0"/>
              </a:rPr>
              <a:pPr eaLnBrk="1" hangingPunct="1"/>
              <a:t>17</a:t>
            </a:fld>
            <a:endParaRPr lang="en-US" altLang="en-US">
              <a:latin typeface="Tahoma" panose="020B0604030504040204" pitchFamily="34" charset="0"/>
            </a:endParaRPr>
          </a:p>
        </p:txBody>
      </p:sp>
    </p:spTree>
    <p:extLst>
      <p:ext uri="{BB962C8B-B14F-4D97-AF65-F5344CB8AC3E}">
        <p14:creationId xmlns:p14="http://schemas.microsoft.com/office/powerpoint/2010/main" val="13445346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03BA592-0D0F-415A-97B5-163FF7AAF9D5}" type="slidenum">
              <a:rPr lang="en-US" altLang="en-US">
                <a:latin typeface="Tahoma" panose="020B0604030504040204" pitchFamily="34" charset="0"/>
              </a:rPr>
              <a:pPr eaLnBrk="1" hangingPunct="1"/>
              <a:t>18</a:t>
            </a:fld>
            <a:endParaRPr lang="en-US" altLang="en-US">
              <a:latin typeface="Tahoma" panose="020B0604030504040204" pitchFamily="34" charset="0"/>
            </a:endParaRPr>
          </a:p>
        </p:txBody>
      </p:sp>
    </p:spTree>
    <p:extLst>
      <p:ext uri="{BB962C8B-B14F-4D97-AF65-F5344CB8AC3E}">
        <p14:creationId xmlns:p14="http://schemas.microsoft.com/office/powerpoint/2010/main" val="4071943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Google</a:t>
            </a:r>
            <a:r>
              <a:rPr lang="en-US" altLang="en-US" baseline="0" dirty="0">
                <a:latin typeface="Arial" panose="020B0604020202020204" pitchFamily="34" charset="0"/>
                <a:cs typeface="Arial" panose="020B0604020202020204" pitchFamily="34" charset="0"/>
              </a:rPr>
              <a:t> Apps is a cloud-based competitor to Microsoft Office. Actually, Microsoft has Microsoft 365, which provides cloud-based Word, Excel, and PowerPoint applications. These are for the general user audience. By contrast, Salesforce.com is for a narrower target market (sales and customer relations).</a:t>
            </a:r>
            <a:endParaRPr lang="en-US" altLang="en-US" dirty="0">
              <a:latin typeface="Arial" panose="020B0604020202020204" pitchFamily="34" charset="0"/>
              <a:cs typeface="Arial" panose="020B0604020202020204" pitchFamily="34" charset="0"/>
            </a:endParaRP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FFD32DC-D54D-451E-92E7-D1002719426E}" type="slidenum">
              <a:rPr lang="en-US" altLang="en-US">
                <a:latin typeface="Tahoma" panose="020B0604030504040204" pitchFamily="34" charset="0"/>
              </a:rPr>
              <a:pPr eaLnBrk="1" hangingPunct="1"/>
              <a:t>19</a:t>
            </a:fld>
            <a:endParaRPr lang="en-US" altLang="en-US">
              <a:latin typeface="Tahoma" panose="020B0604030504040204" pitchFamily="34" charset="0"/>
            </a:endParaRPr>
          </a:p>
        </p:txBody>
      </p:sp>
    </p:spTree>
    <p:extLst>
      <p:ext uri="{BB962C8B-B14F-4D97-AF65-F5344CB8AC3E}">
        <p14:creationId xmlns:p14="http://schemas.microsoft.com/office/powerpoint/2010/main" val="3850966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As with every choice, the choice of cloud computing comes with its benefits and concerns.</a:t>
            </a:r>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13206B7-2130-4CDD-8FBE-0E2A24CB500A}" type="slidenum">
              <a:rPr lang="en-US" altLang="en-US">
                <a:latin typeface="Tahoma" panose="020B0604030504040204" pitchFamily="34" charset="0"/>
              </a:rPr>
              <a:pPr eaLnBrk="1" hangingPunct="1"/>
              <a:t>20</a:t>
            </a:fld>
            <a:endParaRPr lang="en-US" altLang="en-US">
              <a:latin typeface="Tahoma" panose="020B0604030504040204" pitchFamily="34" charset="0"/>
            </a:endParaRPr>
          </a:p>
        </p:txBody>
      </p:sp>
    </p:spTree>
    <p:extLst>
      <p:ext uri="{BB962C8B-B14F-4D97-AF65-F5344CB8AC3E}">
        <p14:creationId xmlns:p14="http://schemas.microsoft.com/office/powerpoint/2010/main" val="28774574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There are a huge number of open-source projects available. Some other widely-used</a:t>
            </a:r>
            <a:r>
              <a:rPr lang="en-US" altLang="en-US" baseline="0" dirty="0">
                <a:latin typeface="Arial" panose="020B0604020202020204" pitchFamily="34" charset="0"/>
                <a:cs typeface="Arial" panose="020B0604020202020204" pitchFamily="34" charset="0"/>
              </a:rPr>
              <a:t> open source software include the Apache HTTP web server, the Android operating system, the Hadoop distributed file system, and the osCommerce e-commerce platform, </a:t>
            </a:r>
            <a:endParaRPr lang="en-US" altLang="en-US" dirty="0">
              <a:latin typeface="Arial" panose="020B0604020202020204" pitchFamily="34" charset="0"/>
              <a:cs typeface="Arial" panose="020B0604020202020204" pitchFamily="34" charset="0"/>
            </a:endParaRP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B341CB6-D234-486D-9B9F-0D0CE2184F60}" type="slidenum">
              <a:rPr lang="en-US" altLang="en-US">
                <a:latin typeface="Tahoma" panose="020B0604030504040204" pitchFamily="34" charset="0"/>
              </a:rPr>
              <a:pPr eaLnBrk="1" hangingPunct="1"/>
              <a:t>21</a:t>
            </a:fld>
            <a:endParaRPr lang="en-US" altLang="en-US">
              <a:latin typeface="Tahoma" panose="020B0604030504040204" pitchFamily="34" charset="0"/>
            </a:endParaRPr>
          </a:p>
        </p:txBody>
      </p:sp>
    </p:spTree>
    <p:extLst>
      <p:ext uri="{BB962C8B-B14F-4D97-AF65-F5344CB8AC3E}">
        <p14:creationId xmlns:p14="http://schemas.microsoft.com/office/powerpoint/2010/main" val="15188042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For the most part, companies’ in-house</a:t>
            </a:r>
            <a:r>
              <a:rPr lang="en-US" altLang="en-US" baseline="0" dirty="0">
                <a:latin typeface="Arial" panose="020B0604020202020204" pitchFamily="34" charset="0"/>
                <a:cs typeface="Arial" panose="020B0604020202020204" pitchFamily="34" charset="0"/>
              </a:rPr>
              <a:t> development has gone down relative to years ago, primarily because of all of the other options available. But many companies still do some in-house development, and most of the time this is combined with components and systems from other sources.</a:t>
            </a:r>
            <a:endParaRPr lang="en-US" altLang="en-US" dirty="0">
              <a:latin typeface="Arial" panose="020B0604020202020204" pitchFamily="34" charset="0"/>
              <a:cs typeface="Arial" panose="020B0604020202020204"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69F6A68-A44C-4757-A110-DC828B84B47C}" type="slidenum">
              <a:rPr lang="en-US" altLang="en-US">
                <a:latin typeface="Tahoma" panose="020B0604030504040204" pitchFamily="34" charset="0"/>
              </a:rPr>
              <a:pPr eaLnBrk="1" hangingPunct="1"/>
              <a:t>22</a:t>
            </a:fld>
            <a:endParaRPr lang="en-US" altLang="en-US">
              <a:latin typeface="Tahoma" panose="020B0604030504040204" pitchFamily="34" charset="0"/>
            </a:endParaRPr>
          </a:p>
        </p:txBody>
      </p:sp>
    </p:spTree>
    <p:extLst>
      <p:ext uri="{BB962C8B-B14F-4D97-AF65-F5344CB8AC3E}">
        <p14:creationId xmlns:p14="http://schemas.microsoft.com/office/powerpoint/2010/main" val="33696357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gives a good overview of the types</a:t>
            </a:r>
            <a:r>
              <a:rPr lang="en-US" altLang="en-US" baseline="0" dirty="0">
                <a:latin typeface="Arial" panose="020B0604020202020204" pitchFamily="34" charset="0"/>
                <a:cs typeface="Arial" panose="020B0604020202020204" pitchFamily="34" charset="0"/>
              </a:rPr>
              <a:t> of problems and staffing requirements appropriate for each solution. Some are more appropriate for generic tasks and some for specialized. Cost has an impact on which to choose as well. And some require more internal resources than others.</a:t>
            </a:r>
            <a:endParaRPr lang="en-US" altLang="en-US" dirty="0">
              <a:latin typeface="Arial" panose="020B0604020202020204" pitchFamily="34" charset="0"/>
              <a:cs typeface="Arial" panose="020B0604020202020204" pitchFamily="34" charset="0"/>
            </a:endParaRP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6F14A93-EC2F-4E5D-8787-446B7C1FE8BC}" type="slidenum">
              <a:rPr lang="en-US" altLang="en-US">
                <a:latin typeface="Tahoma" panose="020B0604030504040204" pitchFamily="34" charset="0"/>
              </a:rPr>
              <a:pPr eaLnBrk="1" hangingPunct="1"/>
              <a:t>23</a:t>
            </a:fld>
            <a:endParaRPr lang="en-US" altLang="en-US">
              <a:latin typeface="Tahoma" panose="020B0604030504040204" pitchFamily="34" charset="0"/>
            </a:endParaRPr>
          </a:p>
        </p:txBody>
      </p:sp>
    </p:spTree>
    <p:extLst>
      <p:ext uri="{BB962C8B-B14F-4D97-AF65-F5344CB8AC3E}">
        <p14:creationId xmlns:p14="http://schemas.microsoft.com/office/powerpoint/2010/main" val="40740258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These</a:t>
            </a:r>
            <a:r>
              <a:rPr lang="en-US" altLang="en-US" baseline="0" dirty="0">
                <a:latin typeface="Arial" panose="020B0604020202020204" pitchFamily="34" charset="0"/>
                <a:cs typeface="Arial" panose="020B0604020202020204" pitchFamily="34" charset="0"/>
              </a:rPr>
              <a:t> next few slides show factors to consider when selecting a software solution.</a:t>
            </a:r>
            <a:endParaRPr lang="en-US" altLang="en-US" dirty="0">
              <a:latin typeface="Arial" panose="020B0604020202020204" pitchFamily="34" charset="0"/>
              <a:cs typeface="Arial" panose="020B0604020202020204" pitchFamily="34" charset="0"/>
            </a:endParaRPr>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EDDB322-FEA6-4EA8-ADBF-C1EF338F9161}" type="slidenum">
              <a:rPr lang="en-US" altLang="en-US">
                <a:latin typeface="Tahoma" panose="020B0604030504040204" pitchFamily="34" charset="0"/>
              </a:rPr>
              <a:pPr eaLnBrk="1" hangingPunct="1"/>
              <a:t>24</a:t>
            </a:fld>
            <a:endParaRPr lang="en-US" altLang="en-US">
              <a:latin typeface="Tahoma" panose="020B0604030504040204" pitchFamily="34" charset="0"/>
            </a:endParaRPr>
          </a:p>
        </p:txBody>
      </p:sp>
    </p:spTree>
    <p:extLst>
      <p:ext uri="{BB962C8B-B14F-4D97-AF65-F5344CB8AC3E}">
        <p14:creationId xmlns:p14="http://schemas.microsoft.com/office/powerpoint/2010/main" val="10464543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4EBA791-6637-43B6-98F3-69D83A91E4BE}" type="slidenum">
              <a:rPr lang="en-US" altLang="en-US">
                <a:latin typeface="Tahoma" panose="020B0604030504040204" pitchFamily="34" charset="0"/>
              </a:rPr>
              <a:pPr eaLnBrk="1" hangingPunct="1"/>
              <a:t>25</a:t>
            </a:fld>
            <a:endParaRPr lang="en-US" altLang="en-US">
              <a:latin typeface="Tahoma" panose="020B0604030504040204" pitchFamily="34" charset="0"/>
            </a:endParaRPr>
          </a:p>
        </p:txBody>
      </p:sp>
    </p:spTree>
    <p:extLst>
      <p:ext uri="{BB962C8B-B14F-4D97-AF65-F5344CB8AC3E}">
        <p14:creationId xmlns:p14="http://schemas.microsoft.com/office/powerpoint/2010/main" val="695345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1B255DC-B1C3-4A46-9592-DDF4411772DF}" type="slidenum">
              <a:rPr lang="en-US" altLang="en-US">
                <a:latin typeface="Tahoma" panose="020B0604030504040204" pitchFamily="34" charset="0"/>
              </a:rPr>
              <a:pPr eaLnBrk="1" hangingPunct="1"/>
              <a:t>26</a:t>
            </a:fld>
            <a:endParaRPr lang="en-US" altLang="en-US">
              <a:latin typeface="Tahoma" panose="020B0604030504040204" pitchFamily="34" charset="0"/>
            </a:endParaRPr>
          </a:p>
        </p:txBody>
      </p:sp>
    </p:spTree>
    <p:extLst>
      <p:ext uri="{BB962C8B-B14F-4D97-AF65-F5344CB8AC3E}">
        <p14:creationId xmlns:p14="http://schemas.microsoft.com/office/powerpoint/2010/main" val="41431838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4ACCC33-FB98-488D-AB27-5642CC4828D5}" type="slidenum">
              <a:rPr lang="en-US" altLang="en-US">
                <a:latin typeface="Tahoma" panose="020B0604030504040204" pitchFamily="34" charset="0"/>
              </a:rPr>
              <a:pPr eaLnBrk="1" hangingPunct="1"/>
              <a:t>27</a:t>
            </a:fld>
            <a:endParaRPr lang="en-US" altLang="en-US">
              <a:latin typeface="Tahoma" panose="020B0604030504040204" pitchFamily="34" charset="0"/>
            </a:endParaRPr>
          </a:p>
        </p:txBody>
      </p:sp>
    </p:spTree>
    <p:extLst>
      <p:ext uri="{BB962C8B-B14F-4D97-AF65-F5344CB8AC3E}">
        <p14:creationId xmlns:p14="http://schemas.microsoft.com/office/powerpoint/2010/main" val="16908089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If you are going to compare different vendors</a:t>
            </a:r>
            <a:r>
              <a:rPr lang="en-US" altLang="en-US" baseline="0" dirty="0">
                <a:latin typeface="Arial" panose="020B0604020202020204" pitchFamily="34" charset="0"/>
                <a:cs typeface="Arial" panose="020B0604020202020204" pitchFamily="34" charset="0"/>
              </a:rPr>
              <a:t> and service providers, you need a systematic way of doing this. A clearly stated RFP can help the vendor develop their proposals. You can use a variety of information sources to judge which solution is the best fit for your company’s needs. </a:t>
            </a:r>
            <a:endParaRPr lang="en-US" altLang="en-US" dirty="0">
              <a:latin typeface="Arial" panose="020B0604020202020204" pitchFamily="34" charset="0"/>
              <a:cs typeface="Arial" panose="020B0604020202020204" pitchFamily="34" charset="0"/>
            </a:endParaRPr>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BED5620-742D-4937-8F6D-52E5E8B8E0F4}" type="slidenum">
              <a:rPr lang="en-US" altLang="en-US">
                <a:latin typeface="Tahoma" panose="020B0604030504040204" pitchFamily="34" charset="0"/>
              </a:rPr>
              <a:pPr eaLnBrk="1" hangingPunct="1"/>
              <a:t>28</a:t>
            </a:fld>
            <a:endParaRPr lang="en-US" altLang="en-US">
              <a:latin typeface="Tahoma" panose="020B0604030504040204" pitchFamily="34" charset="0"/>
            </a:endParaRPr>
          </a:p>
        </p:txBody>
      </p:sp>
    </p:spTree>
    <p:extLst>
      <p:ext uri="{BB962C8B-B14F-4D97-AF65-F5344CB8AC3E}">
        <p14:creationId xmlns:p14="http://schemas.microsoft.com/office/powerpoint/2010/main" val="1282425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27D41C3-3896-4C1C-938D-78C13B8DA71C}" type="slidenum">
              <a:rPr lang="en-US" altLang="en-US">
                <a:latin typeface="Tahoma" panose="020B0604030504040204" pitchFamily="34" charset="0"/>
              </a:rPr>
              <a:pPr eaLnBrk="1" hangingPunct="1"/>
              <a:t>29</a:t>
            </a:fld>
            <a:endParaRPr lang="en-US" altLang="en-US">
              <a:latin typeface="Tahoma" panose="020B0604030504040204" pitchFamily="34" charset="0"/>
            </a:endParaRPr>
          </a:p>
        </p:txBody>
      </p:sp>
    </p:spTree>
    <p:extLst>
      <p:ext uri="{BB962C8B-B14F-4D97-AF65-F5344CB8AC3E}">
        <p14:creationId xmlns:p14="http://schemas.microsoft.com/office/powerpoint/2010/main" val="41988451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Obviously, if you’re going to make wise purchasing decisions, you need to do some research. These</a:t>
            </a:r>
            <a:r>
              <a:rPr lang="en-US" altLang="en-US" baseline="0" dirty="0">
                <a:latin typeface="Arial" panose="020B0604020202020204" pitchFamily="34" charset="0"/>
                <a:cs typeface="Arial" panose="020B0604020202020204" pitchFamily="34" charset="0"/>
              </a:rPr>
              <a:t> are the types of information sources you’ll look at. </a:t>
            </a:r>
            <a:endParaRPr lang="en-US" altLang="en-US" dirty="0">
              <a:latin typeface="Arial" panose="020B0604020202020204" pitchFamily="34" charset="0"/>
              <a:cs typeface="Arial" panose="020B0604020202020204" pitchFamily="34" charset="0"/>
            </a:endParaRPr>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EE74D3E-2640-4DBE-AAA5-AB3265E3F320}" type="slidenum">
              <a:rPr lang="en-US" altLang="en-US">
                <a:latin typeface="Tahoma" panose="020B0604030504040204" pitchFamily="34" charset="0"/>
              </a:rPr>
              <a:pPr eaLnBrk="1" hangingPunct="1"/>
              <a:t>30</a:t>
            </a:fld>
            <a:endParaRPr lang="en-US" altLang="en-US">
              <a:latin typeface="Tahoma" panose="020B0604030504040204" pitchFamily="34" charset="0"/>
            </a:endParaRPr>
          </a:p>
        </p:txBody>
      </p:sp>
    </p:spTree>
    <p:extLst>
      <p:ext uri="{BB962C8B-B14F-4D97-AF65-F5344CB8AC3E}">
        <p14:creationId xmlns:p14="http://schemas.microsoft.com/office/powerpoint/2010/main" val="37968925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DD6D4A5-5909-404E-BD0C-AFDEC60D12B5}" type="slidenum">
              <a:rPr lang="en-US" altLang="en-US">
                <a:latin typeface="Tahoma" panose="020B0604030504040204" pitchFamily="34" charset="0"/>
              </a:rPr>
              <a:pPr eaLnBrk="1" hangingPunct="1"/>
              <a:t>31</a:t>
            </a:fld>
            <a:endParaRPr lang="en-US" altLang="en-US">
              <a:latin typeface="Tahoma" panose="020B0604030504040204" pitchFamily="34" charset="0"/>
            </a:endParaRPr>
          </a:p>
        </p:txBody>
      </p:sp>
    </p:spTree>
    <p:extLst>
      <p:ext uri="{BB962C8B-B14F-4D97-AF65-F5344CB8AC3E}">
        <p14:creationId xmlns:p14="http://schemas.microsoft.com/office/powerpoint/2010/main" val="16245303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Even</a:t>
            </a:r>
            <a:r>
              <a:rPr lang="en-US" altLang="en-US" baseline="0" dirty="0">
                <a:latin typeface="Arial" panose="020B0604020202020204" pitchFamily="34" charset="0"/>
                <a:cs typeface="Arial" panose="020B0604020202020204" pitchFamily="34" charset="0"/>
              </a:rPr>
              <a:t> if you do in-house development, you are reusing objects and components. For example, if you do Java programming, you are using the Java class library, which includes functionality for a wide variety of needs, including data structures, user interfaces, network and web processing, database manipulation, and a host of other services.</a:t>
            </a:r>
            <a:endParaRPr lang="en-US" altLang="en-US" dirty="0">
              <a:latin typeface="Arial" panose="020B0604020202020204" pitchFamily="34" charset="0"/>
              <a:cs typeface="Arial" panose="020B0604020202020204" pitchFamily="34" charset="0"/>
            </a:endParaRPr>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2A486F1-7A8F-4C3B-A786-E751CD1BE7AE}" type="slidenum">
              <a:rPr lang="en-US" altLang="en-US">
                <a:latin typeface="Tahoma" panose="020B0604030504040204" pitchFamily="34" charset="0"/>
              </a:rPr>
              <a:pPr eaLnBrk="1" hangingPunct="1"/>
              <a:t>32</a:t>
            </a:fld>
            <a:endParaRPr lang="en-US" altLang="en-US">
              <a:latin typeface="Tahoma" panose="020B0604030504040204" pitchFamily="34" charset="0"/>
            </a:endParaRPr>
          </a:p>
        </p:txBody>
      </p:sp>
    </p:spTree>
    <p:extLst>
      <p:ext uri="{BB962C8B-B14F-4D97-AF65-F5344CB8AC3E}">
        <p14:creationId xmlns:p14="http://schemas.microsoft.com/office/powerpoint/2010/main" val="17296706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14BB646-496C-4839-91A9-B5F24672FC7C}" type="slidenum">
              <a:rPr lang="en-US" altLang="en-US">
                <a:latin typeface="Tahoma" panose="020B0604030504040204" pitchFamily="34" charset="0"/>
              </a:rPr>
              <a:pPr eaLnBrk="1" hangingPunct="1"/>
              <a:t>33</a:t>
            </a:fld>
            <a:endParaRPr lang="en-US" altLang="en-US">
              <a:latin typeface="Tahoma" panose="020B0604030504040204" pitchFamily="34" charset="0"/>
            </a:endParaRPr>
          </a:p>
        </p:txBody>
      </p:sp>
    </p:spTree>
    <p:extLst>
      <p:ext uri="{BB962C8B-B14F-4D97-AF65-F5344CB8AC3E}">
        <p14:creationId xmlns:p14="http://schemas.microsoft.com/office/powerpoint/2010/main" val="20494353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en-US" sz="1200" b="0" i="0" u="none" strike="noStrike" kern="1200" baseline="0" dirty="0">
                <a:solidFill>
                  <a:schemeClr val="tx1"/>
                </a:solidFill>
                <a:latin typeface="Arial" charset="0"/>
                <a:ea typeface="+mn-ea"/>
                <a:cs typeface="Arial" charset="0"/>
              </a:rPr>
              <a:t>The benefits of reuse grow as more corporate experience is gained from it, but so do the costs and the amount of resources necessary for reuse to work well.</a:t>
            </a:r>
            <a:endParaRPr lang="en-US" altLang="en-US" dirty="0">
              <a:latin typeface="Arial" panose="020B0604020202020204" pitchFamily="34" charset="0"/>
              <a:cs typeface="Arial" panose="020B0604020202020204" pitchFamily="34" charset="0"/>
            </a:endParaRPr>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21BD8D2-9D87-4F92-801F-680944AABA78}" type="slidenum">
              <a:rPr lang="en-US" altLang="en-US">
                <a:latin typeface="Tahoma" panose="020B0604030504040204" pitchFamily="34" charset="0"/>
              </a:rPr>
              <a:pPr eaLnBrk="1" hangingPunct="1"/>
              <a:t>34</a:t>
            </a:fld>
            <a:endParaRPr lang="en-US" altLang="en-US">
              <a:latin typeface="Tahoma" panose="020B0604030504040204" pitchFamily="34" charset="0"/>
            </a:endParaRPr>
          </a:p>
        </p:txBody>
      </p:sp>
    </p:spTree>
    <p:extLst>
      <p:ext uri="{BB962C8B-B14F-4D97-AF65-F5344CB8AC3E}">
        <p14:creationId xmlns:p14="http://schemas.microsoft.com/office/powerpoint/2010/main" val="24737357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design could be from scratch, but very often it is based on reuse of other existing objects</a:t>
            </a:r>
            <a:r>
              <a:rPr lang="en-US" baseline="0" dirty="0"/>
              <a:t> and components. </a:t>
            </a:r>
          </a:p>
          <a:p>
            <a:endParaRPr lang="en-US" baseline="0" dirty="0"/>
          </a:p>
          <a:p>
            <a:r>
              <a:rPr lang="en-US" baseline="0" dirty="0"/>
              <a:t>Storage isn’t as simple as it may seem. It requires correctly labeling and cataloguing assets so that others can find them.</a:t>
            </a:r>
          </a:p>
          <a:p>
            <a:endParaRPr lang="en-US" baseline="0" dirty="0"/>
          </a:p>
          <a:p>
            <a:r>
              <a:rPr lang="en-US" baseline="0" dirty="0"/>
              <a:t>Just because the software is easily accessible doesn’t mean people will use it. It needs to be easy to use and understand. That’s where recontextualization comes in. Part of that involves providing good documentation.</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35</a:t>
            </a:fld>
            <a:endParaRPr lang="en-US" altLang="en-US"/>
          </a:p>
        </p:txBody>
      </p:sp>
    </p:spTree>
    <p:extLst>
      <p:ext uri="{BB962C8B-B14F-4D97-AF65-F5344CB8AC3E}">
        <p14:creationId xmlns:p14="http://schemas.microsoft.com/office/powerpoint/2010/main" val="38437855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cs typeface="Arial" panose="020B0604020202020204" pitchFamily="34" charset="0"/>
              </a:rPr>
              <a:t>Recall</a:t>
            </a:r>
            <a:r>
              <a:rPr lang="en-US" altLang="en-US" baseline="0" dirty="0">
                <a:latin typeface="Arial" panose="020B0604020202020204" pitchFamily="34" charset="0"/>
                <a:cs typeface="Arial" panose="020B0604020202020204" pitchFamily="34" charset="0"/>
              </a:rPr>
              <a:t> the organizational and technical issues we talked about before. When choosing and approach to reuse, these issues will factor into the approach you choose. And the approach may evolve over time. For example, you wouldn’t use a mandated approach if there is a lot of resistance, and instead perhaps start with ad-hoc. Once it catches on, you can begin to encourage more, and only after time set up a formal framework. </a:t>
            </a:r>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B864998-7D89-44A8-A380-F3CD444254DA}" type="slidenum">
              <a:rPr lang="en-US" altLang="en-US">
                <a:latin typeface="Tahoma" panose="020B0604030504040204" pitchFamily="34" charset="0"/>
              </a:rPr>
              <a:pPr eaLnBrk="1" hangingPunct="1"/>
              <a:t>36</a:t>
            </a:fld>
            <a:endParaRPr lang="en-US" altLang="en-US">
              <a:latin typeface="Tahoma" panose="020B0604030504040204" pitchFamily="34" charset="0"/>
            </a:endParaRPr>
          </a:p>
        </p:txBody>
      </p:sp>
    </p:spTree>
    <p:extLst>
      <p:ext uri="{BB962C8B-B14F-4D97-AF65-F5344CB8AC3E}">
        <p14:creationId xmlns:p14="http://schemas.microsoft.com/office/powerpoint/2010/main" val="28681551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Note the differences in terms of cost and in terms of policies and procedures. In terms of policies and procedures,</a:t>
            </a:r>
            <a:r>
              <a:rPr lang="en-US" altLang="en-US" baseline="0" dirty="0">
                <a:latin typeface="Arial" panose="020B0604020202020204" pitchFamily="34" charset="0"/>
                <a:cs typeface="Arial" panose="020B0604020202020204" pitchFamily="34" charset="0"/>
              </a:rPr>
              <a:t> you can go from completely ad hoc to something very formalized and measurable. As you get more formal and mandated about it, the level of reuse and its cost go up.</a:t>
            </a:r>
            <a:endParaRPr lang="en-US" altLang="en-US" dirty="0">
              <a:latin typeface="Arial" panose="020B0604020202020204" pitchFamily="34" charset="0"/>
              <a:cs typeface="Arial" panose="020B0604020202020204" pitchFamily="34" charset="0"/>
            </a:endParaRPr>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7656CF1-C163-4D31-B048-90540DC9E4D5}" type="slidenum">
              <a:rPr lang="en-US" altLang="en-US">
                <a:latin typeface="Tahoma" panose="020B0604030504040204" pitchFamily="34" charset="0"/>
              </a:rPr>
              <a:pPr eaLnBrk="1" hangingPunct="1"/>
              <a:t>37</a:t>
            </a:fld>
            <a:endParaRPr lang="en-US" altLang="en-US">
              <a:latin typeface="Tahoma" panose="020B0604030504040204" pitchFamily="34" charset="0"/>
            </a:endParaRPr>
          </a:p>
        </p:txBody>
      </p:sp>
    </p:spTree>
    <p:extLst>
      <p:ext uri="{BB962C8B-B14F-4D97-AF65-F5344CB8AC3E}">
        <p14:creationId xmlns:p14="http://schemas.microsoft.com/office/powerpoint/2010/main" val="41261494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2DB1FBF-D29C-4648-BBB0-0D6AF007DD02}" type="slidenum">
              <a:rPr lang="en-US" altLang="en-US">
                <a:latin typeface="Tahoma" panose="020B0604030504040204" pitchFamily="34" charset="0"/>
              </a:rPr>
              <a:pPr eaLnBrk="1" hangingPunct="1"/>
              <a:t>38</a:t>
            </a:fld>
            <a:endParaRPr lang="en-US" altLang="en-US">
              <a:latin typeface="Tahoma" panose="020B0604030504040204" pitchFamily="34" charset="0"/>
            </a:endParaRPr>
          </a:p>
        </p:txBody>
      </p:sp>
    </p:spTree>
    <p:extLst>
      <p:ext uri="{BB962C8B-B14F-4D97-AF65-F5344CB8AC3E}">
        <p14:creationId xmlns:p14="http://schemas.microsoft.com/office/powerpoint/2010/main" val="31451441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A614A7C-2820-4788-9B7C-F00F85172373}" type="slidenum">
              <a:rPr lang="en-US" altLang="en-US">
                <a:latin typeface="Tahoma" panose="020B0604030504040204" pitchFamily="34" charset="0"/>
              </a:rPr>
              <a:pPr eaLnBrk="1" hangingPunct="1"/>
              <a:t>40</a:t>
            </a:fld>
            <a:endParaRPr lang="en-US" altLang="en-US">
              <a:latin typeface="Tahoma" panose="020B0604030504040204" pitchFamily="34"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57730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F8B1140-8227-438A-B834-C714477A62F2}" type="slidenum">
              <a:rPr lang="en-US" altLang="en-US">
                <a:latin typeface="Tahoma" panose="020B0604030504040204" pitchFamily="34" charset="0"/>
              </a:rPr>
              <a:pPr eaLnBrk="1" hangingPunct="1"/>
              <a:t>41</a:t>
            </a:fld>
            <a:endParaRPr lang="en-US" altLang="en-US">
              <a:latin typeface="Tahoma" panose="020B0604030504040204" pitchFamily="34" charset="0"/>
            </a:endParaRPr>
          </a:p>
        </p:txBody>
      </p:sp>
    </p:spTree>
    <p:extLst>
      <p:ext uri="{BB962C8B-B14F-4D97-AF65-F5344CB8AC3E}">
        <p14:creationId xmlns:p14="http://schemas.microsoft.com/office/powerpoint/2010/main" val="29483517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chapter includes several examples related to PVF, a furniture manufacturing company. This figure shows PVF’s information system prior to creating a centralized database. </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Throughout this chapter, we’ll see discussion of a few projects at PVF.</a:t>
            </a:r>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42008E8-FF74-4EA2-B7AE-7C5455DEBD45}" type="slidenum">
              <a:rPr lang="en-US" altLang="en-US">
                <a:latin typeface="Tahoma" panose="020B0604030504040204" pitchFamily="34" charset="0"/>
              </a:rPr>
              <a:pPr eaLnBrk="1" hangingPunct="1"/>
              <a:t>42</a:t>
            </a:fld>
            <a:endParaRPr lang="en-US" altLang="en-US">
              <a:latin typeface="Tahoma" panose="020B0604030504040204" pitchFamily="34" charset="0"/>
            </a:endParaRPr>
          </a:p>
        </p:txBody>
      </p:sp>
    </p:spTree>
    <p:extLst>
      <p:ext uri="{BB962C8B-B14F-4D97-AF65-F5344CB8AC3E}">
        <p14:creationId xmlns:p14="http://schemas.microsoft.com/office/powerpoint/2010/main" val="21797995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AACEAEC-F6E4-46EB-BE10-5AD7C31FED83}" type="slidenum">
              <a:rPr lang="en-US" altLang="en-US">
                <a:latin typeface="Tahoma" panose="020B0604030504040204" pitchFamily="34" charset="0"/>
              </a:rPr>
              <a:pPr eaLnBrk="1" hangingPunct="1"/>
              <a:t>43</a:t>
            </a:fld>
            <a:endParaRPr lang="en-US" altLang="en-US">
              <a:latin typeface="Tahoma" panose="020B0604030504040204" pitchFamily="34" charset="0"/>
            </a:endParaRPr>
          </a:p>
        </p:txBody>
      </p:sp>
    </p:spTree>
    <p:extLst>
      <p:ext uri="{BB962C8B-B14F-4D97-AF65-F5344CB8AC3E}">
        <p14:creationId xmlns:p14="http://schemas.microsoft.com/office/powerpoint/2010/main" val="25920145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project manager needs to have both technical and organizational skills, and should be a good communicator with a strong sense of time management.</a:t>
            </a: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Each SDLC phase will have some deliverable. Planning’s deliverable is typically a feasibility report, a budget, and a preliminary schedule. The Analysis phase usually results in a set of functional requirements. Logical design results in system specifications and physical design delivers actual programs and databases. So, each phase has</a:t>
            </a:r>
            <a:r>
              <a:rPr lang="en-US" altLang="en-US" baseline="0" dirty="0">
                <a:latin typeface="Arial" panose="020B0604020202020204" pitchFamily="34" charset="0"/>
                <a:cs typeface="Arial" panose="020B0604020202020204" pitchFamily="34" charset="0"/>
              </a:rPr>
              <a:t> a deliverable.</a:t>
            </a:r>
            <a:r>
              <a:rPr lang="en-US" altLang="en-US" dirty="0">
                <a:latin typeface="Arial" panose="020B0604020202020204" pitchFamily="34" charset="0"/>
                <a:cs typeface="Arial" panose="020B0604020202020204" pitchFamily="34" charset="0"/>
              </a:rPr>
              <a:t> </a:t>
            </a:r>
          </a:p>
          <a:p>
            <a:endParaRPr lang="en-US" altLang="en-US" dirty="0">
              <a:latin typeface="Arial" panose="020B0604020202020204" pitchFamily="34" charset="0"/>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cs typeface="Arial" panose="020B0604020202020204" pitchFamily="34" charset="0"/>
              </a:rPr>
              <a:t>We talked about these a bit in chapter 1, and will talk in more detail in future chapters. </a:t>
            </a:r>
          </a:p>
          <a:p>
            <a:endParaRPr lang="en-US" altLang="en-US" dirty="0">
              <a:latin typeface="Arial" panose="020B0604020202020204" pitchFamily="34" charset="0"/>
              <a:cs typeface="Arial" panose="020B0604020202020204" pitchFamily="34" charset="0"/>
            </a:endParaRPr>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C1338C5-872A-4B08-B7CF-6261DFB8760A}" type="slidenum">
              <a:rPr lang="en-US" altLang="en-US">
                <a:latin typeface="Tahoma" panose="020B0604030504040204" pitchFamily="34" charset="0"/>
              </a:rPr>
              <a:pPr eaLnBrk="1" hangingPunct="1"/>
              <a:t>44</a:t>
            </a:fld>
            <a:endParaRPr lang="en-US" altLang="en-US">
              <a:latin typeface="Tahoma" panose="020B0604030504040204" pitchFamily="34" charset="0"/>
            </a:endParaRPr>
          </a:p>
        </p:txBody>
      </p:sp>
    </p:spTree>
    <p:extLst>
      <p:ext uri="{BB962C8B-B14F-4D97-AF65-F5344CB8AC3E}">
        <p14:creationId xmlns:p14="http://schemas.microsoft.com/office/powerpoint/2010/main" val="4473249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 company</a:t>
            </a:r>
            <a:r>
              <a:rPr lang="en-US" altLang="en-US" baseline="0" dirty="0">
                <a:latin typeface="Arial" panose="020B0604020202020204" pitchFamily="34" charset="0"/>
                <a:cs typeface="Arial" panose="020B0604020202020204" pitchFamily="34" charset="0"/>
              </a:rPr>
              <a:t> will often need to consider several potential projects. </a:t>
            </a:r>
            <a:r>
              <a:rPr lang="en-US" altLang="en-US" dirty="0">
                <a:latin typeface="Arial" panose="020B0604020202020204" pitchFamily="34" charset="0"/>
                <a:cs typeface="Arial" panose="020B0604020202020204" pitchFamily="34" charset="0"/>
              </a:rPr>
              <a:t>Not all project requests should be granted. These requests will be prioritized based on importance and feasibility. Typically, a review board judges and approves project requests. At PVF, they call this the Systems Priority Board. </a:t>
            </a:r>
          </a:p>
          <a:p>
            <a:endParaRPr lang="en-US" altLang="en-US" dirty="0">
              <a:latin typeface="Arial" panose="020B0604020202020204" pitchFamily="34" charset="0"/>
              <a:cs typeface="Arial" panose="020B0604020202020204" pitchFamily="34" charset="0"/>
            </a:endParaRPr>
          </a:p>
          <a:p>
            <a:r>
              <a:rPr kumimoji="1" lang="en-US" sz="1200" b="0" i="0" u="none" strike="noStrike" kern="1200" baseline="0" dirty="0">
                <a:solidFill>
                  <a:schemeClr val="tx1"/>
                </a:solidFill>
                <a:latin typeface="Arial" charset="0"/>
                <a:ea typeface="+mn-ea"/>
                <a:cs typeface="Arial" charset="0"/>
              </a:rPr>
              <a:t>The board evaluates requests based on the business problems or opportunities the system addresses and judges how the proposed project fits within the organization’s information systems architecture and long-range development plans. The board selects the projects that best meet overall organizational objectives.</a:t>
            </a:r>
            <a:endParaRPr lang="en-US" altLang="en-US" dirty="0">
              <a:latin typeface="Arial" panose="020B0604020202020204" pitchFamily="34" charset="0"/>
              <a:cs typeface="Arial" panose="020B0604020202020204" pitchFamily="34" charset="0"/>
            </a:endParaRPr>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E8343F0-8680-40D8-8900-42E1A3189C07}" type="slidenum">
              <a:rPr lang="en-US" altLang="en-US">
                <a:latin typeface="Tahoma" panose="020B0604030504040204" pitchFamily="34" charset="0"/>
              </a:rPr>
              <a:pPr eaLnBrk="1" hangingPunct="1"/>
              <a:t>45</a:t>
            </a:fld>
            <a:endParaRPr lang="en-US" altLang="en-US">
              <a:latin typeface="Tahoma" panose="020B0604030504040204" pitchFamily="34" charset="0"/>
            </a:endParaRPr>
          </a:p>
        </p:txBody>
      </p:sp>
    </p:spTree>
    <p:extLst>
      <p:ext uri="{BB962C8B-B14F-4D97-AF65-F5344CB8AC3E}">
        <p14:creationId xmlns:p14="http://schemas.microsoft.com/office/powerpoint/2010/main" val="2241264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Here is the Purchasing Fulfillment System SSR. As you can see, Juanita Lopez</a:t>
            </a:r>
            <a:r>
              <a:rPr lang="en-US" altLang="en-US" baseline="0" dirty="0">
                <a:latin typeface="Arial" panose="020B0604020202020204" pitchFamily="34" charset="0"/>
                <a:cs typeface="Arial" panose="020B0604020202020204" pitchFamily="34" charset="0"/>
              </a:rPr>
              <a:t> identifies a business problem and a requested solution. This is a request for a new system, the biggest level request. The primary beneficiaries will be Purchasing and Manufacturing. Although it is an important project, there is recognition and acceptance that this may be a long-term project, as you can see in the “urgency” section. </a:t>
            </a:r>
          </a:p>
          <a:p>
            <a:endParaRPr lang="en-US" altLang="en-US" baseline="0" dirty="0">
              <a:latin typeface="Arial" panose="020B0604020202020204" pitchFamily="34" charset="0"/>
              <a:cs typeface="Arial" panose="020B0604020202020204" pitchFamily="34" charset="0"/>
            </a:endParaRPr>
          </a:p>
          <a:p>
            <a:r>
              <a:rPr kumimoji="1" lang="en-US" sz="1200" b="0" i="0" u="none" strike="noStrike" kern="1200" baseline="0" dirty="0">
                <a:solidFill>
                  <a:schemeClr val="tx1"/>
                </a:solidFill>
                <a:latin typeface="Arial" charset="0"/>
                <a:ea typeface="+mn-ea"/>
                <a:cs typeface="Arial" charset="0"/>
              </a:rPr>
              <a:t>Systems development projects are undertaken for two primary reasons: to take advantage of business opportunities and to solve business problems. Taking advantage of an opportunity might mean providing an innovative service to customers through the creation of a new system. Solving a business problem could involve modifying the way an existing system processes data so that more accurate or timely information is provided to users.</a:t>
            </a:r>
            <a:endParaRPr lang="en-US" altLang="en-US" dirty="0">
              <a:latin typeface="Arial" panose="020B0604020202020204" pitchFamily="34" charset="0"/>
              <a:cs typeface="Arial" panose="020B0604020202020204" pitchFamily="34" charset="0"/>
            </a:endParaRPr>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531C104-15D8-4630-9A7B-1F6AED5822F1}" type="slidenum">
              <a:rPr lang="en-US" altLang="en-US">
                <a:latin typeface="Tahoma" panose="020B0604030504040204" pitchFamily="34" charset="0"/>
              </a:rPr>
              <a:pPr eaLnBrk="1" hangingPunct="1"/>
              <a:t>46</a:t>
            </a:fld>
            <a:endParaRPr lang="en-US" altLang="en-US">
              <a:latin typeface="Tahoma" panose="020B0604030504040204" pitchFamily="34" charset="0"/>
            </a:endParaRPr>
          </a:p>
        </p:txBody>
      </p:sp>
    </p:spTree>
    <p:extLst>
      <p:ext uri="{BB962C8B-B14F-4D97-AF65-F5344CB8AC3E}">
        <p14:creationId xmlns:p14="http://schemas.microsoft.com/office/powerpoint/2010/main" val="39249923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As you can see, a project manager leads a very busy</a:t>
            </a:r>
            <a:r>
              <a:rPr lang="en-US" altLang="en-US" baseline="0" dirty="0">
                <a:latin typeface="Arial" panose="020B0604020202020204" pitchFamily="34" charset="0"/>
                <a:cs typeface="Arial" panose="020B0604020202020204" pitchFamily="34" charset="0"/>
              </a:rPr>
              <a:t> life, and needs to take into account many factors and stakeholders when making scheduling, resource, and design decisions.</a:t>
            </a:r>
            <a:endParaRPr lang="en-US" altLang="en-US" dirty="0">
              <a:latin typeface="Arial" panose="020B0604020202020204" pitchFamily="34" charset="0"/>
              <a:cs typeface="Arial" panose="020B0604020202020204" pitchFamily="34" charset="0"/>
            </a:endParaRPr>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097067E-0540-4BC7-A477-7C33D16FB768}" type="slidenum">
              <a:rPr lang="en-US" altLang="en-US">
                <a:latin typeface="Tahoma" panose="020B0604030504040204" pitchFamily="34" charset="0"/>
              </a:rPr>
              <a:pPr eaLnBrk="1" hangingPunct="1"/>
              <a:t>47</a:t>
            </a:fld>
            <a:endParaRPr lang="en-US" altLang="en-US">
              <a:latin typeface="Tahoma" panose="020B0604030504040204" pitchFamily="34" charset="0"/>
            </a:endParaRPr>
          </a:p>
        </p:txBody>
      </p:sp>
    </p:spTree>
    <p:extLst>
      <p:ext uri="{BB962C8B-B14F-4D97-AF65-F5344CB8AC3E}">
        <p14:creationId xmlns:p14="http://schemas.microsoft.com/office/powerpoint/2010/main" val="18194476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078F0EF-BB6E-408B-82CC-940983E023EB}" type="slidenum">
              <a:rPr lang="en-US" altLang="en-US">
                <a:latin typeface="Tahoma" panose="020B0604030504040204" pitchFamily="34" charset="0"/>
              </a:rPr>
              <a:pPr eaLnBrk="1" hangingPunct="1"/>
              <a:t>48</a:t>
            </a:fld>
            <a:endParaRPr lang="en-US" altLang="en-US">
              <a:latin typeface="Tahoma" panose="020B0604030504040204" pitchFamily="34" charset="0"/>
            </a:endParaRPr>
          </a:p>
        </p:txBody>
      </p:sp>
    </p:spTree>
    <p:extLst>
      <p:ext uri="{BB962C8B-B14F-4D97-AF65-F5344CB8AC3E}">
        <p14:creationId xmlns:p14="http://schemas.microsoft.com/office/powerpoint/2010/main" val="18935097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In the case of PVF’s purchasing fulfillment system project, initiation involved these steps:</a:t>
            </a:r>
          </a:p>
          <a:p>
            <a:endParaRPr lang="en-US" altLang="en-US" dirty="0">
              <a:latin typeface="Arial" panose="020B0604020202020204" pitchFamily="34" charset="0"/>
              <a:cs typeface="Arial" panose="020B0604020202020204" pitchFamily="34" charset="0"/>
            </a:endParaRPr>
          </a:p>
          <a:p>
            <a:pPr marL="228600" indent="-228600">
              <a:buAutoNum type="arabicParenR"/>
            </a:pPr>
            <a:r>
              <a:rPr kumimoji="1" lang="en-US" sz="1200" b="0" i="0" u="none" strike="noStrike" kern="1200" baseline="0" dirty="0">
                <a:solidFill>
                  <a:schemeClr val="tx1"/>
                </a:solidFill>
                <a:latin typeface="Arial" charset="0"/>
                <a:ea typeface="+mn-ea"/>
                <a:cs typeface="Arial" charset="0"/>
              </a:rPr>
              <a:t>Juanita observed problems with the existing purchasing system.</a:t>
            </a:r>
          </a:p>
          <a:p>
            <a:pPr marL="228600" indent="-228600">
              <a:buAutoNum type="arabicParenR"/>
            </a:pPr>
            <a:r>
              <a:rPr kumimoji="1" lang="en-US" altLang="en-US" sz="1200" b="0" i="0" u="none" strike="noStrike" kern="1200" baseline="0" dirty="0">
                <a:solidFill>
                  <a:schemeClr val="tx1"/>
                </a:solidFill>
                <a:latin typeface="Arial" charset="0"/>
                <a:ea typeface="+mn-ea"/>
                <a:cs typeface="Arial" charset="0"/>
              </a:rPr>
              <a:t>She contacted Chris from the IS department to set up an SSR.</a:t>
            </a:r>
          </a:p>
          <a:p>
            <a:pPr marL="228600" indent="-228600">
              <a:buAutoNum type="arabicParenR"/>
            </a:pPr>
            <a:r>
              <a:rPr kumimoji="1" lang="en-US" altLang="en-US" sz="1200" b="0" i="0" u="none" strike="noStrike" kern="1200" baseline="0" dirty="0">
                <a:solidFill>
                  <a:schemeClr val="tx1"/>
                </a:solidFill>
                <a:latin typeface="Arial" charset="0"/>
                <a:ea typeface="+mn-ea"/>
                <a:cs typeface="Arial" charset="0"/>
              </a:rPr>
              <a:t>The Systems Priority Board at PVF reviewed and approved the project request.</a:t>
            </a:r>
          </a:p>
          <a:p>
            <a:pPr marL="228600" indent="-228600">
              <a:buAutoNum type="arabicParenR"/>
            </a:pPr>
            <a:r>
              <a:rPr kumimoji="1" lang="en-US" altLang="en-US" sz="1200" b="0" i="0" u="none" strike="noStrike" kern="1200" baseline="0" dirty="0">
                <a:solidFill>
                  <a:schemeClr val="tx1"/>
                </a:solidFill>
                <a:latin typeface="Arial" charset="0"/>
                <a:ea typeface="+mn-ea"/>
                <a:cs typeface="Arial" charset="0"/>
              </a:rPr>
              <a:t>A steering committee was set up to oversee the project.</a:t>
            </a:r>
          </a:p>
          <a:p>
            <a:pPr marL="228600" indent="-228600">
              <a:buAutoNum type="arabicParenR"/>
            </a:pPr>
            <a:r>
              <a:rPr kumimoji="1" lang="en-US" altLang="en-US" sz="1200" b="0" i="0" u="none" strike="noStrike" kern="1200" baseline="0" dirty="0">
                <a:solidFill>
                  <a:schemeClr val="tx1"/>
                </a:solidFill>
                <a:latin typeface="Arial" charset="0"/>
                <a:ea typeface="+mn-ea"/>
                <a:cs typeface="Arial" charset="0"/>
              </a:rPr>
              <a:t>A detailed project plan was developed and executed.</a:t>
            </a:r>
            <a:endParaRPr lang="en-US" altLang="en-US" dirty="0">
              <a:latin typeface="Arial" panose="020B0604020202020204" pitchFamily="34" charset="0"/>
              <a:cs typeface="Arial" panose="020B0604020202020204" pitchFamily="34"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251F377-6CE7-4C7A-B58E-A7F896634252}" type="slidenum">
              <a:rPr lang="en-US" altLang="en-US">
                <a:latin typeface="Tahoma" panose="020B0604030504040204" pitchFamily="34" charset="0"/>
              </a:rPr>
              <a:pPr eaLnBrk="1" hangingPunct="1"/>
              <a:t>49</a:t>
            </a:fld>
            <a:endParaRPr lang="en-US" altLang="en-US">
              <a:latin typeface="Tahoma" panose="020B0604030504040204" pitchFamily="34" charset="0"/>
            </a:endParaRPr>
          </a:p>
        </p:txBody>
      </p:sp>
    </p:spTree>
    <p:extLst>
      <p:ext uri="{BB962C8B-B14F-4D97-AF65-F5344CB8AC3E}">
        <p14:creationId xmlns:p14="http://schemas.microsoft.com/office/powerpoint/2010/main" val="23016094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project workbook contains all of the documentation regarding the project. For example, the SSR we saw in a previous slide is contained kept</a:t>
            </a:r>
            <a:r>
              <a:rPr lang="en-US" altLang="en-US" baseline="0" dirty="0">
                <a:latin typeface="Arial" panose="020B0604020202020204" pitchFamily="34" charset="0"/>
                <a:cs typeface="Arial" panose="020B0604020202020204" pitchFamily="34" charset="0"/>
              </a:rPr>
              <a:t> in the workbook. </a:t>
            </a:r>
            <a:r>
              <a:rPr lang="en-US" altLang="en-US" dirty="0">
                <a:latin typeface="Arial" panose="020B0604020202020204" pitchFamily="34" charset="0"/>
                <a:cs typeface="Arial" panose="020B0604020202020204" pitchFamily="34" charset="0"/>
              </a:rPr>
              <a:t> </a:t>
            </a: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The project workbook will consist of a</a:t>
            </a:r>
            <a:r>
              <a:rPr lang="en-US" altLang="en-US" baseline="0" dirty="0">
                <a:latin typeface="Arial" panose="020B0604020202020204" pitchFamily="34" charset="0"/>
                <a:cs typeface="Arial" panose="020B0604020202020204" pitchFamily="34" charset="0"/>
              </a:rPr>
              <a:t> bunch of other documents that we’ll look at in the next few slides.</a:t>
            </a:r>
            <a:endParaRPr lang="en-US" altLang="en-US" dirty="0">
              <a:latin typeface="Arial" panose="020B0604020202020204" pitchFamily="34" charset="0"/>
              <a:cs typeface="Arial" panose="020B0604020202020204" pitchFamily="34" charset="0"/>
            </a:endParaRP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4C837ED-7623-470D-A9C5-C50B3B7EF486}" type="slidenum">
              <a:rPr lang="en-US" altLang="en-US">
                <a:latin typeface="Tahoma" panose="020B0604030504040204" pitchFamily="34" charset="0"/>
              </a:rPr>
              <a:pPr eaLnBrk="1" hangingPunct="1"/>
              <a:t>50</a:t>
            </a:fld>
            <a:endParaRPr lang="en-US" altLang="en-US">
              <a:latin typeface="Tahoma" panose="020B0604030504040204" pitchFamily="34" charset="0"/>
            </a:endParaRPr>
          </a:p>
        </p:txBody>
      </p:sp>
    </p:spTree>
    <p:extLst>
      <p:ext uri="{BB962C8B-B14F-4D97-AF65-F5344CB8AC3E}">
        <p14:creationId xmlns:p14="http://schemas.microsoft.com/office/powerpoint/2010/main" val="2204784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project charter gives</a:t>
            </a:r>
            <a:r>
              <a:rPr lang="en-US" baseline="0" dirty="0"/>
              <a:t> a formal expression of the common understanding between the IS project team and the client. Different companies may have different formats for their project charters.</a:t>
            </a:r>
          </a:p>
          <a:p>
            <a:endParaRPr lang="en-US" baseline="0" dirty="0"/>
          </a:p>
          <a:p>
            <a:r>
              <a:rPr lang="en-US" baseline="0" dirty="0"/>
              <a:t>The project charter is another document that goes into the project workbook.</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51</a:t>
            </a:fld>
            <a:endParaRPr lang="en-US" altLang="en-US"/>
          </a:p>
        </p:txBody>
      </p:sp>
    </p:spTree>
    <p:extLst>
      <p:ext uri="{BB962C8B-B14F-4D97-AF65-F5344CB8AC3E}">
        <p14:creationId xmlns:p14="http://schemas.microsoft.com/office/powerpoint/2010/main" val="42914659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As you can see, project planning involves several different activities.</a:t>
            </a:r>
            <a:r>
              <a:rPr lang="en-US" altLang="en-US" baseline="0" dirty="0">
                <a:latin typeface="Arial" panose="020B0604020202020204" pitchFamily="34" charset="0"/>
                <a:cs typeface="Arial" panose="020B0604020202020204" pitchFamily="34" charset="0"/>
              </a:rPr>
              <a:t> Some of these tasks can be aided with project management software tools, like Microsoft Project. For example, MS Project directly helps with #2, 3, 4, 8, and 10.</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We’ll see some MS project screenshots in future slides. These MS Project files will also be part of the project workbook.</a:t>
            </a:r>
            <a:endParaRPr lang="en-US" altLang="en-US" dirty="0">
              <a:latin typeface="Arial" panose="020B0604020202020204" pitchFamily="34" charset="0"/>
              <a:cs typeface="Arial" panose="020B0604020202020204" pitchFamily="34" charset="0"/>
            </a:endParaRPr>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C0F42D8-0D43-4545-9DAA-7B82C9E1F67B}" type="slidenum">
              <a:rPr lang="en-US" altLang="en-US">
                <a:latin typeface="Tahoma" panose="020B0604030504040204" pitchFamily="34" charset="0"/>
              </a:rPr>
              <a:pPr eaLnBrk="1" hangingPunct="1"/>
              <a:t>52</a:t>
            </a:fld>
            <a:endParaRPr lang="en-US" altLang="en-US">
              <a:latin typeface="Tahoma" panose="020B0604030504040204" pitchFamily="34" charset="0"/>
            </a:endParaRPr>
          </a:p>
        </p:txBody>
      </p:sp>
    </p:spTree>
    <p:extLst>
      <p:ext uri="{BB962C8B-B14F-4D97-AF65-F5344CB8AC3E}">
        <p14:creationId xmlns:p14="http://schemas.microsoft.com/office/powerpoint/2010/main" val="36226148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general principal is that we need to accept the fact of uncertainty, and that things will change over time. So, although we want</a:t>
            </a:r>
            <a:r>
              <a:rPr lang="en-US" altLang="en-US" baseline="0" dirty="0">
                <a:latin typeface="Arial" panose="020B0604020202020204" pitchFamily="34" charset="0"/>
                <a:cs typeface="Arial" panose="020B0604020202020204" pitchFamily="34" charset="0"/>
              </a:rPr>
              <a:t> a detailed idea of what we’re going to do in the immediate future, we allow for more flexibility as time goes on. </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This implies that planning is always going on. Plans are revisited and evolve over time.</a:t>
            </a:r>
            <a:endParaRPr lang="en-US" altLang="en-US" dirty="0">
              <a:latin typeface="Arial" panose="020B0604020202020204" pitchFamily="34" charset="0"/>
              <a:cs typeface="Arial" panose="020B0604020202020204" pitchFamily="34" charset="0"/>
            </a:endParaRP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EC93013-E769-47A6-BCC6-57787176DD71}" type="slidenum">
              <a:rPr lang="en-US" altLang="en-US">
                <a:latin typeface="Tahoma" panose="020B0604030504040204" pitchFamily="34" charset="0"/>
              </a:rPr>
              <a:pPr eaLnBrk="1" hangingPunct="1"/>
              <a:t>53</a:t>
            </a:fld>
            <a:endParaRPr lang="en-US" altLang="en-US">
              <a:latin typeface="Tahoma" panose="020B0604030504040204" pitchFamily="34" charset="0"/>
            </a:endParaRPr>
          </a:p>
        </p:txBody>
      </p:sp>
    </p:spTree>
    <p:extLst>
      <p:ext uri="{BB962C8B-B14F-4D97-AF65-F5344CB8AC3E}">
        <p14:creationId xmlns:p14="http://schemas.microsoft.com/office/powerpoint/2010/main" val="38883707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It’s important to watch out for “scope creep”, where the project</a:t>
            </a:r>
            <a:r>
              <a:rPr lang="en-US" altLang="en-US" baseline="0" dirty="0">
                <a:latin typeface="Arial" panose="020B0604020202020204" pitchFamily="34" charset="0"/>
                <a:cs typeface="Arial" panose="020B0604020202020204" pitchFamily="34" charset="0"/>
              </a:rPr>
              <a:t> requirements grow too much. To avoid this, part of the planning process is to define the expectations ahead of time. </a:t>
            </a:r>
          </a:p>
          <a:p>
            <a:endParaRPr lang="en-US" altLang="en-US" baseline="0"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660E826-4B24-42F7-A0D2-138B62313E4C}" type="slidenum">
              <a:rPr lang="en-US" altLang="en-US">
                <a:latin typeface="Tahoma" panose="020B0604030504040204" pitchFamily="34" charset="0"/>
              </a:rPr>
              <a:pPr eaLnBrk="1" hangingPunct="1"/>
              <a:t>54</a:t>
            </a:fld>
            <a:endParaRPr lang="en-US" altLang="en-US">
              <a:latin typeface="Tahoma" panose="020B0604030504040204" pitchFamily="34" charset="0"/>
            </a:endParaRPr>
          </a:p>
        </p:txBody>
      </p:sp>
    </p:spTree>
    <p:extLst>
      <p:ext uri="{BB962C8B-B14F-4D97-AF65-F5344CB8AC3E}">
        <p14:creationId xmlns:p14="http://schemas.microsoft.com/office/powerpoint/2010/main" val="1779017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55</a:t>
            </a:fld>
            <a:endParaRPr lang="en-US" altLang="en-US"/>
          </a:p>
        </p:txBody>
      </p:sp>
    </p:spTree>
    <p:extLst>
      <p:ext uri="{BB962C8B-B14F-4D97-AF65-F5344CB8AC3E}">
        <p14:creationId xmlns:p14="http://schemas.microsoft.com/office/powerpoint/2010/main" val="40957151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is a typical</a:t>
            </a:r>
            <a:r>
              <a:rPr lang="en-US" altLang="en-US" baseline="0" dirty="0">
                <a:latin typeface="Arial" panose="020B0604020202020204" pitchFamily="34" charset="0"/>
                <a:cs typeface="Arial" panose="020B0604020202020204" pitchFamily="34" charset="0"/>
              </a:rPr>
              <a:t> Microsoft Project screen. </a:t>
            </a:r>
            <a:r>
              <a:rPr lang="en-US" altLang="en-US" dirty="0">
                <a:latin typeface="Arial" panose="020B0604020202020204" pitchFamily="34" charset="0"/>
                <a:cs typeface="Arial" panose="020B0604020202020204" pitchFamily="34" charset="0"/>
              </a:rPr>
              <a:t>The left part of this screen is a Work Breakdown Structure</a:t>
            </a:r>
            <a:r>
              <a:rPr lang="en-US" altLang="en-US" baseline="0" dirty="0">
                <a:latin typeface="Arial" panose="020B0604020202020204" pitchFamily="34" charset="0"/>
                <a:cs typeface="Arial" panose="020B0604020202020204" pitchFamily="34" charset="0"/>
              </a:rPr>
              <a:t> (WBS), which shows the hierarchy of tasks, subtasks, sub-subtasks, etc. The boldfaced tasks are summary tasks, and their durations are based on the durations and dependencies of their subtasks. MS Project automatically calculates project duration based on how you set the task durations and dependencies.</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The durations and dependencies between these tasks are shown graphically in the Gantt chart to the right. You can use either the WBS of the Gantt chart or both as you set up the project schedule.</a:t>
            </a:r>
            <a:endParaRPr lang="en-US" altLang="en-US" dirty="0">
              <a:latin typeface="Arial" panose="020B0604020202020204" pitchFamily="34" charset="0"/>
              <a:cs typeface="Arial" panose="020B0604020202020204" pitchFamily="34" charset="0"/>
            </a:endParaRP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00CBFFA-3EB8-4997-8761-1D2CFAA3E6DB}" type="slidenum">
              <a:rPr lang="en-US" altLang="en-US">
                <a:latin typeface="Tahoma" panose="020B0604030504040204" pitchFamily="34" charset="0"/>
              </a:rPr>
              <a:pPr eaLnBrk="1" hangingPunct="1"/>
              <a:t>56</a:t>
            </a:fld>
            <a:endParaRPr lang="en-US" altLang="en-US">
              <a:latin typeface="Tahoma" panose="020B0604030504040204" pitchFamily="34" charset="0"/>
            </a:endParaRPr>
          </a:p>
        </p:txBody>
      </p:sp>
    </p:spTree>
    <p:extLst>
      <p:ext uri="{BB962C8B-B14F-4D97-AF65-F5344CB8AC3E}">
        <p14:creationId xmlns:p14="http://schemas.microsoft.com/office/powerpoint/2010/main" val="23095310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is another screen shot, that shows the tasks in a network diagram. You have different ways of viewing</a:t>
            </a:r>
            <a:r>
              <a:rPr lang="en-US" altLang="en-US" baseline="0" dirty="0">
                <a:latin typeface="Arial" panose="020B0604020202020204" pitchFamily="34" charset="0"/>
                <a:cs typeface="Arial" panose="020B0604020202020204" pitchFamily="34" charset="0"/>
              </a:rPr>
              <a:t> a project.</a:t>
            </a:r>
            <a:endParaRPr lang="en-US" altLang="en-US" dirty="0">
              <a:latin typeface="Arial" panose="020B0604020202020204" pitchFamily="34" charset="0"/>
              <a:cs typeface="Arial" panose="020B0604020202020204" pitchFamily="34" charset="0"/>
            </a:endParaRPr>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B5B1529-6591-4EB4-9440-C1B18177CBA7}" type="slidenum">
              <a:rPr lang="en-US" altLang="en-US">
                <a:latin typeface="Tahoma" panose="020B0604030504040204" pitchFamily="34" charset="0"/>
              </a:rPr>
              <a:pPr eaLnBrk="1" hangingPunct="1"/>
              <a:t>57</a:t>
            </a:fld>
            <a:endParaRPr lang="en-US" altLang="en-US">
              <a:latin typeface="Tahoma" panose="020B0604030504040204" pitchFamily="34" charset="0"/>
            </a:endParaRPr>
          </a:p>
        </p:txBody>
      </p:sp>
    </p:spTree>
    <p:extLst>
      <p:ext uri="{BB962C8B-B14F-4D97-AF65-F5344CB8AC3E}">
        <p14:creationId xmlns:p14="http://schemas.microsoft.com/office/powerpoint/2010/main" val="3600123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COCOMO is a commonly</a:t>
            </a:r>
            <a:r>
              <a:rPr lang="en-US" baseline="0" dirty="0"/>
              <a:t> used tool in software development projects. It provides an estimate of software costs. </a:t>
            </a:r>
          </a:p>
          <a:p>
            <a:endParaRPr lang="en-US" baseline="0" dirty="0"/>
          </a:p>
          <a:p>
            <a:r>
              <a:rPr lang="en-US" baseline="0" dirty="0"/>
              <a:t>When assigning people to tasks, you want to make sure a person’s talents, skills and interests match well with the tasks that need to be done. Some projects divide people into highly specialized roles, whereas in other projects each person gets a variety of different types of tasks. These are important interpersonal issues that a project manager is faced with.</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58</a:t>
            </a:fld>
            <a:endParaRPr lang="en-US" altLang="en-US"/>
          </a:p>
        </p:txBody>
      </p:sp>
    </p:spTree>
    <p:extLst>
      <p:ext uri="{BB962C8B-B14F-4D97-AF65-F5344CB8AC3E}">
        <p14:creationId xmlns:p14="http://schemas.microsoft.com/office/powerpoint/2010/main" val="1888636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large project may affect many groups within and outside the organization. With all these stakeholders, it is important to</a:t>
            </a:r>
            <a:r>
              <a:rPr lang="en-US" baseline="0" dirty="0"/>
              <a:t> create and execute a workable and efficient plan for keeping everyone in the loop. </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59</a:t>
            </a:fld>
            <a:endParaRPr lang="en-US" altLang="en-US"/>
          </a:p>
        </p:txBody>
      </p:sp>
    </p:spTree>
    <p:extLst>
      <p:ext uri="{BB962C8B-B14F-4D97-AF65-F5344CB8AC3E}">
        <p14:creationId xmlns:p14="http://schemas.microsoft.com/office/powerpoint/2010/main" val="30967687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grid is a good expression of the communication plan. And it would be another document to add to the project workbook.</a:t>
            </a:r>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60</a:t>
            </a:fld>
            <a:endParaRPr lang="en-US" altLang="en-US"/>
          </a:p>
        </p:txBody>
      </p:sp>
    </p:spTree>
    <p:extLst>
      <p:ext uri="{BB962C8B-B14F-4D97-AF65-F5344CB8AC3E}">
        <p14:creationId xmlns:p14="http://schemas.microsoft.com/office/powerpoint/2010/main" val="18995909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Spreadsheet software like Microsoft Excel is often used for budgeting.</a:t>
            </a:r>
            <a:r>
              <a:rPr lang="en-US" altLang="en-US" baseline="0" dirty="0">
                <a:latin typeface="Arial" panose="020B0604020202020204" pitchFamily="34" charset="0"/>
                <a:cs typeface="Arial" panose="020B0604020202020204" pitchFamily="34" charset="0"/>
              </a:rPr>
              <a:t> MS Project also provides a vehicle for budgeting, which is tied to the scheduling and resource allocation parts of the tool.</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Obviously, the project budget is another important part of the overall project workbook.</a:t>
            </a:r>
            <a:endParaRPr lang="en-US" altLang="en-US" dirty="0">
              <a:latin typeface="Arial" panose="020B0604020202020204" pitchFamily="34" charset="0"/>
              <a:cs typeface="Arial" panose="020B0604020202020204" pitchFamily="34" charset="0"/>
            </a:endParaRPr>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14BC411-D0B1-4195-9A97-F807AB156217}" type="slidenum">
              <a:rPr lang="en-US" altLang="en-US">
                <a:latin typeface="Tahoma" panose="020B0604030504040204" pitchFamily="34" charset="0"/>
              </a:rPr>
              <a:pPr eaLnBrk="1" hangingPunct="1"/>
              <a:t>63</a:t>
            </a:fld>
            <a:endParaRPr lang="en-US" altLang="en-US">
              <a:latin typeface="Tahoma" panose="020B0604030504040204" pitchFamily="34" charset="0"/>
            </a:endParaRPr>
          </a:p>
        </p:txBody>
      </p:sp>
    </p:spTree>
    <p:extLst>
      <p:ext uri="{BB962C8B-B14F-4D97-AF65-F5344CB8AC3E}">
        <p14:creationId xmlns:p14="http://schemas.microsoft.com/office/powerpoint/2010/main" val="246088027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“baseline” we mean a standard against</a:t>
            </a:r>
            <a:r>
              <a:rPr lang="en-US" baseline="0" dirty="0"/>
              <a:t> which we’ll evaluate the project’s actual progress. The baseline is our prediction. Remember that we talked about uncertainty, which is why the project plan can’t be too detailed for the long-term future. So, it’s not surprising that the baseline plan will be modified as time goes on. </a:t>
            </a:r>
          </a:p>
          <a:p>
            <a:endParaRPr lang="en-US" baseline="0" dirty="0"/>
          </a:p>
          <a:p>
            <a:r>
              <a:rPr lang="en-US" baseline="0" dirty="0"/>
              <a:t>But it gives us a direction by setting goals and expectations, in terms of both time and financial cost.</a:t>
            </a:r>
          </a:p>
          <a:p>
            <a:endParaRPr lang="en-US" baseline="0" dirty="0"/>
          </a:p>
          <a:p>
            <a:r>
              <a:rPr lang="en-US" baseline="0" dirty="0"/>
              <a:t>Microsoft Project includes the capability to set a baseline plan and compare it to actual progress.</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64</a:t>
            </a:fld>
            <a:endParaRPr lang="en-US" altLang="en-US"/>
          </a:p>
        </p:txBody>
      </p:sp>
    </p:spTree>
    <p:extLst>
      <p:ext uri="{BB962C8B-B14F-4D97-AF65-F5344CB8AC3E}">
        <p14:creationId xmlns:p14="http://schemas.microsoft.com/office/powerpoint/2010/main" val="358595270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Phase 2 was about planning the project. At phase 3, the activities</a:t>
            </a:r>
            <a:r>
              <a:rPr lang="en-US" altLang="en-US" baseline="0" dirty="0">
                <a:latin typeface="Arial" panose="020B0604020202020204" pitchFamily="34" charset="0"/>
                <a:cs typeface="Arial" panose="020B0604020202020204" pitchFamily="34" charset="0"/>
              </a:rPr>
              <a:t> defined in the project plan are actually tackled by the people (resources) who are assigned these tasks. While the project is being executed, the project manager monitors progress and adjusts plans, resource allocation, etc. accordingly. All the time, new documentation is added to the project workbook, and the communication channels remain open and active.</a:t>
            </a:r>
            <a:endParaRPr lang="en-US" altLang="en-US" dirty="0">
              <a:latin typeface="Arial" panose="020B0604020202020204" pitchFamily="34" charset="0"/>
              <a:cs typeface="Arial" panose="020B0604020202020204" pitchFamily="34" charset="0"/>
            </a:endParaRPr>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9307073-C9F6-4C91-BB82-6926B71A1111}" type="slidenum">
              <a:rPr lang="en-US" altLang="en-US">
                <a:latin typeface="Tahoma" panose="020B0604030504040204" pitchFamily="34" charset="0"/>
              </a:rPr>
              <a:pPr eaLnBrk="1" hangingPunct="1"/>
              <a:t>65</a:t>
            </a:fld>
            <a:endParaRPr lang="en-US" altLang="en-US">
              <a:latin typeface="Tahoma" panose="020B0604030504040204" pitchFamily="34" charset="0"/>
            </a:endParaRPr>
          </a:p>
        </p:txBody>
      </p:sp>
    </p:spTree>
    <p:extLst>
      <p:ext uri="{BB962C8B-B14F-4D97-AF65-F5344CB8AC3E}">
        <p14:creationId xmlns:p14="http://schemas.microsoft.com/office/powerpoint/2010/main" val="241135829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red bars are the critical path, which means that these tasks cannot be delayed or</a:t>
            </a:r>
            <a:r>
              <a:rPr lang="en-US" altLang="en-US" baseline="0" dirty="0">
                <a:latin typeface="Arial" panose="020B0604020202020204" pitchFamily="34" charset="0"/>
                <a:cs typeface="Arial" panose="020B0604020202020204" pitchFamily="34" charset="0"/>
              </a:rPr>
              <a:t> lengthened without affecting the overall duration of the project. There is a precise algorithm for calculating the critical path in a project, and we’ll go through this formula shortly. Fortunately, project management tools like Microsoft Project automatically calculate critical paths.</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The little black bars inside the blue bars of the Gantt chart show how much of the task is actually completed. So, here we see a case of using MS Project to monitor and track progress during project execution.</a:t>
            </a:r>
            <a:endParaRPr lang="en-US" altLang="en-US" dirty="0">
              <a:latin typeface="Arial" panose="020B0604020202020204" pitchFamily="34" charset="0"/>
              <a:cs typeface="Arial" panose="020B0604020202020204" pitchFamily="34" charset="0"/>
            </a:endParaRPr>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476E54C-D296-4692-9975-796DF8717B3C}" type="slidenum">
              <a:rPr lang="en-US" altLang="en-US">
                <a:latin typeface="Tahoma" panose="020B0604030504040204" pitchFamily="34" charset="0"/>
              </a:rPr>
              <a:pPr eaLnBrk="1" hangingPunct="1"/>
              <a:t>66</a:t>
            </a:fld>
            <a:endParaRPr lang="en-US" altLang="en-US">
              <a:latin typeface="Tahoma" panose="020B0604030504040204" pitchFamily="34" charset="0"/>
            </a:endParaRPr>
          </a:p>
        </p:txBody>
      </p:sp>
    </p:spTree>
    <p:extLst>
      <p:ext uri="{BB962C8B-B14F-4D97-AF65-F5344CB8AC3E}">
        <p14:creationId xmlns:p14="http://schemas.microsoft.com/office/powerpoint/2010/main" val="31785217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We’ve already talked about the importance</a:t>
            </a:r>
            <a:r>
              <a:rPr lang="en-US" altLang="en-US" baseline="0" dirty="0">
                <a:latin typeface="Arial" panose="020B0604020202020204" pitchFamily="34" charset="0"/>
                <a:cs typeface="Arial" panose="020B0604020202020204" pitchFamily="34" charset="0"/>
              </a:rPr>
              <a:t> of communication, and in the planning phase we discussed the construction of a communication plan. This table shows several different modes of communication that are possible among project stakeholders. Most teams will use multiple of these methods.</a:t>
            </a:r>
            <a:endParaRPr lang="en-US" altLang="en-US" dirty="0">
              <a:latin typeface="Arial" panose="020B0604020202020204" pitchFamily="34" charset="0"/>
              <a:cs typeface="Arial" panose="020B0604020202020204" pitchFamily="34" charset="0"/>
            </a:endParaRPr>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1187584-04D2-4E3B-BE5F-445B7D419B42}" type="slidenum">
              <a:rPr lang="en-US" altLang="en-US">
                <a:latin typeface="Tahoma" panose="020B0604030504040204" pitchFamily="34" charset="0"/>
              </a:rPr>
              <a:pPr eaLnBrk="1" hangingPunct="1"/>
              <a:t>67</a:t>
            </a:fld>
            <a:endParaRPr lang="en-US" altLang="en-US">
              <a:latin typeface="Tahoma" panose="020B0604030504040204" pitchFamily="34" charset="0"/>
            </a:endParaRPr>
          </a:p>
        </p:txBody>
      </p:sp>
    </p:spTree>
    <p:extLst>
      <p:ext uri="{BB962C8B-B14F-4D97-AF65-F5344CB8AC3E}">
        <p14:creationId xmlns:p14="http://schemas.microsoft.com/office/powerpoint/2010/main" val="301023504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At some point in time, the project ends. These are the three main activities of this final phase.</a:t>
            </a: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Closing the project involves </a:t>
            </a:r>
            <a:r>
              <a:rPr lang="en-US" dirty="0"/>
              <a:t>reassigning team members to other jobs, assessing team member performance, notifying stakeholders that project has ended, and celebrating team accomplishments.</a:t>
            </a:r>
          </a:p>
          <a:p>
            <a:endParaRPr lang="en-US" dirty="0"/>
          </a:p>
          <a:p>
            <a:r>
              <a:rPr lang="en-US" dirty="0"/>
              <a:t>It’s important</a:t>
            </a:r>
            <a:r>
              <a:rPr lang="en-US" baseline="0" dirty="0"/>
              <a:t> to perform post project reviews in order to benefit from reflecting on “lessons learned”. Sometimes this is called a postmortem review.</a:t>
            </a:r>
          </a:p>
          <a:p>
            <a:endParaRPr lang="en-US" baseline="0" dirty="0"/>
          </a:p>
          <a:p>
            <a:r>
              <a:rPr lang="en-US" baseline="0" dirty="0"/>
              <a:t>It’s important to get the agreement that the terms of the SSR have been met and the contract is complete.</a:t>
            </a:r>
            <a:endParaRPr lang="en-US" dirty="0"/>
          </a:p>
          <a:p>
            <a:endParaRPr lang="en-US" altLang="en-US" dirty="0">
              <a:latin typeface="Arial" panose="020B0604020202020204" pitchFamily="34" charset="0"/>
              <a:cs typeface="Arial" panose="020B0604020202020204" pitchFamily="34" charset="0"/>
            </a:endParaRPr>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15A2E7E-1EFE-4931-89FD-2B08E19FF033}" type="slidenum">
              <a:rPr lang="en-US" altLang="en-US">
                <a:latin typeface="Tahoma" panose="020B0604030504040204" pitchFamily="34" charset="0"/>
              </a:rPr>
              <a:pPr eaLnBrk="1" hangingPunct="1"/>
              <a:t>68</a:t>
            </a:fld>
            <a:endParaRPr lang="en-US" altLang="en-US">
              <a:latin typeface="Tahoma" panose="020B0604030504040204" pitchFamily="34" charset="0"/>
            </a:endParaRPr>
          </a:p>
        </p:txBody>
      </p:sp>
    </p:spTree>
    <p:extLst>
      <p:ext uri="{BB962C8B-B14F-4D97-AF65-F5344CB8AC3E}">
        <p14:creationId xmlns:p14="http://schemas.microsoft.com/office/powerpoint/2010/main" val="294157703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We’ve already seen a few</a:t>
            </a:r>
            <a:r>
              <a:rPr lang="en-US" altLang="en-US" baseline="0" dirty="0">
                <a:latin typeface="Arial" panose="020B0604020202020204" pitchFamily="34" charset="0"/>
                <a:cs typeface="Arial" panose="020B0604020202020204" pitchFamily="34" charset="0"/>
              </a:rPr>
              <a:t> screen shots of Gantt charts and network diagrams. In the following slides, we delve a little deeper into the calculations that take place when creating project schedules.</a:t>
            </a:r>
            <a:endParaRPr lang="en-US" altLang="en-US" dirty="0">
              <a:latin typeface="Arial" panose="020B0604020202020204" pitchFamily="34" charset="0"/>
              <a:cs typeface="Arial" panose="020B0604020202020204" pitchFamily="34" charset="0"/>
            </a:endParaRPr>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C993F7A-1D42-4B8F-845A-513CB6E86CB0}" type="slidenum">
              <a:rPr lang="en-US" altLang="en-US">
                <a:latin typeface="Tahoma" panose="020B0604030504040204" pitchFamily="34" charset="0"/>
              </a:rPr>
              <a:pPr eaLnBrk="1" hangingPunct="1"/>
              <a:t>69</a:t>
            </a:fld>
            <a:endParaRPr lang="en-US" altLang="en-US">
              <a:latin typeface="Tahoma" panose="020B0604030504040204" pitchFamily="34" charset="0"/>
            </a:endParaRPr>
          </a:p>
        </p:txBody>
      </p:sp>
    </p:spTree>
    <p:extLst>
      <p:ext uri="{BB962C8B-B14F-4D97-AF65-F5344CB8AC3E}">
        <p14:creationId xmlns:p14="http://schemas.microsoft.com/office/powerpoint/2010/main" val="6862857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Each</a:t>
            </a:r>
            <a:r>
              <a:rPr lang="en-US" altLang="en-US" baseline="0" dirty="0">
                <a:latin typeface="Arial" panose="020B0604020202020204" pitchFamily="34" charset="0"/>
                <a:cs typeface="Arial" panose="020B0604020202020204" pitchFamily="34" charset="0"/>
              </a:rPr>
              <a:t> type of chart has its advantages. You may want to flip from one to another.</a:t>
            </a:r>
            <a:endParaRPr lang="en-US" altLang="en-US" dirty="0">
              <a:latin typeface="Arial" panose="020B0604020202020204" pitchFamily="34" charset="0"/>
              <a:cs typeface="Arial" panose="020B0604020202020204" pitchFamily="34" charset="0"/>
            </a:endParaRPr>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DB2BB04-A2BB-4074-B1C2-0D1A11061C5E}" type="slidenum">
              <a:rPr lang="en-US" altLang="en-US">
                <a:latin typeface="Tahoma" panose="020B0604030504040204" pitchFamily="34" charset="0"/>
              </a:rPr>
              <a:pPr eaLnBrk="1" hangingPunct="1"/>
              <a:t>70</a:t>
            </a:fld>
            <a:endParaRPr lang="en-US" altLang="en-US">
              <a:latin typeface="Tahoma" panose="020B0604030504040204" pitchFamily="34" charset="0"/>
            </a:endParaRPr>
          </a:p>
        </p:txBody>
      </p:sp>
    </p:spTree>
    <p:extLst>
      <p:ext uri="{BB962C8B-B14F-4D97-AF65-F5344CB8AC3E}">
        <p14:creationId xmlns:p14="http://schemas.microsoft.com/office/powerpoint/2010/main" val="107347807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Here they are in Microsoft</a:t>
            </a:r>
            <a:r>
              <a:rPr lang="en-US" altLang="en-US" baseline="0" dirty="0">
                <a:latin typeface="Arial" panose="020B0604020202020204" pitchFamily="34" charset="0"/>
                <a:cs typeface="Arial" panose="020B0604020202020204" pitchFamily="34" charset="0"/>
              </a:rPr>
              <a:t> Project.</a:t>
            </a:r>
            <a:endParaRPr lang="en-US" altLang="en-US" dirty="0">
              <a:latin typeface="Arial" panose="020B0604020202020204" pitchFamily="34" charset="0"/>
              <a:cs typeface="Arial" panose="020B0604020202020204" pitchFamily="34" charset="0"/>
            </a:endParaRPr>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E68B6CC-BA84-43EA-9A7C-7207756556B1}" type="slidenum">
              <a:rPr lang="en-US" altLang="en-US">
                <a:latin typeface="Tahoma" panose="020B0604030504040204" pitchFamily="34" charset="0"/>
              </a:rPr>
              <a:pPr eaLnBrk="1" hangingPunct="1"/>
              <a:t>71</a:t>
            </a:fld>
            <a:endParaRPr lang="en-US" altLang="en-US">
              <a:latin typeface="Tahoma" panose="020B0604030504040204" pitchFamily="34" charset="0"/>
            </a:endParaRPr>
          </a:p>
        </p:txBody>
      </p:sp>
    </p:spTree>
    <p:extLst>
      <p:ext uri="{BB962C8B-B14F-4D97-AF65-F5344CB8AC3E}">
        <p14:creationId xmlns:p14="http://schemas.microsoft.com/office/powerpoint/2010/main" val="276331820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diagram notation will be used in future slides as we manually go through the critical path calculation.</a:t>
            </a:r>
            <a:r>
              <a:rPr lang="en-US" altLang="en-US" baseline="0" dirty="0">
                <a:latin typeface="Arial" panose="020B0604020202020204" pitchFamily="34" charset="0"/>
                <a:cs typeface="Arial" panose="020B0604020202020204" pitchFamily="34" charset="0"/>
              </a:rPr>
              <a:t> This diagram shows that task D can take place at the same time that B and C are going. But B needs to complete before C can begin. And, both C and D must be completed in order for E to begin.</a:t>
            </a:r>
            <a:endParaRPr lang="en-US" altLang="en-US" dirty="0">
              <a:latin typeface="Arial" panose="020B0604020202020204" pitchFamily="34" charset="0"/>
              <a:cs typeface="Arial" panose="020B0604020202020204" pitchFamily="34" charset="0"/>
            </a:endParaRPr>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F6EAA7A-DAB2-4232-ABF0-23C4EC545F95}" type="slidenum">
              <a:rPr lang="en-US" altLang="en-US">
                <a:latin typeface="Tahoma" panose="020B0604030504040204" pitchFamily="34" charset="0"/>
              </a:rPr>
              <a:pPr eaLnBrk="1" hangingPunct="1"/>
              <a:t>72</a:t>
            </a:fld>
            <a:endParaRPr lang="en-US" altLang="en-US">
              <a:latin typeface="Tahoma" panose="020B0604030504040204" pitchFamily="34" charset="0"/>
            </a:endParaRPr>
          </a:p>
        </p:txBody>
      </p:sp>
    </p:spTree>
    <p:extLst>
      <p:ext uri="{BB962C8B-B14F-4D97-AF65-F5344CB8AC3E}">
        <p14:creationId xmlns:p14="http://schemas.microsoft.com/office/powerpoint/2010/main" val="75546358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is a simple formula to estimate the time</a:t>
            </a:r>
            <a:r>
              <a:rPr lang="en-US" altLang="en-US" baseline="0" dirty="0">
                <a:latin typeface="Arial" panose="020B0604020202020204" pitchFamily="34" charset="0"/>
                <a:cs typeface="Arial" panose="020B0604020202020204" pitchFamily="34" charset="0"/>
              </a:rPr>
              <a:t> for a task based on our “optimistic”, “realistic”, and “pessimistic” judgments. Each of the detailed tasks in a project can be estimated this way.</a:t>
            </a:r>
            <a:endParaRPr lang="en-US" altLang="en-US" dirty="0">
              <a:latin typeface="Arial" panose="020B0604020202020204" pitchFamily="34" charset="0"/>
              <a:cs typeface="Arial" panose="020B0604020202020204" pitchFamily="34" charset="0"/>
            </a:endParaRPr>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9CBCFE6-DDC6-41EC-8044-B9E5127A1E38}" type="slidenum">
              <a:rPr lang="en-US" altLang="en-US">
                <a:latin typeface="Tahoma" panose="020B0604030504040204" pitchFamily="34" charset="0"/>
              </a:rPr>
              <a:pPr eaLnBrk="1" hangingPunct="1"/>
              <a:t>73</a:t>
            </a:fld>
            <a:endParaRPr lang="en-US" altLang="en-US">
              <a:latin typeface="Tahoma" panose="020B0604030504040204" pitchFamily="34" charset="0"/>
            </a:endParaRPr>
          </a:p>
        </p:txBody>
      </p:sp>
    </p:spTree>
    <p:extLst>
      <p:ext uri="{BB962C8B-B14F-4D97-AF65-F5344CB8AC3E}">
        <p14:creationId xmlns:p14="http://schemas.microsoft.com/office/powerpoint/2010/main" val="41396760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is a PERT analysis of the</a:t>
            </a:r>
            <a:r>
              <a:rPr lang="en-US" altLang="en-US" baseline="0" dirty="0">
                <a:latin typeface="Arial" panose="020B0604020202020204" pitchFamily="34" charset="0"/>
                <a:cs typeface="Arial" panose="020B0604020202020204" pitchFamily="34" charset="0"/>
              </a:rPr>
              <a:t> main tasks of the sales promotion tracking system project. These time estimates are based on previous experience and educated guesses. As a project manager gets more experience in more projects, he or she will get better at estimating the time it takes to complete common tasks. The project workbook helps with this, because it keeps track of history, which can then be used for making future predictions and decisions.</a:t>
            </a:r>
            <a:endParaRPr lang="en-US" altLang="en-US" dirty="0">
              <a:latin typeface="Arial" panose="020B0604020202020204" pitchFamily="34" charset="0"/>
              <a:cs typeface="Arial" panose="020B0604020202020204" pitchFamily="34" charset="0"/>
            </a:endParaRPr>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8F0A9BB-107E-4D8A-8CDE-13EB4BBA14F3}" type="slidenum">
              <a:rPr lang="en-US" altLang="en-US">
                <a:latin typeface="Tahoma" panose="020B0604030504040204" pitchFamily="34" charset="0"/>
              </a:rPr>
              <a:pPr eaLnBrk="1" hangingPunct="1"/>
              <a:t>74</a:t>
            </a:fld>
            <a:endParaRPr lang="en-US" altLang="en-US">
              <a:latin typeface="Tahoma" panose="020B0604030504040204" pitchFamily="34" charset="0"/>
            </a:endParaRPr>
          </a:p>
        </p:txBody>
      </p:sp>
    </p:spTree>
    <p:extLst>
      <p:ext uri="{BB962C8B-B14F-4D97-AF65-F5344CB8AC3E}">
        <p14:creationId xmlns:p14="http://schemas.microsoft.com/office/powerpoint/2010/main" val="57284165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critical path is determined by the task</a:t>
            </a:r>
            <a:r>
              <a:rPr lang="en-US" altLang="en-US" baseline="0" dirty="0">
                <a:latin typeface="Arial" panose="020B0604020202020204" pitchFamily="34" charset="0"/>
                <a:cs typeface="Arial" panose="020B0604020202020204" pitchFamily="34" charset="0"/>
              </a:rPr>
              <a:t> durations and task dependencies in the project. A project will always have at least one critical path.</a:t>
            </a:r>
            <a:endParaRPr lang="en-US" altLang="en-US" dirty="0">
              <a:latin typeface="Arial" panose="020B0604020202020204" pitchFamily="34" charset="0"/>
              <a:cs typeface="Arial" panose="020B0604020202020204" pitchFamily="34" charset="0"/>
            </a:endParaRPr>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27DE246-75C5-4DFE-8E77-446C354B1924}" type="slidenum">
              <a:rPr lang="en-US" altLang="en-US">
                <a:latin typeface="Tahoma" panose="020B0604030504040204" pitchFamily="34" charset="0"/>
              </a:rPr>
              <a:pPr eaLnBrk="1" hangingPunct="1"/>
              <a:t>75</a:t>
            </a:fld>
            <a:endParaRPr lang="en-US" altLang="en-US">
              <a:latin typeface="Tahoma" panose="020B0604030504040204" pitchFamily="34" charset="0"/>
            </a:endParaRPr>
          </a:p>
        </p:txBody>
      </p:sp>
    </p:spTree>
    <p:extLst>
      <p:ext uri="{BB962C8B-B14F-4D97-AF65-F5344CB8AC3E}">
        <p14:creationId xmlns:p14="http://schemas.microsoft.com/office/powerpoint/2010/main" val="34190515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Here we see,</a:t>
            </a:r>
            <a:r>
              <a:rPr lang="en-US" altLang="en-US" baseline="0" dirty="0">
                <a:latin typeface="Arial" panose="020B0604020202020204" pitchFamily="34" charset="0"/>
                <a:cs typeface="Arial" panose="020B0604020202020204" pitchFamily="34" charset="0"/>
              </a:rPr>
              <a:t> for each task, the tasks that need to be completed before it can begin. As you can see, database design does not begin until screen and report design are both completed. </a:t>
            </a:r>
            <a:endParaRPr lang="en-US" altLang="en-US" dirty="0">
              <a:latin typeface="Arial" panose="020B0604020202020204" pitchFamily="34" charset="0"/>
              <a:cs typeface="Arial" panose="020B0604020202020204" pitchFamily="34" charset="0"/>
            </a:endParaRPr>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6691BF0-491D-4377-9816-07EF6C9E5923}" type="slidenum">
              <a:rPr lang="en-US" altLang="en-US">
                <a:latin typeface="Tahoma" panose="020B0604030504040204" pitchFamily="34" charset="0"/>
              </a:rPr>
              <a:pPr eaLnBrk="1" hangingPunct="1"/>
              <a:t>76</a:t>
            </a:fld>
            <a:endParaRPr lang="en-US" altLang="en-US">
              <a:latin typeface="Tahoma" panose="020B0604030504040204" pitchFamily="34" charset="0"/>
            </a:endParaRPr>
          </a:p>
        </p:txBody>
      </p:sp>
    </p:spTree>
    <p:extLst>
      <p:ext uri="{BB962C8B-B14F-4D97-AF65-F5344CB8AC3E}">
        <p14:creationId xmlns:p14="http://schemas.microsoft.com/office/powerpoint/2010/main" val="139193625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network diagram illustrates the dependencies that</a:t>
            </a:r>
            <a:r>
              <a:rPr lang="en-US" altLang="en-US" baseline="0" dirty="0">
                <a:latin typeface="Arial" panose="020B0604020202020204" pitchFamily="34" charset="0"/>
                <a:cs typeface="Arial" panose="020B0604020202020204" pitchFamily="34" charset="0"/>
              </a:rPr>
              <a:t> were shown in the previous slide. </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Note that the start task is 1. The end task is 8. There are several paths from 1 to 8:</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1,2,4,5,8</a:t>
            </a:r>
          </a:p>
          <a:p>
            <a:r>
              <a:rPr lang="en-US" altLang="en-US" baseline="0" dirty="0">
                <a:latin typeface="Arial" panose="020B0604020202020204" pitchFamily="34" charset="0"/>
                <a:cs typeface="Arial" panose="020B0604020202020204" pitchFamily="34" charset="0"/>
              </a:rPr>
              <a:t>1,2,4,6,7,8</a:t>
            </a:r>
          </a:p>
          <a:p>
            <a:r>
              <a:rPr lang="en-US" altLang="en-US" baseline="0" dirty="0">
                <a:latin typeface="Arial" panose="020B0604020202020204" pitchFamily="34" charset="0"/>
                <a:cs typeface="Arial" panose="020B0604020202020204" pitchFamily="34" charset="0"/>
              </a:rPr>
              <a:t>1,3,4,5,8</a:t>
            </a:r>
          </a:p>
          <a:p>
            <a:r>
              <a:rPr lang="en-US" altLang="en-US" baseline="0" dirty="0">
                <a:latin typeface="Arial" panose="020B0604020202020204" pitchFamily="34" charset="0"/>
                <a:cs typeface="Arial" panose="020B0604020202020204" pitchFamily="34" charset="0"/>
              </a:rPr>
              <a:t>1,3,4,6,7,8</a:t>
            </a:r>
          </a:p>
          <a:p>
            <a:endParaRPr lang="en-US" altLang="en-US" baseline="0" dirty="0">
              <a:latin typeface="Arial" panose="020B0604020202020204" pitchFamily="34" charset="0"/>
              <a:cs typeface="Arial" panose="020B0604020202020204" pitchFamily="34" charset="0"/>
            </a:endParaRP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Which one is the critical path?</a:t>
            </a:r>
            <a:endParaRPr lang="en-US" altLang="en-US" dirty="0">
              <a:latin typeface="Arial" panose="020B0604020202020204" pitchFamily="34" charset="0"/>
              <a:cs typeface="Arial" panose="020B0604020202020204" pitchFamily="34" charset="0"/>
            </a:endParaRPr>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2E089AD-8371-414B-8A7D-E799E759AE10}" type="slidenum">
              <a:rPr lang="en-US" altLang="en-US">
                <a:latin typeface="Tahoma" panose="020B0604030504040204" pitchFamily="34" charset="0"/>
              </a:rPr>
              <a:pPr eaLnBrk="1" hangingPunct="1"/>
              <a:t>77</a:t>
            </a:fld>
            <a:endParaRPr lang="en-US" altLang="en-US">
              <a:latin typeface="Tahoma" panose="020B0604030504040204" pitchFamily="34" charset="0"/>
            </a:endParaRPr>
          </a:p>
        </p:txBody>
      </p:sp>
    </p:spTree>
    <p:extLst>
      <p:ext uri="{BB962C8B-B14F-4D97-AF65-F5344CB8AC3E}">
        <p14:creationId xmlns:p14="http://schemas.microsoft.com/office/powerpoint/2010/main" val="21153996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key here is to determine</a:t>
            </a:r>
            <a:r>
              <a:rPr lang="en-US" altLang="en-US" baseline="0" dirty="0">
                <a:latin typeface="Arial" panose="020B0604020202020204" pitchFamily="34" charset="0"/>
                <a:cs typeface="Arial" panose="020B0604020202020204" pitchFamily="34" charset="0"/>
              </a:rPr>
              <a:t> slack time. Tasks that are not on the critical path may have some slack time, but no task on the critical path has any slack time. The critical path identifies the “bottleneck” in the project.</a:t>
            </a:r>
            <a:endParaRPr lang="en-US" altLang="en-US" dirty="0">
              <a:latin typeface="Arial" panose="020B0604020202020204" pitchFamily="34" charset="0"/>
              <a:cs typeface="Arial" panose="020B0604020202020204" pitchFamily="34" charset="0"/>
            </a:endParaRPr>
          </a:p>
        </p:txBody>
      </p:sp>
      <p:sp>
        <p:nvSpPr>
          <p:cNvPr id="82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80BB433-B824-4A0E-8AC1-6D18CA8429C1}" type="slidenum">
              <a:rPr lang="en-US" altLang="en-US">
                <a:latin typeface="Tahoma" panose="020B0604030504040204" pitchFamily="34" charset="0"/>
              </a:rPr>
              <a:pPr eaLnBrk="1" hangingPunct="1"/>
              <a:t>78</a:t>
            </a:fld>
            <a:endParaRPr lang="en-US" altLang="en-US">
              <a:latin typeface="Tahoma" panose="020B0604030504040204" pitchFamily="34" charset="0"/>
            </a:endParaRPr>
          </a:p>
        </p:txBody>
      </p:sp>
    </p:spTree>
    <p:extLst>
      <p:ext uri="{BB962C8B-B14F-4D97-AF65-F5344CB8AC3E}">
        <p14:creationId xmlns:p14="http://schemas.microsoft.com/office/powerpoint/2010/main" val="130745400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time</a:t>
            </a:r>
            <a:r>
              <a:rPr lang="en-US" altLang="en-US" baseline="0" dirty="0">
                <a:latin typeface="Arial" panose="020B0604020202020204" pitchFamily="34" charset="0"/>
                <a:cs typeface="Arial" panose="020B0604020202020204" pitchFamily="34" charset="0"/>
              </a:rPr>
              <a:t> estimates here are based on the PERT analysis from before. </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You can see that the task with slack is 5 (user documentation). That makes sense, because this happens while 6 and 7 happen. The total expected duration for user documentation (task 5) is 5.5weeks whereas the total duration for programming and testing (tasks 6 and 7) is eight weeks. So, task 5 has slack and is therefore not in a critical path.</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It turns out that there are two critical paths:</a:t>
            </a:r>
          </a:p>
          <a:p>
            <a:r>
              <a:rPr lang="en-US" altLang="en-US" baseline="0" dirty="0">
                <a:latin typeface="Arial" panose="020B0604020202020204" pitchFamily="34" charset="0"/>
                <a:cs typeface="Arial" panose="020B0604020202020204" pitchFamily="34" charset="0"/>
              </a:rPr>
              <a:t>1,2,4,6,7,8</a:t>
            </a:r>
          </a:p>
          <a:p>
            <a:r>
              <a:rPr lang="en-US" altLang="en-US" baseline="0" dirty="0">
                <a:latin typeface="Arial" panose="020B0604020202020204" pitchFamily="34" charset="0"/>
                <a:cs typeface="Arial" panose="020B0604020202020204" pitchFamily="34" charset="0"/>
              </a:rPr>
              <a:t>1,3,4,6,7,8</a:t>
            </a:r>
          </a:p>
          <a:p>
            <a:endParaRPr lang="en-US" altLang="en-US" baseline="0" dirty="0">
              <a:latin typeface="Arial" panose="020B0604020202020204" pitchFamily="34" charset="0"/>
              <a:cs typeface="Arial" panose="020B0604020202020204" pitchFamily="34" charset="0"/>
            </a:endParaRP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This was a very simple example. A real project may have dozens or even hundreds of tasks, so it’s good to have an automated way of calculating the critical path.</a:t>
            </a:r>
          </a:p>
          <a:p>
            <a:endParaRPr lang="en-US" altLang="en-US" baseline="0"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79827E0-B6BC-4DEB-B246-A10FC0594B1C}" type="slidenum">
              <a:rPr lang="en-US" altLang="en-US">
                <a:latin typeface="Tahoma" panose="020B0604030504040204" pitchFamily="34" charset="0"/>
              </a:rPr>
              <a:pPr eaLnBrk="1" hangingPunct="1"/>
              <a:t>79</a:t>
            </a:fld>
            <a:endParaRPr lang="en-US" altLang="en-US">
              <a:latin typeface="Tahoma" panose="020B0604030504040204" pitchFamily="34" charset="0"/>
            </a:endParaRPr>
          </a:p>
        </p:txBody>
      </p:sp>
    </p:spTree>
    <p:extLst>
      <p:ext uri="{BB962C8B-B14F-4D97-AF65-F5344CB8AC3E}">
        <p14:creationId xmlns:p14="http://schemas.microsoft.com/office/powerpoint/2010/main" val="83295564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gives the results of the CP calculation. Once you know of which tasks are critical and which are not, you can use this to make other scheduling</a:t>
            </a:r>
            <a:r>
              <a:rPr lang="en-US" altLang="en-US" baseline="0" dirty="0">
                <a:latin typeface="Arial" panose="020B0604020202020204" pitchFamily="34" charset="0"/>
                <a:cs typeface="Arial" panose="020B0604020202020204" pitchFamily="34" charset="0"/>
              </a:rPr>
              <a:t> and resource allocation decisions.</a:t>
            </a:r>
            <a:endParaRPr lang="en-US" altLang="en-US" dirty="0">
              <a:latin typeface="Arial" panose="020B0604020202020204" pitchFamily="34" charset="0"/>
              <a:cs typeface="Arial" panose="020B0604020202020204" pitchFamily="34" charset="0"/>
            </a:endParaRPr>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1D05C9-B9F6-4F57-B63C-7D5C9D6EBAA3}" type="slidenum">
              <a:rPr lang="en-US" altLang="en-US">
                <a:latin typeface="Tahoma" panose="020B0604030504040204" pitchFamily="34" charset="0"/>
              </a:rPr>
              <a:pPr eaLnBrk="1" hangingPunct="1"/>
              <a:t>80</a:t>
            </a:fld>
            <a:endParaRPr lang="en-US" altLang="en-US">
              <a:latin typeface="Tahoma" panose="020B0604030504040204" pitchFamily="34" charset="0"/>
            </a:endParaRPr>
          </a:p>
        </p:txBody>
      </p:sp>
    </p:spTree>
    <p:extLst>
      <p:ext uri="{BB962C8B-B14F-4D97-AF65-F5344CB8AC3E}">
        <p14:creationId xmlns:p14="http://schemas.microsoft.com/office/powerpoint/2010/main" val="71728732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next couple slides show other Microsoft Project features for some common project management tasks.</a:t>
            </a: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AC1DFB9-1CB8-4DE5-873D-5C8E333819B5}" type="slidenum">
              <a:rPr lang="en-US" altLang="en-US">
                <a:latin typeface="Tahoma" panose="020B0604030504040204" pitchFamily="34" charset="0"/>
              </a:rPr>
              <a:pPr eaLnBrk="1" hangingPunct="1"/>
              <a:t>81</a:t>
            </a:fld>
            <a:endParaRPr lang="en-US" altLang="en-US">
              <a:latin typeface="Tahoma" panose="020B0604030504040204" pitchFamily="34" charset="0"/>
            </a:endParaRPr>
          </a:p>
        </p:txBody>
      </p:sp>
    </p:spTree>
    <p:extLst>
      <p:ext uri="{BB962C8B-B14F-4D97-AF65-F5344CB8AC3E}">
        <p14:creationId xmlns:p14="http://schemas.microsoft.com/office/powerpoint/2010/main" val="295400992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MS project allows you to specify all the task dependencies and durations, and then to change the start date if you want, which will result in a different end date</a:t>
            </a:r>
            <a:r>
              <a:rPr lang="en-US" altLang="en-US" baseline="0" dirty="0">
                <a:latin typeface="Arial" panose="020B0604020202020204" pitchFamily="34" charset="0"/>
                <a:cs typeface="Arial" panose="020B0604020202020204" pitchFamily="34" charset="0"/>
              </a:rPr>
              <a:t> for the project (as well as different dates for each of its tasks)</a:t>
            </a:r>
            <a:r>
              <a:rPr lang="en-US" altLang="en-US" dirty="0">
                <a:latin typeface="Arial" panose="020B0604020202020204" pitchFamily="34" charset="0"/>
                <a:cs typeface="Arial" panose="020B0604020202020204" pitchFamily="34" charset="0"/>
              </a:rPr>
              <a:t>. You can also instead specify a hoped-for end date in</a:t>
            </a:r>
            <a:r>
              <a:rPr lang="en-US" altLang="en-US" baseline="0" dirty="0">
                <a:latin typeface="Arial" panose="020B0604020202020204" pitchFamily="34" charset="0"/>
                <a:cs typeface="Arial" panose="020B0604020202020204" pitchFamily="34" charset="0"/>
              </a:rPr>
              <a:t> order to determine the latest that a project can start,</a:t>
            </a:r>
            <a:endParaRPr lang="en-US" altLang="en-US" dirty="0">
              <a:latin typeface="Arial" panose="020B0604020202020204" pitchFamily="34" charset="0"/>
              <a:cs typeface="Arial" panose="020B0604020202020204" pitchFamily="34" charset="0"/>
            </a:endParaRPr>
          </a:p>
        </p:txBody>
      </p:sp>
      <p:sp>
        <p:nvSpPr>
          <p:cNvPr id="870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76D863B-2B8E-4732-91C3-3BF83E5098B3}" type="slidenum">
              <a:rPr lang="en-US" altLang="en-US">
                <a:latin typeface="Tahoma" panose="020B0604030504040204" pitchFamily="34" charset="0"/>
              </a:rPr>
              <a:pPr eaLnBrk="1" hangingPunct="1"/>
              <a:t>82</a:t>
            </a:fld>
            <a:endParaRPr lang="en-US" altLang="en-US">
              <a:latin typeface="Tahoma" panose="020B0604030504040204" pitchFamily="34" charset="0"/>
            </a:endParaRPr>
          </a:p>
        </p:txBody>
      </p:sp>
    </p:spTree>
    <p:extLst>
      <p:ext uri="{BB962C8B-B14F-4D97-AF65-F5344CB8AC3E}">
        <p14:creationId xmlns:p14="http://schemas.microsoft.com/office/powerpoint/2010/main" val="312650502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In the work breakdown structure on the left, you can see many properties of each task in the project plan. Here, we see duration, start and</a:t>
            </a:r>
            <a:r>
              <a:rPr lang="en-US" altLang="en-US" baseline="0" dirty="0">
                <a:latin typeface="Arial" panose="020B0604020202020204" pitchFamily="34" charset="0"/>
                <a:cs typeface="Arial" panose="020B0604020202020204" pitchFamily="34" charset="0"/>
              </a:rPr>
              <a:t> finish dates, and predecessors. There are many other properties you could see if you wanted, and there are a variety of WBS “themes”.</a:t>
            </a:r>
            <a:endParaRPr lang="en-US" altLang="en-US" dirty="0">
              <a:latin typeface="Arial" panose="020B0604020202020204" pitchFamily="34" charset="0"/>
              <a:cs typeface="Arial" panose="020B0604020202020204" pitchFamily="34" charset="0"/>
            </a:endParaRPr>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629AEC4-2005-4446-954C-DA6BE264CFA7}" type="slidenum">
              <a:rPr lang="en-US" altLang="en-US">
                <a:latin typeface="Tahoma" panose="020B0604030504040204" pitchFamily="34" charset="0"/>
              </a:rPr>
              <a:pPr eaLnBrk="1" hangingPunct="1"/>
              <a:t>83</a:t>
            </a:fld>
            <a:endParaRPr lang="en-US" altLang="en-US">
              <a:latin typeface="Tahoma" panose="020B0604030504040204" pitchFamily="34" charset="0"/>
            </a:endParaRPr>
          </a:p>
        </p:txBody>
      </p:sp>
    </p:spTree>
    <p:extLst>
      <p:ext uri="{BB962C8B-B14F-4D97-AF65-F5344CB8AC3E}">
        <p14:creationId xmlns:p14="http://schemas.microsoft.com/office/powerpoint/2010/main" val="267959164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9EB1315-8530-4200-AA12-9E660703F887}" type="slidenum">
              <a:rPr lang="en-US" altLang="en-US">
                <a:latin typeface="Tahoma" panose="020B0604030504040204" pitchFamily="34" charset="0"/>
              </a:rPr>
              <a:pPr eaLnBrk="1" hangingPunct="1"/>
              <a:t>84</a:t>
            </a:fld>
            <a:endParaRPr lang="en-US" altLang="en-US">
              <a:latin typeface="Tahoma" panose="020B0604030504040204" pitchFamily="34" charset="0"/>
            </a:endParaRPr>
          </a:p>
        </p:txBody>
      </p:sp>
    </p:spTree>
    <p:extLst>
      <p:ext uri="{BB962C8B-B14F-4D97-AF65-F5344CB8AC3E}">
        <p14:creationId xmlns:p14="http://schemas.microsoft.com/office/powerpoint/2010/main" val="39706092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85</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r>
              <a:rPr lang="en-US"/>
              <a:t>Lecture #2 Sources of Software &amp; Managing Information Systems Projects</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a:t>Lecture #2 Sources of Software &amp; Managing Information Systems Projects</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#2 Sources of Software &amp; Managing Information Systems Projects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#2 Sources of Software &amp; Managing Information Systems Projects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a:t>Lecture #2 Sources of Software &amp; Managing Information Systems Projects</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a:t>Lecture #2 Sources of Software &amp; Managing Information Systems Projects</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a:t>Lecture #2 Sources of Software &amp; Managing Information Systems Projects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#2 Sources of Software &amp; Managing Information Systems Projects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#2 Sources of Software &amp; Managing Information Systems Projects</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#2 Sources of Software &amp; Managing Information Systems Projects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#2 Sources of Software &amp; Managing Information Systems Projects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a:t>Lecture #2 Sources of Software &amp; Managing Information Systems Projects</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2.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9.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3.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4.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5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0.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3.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4.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7.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58.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61.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6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66.xml"/><Relationship Id="rId1" Type="http://schemas.openxmlformats.org/officeDocument/2006/relationships/slideLayout" Target="../slideLayouts/slideLayout6.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4.emf"/></Relationships>
</file>

<file path=ppt/slides/_rels/slide7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7.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9.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1.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7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2.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4.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8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5.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77.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83.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78.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436245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0" y="1752600"/>
            <a:ext cx="9144000" cy="2286000"/>
          </a:xfrm>
          <a:prstGeom prst="rect">
            <a:avLst/>
          </a:prstGeom>
        </p:spPr>
        <p:txBody>
          <a:bodyPr anchor="b">
            <a:normAutofit fontScale="97500" lnSpcReduction="100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 414 Systems Analysis and Design</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tr-TR" sz="2900" dirty="0">
                <a:solidFill>
                  <a:prstClr val="black"/>
                </a:solidFill>
                <a:effectLst/>
                <a:latin typeface="Times New Roman" panose="02020603050405020304" pitchFamily="18" charset="0"/>
                <a:cs typeface="Times New Roman" panose="02020603050405020304" pitchFamily="18" charset="0"/>
              </a:rPr>
              <a:t>2</a:t>
            </a:r>
            <a:endParaRPr lang="de-DE" sz="29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Sources of Software &amp; Managing Information Systems Projects</a:t>
            </a:r>
            <a:endParaRPr lang="en-US" sz="2900" dirty="0">
              <a:solidFill>
                <a:prstClr val="black"/>
              </a:solidFill>
              <a:effectLst/>
              <a:latin typeface="Times New Roman" panose="02020603050405020304" pitchFamily="18" charset="0"/>
              <a:cs typeface="Times New Roman" panose="02020603050405020304" pitchFamily="18"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229600" cy="1828800"/>
          </a:xfrm>
        </p:spPr>
        <p:txBody>
          <a:bodyPr anchor="ctr">
            <a:normAutofit/>
          </a:bodyPr>
          <a:lstStyle/>
          <a:p>
            <a:r>
              <a:rPr lang="de-DE" sz="4000" dirty="0"/>
              <a:t>Part 1</a:t>
            </a:r>
            <a:br>
              <a:rPr lang="de-DE" sz="4000" dirty="0"/>
            </a:br>
            <a:r>
              <a:rPr lang="tr-TR" sz="4000" dirty="0"/>
              <a:t>Sources of Software</a:t>
            </a:r>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CA2C2AA7-C17B-42DB-84C6-FEC0779483DC}"/>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4" name="Foliennummernplatzhalter 3">
            <a:extLst>
              <a:ext uri="{FF2B5EF4-FFF2-40B4-BE49-F238E27FC236}">
                <a16:creationId xmlns:a16="http://schemas.microsoft.com/office/drawing/2014/main" id="{326E8FF1-DF50-4896-91D0-C7E48B2DD062}"/>
              </a:ext>
            </a:extLst>
          </p:cNvPr>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3067953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7" name="Rectangle 2"/>
          <p:cNvSpPr>
            <a:spLocks noGrp="1" noChangeArrowheads="1"/>
          </p:cNvSpPr>
          <p:nvPr>
            <p:ph type="title"/>
          </p:nvPr>
        </p:nvSpPr>
        <p:spPr/>
        <p:txBody>
          <a:bodyPr/>
          <a:lstStyle/>
          <a:p>
            <a:pPr eaLnBrk="1" hangingPunct="1"/>
            <a:r>
              <a:rPr lang="en-US" altLang="en-US"/>
              <a:t>Learning Objectives</a:t>
            </a:r>
          </a:p>
        </p:txBody>
      </p:sp>
      <p:sp>
        <p:nvSpPr>
          <p:cNvPr id="3078" name="Rectangle 3"/>
          <p:cNvSpPr>
            <a:spLocks noGrp="1" noChangeArrowheads="1"/>
          </p:cNvSpPr>
          <p:nvPr>
            <p:ph type="body" idx="1"/>
          </p:nvPr>
        </p:nvSpPr>
        <p:spPr/>
        <p:txBody>
          <a:bodyPr vert="horz">
            <a:normAutofit/>
          </a:bodyPr>
          <a:lstStyle/>
          <a:p>
            <a:r>
              <a:rPr lang="en-US" altLang="en-US" dirty="0"/>
              <a:t>Explain outsourcing.</a:t>
            </a:r>
            <a:endParaRPr lang="tr-TR" altLang="en-US" dirty="0"/>
          </a:p>
          <a:p>
            <a:endParaRPr lang="en-US" altLang="en-US" dirty="0"/>
          </a:p>
          <a:p>
            <a:r>
              <a:rPr lang="en-US" altLang="en-US" dirty="0"/>
              <a:t>Describe six different sources of software.</a:t>
            </a:r>
          </a:p>
          <a:p>
            <a:endParaRPr lang="tr-TR" altLang="en-US" dirty="0"/>
          </a:p>
          <a:p>
            <a:r>
              <a:rPr lang="en-US" altLang="en-US" dirty="0"/>
              <a:t>Discuss how to evaluate off-the-shelf software.</a:t>
            </a:r>
          </a:p>
          <a:p>
            <a:endParaRPr lang="tr-TR" altLang="en-US" dirty="0"/>
          </a:p>
          <a:p>
            <a:r>
              <a:rPr lang="en-US" altLang="en-US" dirty="0"/>
              <a:t>Explain reuse and its role in software development.</a:t>
            </a:r>
          </a:p>
        </p:txBody>
      </p:sp>
      <p:pic>
        <p:nvPicPr>
          <p:cNvPr id="4" name="Grafik 3">
            <a:extLst>
              <a:ext uri="{FF2B5EF4-FFF2-40B4-BE49-F238E27FC236}">
                <a16:creationId xmlns:a16="http://schemas.microsoft.com/office/drawing/2014/main" id="{572174ED-87E7-4312-A10B-0BE3C370DC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82A4885-EF44-457A-9C2A-27D7DCCED8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F80E14B7-A116-4A36-B4F2-D647C1A11941}"/>
              </a:ext>
            </a:extLst>
          </p:cNvPr>
          <p:cNvSpPr>
            <a:spLocks noGrp="1"/>
          </p:cNvSpPr>
          <p:nvPr>
            <p:ph type="ftr" sz="quarter" idx="11"/>
          </p:nvPr>
        </p:nvSpPr>
        <p:spPr>
          <a:xfrm>
            <a:off x="2667000" y="6356350"/>
            <a:ext cx="3352800" cy="365125"/>
          </a:xfrm>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6E17B8EF-4D06-46BB-BA3A-670D6E1E323B}"/>
              </a:ext>
            </a:extLst>
          </p:cNvPr>
          <p:cNvSpPr>
            <a:spLocks noGrp="1"/>
          </p:cNvSpPr>
          <p:nvPr>
            <p:ph type="sldNum" sz="quarter" idx="12"/>
          </p:nvPr>
        </p:nvSpPr>
        <p:spPr/>
        <p:txBody>
          <a:bodyPr/>
          <a:lstStyle/>
          <a:p>
            <a:fld id="{B6F15528-21DE-4FAA-801E-634DDDAF4B2B}" type="slidenum">
              <a:rPr lang="en-US" smtClean="0"/>
              <a:pPr/>
              <a:t>3</a:t>
            </a:fld>
            <a:endParaRPr lang="en-US" dirty="0"/>
          </a:p>
        </p:txBody>
      </p:sp>
    </p:spTree>
    <p:extLst>
      <p:ext uri="{BB962C8B-B14F-4D97-AF65-F5344CB8AC3E}">
        <p14:creationId xmlns:p14="http://schemas.microsoft.com/office/powerpoint/2010/main" val="4277648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2"/>
          <p:cNvSpPr>
            <a:spLocks noGrp="1" noChangeArrowheads="1"/>
          </p:cNvSpPr>
          <p:nvPr>
            <p:ph type="title"/>
          </p:nvPr>
        </p:nvSpPr>
        <p:spPr/>
        <p:txBody>
          <a:bodyPr/>
          <a:lstStyle/>
          <a:p>
            <a:r>
              <a:rPr lang="en-US" altLang="en-US" dirty="0"/>
              <a:t>Introduction</a:t>
            </a:r>
          </a:p>
        </p:txBody>
      </p:sp>
      <p:sp>
        <p:nvSpPr>
          <p:cNvPr id="4102" name="Rectangle 3"/>
          <p:cNvSpPr>
            <a:spLocks noGrp="1" noChangeArrowheads="1"/>
          </p:cNvSpPr>
          <p:nvPr>
            <p:ph type="body" idx="1"/>
          </p:nvPr>
        </p:nvSpPr>
        <p:spPr>
          <a:xfrm>
            <a:off x="533400" y="1676400"/>
            <a:ext cx="8229600" cy="3048000"/>
          </a:xfrm>
        </p:spPr>
        <p:txBody>
          <a:bodyPr/>
          <a:lstStyle/>
          <a:p>
            <a:r>
              <a:rPr lang="en-US" altLang="en-US" dirty="0"/>
              <a:t>Historically, software development for a corporate information systems department was done primarily in-house.</a:t>
            </a:r>
          </a:p>
          <a:p>
            <a:r>
              <a:rPr lang="en-US" altLang="en-US" dirty="0"/>
              <a:t>Now it involves use of components from external sources.</a:t>
            </a:r>
          </a:p>
          <a:p>
            <a:r>
              <a:rPr lang="en-US" altLang="en-US" dirty="0"/>
              <a:t>Much in-house application coding involves making the components work together.</a:t>
            </a:r>
          </a:p>
          <a:p>
            <a:endParaRPr lang="en-US" altLang="en-US" dirty="0"/>
          </a:p>
        </p:txBody>
      </p:sp>
      <p:pic>
        <p:nvPicPr>
          <p:cNvPr id="4" name="Grafik 3">
            <a:extLst>
              <a:ext uri="{FF2B5EF4-FFF2-40B4-BE49-F238E27FC236}">
                <a16:creationId xmlns:a16="http://schemas.microsoft.com/office/drawing/2014/main" id="{81D9B434-2331-46F2-9E19-3F810691A0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2127B6EE-1DB5-4111-824D-03081B36F6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9AF973E-8172-4785-BE1D-D8E967A16B4C}"/>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DC973EC2-AF45-4225-9A97-3AFCF3FA0927}"/>
              </a:ext>
            </a:extLst>
          </p:cNvPr>
          <p:cNvSpPr>
            <a:spLocks noGrp="1"/>
          </p:cNvSpPr>
          <p:nvPr>
            <p:ph type="sldNum" sz="quarter" idx="12"/>
          </p:nvPr>
        </p:nvSpPr>
        <p:spPr/>
        <p:txBody>
          <a:bodyPr/>
          <a:lstStyle/>
          <a:p>
            <a:fld id="{B6F15528-21DE-4FAA-801E-634DDDAF4B2B}" type="slidenum">
              <a:rPr lang="en-US" smtClean="0"/>
              <a:pPr/>
              <a:t>4</a:t>
            </a:fld>
            <a:endParaRPr lang="en-US" dirty="0"/>
          </a:p>
        </p:txBody>
      </p:sp>
    </p:spTree>
    <p:extLst>
      <p:ext uri="{BB962C8B-B14F-4D97-AF65-F5344CB8AC3E}">
        <p14:creationId xmlns:p14="http://schemas.microsoft.com/office/powerpoint/2010/main" val="4046805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2"/>
          <p:cNvSpPr>
            <a:spLocks noGrp="1" noChangeArrowheads="1"/>
          </p:cNvSpPr>
          <p:nvPr>
            <p:ph type="title"/>
          </p:nvPr>
        </p:nvSpPr>
        <p:spPr/>
        <p:txBody>
          <a:bodyPr/>
          <a:lstStyle/>
          <a:p>
            <a:r>
              <a:rPr lang="en-US" altLang="en-US" dirty="0"/>
              <a:t>Introduction (cont.)</a:t>
            </a:r>
          </a:p>
        </p:txBody>
      </p:sp>
      <p:sp>
        <p:nvSpPr>
          <p:cNvPr id="4102" name="Rectangle 3"/>
          <p:cNvSpPr>
            <a:spLocks noGrp="1" noChangeArrowheads="1"/>
          </p:cNvSpPr>
          <p:nvPr>
            <p:ph type="body" idx="1"/>
          </p:nvPr>
        </p:nvSpPr>
        <p:spPr>
          <a:xfrm>
            <a:off x="304800" y="1676400"/>
            <a:ext cx="8686800" cy="4800600"/>
          </a:xfrm>
        </p:spPr>
        <p:txBody>
          <a:bodyPr>
            <a:normAutofit/>
          </a:bodyPr>
          <a:lstStyle/>
          <a:p>
            <a:r>
              <a:rPr lang="en-US" altLang="en-US" dirty="0"/>
              <a:t>Six sources of software:</a:t>
            </a:r>
          </a:p>
          <a:p>
            <a:pPr lvl="1"/>
            <a:r>
              <a:rPr lang="en-US" altLang="en-US" dirty="0"/>
              <a:t>Information technology service firms</a:t>
            </a:r>
          </a:p>
          <a:p>
            <a:pPr lvl="1"/>
            <a:r>
              <a:rPr lang="en-US" altLang="en-US" dirty="0"/>
              <a:t>Packaged software providers</a:t>
            </a:r>
          </a:p>
          <a:p>
            <a:pPr lvl="1"/>
            <a:r>
              <a:rPr lang="en-US" altLang="en-US" dirty="0"/>
              <a:t>Vendors of enterprise-wide solution software</a:t>
            </a:r>
          </a:p>
          <a:p>
            <a:pPr lvl="1"/>
            <a:r>
              <a:rPr lang="en-US" altLang="en-US" dirty="0"/>
              <a:t>Cloud computing</a:t>
            </a:r>
          </a:p>
          <a:p>
            <a:pPr lvl="1"/>
            <a:r>
              <a:rPr lang="en-US" altLang="en-US" dirty="0"/>
              <a:t>Open-source software</a:t>
            </a:r>
          </a:p>
          <a:p>
            <a:pPr lvl="1"/>
            <a:r>
              <a:rPr lang="en-US" altLang="en-US" dirty="0"/>
              <a:t>In-house development</a:t>
            </a:r>
          </a:p>
          <a:p>
            <a:r>
              <a:rPr lang="en-US" altLang="en-US" dirty="0"/>
              <a:t>There are ways to evaluate software from sources</a:t>
            </a:r>
          </a:p>
          <a:p>
            <a:endParaRPr lang="en-US" altLang="en-US" dirty="0"/>
          </a:p>
        </p:txBody>
      </p:sp>
      <p:pic>
        <p:nvPicPr>
          <p:cNvPr id="4" name="Grafik 3">
            <a:extLst>
              <a:ext uri="{FF2B5EF4-FFF2-40B4-BE49-F238E27FC236}">
                <a16:creationId xmlns:a16="http://schemas.microsoft.com/office/drawing/2014/main" id="{600356F7-94C6-4D12-85B9-97AB39FA09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557D876-8785-4246-85DF-AD22A34105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ADCE53B6-AF86-47A2-A6D8-F37C0DDDC1F0}"/>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9AB7FED0-A719-49D1-AF78-097F7631B847}"/>
              </a:ext>
            </a:extLst>
          </p:cNvPr>
          <p:cNvSpPr>
            <a:spLocks noGrp="1"/>
          </p:cNvSpPr>
          <p:nvPr>
            <p:ph type="sldNum" sz="quarter" idx="12"/>
          </p:nvPr>
        </p:nvSpPr>
        <p:spPr/>
        <p:txBody>
          <a:bodyPr/>
          <a:lstStyle/>
          <a:p>
            <a:fld id="{B6F15528-21DE-4FAA-801E-634DDDAF4B2B}" type="slidenum">
              <a:rPr lang="en-US" smtClean="0"/>
              <a:pPr/>
              <a:t>5</a:t>
            </a:fld>
            <a:endParaRPr lang="en-US" dirty="0"/>
          </a:p>
        </p:txBody>
      </p:sp>
    </p:spTree>
    <p:extLst>
      <p:ext uri="{BB962C8B-B14F-4D97-AF65-F5344CB8AC3E}">
        <p14:creationId xmlns:p14="http://schemas.microsoft.com/office/powerpoint/2010/main" val="2184309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srcRect r="2366"/>
          <a:stretch/>
        </p:blipFill>
        <p:spPr>
          <a:xfrm flipH="1">
            <a:off x="6172200" y="3377648"/>
            <a:ext cx="2362200" cy="1772532"/>
          </a:xfrm>
          <a:prstGeom prst="rect">
            <a:avLst/>
          </a:prstGeom>
        </p:spPr>
      </p:pic>
      <p:sp>
        <p:nvSpPr>
          <p:cNvPr id="8197" name="Rectangle 2"/>
          <p:cNvSpPr>
            <a:spLocks noGrp="1" noChangeArrowheads="1"/>
          </p:cNvSpPr>
          <p:nvPr>
            <p:ph type="title"/>
          </p:nvPr>
        </p:nvSpPr>
        <p:spPr/>
        <p:txBody>
          <a:bodyPr/>
          <a:lstStyle/>
          <a:p>
            <a:pPr eaLnBrk="1" hangingPunct="1"/>
            <a:r>
              <a:rPr lang="en-US" altLang="en-US"/>
              <a:t>Sources of Software</a:t>
            </a:r>
          </a:p>
        </p:txBody>
      </p:sp>
      <p:sp>
        <p:nvSpPr>
          <p:cNvPr id="8198" name="Rectangle 3"/>
          <p:cNvSpPr>
            <a:spLocks noGrp="1" noChangeArrowheads="1"/>
          </p:cNvSpPr>
          <p:nvPr>
            <p:ph type="body" idx="1"/>
          </p:nvPr>
        </p:nvSpPr>
        <p:spPr>
          <a:xfrm>
            <a:off x="304800" y="1447800"/>
            <a:ext cx="5867400" cy="4800600"/>
          </a:xfrm>
        </p:spPr>
        <p:txBody>
          <a:bodyPr>
            <a:normAutofit fontScale="92500" lnSpcReduction="10000"/>
          </a:bodyPr>
          <a:lstStyle/>
          <a:p>
            <a:pPr eaLnBrk="1" hangingPunct="1"/>
            <a:r>
              <a:rPr lang="en-US" altLang="en-US" sz="3000" dirty="0"/>
              <a:t>Information technology services firm</a:t>
            </a:r>
          </a:p>
          <a:p>
            <a:pPr eaLnBrk="1" hangingPunct="1"/>
            <a:r>
              <a:rPr lang="en-US" altLang="en-US" sz="3000" dirty="0"/>
              <a:t>Packaged software producers</a:t>
            </a:r>
          </a:p>
          <a:p>
            <a:pPr eaLnBrk="1" hangingPunct="1"/>
            <a:r>
              <a:rPr lang="en-US" altLang="en-US" sz="3000" dirty="0"/>
              <a:t>Enterprise solutions software</a:t>
            </a:r>
          </a:p>
          <a:p>
            <a:pPr lvl="1" eaLnBrk="1" hangingPunct="1"/>
            <a:r>
              <a:rPr lang="en-US" altLang="en-US" sz="2600" dirty="0"/>
              <a:t>Enterprise Resource Planning (ERP)</a:t>
            </a:r>
          </a:p>
          <a:p>
            <a:pPr eaLnBrk="1" hangingPunct="1"/>
            <a:r>
              <a:rPr lang="en-US" altLang="en-US" sz="3000" dirty="0"/>
              <a:t>Cloud computing</a:t>
            </a:r>
          </a:p>
          <a:p>
            <a:pPr eaLnBrk="1" hangingPunct="1"/>
            <a:r>
              <a:rPr lang="en-US" altLang="en-US" sz="3000" dirty="0"/>
              <a:t>Open source software</a:t>
            </a:r>
          </a:p>
          <a:p>
            <a:pPr eaLnBrk="1" hangingPunct="1"/>
            <a:r>
              <a:rPr lang="en-US" altLang="en-US" sz="3000" dirty="0"/>
              <a:t>In-house developers</a:t>
            </a:r>
          </a:p>
          <a:p>
            <a:pPr eaLnBrk="1" hangingPunct="1"/>
            <a:endParaRPr lang="en-US" altLang="en-US" sz="2800" dirty="0"/>
          </a:p>
          <a:p>
            <a:pPr eaLnBrk="1" hangingPunct="1"/>
            <a:r>
              <a:rPr lang="en-US" altLang="en-US" sz="2800" dirty="0"/>
              <a:t>There are ways to evaluate software from sources</a:t>
            </a:r>
          </a:p>
          <a:p>
            <a:pPr eaLnBrk="1" hangingPunct="1"/>
            <a:endParaRPr lang="en-US" altLang="en-US" sz="3000" dirty="0"/>
          </a:p>
          <a:p>
            <a:pPr eaLnBrk="1" hangingPunct="1"/>
            <a:endParaRPr lang="en-US" altLang="en-US" sz="4000" dirty="0"/>
          </a:p>
        </p:txBody>
      </p:sp>
      <p:sp>
        <p:nvSpPr>
          <p:cNvPr id="5" name="Rectangle 7"/>
          <p:cNvSpPr>
            <a:spLocks noChangeArrowheads="1"/>
          </p:cNvSpPr>
          <p:nvPr/>
        </p:nvSpPr>
        <p:spPr bwMode="auto">
          <a:xfrm>
            <a:off x="6096000" y="5177135"/>
            <a:ext cx="2819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b="1" dirty="0"/>
              <a:t>FIGURE 2-1</a:t>
            </a:r>
          </a:p>
          <a:p>
            <a:pPr eaLnBrk="1" hangingPunct="1"/>
            <a:r>
              <a:rPr lang="en-US" altLang="en-US" sz="1200" dirty="0"/>
              <a:t>Sources of Application Software</a:t>
            </a:r>
          </a:p>
        </p:txBody>
      </p:sp>
      <p:pic>
        <p:nvPicPr>
          <p:cNvPr id="6" name="Grafik 5">
            <a:extLst>
              <a:ext uri="{FF2B5EF4-FFF2-40B4-BE49-F238E27FC236}">
                <a16:creationId xmlns:a16="http://schemas.microsoft.com/office/drawing/2014/main" id="{50DE099E-70A7-46C0-8CF8-0C6D024F3E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9BC28C9B-EF04-428B-80EA-CCF681D4277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114B076A-C129-43A1-969B-76FAB0ED083B}"/>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E74ED8AC-CC25-41C4-ADD5-680CD2835B85}"/>
              </a:ext>
            </a:extLst>
          </p:cNvPr>
          <p:cNvSpPr>
            <a:spLocks noGrp="1"/>
          </p:cNvSpPr>
          <p:nvPr>
            <p:ph type="sldNum" sz="quarter" idx="12"/>
          </p:nvPr>
        </p:nvSpPr>
        <p:spPr/>
        <p:txBody>
          <a:bodyPr/>
          <a:lstStyle/>
          <a:p>
            <a:fld id="{B6F15528-21DE-4FAA-801E-634DDDAF4B2B}" type="slidenum">
              <a:rPr lang="en-US" smtClean="0"/>
              <a:pPr/>
              <a:t>6</a:t>
            </a:fld>
            <a:endParaRPr lang="en-US" dirty="0"/>
          </a:p>
        </p:txBody>
      </p:sp>
    </p:spTree>
    <p:extLst>
      <p:ext uri="{BB962C8B-B14F-4D97-AF65-F5344CB8AC3E}">
        <p14:creationId xmlns:p14="http://schemas.microsoft.com/office/powerpoint/2010/main" val="960498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p:txBody>
          <a:bodyPr vert="horz" lIns="0" rIns="0" bIns="0" anchor="b">
            <a:normAutofit/>
          </a:bodyPr>
          <a:lstStyle/>
          <a:p>
            <a:r>
              <a:rPr lang="en-US" altLang="en-US" dirty="0"/>
              <a:t>Systems Acquisition: Outsourcing</a:t>
            </a:r>
          </a:p>
        </p:txBody>
      </p:sp>
      <p:sp>
        <p:nvSpPr>
          <p:cNvPr id="5126" name="Rectangle 3"/>
          <p:cNvSpPr>
            <a:spLocks noGrp="1" noChangeArrowheads="1"/>
          </p:cNvSpPr>
          <p:nvPr>
            <p:ph type="body" idx="1"/>
          </p:nvPr>
        </p:nvSpPr>
        <p:spPr/>
        <p:txBody>
          <a:bodyPr vert="horz">
            <a:normAutofit/>
          </a:bodyPr>
          <a:lstStyle/>
          <a:p>
            <a:r>
              <a:rPr lang="en-US" altLang="en-US" sz="3000" b="1" dirty="0"/>
              <a:t>Outsourcing: </a:t>
            </a:r>
            <a:r>
              <a:rPr lang="en-US" altLang="en-US" sz="3000" dirty="0"/>
              <a:t>The practice of turning over responsibility of some or all of an organization’s information systems applications and operations to an outside firm</a:t>
            </a:r>
          </a:p>
        </p:txBody>
      </p:sp>
      <p:pic>
        <p:nvPicPr>
          <p:cNvPr id="4" name="Grafik 3">
            <a:extLst>
              <a:ext uri="{FF2B5EF4-FFF2-40B4-BE49-F238E27FC236}">
                <a16:creationId xmlns:a16="http://schemas.microsoft.com/office/drawing/2014/main" id="{9BCC8A78-1374-4281-9894-6192532665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253031D3-F275-4382-AA9B-F5B829B3BF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EFD292D0-F49F-42E3-AE3C-27C06FA6CB55}"/>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13D10AAA-1228-43AD-805F-E0C643DE7778}"/>
              </a:ext>
            </a:extLst>
          </p:cNvPr>
          <p:cNvSpPr>
            <a:spLocks noGrp="1"/>
          </p:cNvSpPr>
          <p:nvPr>
            <p:ph type="sldNum" sz="quarter" idx="12"/>
          </p:nvPr>
        </p:nvSpPr>
        <p:spPr/>
        <p:txBody>
          <a:bodyPr/>
          <a:lstStyle/>
          <a:p>
            <a:fld id="{B6F15528-21DE-4FAA-801E-634DDDAF4B2B}" type="slidenum">
              <a:rPr lang="en-US" smtClean="0"/>
              <a:pPr/>
              <a:t>7</a:t>
            </a:fld>
            <a:endParaRPr lang="en-US" dirty="0"/>
          </a:p>
        </p:txBody>
      </p:sp>
    </p:spTree>
    <p:extLst>
      <p:ext uri="{BB962C8B-B14F-4D97-AF65-F5344CB8AC3E}">
        <p14:creationId xmlns:p14="http://schemas.microsoft.com/office/powerpoint/2010/main" val="607894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2"/>
          <p:cNvSpPr>
            <a:spLocks noGrp="1" noChangeArrowheads="1"/>
          </p:cNvSpPr>
          <p:nvPr>
            <p:ph type="title"/>
          </p:nvPr>
        </p:nvSpPr>
        <p:spPr/>
        <p:txBody>
          <a:bodyPr vert="horz" lIns="0" rIns="0" bIns="0" anchor="b">
            <a:normAutofit/>
          </a:bodyPr>
          <a:lstStyle/>
          <a:p>
            <a:r>
              <a:rPr lang="en-US" altLang="en-US" dirty="0"/>
              <a:t>Systems Acquisition: Outsourcing (Cont.)</a:t>
            </a:r>
          </a:p>
        </p:txBody>
      </p:sp>
      <p:sp>
        <p:nvSpPr>
          <p:cNvPr id="6150" name="Rectangle 3"/>
          <p:cNvSpPr>
            <a:spLocks noGrp="1" noChangeArrowheads="1"/>
          </p:cNvSpPr>
          <p:nvPr>
            <p:ph type="body" idx="1"/>
          </p:nvPr>
        </p:nvSpPr>
        <p:spPr/>
        <p:txBody>
          <a:bodyPr vert="horz">
            <a:normAutofit/>
          </a:bodyPr>
          <a:lstStyle/>
          <a:p>
            <a:r>
              <a:rPr lang="en-US" altLang="en-US" sz="3000" dirty="0"/>
              <a:t>Outsourcing Example</a:t>
            </a:r>
            <a:endParaRPr lang="tr-TR" altLang="en-US" sz="3000" dirty="0"/>
          </a:p>
          <a:p>
            <a:endParaRPr lang="en-US" altLang="en-US" sz="3000" b="1" dirty="0"/>
          </a:p>
          <a:p>
            <a:pPr lvl="1"/>
            <a:r>
              <a:rPr lang="en-US" altLang="en-US" dirty="0"/>
              <a:t>Shell Oil outsource spending: $3.2 billion (2008)</a:t>
            </a:r>
          </a:p>
          <a:p>
            <a:pPr lvl="1"/>
            <a:endParaRPr lang="tr-TR" altLang="en-US" dirty="0"/>
          </a:p>
          <a:p>
            <a:pPr lvl="1"/>
            <a:r>
              <a:rPr lang="en-US" altLang="en-US" dirty="0"/>
              <a:t>Shell’s outsourcing vendors (2008-2011): EDS, T-Systems, AT&amp;T, IBM, Logica, Wipro, Accenture</a:t>
            </a:r>
          </a:p>
        </p:txBody>
      </p:sp>
      <p:pic>
        <p:nvPicPr>
          <p:cNvPr id="4" name="Grafik 3">
            <a:extLst>
              <a:ext uri="{FF2B5EF4-FFF2-40B4-BE49-F238E27FC236}">
                <a16:creationId xmlns:a16="http://schemas.microsoft.com/office/drawing/2014/main" id="{69A39A78-627F-4A28-87F5-64A46A394C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282F22EC-5940-41D4-9532-BECE6809C7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DB97686-77DB-4131-AC28-AF42003B706F}"/>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AA4B59EC-EDB9-4121-871A-999CB03F6FB7}"/>
              </a:ext>
            </a:extLst>
          </p:cNvPr>
          <p:cNvSpPr>
            <a:spLocks noGrp="1"/>
          </p:cNvSpPr>
          <p:nvPr>
            <p:ph type="sldNum" sz="quarter" idx="12"/>
          </p:nvPr>
        </p:nvSpPr>
        <p:spPr/>
        <p:txBody>
          <a:bodyPr/>
          <a:lstStyle/>
          <a:p>
            <a:fld id="{B6F15528-21DE-4FAA-801E-634DDDAF4B2B}" type="slidenum">
              <a:rPr lang="en-US" smtClean="0"/>
              <a:pPr/>
              <a:t>8</a:t>
            </a:fld>
            <a:endParaRPr lang="en-US" dirty="0"/>
          </a:p>
        </p:txBody>
      </p:sp>
    </p:spTree>
    <p:extLst>
      <p:ext uri="{BB962C8B-B14F-4D97-AF65-F5344CB8AC3E}">
        <p14:creationId xmlns:p14="http://schemas.microsoft.com/office/powerpoint/2010/main" val="2584383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2"/>
          <p:cNvSpPr>
            <a:spLocks noGrp="1" noChangeArrowheads="1"/>
          </p:cNvSpPr>
          <p:nvPr>
            <p:ph type="title"/>
          </p:nvPr>
        </p:nvSpPr>
        <p:spPr/>
        <p:txBody>
          <a:bodyPr/>
          <a:lstStyle/>
          <a:p>
            <a:pPr eaLnBrk="1" hangingPunct="1"/>
            <a:r>
              <a:rPr lang="en-US" altLang="en-US" dirty="0"/>
              <a:t>Outsourcing (Cont.)</a:t>
            </a:r>
          </a:p>
        </p:txBody>
      </p:sp>
      <p:sp>
        <p:nvSpPr>
          <p:cNvPr id="7174" name="Rectangle 3"/>
          <p:cNvSpPr>
            <a:spLocks noGrp="1" noChangeArrowheads="1"/>
          </p:cNvSpPr>
          <p:nvPr>
            <p:ph type="body" idx="1"/>
          </p:nvPr>
        </p:nvSpPr>
        <p:spPr>
          <a:xfrm>
            <a:off x="304800" y="1524000"/>
            <a:ext cx="8348870" cy="4876800"/>
          </a:xfrm>
        </p:spPr>
        <p:txBody>
          <a:bodyPr>
            <a:normAutofit/>
          </a:bodyPr>
          <a:lstStyle/>
          <a:p>
            <a:pPr eaLnBrk="1" hangingPunct="1">
              <a:lnSpc>
                <a:spcPct val="80000"/>
              </a:lnSpc>
            </a:pPr>
            <a:r>
              <a:rPr lang="en-US" altLang="en-US" sz="4000" dirty="0"/>
              <a:t>Reasons to outsource</a:t>
            </a:r>
          </a:p>
          <a:p>
            <a:pPr lvl="1" eaLnBrk="1" hangingPunct="1"/>
            <a:r>
              <a:rPr lang="en-US" altLang="en-US" sz="2600" dirty="0"/>
              <a:t>Cost-effectiveness</a:t>
            </a:r>
          </a:p>
          <a:p>
            <a:pPr lvl="1" eaLnBrk="1" hangingPunct="1"/>
            <a:r>
              <a:rPr lang="en-US" altLang="en-US" sz="2600" dirty="0"/>
              <a:t>Take advantage of economies of scale</a:t>
            </a:r>
          </a:p>
          <a:p>
            <a:pPr lvl="1" eaLnBrk="1" hangingPunct="1"/>
            <a:r>
              <a:rPr lang="en-US" altLang="en-US" sz="2600" dirty="0"/>
              <a:t>Make up for lack of in-house knowledge</a:t>
            </a:r>
          </a:p>
          <a:p>
            <a:pPr lvl="1" eaLnBrk="1" hangingPunct="1"/>
            <a:r>
              <a:rPr lang="en-US" altLang="en-US" sz="2600" dirty="0"/>
              <a:t>Free up internal resources</a:t>
            </a:r>
          </a:p>
          <a:p>
            <a:pPr lvl="1" eaLnBrk="1" hangingPunct="1"/>
            <a:r>
              <a:rPr lang="en-US" altLang="en-US" sz="2600" dirty="0"/>
              <a:t>Reduce time to market</a:t>
            </a:r>
          </a:p>
          <a:p>
            <a:pPr lvl="1" eaLnBrk="1" hangingPunct="1"/>
            <a:r>
              <a:rPr lang="en-US" altLang="en-US" sz="2600" dirty="0"/>
              <a:t>Increase process efficiencies</a:t>
            </a:r>
          </a:p>
          <a:p>
            <a:pPr lvl="1" eaLnBrk="1" hangingPunct="1"/>
            <a:r>
              <a:rPr lang="en-US" altLang="en-US" sz="2600" dirty="0"/>
              <a:t>System development is a non-core activity for the organization</a:t>
            </a:r>
          </a:p>
          <a:p>
            <a:pPr lvl="1" eaLnBrk="1" hangingPunct="1"/>
            <a:r>
              <a:rPr lang="en-US" altLang="en-US" sz="2400" dirty="0"/>
              <a:t>Political reasons (e.g. labor disputes)</a:t>
            </a:r>
          </a:p>
          <a:p>
            <a:pPr lvl="1" eaLnBrk="1" hangingPunct="1"/>
            <a:endParaRPr lang="en-US" altLang="en-US" sz="2600" dirty="0"/>
          </a:p>
          <a:p>
            <a:pPr lvl="1" eaLnBrk="1" hangingPunct="1">
              <a:lnSpc>
                <a:spcPct val="80000"/>
              </a:lnSpc>
            </a:pPr>
            <a:endParaRPr lang="en-US" altLang="en-US" sz="3600" dirty="0"/>
          </a:p>
        </p:txBody>
      </p:sp>
      <p:pic>
        <p:nvPicPr>
          <p:cNvPr id="4" name="Grafik 3">
            <a:extLst>
              <a:ext uri="{FF2B5EF4-FFF2-40B4-BE49-F238E27FC236}">
                <a16:creationId xmlns:a16="http://schemas.microsoft.com/office/drawing/2014/main" id="{E6CDEC7F-12A7-4A60-9D94-7571B48A8A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96AF76A6-7B04-449A-B0FB-50EB0A25EF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8EC1D3AE-2EDB-4CA7-9A89-CD5C7725B8F5}"/>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DFBC7C27-B879-4BD1-B16E-EF3A1E0A2BED}"/>
              </a:ext>
            </a:extLst>
          </p:cNvPr>
          <p:cNvSpPr>
            <a:spLocks noGrp="1"/>
          </p:cNvSpPr>
          <p:nvPr>
            <p:ph type="sldNum" sz="quarter" idx="12"/>
          </p:nvPr>
        </p:nvSpPr>
        <p:spPr/>
        <p:txBody>
          <a:bodyPr/>
          <a:lstStyle/>
          <a:p>
            <a:fld id="{B6F15528-21DE-4FAA-801E-634DDDAF4B2B}" type="slidenum">
              <a:rPr lang="en-US" smtClean="0"/>
              <a:pPr/>
              <a:t>9</a:t>
            </a:fld>
            <a:endParaRPr lang="en-US" dirty="0"/>
          </a:p>
        </p:txBody>
      </p:sp>
    </p:spTree>
    <p:extLst>
      <p:ext uri="{BB962C8B-B14F-4D97-AF65-F5344CB8AC3E}">
        <p14:creationId xmlns:p14="http://schemas.microsoft.com/office/powerpoint/2010/main" val="1567701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Global Outsourcing</a:t>
            </a:r>
          </a:p>
        </p:txBody>
      </p:sp>
      <p:sp>
        <p:nvSpPr>
          <p:cNvPr id="3" name="Content Placeholder 2"/>
          <p:cNvSpPr>
            <a:spLocks noGrp="1"/>
          </p:cNvSpPr>
          <p:nvPr>
            <p:ph idx="1"/>
          </p:nvPr>
        </p:nvSpPr>
        <p:spPr/>
        <p:txBody>
          <a:bodyPr/>
          <a:lstStyle/>
          <a:p>
            <a:r>
              <a:rPr lang="en-US" dirty="0"/>
              <a:t>Top outsourcing countries: India, China, Malaysia (A.T. Kearny report 2014)</a:t>
            </a:r>
          </a:p>
          <a:p>
            <a:r>
              <a:rPr lang="en-US" dirty="0"/>
              <a:t>Top 10 are in Asia, Latin America, Europe, and Africa</a:t>
            </a:r>
          </a:p>
          <a:p>
            <a:r>
              <a:rPr lang="en-US" dirty="0"/>
              <a:t>Some U.S. firms are switching to nearshoring (same time zone, low labor costs)</a:t>
            </a:r>
          </a:p>
        </p:txBody>
      </p:sp>
      <p:pic>
        <p:nvPicPr>
          <p:cNvPr id="4" name="Grafik 3">
            <a:extLst>
              <a:ext uri="{FF2B5EF4-FFF2-40B4-BE49-F238E27FC236}">
                <a16:creationId xmlns:a16="http://schemas.microsoft.com/office/drawing/2014/main" id="{5D6197D9-C2FF-42CB-B9BC-2E9C1EB1BC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B5F7659-6705-4073-AFF2-7BC225F14C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ußzeilenplatzhalter 5">
            <a:extLst>
              <a:ext uri="{FF2B5EF4-FFF2-40B4-BE49-F238E27FC236}">
                <a16:creationId xmlns:a16="http://schemas.microsoft.com/office/drawing/2014/main" id="{E7D47123-9533-4AC2-A87C-18B85AB10B9E}"/>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7" name="Foliennummernplatzhalter 6">
            <a:extLst>
              <a:ext uri="{FF2B5EF4-FFF2-40B4-BE49-F238E27FC236}">
                <a16:creationId xmlns:a16="http://schemas.microsoft.com/office/drawing/2014/main" id="{694A86CE-CFEA-4BDA-9E7E-12F1607FACDE}"/>
              </a:ext>
            </a:extLst>
          </p:cNvPr>
          <p:cNvSpPr>
            <a:spLocks noGrp="1"/>
          </p:cNvSpPr>
          <p:nvPr>
            <p:ph type="sldNum" sz="quarter" idx="12"/>
          </p:nvPr>
        </p:nvSpPr>
        <p:spPr/>
        <p:txBody>
          <a:bodyPr/>
          <a:lstStyle/>
          <a:p>
            <a:fld id="{B6F15528-21DE-4FAA-801E-634DDDAF4B2B}" type="slidenum">
              <a:rPr lang="en-US" smtClean="0"/>
              <a:pPr/>
              <a:t>10</a:t>
            </a:fld>
            <a:endParaRPr lang="en-US" dirty="0"/>
          </a:p>
        </p:txBody>
      </p:sp>
    </p:spTree>
    <p:extLst>
      <p:ext uri="{BB962C8B-B14F-4D97-AF65-F5344CB8AC3E}">
        <p14:creationId xmlns:p14="http://schemas.microsoft.com/office/powerpoint/2010/main" val="1020554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6" name="Rectangle 2"/>
          <p:cNvSpPr>
            <a:spLocks noGrp="1" noChangeArrowheads="1"/>
          </p:cNvSpPr>
          <p:nvPr>
            <p:ph type="title"/>
          </p:nvPr>
        </p:nvSpPr>
        <p:spPr>
          <a:xfrm>
            <a:off x="457200" y="152400"/>
            <a:ext cx="8305800" cy="1143000"/>
          </a:xfrm>
        </p:spPr>
        <p:txBody>
          <a:bodyPr anchor="ctr"/>
          <a:lstStyle/>
          <a:p>
            <a:pPr eaLnBrk="1" hangingPunct="1"/>
            <a:r>
              <a:rPr lang="en-US" altLang="en-US" dirty="0"/>
              <a:t>Sources of Software (Cont.)</a:t>
            </a:r>
          </a:p>
        </p:txBody>
      </p:sp>
      <p:pic>
        <p:nvPicPr>
          <p:cNvPr id="2" name="Picture 1"/>
          <p:cNvPicPr>
            <a:picLocks noChangeAspect="1"/>
          </p:cNvPicPr>
          <p:nvPr/>
        </p:nvPicPr>
        <p:blipFill>
          <a:blip r:embed="rId3" cstate="print"/>
          <a:stretch>
            <a:fillRect/>
          </a:stretch>
        </p:blipFill>
        <p:spPr>
          <a:xfrm>
            <a:off x="1042987" y="1143000"/>
            <a:ext cx="7134225" cy="4910339"/>
          </a:xfrm>
          <a:prstGeom prst="rect">
            <a:avLst/>
          </a:prstGeom>
        </p:spPr>
      </p:pic>
      <p:pic>
        <p:nvPicPr>
          <p:cNvPr id="4" name="Grafik 3">
            <a:extLst>
              <a:ext uri="{FF2B5EF4-FFF2-40B4-BE49-F238E27FC236}">
                <a16:creationId xmlns:a16="http://schemas.microsoft.com/office/drawing/2014/main" id="{5C8306E5-BEF9-4B7B-8E6F-03AD06FFF0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0D4BF30-3D2C-40B1-9ECC-D9FF7706783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49E66EC8-92C8-4FCA-BB5F-A5A2DD46B962}"/>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6" name="Foliennummernplatzhalter 5">
            <a:extLst>
              <a:ext uri="{FF2B5EF4-FFF2-40B4-BE49-F238E27FC236}">
                <a16:creationId xmlns:a16="http://schemas.microsoft.com/office/drawing/2014/main" id="{1B9DED4F-F295-48C7-A953-4FCB39302AF9}"/>
              </a:ext>
            </a:extLst>
          </p:cNvPr>
          <p:cNvSpPr>
            <a:spLocks noGrp="1"/>
          </p:cNvSpPr>
          <p:nvPr>
            <p:ph type="sldNum" sz="quarter" idx="12"/>
          </p:nvPr>
        </p:nvSpPr>
        <p:spPr/>
        <p:txBody>
          <a:bodyPr/>
          <a:lstStyle/>
          <a:p>
            <a:fld id="{B6F15528-21DE-4FAA-801E-634DDDAF4B2B}" type="slidenum">
              <a:rPr lang="en-US" smtClean="0"/>
              <a:pPr/>
              <a:t>11</a:t>
            </a:fld>
            <a:endParaRPr lang="en-US" dirty="0"/>
          </a:p>
        </p:txBody>
      </p:sp>
    </p:spTree>
    <p:extLst>
      <p:ext uri="{BB962C8B-B14F-4D97-AF65-F5344CB8AC3E}">
        <p14:creationId xmlns:p14="http://schemas.microsoft.com/office/powerpoint/2010/main" val="891189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2"/>
          <p:cNvSpPr>
            <a:spLocks noGrp="1" noChangeArrowheads="1"/>
          </p:cNvSpPr>
          <p:nvPr>
            <p:ph type="title"/>
          </p:nvPr>
        </p:nvSpPr>
        <p:spPr>
          <a:xfrm>
            <a:off x="457200" y="304800"/>
            <a:ext cx="8229600" cy="838200"/>
          </a:xfrm>
        </p:spPr>
        <p:txBody>
          <a:bodyPr vert="horz" lIns="0" rIns="0" bIns="0" anchor="ctr">
            <a:normAutofit/>
          </a:bodyPr>
          <a:lstStyle/>
          <a:p>
            <a:r>
              <a:rPr lang="en-US" altLang="en-US" dirty="0"/>
              <a:t>Information Technology (IT) Services Firms</a:t>
            </a:r>
          </a:p>
        </p:txBody>
      </p:sp>
      <p:sp>
        <p:nvSpPr>
          <p:cNvPr id="11270" name="Rectangle 3"/>
          <p:cNvSpPr>
            <a:spLocks noGrp="1" noChangeArrowheads="1"/>
          </p:cNvSpPr>
          <p:nvPr>
            <p:ph type="body" idx="1"/>
          </p:nvPr>
        </p:nvSpPr>
        <p:spPr/>
        <p:txBody>
          <a:bodyPr/>
          <a:lstStyle/>
          <a:p>
            <a:pPr eaLnBrk="1" hangingPunct="1"/>
            <a:r>
              <a:rPr lang="en-US" altLang="en-US" dirty="0"/>
              <a:t>Help companies develop custom information systems for internal use</a:t>
            </a:r>
          </a:p>
          <a:p>
            <a:pPr eaLnBrk="1" hangingPunct="1"/>
            <a:r>
              <a:rPr lang="en-US" altLang="en-US" dirty="0"/>
              <a:t>Develop, host, and run applications for customers</a:t>
            </a:r>
          </a:p>
          <a:p>
            <a:pPr eaLnBrk="1" hangingPunct="1"/>
            <a:r>
              <a:rPr lang="en-US" altLang="en-US" dirty="0"/>
              <a:t>Provide other services (management, accounting, auditing, financial)</a:t>
            </a:r>
          </a:p>
        </p:txBody>
      </p:sp>
      <p:pic>
        <p:nvPicPr>
          <p:cNvPr id="4" name="Grafik 3">
            <a:extLst>
              <a:ext uri="{FF2B5EF4-FFF2-40B4-BE49-F238E27FC236}">
                <a16:creationId xmlns:a16="http://schemas.microsoft.com/office/drawing/2014/main" id="{8DE5ECEE-5247-4D10-BB93-BE2AD8E700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0C18ADD-ECE6-4368-BAC5-FB72621631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542DE4CB-C7EF-48F2-8687-706C4BA43B4C}"/>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567752C2-CF33-402A-8C92-D67C6601CCEF}"/>
              </a:ext>
            </a:extLst>
          </p:cNvPr>
          <p:cNvSpPr>
            <a:spLocks noGrp="1"/>
          </p:cNvSpPr>
          <p:nvPr>
            <p:ph type="sldNum" sz="quarter" idx="12"/>
          </p:nvPr>
        </p:nvSpPr>
        <p:spPr/>
        <p:txBody>
          <a:bodyPr/>
          <a:lstStyle/>
          <a:p>
            <a:fld id="{B6F15528-21DE-4FAA-801E-634DDDAF4B2B}" type="slidenum">
              <a:rPr lang="en-US" smtClean="0"/>
              <a:pPr/>
              <a:t>12</a:t>
            </a:fld>
            <a:endParaRPr lang="en-US" dirty="0"/>
          </a:p>
        </p:txBody>
      </p:sp>
    </p:spTree>
    <p:extLst>
      <p:ext uri="{BB962C8B-B14F-4D97-AF65-F5344CB8AC3E}">
        <p14:creationId xmlns:p14="http://schemas.microsoft.com/office/powerpoint/2010/main" val="186683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2"/>
          <p:cNvSpPr>
            <a:spLocks noGrp="1" noChangeArrowheads="1"/>
          </p:cNvSpPr>
          <p:nvPr>
            <p:ph type="title"/>
          </p:nvPr>
        </p:nvSpPr>
        <p:spPr/>
        <p:txBody>
          <a:bodyPr/>
          <a:lstStyle/>
          <a:p>
            <a:pPr eaLnBrk="1" hangingPunct="1"/>
            <a:r>
              <a:rPr lang="en-US" altLang="en-US" dirty="0"/>
              <a:t>Packaged Software Producers</a:t>
            </a:r>
          </a:p>
        </p:txBody>
      </p:sp>
      <p:sp>
        <p:nvSpPr>
          <p:cNvPr id="12294" name="Rectangle 3"/>
          <p:cNvSpPr>
            <a:spLocks noGrp="1" noChangeArrowheads="1"/>
          </p:cNvSpPr>
          <p:nvPr>
            <p:ph type="body" idx="1"/>
          </p:nvPr>
        </p:nvSpPr>
        <p:spPr/>
        <p:txBody>
          <a:bodyPr>
            <a:normAutofit/>
          </a:bodyPr>
          <a:lstStyle/>
          <a:p>
            <a:pPr eaLnBrk="1" hangingPunct="1"/>
            <a:r>
              <a:rPr lang="en-US" altLang="en-US" sz="2800" dirty="0"/>
              <a:t>Serve many market segments</a:t>
            </a:r>
            <a:endParaRPr lang="tr-TR" altLang="en-US" sz="2800" dirty="0"/>
          </a:p>
          <a:p>
            <a:pPr eaLnBrk="1" hangingPunct="1"/>
            <a:endParaRPr lang="en-US" altLang="en-US" sz="2800" dirty="0"/>
          </a:p>
          <a:p>
            <a:pPr eaLnBrk="1" hangingPunct="1"/>
            <a:r>
              <a:rPr lang="en-US" altLang="en-US" sz="2800" dirty="0"/>
              <a:t>Provide software ranging from broad-based packages (i.e. general ledger) to niche packages (i.e. day care management) </a:t>
            </a:r>
          </a:p>
          <a:p>
            <a:pPr eaLnBrk="1" hangingPunct="1"/>
            <a:endParaRPr lang="tr-TR" altLang="en-US" sz="2800" dirty="0"/>
          </a:p>
          <a:p>
            <a:pPr eaLnBrk="1" hangingPunct="1"/>
            <a:r>
              <a:rPr lang="en-US" altLang="en-US" sz="2800" dirty="0"/>
              <a:t>Pre-packaged, off-the-shelf software</a:t>
            </a:r>
          </a:p>
          <a:p>
            <a:pPr eaLnBrk="1" hangingPunct="1"/>
            <a:endParaRPr lang="en-US" altLang="en-US" sz="2800" dirty="0"/>
          </a:p>
          <a:p>
            <a:pPr eaLnBrk="1" hangingPunct="1">
              <a:buFont typeface="Wingdings" panose="05000000000000000000" pitchFamily="2" charset="2"/>
              <a:buNone/>
            </a:pPr>
            <a:endParaRPr lang="en-US" altLang="en-US" sz="2800" dirty="0"/>
          </a:p>
        </p:txBody>
      </p:sp>
      <p:pic>
        <p:nvPicPr>
          <p:cNvPr id="4" name="Grafik 3">
            <a:extLst>
              <a:ext uri="{FF2B5EF4-FFF2-40B4-BE49-F238E27FC236}">
                <a16:creationId xmlns:a16="http://schemas.microsoft.com/office/drawing/2014/main" id="{5F29B69E-58BE-4091-8903-9384898EE9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8FEB0D3B-79A1-4FB7-B91A-BE636944FF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D522250-A909-4BCB-91A3-EBD9C6F2D5D1}"/>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2F875A11-6571-4922-B745-9B95EBD062A1}"/>
              </a:ext>
            </a:extLst>
          </p:cNvPr>
          <p:cNvSpPr>
            <a:spLocks noGrp="1"/>
          </p:cNvSpPr>
          <p:nvPr>
            <p:ph type="sldNum" sz="quarter" idx="12"/>
          </p:nvPr>
        </p:nvSpPr>
        <p:spPr/>
        <p:txBody>
          <a:bodyPr/>
          <a:lstStyle/>
          <a:p>
            <a:fld id="{B6F15528-21DE-4FAA-801E-634DDDAF4B2B}" type="slidenum">
              <a:rPr lang="en-US" smtClean="0"/>
              <a:pPr/>
              <a:t>13</a:t>
            </a:fld>
            <a:endParaRPr lang="en-US" dirty="0"/>
          </a:p>
        </p:txBody>
      </p:sp>
    </p:spTree>
    <p:extLst>
      <p:ext uri="{BB962C8B-B14F-4D97-AF65-F5344CB8AC3E}">
        <p14:creationId xmlns:p14="http://schemas.microsoft.com/office/powerpoint/2010/main" val="3797905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2"/>
          <p:cNvSpPr>
            <a:spLocks noGrp="1" noChangeArrowheads="1"/>
          </p:cNvSpPr>
          <p:nvPr>
            <p:ph type="title"/>
          </p:nvPr>
        </p:nvSpPr>
        <p:spPr/>
        <p:txBody>
          <a:bodyPr>
            <a:normAutofit/>
          </a:bodyPr>
          <a:lstStyle/>
          <a:p>
            <a:pPr eaLnBrk="1" hangingPunct="1"/>
            <a:r>
              <a:rPr lang="en-US" altLang="en-US" dirty="0"/>
              <a:t>Packaged Software Producers (Cont.)</a:t>
            </a:r>
          </a:p>
        </p:txBody>
      </p:sp>
      <p:sp>
        <p:nvSpPr>
          <p:cNvPr id="13318" name="Rectangle 3"/>
          <p:cNvSpPr>
            <a:spLocks noGrp="1" noChangeArrowheads="1"/>
          </p:cNvSpPr>
          <p:nvPr>
            <p:ph type="body" idx="1"/>
          </p:nvPr>
        </p:nvSpPr>
        <p:spPr/>
        <p:txBody>
          <a:bodyPr/>
          <a:lstStyle/>
          <a:p>
            <a:pPr eaLnBrk="1" hangingPunct="1"/>
            <a:r>
              <a:rPr lang="en-US" altLang="en-US" sz="3000" dirty="0"/>
              <a:t>Software runs on all size computers, from microcomputers to large mainframes.</a:t>
            </a:r>
          </a:p>
          <a:p>
            <a:pPr eaLnBrk="1" hangingPunct="1"/>
            <a:r>
              <a:rPr lang="en-US" altLang="en-US" sz="3000" dirty="0"/>
              <a:t>Prepackaged software is off-the-shelf, turnkey software (i.e. not customizable).</a:t>
            </a:r>
          </a:p>
          <a:p>
            <a:pPr eaLnBrk="1" hangingPunct="1"/>
            <a:r>
              <a:rPr lang="en-US" altLang="en-US" sz="3000" dirty="0"/>
              <a:t>Off-the-shelf software, at best, meets 70% of organizations’ needs.</a:t>
            </a:r>
          </a:p>
          <a:p>
            <a:pPr eaLnBrk="1" hangingPunct="1">
              <a:buFont typeface="Wingdings" panose="05000000000000000000" pitchFamily="2" charset="2"/>
              <a:buNone/>
            </a:pPr>
            <a:endParaRPr lang="en-US" altLang="en-US" dirty="0"/>
          </a:p>
        </p:txBody>
      </p:sp>
      <p:pic>
        <p:nvPicPr>
          <p:cNvPr id="4" name="Grafik 3">
            <a:extLst>
              <a:ext uri="{FF2B5EF4-FFF2-40B4-BE49-F238E27FC236}">
                <a16:creationId xmlns:a16="http://schemas.microsoft.com/office/drawing/2014/main" id="{A6135B29-8170-4B26-9D75-915CFBD87E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0620A2EB-A066-43B9-AA91-97587A3C20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893594A8-6F67-4D2C-8208-D9E3E43C9C0F}"/>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327F3355-1FF7-466B-9CBC-4AE4E8603E66}"/>
              </a:ext>
            </a:extLst>
          </p:cNvPr>
          <p:cNvSpPr>
            <a:spLocks noGrp="1"/>
          </p:cNvSpPr>
          <p:nvPr>
            <p:ph type="sldNum" sz="quarter" idx="12"/>
          </p:nvPr>
        </p:nvSpPr>
        <p:spPr/>
        <p:txBody>
          <a:bodyPr/>
          <a:lstStyle/>
          <a:p>
            <a:fld id="{B6F15528-21DE-4FAA-801E-634DDDAF4B2B}" type="slidenum">
              <a:rPr lang="en-US" smtClean="0"/>
              <a:pPr/>
              <a:t>14</a:t>
            </a:fld>
            <a:endParaRPr lang="en-US" dirty="0"/>
          </a:p>
        </p:txBody>
      </p:sp>
    </p:spTree>
    <p:extLst>
      <p:ext uri="{BB962C8B-B14F-4D97-AF65-F5344CB8AC3E}">
        <p14:creationId xmlns:p14="http://schemas.microsoft.com/office/powerpoint/2010/main" val="2013069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2"/>
          <p:cNvSpPr>
            <a:spLocks noGrp="1" noChangeArrowheads="1"/>
          </p:cNvSpPr>
          <p:nvPr>
            <p:ph type="title"/>
          </p:nvPr>
        </p:nvSpPr>
        <p:spPr>
          <a:xfrm>
            <a:off x="457200" y="228600"/>
            <a:ext cx="8229600" cy="1371600"/>
          </a:xfrm>
        </p:spPr>
        <p:txBody>
          <a:bodyPr anchor="ctr"/>
          <a:lstStyle/>
          <a:p>
            <a:pPr eaLnBrk="1" hangingPunct="1"/>
            <a:r>
              <a:rPr lang="en-US" altLang="en-US" dirty="0"/>
              <a:t>Prepackaged Software</a:t>
            </a:r>
          </a:p>
        </p:txBody>
      </p:sp>
      <p:sp>
        <p:nvSpPr>
          <p:cNvPr id="14342" name="Text Box 9"/>
          <p:cNvSpPr txBox="1">
            <a:spLocks noChangeArrowheads="1"/>
          </p:cNvSpPr>
          <p:nvPr/>
        </p:nvSpPr>
        <p:spPr bwMode="auto">
          <a:xfrm>
            <a:off x="1524000" y="5638800"/>
            <a:ext cx="548554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2-2 </a:t>
            </a:r>
            <a:r>
              <a:rPr lang="en-US" dirty="0"/>
              <a:t>A document created in Microsoft’s Word </a:t>
            </a:r>
          </a:p>
          <a:p>
            <a:pPr eaLnBrk="1" hangingPunct="1"/>
            <a:r>
              <a:rPr lang="en-US" altLang="en-US" sz="1600" dirty="0"/>
              <a:t>(</a:t>
            </a:r>
            <a:r>
              <a:rPr lang="en-US" altLang="en-US" sz="1600" i="1" dirty="0"/>
              <a:t>Source: </a:t>
            </a:r>
            <a:r>
              <a:rPr lang="en-US" altLang="en-US" sz="1600" dirty="0"/>
              <a:t>Microsoft Corporation.)</a:t>
            </a:r>
          </a:p>
        </p:txBody>
      </p:sp>
      <p:pic>
        <p:nvPicPr>
          <p:cNvPr id="2" name="Picture 1"/>
          <p:cNvPicPr>
            <a:picLocks noChangeAspect="1"/>
          </p:cNvPicPr>
          <p:nvPr/>
        </p:nvPicPr>
        <p:blipFill>
          <a:blip r:embed="rId3" cstate="print"/>
          <a:stretch>
            <a:fillRect/>
          </a:stretch>
        </p:blipFill>
        <p:spPr>
          <a:xfrm>
            <a:off x="1524000" y="1295399"/>
            <a:ext cx="6172200" cy="4372287"/>
          </a:xfrm>
          <a:prstGeom prst="rect">
            <a:avLst/>
          </a:prstGeom>
        </p:spPr>
      </p:pic>
      <p:pic>
        <p:nvPicPr>
          <p:cNvPr id="5" name="Grafik 4">
            <a:extLst>
              <a:ext uri="{FF2B5EF4-FFF2-40B4-BE49-F238E27FC236}">
                <a16:creationId xmlns:a16="http://schemas.microsoft.com/office/drawing/2014/main" id="{7F5E9557-9BCF-461F-B1EA-34A95D3692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15D976DC-3C60-4A95-A76C-615D11B9D89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C833C709-0EC1-4200-897F-FB8393D62D5E}"/>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4" name="Foliennummernplatzhalter 3">
            <a:extLst>
              <a:ext uri="{FF2B5EF4-FFF2-40B4-BE49-F238E27FC236}">
                <a16:creationId xmlns:a16="http://schemas.microsoft.com/office/drawing/2014/main" id="{F34CEDD6-C645-421D-8D5A-54ADB485258B}"/>
              </a:ext>
            </a:extLst>
          </p:cNvPr>
          <p:cNvSpPr>
            <a:spLocks noGrp="1"/>
          </p:cNvSpPr>
          <p:nvPr>
            <p:ph type="sldNum" sz="quarter" idx="12"/>
          </p:nvPr>
        </p:nvSpPr>
        <p:spPr/>
        <p:txBody>
          <a:bodyPr/>
          <a:lstStyle/>
          <a:p>
            <a:fld id="{B6F15528-21DE-4FAA-801E-634DDDAF4B2B}" type="slidenum">
              <a:rPr lang="en-US" smtClean="0"/>
              <a:pPr/>
              <a:t>15</a:t>
            </a:fld>
            <a:endParaRPr lang="en-US" dirty="0"/>
          </a:p>
        </p:txBody>
      </p:sp>
    </p:spTree>
    <p:extLst>
      <p:ext uri="{BB962C8B-B14F-4D97-AF65-F5344CB8AC3E}">
        <p14:creationId xmlns:p14="http://schemas.microsoft.com/office/powerpoint/2010/main" val="20991244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2"/>
          <p:cNvSpPr>
            <a:spLocks noGrp="1" noChangeArrowheads="1"/>
          </p:cNvSpPr>
          <p:nvPr>
            <p:ph type="title"/>
          </p:nvPr>
        </p:nvSpPr>
        <p:spPr/>
        <p:txBody>
          <a:bodyPr/>
          <a:lstStyle/>
          <a:p>
            <a:pPr eaLnBrk="1" hangingPunct="1"/>
            <a:r>
              <a:rPr lang="en-US" altLang="en-US"/>
              <a:t>Enterprise Solutions Software</a:t>
            </a:r>
          </a:p>
        </p:txBody>
      </p:sp>
      <p:sp>
        <p:nvSpPr>
          <p:cNvPr id="15366" name="Rectangle 3"/>
          <p:cNvSpPr>
            <a:spLocks noGrp="1" noChangeArrowheads="1"/>
          </p:cNvSpPr>
          <p:nvPr>
            <p:ph type="body" idx="1"/>
          </p:nvPr>
        </p:nvSpPr>
        <p:spPr/>
        <p:txBody>
          <a:bodyPr/>
          <a:lstStyle/>
          <a:p>
            <a:pPr eaLnBrk="1" hangingPunct="1"/>
            <a:r>
              <a:rPr lang="en-US" altLang="en-US" sz="2800" b="1" i="1" dirty="0"/>
              <a:t>Enterprise Resource Planning (ERP)</a:t>
            </a:r>
            <a:r>
              <a:rPr lang="en-US" altLang="en-US" sz="2800" dirty="0"/>
              <a:t>  systems integrate individual traditional business functions into modules enabling a single seamless transaction to cut across functional boundaries.</a:t>
            </a:r>
          </a:p>
          <a:p>
            <a:pPr eaLnBrk="1" hangingPunct="1"/>
            <a:r>
              <a:rPr lang="en-US" altLang="en-US" sz="2800" dirty="0"/>
              <a:t>SAP AG is the leading vendor of ERP systems.</a:t>
            </a:r>
          </a:p>
        </p:txBody>
      </p:sp>
      <p:pic>
        <p:nvPicPr>
          <p:cNvPr id="4" name="Grafik 3">
            <a:extLst>
              <a:ext uri="{FF2B5EF4-FFF2-40B4-BE49-F238E27FC236}">
                <a16:creationId xmlns:a16="http://schemas.microsoft.com/office/drawing/2014/main" id="{9D5C12BD-FCC1-4636-A40F-C6E39CD0CA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8FB43F7C-25A8-4FCC-B720-65322DEE13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4454E91-042A-425C-9B29-436B07E4770A}"/>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B315E794-934F-4374-ACB5-F101CECA1DDA}"/>
              </a:ext>
            </a:extLst>
          </p:cNvPr>
          <p:cNvSpPr>
            <a:spLocks noGrp="1"/>
          </p:cNvSpPr>
          <p:nvPr>
            <p:ph type="sldNum" sz="quarter" idx="12"/>
          </p:nvPr>
        </p:nvSpPr>
        <p:spPr/>
        <p:txBody>
          <a:bodyPr/>
          <a:lstStyle/>
          <a:p>
            <a:fld id="{B6F15528-21DE-4FAA-801E-634DDDAF4B2B}" type="slidenum">
              <a:rPr lang="en-US" smtClean="0"/>
              <a:pPr/>
              <a:t>16</a:t>
            </a:fld>
            <a:endParaRPr lang="en-US" dirty="0"/>
          </a:p>
        </p:txBody>
      </p:sp>
    </p:spTree>
    <p:extLst>
      <p:ext uri="{BB962C8B-B14F-4D97-AF65-F5344CB8AC3E}">
        <p14:creationId xmlns:p14="http://schemas.microsoft.com/office/powerpoint/2010/main" val="1678540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p:cNvSpPr>
            <a:spLocks noGrp="1" noChangeArrowheads="1"/>
          </p:cNvSpPr>
          <p:nvPr>
            <p:ph type="title"/>
          </p:nvPr>
        </p:nvSpPr>
        <p:spPr>
          <a:xfrm>
            <a:off x="457200" y="152400"/>
            <a:ext cx="8229600" cy="1371600"/>
          </a:xfrm>
        </p:spPr>
        <p:txBody>
          <a:bodyPr anchor="ctr"/>
          <a:lstStyle/>
          <a:p>
            <a:pPr eaLnBrk="1" hangingPunct="1"/>
            <a:r>
              <a:rPr lang="en-US" altLang="en-US" sz="3600" dirty="0"/>
              <a:t>Enterprise Solutions Software (Cont.)</a:t>
            </a:r>
          </a:p>
        </p:txBody>
      </p:sp>
      <p:sp>
        <p:nvSpPr>
          <p:cNvPr id="16390" name="Text Box 9"/>
          <p:cNvSpPr txBox="1">
            <a:spLocks noChangeArrowheads="1"/>
          </p:cNvSpPr>
          <p:nvPr/>
        </p:nvSpPr>
        <p:spPr bwMode="auto">
          <a:xfrm>
            <a:off x="152400" y="5638800"/>
            <a:ext cx="876300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2-3 </a:t>
            </a:r>
            <a:r>
              <a:rPr lang="en-US" altLang="en-US" sz="1600" dirty="0"/>
              <a:t>SAP’s Business ByDesign, a product designed for medium sized companies.</a:t>
            </a:r>
          </a:p>
          <a:p>
            <a:r>
              <a:rPr lang="en-US" altLang="en-US" sz="1400" dirty="0"/>
              <a:t>(</a:t>
            </a:r>
            <a:r>
              <a:rPr lang="en-US" altLang="en-US" sz="1400" i="1" dirty="0"/>
              <a:t>Source: </a:t>
            </a:r>
            <a:r>
              <a:rPr lang="en-US" sz="1400" dirty="0"/>
              <a:t>www.sap.com/usa/solutions/Sme/Businessbydesign/Flash/bsm/A1S.html. © Copyright SAP AG. All rights reserved.)</a:t>
            </a:r>
            <a:endParaRPr lang="en-US" altLang="en-US" sz="1600" dirty="0"/>
          </a:p>
        </p:txBody>
      </p:sp>
      <p:pic>
        <p:nvPicPr>
          <p:cNvPr id="2" name="Picture 1"/>
          <p:cNvPicPr>
            <a:picLocks noChangeAspect="1"/>
          </p:cNvPicPr>
          <p:nvPr/>
        </p:nvPicPr>
        <p:blipFill>
          <a:blip r:embed="rId3" cstate="print"/>
          <a:stretch>
            <a:fillRect/>
          </a:stretch>
        </p:blipFill>
        <p:spPr>
          <a:xfrm>
            <a:off x="1420501" y="1219200"/>
            <a:ext cx="5894699" cy="4419600"/>
          </a:xfrm>
          <a:prstGeom prst="rect">
            <a:avLst/>
          </a:prstGeom>
        </p:spPr>
      </p:pic>
      <p:pic>
        <p:nvPicPr>
          <p:cNvPr id="5" name="Grafik 4">
            <a:extLst>
              <a:ext uri="{FF2B5EF4-FFF2-40B4-BE49-F238E27FC236}">
                <a16:creationId xmlns:a16="http://schemas.microsoft.com/office/drawing/2014/main" id="{99562B6C-C790-4A6D-B645-467D1AECDD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55E53866-2FCB-4613-A9E9-666E6EBE4AD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90EBBD86-2EBE-4CB5-9074-37EADA09F14D}"/>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4" name="Foliennummernplatzhalter 3">
            <a:extLst>
              <a:ext uri="{FF2B5EF4-FFF2-40B4-BE49-F238E27FC236}">
                <a16:creationId xmlns:a16="http://schemas.microsoft.com/office/drawing/2014/main" id="{2D32CA46-A03A-498E-8DC5-A8D4C0F656E9}"/>
              </a:ext>
            </a:extLst>
          </p:cNvPr>
          <p:cNvSpPr>
            <a:spLocks noGrp="1"/>
          </p:cNvSpPr>
          <p:nvPr>
            <p:ph type="sldNum" sz="quarter" idx="12"/>
          </p:nvPr>
        </p:nvSpPr>
        <p:spPr/>
        <p:txBody>
          <a:bodyPr/>
          <a:lstStyle/>
          <a:p>
            <a:fld id="{B6F15528-21DE-4FAA-801E-634DDDAF4B2B}" type="slidenum">
              <a:rPr lang="en-US" smtClean="0"/>
              <a:pPr/>
              <a:t>17</a:t>
            </a:fld>
            <a:endParaRPr lang="en-US" dirty="0"/>
          </a:p>
        </p:txBody>
      </p:sp>
    </p:spTree>
    <p:extLst>
      <p:ext uri="{BB962C8B-B14F-4D97-AF65-F5344CB8AC3E}">
        <p14:creationId xmlns:p14="http://schemas.microsoft.com/office/powerpoint/2010/main" val="2012968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p:cNvSpPr>
            <a:spLocks noGrp="1" noChangeArrowheads="1"/>
          </p:cNvSpPr>
          <p:nvPr>
            <p:ph type="title"/>
          </p:nvPr>
        </p:nvSpPr>
        <p:spPr/>
        <p:txBody>
          <a:bodyPr>
            <a:normAutofit/>
          </a:bodyPr>
          <a:lstStyle/>
          <a:p>
            <a:pPr eaLnBrk="1" hangingPunct="1"/>
            <a:r>
              <a:rPr lang="en-US" altLang="en-US" dirty="0"/>
              <a:t>Cloud Computing</a:t>
            </a:r>
          </a:p>
        </p:txBody>
      </p:sp>
      <p:sp>
        <p:nvSpPr>
          <p:cNvPr id="17414" name="Rectangle 3"/>
          <p:cNvSpPr>
            <a:spLocks noGrp="1" noChangeArrowheads="1"/>
          </p:cNvSpPr>
          <p:nvPr>
            <p:ph type="body" idx="1"/>
          </p:nvPr>
        </p:nvSpPr>
        <p:spPr>
          <a:xfrm>
            <a:off x="457200" y="1828800"/>
            <a:ext cx="8229600" cy="3886200"/>
          </a:xfrm>
        </p:spPr>
        <p:txBody>
          <a:bodyPr>
            <a:normAutofit/>
          </a:bodyPr>
          <a:lstStyle/>
          <a:p>
            <a:r>
              <a:rPr lang="en-US" altLang="en-US" sz="2800" dirty="0"/>
              <a:t>The provision of computing resources, including applications, over the Internet, so customers do not have to invest in the computing infrastructure needed to run and maintain the resources</a:t>
            </a:r>
            <a:endParaRPr lang="tr-TR" altLang="en-US" sz="2800" dirty="0"/>
          </a:p>
          <a:p>
            <a:endParaRPr lang="en-US" altLang="en-US" sz="2800" dirty="0"/>
          </a:p>
          <a:p>
            <a:r>
              <a:rPr lang="en-US" altLang="en-US" sz="2800" dirty="0"/>
              <a:t>Pay-per-use or monthly/yearly licenses</a:t>
            </a:r>
          </a:p>
        </p:txBody>
      </p:sp>
      <p:pic>
        <p:nvPicPr>
          <p:cNvPr id="4" name="Grafik 3">
            <a:extLst>
              <a:ext uri="{FF2B5EF4-FFF2-40B4-BE49-F238E27FC236}">
                <a16:creationId xmlns:a16="http://schemas.microsoft.com/office/drawing/2014/main" id="{5147C52D-3E3D-4D87-B949-54B673B218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AA9B50F-92DB-48E5-A3AB-BE73B71C5C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101848A8-17C9-43F5-ADF1-DC79443AEC5B}"/>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1C8B9536-D813-4F45-8D02-9C63EA92F505}"/>
              </a:ext>
            </a:extLst>
          </p:cNvPr>
          <p:cNvSpPr>
            <a:spLocks noGrp="1"/>
          </p:cNvSpPr>
          <p:nvPr>
            <p:ph type="sldNum" sz="quarter" idx="12"/>
          </p:nvPr>
        </p:nvSpPr>
        <p:spPr/>
        <p:txBody>
          <a:bodyPr/>
          <a:lstStyle/>
          <a:p>
            <a:fld id="{B6F15528-21DE-4FAA-801E-634DDDAF4B2B}" type="slidenum">
              <a:rPr lang="en-US" smtClean="0"/>
              <a:pPr/>
              <a:t>18</a:t>
            </a:fld>
            <a:endParaRPr lang="en-US" dirty="0"/>
          </a:p>
        </p:txBody>
      </p:sp>
    </p:spTree>
    <p:extLst>
      <p:ext uri="{BB962C8B-B14F-4D97-AF65-F5344CB8AC3E}">
        <p14:creationId xmlns:p14="http://schemas.microsoft.com/office/powerpoint/2010/main" val="16247418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a:bodyPr>
          <a:lstStyle/>
          <a:p>
            <a:pPr eaLnBrk="1" hangingPunct="1"/>
            <a:r>
              <a:rPr lang="en-US" altLang="en-US" dirty="0"/>
              <a:t>Cloud Computing (Cont.)</a:t>
            </a:r>
          </a:p>
        </p:txBody>
      </p:sp>
      <p:sp>
        <p:nvSpPr>
          <p:cNvPr id="18435" name="Content Placeholder 2"/>
          <p:cNvSpPr>
            <a:spLocks noGrp="1"/>
          </p:cNvSpPr>
          <p:nvPr>
            <p:ph idx="1"/>
          </p:nvPr>
        </p:nvSpPr>
        <p:spPr>
          <a:xfrm>
            <a:off x="381000" y="1600200"/>
            <a:ext cx="8229600" cy="3886200"/>
          </a:xfrm>
        </p:spPr>
        <p:txBody>
          <a:bodyPr/>
          <a:lstStyle/>
          <a:p>
            <a:r>
              <a:rPr lang="en-US" altLang="en-US" dirty="0"/>
              <a:t>Examples: </a:t>
            </a:r>
          </a:p>
          <a:p>
            <a:pPr lvl="1"/>
            <a:r>
              <a:rPr lang="en-US" altLang="en-US" dirty="0"/>
              <a:t>Google Apps– for sharing documents, spreadsheets, and presentations</a:t>
            </a:r>
          </a:p>
          <a:p>
            <a:pPr lvl="1"/>
            <a:r>
              <a:rPr lang="en-US" altLang="en-US" dirty="0"/>
              <a:t>Salesforce.com – online customer relationship management (CRM) software</a:t>
            </a:r>
          </a:p>
          <a:p>
            <a:pPr lvl="2"/>
            <a:r>
              <a:rPr lang="en-US" altLang="en-US" dirty="0"/>
              <a:t>An example of software as a service (SaaS)</a:t>
            </a:r>
          </a:p>
          <a:p>
            <a:pPr lvl="1"/>
            <a:r>
              <a:rPr lang="en-US" altLang="en-US" dirty="0"/>
              <a:t>Microsoft Azure platform</a:t>
            </a:r>
          </a:p>
          <a:p>
            <a:pPr lvl="1"/>
            <a:r>
              <a:rPr lang="en-US" altLang="en-US" dirty="0"/>
              <a:t>Amazon.com cloud infrastructure and services</a:t>
            </a:r>
          </a:p>
          <a:p>
            <a:pPr lvl="2"/>
            <a:r>
              <a:rPr lang="en-US" altLang="en-US" dirty="0"/>
              <a:t>An example of hardware as a service (</a:t>
            </a:r>
            <a:r>
              <a:rPr lang="en-US" altLang="en-US" dirty="0" err="1"/>
              <a:t>HaaS</a:t>
            </a:r>
            <a:r>
              <a:rPr lang="en-US" altLang="en-US" dirty="0"/>
              <a:t>)</a:t>
            </a:r>
          </a:p>
          <a:p>
            <a:endParaRPr lang="en-US" altLang="en-US" dirty="0"/>
          </a:p>
        </p:txBody>
      </p:sp>
      <p:pic>
        <p:nvPicPr>
          <p:cNvPr id="4" name="Grafik 3">
            <a:extLst>
              <a:ext uri="{FF2B5EF4-FFF2-40B4-BE49-F238E27FC236}">
                <a16:creationId xmlns:a16="http://schemas.microsoft.com/office/drawing/2014/main" id="{0FB4553E-EA8B-4F66-BCE3-707A8E7849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10B79222-083A-4CAB-BA5B-13CB4E5B83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B89872DD-3800-4BE4-BB43-01E540D2E162}"/>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9EC1D6DE-7CFD-4559-BD51-4A0EBE4721CB}"/>
              </a:ext>
            </a:extLst>
          </p:cNvPr>
          <p:cNvSpPr>
            <a:spLocks noGrp="1"/>
          </p:cNvSpPr>
          <p:nvPr>
            <p:ph type="sldNum" sz="quarter" idx="12"/>
          </p:nvPr>
        </p:nvSpPr>
        <p:spPr/>
        <p:txBody>
          <a:bodyPr/>
          <a:lstStyle/>
          <a:p>
            <a:fld id="{B6F15528-21DE-4FAA-801E-634DDDAF4B2B}" type="slidenum">
              <a:rPr lang="en-US" smtClean="0"/>
              <a:pPr/>
              <a:t>19</a:t>
            </a:fld>
            <a:endParaRPr lang="en-US" dirty="0"/>
          </a:p>
        </p:txBody>
      </p:sp>
    </p:spTree>
    <p:extLst>
      <p:ext uri="{BB962C8B-B14F-4D97-AF65-F5344CB8AC3E}">
        <p14:creationId xmlns:p14="http://schemas.microsoft.com/office/powerpoint/2010/main" val="41509251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76200"/>
            <a:ext cx="8229600" cy="1371600"/>
          </a:xfrm>
        </p:spPr>
        <p:txBody>
          <a:bodyPr anchor="ctr">
            <a:normAutofit/>
          </a:bodyPr>
          <a:lstStyle/>
          <a:p>
            <a:pPr eaLnBrk="1" hangingPunct="1"/>
            <a:r>
              <a:rPr lang="en-US" altLang="en-US" dirty="0"/>
              <a:t>Cloud Computing (Cont.)</a:t>
            </a:r>
          </a:p>
        </p:txBody>
      </p:sp>
      <p:sp>
        <p:nvSpPr>
          <p:cNvPr id="19459" name="Content Placeholder 2"/>
          <p:cNvSpPr>
            <a:spLocks noGrp="1"/>
          </p:cNvSpPr>
          <p:nvPr>
            <p:ph idx="1"/>
          </p:nvPr>
        </p:nvSpPr>
        <p:spPr>
          <a:xfrm>
            <a:off x="315078" y="1600200"/>
            <a:ext cx="8524121" cy="4572000"/>
          </a:xfrm>
        </p:spPr>
        <p:txBody>
          <a:bodyPr>
            <a:normAutofit/>
          </a:bodyPr>
          <a:lstStyle/>
          <a:p>
            <a:r>
              <a:rPr lang="en-US" altLang="en-US" dirty="0"/>
              <a:t>Heavy growth predicted</a:t>
            </a:r>
          </a:p>
          <a:p>
            <a:r>
              <a:rPr lang="en-US" altLang="en-US" dirty="0"/>
              <a:t>Benefits: </a:t>
            </a:r>
          </a:p>
          <a:p>
            <a:pPr lvl="1"/>
            <a:r>
              <a:rPr lang="en-US" altLang="en-US" dirty="0"/>
              <a:t>Frees company of internal IT staff requirements</a:t>
            </a:r>
          </a:p>
          <a:p>
            <a:pPr lvl="1"/>
            <a:r>
              <a:rPr lang="en-US" altLang="en-US" dirty="0"/>
              <a:t>Faster access to application than via internal development</a:t>
            </a:r>
          </a:p>
          <a:p>
            <a:pPr lvl="1"/>
            <a:r>
              <a:rPr lang="en-US" altLang="en-US" dirty="0"/>
              <a:t>Lower cost than internal development</a:t>
            </a:r>
          </a:p>
          <a:p>
            <a:r>
              <a:rPr lang="en-US" altLang="en-US" dirty="0"/>
              <a:t>Concerns</a:t>
            </a:r>
          </a:p>
          <a:p>
            <a:pPr lvl="1"/>
            <a:r>
              <a:rPr lang="en-US" altLang="en-US" dirty="0"/>
              <a:t>Security</a:t>
            </a:r>
          </a:p>
          <a:p>
            <a:pPr lvl="1"/>
            <a:r>
              <a:rPr lang="en-US" altLang="en-US" dirty="0"/>
              <a:t>Reliability</a:t>
            </a:r>
          </a:p>
          <a:p>
            <a:pPr lvl="1"/>
            <a:r>
              <a:rPr lang="en-US" altLang="en-US" dirty="0"/>
              <a:t>Regulation compliance </a:t>
            </a:r>
          </a:p>
          <a:p>
            <a:endParaRPr lang="en-US" altLang="en-US" dirty="0"/>
          </a:p>
        </p:txBody>
      </p:sp>
      <p:pic>
        <p:nvPicPr>
          <p:cNvPr id="4" name="Grafik 3">
            <a:extLst>
              <a:ext uri="{FF2B5EF4-FFF2-40B4-BE49-F238E27FC236}">
                <a16:creationId xmlns:a16="http://schemas.microsoft.com/office/drawing/2014/main" id="{0B37DF30-8A88-4446-B6FC-515C1574E3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60D4D6B-D036-4612-9234-F37A54157E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E04C74B7-2288-41A3-B11F-3BF3D3F6742D}"/>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62DC1DC9-913E-4DA7-A321-C408333A7165}"/>
              </a:ext>
            </a:extLst>
          </p:cNvPr>
          <p:cNvSpPr>
            <a:spLocks noGrp="1"/>
          </p:cNvSpPr>
          <p:nvPr>
            <p:ph type="sldNum" sz="quarter" idx="12"/>
          </p:nvPr>
        </p:nvSpPr>
        <p:spPr/>
        <p:txBody>
          <a:bodyPr/>
          <a:lstStyle/>
          <a:p>
            <a:fld id="{B6F15528-21DE-4FAA-801E-634DDDAF4B2B}" type="slidenum">
              <a:rPr lang="en-US" smtClean="0"/>
              <a:pPr/>
              <a:t>20</a:t>
            </a:fld>
            <a:endParaRPr lang="en-US" dirty="0"/>
          </a:p>
        </p:txBody>
      </p:sp>
    </p:spTree>
    <p:extLst>
      <p:ext uri="{BB962C8B-B14F-4D97-AF65-F5344CB8AC3E}">
        <p14:creationId xmlns:p14="http://schemas.microsoft.com/office/powerpoint/2010/main" val="12230278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2"/>
          <p:cNvSpPr>
            <a:spLocks noGrp="1" noChangeArrowheads="1"/>
          </p:cNvSpPr>
          <p:nvPr>
            <p:ph type="title"/>
          </p:nvPr>
        </p:nvSpPr>
        <p:spPr>
          <a:xfrm>
            <a:off x="457200" y="304800"/>
            <a:ext cx="8229600" cy="1371600"/>
          </a:xfrm>
        </p:spPr>
        <p:txBody>
          <a:bodyPr anchor="ctr"/>
          <a:lstStyle/>
          <a:p>
            <a:pPr eaLnBrk="1" hangingPunct="1"/>
            <a:r>
              <a:rPr lang="en-US" altLang="en-US" dirty="0"/>
              <a:t>Open Source Software</a:t>
            </a:r>
          </a:p>
        </p:txBody>
      </p:sp>
      <p:sp>
        <p:nvSpPr>
          <p:cNvPr id="20486" name="Rectangle 3"/>
          <p:cNvSpPr>
            <a:spLocks noGrp="1" noChangeArrowheads="1"/>
          </p:cNvSpPr>
          <p:nvPr>
            <p:ph type="body" idx="1"/>
          </p:nvPr>
        </p:nvSpPr>
        <p:spPr>
          <a:xfrm>
            <a:off x="457200" y="1447800"/>
            <a:ext cx="8229600" cy="4953000"/>
          </a:xfrm>
        </p:spPr>
        <p:txBody>
          <a:bodyPr>
            <a:normAutofit/>
          </a:bodyPr>
          <a:lstStyle/>
          <a:p>
            <a:pPr eaLnBrk="1" hangingPunct="1">
              <a:defRPr/>
            </a:pPr>
            <a:r>
              <a:rPr lang="en-US" dirty="0"/>
              <a:t>Freely available including source code</a:t>
            </a:r>
          </a:p>
          <a:p>
            <a:pPr eaLnBrk="1" hangingPunct="1">
              <a:defRPr/>
            </a:pPr>
            <a:r>
              <a:rPr lang="en-US" dirty="0"/>
              <a:t>Developed by a community of interested people</a:t>
            </a:r>
          </a:p>
          <a:p>
            <a:pPr eaLnBrk="1" hangingPunct="1">
              <a:defRPr/>
            </a:pPr>
            <a:r>
              <a:rPr lang="en-US" dirty="0"/>
              <a:t>Performs the same functions as commercial software</a:t>
            </a:r>
          </a:p>
          <a:p>
            <a:pPr eaLnBrk="1" hangingPunct="1">
              <a:defRPr/>
            </a:pPr>
            <a:r>
              <a:rPr lang="en-US" dirty="0"/>
              <a:t>Examples: Linux, </a:t>
            </a:r>
            <a:r>
              <a:rPr lang="en-US" dirty="0" err="1"/>
              <a:t>mySQL</a:t>
            </a:r>
            <a:r>
              <a:rPr lang="en-US" dirty="0"/>
              <a:t>, Firefox</a:t>
            </a:r>
          </a:p>
          <a:p>
            <a:pPr eaLnBrk="1" hangingPunct="1">
              <a:defRPr/>
            </a:pPr>
            <a:r>
              <a:rPr lang="en-US" dirty="0"/>
              <a:t>How to make money? </a:t>
            </a:r>
          </a:p>
          <a:p>
            <a:pPr lvl="1" eaLnBrk="1" hangingPunct="1">
              <a:defRPr/>
            </a:pPr>
            <a:r>
              <a:rPr lang="en-US" dirty="0"/>
              <a:t>Provide maintenance/services </a:t>
            </a:r>
          </a:p>
          <a:p>
            <a:pPr lvl="1" eaLnBrk="1" hangingPunct="1">
              <a:defRPr/>
            </a:pPr>
            <a:r>
              <a:rPr lang="en-US" dirty="0"/>
              <a:t>Sell a more featured version of the free software</a:t>
            </a:r>
          </a:p>
        </p:txBody>
      </p:sp>
      <p:pic>
        <p:nvPicPr>
          <p:cNvPr id="4" name="Grafik 3">
            <a:extLst>
              <a:ext uri="{FF2B5EF4-FFF2-40B4-BE49-F238E27FC236}">
                <a16:creationId xmlns:a16="http://schemas.microsoft.com/office/drawing/2014/main" id="{2B11C66D-F343-428A-BC91-42609256D7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942D18CC-A929-46CC-BDA2-15605A7AED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D0260C8E-126D-4A0D-9662-1020FFE2BE49}"/>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47FEE17D-6766-42F6-97BB-3B4D78D50301}"/>
              </a:ext>
            </a:extLst>
          </p:cNvPr>
          <p:cNvSpPr>
            <a:spLocks noGrp="1"/>
          </p:cNvSpPr>
          <p:nvPr>
            <p:ph type="sldNum" sz="quarter" idx="12"/>
          </p:nvPr>
        </p:nvSpPr>
        <p:spPr/>
        <p:txBody>
          <a:bodyPr/>
          <a:lstStyle/>
          <a:p>
            <a:fld id="{B6F15528-21DE-4FAA-801E-634DDDAF4B2B}" type="slidenum">
              <a:rPr lang="en-US" smtClean="0"/>
              <a:pPr/>
              <a:t>21</a:t>
            </a:fld>
            <a:endParaRPr lang="en-US" dirty="0"/>
          </a:p>
        </p:txBody>
      </p:sp>
    </p:spTree>
    <p:extLst>
      <p:ext uri="{BB962C8B-B14F-4D97-AF65-F5344CB8AC3E}">
        <p14:creationId xmlns:p14="http://schemas.microsoft.com/office/powerpoint/2010/main" val="20656205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2"/>
          <p:cNvSpPr>
            <a:spLocks noGrp="1" noChangeArrowheads="1"/>
          </p:cNvSpPr>
          <p:nvPr>
            <p:ph type="title"/>
          </p:nvPr>
        </p:nvSpPr>
        <p:spPr/>
        <p:txBody>
          <a:bodyPr/>
          <a:lstStyle/>
          <a:p>
            <a:pPr eaLnBrk="1" hangingPunct="1"/>
            <a:r>
              <a:rPr lang="en-US" altLang="en-US"/>
              <a:t>In-House Development</a:t>
            </a:r>
          </a:p>
        </p:txBody>
      </p:sp>
      <p:sp>
        <p:nvSpPr>
          <p:cNvPr id="21510" name="Rectangle 3"/>
          <p:cNvSpPr>
            <a:spLocks noGrp="1" noChangeArrowheads="1"/>
          </p:cNvSpPr>
          <p:nvPr>
            <p:ph type="body" idx="1"/>
          </p:nvPr>
        </p:nvSpPr>
        <p:spPr/>
        <p:txBody>
          <a:bodyPr/>
          <a:lstStyle/>
          <a:p>
            <a:pPr eaLnBrk="1" hangingPunct="1"/>
            <a:r>
              <a:rPr lang="en-US" altLang="en-US" sz="2800" dirty="0"/>
              <a:t>If sufficient system development expertise with the chosen platform exists in-house, then some or all of the system can be developed by the organization’s own staff.</a:t>
            </a:r>
          </a:p>
          <a:p>
            <a:pPr lvl="1" eaLnBrk="1" hangingPunct="1"/>
            <a:r>
              <a:rPr lang="en-US" altLang="en-US" sz="2400" dirty="0"/>
              <a:t>In-house development usually leads to more maintenance burden than other approaches</a:t>
            </a:r>
          </a:p>
          <a:p>
            <a:pPr eaLnBrk="1" hangingPunct="1"/>
            <a:r>
              <a:rPr lang="en-US" altLang="en-US" sz="2800" dirty="0"/>
              <a:t>Hybrid solutions involving some purchased and some in-house components are common.</a:t>
            </a:r>
          </a:p>
        </p:txBody>
      </p:sp>
      <p:pic>
        <p:nvPicPr>
          <p:cNvPr id="4" name="Grafik 3">
            <a:extLst>
              <a:ext uri="{FF2B5EF4-FFF2-40B4-BE49-F238E27FC236}">
                <a16:creationId xmlns:a16="http://schemas.microsoft.com/office/drawing/2014/main" id="{4ED94E74-F72F-493C-871D-9B453E094C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B4286E1-CD16-4AB5-9011-8C0F47791E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13A98EB1-352C-4775-AE6F-6C05C6191F9E}"/>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886F0B58-104D-4681-8ECC-C1253007B9B1}"/>
              </a:ext>
            </a:extLst>
          </p:cNvPr>
          <p:cNvSpPr>
            <a:spLocks noGrp="1"/>
          </p:cNvSpPr>
          <p:nvPr>
            <p:ph type="sldNum" sz="quarter" idx="12"/>
          </p:nvPr>
        </p:nvSpPr>
        <p:spPr/>
        <p:txBody>
          <a:bodyPr/>
          <a:lstStyle/>
          <a:p>
            <a:fld id="{B6F15528-21DE-4FAA-801E-634DDDAF4B2B}" type="slidenum">
              <a:rPr lang="en-US" smtClean="0"/>
              <a:pPr/>
              <a:t>22</a:t>
            </a:fld>
            <a:endParaRPr lang="en-US" dirty="0"/>
          </a:p>
        </p:txBody>
      </p:sp>
    </p:spTree>
    <p:extLst>
      <p:ext uri="{BB962C8B-B14F-4D97-AF65-F5344CB8AC3E}">
        <p14:creationId xmlns:p14="http://schemas.microsoft.com/office/powerpoint/2010/main" val="1180755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p:cNvSpPr>
            <a:spLocks noGrp="1"/>
          </p:cNvSpPr>
          <p:nvPr>
            <p:ph type="title"/>
          </p:nvPr>
        </p:nvSpPr>
        <p:spPr>
          <a:xfrm>
            <a:off x="176213" y="228600"/>
            <a:ext cx="8763000" cy="1371600"/>
          </a:xfrm>
        </p:spPr>
        <p:txBody>
          <a:bodyPr anchor="ctr"/>
          <a:lstStyle/>
          <a:p>
            <a:r>
              <a:rPr lang="en-US" altLang="en-US" dirty="0"/>
              <a:t>Sources of Software Components</a:t>
            </a:r>
          </a:p>
        </p:txBody>
      </p:sp>
      <p:pic>
        <p:nvPicPr>
          <p:cNvPr id="2" name="Picture 1"/>
          <p:cNvPicPr>
            <a:picLocks noChangeAspect="1"/>
          </p:cNvPicPr>
          <p:nvPr/>
        </p:nvPicPr>
        <p:blipFill>
          <a:blip r:embed="rId3" cstate="print"/>
          <a:stretch>
            <a:fillRect/>
          </a:stretch>
        </p:blipFill>
        <p:spPr>
          <a:xfrm>
            <a:off x="381000" y="1295399"/>
            <a:ext cx="8229600" cy="4860161"/>
          </a:xfrm>
          <a:prstGeom prst="rect">
            <a:avLst/>
          </a:prstGeom>
        </p:spPr>
      </p:pic>
      <p:pic>
        <p:nvPicPr>
          <p:cNvPr id="4" name="Grafik 3">
            <a:extLst>
              <a:ext uri="{FF2B5EF4-FFF2-40B4-BE49-F238E27FC236}">
                <a16:creationId xmlns:a16="http://schemas.microsoft.com/office/drawing/2014/main" id="{AFEA65C2-0F3A-46CA-9868-52271E7A61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9DD273D7-BDCB-4F7F-A153-2A99940BBF2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2BDBD9B1-F02A-4E95-9930-DEF1BBF08E93}"/>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6" name="Foliennummernplatzhalter 5">
            <a:extLst>
              <a:ext uri="{FF2B5EF4-FFF2-40B4-BE49-F238E27FC236}">
                <a16:creationId xmlns:a16="http://schemas.microsoft.com/office/drawing/2014/main" id="{F56C3B2E-2C89-4AF7-A669-9C0A44831A31}"/>
              </a:ext>
            </a:extLst>
          </p:cNvPr>
          <p:cNvSpPr>
            <a:spLocks noGrp="1"/>
          </p:cNvSpPr>
          <p:nvPr>
            <p:ph type="sldNum" sz="quarter" idx="12"/>
          </p:nvPr>
        </p:nvSpPr>
        <p:spPr/>
        <p:txBody>
          <a:bodyPr/>
          <a:lstStyle/>
          <a:p>
            <a:fld id="{B6F15528-21DE-4FAA-801E-634DDDAF4B2B}" type="slidenum">
              <a:rPr lang="en-US" smtClean="0"/>
              <a:pPr/>
              <a:t>23</a:t>
            </a:fld>
            <a:endParaRPr lang="en-US" dirty="0"/>
          </a:p>
        </p:txBody>
      </p:sp>
    </p:spTree>
    <p:extLst>
      <p:ext uri="{BB962C8B-B14F-4D97-AF65-F5344CB8AC3E}">
        <p14:creationId xmlns:p14="http://schemas.microsoft.com/office/powerpoint/2010/main" val="18529259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2"/>
          <p:cNvSpPr>
            <a:spLocks noGrp="1" noChangeArrowheads="1"/>
          </p:cNvSpPr>
          <p:nvPr>
            <p:ph type="title"/>
          </p:nvPr>
        </p:nvSpPr>
        <p:spPr/>
        <p:txBody>
          <a:bodyPr/>
          <a:lstStyle/>
          <a:p>
            <a:pPr eaLnBrk="1" hangingPunct="1"/>
            <a:r>
              <a:rPr lang="en-US" altLang="en-US"/>
              <a:t>Selecting Off-the-Shelf Software</a:t>
            </a:r>
          </a:p>
        </p:txBody>
      </p:sp>
      <p:sp>
        <p:nvSpPr>
          <p:cNvPr id="23558" name="Rectangle 3"/>
          <p:cNvSpPr>
            <a:spLocks noGrp="1" noChangeArrowheads="1"/>
          </p:cNvSpPr>
          <p:nvPr>
            <p:ph type="body" idx="1"/>
          </p:nvPr>
        </p:nvSpPr>
        <p:spPr/>
        <p:txBody>
          <a:bodyPr>
            <a:normAutofit/>
          </a:bodyPr>
          <a:lstStyle/>
          <a:p>
            <a:pPr eaLnBrk="1" hangingPunct="1">
              <a:lnSpc>
                <a:spcPct val="90000"/>
              </a:lnSpc>
            </a:pPr>
            <a:r>
              <a:rPr lang="en-US" altLang="en-US" sz="2800" b="1" dirty="0"/>
              <a:t>Cost</a:t>
            </a:r>
            <a:r>
              <a:rPr lang="en-US" altLang="en-US" sz="2800" dirty="0"/>
              <a:t>: comparing the cost of developing the same system in-house with the cost of purchasing or licensing the software package</a:t>
            </a:r>
            <a:endParaRPr lang="tr-TR" altLang="en-US" sz="2800" dirty="0"/>
          </a:p>
          <a:p>
            <a:pPr eaLnBrk="1" hangingPunct="1">
              <a:lnSpc>
                <a:spcPct val="90000"/>
              </a:lnSpc>
            </a:pPr>
            <a:endParaRPr lang="en-US" altLang="en-US" sz="2800" dirty="0"/>
          </a:p>
          <a:p>
            <a:pPr eaLnBrk="1" hangingPunct="1">
              <a:lnSpc>
                <a:spcPct val="90000"/>
              </a:lnSpc>
            </a:pPr>
            <a:r>
              <a:rPr lang="en-US" altLang="en-US" sz="2800" b="1" dirty="0"/>
              <a:t>Functionality</a:t>
            </a:r>
            <a:r>
              <a:rPr lang="en-US" altLang="en-US" sz="2800" dirty="0"/>
              <a:t>: the tasks that the software can perform and the mandatory, essential, and desired system features</a:t>
            </a:r>
          </a:p>
          <a:p>
            <a:pPr eaLnBrk="1" hangingPunct="1">
              <a:lnSpc>
                <a:spcPct val="90000"/>
              </a:lnSpc>
            </a:pPr>
            <a:endParaRPr lang="en-US" altLang="en-US" sz="2800" dirty="0"/>
          </a:p>
        </p:txBody>
      </p:sp>
      <p:pic>
        <p:nvPicPr>
          <p:cNvPr id="4" name="Grafik 3">
            <a:extLst>
              <a:ext uri="{FF2B5EF4-FFF2-40B4-BE49-F238E27FC236}">
                <a16:creationId xmlns:a16="http://schemas.microsoft.com/office/drawing/2014/main" id="{84AADE72-9293-4170-A67D-CF0808E6B6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FB47CE57-AE61-469F-B60D-EA755A17D2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E684ABC4-72FC-406A-B24F-F74D132A8354}"/>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9B4C95B2-DAFD-41F6-87AA-AD01C1BB062F}"/>
              </a:ext>
            </a:extLst>
          </p:cNvPr>
          <p:cNvSpPr>
            <a:spLocks noGrp="1"/>
          </p:cNvSpPr>
          <p:nvPr>
            <p:ph type="sldNum" sz="quarter" idx="12"/>
          </p:nvPr>
        </p:nvSpPr>
        <p:spPr/>
        <p:txBody>
          <a:bodyPr/>
          <a:lstStyle/>
          <a:p>
            <a:fld id="{B6F15528-21DE-4FAA-801E-634DDDAF4B2B}" type="slidenum">
              <a:rPr lang="en-US" smtClean="0"/>
              <a:pPr/>
              <a:t>24</a:t>
            </a:fld>
            <a:endParaRPr lang="en-US" dirty="0"/>
          </a:p>
        </p:txBody>
      </p:sp>
    </p:spTree>
    <p:extLst>
      <p:ext uri="{BB962C8B-B14F-4D97-AF65-F5344CB8AC3E}">
        <p14:creationId xmlns:p14="http://schemas.microsoft.com/office/powerpoint/2010/main" val="17858333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2"/>
          <p:cNvSpPr>
            <a:spLocks noGrp="1" noChangeArrowheads="1"/>
          </p:cNvSpPr>
          <p:nvPr>
            <p:ph type="title"/>
          </p:nvPr>
        </p:nvSpPr>
        <p:spPr/>
        <p:txBody>
          <a:bodyPr/>
          <a:lstStyle/>
          <a:p>
            <a:pPr eaLnBrk="1" hangingPunct="1"/>
            <a:r>
              <a:rPr lang="en-US" altLang="en-US" dirty="0"/>
              <a:t>Selecting Off-the-Shelf Software (Cont.)</a:t>
            </a:r>
          </a:p>
        </p:txBody>
      </p:sp>
      <p:sp>
        <p:nvSpPr>
          <p:cNvPr id="25606" name="Rectangle 3"/>
          <p:cNvSpPr>
            <a:spLocks noGrp="1" noChangeArrowheads="1"/>
          </p:cNvSpPr>
          <p:nvPr>
            <p:ph type="body" idx="1"/>
          </p:nvPr>
        </p:nvSpPr>
        <p:spPr/>
        <p:txBody>
          <a:bodyPr>
            <a:normAutofit/>
          </a:bodyPr>
          <a:lstStyle/>
          <a:p>
            <a:r>
              <a:rPr lang="en-US" altLang="en-US" sz="2800" b="1" dirty="0"/>
              <a:t>Vendor support</a:t>
            </a:r>
            <a:r>
              <a:rPr lang="en-US" altLang="en-US" sz="2800" dirty="0"/>
              <a:t>: whether and how much support the vendor can provide and at what cost</a:t>
            </a:r>
            <a:endParaRPr lang="tr-TR" altLang="en-US" sz="2800" dirty="0"/>
          </a:p>
          <a:p>
            <a:endParaRPr lang="en-US" altLang="en-US" sz="2800" dirty="0"/>
          </a:p>
          <a:p>
            <a:r>
              <a:rPr lang="en-US" altLang="en-US" sz="2800" b="1" dirty="0"/>
              <a:t>Viability of vendor</a:t>
            </a:r>
            <a:r>
              <a:rPr lang="en-US" altLang="en-US" sz="2800" dirty="0"/>
              <a:t>: can vendor continue to adapt/update software to changes in systems software and hardware</a:t>
            </a:r>
          </a:p>
          <a:p>
            <a:endParaRPr lang="en-US" altLang="en-US" sz="2800" dirty="0"/>
          </a:p>
        </p:txBody>
      </p:sp>
      <p:pic>
        <p:nvPicPr>
          <p:cNvPr id="4" name="Grafik 3">
            <a:extLst>
              <a:ext uri="{FF2B5EF4-FFF2-40B4-BE49-F238E27FC236}">
                <a16:creationId xmlns:a16="http://schemas.microsoft.com/office/drawing/2014/main" id="{ABE23AAD-ABB4-4F80-83A0-F0FDCE138F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22C9533A-7E87-4833-A8D1-69031484AC2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B295613-93E4-4910-AC5F-BA000650343A}"/>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6E6C8E30-D9AC-4CF7-B3F4-01142149372A}"/>
              </a:ext>
            </a:extLst>
          </p:cNvPr>
          <p:cNvSpPr>
            <a:spLocks noGrp="1"/>
          </p:cNvSpPr>
          <p:nvPr>
            <p:ph type="sldNum" sz="quarter" idx="12"/>
          </p:nvPr>
        </p:nvSpPr>
        <p:spPr/>
        <p:txBody>
          <a:bodyPr/>
          <a:lstStyle/>
          <a:p>
            <a:fld id="{B6F15528-21DE-4FAA-801E-634DDDAF4B2B}" type="slidenum">
              <a:rPr lang="en-US" smtClean="0"/>
              <a:pPr/>
              <a:t>25</a:t>
            </a:fld>
            <a:endParaRPr lang="en-US" dirty="0"/>
          </a:p>
        </p:txBody>
      </p:sp>
    </p:spTree>
    <p:extLst>
      <p:ext uri="{BB962C8B-B14F-4D97-AF65-F5344CB8AC3E}">
        <p14:creationId xmlns:p14="http://schemas.microsoft.com/office/powerpoint/2010/main" val="34641968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2"/>
          <p:cNvSpPr>
            <a:spLocks noGrp="1" noChangeArrowheads="1"/>
          </p:cNvSpPr>
          <p:nvPr>
            <p:ph type="title"/>
          </p:nvPr>
        </p:nvSpPr>
        <p:spPr/>
        <p:txBody>
          <a:bodyPr/>
          <a:lstStyle/>
          <a:p>
            <a:pPr eaLnBrk="1" hangingPunct="1"/>
            <a:r>
              <a:rPr lang="en-US" altLang="en-US"/>
              <a:t>Selecting Off-the-Shelf Software (Cont.)</a:t>
            </a:r>
          </a:p>
        </p:txBody>
      </p:sp>
      <p:sp>
        <p:nvSpPr>
          <p:cNvPr id="27654" name="Rectangle 3"/>
          <p:cNvSpPr>
            <a:spLocks noGrp="1" noChangeArrowheads="1"/>
          </p:cNvSpPr>
          <p:nvPr>
            <p:ph type="body" idx="1"/>
          </p:nvPr>
        </p:nvSpPr>
        <p:spPr/>
        <p:txBody>
          <a:bodyPr>
            <a:normAutofit/>
          </a:bodyPr>
          <a:lstStyle/>
          <a:p>
            <a:pPr eaLnBrk="1" hangingPunct="1"/>
            <a:r>
              <a:rPr lang="en-US" altLang="en-US" sz="2800" b="1" dirty="0"/>
              <a:t>Flexibility</a:t>
            </a:r>
            <a:r>
              <a:rPr lang="en-US" altLang="en-US" sz="2800" dirty="0"/>
              <a:t>: the ease with which software is</a:t>
            </a:r>
            <a:r>
              <a:rPr lang="tr-TR" altLang="en-US" sz="2800" dirty="0"/>
              <a:t> </a:t>
            </a:r>
            <a:r>
              <a:rPr lang="en-US" altLang="en-US" sz="2800" dirty="0"/>
              <a:t>customized</a:t>
            </a:r>
            <a:endParaRPr lang="tr-TR" altLang="en-US" sz="2800" dirty="0"/>
          </a:p>
          <a:p>
            <a:pPr eaLnBrk="1" hangingPunct="1"/>
            <a:endParaRPr lang="en-US" altLang="en-US" sz="2800" dirty="0"/>
          </a:p>
          <a:p>
            <a:pPr eaLnBrk="1" hangingPunct="1"/>
            <a:r>
              <a:rPr lang="en-US" altLang="en-US" sz="2800" b="1" dirty="0"/>
              <a:t>Documentation</a:t>
            </a:r>
            <a:r>
              <a:rPr lang="en-US" altLang="en-US" sz="2800" dirty="0"/>
              <a:t>: understandable and up-to-date user’s manual and technical documentation</a:t>
            </a:r>
          </a:p>
        </p:txBody>
      </p:sp>
      <p:pic>
        <p:nvPicPr>
          <p:cNvPr id="4" name="Grafik 3">
            <a:extLst>
              <a:ext uri="{FF2B5EF4-FFF2-40B4-BE49-F238E27FC236}">
                <a16:creationId xmlns:a16="http://schemas.microsoft.com/office/drawing/2014/main" id="{062D6F49-29A4-4979-8934-D3D7CDC3FB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D85DEA94-24FC-49EE-99A2-F7EABC0F33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7E5153E8-B6C5-43F1-AC53-67064E99B069}"/>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10711DD8-C3F3-4883-8B89-86CCDF969C3E}"/>
              </a:ext>
            </a:extLst>
          </p:cNvPr>
          <p:cNvSpPr>
            <a:spLocks noGrp="1"/>
          </p:cNvSpPr>
          <p:nvPr>
            <p:ph type="sldNum" sz="quarter" idx="12"/>
          </p:nvPr>
        </p:nvSpPr>
        <p:spPr/>
        <p:txBody>
          <a:bodyPr/>
          <a:lstStyle/>
          <a:p>
            <a:fld id="{B6F15528-21DE-4FAA-801E-634DDDAF4B2B}" type="slidenum">
              <a:rPr lang="en-US" smtClean="0"/>
              <a:pPr/>
              <a:t>26</a:t>
            </a:fld>
            <a:endParaRPr lang="en-US" dirty="0"/>
          </a:p>
        </p:txBody>
      </p:sp>
    </p:spTree>
    <p:extLst>
      <p:ext uri="{BB962C8B-B14F-4D97-AF65-F5344CB8AC3E}">
        <p14:creationId xmlns:p14="http://schemas.microsoft.com/office/powerpoint/2010/main" val="1474974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2"/>
          <p:cNvSpPr>
            <a:spLocks noGrp="1" noChangeArrowheads="1"/>
          </p:cNvSpPr>
          <p:nvPr>
            <p:ph type="title"/>
          </p:nvPr>
        </p:nvSpPr>
        <p:spPr/>
        <p:txBody>
          <a:bodyPr/>
          <a:lstStyle/>
          <a:p>
            <a:pPr eaLnBrk="1" hangingPunct="1"/>
            <a:r>
              <a:rPr lang="en-US" altLang="en-US"/>
              <a:t>Selecting Off-the-Shelf Software (Cont.)</a:t>
            </a:r>
          </a:p>
        </p:txBody>
      </p:sp>
      <p:sp>
        <p:nvSpPr>
          <p:cNvPr id="28678" name="Rectangle 3"/>
          <p:cNvSpPr>
            <a:spLocks noGrp="1" noChangeArrowheads="1"/>
          </p:cNvSpPr>
          <p:nvPr>
            <p:ph type="body" idx="1"/>
          </p:nvPr>
        </p:nvSpPr>
        <p:spPr/>
        <p:txBody>
          <a:bodyPr>
            <a:normAutofit/>
          </a:bodyPr>
          <a:lstStyle/>
          <a:p>
            <a:pPr eaLnBrk="1" hangingPunct="1">
              <a:lnSpc>
                <a:spcPct val="90000"/>
              </a:lnSpc>
            </a:pPr>
            <a:r>
              <a:rPr lang="en-US" altLang="en-US" sz="2800" b="1" dirty="0"/>
              <a:t>Response time</a:t>
            </a:r>
            <a:r>
              <a:rPr lang="en-US" altLang="en-US" sz="2800" dirty="0"/>
              <a:t>: how long it takes the software package to respond to the user’s requests in an interactive session</a:t>
            </a:r>
            <a:endParaRPr lang="tr-TR" altLang="en-US" sz="2800" dirty="0"/>
          </a:p>
          <a:p>
            <a:pPr eaLnBrk="1" hangingPunct="1">
              <a:lnSpc>
                <a:spcPct val="90000"/>
              </a:lnSpc>
            </a:pPr>
            <a:endParaRPr lang="en-US" altLang="en-US" sz="2800" dirty="0"/>
          </a:p>
          <a:p>
            <a:pPr eaLnBrk="1" hangingPunct="1">
              <a:lnSpc>
                <a:spcPct val="90000"/>
              </a:lnSpc>
            </a:pPr>
            <a:r>
              <a:rPr lang="en-US" altLang="en-US" sz="2800" b="1" dirty="0"/>
              <a:t>Ease of installation</a:t>
            </a:r>
            <a:r>
              <a:rPr lang="en-US" altLang="en-US" sz="2800" dirty="0"/>
              <a:t>: a measure of the difficulty of loading the software and making it operational</a:t>
            </a:r>
          </a:p>
        </p:txBody>
      </p:sp>
      <p:pic>
        <p:nvPicPr>
          <p:cNvPr id="4" name="Grafik 3">
            <a:extLst>
              <a:ext uri="{FF2B5EF4-FFF2-40B4-BE49-F238E27FC236}">
                <a16:creationId xmlns:a16="http://schemas.microsoft.com/office/drawing/2014/main" id="{70EE1BC6-D011-4C87-90D4-2783A6C3CD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C15522E9-843F-471A-AB3F-8D8D4CADE1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B8BA46C-B0AC-4E7B-90C4-C3F892537D8A}"/>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F7D73C03-25AE-4185-8CF9-21B3223B3810}"/>
              </a:ext>
            </a:extLst>
          </p:cNvPr>
          <p:cNvSpPr>
            <a:spLocks noGrp="1"/>
          </p:cNvSpPr>
          <p:nvPr>
            <p:ph type="sldNum" sz="quarter" idx="12"/>
          </p:nvPr>
        </p:nvSpPr>
        <p:spPr/>
        <p:txBody>
          <a:bodyPr/>
          <a:lstStyle/>
          <a:p>
            <a:fld id="{B6F15528-21DE-4FAA-801E-634DDDAF4B2B}" type="slidenum">
              <a:rPr lang="en-US" smtClean="0"/>
              <a:pPr/>
              <a:t>27</a:t>
            </a:fld>
            <a:endParaRPr lang="en-US" dirty="0"/>
          </a:p>
        </p:txBody>
      </p:sp>
    </p:spTree>
    <p:extLst>
      <p:ext uri="{BB962C8B-B14F-4D97-AF65-F5344CB8AC3E}">
        <p14:creationId xmlns:p14="http://schemas.microsoft.com/office/powerpoint/2010/main" val="23912637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a:xfrm>
            <a:off x="381000" y="152400"/>
            <a:ext cx="8229600" cy="838200"/>
          </a:xfrm>
        </p:spPr>
        <p:txBody>
          <a:bodyPr>
            <a:normAutofit fontScale="90000"/>
          </a:bodyPr>
          <a:lstStyle/>
          <a:p>
            <a:pPr eaLnBrk="1" hangingPunct="1"/>
            <a:r>
              <a:rPr lang="en-US" altLang="en-US" sz="4000" dirty="0"/>
              <a:t>Validating Purchased Software Information</a:t>
            </a:r>
          </a:p>
        </p:txBody>
      </p:sp>
      <p:sp>
        <p:nvSpPr>
          <p:cNvPr id="29702" name="Rectangle 3"/>
          <p:cNvSpPr>
            <a:spLocks noGrp="1" noChangeArrowheads="1"/>
          </p:cNvSpPr>
          <p:nvPr>
            <p:ph type="body" idx="1"/>
          </p:nvPr>
        </p:nvSpPr>
        <p:spPr>
          <a:xfrm>
            <a:off x="152400" y="1600200"/>
            <a:ext cx="8763000" cy="5105400"/>
          </a:xfrm>
        </p:spPr>
        <p:txBody>
          <a:bodyPr/>
          <a:lstStyle/>
          <a:p>
            <a:pPr eaLnBrk="1" hangingPunct="1"/>
            <a:r>
              <a:rPr lang="en-US" altLang="en-US" sz="2800" dirty="0"/>
              <a:t>Send a </a:t>
            </a:r>
            <a:r>
              <a:rPr lang="en-US" altLang="en-US" sz="2800" b="1" dirty="0"/>
              <a:t>request for proposal (RFP) </a:t>
            </a:r>
            <a:r>
              <a:rPr lang="en-US" altLang="en-US" sz="2800" dirty="0"/>
              <a:t>to vendors.</a:t>
            </a:r>
          </a:p>
          <a:p>
            <a:pPr lvl="1" eaLnBrk="1" hangingPunct="1"/>
            <a:r>
              <a:rPr lang="en-US" altLang="en-US" sz="2400" dirty="0"/>
              <a:t>RFP – a document provided to vendors to ask them to propose hardware and system software that will meet the requirements of a new system</a:t>
            </a:r>
            <a:endParaRPr lang="tr-TR" altLang="en-US" sz="2400" dirty="0"/>
          </a:p>
          <a:p>
            <a:pPr lvl="1" eaLnBrk="1" hangingPunct="1"/>
            <a:endParaRPr lang="en-US" altLang="en-US" sz="2400" dirty="0"/>
          </a:p>
          <a:p>
            <a:pPr eaLnBrk="1" hangingPunct="1"/>
            <a:r>
              <a:rPr lang="en-US" altLang="en-US" sz="2800" dirty="0"/>
              <a:t>Use a variety of information sources:</a:t>
            </a:r>
          </a:p>
          <a:p>
            <a:pPr lvl="1" eaLnBrk="1" hangingPunct="1"/>
            <a:r>
              <a:rPr lang="en-US" altLang="en-US" sz="2400" dirty="0"/>
              <a:t>Collect information from vendor</a:t>
            </a:r>
          </a:p>
          <a:p>
            <a:pPr lvl="1" eaLnBrk="1" hangingPunct="1"/>
            <a:r>
              <a:rPr lang="en-US" altLang="en-US" sz="2400" dirty="0"/>
              <a:t>Software documentation</a:t>
            </a:r>
          </a:p>
          <a:p>
            <a:pPr lvl="1" eaLnBrk="1" hangingPunct="1"/>
            <a:r>
              <a:rPr lang="en-US" altLang="en-US" sz="2400" dirty="0"/>
              <a:t>Technical marketing literature</a:t>
            </a:r>
          </a:p>
          <a:p>
            <a:pPr eaLnBrk="1" hangingPunct="1">
              <a:buFont typeface="Wingdings" panose="05000000000000000000" pitchFamily="2" charset="2"/>
              <a:buNone/>
            </a:pPr>
            <a:endParaRPr lang="en-US" altLang="en-US" sz="2800" dirty="0"/>
          </a:p>
        </p:txBody>
      </p:sp>
      <p:pic>
        <p:nvPicPr>
          <p:cNvPr id="4" name="Grafik 3">
            <a:extLst>
              <a:ext uri="{FF2B5EF4-FFF2-40B4-BE49-F238E27FC236}">
                <a16:creationId xmlns:a16="http://schemas.microsoft.com/office/drawing/2014/main" id="{EFE2F8B5-B03D-4754-9FAC-18A44EDDAB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F753C736-64DA-426B-B8F6-46B82ACD2B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5D44AB8-30D1-45CA-9F82-D77B2A299F48}"/>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A9B8BFC6-FA63-4616-9A85-F51E02824B4B}"/>
              </a:ext>
            </a:extLst>
          </p:cNvPr>
          <p:cNvSpPr>
            <a:spLocks noGrp="1"/>
          </p:cNvSpPr>
          <p:nvPr>
            <p:ph type="sldNum" sz="quarter" idx="12"/>
          </p:nvPr>
        </p:nvSpPr>
        <p:spPr/>
        <p:txBody>
          <a:bodyPr/>
          <a:lstStyle/>
          <a:p>
            <a:fld id="{B6F15528-21DE-4FAA-801E-634DDDAF4B2B}" type="slidenum">
              <a:rPr lang="en-US" smtClean="0"/>
              <a:pPr/>
              <a:t>28</a:t>
            </a:fld>
            <a:endParaRPr lang="en-US" dirty="0"/>
          </a:p>
        </p:txBody>
      </p:sp>
    </p:spTree>
    <p:extLst>
      <p:ext uri="{BB962C8B-B14F-4D97-AF65-F5344CB8AC3E}">
        <p14:creationId xmlns:p14="http://schemas.microsoft.com/office/powerpoint/2010/main" val="33561254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2"/>
          <p:cNvSpPr>
            <a:spLocks noGrp="1" noChangeArrowheads="1"/>
          </p:cNvSpPr>
          <p:nvPr>
            <p:ph type="title"/>
          </p:nvPr>
        </p:nvSpPr>
        <p:spPr/>
        <p:txBody>
          <a:bodyPr/>
          <a:lstStyle/>
          <a:p>
            <a:pPr eaLnBrk="1" hangingPunct="1"/>
            <a:r>
              <a:rPr lang="en-US" altLang="en-US" dirty="0"/>
              <a:t>Request For Proposal (RFP)</a:t>
            </a:r>
          </a:p>
        </p:txBody>
      </p:sp>
      <p:sp>
        <p:nvSpPr>
          <p:cNvPr id="31750" name="Rectangle 3"/>
          <p:cNvSpPr>
            <a:spLocks noGrp="1" noChangeArrowheads="1"/>
          </p:cNvSpPr>
          <p:nvPr>
            <p:ph type="body" idx="1"/>
          </p:nvPr>
        </p:nvSpPr>
        <p:spPr/>
        <p:txBody>
          <a:bodyPr/>
          <a:lstStyle/>
          <a:p>
            <a:pPr eaLnBrk="1" hangingPunct="1"/>
            <a:r>
              <a:rPr lang="en-US" altLang="en-US" sz="2800" dirty="0"/>
              <a:t>Sometimes called a </a:t>
            </a:r>
            <a:r>
              <a:rPr lang="en-US" altLang="en-US" sz="2800" b="1" dirty="0"/>
              <a:t>Request For Quote</a:t>
            </a:r>
            <a:r>
              <a:rPr lang="en-US" altLang="en-US" sz="2800" dirty="0"/>
              <a:t> (</a:t>
            </a:r>
            <a:r>
              <a:rPr lang="en-US" altLang="en-US" sz="2800" b="1" dirty="0"/>
              <a:t>RFQ</a:t>
            </a:r>
            <a:r>
              <a:rPr lang="en-US" altLang="en-US" sz="2800" dirty="0"/>
              <a:t>)</a:t>
            </a:r>
            <a:endParaRPr lang="tr-TR" altLang="en-US" sz="2800" dirty="0"/>
          </a:p>
          <a:p>
            <a:pPr eaLnBrk="1" hangingPunct="1"/>
            <a:endParaRPr lang="en-US" altLang="en-US" sz="2800" dirty="0"/>
          </a:p>
          <a:p>
            <a:pPr eaLnBrk="1" hangingPunct="1"/>
            <a:r>
              <a:rPr lang="en-US" altLang="en-US" sz="2800" dirty="0"/>
              <a:t>Analyst selects best candidates based on:</a:t>
            </a:r>
            <a:endParaRPr lang="tr-TR" altLang="en-US" sz="2800" dirty="0"/>
          </a:p>
          <a:p>
            <a:pPr eaLnBrk="1" hangingPunct="1"/>
            <a:endParaRPr lang="en-US" altLang="en-US" sz="2800" dirty="0"/>
          </a:p>
          <a:p>
            <a:pPr lvl="1" eaLnBrk="1" hangingPunct="1"/>
            <a:r>
              <a:rPr lang="en-US" altLang="en-US" dirty="0"/>
              <a:t> vendor bids</a:t>
            </a:r>
          </a:p>
          <a:p>
            <a:pPr lvl="1" eaLnBrk="1" hangingPunct="1"/>
            <a:r>
              <a:rPr lang="en-US" altLang="en-US" dirty="0"/>
              <a:t> a variety of information sources </a:t>
            </a:r>
            <a:endParaRPr lang="en-US" altLang="en-US" sz="3600" dirty="0"/>
          </a:p>
        </p:txBody>
      </p:sp>
      <p:pic>
        <p:nvPicPr>
          <p:cNvPr id="4" name="Grafik 3">
            <a:extLst>
              <a:ext uri="{FF2B5EF4-FFF2-40B4-BE49-F238E27FC236}">
                <a16:creationId xmlns:a16="http://schemas.microsoft.com/office/drawing/2014/main" id="{8E67A980-7209-4C11-8932-F59DC218AE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1FFBBBE6-B150-4328-9BC9-7D05EF7127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BA07E9B5-1EC7-464A-8F12-2D4873F648F4}"/>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375F432C-3ECA-4454-A772-48CD62867B6E}"/>
              </a:ext>
            </a:extLst>
          </p:cNvPr>
          <p:cNvSpPr>
            <a:spLocks noGrp="1"/>
          </p:cNvSpPr>
          <p:nvPr>
            <p:ph type="sldNum" sz="quarter" idx="12"/>
          </p:nvPr>
        </p:nvSpPr>
        <p:spPr/>
        <p:txBody>
          <a:bodyPr/>
          <a:lstStyle/>
          <a:p>
            <a:fld id="{B6F15528-21DE-4FAA-801E-634DDDAF4B2B}" type="slidenum">
              <a:rPr lang="en-US" smtClean="0"/>
              <a:pPr/>
              <a:t>29</a:t>
            </a:fld>
            <a:endParaRPr lang="en-US" dirty="0"/>
          </a:p>
        </p:txBody>
      </p:sp>
    </p:spTree>
    <p:extLst>
      <p:ext uri="{BB962C8B-B14F-4D97-AF65-F5344CB8AC3E}">
        <p14:creationId xmlns:p14="http://schemas.microsoft.com/office/powerpoint/2010/main" val="25615905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2"/>
          <p:cNvSpPr>
            <a:spLocks noGrp="1" noChangeArrowheads="1"/>
          </p:cNvSpPr>
          <p:nvPr>
            <p:ph type="title"/>
          </p:nvPr>
        </p:nvSpPr>
        <p:spPr/>
        <p:txBody>
          <a:bodyPr/>
          <a:lstStyle/>
          <a:p>
            <a:pPr eaLnBrk="1" hangingPunct="1"/>
            <a:r>
              <a:rPr lang="en-US" altLang="en-US" dirty="0"/>
              <a:t>Information Sources For RFP</a:t>
            </a:r>
          </a:p>
        </p:txBody>
      </p:sp>
      <p:sp>
        <p:nvSpPr>
          <p:cNvPr id="32774" name="Rectangle 3"/>
          <p:cNvSpPr>
            <a:spLocks noGrp="1" noChangeArrowheads="1"/>
          </p:cNvSpPr>
          <p:nvPr>
            <p:ph type="body" idx="1"/>
          </p:nvPr>
        </p:nvSpPr>
        <p:spPr>
          <a:xfrm>
            <a:off x="457200" y="1752600"/>
            <a:ext cx="8382000" cy="3886200"/>
          </a:xfrm>
        </p:spPr>
        <p:txBody>
          <a:bodyPr/>
          <a:lstStyle/>
          <a:p>
            <a:pPr eaLnBrk="1" hangingPunct="1"/>
            <a:r>
              <a:rPr lang="en-US" altLang="en-US" dirty="0"/>
              <a:t>Vendor’s proposal</a:t>
            </a:r>
          </a:p>
          <a:p>
            <a:pPr eaLnBrk="1" hangingPunct="1"/>
            <a:r>
              <a:rPr lang="en-US" altLang="en-US" dirty="0"/>
              <a:t>Running software through a series of tests</a:t>
            </a:r>
          </a:p>
          <a:p>
            <a:pPr eaLnBrk="1" hangingPunct="1"/>
            <a:r>
              <a:rPr lang="en-US" altLang="en-US" dirty="0"/>
              <a:t>Feedback from other users of the vendor’s product</a:t>
            </a:r>
          </a:p>
          <a:p>
            <a:pPr eaLnBrk="1" hangingPunct="1"/>
            <a:r>
              <a:rPr lang="en-US" altLang="en-US" dirty="0"/>
              <a:t>Independent software testing services</a:t>
            </a:r>
          </a:p>
          <a:p>
            <a:pPr eaLnBrk="1" hangingPunct="1"/>
            <a:r>
              <a:rPr lang="en-US" altLang="en-US" dirty="0"/>
              <a:t>Customer surveys</a:t>
            </a:r>
          </a:p>
          <a:p>
            <a:pPr eaLnBrk="1" hangingPunct="1"/>
            <a:r>
              <a:rPr lang="en-US" altLang="en-US" dirty="0"/>
              <a:t>Articles in trade publications are sometimes biased (seeded by manufacturer)</a:t>
            </a:r>
          </a:p>
        </p:txBody>
      </p:sp>
      <p:pic>
        <p:nvPicPr>
          <p:cNvPr id="4" name="Grafik 3">
            <a:extLst>
              <a:ext uri="{FF2B5EF4-FFF2-40B4-BE49-F238E27FC236}">
                <a16:creationId xmlns:a16="http://schemas.microsoft.com/office/drawing/2014/main" id="{15A6C741-741B-4C10-B138-968C278D59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C2ACC620-3DF8-4A3F-9AC5-C2C42342BB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8FB3371-FFD9-4944-9BCE-74B22D78EF07}"/>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12E5A0CF-4C64-4AC4-9D4C-23D4976F2B8D}"/>
              </a:ext>
            </a:extLst>
          </p:cNvPr>
          <p:cNvSpPr>
            <a:spLocks noGrp="1"/>
          </p:cNvSpPr>
          <p:nvPr>
            <p:ph type="sldNum" sz="quarter" idx="12"/>
          </p:nvPr>
        </p:nvSpPr>
        <p:spPr/>
        <p:txBody>
          <a:bodyPr/>
          <a:lstStyle/>
          <a:p>
            <a:fld id="{B6F15528-21DE-4FAA-801E-634DDDAF4B2B}" type="slidenum">
              <a:rPr lang="en-US" smtClean="0"/>
              <a:pPr/>
              <a:t>30</a:t>
            </a:fld>
            <a:endParaRPr lang="en-US" dirty="0"/>
          </a:p>
        </p:txBody>
      </p:sp>
    </p:spTree>
    <p:extLst>
      <p:ext uri="{BB962C8B-B14F-4D97-AF65-F5344CB8AC3E}">
        <p14:creationId xmlns:p14="http://schemas.microsoft.com/office/powerpoint/2010/main" val="7724560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2"/>
          <p:cNvSpPr>
            <a:spLocks noGrp="1" noChangeArrowheads="1"/>
          </p:cNvSpPr>
          <p:nvPr>
            <p:ph type="title"/>
          </p:nvPr>
        </p:nvSpPr>
        <p:spPr/>
        <p:txBody>
          <a:bodyPr/>
          <a:lstStyle/>
          <a:p>
            <a:pPr eaLnBrk="1" hangingPunct="1"/>
            <a:r>
              <a:rPr lang="en-US" altLang="en-US"/>
              <a:t>Reuse</a:t>
            </a:r>
          </a:p>
        </p:txBody>
      </p:sp>
      <p:sp>
        <p:nvSpPr>
          <p:cNvPr id="33798" name="Rectangle 3"/>
          <p:cNvSpPr>
            <a:spLocks noGrp="1" noChangeArrowheads="1"/>
          </p:cNvSpPr>
          <p:nvPr>
            <p:ph type="body" idx="1"/>
          </p:nvPr>
        </p:nvSpPr>
        <p:spPr/>
        <p:txBody>
          <a:bodyPr/>
          <a:lstStyle/>
          <a:p>
            <a:pPr eaLnBrk="1" hangingPunct="1"/>
            <a:r>
              <a:rPr lang="en-US" altLang="en-US" dirty="0"/>
              <a:t>The use of previously written software resources, especially objects and components, in new applications</a:t>
            </a:r>
            <a:endParaRPr lang="tr-TR" altLang="en-US" dirty="0"/>
          </a:p>
          <a:p>
            <a:pPr eaLnBrk="1" hangingPunct="1"/>
            <a:endParaRPr lang="en-US" altLang="en-US" dirty="0"/>
          </a:p>
          <a:p>
            <a:pPr eaLnBrk="1" hangingPunct="1"/>
            <a:r>
              <a:rPr lang="en-US" altLang="en-US" dirty="0"/>
              <a:t>Commonly applied to two different development technologies:</a:t>
            </a:r>
          </a:p>
          <a:p>
            <a:pPr lvl="1" eaLnBrk="1" hangingPunct="1"/>
            <a:r>
              <a:rPr lang="en-US" altLang="en-US" dirty="0"/>
              <a:t>Object-oriented development</a:t>
            </a:r>
          </a:p>
          <a:p>
            <a:pPr lvl="1" eaLnBrk="1" hangingPunct="1"/>
            <a:r>
              <a:rPr lang="en-US" altLang="en-US" dirty="0"/>
              <a:t>Component-based development</a:t>
            </a:r>
          </a:p>
        </p:txBody>
      </p:sp>
      <p:pic>
        <p:nvPicPr>
          <p:cNvPr id="4" name="Grafik 3">
            <a:extLst>
              <a:ext uri="{FF2B5EF4-FFF2-40B4-BE49-F238E27FC236}">
                <a16:creationId xmlns:a16="http://schemas.microsoft.com/office/drawing/2014/main" id="{1B4D997B-E58F-47FD-BBA5-7B95FBA834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2E6EF873-A4C4-4D3A-9B68-F06205B9E4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8742931A-7CB5-42CC-9DC3-E35C089D8961}"/>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4390CD5F-2FB9-4CD3-B39F-A5D47F1FB97C}"/>
              </a:ext>
            </a:extLst>
          </p:cNvPr>
          <p:cNvSpPr>
            <a:spLocks noGrp="1"/>
          </p:cNvSpPr>
          <p:nvPr>
            <p:ph type="sldNum" sz="quarter" idx="12"/>
          </p:nvPr>
        </p:nvSpPr>
        <p:spPr/>
        <p:txBody>
          <a:bodyPr/>
          <a:lstStyle/>
          <a:p>
            <a:fld id="{B6F15528-21DE-4FAA-801E-634DDDAF4B2B}" type="slidenum">
              <a:rPr lang="en-US" smtClean="0"/>
              <a:pPr/>
              <a:t>31</a:t>
            </a:fld>
            <a:endParaRPr lang="en-US" dirty="0"/>
          </a:p>
        </p:txBody>
      </p:sp>
    </p:spTree>
    <p:extLst>
      <p:ext uri="{BB962C8B-B14F-4D97-AF65-F5344CB8AC3E}">
        <p14:creationId xmlns:p14="http://schemas.microsoft.com/office/powerpoint/2010/main" val="3474081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p:cNvSpPr>
            <a:spLocks noGrp="1" noChangeArrowheads="1"/>
          </p:cNvSpPr>
          <p:nvPr>
            <p:ph type="title"/>
          </p:nvPr>
        </p:nvSpPr>
        <p:spPr/>
        <p:txBody>
          <a:bodyPr/>
          <a:lstStyle/>
          <a:p>
            <a:pPr eaLnBrk="1" hangingPunct="1"/>
            <a:r>
              <a:rPr lang="en-US" altLang="en-US"/>
              <a:t>Reuse (Cont.)</a:t>
            </a:r>
          </a:p>
        </p:txBody>
      </p:sp>
      <p:sp>
        <p:nvSpPr>
          <p:cNvPr id="34822" name="Rectangle 3"/>
          <p:cNvSpPr>
            <a:spLocks noGrp="1" noChangeArrowheads="1"/>
          </p:cNvSpPr>
          <p:nvPr>
            <p:ph type="body" idx="1"/>
          </p:nvPr>
        </p:nvSpPr>
        <p:spPr/>
        <p:txBody>
          <a:bodyPr/>
          <a:lstStyle/>
          <a:p>
            <a:pPr eaLnBrk="1" hangingPunct="1">
              <a:lnSpc>
                <a:spcPct val="90000"/>
              </a:lnSpc>
            </a:pPr>
            <a:r>
              <a:rPr lang="en-US" altLang="en-US" b="1" dirty="0"/>
              <a:t>Object-oriented development</a:t>
            </a:r>
          </a:p>
          <a:p>
            <a:pPr lvl="1" eaLnBrk="1" hangingPunct="1">
              <a:lnSpc>
                <a:spcPct val="90000"/>
              </a:lnSpc>
            </a:pPr>
            <a:r>
              <a:rPr lang="en-US" altLang="en-US" dirty="0"/>
              <a:t>Object class encapsulates data and behavior of common organizational entities (e.g. employees)</a:t>
            </a:r>
            <a:endParaRPr lang="tr-TR" altLang="en-US" dirty="0"/>
          </a:p>
          <a:p>
            <a:pPr lvl="1" eaLnBrk="1" hangingPunct="1">
              <a:lnSpc>
                <a:spcPct val="90000"/>
              </a:lnSpc>
            </a:pPr>
            <a:endParaRPr lang="en-US" altLang="en-US" dirty="0"/>
          </a:p>
          <a:p>
            <a:pPr eaLnBrk="1" hangingPunct="1">
              <a:lnSpc>
                <a:spcPct val="90000"/>
              </a:lnSpc>
            </a:pPr>
            <a:r>
              <a:rPr lang="en-US" altLang="en-US" b="1" dirty="0"/>
              <a:t>Component-based development</a:t>
            </a:r>
          </a:p>
          <a:p>
            <a:pPr lvl="1" eaLnBrk="1" hangingPunct="1">
              <a:lnSpc>
                <a:spcPct val="90000"/>
              </a:lnSpc>
            </a:pPr>
            <a:r>
              <a:rPr lang="en-US" altLang="en-US" dirty="0"/>
              <a:t>Components can be as small as objects or as large as pieces of software that handle single business functions</a:t>
            </a:r>
          </a:p>
        </p:txBody>
      </p:sp>
      <p:pic>
        <p:nvPicPr>
          <p:cNvPr id="4" name="Grafik 3">
            <a:extLst>
              <a:ext uri="{FF2B5EF4-FFF2-40B4-BE49-F238E27FC236}">
                <a16:creationId xmlns:a16="http://schemas.microsoft.com/office/drawing/2014/main" id="{019A4352-6132-4671-8122-052033BD9B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12D7CF7-B1E4-45E1-AE8B-66DC847FE6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00A4367F-3AA0-460D-A21C-19183F0C514C}"/>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33D978CC-5119-48B9-B6AF-86E412CED46E}"/>
              </a:ext>
            </a:extLst>
          </p:cNvPr>
          <p:cNvSpPr>
            <a:spLocks noGrp="1"/>
          </p:cNvSpPr>
          <p:nvPr>
            <p:ph type="sldNum" sz="quarter" idx="12"/>
          </p:nvPr>
        </p:nvSpPr>
        <p:spPr/>
        <p:txBody>
          <a:bodyPr/>
          <a:lstStyle/>
          <a:p>
            <a:fld id="{B6F15528-21DE-4FAA-801E-634DDDAF4B2B}" type="slidenum">
              <a:rPr lang="en-US" smtClean="0"/>
              <a:pPr/>
              <a:t>32</a:t>
            </a:fld>
            <a:endParaRPr lang="en-US" dirty="0"/>
          </a:p>
        </p:txBody>
      </p:sp>
    </p:spTree>
    <p:extLst>
      <p:ext uri="{BB962C8B-B14F-4D97-AF65-F5344CB8AC3E}">
        <p14:creationId xmlns:p14="http://schemas.microsoft.com/office/powerpoint/2010/main" val="36093066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Rectangle 2"/>
          <p:cNvSpPr>
            <a:spLocks noGrp="1" noChangeArrowheads="1"/>
          </p:cNvSpPr>
          <p:nvPr>
            <p:ph type="title"/>
          </p:nvPr>
        </p:nvSpPr>
        <p:spPr/>
        <p:txBody>
          <a:bodyPr/>
          <a:lstStyle/>
          <a:p>
            <a:pPr eaLnBrk="1" hangingPunct="1"/>
            <a:r>
              <a:rPr lang="en-US" altLang="en-US" dirty="0"/>
              <a:t>Reuse (Cont.)</a:t>
            </a:r>
          </a:p>
        </p:txBody>
      </p:sp>
      <p:sp>
        <p:nvSpPr>
          <p:cNvPr id="36870" name="Rectangle 3"/>
          <p:cNvSpPr>
            <a:spLocks noGrp="1" noChangeArrowheads="1"/>
          </p:cNvSpPr>
          <p:nvPr>
            <p:ph type="body" idx="1"/>
          </p:nvPr>
        </p:nvSpPr>
        <p:spPr/>
        <p:txBody>
          <a:bodyPr/>
          <a:lstStyle/>
          <a:p>
            <a:pPr eaLnBrk="1" hangingPunct="1">
              <a:lnSpc>
                <a:spcPct val="90000"/>
              </a:lnSpc>
            </a:pPr>
            <a:r>
              <a:rPr lang="en-US" altLang="en-US" dirty="0"/>
              <a:t>Can be effective (increased productivity, less defects, reduced rework)</a:t>
            </a:r>
          </a:p>
          <a:p>
            <a:pPr eaLnBrk="1" hangingPunct="1">
              <a:lnSpc>
                <a:spcPct val="90000"/>
              </a:lnSpc>
            </a:pPr>
            <a:r>
              <a:rPr lang="en-US" altLang="en-US" dirty="0"/>
              <a:t>Technical issues – lack of methodology for component library (creating and labeling reusable components)</a:t>
            </a:r>
          </a:p>
          <a:p>
            <a:pPr eaLnBrk="1" hangingPunct="1">
              <a:lnSpc>
                <a:spcPct val="90000"/>
              </a:lnSpc>
            </a:pPr>
            <a:r>
              <a:rPr lang="en-US" altLang="en-US" dirty="0"/>
              <a:t>Organizational issues – lack of commitment, training, and organizational support; hard to measure economic benefits; legal and contractual issues</a:t>
            </a:r>
          </a:p>
          <a:p>
            <a:pPr eaLnBrk="1" hangingPunct="1">
              <a:lnSpc>
                <a:spcPct val="90000"/>
              </a:lnSpc>
            </a:pPr>
            <a:endParaRPr lang="en-US" altLang="en-US" dirty="0"/>
          </a:p>
        </p:txBody>
      </p:sp>
      <p:pic>
        <p:nvPicPr>
          <p:cNvPr id="4" name="Grafik 3">
            <a:extLst>
              <a:ext uri="{FF2B5EF4-FFF2-40B4-BE49-F238E27FC236}">
                <a16:creationId xmlns:a16="http://schemas.microsoft.com/office/drawing/2014/main" id="{94588A46-224C-4132-8DB5-F3F7BF9D02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8629A78-1A22-477C-8B21-3A196240C6D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D5B1CD7-2C70-4C9A-B2EF-96D4FD203CB0}"/>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3546090F-97D2-4775-B309-6FCF10C11C58}"/>
              </a:ext>
            </a:extLst>
          </p:cNvPr>
          <p:cNvSpPr>
            <a:spLocks noGrp="1"/>
          </p:cNvSpPr>
          <p:nvPr>
            <p:ph type="sldNum" sz="quarter" idx="12"/>
          </p:nvPr>
        </p:nvSpPr>
        <p:spPr/>
        <p:txBody>
          <a:bodyPr/>
          <a:lstStyle/>
          <a:p>
            <a:fld id="{B6F15528-21DE-4FAA-801E-634DDDAF4B2B}" type="slidenum">
              <a:rPr lang="en-US" smtClean="0"/>
              <a:pPr/>
              <a:t>33</a:t>
            </a:fld>
            <a:endParaRPr lang="en-US" dirty="0"/>
          </a:p>
        </p:txBody>
      </p:sp>
    </p:spTree>
    <p:extLst>
      <p:ext uri="{BB962C8B-B14F-4D97-AF65-F5344CB8AC3E}">
        <p14:creationId xmlns:p14="http://schemas.microsoft.com/office/powerpoint/2010/main" val="89319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Rectangle 2"/>
          <p:cNvSpPr>
            <a:spLocks noGrp="1" noChangeArrowheads="1"/>
          </p:cNvSpPr>
          <p:nvPr>
            <p:ph type="title"/>
          </p:nvPr>
        </p:nvSpPr>
        <p:spPr>
          <a:xfrm>
            <a:off x="457200" y="457200"/>
            <a:ext cx="8305800" cy="1143000"/>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Costs and Benefits of Reuse</a:t>
            </a:r>
          </a:p>
        </p:txBody>
      </p:sp>
      <p:pic>
        <p:nvPicPr>
          <p:cNvPr id="37894" name="Picture 6"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1524000"/>
            <a:ext cx="6610350"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5" name="Rectangle 7"/>
          <p:cNvSpPr>
            <a:spLocks noChangeArrowheads="1"/>
          </p:cNvSpPr>
          <p:nvPr/>
        </p:nvSpPr>
        <p:spPr bwMode="auto">
          <a:xfrm>
            <a:off x="457200" y="5046663"/>
            <a:ext cx="845820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2-5</a:t>
            </a:r>
          </a:p>
          <a:p>
            <a:pPr eaLnBrk="1" hangingPunct="1"/>
            <a:r>
              <a:rPr lang="en-US" altLang="en-US" sz="1600" dirty="0"/>
              <a:t>Investments necessary to achieve reusable components</a:t>
            </a:r>
          </a:p>
          <a:p>
            <a:pPr eaLnBrk="1" hangingPunct="1"/>
            <a:r>
              <a:rPr lang="en-US" altLang="en-US" sz="1400" dirty="0"/>
              <a:t>(</a:t>
            </a:r>
            <a:r>
              <a:rPr lang="en-US" altLang="en-US" sz="1400" i="1" dirty="0"/>
              <a:t>Source: </a:t>
            </a:r>
            <a:r>
              <a:rPr lang="en-US" altLang="en-US" sz="1400" dirty="0"/>
              <a:t>Royce, Walker, </a:t>
            </a:r>
            <a:r>
              <a:rPr lang="en-US" altLang="en-US" sz="1400" i="1" dirty="0"/>
              <a:t>Software Project Management: A Unified Framework, </a:t>
            </a:r>
            <a:r>
              <a:rPr lang="en-US" altLang="en-US" sz="1400" dirty="0"/>
              <a:t>1st ed.,</a:t>
            </a:r>
          </a:p>
          <a:p>
            <a:pPr eaLnBrk="1" hangingPunct="1"/>
            <a:r>
              <a:rPr lang="en-US" altLang="en-US" sz="1400" dirty="0"/>
              <a:t>©1998. Reprinted and Electronically reproduced by permission of Pearson Education, Inc. Upper Saddle River, New Jersey.)</a:t>
            </a:r>
          </a:p>
        </p:txBody>
      </p:sp>
      <p:pic>
        <p:nvPicPr>
          <p:cNvPr id="5" name="Grafik 4">
            <a:extLst>
              <a:ext uri="{FF2B5EF4-FFF2-40B4-BE49-F238E27FC236}">
                <a16:creationId xmlns:a16="http://schemas.microsoft.com/office/drawing/2014/main" id="{0482F031-B108-468F-9D1E-B0474540B8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7A73B162-10B5-4666-9279-BE90279B7B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DB78959B-8C21-4050-AAEB-E6C53A5461A5}"/>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0703358E-9DDA-4F1C-9135-A155A03AF99D}"/>
              </a:ext>
            </a:extLst>
          </p:cNvPr>
          <p:cNvSpPr>
            <a:spLocks noGrp="1"/>
          </p:cNvSpPr>
          <p:nvPr>
            <p:ph type="sldNum" sz="quarter" idx="12"/>
          </p:nvPr>
        </p:nvSpPr>
        <p:spPr/>
        <p:txBody>
          <a:bodyPr/>
          <a:lstStyle/>
          <a:p>
            <a:fld id="{B6F15528-21DE-4FAA-801E-634DDDAF4B2B}" type="slidenum">
              <a:rPr lang="en-US" smtClean="0"/>
              <a:pPr/>
              <a:t>34</a:t>
            </a:fld>
            <a:endParaRPr lang="en-US" dirty="0"/>
          </a:p>
        </p:txBody>
      </p:sp>
    </p:spTree>
    <p:extLst>
      <p:ext uri="{BB962C8B-B14F-4D97-AF65-F5344CB8AC3E}">
        <p14:creationId xmlns:p14="http://schemas.microsoft.com/office/powerpoint/2010/main" val="328706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Steps of Software Reuse</a:t>
            </a:r>
          </a:p>
        </p:txBody>
      </p:sp>
      <p:sp>
        <p:nvSpPr>
          <p:cNvPr id="3" name="Content Placeholder 2"/>
          <p:cNvSpPr>
            <a:spLocks noGrp="1"/>
          </p:cNvSpPr>
          <p:nvPr>
            <p:ph idx="1"/>
          </p:nvPr>
        </p:nvSpPr>
        <p:spPr/>
        <p:txBody>
          <a:bodyPr/>
          <a:lstStyle/>
          <a:p>
            <a:r>
              <a:rPr lang="en-US" dirty="0"/>
              <a:t>Abstraction – design of reusable piece of software</a:t>
            </a:r>
          </a:p>
          <a:p>
            <a:r>
              <a:rPr lang="en-US" dirty="0"/>
              <a:t>Storage – making software assets available for others</a:t>
            </a:r>
          </a:p>
          <a:p>
            <a:r>
              <a:rPr lang="en-US" dirty="0"/>
              <a:t>Recontextualization – making the software understandable to developers </a:t>
            </a:r>
          </a:p>
          <a:p>
            <a:endParaRPr lang="en-US" dirty="0"/>
          </a:p>
          <a:p>
            <a:pPr marL="0" indent="0">
              <a:buNone/>
            </a:pPr>
            <a:r>
              <a:rPr lang="en-US" dirty="0"/>
              <a:t>(Grinter, 2001)</a:t>
            </a:r>
          </a:p>
          <a:p>
            <a:endParaRPr lang="en-US" dirty="0"/>
          </a:p>
        </p:txBody>
      </p:sp>
      <p:pic>
        <p:nvPicPr>
          <p:cNvPr id="4" name="Grafik 3">
            <a:extLst>
              <a:ext uri="{FF2B5EF4-FFF2-40B4-BE49-F238E27FC236}">
                <a16:creationId xmlns:a16="http://schemas.microsoft.com/office/drawing/2014/main" id="{002B60A5-3979-43A3-A1C9-DBDDF513AC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2B9AC714-113F-4649-8EDE-1318B037EB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ußzeilenplatzhalter 5">
            <a:extLst>
              <a:ext uri="{FF2B5EF4-FFF2-40B4-BE49-F238E27FC236}">
                <a16:creationId xmlns:a16="http://schemas.microsoft.com/office/drawing/2014/main" id="{6B435BE7-B1B9-4EC0-A06D-96A0799A0B9C}"/>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7" name="Foliennummernplatzhalter 6">
            <a:extLst>
              <a:ext uri="{FF2B5EF4-FFF2-40B4-BE49-F238E27FC236}">
                <a16:creationId xmlns:a16="http://schemas.microsoft.com/office/drawing/2014/main" id="{F1EA6DF3-9142-4A92-AE48-80AE47EBF8D3}"/>
              </a:ext>
            </a:extLst>
          </p:cNvPr>
          <p:cNvSpPr>
            <a:spLocks noGrp="1"/>
          </p:cNvSpPr>
          <p:nvPr>
            <p:ph type="sldNum" sz="quarter" idx="12"/>
          </p:nvPr>
        </p:nvSpPr>
        <p:spPr/>
        <p:txBody>
          <a:bodyPr/>
          <a:lstStyle/>
          <a:p>
            <a:fld id="{B6F15528-21DE-4FAA-801E-634DDDAF4B2B}" type="slidenum">
              <a:rPr lang="en-US" smtClean="0"/>
              <a:pPr/>
              <a:t>35</a:t>
            </a:fld>
            <a:endParaRPr lang="en-US" dirty="0"/>
          </a:p>
        </p:txBody>
      </p:sp>
    </p:spTree>
    <p:extLst>
      <p:ext uri="{BB962C8B-B14F-4D97-AF65-F5344CB8AC3E}">
        <p14:creationId xmlns:p14="http://schemas.microsoft.com/office/powerpoint/2010/main" val="23534492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Rectangle 2"/>
          <p:cNvSpPr>
            <a:spLocks noGrp="1" noChangeArrowheads="1"/>
          </p:cNvSpPr>
          <p:nvPr>
            <p:ph type="title"/>
          </p:nvPr>
        </p:nvSpPr>
        <p:spPr/>
        <p:txBody>
          <a:bodyPr/>
          <a:lstStyle/>
          <a:p>
            <a:pPr eaLnBrk="1" hangingPunct="1"/>
            <a:r>
              <a:rPr lang="en-US" altLang="en-US" dirty="0"/>
              <a:t>Approaches to Reuse </a:t>
            </a:r>
          </a:p>
        </p:txBody>
      </p:sp>
      <p:sp>
        <p:nvSpPr>
          <p:cNvPr id="38918" name="Rectangle 3"/>
          <p:cNvSpPr>
            <a:spLocks noGrp="1" noChangeArrowheads="1"/>
          </p:cNvSpPr>
          <p:nvPr>
            <p:ph type="body" idx="1"/>
          </p:nvPr>
        </p:nvSpPr>
        <p:spPr>
          <a:xfrm>
            <a:off x="424070" y="1600200"/>
            <a:ext cx="8229600" cy="3886200"/>
          </a:xfrm>
        </p:spPr>
        <p:txBody>
          <a:bodyPr>
            <a:normAutofit fontScale="92500" lnSpcReduction="10000"/>
          </a:bodyPr>
          <a:lstStyle/>
          <a:p>
            <a:pPr eaLnBrk="1" hangingPunct="1"/>
            <a:r>
              <a:rPr lang="en-US" altLang="en-US" sz="2800" b="1" dirty="0"/>
              <a:t>Ad-hoc</a:t>
            </a:r>
            <a:r>
              <a:rPr lang="en-US" altLang="en-US" sz="2800" dirty="0"/>
              <a:t>: individuals are free to find or develop reusable assets on their own</a:t>
            </a:r>
          </a:p>
          <a:p>
            <a:pPr eaLnBrk="1" hangingPunct="1"/>
            <a:r>
              <a:rPr lang="en-US" altLang="en-US" sz="2800" b="1" dirty="0"/>
              <a:t>Facilitated</a:t>
            </a:r>
            <a:r>
              <a:rPr lang="en-US" altLang="en-US" sz="2800" dirty="0"/>
              <a:t>: developers are encouraged to practice reuse</a:t>
            </a:r>
          </a:p>
          <a:p>
            <a:pPr eaLnBrk="1" hangingPunct="1"/>
            <a:r>
              <a:rPr lang="en-US" altLang="en-US" sz="2800" b="1" dirty="0"/>
              <a:t>Managed</a:t>
            </a:r>
            <a:r>
              <a:rPr lang="en-US" altLang="en-US" sz="2800" dirty="0"/>
              <a:t>: the development, sharing, and adoption of reusable assets is mandated</a:t>
            </a:r>
          </a:p>
          <a:p>
            <a:pPr eaLnBrk="1" hangingPunct="1"/>
            <a:r>
              <a:rPr lang="en-US" altLang="en-US" sz="2800" b="1" dirty="0"/>
              <a:t>Designed</a:t>
            </a:r>
            <a:r>
              <a:rPr lang="en-US" altLang="en-US" sz="2800" dirty="0"/>
              <a:t>: assets mandated for reuse as they are being designed for specific applications</a:t>
            </a:r>
          </a:p>
          <a:p>
            <a:pPr eaLnBrk="1" hangingPunct="1"/>
            <a:endParaRPr lang="en-US" altLang="en-US" sz="2800" dirty="0"/>
          </a:p>
          <a:p>
            <a:pPr marL="0" indent="0" eaLnBrk="1" hangingPunct="1">
              <a:buNone/>
            </a:pPr>
            <a:r>
              <a:rPr lang="en-US" altLang="en-US" sz="2800" dirty="0"/>
              <a:t>(Griss 2003)</a:t>
            </a:r>
          </a:p>
          <a:p>
            <a:pPr eaLnBrk="1" hangingPunct="1"/>
            <a:endParaRPr lang="en-US" altLang="en-US" sz="2800" dirty="0"/>
          </a:p>
        </p:txBody>
      </p:sp>
      <p:pic>
        <p:nvPicPr>
          <p:cNvPr id="4" name="Grafik 3">
            <a:extLst>
              <a:ext uri="{FF2B5EF4-FFF2-40B4-BE49-F238E27FC236}">
                <a16:creationId xmlns:a16="http://schemas.microsoft.com/office/drawing/2014/main" id="{21A6ADD5-6495-471B-9D76-0B4935CAE3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64E657F-D21B-4E4B-8444-FA102B9EF0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18DBC8EF-494A-4DDB-B4D3-6F5DDE0C1A6E}"/>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F5760C3D-1945-4113-8FE5-2F9AED1246C0}"/>
              </a:ext>
            </a:extLst>
          </p:cNvPr>
          <p:cNvSpPr>
            <a:spLocks noGrp="1"/>
          </p:cNvSpPr>
          <p:nvPr>
            <p:ph type="sldNum" sz="quarter" idx="12"/>
          </p:nvPr>
        </p:nvSpPr>
        <p:spPr/>
        <p:txBody>
          <a:bodyPr/>
          <a:lstStyle/>
          <a:p>
            <a:fld id="{B6F15528-21DE-4FAA-801E-634DDDAF4B2B}" type="slidenum">
              <a:rPr lang="en-US" smtClean="0"/>
              <a:pPr/>
              <a:t>36</a:t>
            </a:fld>
            <a:endParaRPr lang="en-US" dirty="0"/>
          </a:p>
        </p:txBody>
      </p:sp>
    </p:spTree>
    <p:extLst>
      <p:ext uri="{BB962C8B-B14F-4D97-AF65-F5344CB8AC3E}">
        <p14:creationId xmlns:p14="http://schemas.microsoft.com/office/powerpoint/2010/main" val="23103304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itle 1"/>
          <p:cNvSpPr>
            <a:spLocks noGrp="1"/>
          </p:cNvSpPr>
          <p:nvPr>
            <p:ph type="title"/>
          </p:nvPr>
        </p:nvSpPr>
        <p:spPr/>
        <p:txBody>
          <a:bodyPr/>
          <a:lstStyle/>
          <a:p>
            <a:r>
              <a:rPr lang="en-US" altLang="en-US" dirty="0"/>
              <a:t>Approaches to Reuse (Cont.)</a:t>
            </a:r>
          </a:p>
        </p:txBody>
      </p:sp>
      <p:pic>
        <p:nvPicPr>
          <p:cNvPr id="2" name="Picture 1"/>
          <p:cNvPicPr>
            <a:picLocks noChangeAspect="1"/>
          </p:cNvPicPr>
          <p:nvPr/>
        </p:nvPicPr>
        <p:blipFill>
          <a:blip r:embed="rId3" cstate="print"/>
          <a:stretch>
            <a:fillRect/>
          </a:stretch>
        </p:blipFill>
        <p:spPr>
          <a:xfrm>
            <a:off x="304800" y="1600200"/>
            <a:ext cx="8503268" cy="4419600"/>
          </a:xfrm>
          <a:prstGeom prst="rect">
            <a:avLst/>
          </a:prstGeom>
        </p:spPr>
      </p:pic>
      <p:pic>
        <p:nvPicPr>
          <p:cNvPr id="4" name="Grafik 3">
            <a:extLst>
              <a:ext uri="{FF2B5EF4-FFF2-40B4-BE49-F238E27FC236}">
                <a16:creationId xmlns:a16="http://schemas.microsoft.com/office/drawing/2014/main" id="{D9CB589F-BC18-4A23-A118-2B14423377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D7752382-62A9-4E72-A29C-8C2AD1FE90F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7006F0D6-6E06-4C67-BD4D-2F0D77739EB9}"/>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6" name="Foliennummernplatzhalter 5">
            <a:extLst>
              <a:ext uri="{FF2B5EF4-FFF2-40B4-BE49-F238E27FC236}">
                <a16:creationId xmlns:a16="http://schemas.microsoft.com/office/drawing/2014/main" id="{11F689B7-DD74-494C-9EB9-837586980F5B}"/>
              </a:ext>
            </a:extLst>
          </p:cNvPr>
          <p:cNvSpPr>
            <a:spLocks noGrp="1"/>
          </p:cNvSpPr>
          <p:nvPr>
            <p:ph type="sldNum" sz="quarter" idx="12"/>
          </p:nvPr>
        </p:nvSpPr>
        <p:spPr/>
        <p:txBody>
          <a:bodyPr/>
          <a:lstStyle/>
          <a:p>
            <a:fld id="{B6F15528-21DE-4FAA-801E-634DDDAF4B2B}" type="slidenum">
              <a:rPr lang="en-US" smtClean="0"/>
              <a:pPr/>
              <a:t>37</a:t>
            </a:fld>
            <a:endParaRPr lang="en-US" dirty="0"/>
          </a:p>
        </p:txBody>
      </p:sp>
    </p:spTree>
    <p:extLst>
      <p:ext uri="{BB962C8B-B14F-4D97-AF65-F5344CB8AC3E}">
        <p14:creationId xmlns:p14="http://schemas.microsoft.com/office/powerpoint/2010/main" val="185331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Rectangle 2"/>
          <p:cNvSpPr>
            <a:spLocks noGrp="1" noChangeArrowheads="1"/>
          </p:cNvSpPr>
          <p:nvPr>
            <p:ph type="title"/>
          </p:nvPr>
        </p:nvSpPr>
        <p:spPr/>
        <p:txBody>
          <a:bodyPr/>
          <a:lstStyle/>
          <a:p>
            <a:pPr eaLnBrk="1" hangingPunct="1"/>
            <a:r>
              <a:rPr lang="en-US" altLang="en-US"/>
              <a:t>Summary</a:t>
            </a:r>
          </a:p>
        </p:txBody>
      </p:sp>
      <p:sp>
        <p:nvSpPr>
          <p:cNvPr id="41990" name="Rectangle 3"/>
          <p:cNvSpPr>
            <a:spLocks noGrp="1" noChangeArrowheads="1"/>
          </p:cNvSpPr>
          <p:nvPr>
            <p:ph type="body" idx="1"/>
          </p:nvPr>
        </p:nvSpPr>
        <p:spPr>
          <a:xfrm>
            <a:off x="609600" y="1752600"/>
            <a:ext cx="7772400" cy="4114800"/>
          </a:xfrm>
        </p:spPr>
        <p:txBody>
          <a:bodyPr/>
          <a:lstStyle/>
          <a:p>
            <a:pPr eaLnBrk="1" hangingPunct="1"/>
            <a:r>
              <a:rPr lang="tr-TR" altLang="en-US" dirty="0"/>
              <a:t>Now you should know be able to</a:t>
            </a:r>
            <a:r>
              <a:rPr lang="en-US" altLang="en-US" dirty="0"/>
              <a:t>:</a:t>
            </a:r>
          </a:p>
          <a:p>
            <a:pPr lvl="1" eaLnBrk="1" hangingPunct="1">
              <a:buClr>
                <a:srgbClr val="BA2212"/>
              </a:buClr>
              <a:buFont typeface="Wingdings" panose="05000000000000000000" pitchFamily="2" charset="2"/>
              <a:buChar char="ü"/>
            </a:pPr>
            <a:r>
              <a:rPr lang="en-US" altLang="en-US" dirty="0"/>
              <a:t>Explain outsourcing.</a:t>
            </a:r>
          </a:p>
          <a:p>
            <a:pPr lvl="1" eaLnBrk="1" hangingPunct="1">
              <a:buClr>
                <a:srgbClr val="BA2212"/>
              </a:buClr>
              <a:buFont typeface="Wingdings" panose="05000000000000000000" pitchFamily="2" charset="2"/>
              <a:buChar char="ü"/>
            </a:pPr>
            <a:r>
              <a:rPr lang="en-US" altLang="en-US" dirty="0"/>
              <a:t>Describe six different sources of software.</a:t>
            </a:r>
          </a:p>
          <a:p>
            <a:pPr lvl="1" eaLnBrk="1" hangingPunct="1">
              <a:buClr>
                <a:srgbClr val="BA2212"/>
              </a:buClr>
              <a:buFont typeface="Wingdings" panose="05000000000000000000" pitchFamily="2" charset="2"/>
              <a:buChar char="ü"/>
            </a:pPr>
            <a:r>
              <a:rPr lang="en-US" altLang="en-US" dirty="0"/>
              <a:t>Discuss how to evaluate off-the-shelf software.</a:t>
            </a:r>
          </a:p>
          <a:p>
            <a:pPr lvl="1" eaLnBrk="1" hangingPunct="1">
              <a:buClr>
                <a:srgbClr val="BA2212"/>
              </a:buClr>
              <a:buFont typeface="Wingdings" panose="05000000000000000000" pitchFamily="2" charset="2"/>
              <a:buChar char="ü"/>
            </a:pPr>
            <a:r>
              <a:rPr lang="en-US" altLang="en-US" dirty="0"/>
              <a:t>Explain reuse and its role in software development.</a:t>
            </a:r>
          </a:p>
          <a:p>
            <a:pPr eaLnBrk="1" hangingPunct="1">
              <a:buFont typeface="Wingdings" panose="05000000000000000000" pitchFamily="2" charset="2"/>
              <a:buNone/>
            </a:pPr>
            <a:endParaRPr lang="en-US" altLang="en-US" dirty="0"/>
          </a:p>
        </p:txBody>
      </p:sp>
      <p:pic>
        <p:nvPicPr>
          <p:cNvPr id="4" name="Grafik 3">
            <a:extLst>
              <a:ext uri="{FF2B5EF4-FFF2-40B4-BE49-F238E27FC236}">
                <a16:creationId xmlns:a16="http://schemas.microsoft.com/office/drawing/2014/main" id="{34B301C9-0D1C-4E19-B689-1AB755C092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835DBC22-E039-4359-8004-E3525E0A87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13EC0540-B166-42D3-B407-32977B2E57AB}"/>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0988B7EF-D175-4609-BE3B-55BE53F16DB7}"/>
              </a:ext>
            </a:extLst>
          </p:cNvPr>
          <p:cNvSpPr>
            <a:spLocks noGrp="1"/>
          </p:cNvSpPr>
          <p:nvPr>
            <p:ph type="sldNum" sz="quarter" idx="12"/>
          </p:nvPr>
        </p:nvSpPr>
        <p:spPr/>
        <p:txBody>
          <a:bodyPr/>
          <a:lstStyle/>
          <a:p>
            <a:fld id="{B6F15528-21DE-4FAA-801E-634DDDAF4B2B}" type="slidenum">
              <a:rPr lang="en-US" smtClean="0"/>
              <a:pPr/>
              <a:t>38</a:t>
            </a:fld>
            <a:endParaRPr lang="en-US" dirty="0"/>
          </a:p>
        </p:txBody>
      </p:sp>
    </p:spTree>
    <p:extLst>
      <p:ext uri="{BB962C8B-B14F-4D97-AF65-F5344CB8AC3E}">
        <p14:creationId xmlns:p14="http://schemas.microsoft.com/office/powerpoint/2010/main" val="12950576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229600" cy="1828800"/>
          </a:xfrm>
        </p:spPr>
        <p:txBody>
          <a:bodyPr anchor="ctr">
            <a:normAutofit fontScale="90000"/>
          </a:bodyPr>
          <a:lstStyle/>
          <a:p>
            <a:r>
              <a:rPr lang="de-DE" sz="4000" dirty="0"/>
              <a:t>Part </a:t>
            </a:r>
            <a:r>
              <a:rPr lang="tr-TR" sz="4000" dirty="0"/>
              <a:t>2</a:t>
            </a:r>
            <a:br>
              <a:rPr lang="de-DE" sz="4000" dirty="0"/>
            </a:br>
            <a:r>
              <a:rPr lang="tr-TR" sz="4000" dirty="0"/>
              <a:t>Managing the Information Systems Project</a:t>
            </a:r>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FB532D52-C5F4-4A54-B1F0-F85AC132C676}"/>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4" name="Foliennummernplatzhalter 3">
            <a:extLst>
              <a:ext uri="{FF2B5EF4-FFF2-40B4-BE49-F238E27FC236}">
                <a16:creationId xmlns:a16="http://schemas.microsoft.com/office/drawing/2014/main" id="{23B391C4-3E8A-435A-A444-B064DB212778}"/>
              </a:ext>
            </a:extLst>
          </p:cNvPr>
          <p:cNvSpPr>
            <a:spLocks noGrp="1"/>
          </p:cNvSpPr>
          <p:nvPr>
            <p:ph type="sldNum" sz="quarter" idx="12"/>
          </p:nvPr>
        </p:nvSpPr>
        <p:spPr/>
        <p:txBody>
          <a:bodyPr/>
          <a:lstStyle/>
          <a:p>
            <a:fld id="{B6F15528-21DE-4FAA-801E-634DDDAF4B2B}" type="slidenum">
              <a:rPr lang="en-US" smtClean="0"/>
              <a:pPr/>
              <a:t>39</a:t>
            </a:fld>
            <a:endParaRPr lang="en-US" dirty="0"/>
          </a:p>
        </p:txBody>
      </p:sp>
    </p:spTree>
    <p:extLst>
      <p:ext uri="{BB962C8B-B14F-4D97-AF65-F5344CB8AC3E}">
        <p14:creationId xmlns:p14="http://schemas.microsoft.com/office/powerpoint/2010/main" val="11943895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r>
              <a:rPr lang="en-US" altLang="en-US" dirty="0"/>
              <a:t>Learning Objectives</a:t>
            </a:r>
          </a:p>
        </p:txBody>
      </p:sp>
      <p:sp>
        <p:nvSpPr>
          <p:cNvPr id="3076" name="Rectangle 3" descr="Rectangle: Click to edit Master text styles&#10;Second level&#10;Third level&#10;Fourth level&#10;Fifth level"/>
          <p:cNvSpPr>
            <a:spLocks noGrp="1" noChangeArrowheads="1"/>
          </p:cNvSpPr>
          <p:nvPr>
            <p:ph type="body" idx="1"/>
          </p:nvPr>
        </p:nvSpPr>
        <p:spPr>
          <a:xfrm>
            <a:off x="457200" y="1752600"/>
            <a:ext cx="8229600" cy="3886200"/>
          </a:xfrm>
        </p:spPr>
        <p:txBody>
          <a:bodyPr/>
          <a:lstStyle/>
          <a:p>
            <a:pPr>
              <a:lnSpc>
                <a:spcPct val="90000"/>
              </a:lnSpc>
              <a:buClr>
                <a:srgbClr val="BA2212"/>
              </a:buClr>
              <a:buFont typeface="Wingdings" panose="05000000000000000000" pitchFamily="2" charset="2"/>
              <a:buChar char="ü"/>
            </a:pPr>
            <a:r>
              <a:rPr lang="en-US" altLang="en-US" sz="2400" dirty="0"/>
              <a:t>Explain the process of managing an information systems project, including project initiation, project planning, project execution, and project closedown,</a:t>
            </a:r>
          </a:p>
          <a:p>
            <a:pPr>
              <a:lnSpc>
                <a:spcPct val="90000"/>
              </a:lnSpc>
              <a:buClr>
                <a:srgbClr val="BA2212"/>
              </a:buClr>
              <a:buFont typeface="Wingdings" panose="05000000000000000000" pitchFamily="2" charset="2"/>
              <a:buChar char="ü"/>
            </a:pPr>
            <a:r>
              <a:rPr lang="en-US" sz="2400" dirty="0"/>
              <a:t>Describe how to represent and schedule project plans using Gantt charts and network diagrams, and</a:t>
            </a:r>
          </a:p>
          <a:p>
            <a:pPr>
              <a:lnSpc>
                <a:spcPct val="90000"/>
              </a:lnSpc>
              <a:buClr>
                <a:srgbClr val="BA2212"/>
              </a:buClr>
              <a:buFont typeface="Wingdings" panose="05000000000000000000" pitchFamily="2" charset="2"/>
              <a:buChar char="ü"/>
            </a:pPr>
            <a:r>
              <a:rPr lang="en-US" sz="2400" dirty="0"/>
              <a:t>Explain how commercial project management software packages can be used to assist in representing and managing project schedules</a:t>
            </a:r>
            <a:endParaRPr lang="en-US" altLang="en-US" sz="2400" dirty="0"/>
          </a:p>
        </p:txBody>
      </p:sp>
      <p:pic>
        <p:nvPicPr>
          <p:cNvPr id="4" name="Grafik 3">
            <a:extLst>
              <a:ext uri="{FF2B5EF4-FFF2-40B4-BE49-F238E27FC236}">
                <a16:creationId xmlns:a16="http://schemas.microsoft.com/office/drawing/2014/main" id="{5E89AD9B-8DE5-4EAC-AB52-26F6914C8D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1B50C310-0167-4B78-812A-F7539A0285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F07AEF12-E4F2-4CF1-9471-FD2BF5FC0606}"/>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E0D82506-100D-440A-9B74-27152EE49E5B}"/>
              </a:ext>
            </a:extLst>
          </p:cNvPr>
          <p:cNvSpPr>
            <a:spLocks noGrp="1"/>
          </p:cNvSpPr>
          <p:nvPr>
            <p:ph type="sldNum" sz="quarter" idx="12"/>
          </p:nvPr>
        </p:nvSpPr>
        <p:spPr/>
        <p:txBody>
          <a:bodyPr/>
          <a:lstStyle/>
          <a:p>
            <a:fld id="{B6F15528-21DE-4FAA-801E-634DDDAF4B2B}" type="slidenum">
              <a:rPr lang="en-US" smtClean="0"/>
              <a:pPr/>
              <a:t>40</a:t>
            </a:fld>
            <a:endParaRPr lang="en-US" dirty="0"/>
          </a:p>
        </p:txBody>
      </p:sp>
    </p:spTree>
    <p:extLst>
      <p:ext uri="{BB962C8B-B14F-4D97-AF65-F5344CB8AC3E}">
        <p14:creationId xmlns:p14="http://schemas.microsoft.com/office/powerpoint/2010/main" val="26652016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normAutofit/>
          </a:bodyPr>
          <a:lstStyle/>
          <a:p>
            <a:r>
              <a:rPr lang="en-US" altLang="en-US" dirty="0"/>
              <a:t>Introduction</a:t>
            </a:r>
          </a:p>
        </p:txBody>
      </p:sp>
      <p:sp>
        <p:nvSpPr>
          <p:cNvPr id="4100" name="Rectangle 3" descr="Rectangle: Click to edit Master text styles&#10;Second level&#10;Third level&#10;Fourth level&#10;Fifth level"/>
          <p:cNvSpPr>
            <a:spLocks noGrp="1" noChangeArrowheads="1"/>
          </p:cNvSpPr>
          <p:nvPr>
            <p:ph type="body" idx="1"/>
          </p:nvPr>
        </p:nvSpPr>
        <p:spPr>
          <a:xfrm>
            <a:off x="457200" y="1524000"/>
            <a:ext cx="8229600" cy="4572000"/>
          </a:xfrm>
        </p:spPr>
        <p:txBody>
          <a:bodyPr>
            <a:normAutofit fontScale="92500" lnSpcReduction="20000"/>
          </a:bodyPr>
          <a:lstStyle/>
          <a:p>
            <a:pPr>
              <a:lnSpc>
                <a:spcPct val="120000"/>
              </a:lnSpc>
              <a:spcBef>
                <a:spcPts val="1200"/>
              </a:spcBef>
              <a:defRPr/>
            </a:pPr>
            <a:r>
              <a:rPr lang="en-US" dirty="0"/>
              <a:t>Project management (PM) may be the most important aspect of systems development.</a:t>
            </a:r>
          </a:p>
          <a:p>
            <a:pPr>
              <a:lnSpc>
                <a:spcPct val="120000"/>
              </a:lnSpc>
              <a:spcBef>
                <a:spcPts val="1200"/>
              </a:spcBef>
              <a:defRPr/>
            </a:pPr>
            <a:r>
              <a:rPr lang="en-US" dirty="0"/>
              <a:t>Effective PM helps to ensure</a:t>
            </a:r>
          </a:p>
          <a:p>
            <a:pPr lvl="1">
              <a:lnSpc>
                <a:spcPct val="120000"/>
              </a:lnSpc>
              <a:spcBef>
                <a:spcPts val="1200"/>
              </a:spcBef>
              <a:defRPr/>
            </a:pPr>
            <a:r>
              <a:rPr lang="en-US" dirty="0"/>
              <a:t>The meeting of customer expectations.</a:t>
            </a:r>
          </a:p>
          <a:p>
            <a:pPr lvl="1">
              <a:lnSpc>
                <a:spcPct val="120000"/>
              </a:lnSpc>
              <a:spcBef>
                <a:spcPts val="1200"/>
              </a:spcBef>
              <a:defRPr/>
            </a:pPr>
            <a:r>
              <a:rPr lang="en-US" dirty="0"/>
              <a:t>The satisfying of budget and time constraints.</a:t>
            </a:r>
          </a:p>
          <a:p>
            <a:pPr>
              <a:lnSpc>
                <a:spcPct val="120000"/>
              </a:lnSpc>
              <a:spcBef>
                <a:spcPts val="1200"/>
              </a:spcBef>
              <a:defRPr/>
            </a:pPr>
            <a:r>
              <a:rPr lang="en-US" dirty="0"/>
              <a:t>The nature of projects has changed from custom development to implementing packaged software such as ERP and data warehousing.</a:t>
            </a:r>
          </a:p>
          <a:p>
            <a:pPr>
              <a:lnSpc>
                <a:spcPct val="120000"/>
              </a:lnSpc>
              <a:spcBef>
                <a:spcPts val="1200"/>
              </a:spcBef>
              <a:defRPr/>
            </a:pPr>
            <a:r>
              <a:rPr lang="en-US" dirty="0"/>
              <a:t>PM needs to be able to work well with vendors and diverse user community.</a:t>
            </a:r>
          </a:p>
        </p:txBody>
      </p:sp>
      <p:pic>
        <p:nvPicPr>
          <p:cNvPr id="4" name="Grafik 3">
            <a:extLst>
              <a:ext uri="{FF2B5EF4-FFF2-40B4-BE49-F238E27FC236}">
                <a16:creationId xmlns:a16="http://schemas.microsoft.com/office/drawing/2014/main" id="{D0B03D18-ECF0-4519-858C-C9553FB674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B41AF8C0-D916-4989-B54B-5F019A9367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E4F05458-05B4-45E0-9594-932538E5D79A}"/>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1DE8716C-1F9A-4DB2-9698-ECEA0310E4E5}"/>
              </a:ext>
            </a:extLst>
          </p:cNvPr>
          <p:cNvSpPr>
            <a:spLocks noGrp="1"/>
          </p:cNvSpPr>
          <p:nvPr>
            <p:ph type="sldNum" sz="quarter" idx="12"/>
          </p:nvPr>
        </p:nvSpPr>
        <p:spPr/>
        <p:txBody>
          <a:bodyPr/>
          <a:lstStyle/>
          <a:p>
            <a:fld id="{B6F15528-21DE-4FAA-801E-634DDDAF4B2B}" type="slidenum">
              <a:rPr lang="en-US" smtClean="0"/>
              <a:pPr/>
              <a:t>41</a:t>
            </a:fld>
            <a:endParaRPr lang="en-US" dirty="0"/>
          </a:p>
        </p:txBody>
      </p:sp>
    </p:spTree>
    <p:extLst>
      <p:ext uri="{BB962C8B-B14F-4D97-AF65-F5344CB8AC3E}">
        <p14:creationId xmlns:p14="http://schemas.microsoft.com/office/powerpoint/2010/main" val="39914702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457200" y="457200"/>
            <a:ext cx="8305800" cy="1143000"/>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Pine Valley Application Project</a:t>
            </a:r>
          </a:p>
        </p:txBody>
      </p:sp>
      <p:pic>
        <p:nvPicPr>
          <p:cNvPr id="5126" name="Picture 6"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1600200"/>
            <a:ext cx="7543800" cy="383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7" name="Rectangle 7"/>
          <p:cNvSpPr>
            <a:spLocks noChangeArrowheads="1"/>
          </p:cNvSpPr>
          <p:nvPr/>
        </p:nvSpPr>
        <p:spPr bwMode="auto">
          <a:xfrm>
            <a:off x="381000" y="5334000"/>
            <a:ext cx="8534400"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3-1</a:t>
            </a:r>
          </a:p>
          <a:p>
            <a:pPr eaLnBrk="1" hangingPunct="1"/>
            <a:r>
              <a:rPr lang="en-US" altLang="en-US" sz="1600" dirty="0"/>
              <a:t>Three computer applications at Pine Valley Furniture: order filling, invoicing, and payroll</a:t>
            </a:r>
          </a:p>
          <a:p>
            <a:pPr eaLnBrk="1" hangingPunct="1"/>
            <a:r>
              <a:rPr lang="en-US" altLang="en-US" sz="1400" dirty="0"/>
              <a:t>(</a:t>
            </a:r>
            <a:r>
              <a:rPr lang="en-US" altLang="en-US" sz="1400" i="1" dirty="0"/>
              <a:t>Source: </a:t>
            </a:r>
            <a:r>
              <a:rPr lang="en-US" altLang="en-US" sz="1400" dirty="0"/>
              <a:t>Hoffer, Ramesh, and Topi, Modern Database Management 11</a:t>
            </a:r>
            <a:r>
              <a:rPr lang="en-US" altLang="en-US" sz="1400" baseline="30000" dirty="0"/>
              <a:t>th</a:t>
            </a:r>
            <a:r>
              <a:rPr lang="en-US" altLang="en-US" sz="1400" dirty="0"/>
              <a:t> ed. 2013)</a:t>
            </a:r>
          </a:p>
        </p:txBody>
      </p:sp>
      <p:pic>
        <p:nvPicPr>
          <p:cNvPr id="5" name="Grafik 4">
            <a:extLst>
              <a:ext uri="{FF2B5EF4-FFF2-40B4-BE49-F238E27FC236}">
                <a16:creationId xmlns:a16="http://schemas.microsoft.com/office/drawing/2014/main" id="{0FCE2B08-DD8B-4345-977D-C04AFA7CDC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926E969E-7AF3-4E04-B31F-7A895FD19F3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060EA9DA-7723-4B08-8B52-4BA788FA9093}"/>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C0DCDC92-521A-4084-BE04-FF9EFC28C507}"/>
              </a:ext>
            </a:extLst>
          </p:cNvPr>
          <p:cNvSpPr>
            <a:spLocks noGrp="1"/>
          </p:cNvSpPr>
          <p:nvPr>
            <p:ph type="sldNum" sz="quarter" idx="12"/>
          </p:nvPr>
        </p:nvSpPr>
        <p:spPr/>
        <p:txBody>
          <a:bodyPr/>
          <a:lstStyle/>
          <a:p>
            <a:fld id="{B6F15528-21DE-4FAA-801E-634DDDAF4B2B}" type="slidenum">
              <a:rPr lang="en-US" smtClean="0"/>
              <a:pPr/>
              <a:t>42</a:t>
            </a:fld>
            <a:endParaRPr lang="en-US" dirty="0"/>
          </a:p>
        </p:txBody>
      </p:sp>
    </p:spTree>
    <p:extLst>
      <p:ext uri="{BB962C8B-B14F-4D97-AF65-F5344CB8AC3E}">
        <p14:creationId xmlns:p14="http://schemas.microsoft.com/office/powerpoint/2010/main" val="33784796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457200" y="152400"/>
            <a:ext cx="8229600" cy="838200"/>
          </a:xfrm>
        </p:spPr>
        <p:txBody>
          <a:bodyPr>
            <a:normAutofit/>
          </a:bodyPr>
          <a:lstStyle/>
          <a:p>
            <a:r>
              <a:rPr lang="en-US" altLang="en-US" dirty="0"/>
              <a:t>Managing the Information Systems Project</a:t>
            </a:r>
          </a:p>
        </p:txBody>
      </p:sp>
      <p:sp>
        <p:nvSpPr>
          <p:cNvPr id="6148" name="Rectangle 3" descr="Rectangle: Click to edit Master text styles&#10;Second level&#10;Third level&#10;Fourth level&#10;Fifth level"/>
          <p:cNvSpPr>
            <a:spLocks noGrp="1" noChangeArrowheads="1"/>
          </p:cNvSpPr>
          <p:nvPr>
            <p:ph type="body" idx="1"/>
          </p:nvPr>
        </p:nvSpPr>
        <p:spPr/>
        <p:txBody>
          <a:bodyPr/>
          <a:lstStyle/>
          <a:p>
            <a:r>
              <a:rPr lang="en-US" altLang="en-US"/>
              <a:t>Project</a:t>
            </a:r>
          </a:p>
          <a:p>
            <a:pPr lvl="1"/>
            <a:r>
              <a:rPr lang="en-US" altLang="en-US"/>
              <a:t>A planned undertaking of related activities to reach an objective that has a beginning and an end</a:t>
            </a:r>
          </a:p>
          <a:p>
            <a:r>
              <a:rPr lang="en-US" altLang="en-US"/>
              <a:t>Project management</a:t>
            </a:r>
          </a:p>
          <a:p>
            <a:pPr lvl="1"/>
            <a:r>
              <a:rPr lang="en-US" altLang="en-US"/>
              <a:t>A controlled process of initiating, planning, executing, and closing down a project</a:t>
            </a:r>
          </a:p>
          <a:p>
            <a:pPr>
              <a:buFont typeface="Wingdings" panose="05000000000000000000" pitchFamily="2" charset="2"/>
              <a:buNone/>
            </a:pPr>
            <a:endParaRPr lang="en-US" altLang="en-US"/>
          </a:p>
          <a:p>
            <a:endParaRPr lang="en-US" altLang="en-US"/>
          </a:p>
        </p:txBody>
      </p:sp>
      <p:pic>
        <p:nvPicPr>
          <p:cNvPr id="4" name="Grafik 3">
            <a:extLst>
              <a:ext uri="{FF2B5EF4-FFF2-40B4-BE49-F238E27FC236}">
                <a16:creationId xmlns:a16="http://schemas.microsoft.com/office/drawing/2014/main" id="{3A46F777-F59F-4CE0-B4AA-825AF44CEC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7A90200C-8603-447D-A653-A3650EB3E3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FA7D723B-6AB0-4D59-94EB-42C6D82B9FCD}"/>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4396C2F3-4716-4E89-9540-2FE111639175}"/>
              </a:ext>
            </a:extLst>
          </p:cNvPr>
          <p:cNvSpPr>
            <a:spLocks noGrp="1"/>
          </p:cNvSpPr>
          <p:nvPr>
            <p:ph type="sldNum" sz="quarter" idx="12"/>
          </p:nvPr>
        </p:nvSpPr>
        <p:spPr/>
        <p:txBody>
          <a:bodyPr/>
          <a:lstStyle/>
          <a:p>
            <a:fld id="{B6F15528-21DE-4FAA-801E-634DDDAF4B2B}" type="slidenum">
              <a:rPr lang="en-US" smtClean="0"/>
              <a:pPr/>
              <a:t>43</a:t>
            </a:fld>
            <a:endParaRPr lang="en-US" dirty="0"/>
          </a:p>
        </p:txBody>
      </p:sp>
    </p:spTree>
    <p:extLst>
      <p:ext uri="{BB962C8B-B14F-4D97-AF65-F5344CB8AC3E}">
        <p14:creationId xmlns:p14="http://schemas.microsoft.com/office/powerpoint/2010/main" val="20145195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304800" y="76200"/>
            <a:ext cx="8686800" cy="838200"/>
          </a:xfrm>
        </p:spPr>
        <p:txBody>
          <a:bodyPr vert="horz" lIns="0" rIns="0" bIns="0" anchor="b">
            <a:normAutofit/>
          </a:bodyPr>
          <a:lstStyle/>
          <a:p>
            <a:r>
              <a:rPr lang="en-US" altLang="en-US" dirty="0"/>
              <a:t>Managing the Information Systems Project (cont.)</a:t>
            </a:r>
          </a:p>
        </p:txBody>
      </p:sp>
      <p:sp>
        <p:nvSpPr>
          <p:cNvPr id="7172" name="Rectangle 3" descr="Rectangle: Click to edit Master text styles&#10;Second level&#10;Third level&#10;Fourth level&#10;Fifth level"/>
          <p:cNvSpPr>
            <a:spLocks noGrp="1" noChangeArrowheads="1"/>
          </p:cNvSpPr>
          <p:nvPr>
            <p:ph type="body" idx="1"/>
          </p:nvPr>
        </p:nvSpPr>
        <p:spPr>
          <a:xfrm>
            <a:off x="457200" y="1828800"/>
            <a:ext cx="8229600" cy="4419600"/>
          </a:xfrm>
        </p:spPr>
        <p:txBody>
          <a:bodyPr>
            <a:normAutofit/>
          </a:bodyPr>
          <a:lstStyle/>
          <a:p>
            <a:pPr>
              <a:lnSpc>
                <a:spcPct val="110000"/>
              </a:lnSpc>
              <a:spcBef>
                <a:spcPts val="1200"/>
              </a:spcBef>
              <a:defRPr/>
            </a:pPr>
            <a:r>
              <a:rPr lang="en-US" dirty="0"/>
              <a:t>Project manager</a:t>
            </a:r>
          </a:p>
          <a:p>
            <a:pPr lvl="1">
              <a:lnSpc>
                <a:spcPct val="110000"/>
              </a:lnSpc>
              <a:spcBef>
                <a:spcPts val="1200"/>
              </a:spcBef>
              <a:defRPr/>
            </a:pPr>
            <a:r>
              <a:rPr lang="en-US" dirty="0"/>
              <a:t>A systems analyst with a diverse set of skills—management, leadership, technical, conflict management, and customer relationship—who is responsible for initiating, planning, executing, and closing down a project</a:t>
            </a:r>
          </a:p>
          <a:p>
            <a:pPr>
              <a:lnSpc>
                <a:spcPct val="110000"/>
              </a:lnSpc>
              <a:spcBef>
                <a:spcPts val="1200"/>
              </a:spcBef>
              <a:defRPr/>
            </a:pPr>
            <a:r>
              <a:rPr lang="en-US" dirty="0"/>
              <a:t>Deliverable</a:t>
            </a:r>
          </a:p>
          <a:p>
            <a:pPr lvl="1">
              <a:lnSpc>
                <a:spcPct val="110000"/>
              </a:lnSpc>
              <a:spcBef>
                <a:spcPts val="1200"/>
              </a:spcBef>
              <a:defRPr/>
            </a:pPr>
            <a:r>
              <a:rPr lang="en-US" dirty="0"/>
              <a:t>The end product of an SDLC phase</a:t>
            </a:r>
          </a:p>
          <a:p>
            <a:pPr>
              <a:buFont typeface="Wingdings" panose="05000000000000000000" pitchFamily="2" charset="2"/>
              <a:buNone/>
              <a:defRPr/>
            </a:pPr>
            <a:endParaRPr lang="en-US" dirty="0"/>
          </a:p>
          <a:p>
            <a:pPr>
              <a:defRPr/>
            </a:pPr>
            <a:endParaRPr lang="en-US" dirty="0"/>
          </a:p>
        </p:txBody>
      </p:sp>
      <p:pic>
        <p:nvPicPr>
          <p:cNvPr id="4" name="Grafik 3">
            <a:extLst>
              <a:ext uri="{FF2B5EF4-FFF2-40B4-BE49-F238E27FC236}">
                <a16:creationId xmlns:a16="http://schemas.microsoft.com/office/drawing/2014/main" id="{86C1C17E-4FC1-4785-B5FE-74831AF642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C3F5E40B-1B6D-4645-AE52-E0F8D87FCD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8D0BC640-0B31-43E6-95BF-E6EEF654F44F}"/>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3E811F45-6792-4F49-9208-B956A0666591}"/>
              </a:ext>
            </a:extLst>
          </p:cNvPr>
          <p:cNvSpPr>
            <a:spLocks noGrp="1"/>
          </p:cNvSpPr>
          <p:nvPr>
            <p:ph type="sldNum" sz="quarter" idx="12"/>
          </p:nvPr>
        </p:nvSpPr>
        <p:spPr/>
        <p:txBody>
          <a:bodyPr/>
          <a:lstStyle/>
          <a:p>
            <a:fld id="{B6F15528-21DE-4FAA-801E-634DDDAF4B2B}" type="slidenum">
              <a:rPr lang="en-US" smtClean="0"/>
              <a:pPr/>
              <a:t>44</a:t>
            </a:fld>
            <a:endParaRPr lang="en-US" dirty="0"/>
          </a:p>
        </p:txBody>
      </p:sp>
    </p:spTree>
    <p:extLst>
      <p:ext uri="{BB962C8B-B14F-4D97-AF65-F5344CB8AC3E}">
        <p14:creationId xmlns:p14="http://schemas.microsoft.com/office/powerpoint/2010/main" val="35189880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vert="horz" lIns="0" rIns="0" bIns="0" anchor="b">
            <a:normAutofit/>
          </a:bodyPr>
          <a:lstStyle/>
          <a:p>
            <a:r>
              <a:rPr lang="en-US" altLang="en-US" dirty="0"/>
              <a:t>Deciding on Systems Projects</a:t>
            </a:r>
          </a:p>
        </p:txBody>
      </p:sp>
      <p:sp>
        <p:nvSpPr>
          <p:cNvPr id="8196" name="Rectangle 3" descr="Rectangle: Click to edit Master text styles&#10;Second level&#10;Third level&#10;Fourth level&#10;Fifth level"/>
          <p:cNvSpPr>
            <a:spLocks noGrp="1" noChangeArrowheads="1"/>
          </p:cNvSpPr>
          <p:nvPr>
            <p:ph type="body" idx="1"/>
          </p:nvPr>
        </p:nvSpPr>
        <p:spPr>
          <a:xfrm>
            <a:off x="457200" y="1828800"/>
            <a:ext cx="8229600" cy="3886200"/>
          </a:xfrm>
        </p:spPr>
        <p:txBody>
          <a:bodyPr/>
          <a:lstStyle/>
          <a:p>
            <a:r>
              <a:rPr lang="en-US" altLang="en-US"/>
              <a:t>System Service Request (SSR)</a:t>
            </a:r>
          </a:p>
          <a:p>
            <a:pPr lvl="1"/>
            <a:r>
              <a:rPr lang="en-US" altLang="en-US"/>
              <a:t>A standard form for requesting or proposing systems development work within an organization</a:t>
            </a:r>
          </a:p>
          <a:p>
            <a:r>
              <a:rPr lang="en-US" altLang="en-US"/>
              <a:t>Feasibility study</a:t>
            </a:r>
          </a:p>
          <a:p>
            <a:pPr lvl="1"/>
            <a:r>
              <a:rPr lang="en-US" altLang="en-US"/>
              <a:t>A study that determines whether a requested system makes economic and operational sense for an organization</a:t>
            </a:r>
          </a:p>
          <a:p>
            <a:pPr>
              <a:buFont typeface="Wingdings" panose="05000000000000000000" pitchFamily="2" charset="2"/>
              <a:buNone/>
            </a:pPr>
            <a:endParaRPr lang="en-US" altLang="en-US"/>
          </a:p>
          <a:p>
            <a:endParaRPr lang="en-US" altLang="en-US"/>
          </a:p>
        </p:txBody>
      </p:sp>
      <p:pic>
        <p:nvPicPr>
          <p:cNvPr id="4" name="Grafik 3">
            <a:extLst>
              <a:ext uri="{FF2B5EF4-FFF2-40B4-BE49-F238E27FC236}">
                <a16:creationId xmlns:a16="http://schemas.microsoft.com/office/drawing/2014/main" id="{07C70105-D58F-48C3-AA31-3F9513E168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7F6B767-176B-44C5-976F-9BCB86173B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D8643CEA-7090-4281-AFBA-19D75F900C08}"/>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FC929028-D4D6-49EB-AFED-16406307CD2F}"/>
              </a:ext>
            </a:extLst>
          </p:cNvPr>
          <p:cNvSpPr>
            <a:spLocks noGrp="1"/>
          </p:cNvSpPr>
          <p:nvPr>
            <p:ph type="sldNum" sz="quarter" idx="12"/>
          </p:nvPr>
        </p:nvSpPr>
        <p:spPr/>
        <p:txBody>
          <a:bodyPr/>
          <a:lstStyle/>
          <a:p>
            <a:fld id="{B6F15528-21DE-4FAA-801E-634DDDAF4B2B}" type="slidenum">
              <a:rPr lang="en-US" smtClean="0"/>
              <a:pPr/>
              <a:t>45</a:t>
            </a:fld>
            <a:endParaRPr lang="en-US" dirty="0"/>
          </a:p>
        </p:txBody>
      </p:sp>
    </p:spTree>
    <p:extLst>
      <p:ext uri="{BB962C8B-B14F-4D97-AF65-F5344CB8AC3E}">
        <p14:creationId xmlns:p14="http://schemas.microsoft.com/office/powerpoint/2010/main" val="9315917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7"/>
          <p:cNvSpPr>
            <a:spLocks noChangeArrowheads="1"/>
          </p:cNvSpPr>
          <p:nvPr/>
        </p:nvSpPr>
        <p:spPr bwMode="auto">
          <a:xfrm>
            <a:off x="5638800" y="2743200"/>
            <a:ext cx="3352800"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3-2</a:t>
            </a:r>
          </a:p>
          <a:p>
            <a:pPr eaLnBrk="1" hangingPunct="1"/>
            <a:r>
              <a:rPr lang="en-US" altLang="en-US" sz="1600"/>
              <a:t>System Service Request for Purchasing Fulfillment System with name and contact information of the person requesting the system, a statement of the problem, and the name and contact information of the liaison and sponsor</a:t>
            </a:r>
          </a:p>
        </p:txBody>
      </p:sp>
      <p:pic>
        <p:nvPicPr>
          <p:cNvPr id="3" name="Picture 2"/>
          <p:cNvPicPr>
            <a:picLocks noChangeAspect="1"/>
          </p:cNvPicPr>
          <p:nvPr/>
        </p:nvPicPr>
        <p:blipFill>
          <a:blip r:embed="rId3" cstate="print"/>
          <a:stretch>
            <a:fillRect/>
          </a:stretch>
        </p:blipFill>
        <p:spPr>
          <a:xfrm>
            <a:off x="152400" y="609601"/>
            <a:ext cx="5511127" cy="5715000"/>
          </a:xfrm>
          <a:prstGeom prst="rect">
            <a:avLst/>
          </a:prstGeom>
        </p:spPr>
      </p:pic>
      <p:pic>
        <p:nvPicPr>
          <p:cNvPr id="4" name="Grafik 3">
            <a:extLst>
              <a:ext uri="{FF2B5EF4-FFF2-40B4-BE49-F238E27FC236}">
                <a16:creationId xmlns:a16="http://schemas.microsoft.com/office/drawing/2014/main" id="{70A933C7-A7FB-4DA3-803C-DC28E443DE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7535907-1597-402E-98C9-095A2114A99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2141537-05B1-4DE6-B433-5F0B4D86D5F1}"/>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6" name="Foliennummernplatzhalter 5">
            <a:extLst>
              <a:ext uri="{FF2B5EF4-FFF2-40B4-BE49-F238E27FC236}">
                <a16:creationId xmlns:a16="http://schemas.microsoft.com/office/drawing/2014/main" id="{0814DBAF-A0FE-45DC-8F5B-C35E5DCAF8AC}"/>
              </a:ext>
            </a:extLst>
          </p:cNvPr>
          <p:cNvSpPr>
            <a:spLocks noGrp="1"/>
          </p:cNvSpPr>
          <p:nvPr>
            <p:ph type="sldNum" sz="quarter" idx="12"/>
          </p:nvPr>
        </p:nvSpPr>
        <p:spPr/>
        <p:txBody>
          <a:bodyPr/>
          <a:lstStyle/>
          <a:p>
            <a:fld id="{B6F15528-21DE-4FAA-801E-634DDDAF4B2B}" type="slidenum">
              <a:rPr lang="en-US" smtClean="0"/>
              <a:pPr/>
              <a:t>46</a:t>
            </a:fld>
            <a:endParaRPr lang="en-US" dirty="0"/>
          </a:p>
        </p:txBody>
      </p:sp>
    </p:spTree>
    <p:extLst>
      <p:ext uri="{BB962C8B-B14F-4D97-AF65-F5344CB8AC3E}">
        <p14:creationId xmlns:p14="http://schemas.microsoft.com/office/powerpoint/2010/main" val="3994700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609600" y="457200"/>
            <a:ext cx="7772400" cy="762000"/>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Project Management Activities</a:t>
            </a:r>
          </a:p>
        </p:txBody>
      </p:sp>
      <p:sp>
        <p:nvSpPr>
          <p:cNvPr id="10247" name="Rectangle 7"/>
          <p:cNvSpPr>
            <a:spLocks noChangeArrowheads="1"/>
          </p:cNvSpPr>
          <p:nvPr/>
        </p:nvSpPr>
        <p:spPr bwMode="auto">
          <a:xfrm>
            <a:off x="6248400" y="4343400"/>
            <a:ext cx="2133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3-4</a:t>
            </a:r>
          </a:p>
          <a:p>
            <a:pPr eaLnBrk="1" hangingPunct="1"/>
            <a:r>
              <a:rPr lang="en-US" altLang="en-US" dirty="0"/>
              <a:t>A project manager juggles numerous</a:t>
            </a:r>
          </a:p>
          <a:p>
            <a:pPr eaLnBrk="1" hangingPunct="1"/>
            <a:r>
              <a:rPr lang="en-US" altLang="en-US" dirty="0"/>
              <a:t>activities</a:t>
            </a:r>
          </a:p>
        </p:txBody>
      </p:sp>
      <p:pic>
        <p:nvPicPr>
          <p:cNvPr id="2" name="Picture 1"/>
          <p:cNvPicPr>
            <a:picLocks noChangeAspect="1"/>
          </p:cNvPicPr>
          <p:nvPr/>
        </p:nvPicPr>
        <p:blipFill>
          <a:blip r:embed="rId3" cstate="print"/>
          <a:stretch>
            <a:fillRect/>
          </a:stretch>
        </p:blipFill>
        <p:spPr>
          <a:xfrm>
            <a:off x="1066799" y="1219200"/>
            <a:ext cx="4251237" cy="5181600"/>
          </a:xfrm>
          <a:prstGeom prst="rect">
            <a:avLst/>
          </a:prstGeom>
        </p:spPr>
      </p:pic>
      <p:pic>
        <p:nvPicPr>
          <p:cNvPr id="5" name="Grafik 4">
            <a:extLst>
              <a:ext uri="{FF2B5EF4-FFF2-40B4-BE49-F238E27FC236}">
                <a16:creationId xmlns:a16="http://schemas.microsoft.com/office/drawing/2014/main" id="{9D32C2FD-E089-4082-9090-6C9E3AED6A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3BC2A13A-648A-40FB-8683-AE1B9609D6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39F65A66-816B-4ECD-864D-3810B66BB863}"/>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4" name="Foliennummernplatzhalter 3">
            <a:extLst>
              <a:ext uri="{FF2B5EF4-FFF2-40B4-BE49-F238E27FC236}">
                <a16:creationId xmlns:a16="http://schemas.microsoft.com/office/drawing/2014/main" id="{6DD02DC1-1499-48F4-A710-22073909A870}"/>
              </a:ext>
            </a:extLst>
          </p:cNvPr>
          <p:cNvSpPr>
            <a:spLocks noGrp="1"/>
          </p:cNvSpPr>
          <p:nvPr>
            <p:ph type="sldNum" sz="quarter" idx="12"/>
          </p:nvPr>
        </p:nvSpPr>
        <p:spPr/>
        <p:txBody>
          <a:bodyPr/>
          <a:lstStyle/>
          <a:p>
            <a:fld id="{B6F15528-21DE-4FAA-801E-634DDDAF4B2B}" type="slidenum">
              <a:rPr lang="en-US" smtClean="0"/>
              <a:pPr/>
              <a:t>47</a:t>
            </a:fld>
            <a:endParaRPr lang="en-US" dirty="0"/>
          </a:p>
        </p:txBody>
      </p:sp>
    </p:spTree>
    <p:extLst>
      <p:ext uri="{BB962C8B-B14F-4D97-AF65-F5344CB8AC3E}">
        <p14:creationId xmlns:p14="http://schemas.microsoft.com/office/powerpoint/2010/main" val="22958060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381000" y="2286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Phases of Project Management Process</a:t>
            </a:r>
          </a:p>
        </p:txBody>
      </p:sp>
      <p:sp>
        <p:nvSpPr>
          <p:cNvPr id="11268" name="Rectangle 3" descr="Rectangle: Click to edit Master text styles&#10;Second level&#10;Third level&#10;Fourth level&#10;Fifth level"/>
          <p:cNvSpPr>
            <a:spLocks noGrp="1" noChangeArrowheads="1"/>
          </p:cNvSpPr>
          <p:nvPr>
            <p:ph type="body" idx="1"/>
          </p:nvPr>
        </p:nvSpPr>
        <p:spPr/>
        <p:txBody>
          <a:bodyPr>
            <a:normAutofit/>
          </a:bodyPr>
          <a:lstStyle/>
          <a:p>
            <a:r>
              <a:rPr lang="en-US" altLang="en-US" sz="2800" dirty="0"/>
              <a:t>Phase 1: Initiation</a:t>
            </a:r>
            <a:endParaRPr lang="tr-TR" altLang="en-US" sz="2800" dirty="0"/>
          </a:p>
          <a:p>
            <a:endParaRPr lang="en-US" altLang="en-US" sz="2800" dirty="0"/>
          </a:p>
          <a:p>
            <a:r>
              <a:rPr lang="en-US" altLang="en-US" sz="2800" dirty="0"/>
              <a:t>Phase 2: Planning</a:t>
            </a:r>
          </a:p>
          <a:p>
            <a:endParaRPr lang="tr-TR" altLang="en-US" sz="2800" dirty="0"/>
          </a:p>
          <a:p>
            <a:r>
              <a:rPr lang="en-US" altLang="en-US" sz="2800" dirty="0"/>
              <a:t>Phase 3: Execution</a:t>
            </a:r>
          </a:p>
          <a:p>
            <a:endParaRPr lang="tr-TR" altLang="en-US" sz="2800" dirty="0"/>
          </a:p>
          <a:p>
            <a:r>
              <a:rPr lang="en-US" altLang="en-US" sz="2800" dirty="0"/>
              <a:t>Phase 4: Closedown</a:t>
            </a:r>
          </a:p>
        </p:txBody>
      </p:sp>
      <p:pic>
        <p:nvPicPr>
          <p:cNvPr id="4" name="Grafik 3">
            <a:extLst>
              <a:ext uri="{FF2B5EF4-FFF2-40B4-BE49-F238E27FC236}">
                <a16:creationId xmlns:a16="http://schemas.microsoft.com/office/drawing/2014/main" id="{543048C1-B9EE-49B7-9613-1E0F6E8A9A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738BA7A0-8053-4052-9E22-C321EF6A0B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5DCCE01-7EE5-4018-85F4-A5433C75D0BD}"/>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EE09DE44-77CD-41A2-B051-3E5B6AA87695}"/>
              </a:ext>
            </a:extLst>
          </p:cNvPr>
          <p:cNvSpPr>
            <a:spLocks noGrp="1"/>
          </p:cNvSpPr>
          <p:nvPr>
            <p:ph type="sldNum" sz="quarter" idx="12"/>
          </p:nvPr>
        </p:nvSpPr>
        <p:spPr/>
        <p:txBody>
          <a:bodyPr/>
          <a:lstStyle/>
          <a:p>
            <a:fld id="{B6F15528-21DE-4FAA-801E-634DDDAF4B2B}" type="slidenum">
              <a:rPr lang="en-US" smtClean="0"/>
              <a:pPr/>
              <a:t>48</a:t>
            </a:fld>
            <a:endParaRPr lang="en-US" dirty="0"/>
          </a:p>
        </p:txBody>
      </p:sp>
    </p:spTree>
    <p:extLst>
      <p:ext uri="{BB962C8B-B14F-4D97-AF65-F5344CB8AC3E}">
        <p14:creationId xmlns:p14="http://schemas.microsoft.com/office/powerpoint/2010/main" val="27032575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r>
              <a:rPr lang="en-US" altLang="en-US" dirty="0"/>
              <a:t>PM Phase 1: Project Initiation</a:t>
            </a:r>
          </a:p>
        </p:txBody>
      </p:sp>
      <p:sp>
        <p:nvSpPr>
          <p:cNvPr id="12292" name="Rectangle 3" descr="Rectangle: Click to edit Master text styles&#10;Second level&#10;Third level&#10;Fourth level&#10;Fifth level"/>
          <p:cNvSpPr>
            <a:spLocks noGrp="1" noChangeArrowheads="1"/>
          </p:cNvSpPr>
          <p:nvPr>
            <p:ph type="body" idx="1"/>
          </p:nvPr>
        </p:nvSpPr>
        <p:spPr>
          <a:xfrm>
            <a:off x="457200" y="1828800"/>
            <a:ext cx="8229600" cy="3886200"/>
          </a:xfrm>
        </p:spPr>
        <p:txBody>
          <a:bodyPr>
            <a:normAutofit lnSpcReduction="10000"/>
          </a:bodyPr>
          <a:lstStyle/>
          <a:p>
            <a:r>
              <a:rPr lang="en-US" altLang="en-US" sz="2800" dirty="0"/>
              <a:t>Assess size, scope and complexity, and establish procedures.</a:t>
            </a:r>
          </a:p>
          <a:p>
            <a:r>
              <a:rPr lang="en-US" altLang="en-US" sz="2800" dirty="0"/>
              <a:t>Establish:</a:t>
            </a:r>
          </a:p>
          <a:p>
            <a:pPr lvl="1"/>
            <a:r>
              <a:rPr lang="en-US" altLang="en-US" sz="2400" dirty="0"/>
              <a:t>Initiation team</a:t>
            </a:r>
          </a:p>
          <a:p>
            <a:pPr lvl="1"/>
            <a:r>
              <a:rPr lang="en-US" altLang="en-US" sz="2400" dirty="0"/>
              <a:t>Relationship with customer</a:t>
            </a:r>
          </a:p>
          <a:p>
            <a:pPr lvl="1"/>
            <a:r>
              <a:rPr lang="en-US" altLang="en-US" sz="2400" dirty="0"/>
              <a:t>Project initiation plan</a:t>
            </a:r>
          </a:p>
          <a:p>
            <a:pPr lvl="1"/>
            <a:r>
              <a:rPr lang="en-US" altLang="en-US" sz="2400" dirty="0"/>
              <a:t>Management procedures</a:t>
            </a:r>
          </a:p>
          <a:p>
            <a:pPr lvl="1"/>
            <a:r>
              <a:rPr lang="en-US" altLang="en-US" sz="2400" dirty="0"/>
              <a:t>Project management environment and workbook</a:t>
            </a:r>
          </a:p>
          <a:p>
            <a:pPr lvl="1"/>
            <a:r>
              <a:rPr lang="en-US" altLang="en-US" sz="2400" dirty="0"/>
              <a:t>Project charter</a:t>
            </a:r>
          </a:p>
        </p:txBody>
      </p:sp>
      <p:pic>
        <p:nvPicPr>
          <p:cNvPr id="4" name="Grafik 3">
            <a:extLst>
              <a:ext uri="{FF2B5EF4-FFF2-40B4-BE49-F238E27FC236}">
                <a16:creationId xmlns:a16="http://schemas.microsoft.com/office/drawing/2014/main" id="{04AB9E83-DBCB-45B4-854F-2430662747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07EE52DE-A29F-4318-AE56-B592546F01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7597F0F5-56E3-47F0-B188-17848E9BEC31}"/>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3D07D530-A099-4CA8-B9E4-8763248509BA}"/>
              </a:ext>
            </a:extLst>
          </p:cNvPr>
          <p:cNvSpPr>
            <a:spLocks noGrp="1"/>
          </p:cNvSpPr>
          <p:nvPr>
            <p:ph type="sldNum" sz="quarter" idx="12"/>
          </p:nvPr>
        </p:nvSpPr>
        <p:spPr/>
        <p:txBody>
          <a:bodyPr/>
          <a:lstStyle/>
          <a:p>
            <a:fld id="{B6F15528-21DE-4FAA-801E-634DDDAF4B2B}" type="slidenum">
              <a:rPr lang="en-US" smtClean="0"/>
              <a:pPr/>
              <a:t>49</a:t>
            </a:fld>
            <a:endParaRPr lang="en-US" dirty="0"/>
          </a:p>
        </p:txBody>
      </p:sp>
    </p:spTree>
    <p:extLst>
      <p:ext uri="{BB962C8B-B14F-4D97-AF65-F5344CB8AC3E}">
        <p14:creationId xmlns:p14="http://schemas.microsoft.com/office/powerpoint/2010/main" val="4105173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Rectangle 6"/>
          <p:cNvSpPr>
            <a:spLocks noChangeArrowheads="1"/>
          </p:cNvSpPr>
          <p:nvPr/>
        </p:nvSpPr>
        <p:spPr bwMode="auto">
          <a:xfrm>
            <a:off x="6248400" y="1143000"/>
            <a:ext cx="2438400"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3-6</a:t>
            </a:r>
          </a:p>
          <a:p>
            <a:pPr eaLnBrk="1" hangingPunct="1"/>
            <a:r>
              <a:rPr lang="en-US" altLang="en-US" sz="1600" dirty="0"/>
              <a:t>The project workbook for the Purchasing Fulfillment System project contains nine key elements</a:t>
            </a:r>
          </a:p>
        </p:txBody>
      </p:sp>
      <p:pic>
        <p:nvPicPr>
          <p:cNvPr id="3" name="Picture 2"/>
          <p:cNvPicPr>
            <a:picLocks noChangeAspect="1"/>
          </p:cNvPicPr>
          <p:nvPr/>
        </p:nvPicPr>
        <p:blipFill>
          <a:blip r:embed="rId3" cstate="print"/>
          <a:stretch>
            <a:fillRect/>
          </a:stretch>
        </p:blipFill>
        <p:spPr>
          <a:xfrm>
            <a:off x="381000" y="762000"/>
            <a:ext cx="5620842" cy="4984075"/>
          </a:xfrm>
          <a:prstGeom prst="rect">
            <a:avLst/>
          </a:prstGeom>
        </p:spPr>
      </p:pic>
      <p:sp>
        <p:nvSpPr>
          <p:cNvPr id="4" name="Rectangle 3"/>
          <p:cNvSpPr/>
          <p:nvPr/>
        </p:nvSpPr>
        <p:spPr>
          <a:xfrm>
            <a:off x="5181600" y="3406973"/>
            <a:ext cx="3817172" cy="2339102"/>
          </a:xfrm>
          <a:prstGeom prst="rect">
            <a:avLst/>
          </a:prstGeom>
          <a:solidFill>
            <a:schemeClr val="bg1">
              <a:alpha val="43000"/>
            </a:schemeClr>
          </a:solidFill>
        </p:spPr>
        <p:txBody>
          <a:bodyPr wrap="square">
            <a:spAutoFit/>
          </a:bodyPr>
          <a:lstStyle/>
          <a:p>
            <a:r>
              <a:rPr lang="en-US" b="1" dirty="0">
                <a:solidFill>
                  <a:srgbClr val="F30D40"/>
                </a:solidFill>
                <a:latin typeface="FuturaLTPro-Bold"/>
              </a:rPr>
              <a:t>Project workbook</a:t>
            </a:r>
          </a:p>
          <a:p>
            <a:r>
              <a:rPr lang="en-US" sz="1600" dirty="0">
                <a:solidFill>
                  <a:srgbClr val="000000"/>
                </a:solidFill>
                <a:latin typeface="FuturaLTPro-Light"/>
              </a:rPr>
              <a:t>An online or hard-copy repository for all project correspondence, inputs, outputs, deliverables, procedures, and standards. Used for performing project audits, orienting new team  members, communicating with management and customers, identifying future projects, and performing post-project reviews.</a:t>
            </a:r>
            <a:endParaRPr lang="en-US" sz="1600" dirty="0"/>
          </a:p>
        </p:txBody>
      </p:sp>
      <p:pic>
        <p:nvPicPr>
          <p:cNvPr id="5" name="Grafik 4">
            <a:extLst>
              <a:ext uri="{FF2B5EF4-FFF2-40B4-BE49-F238E27FC236}">
                <a16:creationId xmlns:a16="http://schemas.microsoft.com/office/drawing/2014/main" id="{4F6002CC-DB92-4D8E-930C-4E1A55461B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C4D85BDA-282A-4BC9-BE5A-E92371AD2B2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DE18EACA-9EFA-461F-BB96-694A22B0FA99}"/>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7" name="Foliennummernplatzhalter 6">
            <a:extLst>
              <a:ext uri="{FF2B5EF4-FFF2-40B4-BE49-F238E27FC236}">
                <a16:creationId xmlns:a16="http://schemas.microsoft.com/office/drawing/2014/main" id="{716ED878-5684-4056-9B8A-335CC931CC62}"/>
              </a:ext>
            </a:extLst>
          </p:cNvPr>
          <p:cNvSpPr>
            <a:spLocks noGrp="1"/>
          </p:cNvSpPr>
          <p:nvPr>
            <p:ph type="sldNum" sz="quarter" idx="12"/>
          </p:nvPr>
        </p:nvSpPr>
        <p:spPr/>
        <p:txBody>
          <a:bodyPr/>
          <a:lstStyle/>
          <a:p>
            <a:fld id="{B6F15528-21DE-4FAA-801E-634DDDAF4B2B}" type="slidenum">
              <a:rPr lang="en-US" smtClean="0"/>
              <a:pPr/>
              <a:t>50</a:t>
            </a:fld>
            <a:endParaRPr lang="en-US" dirty="0"/>
          </a:p>
        </p:txBody>
      </p:sp>
    </p:spTree>
    <p:extLst>
      <p:ext uri="{BB962C8B-B14F-4D97-AF65-F5344CB8AC3E}">
        <p14:creationId xmlns:p14="http://schemas.microsoft.com/office/powerpoint/2010/main" val="40789461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14338" y="228600"/>
            <a:ext cx="8229600" cy="1371600"/>
          </a:xfrm>
        </p:spPr>
        <p:txBody>
          <a:bodyPr anchor="ctr"/>
          <a:lstStyle/>
          <a:p>
            <a:r>
              <a:rPr lang="en-US" altLang="en-US" dirty="0"/>
              <a:t>Project Charter</a:t>
            </a:r>
          </a:p>
        </p:txBody>
      </p:sp>
      <p:sp>
        <p:nvSpPr>
          <p:cNvPr id="14339" name="Content Placeholder 2"/>
          <p:cNvSpPr>
            <a:spLocks noGrp="1"/>
          </p:cNvSpPr>
          <p:nvPr>
            <p:ph idx="1"/>
          </p:nvPr>
        </p:nvSpPr>
        <p:spPr>
          <a:xfrm>
            <a:off x="380838" y="1578428"/>
            <a:ext cx="8348823" cy="4288971"/>
          </a:xfrm>
        </p:spPr>
        <p:txBody>
          <a:bodyPr>
            <a:normAutofit fontScale="92500" lnSpcReduction="10000"/>
          </a:bodyPr>
          <a:lstStyle/>
          <a:p>
            <a:r>
              <a:rPr lang="en-US" altLang="en-US" sz="2800" dirty="0"/>
              <a:t>A short document prepared for the customer describing project deliverables and outlining the work required to complete the project</a:t>
            </a:r>
          </a:p>
          <a:p>
            <a:r>
              <a:rPr lang="en-US" altLang="en-US" sz="2800" dirty="0"/>
              <a:t>Elements:</a:t>
            </a:r>
          </a:p>
          <a:p>
            <a:pPr lvl="1"/>
            <a:r>
              <a:rPr lang="en-US" altLang="en-US" sz="2200" dirty="0"/>
              <a:t>Title and authorization date</a:t>
            </a:r>
          </a:p>
          <a:p>
            <a:pPr lvl="1"/>
            <a:r>
              <a:rPr lang="en-US" altLang="en-US" sz="2200" dirty="0"/>
              <a:t>Project manager name and contact information</a:t>
            </a:r>
          </a:p>
          <a:p>
            <a:pPr lvl="1"/>
            <a:r>
              <a:rPr lang="en-US" altLang="en-US" sz="2200" dirty="0"/>
              <a:t>Customer name and contact information</a:t>
            </a:r>
          </a:p>
          <a:p>
            <a:pPr lvl="1"/>
            <a:r>
              <a:rPr lang="en-US" altLang="en-US" sz="2200" dirty="0"/>
              <a:t>Project start and completion dates</a:t>
            </a:r>
          </a:p>
          <a:p>
            <a:pPr lvl="1"/>
            <a:r>
              <a:rPr lang="en-US" altLang="en-US" sz="2200" dirty="0"/>
              <a:t>Key stakeholders, roles, responsibilities</a:t>
            </a:r>
          </a:p>
          <a:p>
            <a:pPr lvl="1"/>
            <a:r>
              <a:rPr lang="en-US" altLang="en-US" sz="2200" dirty="0"/>
              <a:t>Project objectives and description</a:t>
            </a:r>
          </a:p>
          <a:p>
            <a:pPr lvl="1"/>
            <a:r>
              <a:rPr lang="en-US" altLang="en-US" sz="2200" dirty="0"/>
              <a:t>Key assumptions</a:t>
            </a:r>
          </a:p>
          <a:p>
            <a:pPr lvl="1"/>
            <a:r>
              <a:rPr lang="en-US" altLang="en-US" sz="2200" dirty="0"/>
              <a:t>Signatures of stakeholders</a:t>
            </a:r>
          </a:p>
          <a:p>
            <a:pPr lvl="1"/>
            <a:endParaRPr lang="en-US" altLang="en-US" sz="2400" dirty="0"/>
          </a:p>
        </p:txBody>
      </p:sp>
      <p:pic>
        <p:nvPicPr>
          <p:cNvPr id="4" name="Grafik 3">
            <a:extLst>
              <a:ext uri="{FF2B5EF4-FFF2-40B4-BE49-F238E27FC236}">
                <a16:creationId xmlns:a16="http://schemas.microsoft.com/office/drawing/2014/main" id="{31D7E166-B7AC-4E9F-B243-19D1F44F57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C65BDEC4-3EAE-4BCB-B11F-8D84C51A69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526079FC-0B07-4553-AAAD-185671C29E1B}"/>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8E64E631-04BF-492C-9307-DA094DF4BA53}"/>
              </a:ext>
            </a:extLst>
          </p:cNvPr>
          <p:cNvSpPr>
            <a:spLocks noGrp="1"/>
          </p:cNvSpPr>
          <p:nvPr>
            <p:ph type="sldNum" sz="quarter" idx="12"/>
          </p:nvPr>
        </p:nvSpPr>
        <p:spPr/>
        <p:txBody>
          <a:bodyPr/>
          <a:lstStyle/>
          <a:p>
            <a:fld id="{B6F15528-21DE-4FAA-801E-634DDDAF4B2B}" type="slidenum">
              <a:rPr lang="en-US" smtClean="0"/>
              <a:pPr/>
              <a:t>51</a:t>
            </a:fld>
            <a:endParaRPr lang="en-US" dirty="0"/>
          </a:p>
        </p:txBody>
      </p:sp>
    </p:spTree>
    <p:extLst>
      <p:ext uri="{BB962C8B-B14F-4D97-AF65-F5344CB8AC3E}">
        <p14:creationId xmlns:p14="http://schemas.microsoft.com/office/powerpoint/2010/main" val="27831422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33400" y="304800"/>
            <a:ext cx="8229600" cy="914400"/>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PM Phase 2: Project Planning</a:t>
            </a:r>
          </a:p>
        </p:txBody>
      </p:sp>
      <p:sp>
        <p:nvSpPr>
          <p:cNvPr id="15363" name="Content Placeholder 6"/>
          <p:cNvSpPr>
            <a:spLocks noGrp="1"/>
          </p:cNvSpPr>
          <p:nvPr>
            <p:ph sz="half" idx="1"/>
          </p:nvPr>
        </p:nvSpPr>
        <p:spPr>
          <a:xfrm>
            <a:off x="304800" y="2362200"/>
            <a:ext cx="4267200" cy="3886200"/>
          </a:xfrm>
        </p:spPr>
        <p:txBody>
          <a:bodyPr/>
          <a:lstStyle/>
          <a:p>
            <a:pPr marL="457200" indent="-457200">
              <a:buFont typeface="Arial" panose="020B0604020202020204" pitchFamily="34" charset="0"/>
              <a:buAutoNum type="arabicPeriod"/>
            </a:pPr>
            <a:r>
              <a:rPr lang="en-US" altLang="en-US" sz="2200" dirty="0">
                <a:latin typeface="Times New Roman" panose="02020603050405020304" pitchFamily="18" charset="0"/>
                <a:cs typeface="Times New Roman" panose="02020603050405020304" pitchFamily="18" charset="0"/>
              </a:rPr>
              <a:t>Describing Project Scope, Alternatives, and Feasibility</a:t>
            </a:r>
          </a:p>
          <a:p>
            <a:pPr marL="457200" indent="-457200">
              <a:buFont typeface="Arial" panose="020B0604020202020204" pitchFamily="34" charset="0"/>
              <a:buAutoNum type="arabicPeriod"/>
            </a:pPr>
            <a:r>
              <a:rPr lang="en-US" altLang="en-US" sz="2200" dirty="0">
                <a:latin typeface="Times New Roman" panose="02020603050405020304" pitchFamily="18" charset="0"/>
                <a:cs typeface="Times New Roman" panose="02020603050405020304" pitchFamily="18" charset="0"/>
              </a:rPr>
              <a:t>Dividing the Project into Manageable Tasks</a:t>
            </a:r>
          </a:p>
          <a:p>
            <a:pPr marL="457200" indent="-457200">
              <a:buFont typeface="Arial" panose="020B0604020202020204" pitchFamily="34" charset="0"/>
              <a:buAutoNum type="arabicPeriod"/>
            </a:pPr>
            <a:r>
              <a:rPr lang="en-US" altLang="en-US" sz="2200" dirty="0">
                <a:latin typeface="Times New Roman" panose="02020603050405020304" pitchFamily="18" charset="0"/>
                <a:cs typeface="Times New Roman" panose="02020603050405020304" pitchFamily="18" charset="0"/>
              </a:rPr>
              <a:t>Estimating Resources and Creating a Resource Plan</a:t>
            </a:r>
          </a:p>
          <a:p>
            <a:pPr marL="457200" indent="-457200">
              <a:buFont typeface="Arial" panose="020B0604020202020204" pitchFamily="34" charset="0"/>
              <a:buAutoNum type="arabicPeriod"/>
            </a:pPr>
            <a:r>
              <a:rPr lang="en-US" altLang="en-US" sz="2200" dirty="0">
                <a:latin typeface="Times New Roman" panose="02020603050405020304" pitchFamily="18" charset="0"/>
                <a:cs typeface="Times New Roman" panose="02020603050405020304" pitchFamily="18" charset="0"/>
              </a:rPr>
              <a:t>Developing a Preliminary Schedule</a:t>
            </a:r>
          </a:p>
          <a:p>
            <a:pPr marL="457200" indent="-457200">
              <a:buFont typeface="Arial" panose="020B0604020202020204" pitchFamily="34" charset="0"/>
              <a:buAutoNum type="arabicPeriod"/>
            </a:pPr>
            <a:r>
              <a:rPr lang="en-US" altLang="en-US" sz="2200" dirty="0">
                <a:latin typeface="Times New Roman" panose="02020603050405020304" pitchFamily="18" charset="0"/>
                <a:cs typeface="Times New Roman" panose="02020603050405020304" pitchFamily="18" charset="0"/>
              </a:rPr>
              <a:t>Developing a Communication Plan</a:t>
            </a:r>
          </a:p>
        </p:txBody>
      </p:sp>
      <p:sp>
        <p:nvSpPr>
          <p:cNvPr id="15364" name="Content Placeholder 7"/>
          <p:cNvSpPr>
            <a:spLocks noGrp="1"/>
          </p:cNvSpPr>
          <p:nvPr>
            <p:ph sz="half" idx="2"/>
          </p:nvPr>
        </p:nvSpPr>
        <p:spPr>
          <a:xfrm>
            <a:off x="4648200" y="2362200"/>
            <a:ext cx="4038600" cy="3886200"/>
          </a:xfrm>
        </p:spPr>
        <p:txBody>
          <a:bodyPr/>
          <a:lstStyle/>
          <a:p>
            <a:pPr marL="457200" indent="-457200">
              <a:buFont typeface="Arial" panose="020B0604020202020204" pitchFamily="34" charset="0"/>
              <a:buAutoNum type="arabicPeriod" startAt="6"/>
            </a:pPr>
            <a:r>
              <a:rPr lang="en-US" altLang="en-US" sz="2200" dirty="0">
                <a:latin typeface="Times New Roman" panose="02020603050405020304" pitchFamily="18" charset="0"/>
                <a:cs typeface="Times New Roman" panose="02020603050405020304" pitchFamily="18" charset="0"/>
              </a:rPr>
              <a:t>Determining Project Standards and Procedures</a:t>
            </a:r>
          </a:p>
          <a:p>
            <a:pPr marL="457200" indent="-457200">
              <a:buFont typeface="Arial" panose="020B0604020202020204" pitchFamily="34" charset="0"/>
              <a:buAutoNum type="arabicPeriod" startAt="6"/>
            </a:pPr>
            <a:r>
              <a:rPr lang="en-US" altLang="en-US" sz="2200" dirty="0">
                <a:latin typeface="Times New Roman" panose="02020603050405020304" pitchFamily="18" charset="0"/>
                <a:cs typeface="Times New Roman" panose="02020603050405020304" pitchFamily="18" charset="0"/>
              </a:rPr>
              <a:t>Identifying and Assessing Risk</a:t>
            </a:r>
          </a:p>
          <a:p>
            <a:pPr marL="457200" indent="-457200">
              <a:buFont typeface="Arial" panose="020B0604020202020204" pitchFamily="34" charset="0"/>
              <a:buAutoNum type="arabicPeriod" startAt="6"/>
            </a:pPr>
            <a:r>
              <a:rPr lang="en-US" altLang="en-US" sz="2200" dirty="0">
                <a:latin typeface="Times New Roman" panose="02020603050405020304" pitchFamily="18" charset="0"/>
                <a:cs typeface="Times New Roman" panose="02020603050405020304" pitchFamily="18" charset="0"/>
              </a:rPr>
              <a:t>Creating a Preliminary Budget</a:t>
            </a:r>
          </a:p>
          <a:p>
            <a:pPr marL="457200" indent="-457200">
              <a:buFont typeface="Arial" panose="020B0604020202020204" pitchFamily="34" charset="0"/>
              <a:buAutoNum type="arabicPeriod" startAt="6"/>
            </a:pPr>
            <a:r>
              <a:rPr lang="en-US" altLang="en-US" sz="2200" dirty="0">
                <a:latin typeface="Times New Roman" panose="02020603050405020304" pitchFamily="18" charset="0"/>
                <a:cs typeface="Times New Roman" panose="02020603050405020304" pitchFamily="18" charset="0"/>
              </a:rPr>
              <a:t>Developing a Project Scope Statement</a:t>
            </a:r>
          </a:p>
          <a:p>
            <a:pPr marL="457200" indent="-457200">
              <a:buFont typeface="Arial" panose="020B0604020202020204" pitchFamily="34" charset="0"/>
              <a:buAutoNum type="arabicPeriod" startAt="6"/>
            </a:pPr>
            <a:r>
              <a:rPr lang="en-US" altLang="en-US" sz="2200" dirty="0">
                <a:latin typeface="Times New Roman" panose="02020603050405020304" pitchFamily="18" charset="0"/>
                <a:cs typeface="Times New Roman" panose="02020603050405020304" pitchFamily="18" charset="0"/>
              </a:rPr>
              <a:t>Setting a Baseline Project Plan</a:t>
            </a:r>
          </a:p>
        </p:txBody>
      </p:sp>
      <p:sp>
        <p:nvSpPr>
          <p:cNvPr id="15368" name="Rectangle 3" descr="Rectangle: Click to edit Master text styles&#10;Second level&#10;Third level&#10;Fourth level&#10;Fifth level"/>
          <p:cNvSpPr txBox="1">
            <a:spLocks noChangeArrowheads="1"/>
          </p:cNvSpPr>
          <p:nvPr/>
        </p:nvSpPr>
        <p:spPr bwMode="auto">
          <a:xfrm>
            <a:off x="609600" y="14478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80000"/>
              </a:lnSpc>
              <a:spcBef>
                <a:spcPct val="20000"/>
              </a:spcBef>
              <a:buClr>
                <a:schemeClr val="bg2"/>
              </a:buClr>
              <a:buSzPct val="75000"/>
              <a:buFont typeface="Wingdings" panose="05000000000000000000" pitchFamily="2" charset="2"/>
              <a:buNone/>
            </a:pPr>
            <a:r>
              <a:rPr lang="en-US" altLang="en-US" sz="2800" dirty="0">
                <a:latin typeface="Times New Roman" panose="02020603050405020304" pitchFamily="18" charset="0"/>
                <a:cs typeface="Times New Roman" panose="02020603050405020304" pitchFamily="18" charset="0"/>
              </a:rPr>
              <a:t>Define clear, discrete activities and the work needed to complete each activity. Tasks include:</a:t>
            </a:r>
          </a:p>
        </p:txBody>
      </p:sp>
      <p:pic>
        <p:nvPicPr>
          <p:cNvPr id="6" name="Grafik 5">
            <a:extLst>
              <a:ext uri="{FF2B5EF4-FFF2-40B4-BE49-F238E27FC236}">
                <a16:creationId xmlns:a16="http://schemas.microsoft.com/office/drawing/2014/main" id="{B7D27DE8-A2D2-4E53-B200-F26B89F5F4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F9834286-F153-4540-B7B1-BC56F09722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FD1E0459-1BF2-470A-B1A7-4E6F15F2C636}"/>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E4207043-74F4-487A-827C-2DA9DCBBE541}"/>
              </a:ext>
            </a:extLst>
          </p:cNvPr>
          <p:cNvSpPr>
            <a:spLocks noGrp="1"/>
          </p:cNvSpPr>
          <p:nvPr>
            <p:ph type="sldNum" sz="quarter" idx="12"/>
          </p:nvPr>
        </p:nvSpPr>
        <p:spPr/>
        <p:txBody>
          <a:bodyPr/>
          <a:lstStyle/>
          <a:p>
            <a:fld id="{B6F15528-21DE-4FAA-801E-634DDDAF4B2B}" type="slidenum">
              <a:rPr lang="en-US" smtClean="0"/>
              <a:pPr/>
              <a:t>52</a:t>
            </a:fld>
            <a:endParaRPr lang="en-US" dirty="0"/>
          </a:p>
        </p:txBody>
      </p:sp>
    </p:spTree>
    <p:extLst>
      <p:ext uri="{BB962C8B-B14F-4D97-AF65-F5344CB8AC3E}">
        <p14:creationId xmlns:p14="http://schemas.microsoft.com/office/powerpoint/2010/main" val="2358996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6"/>
          <p:cNvSpPr>
            <a:spLocks noGrp="1" noChangeArrowheads="1"/>
          </p:cNvSpPr>
          <p:nvPr>
            <p:ph type="title"/>
          </p:nvPr>
        </p:nvSpPr>
        <p:spPr>
          <a:xfrm>
            <a:off x="457200" y="381000"/>
            <a:ext cx="8305800" cy="1143000"/>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Planning Detail</a:t>
            </a:r>
          </a:p>
        </p:txBody>
      </p:sp>
      <p:pic>
        <p:nvPicPr>
          <p:cNvPr id="16390" name="Picture 6"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905000"/>
            <a:ext cx="59182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1" name="Rectangle 7"/>
          <p:cNvSpPr>
            <a:spLocks noChangeArrowheads="1"/>
          </p:cNvSpPr>
          <p:nvPr/>
        </p:nvSpPr>
        <p:spPr bwMode="auto">
          <a:xfrm>
            <a:off x="6400800" y="2743200"/>
            <a:ext cx="24384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3-8</a:t>
            </a:r>
          </a:p>
          <a:p>
            <a:pPr eaLnBrk="1" hangingPunct="1"/>
            <a:r>
              <a:rPr lang="en-US" altLang="en-US" dirty="0"/>
              <a:t>Level of project planning detail should be high in the short term, with less detail as time goes on</a:t>
            </a:r>
          </a:p>
        </p:txBody>
      </p:sp>
      <p:pic>
        <p:nvPicPr>
          <p:cNvPr id="5" name="Grafik 4">
            <a:extLst>
              <a:ext uri="{FF2B5EF4-FFF2-40B4-BE49-F238E27FC236}">
                <a16:creationId xmlns:a16="http://schemas.microsoft.com/office/drawing/2014/main" id="{66FDBB81-E87C-4DE7-9AB4-CFE4C05216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F166423F-C344-49C0-9640-88F344187C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ABEDC337-651F-4FEA-8762-B79AA08A470B}"/>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66679BFD-91A2-41EE-8233-90880C14E7B3}"/>
              </a:ext>
            </a:extLst>
          </p:cNvPr>
          <p:cNvSpPr>
            <a:spLocks noGrp="1"/>
          </p:cNvSpPr>
          <p:nvPr>
            <p:ph type="sldNum" sz="quarter" idx="12"/>
          </p:nvPr>
        </p:nvSpPr>
        <p:spPr/>
        <p:txBody>
          <a:bodyPr/>
          <a:lstStyle/>
          <a:p>
            <a:fld id="{B6F15528-21DE-4FAA-801E-634DDDAF4B2B}" type="slidenum">
              <a:rPr lang="en-US" smtClean="0"/>
              <a:pPr/>
              <a:t>53</a:t>
            </a:fld>
            <a:endParaRPr lang="en-US" dirty="0"/>
          </a:p>
        </p:txBody>
      </p:sp>
    </p:spTree>
    <p:extLst>
      <p:ext uri="{BB962C8B-B14F-4D97-AF65-F5344CB8AC3E}">
        <p14:creationId xmlns:p14="http://schemas.microsoft.com/office/powerpoint/2010/main" val="41842924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457200" y="145744"/>
            <a:ext cx="8229600" cy="838200"/>
          </a:xfrm>
        </p:spPr>
        <p:txBody>
          <a:bodyPr>
            <a:normAutofit/>
          </a:bodyPr>
          <a:lstStyle/>
          <a:p>
            <a:r>
              <a:rPr lang="en-US" altLang="en-US" dirty="0"/>
              <a:t>Project Scope, Alternatives, and Feasibility</a:t>
            </a:r>
          </a:p>
        </p:txBody>
      </p:sp>
      <p:sp>
        <p:nvSpPr>
          <p:cNvPr id="17412" name="Rectangle 3" descr="Rectangle: Click to edit Master text styles&#10;Second level&#10;Third level&#10;Fourth level&#10;Fifth level"/>
          <p:cNvSpPr>
            <a:spLocks noGrp="1" noChangeArrowheads="1"/>
          </p:cNvSpPr>
          <p:nvPr>
            <p:ph type="body" idx="1"/>
          </p:nvPr>
        </p:nvSpPr>
        <p:spPr/>
        <p:txBody>
          <a:bodyPr/>
          <a:lstStyle/>
          <a:p>
            <a:r>
              <a:rPr lang="en-US" altLang="en-US" dirty="0"/>
              <a:t>What problem or opportunity does the project address?</a:t>
            </a:r>
          </a:p>
          <a:p>
            <a:r>
              <a:rPr lang="en-US" altLang="en-US" dirty="0"/>
              <a:t>What are the quantifiable results to be achieved?</a:t>
            </a:r>
          </a:p>
          <a:p>
            <a:r>
              <a:rPr lang="en-US" altLang="en-US" dirty="0"/>
              <a:t>What needs to be done?</a:t>
            </a:r>
          </a:p>
          <a:p>
            <a:r>
              <a:rPr lang="en-US" altLang="en-US" dirty="0"/>
              <a:t>How will success be measured?</a:t>
            </a:r>
          </a:p>
          <a:p>
            <a:r>
              <a:rPr lang="en-US" altLang="en-US" dirty="0"/>
              <a:t>How will we know when we are finished?</a:t>
            </a:r>
          </a:p>
        </p:txBody>
      </p:sp>
      <p:pic>
        <p:nvPicPr>
          <p:cNvPr id="4" name="Grafik 3">
            <a:extLst>
              <a:ext uri="{FF2B5EF4-FFF2-40B4-BE49-F238E27FC236}">
                <a16:creationId xmlns:a16="http://schemas.microsoft.com/office/drawing/2014/main" id="{6CE5A31E-BA6B-4AAF-9FF6-8B2077E44B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C219705-7B12-453E-BA6A-E669404316D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B44A002F-558C-4C76-9600-69EEED4DBA7A}"/>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7AA1027D-AEC4-43E8-BACD-1762A70625F5}"/>
              </a:ext>
            </a:extLst>
          </p:cNvPr>
          <p:cNvSpPr>
            <a:spLocks noGrp="1"/>
          </p:cNvSpPr>
          <p:nvPr>
            <p:ph type="sldNum" sz="quarter" idx="12"/>
          </p:nvPr>
        </p:nvSpPr>
        <p:spPr/>
        <p:txBody>
          <a:bodyPr/>
          <a:lstStyle/>
          <a:p>
            <a:fld id="{B6F15528-21DE-4FAA-801E-634DDDAF4B2B}" type="slidenum">
              <a:rPr lang="en-US" smtClean="0"/>
              <a:pPr/>
              <a:t>54</a:t>
            </a:fld>
            <a:endParaRPr lang="en-US" dirty="0"/>
          </a:p>
        </p:txBody>
      </p:sp>
    </p:spTree>
    <p:extLst>
      <p:ext uri="{BB962C8B-B14F-4D97-AF65-F5344CB8AC3E}">
        <p14:creationId xmlns:p14="http://schemas.microsoft.com/office/powerpoint/2010/main" val="16898102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a:t>Dividing Project into Manageable Tasks</a:t>
            </a:r>
          </a:p>
        </p:txBody>
      </p:sp>
      <p:sp>
        <p:nvSpPr>
          <p:cNvPr id="18435" name="Content Placeholder 2"/>
          <p:cNvSpPr>
            <a:spLocks noGrp="1"/>
          </p:cNvSpPr>
          <p:nvPr>
            <p:ph idx="1"/>
          </p:nvPr>
        </p:nvSpPr>
        <p:spPr/>
        <p:txBody>
          <a:bodyPr/>
          <a:lstStyle/>
          <a:p>
            <a:r>
              <a:rPr lang="en-US" altLang="en-US" dirty="0"/>
              <a:t>Work Breakdown Structure (WBS)</a:t>
            </a:r>
          </a:p>
          <a:p>
            <a:pPr lvl="1"/>
            <a:r>
              <a:rPr lang="en-US" altLang="en-US" dirty="0"/>
              <a:t>Division of project into manageable and logically ordered tasks and subtasks</a:t>
            </a:r>
          </a:p>
          <a:p>
            <a:r>
              <a:rPr lang="en-US" altLang="en-US" dirty="0"/>
              <a:t>Scheduling Diagrams</a:t>
            </a:r>
          </a:p>
          <a:p>
            <a:pPr lvl="1"/>
            <a:r>
              <a:rPr lang="en-US" altLang="en-US" dirty="0"/>
              <a:t>Gantt chart: horizontal bars represent task durations</a:t>
            </a:r>
          </a:p>
          <a:p>
            <a:pPr lvl="1"/>
            <a:r>
              <a:rPr lang="en-US" altLang="en-US" dirty="0"/>
              <a:t>Network diagram: boxes and links represent task dependencies</a:t>
            </a:r>
          </a:p>
          <a:p>
            <a:endParaRPr lang="en-US" altLang="en-US" dirty="0"/>
          </a:p>
        </p:txBody>
      </p:sp>
      <p:pic>
        <p:nvPicPr>
          <p:cNvPr id="4" name="Grafik 3">
            <a:extLst>
              <a:ext uri="{FF2B5EF4-FFF2-40B4-BE49-F238E27FC236}">
                <a16:creationId xmlns:a16="http://schemas.microsoft.com/office/drawing/2014/main" id="{88EF7492-068A-45C3-94EE-4110236619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04B15A6-F3A0-4D68-877A-94B54A84D0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55F88895-0126-419F-BA6A-3793BE726BD4}"/>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107A0379-7FAC-4FFF-9CF7-EBE02E707DA8}"/>
              </a:ext>
            </a:extLst>
          </p:cNvPr>
          <p:cNvSpPr>
            <a:spLocks noGrp="1"/>
          </p:cNvSpPr>
          <p:nvPr>
            <p:ph type="sldNum" sz="quarter" idx="12"/>
          </p:nvPr>
        </p:nvSpPr>
        <p:spPr/>
        <p:txBody>
          <a:bodyPr/>
          <a:lstStyle/>
          <a:p>
            <a:fld id="{B6F15528-21DE-4FAA-801E-634DDDAF4B2B}" type="slidenum">
              <a:rPr lang="en-US" smtClean="0"/>
              <a:pPr/>
              <a:t>55</a:t>
            </a:fld>
            <a:endParaRPr lang="en-US" dirty="0"/>
          </a:p>
        </p:txBody>
      </p:sp>
    </p:spTree>
    <p:extLst>
      <p:ext uri="{BB962C8B-B14F-4D97-AF65-F5344CB8AC3E}">
        <p14:creationId xmlns:p14="http://schemas.microsoft.com/office/powerpoint/2010/main" val="3231299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487244" y="1447800"/>
            <a:ext cx="7970956" cy="4065588"/>
          </a:xfrm>
          <a:prstGeom prst="rect">
            <a:avLst/>
          </a:prstGeom>
        </p:spPr>
      </p:pic>
      <p:sp>
        <p:nvSpPr>
          <p:cNvPr id="19459" name="Rectangle 4"/>
          <p:cNvSpPr>
            <a:spLocks noGrp="1" noChangeArrowheads="1"/>
          </p:cNvSpPr>
          <p:nvPr>
            <p:ph type="title"/>
          </p:nvPr>
        </p:nvSpPr>
        <p:spPr>
          <a:xfrm>
            <a:off x="457200" y="457200"/>
            <a:ext cx="8229600" cy="838200"/>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Developing a Preliminary Schedule</a:t>
            </a:r>
          </a:p>
        </p:txBody>
      </p:sp>
      <p:sp>
        <p:nvSpPr>
          <p:cNvPr id="19462" name="Rectangle 8"/>
          <p:cNvSpPr>
            <a:spLocks noChangeArrowheads="1"/>
          </p:cNvSpPr>
          <p:nvPr/>
        </p:nvSpPr>
        <p:spPr bwMode="auto">
          <a:xfrm>
            <a:off x="304800" y="5561013"/>
            <a:ext cx="8763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3-10</a:t>
            </a:r>
          </a:p>
          <a:p>
            <a:pPr eaLnBrk="1" hangingPunct="1"/>
            <a:r>
              <a:rPr lang="en-US" altLang="en-US" dirty="0"/>
              <a:t>Gantt chart showing project tasks, duration times for those tasks, and predecessors</a:t>
            </a:r>
          </a:p>
          <a:p>
            <a:pPr eaLnBrk="1" hangingPunct="1"/>
            <a:r>
              <a:rPr lang="en-US" sz="1600" dirty="0"/>
              <a:t>(</a:t>
            </a:r>
            <a:r>
              <a:rPr lang="en-US" sz="1600" i="1" dirty="0"/>
              <a:t>Source:</a:t>
            </a:r>
            <a:r>
              <a:rPr lang="en-US" sz="1600" dirty="0"/>
              <a:t> Microsoft Corporation.)</a:t>
            </a:r>
            <a:endParaRPr lang="en-US" altLang="en-US" sz="1600" dirty="0"/>
          </a:p>
        </p:txBody>
      </p:sp>
      <p:sp>
        <p:nvSpPr>
          <p:cNvPr id="19464" name="TextBox 1"/>
          <p:cNvSpPr txBox="1">
            <a:spLocks noChangeArrowheads="1"/>
          </p:cNvSpPr>
          <p:nvPr/>
        </p:nvSpPr>
        <p:spPr bwMode="auto">
          <a:xfrm>
            <a:off x="968375" y="4424363"/>
            <a:ext cx="11207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200">
                <a:solidFill>
                  <a:srgbClr val="FF0000"/>
                </a:solidFill>
              </a:rPr>
              <a:t>WBS</a:t>
            </a:r>
          </a:p>
        </p:txBody>
      </p:sp>
      <p:sp>
        <p:nvSpPr>
          <p:cNvPr id="19465" name="TextBox 10"/>
          <p:cNvSpPr txBox="1">
            <a:spLocks noChangeArrowheads="1"/>
          </p:cNvSpPr>
          <p:nvPr/>
        </p:nvSpPr>
        <p:spPr bwMode="auto">
          <a:xfrm>
            <a:off x="5181600" y="4424363"/>
            <a:ext cx="2301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200">
                <a:solidFill>
                  <a:srgbClr val="FF0000"/>
                </a:solidFill>
              </a:rPr>
              <a:t>Gantt Chart</a:t>
            </a:r>
          </a:p>
        </p:txBody>
      </p:sp>
      <p:pic>
        <p:nvPicPr>
          <p:cNvPr id="7" name="Grafik 6">
            <a:extLst>
              <a:ext uri="{FF2B5EF4-FFF2-40B4-BE49-F238E27FC236}">
                <a16:creationId xmlns:a16="http://schemas.microsoft.com/office/drawing/2014/main" id="{6A156769-DA3D-421A-A040-490D91933FE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62DB2B4C-D054-42F1-8CF5-A044A0A68D5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84F77848-9A19-4963-A125-69EAA2E347A2}"/>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4" name="Foliennummernplatzhalter 3">
            <a:extLst>
              <a:ext uri="{FF2B5EF4-FFF2-40B4-BE49-F238E27FC236}">
                <a16:creationId xmlns:a16="http://schemas.microsoft.com/office/drawing/2014/main" id="{3344FCB4-DF9E-4D1B-9044-E5C6A8B8A26D}"/>
              </a:ext>
            </a:extLst>
          </p:cNvPr>
          <p:cNvSpPr>
            <a:spLocks noGrp="1"/>
          </p:cNvSpPr>
          <p:nvPr>
            <p:ph type="sldNum" sz="quarter" idx="12"/>
          </p:nvPr>
        </p:nvSpPr>
        <p:spPr/>
        <p:txBody>
          <a:bodyPr/>
          <a:lstStyle/>
          <a:p>
            <a:fld id="{B6F15528-21DE-4FAA-801E-634DDDAF4B2B}" type="slidenum">
              <a:rPr lang="en-US" smtClean="0"/>
              <a:pPr/>
              <a:t>56</a:t>
            </a:fld>
            <a:endParaRPr lang="en-US" dirty="0"/>
          </a:p>
        </p:txBody>
      </p:sp>
    </p:spTree>
    <p:extLst>
      <p:ext uri="{BB962C8B-B14F-4D97-AF65-F5344CB8AC3E}">
        <p14:creationId xmlns:p14="http://schemas.microsoft.com/office/powerpoint/2010/main" val="35201846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0" y="76200"/>
            <a:ext cx="9144000" cy="1169551"/>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Scheduling Diagrams Network Diagram</a:t>
            </a:r>
          </a:p>
        </p:txBody>
      </p:sp>
      <p:sp>
        <p:nvSpPr>
          <p:cNvPr id="20487" name="Rectangle 8"/>
          <p:cNvSpPr>
            <a:spLocks noChangeArrowheads="1"/>
          </p:cNvSpPr>
          <p:nvPr/>
        </p:nvSpPr>
        <p:spPr bwMode="auto">
          <a:xfrm>
            <a:off x="533400" y="1143000"/>
            <a:ext cx="79248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3-12</a:t>
            </a:r>
          </a:p>
          <a:p>
            <a:pPr eaLnBrk="1" hangingPunct="1"/>
            <a:r>
              <a:rPr lang="en-US" altLang="en-US" dirty="0"/>
              <a:t>A network diagram illustrating tasks with rectangles (or ovals) and the relationships and sequences of those activities with arrows </a:t>
            </a:r>
          </a:p>
          <a:p>
            <a:pPr eaLnBrk="1" hangingPunct="1"/>
            <a:r>
              <a:rPr lang="en-US" altLang="en-US" sz="1600" dirty="0"/>
              <a:t>(</a:t>
            </a:r>
            <a:r>
              <a:rPr lang="en-US" altLang="en-US" sz="1600" i="1" dirty="0"/>
              <a:t>Source: </a:t>
            </a:r>
            <a:r>
              <a:rPr lang="en-US" altLang="en-US" sz="1600" dirty="0"/>
              <a:t>Microsoft Corporation.)</a:t>
            </a:r>
          </a:p>
        </p:txBody>
      </p:sp>
      <p:pic>
        <p:nvPicPr>
          <p:cNvPr id="2" name="Picture 1"/>
          <p:cNvPicPr>
            <a:picLocks noChangeAspect="1"/>
          </p:cNvPicPr>
          <p:nvPr/>
        </p:nvPicPr>
        <p:blipFill>
          <a:blip r:embed="rId3" cstate="print"/>
          <a:stretch>
            <a:fillRect/>
          </a:stretch>
        </p:blipFill>
        <p:spPr>
          <a:xfrm>
            <a:off x="795337" y="2343150"/>
            <a:ext cx="7553325" cy="3841902"/>
          </a:xfrm>
          <a:prstGeom prst="rect">
            <a:avLst/>
          </a:prstGeom>
        </p:spPr>
      </p:pic>
      <p:pic>
        <p:nvPicPr>
          <p:cNvPr id="5" name="Grafik 4">
            <a:extLst>
              <a:ext uri="{FF2B5EF4-FFF2-40B4-BE49-F238E27FC236}">
                <a16:creationId xmlns:a16="http://schemas.microsoft.com/office/drawing/2014/main" id="{D63ACC91-6191-458C-9D11-4DCEC018FD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C30F1206-B0B7-499E-8ED0-AAB05DD19A3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E917531D-60EC-49EF-9B8B-22A97233E46A}"/>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4" name="Foliennummernplatzhalter 3">
            <a:extLst>
              <a:ext uri="{FF2B5EF4-FFF2-40B4-BE49-F238E27FC236}">
                <a16:creationId xmlns:a16="http://schemas.microsoft.com/office/drawing/2014/main" id="{5D752484-6625-475C-BFCE-60CCD22764C7}"/>
              </a:ext>
            </a:extLst>
          </p:cNvPr>
          <p:cNvSpPr>
            <a:spLocks noGrp="1"/>
          </p:cNvSpPr>
          <p:nvPr>
            <p:ph type="sldNum" sz="quarter" idx="12"/>
          </p:nvPr>
        </p:nvSpPr>
        <p:spPr/>
        <p:txBody>
          <a:bodyPr/>
          <a:lstStyle/>
          <a:p>
            <a:fld id="{B6F15528-21DE-4FAA-801E-634DDDAF4B2B}" type="slidenum">
              <a:rPr lang="en-US" smtClean="0"/>
              <a:pPr/>
              <a:t>57</a:t>
            </a:fld>
            <a:endParaRPr lang="en-US" dirty="0"/>
          </a:p>
        </p:txBody>
      </p:sp>
    </p:spTree>
    <p:extLst>
      <p:ext uri="{BB962C8B-B14F-4D97-AF65-F5344CB8AC3E}">
        <p14:creationId xmlns:p14="http://schemas.microsoft.com/office/powerpoint/2010/main" val="24831255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838200"/>
          </a:xfrm>
        </p:spPr>
        <p:txBody>
          <a:bodyPr/>
          <a:lstStyle/>
          <a:p>
            <a:r>
              <a:rPr lang="en-US" dirty="0"/>
              <a:t>Estimating Resources, Creating a Resource Plan</a:t>
            </a:r>
          </a:p>
        </p:txBody>
      </p:sp>
      <p:sp>
        <p:nvSpPr>
          <p:cNvPr id="3" name="Content Placeholder 2"/>
          <p:cNvSpPr>
            <a:spLocks noGrp="1"/>
          </p:cNvSpPr>
          <p:nvPr>
            <p:ph idx="1"/>
          </p:nvPr>
        </p:nvSpPr>
        <p:spPr>
          <a:xfrm>
            <a:off x="457200" y="1828800"/>
            <a:ext cx="8229600" cy="3886200"/>
          </a:xfrm>
        </p:spPr>
        <p:txBody>
          <a:bodyPr/>
          <a:lstStyle/>
          <a:p>
            <a:r>
              <a:rPr lang="en-US" b="1" dirty="0"/>
              <a:t>Constructive Cost Model (COCOMO)</a:t>
            </a:r>
            <a:r>
              <a:rPr lang="en-US" dirty="0"/>
              <a:t> – an automated software estimation model that uses historical project data and current/future project characteristics to estimate project costs</a:t>
            </a:r>
          </a:p>
          <a:p>
            <a:r>
              <a:rPr lang="en-US" dirty="0"/>
              <a:t>People are the most important and expensive resource </a:t>
            </a:r>
          </a:p>
          <a:p>
            <a:pPr lvl="1"/>
            <a:r>
              <a:rPr lang="en-US" dirty="0"/>
              <a:t>Important to have a good balance between specialization and task variety</a:t>
            </a:r>
          </a:p>
        </p:txBody>
      </p:sp>
      <p:pic>
        <p:nvPicPr>
          <p:cNvPr id="4" name="Grafik 3">
            <a:extLst>
              <a:ext uri="{FF2B5EF4-FFF2-40B4-BE49-F238E27FC236}">
                <a16:creationId xmlns:a16="http://schemas.microsoft.com/office/drawing/2014/main" id="{63E90401-F625-4FCE-85B8-5917579270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076F3181-F66D-4B1B-B599-3FFFE0C37D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ußzeilenplatzhalter 5">
            <a:extLst>
              <a:ext uri="{FF2B5EF4-FFF2-40B4-BE49-F238E27FC236}">
                <a16:creationId xmlns:a16="http://schemas.microsoft.com/office/drawing/2014/main" id="{F73189A0-AB86-4F48-A463-C688EBFFE263}"/>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7" name="Foliennummernplatzhalter 6">
            <a:extLst>
              <a:ext uri="{FF2B5EF4-FFF2-40B4-BE49-F238E27FC236}">
                <a16:creationId xmlns:a16="http://schemas.microsoft.com/office/drawing/2014/main" id="{418693FA-6B9A-4C70-A413-07CE8BB6E3FD}"/>
              </a:ext>
            </a:extLst>
          </p:cNvPr>
          <p:cNvSpPr>
            <a:spLocks noGrp="1"/>
          </p:cNvSpPr>
          <p:nvPr>
            <p:ph type="sldNum" sz="quarter" idx="12"/>
          </p:nvPr>
        </p:nvSpPr>
        <p:spPr/>
        <p:txBody>
          <a:bodyPr/>
          <a:lstStyle/>
          <a:p>
            <a:fld id="{B6F15528-21DE-4FAA-801E-634DDDAF4B2B}" type="slidenum">
              <a:rPr lang="en-US" smtClean="0"/>
              <a:pPr/>
              <a:t>58</a:t>
            </a:fld>
            <a:endParaRPr lang="en-US" dirty="0"/>
          </a:p>
        </p:txBody>
      </p:sp>
    </p:spTree>
    <p:extLst>
      <p:ext uri="{BB962C8B-B14F-4D97-AF65-F5344CB8AC3E}">
        <p14:creationId xmlns:p14="http://schemas.microsoft.com/office/powerpoint/2010/main" val="27392315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304800" y="152400"/>
            <a:ext cx="8763000" cy="1371600"/>
          </a:xfrm>
        </p:spPr>
        <p:txBody>
          <a:bodyPr anchor="ctr"/>
          <a:lstStyle/>
          <a:p>
            <a:r>
              <a:rPr lang="en-US" altLang="en-US" dirty="0"/>
              <a:t>Developing a Communication Plan</a:t>
            </a:r>
          </a:p>
        </p:txBody>
      </p:sp>
      <p:sp>
        <p:nvSpPr>
          <p:cNvPr id="22531" name="Content Placeholder 5"/>
          <p:cNvSpPr>
            <a:spLocks noGrp="1"/>
          </p:cNvSpPr>
          <p:nvPr>
            <p:ph idx="1"/>
          </p:nvPr>
        </p:nvSpPr>
        <p:spPr>
          <a:xfrm>
            <a:off x="457200" y="1524000"/>
            <a:ext cx="8305800" cy="4876800"/>
          </a:xfrm>
        </p:spPr>
        <p:txBody>
          <a:bodyPr>
            <a:normAutofit lnSpcReduction="10000"/>
          </a:bodyPr>
          <a:lstStyle/>
          <a:p>
            <a:pPr>
              <a:spcBef>
                <a:spcPts val="1200"/>
              </a:spcBef>
              <a:defRPr/>
            </a:pPr>
            <a:r>
              <a:rPr lang="en-US" sz="2800" dirty="0"/>
              <a:t>Who are stakeholders?</a:t>
            </a:r>
          </a:p>
          <a:p>
            <a:pPr>
              <a:spcBef>
                <a:spcPts val="1200"/>
              </a:spcBef>
              <a:defRPr/>
            </a:pPr>
            <a:r>
              <a:rPr lang="en-US" sz="2800" dirty="0"/>
              <a:t>What information does each stakeholder need?</a:t>
            </a:r>
          </a:p>
          <a:p>
            <a:pPr>
              <a:spcBef>
                <a:spcPts val="1200"/>
              </a:spcBef>
              <a:defRPr/>
            </a:pPr>
            <a:r>
              <a:rPr lang="en-US" sz="2800" dirty="0"/>
              <a:t>When should information be produced?</a:t>
            </a:r>
          </a:p>
          <a:p>
            <a:pPr>
              <a:spcBef>
                <a:spcPts val="1200"/>
              </a:spcBef>
              <a:defRPr/>
            </a:pPr>
            <a:r>
              <a:rPr lang="en-US" sz="2800" dirty="0"/>
              <a:t>What are sources of information?</a:t>
            </a:r>
          </a:p>
          <a:p>
            <a:pPr>
              <a:spcBef>
                <a:spcPts val="1200"/>
              </a:spcBef>
              <a:defRPr/>
            </a:pPr>
            <a:r>
              <a:rPr lang="en-US" sz="2800" dirty="0"/>
              <a:t>Who will collect, store and validate info?</a:t>
            </a:r>
          </a:p>
          <a:p>
            <a:pPr>
              <a:spcBef>
                <a:spcPts val="1200"/>
              </a:spcBef>
              <a:defRPr/>
            </a:pPr>
            <a:r>
              <a:rPr lang="en-US" sz="2800" dirty="0"/>
              <a:t>Who will organize and document info?</a:t>
            </a:r>
          </a:p>
          <a:p>
            <a:pPr>
              <a:spcBef>
                <a:spcPts val="1200"/>
              </a:spcBef>
              <a:defRPr/>
            </a:pPr>
            <a:r>
              <a:rPr lang="en-US" sz="2800" dirty="0"/>
              <a:t>Who is the contact person for each stakeholder?</a:t>
            </a:r>
          </a:p>
          <a:p>
            <a:pPr>
              <a:spcBef>
                <a:spcPts val="1200"/>
              </a:spcBef>
              <a:defRPr/>
            </a:pPr>
            <a:r>
              <a:rPr lang="en-US" sz="2800" dirty="0"/>
              <a:t>What is the appropriate/best format for info?</a:t>
            </a:r>
          </a:p>
          <a:p>
            <a:pPr>
              <a:spcBef>
                <a:spcPts val="1200"/>
              </a:spcBef>
              <a:defRPr/>
            </a:pPr>
            <a:r>
              <a:rPr lang="en-US" sz="2800" dirty="0"/>
              <a:t>What communication medium should be used?</a:t>
            </a:r>
          </a:p>
          <a:p>
            <a:pPr>
              <a:defRPr/>
            </a:pPr>
            <a:endParaRPr lang="en-US" sz="2800" dirty="0"/>
          </a:p>
          <a:p>
            <a:pPr>
              <a:defRPr/>
            </a:pPr>
            <a:endParaRPr lang="en-US" sz="2800" dirty="0"/>
          </a:p>
          <a:p>
            <a:pPr>
              <a:defRPr/>
            </a:pPr>
            <a:endParaRPr lang="en-US" sz="2800" dirty="0"/>
          </a:p>
        </p:txBody>
      </p:sp>
      <p:pic>
        <p:nvPicPr>
          <p:cNvPr id="4" name="Grafik 3">
            <a:extLst>
              <a:ext uri="{FF2B5EF4-FFF2-40B4-BE49-F238E27FC236}">
                <a16:creationId xmlns:a16="http://schemas.microsoft.com/office/drawing/2014/main" id="{2D7A2110-F733-44FB-8FE4-275A90DAFC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D2C422E8-E6DD-4F46-B905-6D815B5CE6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4BF99E8F-C4C6-428C-9644-2544ED79B6A4}"/>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5EBCF725-4FC4-4920-8779-F4050CDFDE48}"/>
              </a:ext>
            </a:extLst>
          </p:cNvPr>
          <p:cNvSpPr>
            <a:spLocks noGrp="1"/>
          </p:cNvSpPr>
          <p:nvPr>
            <p:ph type="sldNum" sz="quarter" idx="12"/>
          </p:nvPr>
        </p:nvSpPr>
        <p:spPr/>
        <p:txBody>
          <a:bodyPr/>
          <a:lstStyle/>
          <a:p>
            <a:fld id="{B6F15528-21DE-4FAA-801E-634DDDAF4B2B}" type="slidenum">
              <a:rPr lang="en-US" smtClean="0"/>
              <a:pPr/>
              <a:t>59</a:t>
            </a:fld>
            <a:endParaRPr lang="en-US" dirty="0"/>
          </a:p>
        </p:txBody>
      </p:sp>
    </p:spTree>
    <p:extLst>
      <p:ext uri="{BB962C8B-B14F-4D97-AF65-F5344CB8AC3E}">
        <p14:creationId xmlns:p14="http://schemas.microsoft.com/office/powerpoint/2010/main" val="1988842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305800" cy="1143000"/>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Communication Plan</a:t>
            </a:r>
          </a:p>
        </p:txBody>
      </p:sp>
      <p:pic>
        <p:nvPicPr>
          <p:cNvPr id="4" name="Picture 3"/>
          <p:cNvPicPr>
            <a:picLocks noChangeAspect="1"/>
          </p:cNvPicPr>
          <p:nvPr/>
        </p:nvPicPr>
        <p:blipFill>
          <a:blip r:embed="rId3" cstate="print"/>
          <a:stretch>
            <a:fillRect/>
          </a:stretch>
        </p:blipFill>
        <p:spPr>
          <a:xfrm>
            <a:off x="304800" y="1815353"/>
            <a:ext cx="8133647" cy="3352801"/>
          </a:xfrm>
          <a:prstGeom prst="rect">
            <a:avLst/>
          </a:prstGeom>
        </p:spPr>
      </p:pic>
      <p:sp>
        <p:nvSpPr>
          <p:cNvPr id="6" name="Rectangle 5"/>
          <p:cNvSpPr/>
          <p:nvPr/>
        </p:nvSpPr>
        <p:spPr>
          <a:xfrm>
            <a:off x="3733800" y="5190566"/>
            <a:ext cx="4572000" cy="1200329"/>
          </a:xfrm>
          <a:prstGeom prst="rect">
            <a:avLst/>
          </a:prstGeom>
        </p:spPr>
        <p:txBody>
          <a:bodyPr>
            <a:spAutoFit/>
          </a:bodyPr>
          <a:lstStyle/>
          <a:p>
            <a:r>
              <a:rPr lang="en-US" b="1" dirty="0"/>
              <a:t>FIGURE 3-13</a:t>
            </a:r>
          </a:p>
          <a:p>
            <a:r>
              <a:rPr lang="en-US" dirty="0"/>
              <a:t>The project communication matrix</a:t>
            </a:r>
          </a:p>
          <a:p>
            <a:r>
              <a:rPr lang="en-US" dirty="0"/>
              <a:t>provides a high-level summary of the</a:t>
            </a:r>
          </a:p>
          <a:p>
            <a:r>
              <a:rPr lang="en-US" dirty="0"/>
              <a:t>communication plan</a:t>
            </a:r>
          </a:p>
        </p:txBody>
      </p:sp>
      <p:pic>
        <p:nvPicPr>
          <p:cNvPr id="5" name="Grafik 4">
            <a:extLst>
              <a:ext uri="{FF2B5EF4-FFF2-40B4-BE49-F238E27FC236}">
                <a16:creationId xmlns:a16="http://schemas.microsoft.com/office/drawing/2014/main" id="{29429FDA-9AB0-4D0B-92CB-F7C997A9E1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B14B3849-766D-4C24-AC66-1303D52984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9B0ACA5B-DADF-4EF4-934A-92D25EEED86D}"/>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8" name="Foliennummernplatzhalter 7">
            <a:extLst>
              <a:ext uri="{FF2B5EF4-FFF2-40B4-BE49-F238E27FC236}">
                <a16:creationId xmlns:a16="http://schemas.microsoft.com/office/drawing/2014/main" id="{92392AE0-FF13-4B6E-9072-E5A0B0BA5380}"/>
              </a:ext>
            </a:extLst>
          </p:cNvPr>
          <p:cNvSpPr>
            <a:spLocks noGrp="1"/>
          </p:cNvSpPr>
          <p:nvPr>
            <p:ph type="sldNum" sz="quarter" idx="12"/>
          </p:nvPr>
        </p:nvSpPr>
        <p:spPr/>
        <p:txBody>
          <a:bodyPr/>
          <a:lstStyle/>
          <a:p>
            <a:fld id="{B6F15528-21DE-4FAA-801E-634DDDAF4B2B}" type="slidenum">
              <a:rPr lang="en-US" smtClean="0"/>
              <a:pPr/>
              <a:t>60</a:t>
            </a:fld>
            <a:endParaRPr lang="en-US" dirty="0"/>
          </a:p>
        </p:txBody>
      </p:sp>
    </p:spTree>
    <p:extLst>
      <p:ext uri="{BB962C8B-B14F-4D97-AF65-F5344CB8AC3E}">
        <p14:creationId xmlns:p14="http://schemas.microsoft.com/office/powerpoint/2010/main" val="11150976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838200"/>
          </a:xfrm>
        </p:spPr>
        <p:txBody>
          <a:bodyPr/>
          <a:lstStyle/>
          <a:p>
            <a:r>
              <a:rPr lang="en-US" dirty="0"/>
              <a:t>Determining Project Standards and Procedures</a:t>
            </a:r>
          </a:p>
        </p:txBody>
      </p:sp>
      <p:sp>
        <p:nvSpPr>
          <p:cNvPr id="3" name="Content Placeholder 2"/>
          <p:cNvSpPr>
            <a:spLocks noGrp="1"/>
          </p:cNvSpPr>
          <p:nvPr>
            <p:ph idx="1"/>
          </p:nvPr>
        </p:nvSpPr>
        <p:spPr/>
        <p:txBody>
          <a:bodyPr/>
          <a:lstStyle/>
          <a:p>
            <a:r>
              <a:rPr lang="en-US" dirty="0"/>
              <a:t>Type of SDLC methodology</a:t>
            </a:r>
          </a:p>
          <a:p>
            <a:r>
              <a:rPr lang="en-US" dirty="0"/>
              <a:t>Documentation styles</a:t>
            </a:r>
          </a:p>
          <a:p>
            <a:r>
              <a:rPr lang="en-US" dirty="0"/>
              <a:t>Status updates</a:t>
            </a:r>
          </a:p>
          <a:p>
            <a:r>
              <a:rPr lang="en-US" dirty="0"/>
              <a:t>Terminology</a:t>
            </a:r>
          </a:p>
        </p:txBody>
      </p:sp>
      <p:pic>
        <p:nvPicPr>
          <p:cNvPr id="4" name="Grafik 3">
            <a:extLst>
              <a:ext uri="{FF2B5EF4-FFF2-40B4-BE49-F238E27FC236}">
                <a16:creationId xmlns:a16="http://schemas.microsoft.com/office/drawing/2014/main" id="{96813DCE-9766-4B9B-A8A1-2DED5C74A9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7139F079-1A7C-47EE-9125-3D098A70C2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ußzeilenplatzhalter 5">
            <a:extLst>
              <a:ext uri="{FF2B5EF4-FFF2-40B4-BE49-F238E27FC236}">
                <a16:creationId xmlns:a16="http://schemas.microsoft.com/office/drawing/2014/main" id="{7E4A1CBF-0A9C-49A2-BE40-5EA9DE9757EE}"/>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7" name="Foliennummernplatzhalter 6">
            <a:extLst>
              <a:ext uri="{FF2B5EF4-FFF2-40B4-BE49-F238E27FC236}">
                <a16:creationId xmlns:a16="http://schemas.microsoft.com/office/drawing/2014/main" id="{5142C97B-E390-4A77-A9DC-AD307C299C07}"/>
              </a:ext>
            </a:extLst>
          </p:cNvPr>
          <p:cNvSpPr>
            <a:spLocks noGrp="1"/>
          </p:cNvSpPr>
          <p:nvPr>
            <p:ph type="sldNum" sz="quarter" idx="12"/>
          </p:nvPr>
        </p:nvSpPr>
        <p:spPr/>
        <p:txBody>
          <a:bodyPr/>
          <a:lstStyle/>
          <a:p>
            <a:fld id="{B6F15528-21DE-4FAA-801E-634DDDAF4B2B}" type="slidenum">
              <a:rPr lang="en-US" smtClean="0"/>
              <a:pPr/>
              <a:t>61</a:t>
            </a:fld>
            <a:endParaRPr lang="en-US" dirty="0"/>
          </a:p>
        </p:txBody>
      </p:sp>
    </p:spTree>
    <p:extLst>
      <p:ext uri="{BB962C8B-B14F-4D97-AF65-F5344CB8AC3E}">
        <p14:creationId xmlns:p14="http://schemas.microsoft.com/office/powerpoint/2010/main" val="10675317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Identifying and Assessing Risk</a:t>
            </a:r>
          </a:p>
        </p:txBody>
      </p:sp>
      <p:sp>
        <p:nvSpPr>
          <p:cNvPr id="3" name="Content Placeholder 2"/>
          <p:cNvSpPr>
            <a:spLocks noGrp="1"/>
          </p:cNvSpPr>
          <p:nvPr>
            <p:ph idx="1"/>
          </p:nvPr>
        </p:nvSpPr>
        <p:spPr/>
        <p:txBody>
          <a:bodyPr/>
          <a:lstStyle/>
          <a:p>
            <a:r>
              <a:rPr lang="en-US" dirty="0"/>
              <a:t>Sources of risk</a:t>
            </a:r>
          </a:p>
          <a:p>
            <a:r>
              <a:rPr lang="en-US" dirty="0"/>
              <a:t>Consequences of risk</a:t>
            </a:r>
          </a:p>
          <a:p>
            <a:r>
              <a:rPr lang="en-US" dirty="0"/>
              <a:t>Possible sources: new technology, user resistance, critical resource availability, competitive reactions, regulatory changes, team member experience</a:t>
            </a:r>
          </a:p>
        </p:txBody>
      </p:sp>
      <p:pic>
        <p:nvPicPr>
          <p:cNvPr id="4" name="Grafik 3">
            <a:extLst>
              <a:ext uri="{FF2B5EF4-FFF2-40B4-BE49-F238E27FC236}">
                <a16:creationId xmlns:a16="http://schemas.microsoft.com/office/drawing/2014/main" id="{254168F4-9487-49B0-95A4-14F8E6B9A5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7D6DB309-11BF-4CDA-8672-DF5A9A4D6C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ußzeilenplatzhalter 5">
            <a:extLst>
              <a:ext uri="{FF2B5EF4-FFF2-40B4-BE49-F238E27FC236}">
                <a16:creationId xmlns:a16="http://schemas.microsoft.com/office/drawing/2014/main" id="{617E0339-999F-49BB-9F52-EDF7ED9B9C91}"/>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7" name="Foliennummernplatzhalter 6">
            <a:extLst>
              <a:ext uri="{FF2B5EF4-FFF2-40B4-BE49-F238E27FC236}">
                <a16:creationId xmlns:a16="http://schemas.microsoft.com/office/drawing/2014/main" id="{9BEDDDA1-0566-4437-9AD8-D137CCB59884}"/>
              </a:ext>
            </a:extLst>
          </p:cNvPr>
          <p:cNvSpPr>
            <a:spLocks noGrp="1"/>
          </p:cNvSpPr>
          <p:nvPr>
            <p:ph type="sldNum" sz="quarter" idx="12"/>
          </p:nvPr>
        </p:nvSpPr>
        <p:spPr/>
        <p:txBody>
          <a:bodyPr/>
          <a:lstStyle/>
          <a:p>
            <a:fld id="{B6F15528-21DE-4FAA-801E-634DDDAF4B2B}" type="slidenum">
              <a:rPr lang="en-US" smtClean="0"/>
              <a:pPr/>
              <a:t>62</a:t>
            </a:fld>
            <a:endParaRPr lang="en-US" dirty="0"/>
          </a:p>
        </p:txBody>
      </p:sp>
    </p:spTree>
    <p:extLst>
      <p:ext uri="{BB962C8B-B14F-4D97-AF65-F5344CB8AC3E}">
        <p14:creationId xmlns:p14="http://schemas.microsoft.com/office/powerpoint/2010/main" val="10435698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4"/>
          <p:cNvSpPr>
            <a:spLocks noGrp="1" noChangeArrowheads="1"/>
          </p:cNvSpPr>
          <p:nvPr>
            <p:ph type="title"/>
          </p:nvPr>
        </p:nvSpPr>
        <p:spPr>
          <a:xfrm>
            <a:off x="457200" y="381000"/>
            <a:ext cx="8382000" cy="838200"/>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Developing a Preliminary Budget</a:t>
            </a:r>
          </a:p>
        </p:txBody>
      </p:sp>
      <p:sp>
        <p:nvSpPr>
          <p:cNvPr id="21508" name="Text Box 7"/>
          <p:cNvSpPr txBox="1">
            <a:spLocks noChangeArrowheads="1"/>
          </p:cNvSpPr>
          <p:nvPr/>
        </p:nvSpPr>
        <p:spPr bwMode="auto">
          <a:xfrm>
            <a:off x="6918325" y="2601913"/>
            <a:ext cx="16922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Wingdings" panose="05000000000000000000" pitchFamily="2" charset="2"/>
              <a:buNone/>
            </a:pPr>
            <a:endParaRPr lang="en-US" altLang="en-US" sz="2000"/>
          </a:p>
        </p:txBody>
      </p:sp>
      <p:sp>
        <p:nvSpPr>
          <p:cNvPr id="21509" name="Text Box 8"/>
          <p:cNvSpPr txBox="1">
            <a:spLocks noChangeArrowheads="1"/>
          </p:cNvSpPr>
          <p:nvPr/>
        </p:nvSpPr>
        <p:spPr bwMode="auto">
          <a:xfrm>
            <a:off x="6553200" y="4572000"/>
            <a:ext cx="2362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Wingdings" panose="05000000000000000000" pitchFamily="2" charset="2"/>
              <a:buNone/>
            </a:pPr>
            <a:r>
              <a:rPr lang="en-US" altLang="en-US" sz="2400" dirty="0"/>
              <a:t>Spreadsheet software is good for this.</a:t>
            </a:r>
          </a:p>
        </p:txBody>
      </p:sp>
      <p:sp>
        <p:nvSpPr>
          <p:cNvPr id="21512" name="Rectangle 9"/>
          <p:cNvSpPr>
            <a:spLocks noChangeArrowheads="1"/>
          </p:cNvSpPr>
          <p:nvPr/>
        </p:nvSpPr>
        <p:spPr bwMode="auto">
          <a:xfrm>
            <a:off x="6534150" y="1333500"/>
            <a:ext cx="25908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3-14</a:t>
            </a:r>
          </a:p>
          <a:p>
            <a:pPr eaLnBrk="1" hangingPunct="1"/>
            <a:r>
              <a:rPr lang="en-US" altLang="en-US" dirty="0"/>
              <a:t>A financial cost and benefit analysis for a systems development project </a:t>
            </a:r>
            <a:r>
              <a:rPr lang="en-US" altLang="en-US" sz="1600" dirty="0"/>
              <a:t>(</a:t>
            </a:r>
            <a:r>
              <a:rPr lang="en-US" altLang="en-US" sz="1600" i="1" dirty="0"/>
              <a:t>Source: </a:t>
            </a:r>
            <a:r>
              <a:rPr lang="en-US" altLang="en-US" sz="1600" dirty="0"/>
              <a:t>Microsoft Corporation.)</a:t>
            </a:r>
          </a:p>
        </p:txBody>
      </p:sp>
      <p:pic>
        <p:nvPicPr>
          <p:cNvPr id="2" name="Picture 1"/>
          <p:cNvPicPr>
            <a:picLocks noChangeAspect="1"/>
          </p:cNvPicPr>
          <p:nvPr/>
        </p:nvPicPr>
        <p:blipFill>
          <a:blip r:embed="rId3" cstate="print"/>
          <a:stretch>
            <a:fillRect/>
          </a:stretch>
        </p:blipFill>
        <p:spPr>
          <a:xfrm>
            <a:off x="556274" y="1333500"/>
            <a:ext cx="5855893" cy="4762500"/>
          </a:xfrm>
          <a:prstGeom prst="rect">
            <a:avLst/>
          </a:prstGeom>
        </p:spPr>
      </p:pic>
      <p:pic>
        <p:nvPicPr>
          <p:cNvPr id="7" name="Grafik 6">
            <a:extLst>
              <a:ext uri="{FF2B5EF4-FFF2-40B4-BE49-F238E27FC236}">
                <a16:creationId xmlns:a16="http://schemas.microsoft.com/office/drawing/2014/main" id="{3CACBC31-C793-40CE-B0BE-B2D544760A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7DB3EFFF-D820-4B8B-8C2C-C8810B32DB5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3C26FFE7-87FD-44E1-8C6C-42860AEBC489}"/>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4" name="Foliennummernplatzhalter 3">
            <a:extLst>
              <a:ext uri="{FF2B5EF4-FFF2-40B4-BE49-F238E27FC236}">
                <a16:creationId xmlns:a16="http://schemas.microsoft.com/office/drawing/2014/main" id="{3C9A286A-D650-4F32-99DA-F707DC3E4CDA}"/>
              </a:ext>
            </a:extLst>
          </p:cNvPr>
          <p:cNvSpPr>
            <a:spLocks noGrp="1"/>
          </p:cNvSpPr>
          <p:nvPr>
            <p:ph type="sldNum" sz="quarter" idx="12"/>
          </p:nvPr>
        </p:nvSpPr>
        <p:spPr/>
        <p:txBody>
          <a:bodyPr/>
          <a:lstStyle/>
          <a:p>
            <a:fld id="{B6F15528-21DE-4FAA-801E-634DDDAF4B2B}" type="slidenum">
              <a:rPr lang="en-US" smtClean="0"/>
              <a:pPr/>
              <a:t>63</a:t>
            </a:fld>
            <a:endParaRPr lang="en-US" dirty="0"/>
          </a:p>
        </p:txBody>
      </p:sp>
    </p:spTree>
    <p:extLst>
      <p:ext uri="{BB962C8B-B14F-4D97-AF65-F5344CB8AC3E}">
        <p14:creationId xmlns:p14="http://schemas.microsoft.com/office/powerpoint/2010/main" val="968967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a:t>Setting a Baseline Project Plan</a:t>
            </a:r>
          </a:p>
        </p:txBody>
      </p:sp>
      <p:sp>
        <p:nvSpPr>
          <p:cNvPr id="23555" name="Content Placeholder 5"/>
          <p:cNvSpPr>
            <a:spLocks noGrp="1"/>
          </p:cNvSpPr>
          <p:nvPr>
            <p:ph idx="1"/>
          </p:nvPr>
        </p:nvSpPr>
        <p:spPr/>
        <p:txBody>
          <a:bodyPr/>
          <a:lstStyle/>
          <a:p>
            <a:r>
              <a:rPr lang="en-US" altLang="en-US"/>
              <a:t>A </a:t>
            </a:r>
            <a:r>
              <a:rPr lang="en-US" altLang="en-US" b="1"/>
              <a:t>Baseline Project Plan</a:t>
            </a:r>
            <a:r>
              <a:rPr lang="en-US" altLang="en-US"/>
              <a:t> provides an estimate of the project’s tasks and resource requirements and is used to guide the next project phase—execution. As new information is acquired during project execution, the baseline plan will continue to be updated.</a:t>
            </a:r>
          </a:p>
        </p:txBody>
      </p:sp>
      <p:pic>
        <p:nvPicPr>
          <p:cNvPr id="4" name="Grafik 3">
            <a:extLst>
              <a:ext uri="{FF2B5EF4-FFF2-40B4-BE49-F238E27FC236}">
                <a16:creationId xmlns:a16="http://schemas.microsoft.com/office/drawing/2014/main" id="{A224F9FC-147E-4102-9FE1-0DA2810441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CA89C229-7C88-4E2E-AB60-719CA5E703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03DABCD7-AC11-4969-B732-EFD4EEA7F07C}"/>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BA3B8E5B-672A-4743-97C9-D4295DC258DD}"/>
              </a:ext>
            </a:extLst>
          </p:cNvPr>
          <p:cNvSpPr>
            <a:spLocks noGrp="1"/>
          </p:cNvSpPr>
          <p:nvPr>
            <p:ph type="sldNum" sz="quarter" idx="12"/>
          </p:nvPr>
        </p:nvSpPr>
        <p:spPr/>
        <p:txBody>
          <a:bodyPr/>
          <a:lstStyle/>
          <a:p>
            <a:fld id="{B6F15528-21DE-4FAA-801E-634DDDAF4B2B}" type="slidenum">
              <a:rPr lang="en-US" smtClean="0"/>
              <a:pPr/>
              <a:t>64</a:t>
            </a:fld>
            <a:endParaRPr lang="en-US" dirty="0"/>
          </a:p>
        </p:txBody>
      </p:sp>
    </p:spTree>
    <p:extLst>
      <p:ext uri="{BB962C8B-B14F-4D97-AF65-F5344CB8AC3E}">
        <p14:creationId xmlns:p14="http://schemas.microsoft.com/office/powerpoint/2010/main" val="39699511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normAutofit/>
          </a:bodyPr>
          <a:lstStyle/>
          <a:p>
            <a:r>
              <a:rPr lang="en-US" altLang="en-US" dirty="0"/>
              <a:t>PM Phase 3: Project Execution</a:t>
            </a:r>
          </a:p>
        </p:txBody>
      </p:sp>
      <p:sp>
        <p:nvSpPr>
          <p:cNvPr id="24580" name="Rectangle 3" descr="Rectangle: Click to edit Master text styles&#10;Second level&#10;Third level&#10;Fourth level&#10;Fifth level"/>
          <p:cNvSpPr>
            <a:spLocks noGrp="1" noChangeArrowheads="1"/>
          </p:cNvSpPr>
          <p:nvPr>
            <p:ph type="body" idx="1"/>
          </p:nvPr>
        </p:nvSpPr>
        <p:spPr/>
        <p:txBody>
          <a:bodyPr/>
          <a:lstStyle/>
          <a:p>
            <a:pPr>
              <a:lnSpc>
                <a:spcPct val="90000"/>
              </a:lnSpc>
            </a:pPr>
            <a:r>
              <a:rPr lang="en-US" altLang="en-US"/>
              <a:t>Plans created in prior phases are put into action.</a:t>
            </a:r>
          </a:p>
          <a:p>
            <a:pPr>
              <a:lnSpc>
                <a:spcPct val="90000"/>
              </a:lnSpc>
            </a:pPr>
            <a:r>
              <a:rPr lang="en-US" altLang="en-US"/>
              <a:t>Actions</a:t>
            </a:r>
          </a:p>
          <a:p>
            <a:pPr lvl="1">
              <a:lnSpc>
                <a:spcPct val="90000"/>
              </a:lnSpc>
            </a:pPr>
            <a:r>
              <a:rPr lang="en-US" altLang="en-US"/>
              <a:t>Execute baseline project plan.</a:t>
            </a:r>
          </a:p>
          <a:p>
            <a:pPr lvl="1">
              <a:lnSpc>
                <a:spcPct val="90000"/>
              </a:lnSpc>
            </a:pPr>
            <a:r>
              <a:rPr lang="en-US" altLang="en-US"/>
              <a:t>Monitor progress against baseline plan.</a:t>
            </a:r>
          </a:p>
          <a:p>
            <a:pPr lvl="1">
              <a:lnSpc>
                <a:spcPct val="90000"/>
              </a:lnSpc>
            </a:pPr>
            <a:r>
              <a:rPr lang="en-US" altLang="en-US"/>
              <a:t>Manage changes in baseline plan.</a:t>
            </a:r>
          </a:p>
          <a:p>
            <a:pPr lvl="1">
              <a:lnSpc>
                <a:spcPct val="90000"/>
              </a:lnSpc>
            </a:pPr>
            <a:r>
              <a:rPr lang="en-US" altLang="en-US"/>
              <a:t>Maintain project workbook.</a:t>
            </a:r>
          </a:p>
          <a:p>
            <a:pPr lvl="1">
              <a:lnSpc>
                <a:spcPct val="90000"/>
              </a:lnSpc>
            </a:pPr>
            <a:r>
              <a:rPr lang="en-US" altLang="en-US"/>
              <a:t>Communicate project status.</a:t>
            </a:r>
          </a:p>
        </p:txBody>
      </p:sp>
      <p:pic>
        <p:nvPicPr>
          <p:cNvPr id="4" name="Grafik 3">
            <a:extLst>
              <a:ext uri="{FF2B5EF4-FFF2-40B4-BE49-F238E27FC236}">
                <a16:creationId xmlns:a16="http://schemas.microsoft.com/office/drawing/2014/main" id="{3F4D2FAA-A6A7-4E45-A2C0-C733A48531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7707C0B3-C5E0-469A-9C56-D3ADEB5227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F6D9AC1C-FDDB-467C-AE4E-C3609A303A71}"/>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656BBA8D-2107-48A8-8511-2C34C105148D}"/>
              </a:ext>
            </a:extLst>
          </p:cNvPr>
          <p:cNvSpPr>
            <a:spLocks noGrp="1"/>
          </p:cNvSpPr>
          <p:nvPr>
            <p:ph type="sldNum" sz="quarter" idx="12"/>
          </p:nvPr>
        </p:nvSpPr>
        <p:spPr/>
        <p:txBody>
          <a:bodyPr/>
          <a:lstStyle/>
          <a:p>
            <a:fld id="{B6F15528-21DE-4FAA-801E-634DDDAF4B2B}" type="slidenum">
              <a:rPr lang="en-US" smtClean="0"/>
              <a:pPr/>
              <a:t>65</a:t>
            </a:fld>
            <a:endParaRPr lang="en-US" dirty="0"/>
          </a:p>
        </p:txBody>
      </p:sp>
    </p:spTree>
    <p:extLst>
      <p:ext uri="{BB962C8B-B14F-4D97-AF65-F5344CB8AC3E}">
        <p14:creationId xmlns:p14="http://schemas.microsoft.com/office/powerpoint/2010/main" val="35499515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609600" y="2209800"/>
            <a:ext cx="8002006" cy="4038600"/>
          </a:xfrm>
          <a:prstGeom prst="rect">
            <a:avLst/>
          </a:prstGeom>
        </p:spPr>
      </p:pic>
      <p:sp>
        <p:nvSpPr>
          <p:cNvPr id="25604" name="Rectangle 2"/>
          <p:cNvSpPr>
            <a:spLocks noGrp="1" noChangeArrowheads="1"/>
          </p:cNvSpPr>
          <p:nvPr>
            <p:ph type="title"/>
          </p:nvPr>
        </p:nvSpPr>
        <p:spPr>
          <a:xfrm>
            <a:off x="76200" y="457200"/>
            <a:ext cx="8991600" cy="838200"/>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Monitoring Progress with a Gantt Chart</a:t>
            </a:r>
          </a:p>
        </p:txBody>
      </p:sp>
      <p:sp>
        <p:nvSpPr>
          <p:cNvPr id="25605" name="Text Box 7"/>
          <p:cNvSpPr txBox="1">
            <a:spLocks noChangeArrowheads="1"/>
          </p:cNvSpPr>
          <p:nvPr/>
        </p:nvSpPr>
        <p:spPr bwMode="auto">
          <a:xfrm>
            <a:off x="1219200" y="5038725"/>
            <a:ext cx="6705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Wingdings" panose="05000000000000000000" pitchFamily="2" charset="2"/>
              <a:buNone/>
            </a:pPr>
            <a:r>
              <a:rPr lang="en-US" altLang="en-US" sz="2000"/>
              <a:t>Red bars indicate critical path; lines through bars indicate percent complete.</a:t>
            </a:r>
          </a:p>
        </p:txBody>
      </p:sp>
      <p:sp>
        <p:nvSpPr>
          <p:cNvPr id="25608" name="Rectangle 8"/>
          <p:cNvSpPr>
            <a:spLocks noChangeArrowheads="1"/>
          </p:cNvSpPr>
          <p:nvPr/>
        </p:nvSpPr>
        <p:spPr bwMode="auto">
          <a:xfrm>
            <a:off x="523875" y="1209675"/>
            <a:ext cx="7924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3-16</a:t>
            </a:r>
          </a:p>
          <a:p>
            <a:pPr eaLnBrk="1" hangingPunct="1"/>
            <a:r>
              <a:rPr lang="en-US" altLang="en-US" dirty="0"/>
              <a:t>Gantt chart with tasks 3 and 7 completed and task 8 partially completed </a:t>
            </a:r>
            <a:r>
              <a:rPr lang="en-US" altLang="en-US" sz="1600" dirty="0"/>
              <a:t>(</a:t>
            </a:r>
            <a:r>
              <a:rPr lang="en-US" altLang="en-US" sz="1600" i="1" dirty="0"/>
              <a:t>Source: </a:t>
            </a:r>
            <a:r>
              <a:rPr lang="en-US" altLang="en-US" sz="1600" dirty="0"/>
              <a:t>Microsoft Corporation.)</a:t>
            </a:r>
          </a:p>
        </p:txBody>
      </p:sp>
      <p:pic>
        <p:nvPicPr>
          <p:cNvPr id="6" name="Grafik 5">
            <a:extLst>
              <a:ext uri="{FF2B5EF4-FFF2-40B4-BE49-F238E27FC236}">
                <a16:creationId xmlns:a16="http://schemas.microsoft.com/office/drawing/2014/main" id="{7D1E0F81-D47E-450B-AF71-12D7F67B2D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9FFF2794-B152-494A-BCB1-180C351A4D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FE802B42-9B77-4BF7-8FB8-3F399320615F}"/>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4" name="Foliennummernplatzhalter 3">
            <a:extLst>
              <a:ext uri="{FF2B5EF4-FFF2-40B4-BE49-F238E27FC236}">
                <a16:creationId xmlns:a16="http://schemas.microsoft.com/office/drawing/2014/main" id="{552D5BE8-EBD1-4B78-99CF-59D809125E63}"/>
              </a:ext>
            </a:extLst>
          </p:cNvPr>
          <p:cNvSpPr>
            <a:spLocks noGrp="1"/>
          </p:cNvSpPr>
          <p:nvPr>
            <p:ph type="sldNum" sz="quarter" idx="12"/>
          </p:nvPr>
        </p:nvSpPr>
        <p:spPr/>
        <p:txBody>
          <a:bodyPr/>
          <a:lstStyle/>
          <a:p>
            <a:fld id="{B6F15528-21DE-4FAA-801E-634DDDAF4B2B}" type="slidenum">
              <a:rPr lang="en-US" smtClean="0"/>
              <a:pPr/>
              <a:t>66</a:t>
            </a:fld>
            <a:endParaRPr lang="en-US" dirty="0"/>
          </a:p>
        </p:txBody>
      </p:sp>
    </p:spTree>
    <p:extLst>
      <p:ext uri="{BB962C8B-B14F-4D97-AF65-F5344CB8AC3E}">
        <p14:creationId xmlns:p14="http://schemas.microsoft.com/office/powerpoint/2010/main" val="11547309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p:txBody>
          <a:bodyPr/>
          <a:lstStyle/>
          <a:p>
            <a:r>
              <a:rPr lang="en-US" altLang="en-US" dirty="0"/>
              <a:t>Communication Methods</a:t>
            </a:r>
          </a:p>
        </p:txBody>
      </p:sp>
      <p:pic>
        <p:nvPicPr>
          <p:cNvPr id="2" name="Picture 1"/>
          <p:cNvPicPr>
            <a:picLocks noChangeAspect="1"/>
          </p:cNvPicPr>
          <p:nvPr/>
        </p:nvPicPr>
        <p:blipFill>
          <a:blip r:embed="rId3" cstate="print"/>
          <a:stretch>
            <a:fillRect/>
          </a:stretch>
        </p:blipFill>
        <p:spPr>
          <a:xfrm>
            <a:off x="457200" y="1524000"/>
            <a:ext cx="8234409" cy="4871715"/>
          </a:xfrm>
          <a:prstGeom prst="rect">
            <a:avLst/>
          </a:prstGeom>
        </p:spPr>
      </p:pic>
      <p:pic>
        <p:nvPicPr>
          <p:cNvPr id="4" name="Grafik 3">
            <a:extLst>
              <a:ext uri="{FF2B5EF4-FFF2-40B4-BE49-F238E27FC236}">
                <a16:creationId xmlns:a16="http://schemas.microsoft.com/office/drawing/2014/main" id="{52981D43-A97C-4DB9-8028-6F6605B0D5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2BBE6E6C-2B49-4163-9322-12289E23462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D3BFA7EF-86D1-462E-8BC9-482250DA6EB5}"/>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6" name="Foliennummernplatzhalter 5">
            <a:extLst>
              <a:ext uri="{FF2B5EF4-FFF2-40B4-BE49-F238E27FC236}">
                <a16:creationId xmlns:a16="http://schemas.microsoft.com/office/drawing/2014/main" id="{23F17603-372B-4794-8657-B9CD8FD0912D}"/>
              </a:ext>
            </a:extLst>
          </p:cNvPr>
          <p:cNvSpPr>
            <a:spLocks noGrp="1"/>
          </p:cNvSpPr>
          <p:nvPr>
            <p:ph type="sldNum" sz="quarter" idx="12"/>
          </p:nvPr>
        </p:nvSpPr>
        <p:spPr/>
        <p:txBody>
          <a:bodyPr/>
          <a:lstStyle/>
          <a:p>
            <a:fld id="{B6F15528-21DE-4FAA-801E-634DDDAF4B2B}" type="slidenum">
              <a:rPr lang="en-US" smtClean="0"/>
              <a:pPr/>
              <a:t>67</a:t>
            </a:fld>
            <a:endParaRPr lang="en-US" dirty="0"/>
          </a:p>
        </p:txBody>
      </p:sp>
    </p:spTree>
    <p:extLst>
      <p:ext uri="{BB962C8B-B14F-4D97-AF65-F5344CB8AC3E}">
        <p14:creationId xmlns:p14="http://schemas.microsoft.com/office/powerpoint/2010/main" val="18671983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p:txBody>
          <a:bodyPr>
            <a:normAutofit/>
          </a:bodyPr>
          <a:lstStyle/>
          <a:p>
            <a:r>
              <a:rPr lang="en-US" altLang="en-US" dirty="0"/>
              <a:t>PM Phase 4: Project Closedown</a:t>
            </a:r>
          </a:p>
        </p:txBody>
      </p:sp>
      <p:sp>
        <p:nvSpPr>
          <p:cNvPr id="27652" name="Rectangle 3" descr="Rectangle: Click to edit Master text styles&#10;Second level&#10;Third level&#10;Fourth level&#10;Fifth level"/>
          <p:cNvSpPr>
            <a:spLocks noGrp="1" noChangeArrowheads="1"/>
          </p:cNvSpPr>
          <p:nvPr>
            <p:ph type="body" idx="1"/>
          </p:nvPr>
        </p:nvSpPr>
        <p:spPr/>
        <p:txBody>
          <a:bodyPr/>
          <a:lstStyle/>
          <a:p>
            <a:r>
              <a:rPr lang="en-US" altLang="en-US"/>
              <a:t>Bring the project to an end.</a:t>
            </a:r>
          </a:p>
          <a:p>
            <a:r>
              <a:rPr lang="en-US" altLang="en-US"/>
              <a:t>Actions</a:t>
            </a:r>
          </a:p>
          <a:p>
            <a:pPr lvl="1"/>
            <a:r>
              <a:rPr lang="en-US" altLang="en-US"/>
              <a:t>Close down the project.</a:t>
            </a:r>
          </a:p>
          <a:p>
            <a:pPr lvl="1"/>
            <a:r>
              <a:rPr lang="en-US" altLang="en-US"/>
              <a:t>Conduct post-project reviews.</a:t>
            </a:r>
          </a:p>
          <a:p>
            <a:pPr lvl="1"/>
            <a:r>
              <a:rPr lang="en-US" altLang="en-US"/>
              <a:t>Close the customer contract.</a:t>
            </a:r>
          </a:p>
        </p:txBody>
      </p:sp>
      <p:pic>
        <p:nvPicPr>
          <p:cNvPr id="4" name="Grafik 3">
            <a:extLst>
              <a:ext uri="{FF2B5EF4-FFF2-40B4-BE49-F238E27FC236}">
                <a16:creationId xmlns:a16="http://schemas.microsoft.com/office/drawing/2014/main" id="{20A87CB4-505F-4D20-9318-EEF9F02FC0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8A9909CA-583C-4DE4-87E6-845FB406B9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9D1018A9-D6F9-481E-975D-F68F370BED15}"/>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9B6C29BE-3BB9-45CA-A03E-5A4CB5E25BEC}"/>
              </a:ext>
            </a:extLst>
          </p:cNvPr>
          <p:cNvSpPr>
            <a:spLocks noGrp="1"/>
          </p:cNvSpPr>
          <p:nvPr>
            <p:ph type="sldNum" sz="quarter" idx="12"/>
          </p:nvPr>
        </p:nvSpPr>
        <p:spPr/>
        <p:txBody>
          <a:bodyPr/>
          <a:lstStyle/>
          <a:p>
            <a:fld id="{B6F15528-21DE-4FAA-801E-634DDDAF4B2B}" type="slidenum">
              <a:rPr lang="en-US" smtClean="0"/>
              <a:pPr/>
              <a:t>68</a:t>
            </a:fld>
            <a:endParaRPr lang="en-US" dirty="0"/>
          </a:p>
        </p:txBody>
      </p:sp>
    </p:spTree>
    <p:extLst>
      <p:ext uri="{BB962C8B-B14F-4D97-AF65-F5344CB8AC3E}">
        <p14:creationId xmlns:p14="http://schemas.microsoft.com/office/powerpoint/2010/main" val="10705048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xfrm>
            <a:off x="381000" y="76200"/>
            <a:ext cx="8229600" cy="838200"/>
          </a:xfrm>
        </p:spPr>
        <p:txBody>
          <a:bodyPr vert="horz" lIns="0" rIns="0" bIns="0" anchor="b">
            <a:normAutofit/>
          </a:bodyPr>
          <a:lstStyle/>
          <a:p>
            <a:r>
              <a:rPr lang="en-US" altLang="en-US" dirty="0"/>
              <a:t>Representing and Scheduling Project Plans</a:t>
            </a:r>
          </a:p>
        </p:txBody>
      </p:sp>
      <p:sp>
        <p:nvSpPr>
          <p:cNvPr id="28676" name="Rectangle 3" descr="Rectangle: Click to edit Master text styles&#10;Second level&#10;Third level&#10;Fourth level&#10;Fifth level"/>
          <p:cNvSpPr>
            <a:spLocks noGrp="1" noChangeArrowheads="1"/>
          </p:cNvSpPr>
          <p:nvPr>
            <p:ph type="body" idx="1"/>
          </p:nvPr>
        </p:nvSpPr>
        <p:spPr/>
        <p:txBody>
          <a:bodyPr>
            <a:normAutofit lnSpcReduction="10000"/>
          </a:bodyPr>
          <a:lstStyle/>
          <a:p>
            <a:r>
              <a:rPr lang="en-US" altLang="en-US" sz="2800" dirty="0"/>
              <a:t>Gantt Charts</a:t>
            </a:r>
          </a:p>
          <a:p>
            <a:endParaRPr lang="en-US" altLang="en-US" sz="2800" dirty="0"/>
          </a:p>
          <a:p>
            <a:r>
              <a:rPr lang="en-US" altLang="en-US" sz="2800" dirty="0"/>
              <a:t>Network Diagrams</a:t>
            </a:r>
          </a:p>
          <a:p>
            <a:endParaRPr lang="en-US" altLang="en-US" sz="2800" dirty="0"/>
          </a:p>
          <a:p>
            <a:r>
              <a:rPr lang="en-US" altLang="en-US" sz="2800" dirty="0"/>
              <a:t>PERT Calculations</a:t>
            </a:r>
          </a:p>
          <a:p>
            <a:endParaRPr lang="en-US" altLang="en-US" sz="2800" dirty="0"/>
          </a:p>
          <a:p>
            <a:r>
              <a:rPr lang="en-US" altLang="en-US" sz="2800" dirty="0"/>
              <a:t>Critical Path Scheduling</a:t>
            </a:r>
          </a:p>
          <a:p>
            <a:endParaRPr lang="en-US" altLang="en-US" sz="2800" dirty="0"/>
          </a:p>
          <a:p>
            <a:r>
              <a:rPr lang="en-US" altLang="en-US" sz="2800" dirty="0"/>
              <a:t>Project Management Software</a:t>
            </a:r>
          </a:p>
        </p:txBody>
      </p:sp>
      <p:pic>
        <p:nvPicPr>
          <p:cNvPr id="4" name="Grafik 3">
            <a:extLst>
              <a:ext uri="{FF2B5EF4-FFF2-40B4-BE49-F238E27FC236}">
                <a16:creationId xmlns:a16="http://schemas.microsoft.com/office/drawing/2014/main" id="{34ABF1A8-AF56-45A1-9022-BEE237A231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B2D7F1F9-C06D-4937-8578-A1BB0A4CC4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3BE475F-3F93-49A6-8E09-F8D8BC431796}"/>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659BB573-CB88-4DAC-B77C-B6DB1BEDD820}"/>
              </a:ext>
            </a:extLst>
          </p:cNvPr>
          <p:cNvSpPr>
            <a:spLocks noGrp="1"/>
          </p:cNvSpPr>
          <p:nvPr>
            <p:ph type="sldNum" sz="quarter" idx="12"/>
          </p:nvPr>
        </p:nvSpPr>
        <p:spPr/>
        <p:txBody>
          <a:bodyPr/>
          <a:lstStyle/>
          <a:p>
            <a:fld id="{B6F15528-21DE-4FAA-801E-634DDDAF4B2B}" type="slidenum">
              <a:rPr lang="en-US" smtClean="0"/>
              <a:pPr/>
              <a:t>69</a:t>
            </a:fld>
            <a:endParaRPr lang="en-US" dirty="0"/>
          </a:p>
        </p:txBody>
      </p:sp>
    </p:spTree>
    <p:extLst>
      <p:ext uri="{BB962C8B-B14F-4D97-AF65-F5344CB8AC3E}">
        <p14:creationId xmlns:p14="http://schemas.microsoft.com/office/powerpoint/2010/main" val="8605579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p:txBody>
          <a:bodyPr>
            <a:normAutofit/>
          </a:bodyPr>
          <a:lstStyle/>
          <a:p>
            <a:r>
              <a:rPr lang="en-US" altLang="en-US" dirty="0"/>
              <a:t>Gantt Charts vs. Network Diagrams</a:t>
            </a:r>
          </a:p>
        </p:txBody>
      </p:sp>
      <p:sp>
        <p:nvSpPr>
          <p:cNvPr id="29700" name="Rectangle 3" descr="Rectangle: Click to edit Master text styles&#10;Second level&#10;Third level&#10;Fourth level&#10;Fifth level"/>
          <p:cNvSpPr>
            <a:spLocks noGrp="1" noChangeArrowheads="1"/>
          </p:cNvSpPr>
          <p:nvPr>
            <p:ph type="body" idx="1"/>
          </p:nvPr>
        </p:nvSpPr>
        <p:spPr/>
        <p:txBody>
          <a:bodyPr/>
          <a:lstStyle/>
          <a:p>
            <a:r>
              <a:rPr lang="en-US" altLang="en-US" sz="2800" dirty="0"/>
              <a:t>Gantt charts</a:t>
            </a:r>
          </a:p>
          <a:p>
            <a:pPr lvl="1"/>
            <a:r>
              <a:rPr lang="en-US" altLang="en-US" sz="2400" dirty="0"/>
              <a:t>Show task durations.</a:t>
            </a:r>
          </a:p>
          <a:p>
            <a:pPr lvl="1"/>
            <a:r>
              <a:rPr lang="en-US" altLang="en-US" sz="2400" dirty="0"/>
              <a:t>Show time overlap.</a:t>
            </a:r>
          </a:p>
          <a:p>
            <a:pPr lvl="1"/>
            <a:r>
              <a:rPr lang="en-US" altLang="en-US" sz="2400" dirty="0"/>
              <a:t>Show slack time in duration.</a:t>
            </a:r>
          </a:p>
          <a:p>
            <a:r>
              <a:rPr lang="en-US" altLang="en-US" sz="2800" dirty="0"/>
              <a:t>Network diagrams</a:t>
            </a:r>
          </a:p>
          <a:p>
            <a:pPr lvl="1"/>
            <a:r>
              <a:rPr lang="en-US" altLang="en-US" sz="2400" dirty="0"/>
              <a:t>Show task dependencies.</a:t>
            </a:r>
          </a:p>
          <a:p>
            <a:pPr lvl="1"/>
            <a:r>
              <a:rPr lang="en-US" altLang="en-US" sz="2400" dirty="0"/>
              <a:t>Do not show time overlap, but show parallelism.</a:t>
            </a:r>
          </a:p>
          <a:p>
            <a:pPr lvl="1"/>
            <a:r>
              <a:rPr lang="en-US" altLang="en-US" sz="2400" dirty="0"/>
              <a:t>Show slack time in boxes.</a:t>
            </a:r>
          </a:p>
        </p:txBody>
      </p:sp>
      <p:pic>
        <p:nvPicPr>
          <p:cNvPr id="4" name="Grafik 3">
            <a:extLst>
              <a:ext uri="{FF2B5EF4-FFF2-40B4-BE49-F238E27FC236}">
                <a16:creationId xmlns:a16="http://schemas.microsoft.com/office/drawing/2014/main" id="{22783DA9-2DCE-4261-9AB4-C4C66DE44E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B188B0DA-6818-4AF9-961B-DEA98918EF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7E9A22A8-CAF2-4A3C-BC12-3E448745FC55}"/>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D2280460-8726-4F37-AA2A-91366BE16B21}"/>
              </a:ext>
            </a:extLst>
          </p:cNvPr>
          <p:cNvSpPr>
            <a:spLocks noGrp="1"/>
          </p:cNvSpPr>
          <p:nvPr>
            <p:ph type="sldNum" sz="quarter" idx="12"/>
          </p:nvPr>
        </p:nvSpPr>
        <p:spPr/>
        <p:txBody>
          <a:bodyPr/>
          <a:lstStyle/>
          <a:p>
            <a:fld id="{B6F15528-21DE-4FAA-801E-634DDDAF4B2B}" type="slidenum">
              <a:rPr lang="en-US" smtClean="0"/>
              <a:pPr/>
              <a:t>70</a:t>
            </a:fld>
            <a:endParaRPr lang="en-US" dirty="0"/>
          </a:p>
        </p:txBody>
      </p:sp>
    </p:spTree>
    <p:extLst>
      <p:ext uri="{BB962C8B-B14F-4D97-AF65-F5344CB8AC3E}">
        <p14:creationId xmlns:p14="http://schemas.microsoft.com/office/powerpoint/2010/main" val="40489483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304800"/>
            <a:ext cx="8305800" cy="1143000"/>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Gantt Charts vs. Network Diagrams (Cont.)</a:t>
            </a:r>
          </a:p>
        </p:txBody>
      </p:sp>
      <p:sp>
        <p:nvSpPr>
          <p:cNvPr id="30728" name="Rectangle 2"/>
          <p:cNvSpPr>
            <a:spLocks noChangeArrowheads="1"/>
          </p:cNvSpPr>
          <p:nvPr/>
        </p:nvSpPr>
        <p:spPr bwMode="auto">
          <a:xfrm>
            <a:off x="429921" y="2170906"/>
            <a:ext cx="3380079"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3-18</a:t>
            </a:r>
          </a:p>
          <a:p>
            <a:pPr eaLnBrk="1" hangingPunct="1"/>
            <a:r>
              <a:rPr lang="en-US" altLang="en-US" dirty="0"/>
              <a:t>Graphical diagrams that depict project plans</a:t>
            </a:r>
          </a:p>
          <a:p>
            <a:pPr eaLnBrk="1" hangingPunct="1"/>
            <a:r>
              <a:rPr lang="en-US" altLang="en-US" dirty="0"/>
              <a:t>(a) A Gantt chart</a:t>
            </a:r>
          </a:p>
          <a:p>
            <a:pPr eaLnBrk="1" hangingPunct="1"/>
            <a:r>
              <a:rPr lang="en-US" altLang="en-US" dirty="0"/>
              <a:t>(b) A network diagram</a:t>
            </a:r>
          </a:p>
          <a:p>
            <a:pPr eaLnBrk="1" hangingPunct="1"/>
            <a:r>
              <a:rPr lang="en-US" altLang="en-US" sz="1600" dirty="0"/>
              <a:t>(</a:t>
            </a:r>
            <a:r>
              <a:rPr lang="en-US" altLang="en-US" sz="1600" i="1" dirty="0"/>
              <a:t>Source: </a:t>
            </a:r>
            <a:r>
              <a:rPr lang="en-US" altLang="en-US" sz="1600" dirty="0"/>
              <a:t>Microsoft Corporation.)</a:t>
            </a:r>
          </a:p>
        </p:txBody>
      </p:sp>
      <p:pic>
        <p:nvPicPr>
          <p:cNvPr id="2" name="Picture 1"/>
          <p:cNvPicPr>
            <a:picLocks noChangeAspect="1"/>
          </p:cNvPicPr>
          <p:nvPr/>
        </p:nvPicPr>
        <p:blipFill>
          <a:blip r:embed="rId3" cstate="print"/>
          <a:stretch>
            <a:fillRect/>
          </a:stretch>
        </p:blipFill>
        <p:spPr>
          <a:xfrm>
            <a:off x="4114800" y="1371599"/>
            <a:ext cx="4267200" cy="2616059"/>
          </a:xfrm>
          <a:prstGeom prst="rect">
            <a:avLst/>
          </a:prstGeom>
        </p:spPr>
      </p:pic>
      <p:pic>
        <p:nvPicPr>
          <p:cNvPr id="3" name="Picture 2"/>
          <p:cNvPicPr>
            <a:picLocks noChangeAspect="1"/>
          </p:cNvPicPr>
          <p:nvPr/>
        </p:nvPicPr>
        <p:blipFill>
          <a:blip r:embed="rId4" cstate="print"/>
          <a:stretch>
            <a:fillRect/>
          </a:stretch>
        </p:blipFill>
        <p:spPr>
          <a:xfrm>
            <a:off x="4114800" y="3581400"/>
            <a:ext cx="4108408" cy="2514600"/>
          </a:xfrm>
          <a:prstGeom prst="rect">
            <a:avLst/>
          </a:prstGeom>
        </p:spPr>
      </p:pic>
      <p:pic>
        <p:nvPicPr>
          <p:cNvPr id="6" name="Grafik 5">
            <a:extLst>
              <a:ext uri="{FF2B5EF4-FFF2-40B4-BE49-F238E27FC236}">
                <a16:creationId xmlns:a16="http://schemas.microsoft.com/office/drawing/2014/main" id="{BD3C7C1F-0248-4851-9E0B-296E6EA9B9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CACEA48D-0466-4A08-A3D0-8C6C0DBA3F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910C67B3-B15B-4BB0-908A-74E327143A32}"/>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5" name="Foliennummernplatzhalter 4">
            <a:extLst>
              <a:ext uri="{FF2B5EF4-FFF2-40B4-BE49-F238E27FC236}">
                <a16:creationId xmlns:a16="http://schemas.microsoft.com/office/drawing/2014/main" id="{E6363E25-D60D-4032-B874-447DB4F55BCF}"/>
              </a:ext>
            </a:extLst>
          </p:cNvPr>
          <p:cNvSpPr>
            <a:spLocks noGrp="1"/>
          </p:cNvSpPr>
          <p:nvPr>
            <p:ph type="sldNum" sz="quarter" idx="12"/>
          </p:nvPr>
        </p:nvSpPr>
        <p:spPr/>
        <p:txBody>
          <a:bodyPr/>
          <a:lstStyle/>
          <a:p>
            <a:fld id="{B6F15528-21DE-4FAA-801E-634DDDAF4B2B}" type="slidenum">
              <a:rPr lang="en-US" smtClean="0"/>
              <a:pPr/>
              <a:t>71</a:t>
            </a:fld>
            <a:endParaRPr lang="en-US" dirty="0"/>
          </a:p>
        </p:txBody>
      </p:sp>
    </p:spTree>
    <p:extLst>
      <p:ext uri="{BB962C8B-B14F-4D97-AF65-F5344CB8AC3E}">
        <p14:creationId xmlns:p14="http://schemas.microsoft.com/office/powerpoint/2010/main" val="644385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457200"/>
            <a:ext cx="8305800"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altLang="en-US" sz="3200">
                <a:solidFill>
                  <a:schemeClr val="tx1"/>
                </a:solidFill>
                <a:latin typeface="Times New Roman" panose="02020603050405020304" pitchFamily="18" charset="0"/>
                <a:cs typeface="Times New Roman" panose="02020603050405020304" pitchFamily="18" charset="0"/>
              </a:rPr>
              <a:t>Gantt Charts vs. Network Diagrams (Cont.)</a:t>
            </a:r>
          </a:p>
        </p:txBody>
      </p:sp>
      <p:pic>
        <p:nvPicPr>
          <p:cNvPr id="317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2362200"/>
            <a:ext cx="5791200"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1" name="Rectangle 1"/>
          <p:cNvSpPr>
            <a:spLocks noChangeArrowheads="1"/>
          </p:cNvSpPr>
          <p:nvPr/>
        </p:nvSpPr>
        <p:spPr bwMode="auto">
          <a:xfrm>
            <a:off x="4572000" y="1628775"/>
            <a:ext cx="4572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3-20</a:t>
            </a:r>
          </a:p>
          <a:p>
            <a:pPr eaLnBrk="1" hangingPunct="1"/>
            <a:r>
              <a:rPr lang="en-US" altLang="en-US" dirty="0"/>
              <a:t>A network diagram showing activities</a:t>
            </a:r>
          </a:p>
          <a:p>
            <a:pPr eaLnBrk="1" hangingPunct="1"/>
            <a:r>
              <a:rPr lang="en-US" altLang="en-US" dirty="0"/>
              <a:t>(represented by circles) and sequence of</a:t>
            </a:r>
          </a:p>
          <a:p>
            <a:pPr eaLnBrk="1" hangingPunct="1"/>
            <a:r>
              <a:rPr lang="en-US" altLang="en-US" dirty="0"/>
              <a:t>those activities (represented by arrows)</a:t>
            </a:r>
          </a:p>
        </p:txBody>
      </p:sp>
      <p:pic>
        <p:nvPicPr>
          <p:cNvPr id="5" name="Grafik 4">
            <a:extLst>
              <a:ext uri="{FF2B5EF4-FFF2-40B4-BE49-F238E27FC236}">
                <a16:creationId xmlns:a16="http://schemas.microsoft.com/office/drawing/2014/main" id="{2BF5F0DE-491D-4936-8CBF-55A6DC7434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55C5E059-40FB-4BF8-84F9-039644DE29F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2C8AC08-E770-4DF5-8F6B-74CA8D06DCD6}"/>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80D3D0DD-E4BA-4E0F-BD4C-AEBAF67D7E28}"/>
              </a:ext>
            </a:extLst>
          </p:cNvPr>
          <p:cNvSpPr>
            <a:spLocks noGrp="1"/>
          </p:cNvSpPr>
          <p:nvPr>
            <p:ph type="sldNum" sz="quarter" idx="12"/>
          </p:nvPr>
        </p:nvSpPr>
        <p:spPr/>
        <p:txBody>
          <a:bodyPr/>
          <a:lstStyle/>
          <a:p>
            <a:fld id="{B6F15528-21DE-4FAA-801E-634DDDAF4B2B}" type="slidenum">
              <a:rPr lang="en-US" smtClean="0"/>
              <a:pPr/>
              <a:t>72</a:t>
            </a:fld>
            <a:endParaRPr lang="en-US" dirty="0"/>
          </a:p>
        </p:txBody>
      </p:sp>
    </p:spTree>
    <p:extLst>
      <p:ext uri="{BB962C8B-B14F-4D97-AF65-F5344CB8AC3E}">
        <p14:creationId xmlns:p14="http://schemas.microsoft.com/office/powerpoint/2010/main" val="17452964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p:txBody>
          <a:bodyPr/>
          <a:lstStyle/>
          <a:p>
            <a:r>
              <a:rPr lang="en-US" altLang="en-US" dirty="0"/>
              <a:t>Estimating Task Duration</a:t>
            </a:r>
          </a:p>
        </p:txBody>
      </p:sp>
      <p:sp>
        <p:nvSpPr>
          <p:cNvPr id="32772" name="Rectangle 3" descr="Rectangle: Click to edit Master text styles&#10;Second level&#10;Third level&#10;Fourth level&#10;Fifth level"/>
          <p:cNvSpPr>
            <a:spLocks noGrp="1" noChangeArrowheads="1"/>
          </p:cNvSpPr>
          <p:nvPr>
            <p:ph type="body" idx="1"/>
          </p:nvPr>
        </p:nvSpPr>
        <p:spPr/>
        <p:txBody>
          <a:bodyPr/>
          <a:lstStyle/>
          <a:p>
            <a:pPr>
              <a:lnSpc>
                <a:spcPct val="90000"/>
              </a:lnSpc>
            </a:pPr>
            <a:r>
              <a:rPr lang="en-US" altLang="en-US" dirty="0"/>
              <a:t>PERT: Program Evaluation Review Technique</a:t>
            </a:r>
          </a:p>
          <a:p>
            <a:pPr>
              <a:lnSpc>
                <a:spcPct val="90000"/>
              </a:lnSpc>
            </a:pPr>
            <a:r>
              <a:rPr lang="en-US" altLang="en-US" dirty="0"/>
              <a:t>Technique that uses optimistic (</a:t>
            </a:r>
            <a:r>
              <a:rPr lang="en-US" altLang="en-US" i="1" dirty="0"/>
              <a:t>o</a:t>
            </a:r>
            <a:r>
              <a:rPr lang="en-US" altLang="en-US" dirty="0"/>
              <a:t>), pessimistic (</a:t>
            </a:r>
            <a:r>
              <a:rPr lang="en-US" altLang="en-US" i="1" dirty="0"/>
              <a:t>p</a:t>
            </a:r>
            <a:r>
              <a:rPr lang="en-US" altLang="en-US" dirty="0"/>
              <a:t>), and realistic (</a:t>
            </a:r>
            <a:r>
              <a:rPr lang="en-US" altLang="en-US" i="1" dirty="0"/>
              <a:t>r</a:t>
            </a:r>
            <a:r>
              <a:rPr lang="en-US" altLang="en-US" dirty="0"/>
              <a:t>) time estimates to determine expected task duration</a:t>
            </a:r>
          </a:p>
          <a:p>
            <a:pPr>
              <a:lnSpc>
                <a:spcPct val="90000"/>
              </a:lnSpc>
            </a:pPr>
            <a:r>
              <a:rPr lang="en-US" altLang="en-US" dirty="0"/>
              <a:t>Formula for Estimated Time:</a:t>
            </a:r>
          </a:p>
          <a:p>
            <a:pPr lvl="1">
              <a:lnSpc>
                <a:spcPct val="90000"/>
              </a:lnSpc>
            </a:pPr>
            <a:r>
              <a:rPr lang="en-US" altLang="en-US" dirty="0"/>
              <a:t>ET = (</a:t>
            </a:r>
            <a:r>
              <a:rPr lang="en-US" altLang="en-US" i="1" dirty="0"/>
              <a:t>o</a:t>
            </a:r>
            <a:r>
              <a:rPr lang="en-US" altLang="en-US" dirty="0"/>
              <a:t> + 4</a:t>
            </a:r>
            <a:r>
              <a:rPr lang="en-US" altLang="en-US" i="1" dirty="0"/>
              <a:t>r</a:t>
            </a:r>
            <a:r>
              <a:rPr lang="en-US" altLang="en-US" dirty="0"/>
              <a:t> + </a:t>
            </a:r>
            <a:r>
              <a:rPr lang="en-US" altLang="en-US" i="1" dirty="0"/>
              <a:t>p</a:t>
            </a:r>
            <a:r>
              <a:rPr lang="en-US" altLang="en-US" dirty="0"/>
              <a:t>)/6</a:t>
            </a:r>
          </a:p>
          <a:p>
            <a:pPr>
              <a:lnSpc>
                <a:spcPct val="90000"/>
              </a:lnSpc>
            </a:pPr>
            <a:endParaRPr lang="en-US" altLang="en-US" dirty="0"/>
          </a:p>
        </p:txBody>
      </p:sp>
      <p:pic>
        <p:nvPicPr>
          <p:cNvPr id="4" name="Grafik 3">
            <a:extLst>
              <a:ext uri="{FF2B5EF4-FFF2-40B4-BE49-F238E27FC236}">
                <a16:creationId xmlns:a16="http://schemas.microsoft.com/office/drawing/2014/main" id="{723A3993-2D21-4CF1-8D56-7EF8EE83BE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70FBE05-AFBA-4296-934F-64D73E51B8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50C1291-DA74-4F73-A722-6208CD3EB4BB}"/>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A6BCBF69-0CC5-4EF1-BB92-5B445943846C}"/>
              </a:ext>
            </a:extLst>
          </p:cNvPr>
          <p:cNvSpPr>
            <a:spLocks noGrp="1"/>
          </p:cNvSpPr>
          <p:nvPr>
            <p:ph type="sldNum" sz="quarter" idx="12"/>
          </p:nvPr>
        </p:nvSpPr>
        <p:spPr/>
        <p:txBody>
          <a:bodyPr/>
          <a:lstStyle/>
          <a:p>
            <a:fld id="{B6F15528-21DE-4FAA-801E-634DDDAF4B2B}" type="slidenum">
              <a:rPr lang="en-US" smtClean="0"/>
              <a:pPr/>
              <a:t>73</a:t>
            </a:fld>
            <a:endParaRPr lang="en-US" dirty="0"/>
          </a:p>
        </p:txBody>
      </p:sp>
    </p:spTree>
    <p:extLst>
      <p:ext uri="{BB962C8B-B14F-4D97-AF65-F5344CB8AC3E}">
        <p14:creationId xmlns:p14="http://schemas.microsoft.com/office/powerpoint/2010/main" val="23750347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457200" y="381000"/>
            <a:ext cx="8305800" cy="1143000"/>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Example PERT Analysis</a:t>
            </a:r>
          </a:p>
        </p:txBody>
      </p:sp>
      <p:sp>
        <p:nvSpPr>
          <p:cNvPr id="33796" name="Rectangle 4"/>
          <p:cNvSpPr>
            <a:spLocks noChangeArrowheads="1"/>
          </p:cNvSpPr>
          <p:nvPr/>
        </p:nvSpPr>
        <p:spPr bwMode="auto">
          <a:xfrm>
            <a:off x="1447800" y="5678488"/>
            <a:ext cx="6248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3-21</a:t>
            </a:r>
          </a:p>
          <a:p>
            <a:pPr eaLnBrk="1" hangingPunct="1"/>
            <a:r>
              <a:rPr lang="en-US" altLang="en-US" dirty="0"/>
              <a:t>Estimated time calculations for the SPTS project</a:t>
            </a:r>
          </a:p>
        </p:txBody>
      </p:sp>
      <p:pic>
        <p:nvPicPr>
          <p:cNvPr id="2" name="Picture 1"/>
          <p:cNvPicPr>
            <a:picLocks noChangeAspect="1"/>
          </p:cNvPicPr>
          <p:nvPr/>
        </p:nvPicPr>
        <p:blipFill>
          <a:blip r:embed="rId3" cstate="print"/>
          <a:stretch>
            <a:fillRect/>
          </a:stretch>
        </p:blipFill>
        <p:spPr>
          <a:xfrm>
            <a:off x="180975" y="1600200"/>
            <a:ext cx="8753567" cy="4038600"/>
          </a:xfrm>
          <a:prstGeom prst="rect">
            <a:avLst/>
          </a:prstGeom>
        </p:spPr>
      </p:pic>
      <p:pic>
        <p:nvPicPr>
          <p:cNvPr id="5" name="Grafik 4">
            <a:extLst>
              <a:ext uri="{FF2B5EF4-FFF2-40B4-BE49-F238E27FC236}">
                <a16:creationId xmlns:a16="http://schemas.microsoft.com/office/drawing/2014/main" id="{C6C94FAE-012A-453D-BC5A-332A1CF5D9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00AFA99B-0F33-4B85-B5BF-29BB351598F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F25B2DD5-C201-474B-80E3-269A07E953EC}"/>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4" name="Foliennummernplatzhalter 3">
            <a:extLst>
              <a:ext uri="{FF2B5EF4-FFF2-40B4-BE49-F238E27FC236}">
                <a16:creationId xmlns:a16="http://schemas.microsoft.com/office/drawing/2014/main" id="{07A000D6-EF38-4ACE-9D9F-07B417D7DE1D}"/>
              </a:ext>
            </a:extLst>
          </p:cNvPr>
          <p:cNvSpPr>
            <a:spLocks noGrp="1"/>
          </p:cNvSpPr>
          <p:nvPr>
            <p:ph type="sldNum" sz="quarter" idx="12"/>
          </p:nvPr>
        </p:nvSpPr>
        <p:spPr/>
        <p:txBody>
          <a:bodyPr/>
          <a:lstStyle/>
          <a:p>
            <a:fld id="{B6F15528-21DE-4FAA-801E-634DDDAF4B2B}" type="slidenum">
              <a:rPr lang="en-US" smtClean="0"/>
              <a:pPr/>
              <a:t>74</a:t>
            </a:fld>
            <a:endParaRPr lang="en-US" dirty="0"/>
          </a:p>
        </p:txBody>
      </p:sp>
    </p:spTree>
    <p:extLst>
      <p:ext uri="{BB962C8B-B14F-4D97-AF65-F5344CB8AC3E}">
        <p14:creationId xmlns:p14="http://schemas.microsoft.com/office/powerpoint/2010/main" val="16992972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a:lstStyle/>
          <a:p>
            <a:r>
              <a:rPr lang="en-US" altLang="en-US" dirty="0"/>
              <a:t>Critical Path Scheduling</a:t>
            </a:r>
          </a:p>
        </p:txBody>
      </p:sp>
      <p:sp>
        <p:nvSpPr>
          <p:cNvPr id="34820" name="Rectangle 3" descr="Rectangle: Click to edit Master text styles&#10;Second level&#10;Third level&#10;Fourth level&#10;Fifth level"/>
          <p:cNvSpPr>
            <a:spLocks noGrp="1" noChangeArrowheads="1"/>
          </p:cNvSpPr>
          <p:nvPr>
            <p:ph type="body" idx="1"/>
          </p:nvPr>
        </p:nvSpPr>
        <p:spPr/>
        <p:txBody>
          <a:bodyPr/>
          <a:lstStyle/>
          <a:p>
            <a:r>
              <a:rPr lang="en-US" altLang="en-US" sz="2800" dirty="0"/>
              <a:t>A scheduling technique whose order and duration of a sequence of task activities directly affect the completion</a:t>
            </a:r>
          </a:p>
          <a:p>
            <a:r>
              <a:rPr lang="en-US" altLang="en-US" sz="2800" i="1" dirty="0"/>
              <a:t>Critical path:</a:t>
            </a:r>
            <a:r>
              <a:rPr lang="en-US" altLang="en-US" sz="2800" dirty="0"/>
              <a:t> the shortest time in which a project can be completed</a:t>
            </a:r>
          </a:p>
          <a:p>
            <a:r>
              <a:rPr lang="en-US" altLang="en-US" sz="2800" i="1" dirty="0"/>
              <a:t>Slack time:</a:t>
            </a:r>
            <a:r>
              <a:rPr lang="en-US" altLang="en-US" sz="2800" dirty="0"/>
              <a:t> the time an activity can be delayed without delaying the project</a:t>
            </a:r>
          </a:p>
        </p:txBody>
      </p:sp>
      <p:pic>
        <p:nvPicPr>
          <p:cNvPr id="4" name="Grafik 3">
            <a:extLst>
              <a:ext uri="{FF2B5EF4-FFF2-40B4-BE49-F238E27FC236}">
                <a16:creationId xmlns:a16="http://schemas.microsoft.com/office/drawing/2014/main" id="{E49668F0-90D2-4D41-9D08-F15252978D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B08F18BF-0B0D-417C-8486-7D6CD62167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4BA3AE29-A431-4531-9CF9-A5E07FD9F5BE}"/>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30DCB4E1-34D7-4F38-9633-95FB9583C03E}"/>
              </a:ext>
            </a:extLst>
          </p:cNvPr>
          <p:cNvSpPr>
            <a:spLocks noGrp="1"/>
          </p:cNvSpPr>
          <p:nvPr>
            <p:ph type="sldNum" sz="quarter" idx="12"/>
          </p:nvPr>
        </p:nvSpPr>
        <p:spPr/>
        <p:txBody>
          <a:bodyPr/>
          <a:lstStyle/>
          <a:p>
            <a:fld id="{B6F15528-21DE-4FAA-801E-634DDDAF4B2B}" type="slidenum">
              <a:rPr lang="en-US" smtClean="0"/>
              <a:pPr/>
              <a:t>75</a:t>
            </a:fld>
            <a:endParaRPr lang="en-US" dirty="0"/>
          </a:p>
        </p:txBody>
      </p:sp>
    </p:spTree>
    <p:extLst>
      <p:ext uri="{BB962C8B-B14F-4D97-AF65-F5344CB8AC3E}">
        <p14:creationId xmlns:p14="http://schemas.microsoft.com/office/powerpoint/2010/main" val="11523388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a:xfrm>
            <a:off x="457200" y="457200"/>
            <a:ext cx="8305800" cy="1143000"/>
          </a:xfrm>
        </p:spPr>
        <p:txBody>
          <a:bodyPr vert="horz" lIns="0" rIns="0" bIns="0" anchor="b">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Critical Path Example</a:t>
            </a:r>
            <a:br>
              <a:rPr lang="en-US" altLang="en-US" sz="3200" dirty="0">
                <a:solidFill>
                  <a:schemeClr val="tx1"/>
                </a:solidFill>
                <a:latin typeface="Times New Roman" panose="02020603050405020304" pitchFamily="18" charset="0"/>
                <a:cs typeface="Times New Roman" panose="02020603050405020304" pitchFamily="18" charset="0"/>
              </a:rPr>
            </a:br>
            <a:r>
              <a:rPr lang="en-US" altLang="en-US" sz="3200" dirty="0">
                <a:solidFill>
                  <a:schemeClr val="tx1"/>
                </a:solidFill>
                <a:latin typeface="Times New Roman" panose="02020603050405020304" pitchFamily="18" charset="0"/>
                <a:cs typeface="Times New Roman" panose="02020603050405020304" pitchFamily="18" charset="0"/>
              </a:rPr>
              <a:t>(dependencies between tasks)</a:t>
            </a:r>
          </a:p>
        </p:txBody>
      </p:sp>
      <p:sp>
        <p:nvSpPr>
          <p:cNvPr id="35844" name="Text Box 4"/>
          <p:cNvSpPr txBox="1">
            <a:spLocks noChangeArrowheads="1"/>
          </p:cNvSpPr>
          <p:nvPr/>
        </p:nvSpPr>
        <p:spPr bwMode="auto">
          <a:xfrm>
            <a:off x="5638800" y="2362200"/>
            <a:ext cx="3157537"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Wingdings" panose="05000000000000000000" pitchFamily="2" charset="2"/>
              <a:buNone/>
            </a:pPr>
            <a:r>
              <a:rPr lang="en-US" altLang="en-US" sz="2000" dirty="0"/>
              <a:t>PRECEDING ACTIVITIES indicate the activities that must be completed before the specified activity can begin.</a:t>
            </a:r>
          </a:p>
        </p:txBody>
      </p:sp>
      <p:sp>
        <p:nvSpPr>
          <p:cNvPr id="35846" name="Rectangle 5"/>
          <p:cNvSpPr>
            <a:spLocks noChangeArrowheads="1"/>
          </p:cNvSpPr>
          <p:nvPr/>
        </p:nvSpPr>
        <p:spPr bwMode="auto">
          <a:xfrm>
            <a:off x="762000" y="5486400"/>
            <a:ext cx="6705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3-22 </a:t>
            </a:r>
            <a:r>
              <a:rPr lang="en-US" altLang="en-US" dirty="0"/>
              <a:t>Sequence of Activities within the SPTS project</a:t>
            </a:r>
          </a:p>
        </p:txBody>
      </p:sp>
      <p:pic>
        <p:nvPicPr>
          <p:cNvPr id="2" name="Picture 1"/>
          <p:cNvPicPr>
            <a:picLocks noChangeAspect="1"/>
          </p:cNvPicPr>
          <p:nvPr/>
        </p:nvPicPr>
        <p:blipFill>
          <a:blip r:embed="rId3" cstate="print"/>
          <a:stretch>
            <a:fillRect/>
          </a:stretch>
        </p:blipFill>
        <p:spPr>
          <a:xfrm>
            <a:off x="304800" y="1905000"/>
            <a:ext cx="5334000" cy="3429000"/>
          </a:xfrm>
          <a:prstGeom prst="rect">
            <a:avLst/>
          </a:prstGeom>
        </p:spPr>
      </p:pic>
      <p:pic>
        <p:nvPicPr>
          <p:cNvPr id="6" name="Grafik 5">
            <a:extLst>
              <a:ext uri="{FF2B5EF4-FFF2-40B4-BE49-F238E27FC236}">
                <a16:creationId xmlns:a16="http://schemas.microsoft.com/office/drawing/2014/main" id="{E8B7A6DF-DE0A-48EC-BB83-CACB196E17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CB6C6FDC-1D2A-4E23-8E51-E82C7F55E6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F8267248-6C09-4281-8FEA-229F717F041C}"/>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4" name="Foliennummernplatzhalter 3">
            <a:extLst>
              <a:ext uri="{FF2B5EF4-FFF2-40B4-BE49-F238E27FC236}">
                <a16:creationId xmlns:a16="http://schemas.microsoft.com/office/drawing/2014/main" id="{8F38035A-58CC-4186-8B2D-C47C884663FE}"/>
              </a:ext>
            </a:extLst>
          </p:cNvPr>
          <p:cNvSpPr>
            <a:spLocks noGrp="1"/>
          </p:cNvSpPr>
          <p:nvPr>
            <p:ph type="sldNum" sz="quarter" idx="12"/>
          </p:nvPr>
        </p:nvSpPr>
        <p:spPr/>
        <p:txBody>
          <a:bodyPr/>
          <a:lstStyle/>
          <a:p>
            <a:fld id="{B6F15528-21DE-4FAA-801E-634DDDAF4B2B}" type="slidenum">
              <a:rPr lang="en-US" smtClean="0"/>
              <a:pPr/>
              <a:t>76</a:t>
            </a:fld>
            <a:endParaRPr lang="en-US" dirty="0"/>
          </a:p>
        </p:txBody>
      </p:sp>
    </p:spTree>
    <p:extLst>
      <p:ext uri="{BB962C8B-B14F-4D97-AF65-F5344CB8AC3E}">
        <p14:creationId xmlns:p14="http://schemas.microsoft.com/office/powerpoint/2010/main" val="33135575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8"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676400"/>
            <a:ext cx="596265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Text Box 2"/>
          <p:cNvSpPr txBox="1">
            <a:spLocks noChangeArrowheads="1"/>
          </p:cNvSpPr>
          <p:nvPr/>
        </p:nvSpPr>
        <p:spPr bwMode="auto">
          <a:xfrm>
            <a:off x="533400" y="5105400"/>
            <a:ext cx="7772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b="1" dirty="0"/>
              <a:t>FIGURE 3-24</a:t>
            </a:r>
          </a:p>
          <a:p>
            <a:pPr eaLnBrk="1" hangingPunct="1"/>
            <a:r>
              <a:rPr lang="en-US" altLang="en-US" sz="2000" dirty="0"/>
              <a:t>A network diagram that illustrates the activities (circles) and the sequence (arrows) of those activities</a:t>
            </a:r>
          </a:p>
        </p:txBody>
      </p:sp>
      <p:sp>
        <p:nvSpPr>
          <p:cNvPr id="37893" name="Rectangle 4"/>
          <p:cNvSpPr>
            <a:spLocks noGrp="1" noChangeArrowheads="1"/>
          </p:cNvSpPr>
          <p:nvPr>
            <p:ph type="title"/>
          </p:nvPr>
        </p:nvSpPr>
        <p:spPr>
          <a:xfrm>
            <a:off x="457200" y="457200"/>
            <a:ext cx="8305800"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Critical Path Example (Cont.)</a:t>
            </a:r>
          </a:p>
        </p:txBody>
      </p:sp>
      <p:sp>
        <p:nvSpPr>
          <p:cNvPr id="37894" name="Text Box 5"/>
          <p:cNvSpPr txBox="1">
            <a:spLocks noChangeArrowheads="1"/>
          </p:cNvSpPr>
          <p:nvPr/>
        </p:nvSpPr>
        <p:spPr bwMode="auto">
          <a:xfrm>
            <a:off x="5851525" y="2667000"/>
            <a:ext cx="329247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a:latin typeface="Times New Roman" panose="02020603050405020304" pitchFamily="18" charset="0"/>
              </a:rPr>
              <a:t>Network diagram shows dependencies</a:t>
            </a:r>
          </a:p>
        </p:txBody>
      </p:sp>
      <p:pic>
        <p:nvPicPr>
          <p:cNvPr id="6" name="Grafik 5">
            <a:extLst>
              <a:ext uri="{FF2B5EF4-FFF2-40B4-BE49-F238E27FC236}">
                <a16:creationId xmlns:a16="http://schemas.microsoft.com/office/drawing/2014/main" id="{B81BD00A-DC00-4E3D-AA49-7A6A218760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94DF226A-6681-415A-8A76-537D6859D7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1FACC7C-E200-4861-8AD3-EDB1FA3B7D8F}"/>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59BBE1F8-ACED-4B01-A5C5-CE7B18FB744F}"/>
              </a:ext>
            </a:extLst>
          </p:cNvPr>
          <p:cNvSpPr>
            <a:spLocks noGrp="1"/>
          </p:cNvSpPr>
          <p:nvPr>
            <p:ph type="sldNum" sz="quarter" idx="12"/>
          </p:nvPr>
        </p:nvSpPr>
        <p:spPr/>
        <p:txBody>
          <a:bodyPr/>
          <a:lstStyle/>
          <a:p>
            <a:fld id="{B6F15528-21DE-4FAA-801E-634DDDAF4B2B}" type="slidenum">
              <a:rPr lang="en-US" smtClean="0"/>
              <a:pPr/>
              <a:t>77</a:t>
            </a:fld>
            <a:endParaRPr lang="en-US" dirty="0"/>
          </a:p>
        </p:txBody>
      </p:sp>
    </p:spTree>
    <p:extLst>
      <p:ext uri="{BB962C8B-B14F-4D97-AF65-F5344CB8AC3E}">
        <p14:creationId xmlns:p14="http://schemas.microsoft.com/office/powerpoint/2010/main" val="39902725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a:xfrm>
            <a:off x="685800" y="228600"/>
            <a:ext cx="7772400" cy="1143000"/>
          </a:xfrm>
        </p:spPr>
        <p:txBody>
          <a:bodyPr/>
          <a:lstStyle/>
          <a:p>
            <a:r>
              <a:rPr lang="en-US" altLang="en-US" dirty="0"/>
              <a:t>Determining the Critical Path</a:t>
            </a:r>
          </a:p>
        </p:txBody>
      </p:sp>
      <p:sp>
        <p:nvSpPr>
          <p:cNvPr id="38916" name="Rectangle 3" descr="Rectangle: Click to edit Master text styles&#10;Second level&#10;Third level&#10;Fourth level&#10;Fifth level"/>
          <p:cNvSpPr>
            <a:spLocks noGrp="1" noChangeArrowheads="1"/>
          </p:cNvSpPr>
          <p:nvPr>
            <p:ph type="body" idx="1"/>
          </p:nvPr>
        </p:nvSpPr>
        <p:spPr>
          <a:xfrm>
            <a:off x="533400" y="1600200"/>
            <a:ext cx="8001000" cy="4572000"/>
          </a:xfrm>
        </p:spPr>
        <p:txBody>
          <a:bodyPr>
            <a:normAutofit/>
          </a:bodyPr>
          <a:lstStyle/>
          <a:p>
            <a:pPr>
              <a:spcBef>
                <a:spcPts val="1200"/>
              </a:spcBef>
              <a:defRPr/>
            </a:pPr>
            <a:r>
              <a:rPr lang="en-US" sz="2800" dirty="0"/>
              <a:t>Calculate the earliest possible completion time for each activity by summing the activity times in the longest path to the activity. This gives total expected project time.</a:t>
            </a:r>
          </a:p>
          <a:p>
            <a:pPr>
              <a:spcBef>
                <a:spcPts val="1200"/>
              </a:spcBef>
              <a:defRPr/>
            </a:pPr>
            <a:r>
              <a:rPr lang="en-US" sz="2800" dirty="0"/>
              <a:t>Calculate the latest possible completion time for each activity by subtracting the activity times in the path following the activity from the total expected time. This gives slack time for activities.</a:t>
            </a:r>
          </a:p>
          <a:p>
            <a:pPr>
              <a:spcBef>
                <a:spcPts val="1200"/>
              </a:spcBef>
              <a:defRPr/>
            </a:pPr>
            <a:r>
              <a:rPr lang="en-US" sz="2800" dirty="0"/>
              <a:t>Critical path contains no activities with slack time.</a:t>
            </a:r>
          </a:p>
          <a:p>
            <a:pPr>
              <a:lnSpc>
                <a:spcPct val="90000"/>
              </a:lnSpc>
              <a:buFont typeface="Wingdings" panose="05000000000000000000" pitchFamily="2" charset="2"/>
              <a:buNone/>
              <a:defRPr/>
            </a:pPr>
            <a:endParaRPr lang="en-US" sz="2400" dirty="0"/>
          </a:p>
        </p:txBody>
      </p:sp>
      <p:pic>
        <p:nvPicPr>
          <p:cNvPr id="4" name="Grafik 3">
            <a:extLst>
              <a:ext uri="{FF2B5EF4-FFF2-40B4-BE49-F238E27FC236}">
                <a16:creationId xmlns:a16="http://schemas.microsoft.com/office/drawing/2014/main" id="{7CF7D314-6870-4DF1-829C-EC47857475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2BA07A05-0627-476E-82F0-3F68689AB2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A7AC5E68-8436-4543-9F01-AF39B5D8DD12}"/>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156B69A7-BADE-4556-91F9-DF474678D8B0}"/>
              </a:ext>
            </a:extLst>
          </p:cNvPr>
          <p:cNvSpPr>
            <a:spLocks noGrp="1"/>
          </p:cNvSpPr>
          <p:nvPr>
            <p:ph type="sldNum" sz="quarter" idx="12"/>
          </p:nvPr>
        </p:nvSpPr>
        <p:spPr/>
        <p:txBody>
          <a:bodyPr/>
          <a:lstStyle/>
          <a:p>
            <a:fld id="{B6F15528-21DE-4FAA-801E-634DDDAF4B2B}" type="slidenum">
              <a:rPr lang="en-US" smtClean="0"/>
              <a:pPr/>
              <a:t>78</a:t>
            </a:fld>
            <a:endParaRPr lang="en-US" dirty="0"/>
          </a:p>
        </p:txBody>
      </p:sp>
    </p:spTree>
    <p:extLst>
      <p:ext uri="{BB962C8B-B14F-4D97-AF65-F5344CB8AC3E}">
        <p14:creationId xmlns:p14="http://schemas.microsoft.com/office/powerpoint/2010/main" val="32455951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10"/>
          <p:cNvSpPr>
            <a:spLocks noGrp="1" noChangeArrowheads="1"/>
          </p:cNvSpPr>
          <p:nvPr>
            <p:ph type="title"/>
          </p:nvPr>
        </p:nvSpPr>
        <p:spPr>
          <a:xfrm>
            <a:off x="457200" y="304800"/>
            <a:ext cx="8229600" cy="1066800"/>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Critical Path Calculation</a:t>
            </a:r>
          </a:p>
        </p:txBody>
      </p:sp>
      <p:sp>
        <p:nvSpPr>
          <p:cNvPr id="39940" name="Text Box 11"/>
          <p:cNvSpPr txBox="1">
            <a:spLocks noChangeArrowheads="1"/>
          </p:cNvSpPr>
          <p:nvPr/>
        </p:nvSpPr>
        <p:spPr bwMode="auto">
          <a:xfrm>
            <a:off x="914400" y="5213350"/>
            <a:ext cx="7772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a:t>Early and late time calculations are determined and critical path established. (Note: Activity #5 can begin late without affecting project completion time.) </a:t>
            </a:r>
          </a:p>
        </p:txBody>
      </p:sp>
      <p:pic>
        <p:nvPicPr>
          <p:cNvPr id="39943" name="Picture 7"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2038" y="2209800"/>
            <a:ext cx="701992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4" name="Rectangle 8"/>
          <p:cNvSpPr>
            <a:spLocks noChangeArrowheads="1"/>
          </p:cNvSpPr>
          <p:nvPr/>
        </p:nvSpPr>
        <p:spPr bwMode="auto">
          <a:xfrm>
            <a:off x="685800" y="1371600"/>
            <a:ext cx="7924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3-25</a:t>
            </a:r>
          </a:p>
          <a:p>
            <a:pPr eaLnBrk="1" hangingPunct="1"/>
            <a:r>
              <a:rPr lang="en-US" altLang="en-US" dirty="0"/>
              <a:t>A network diagram for the SPTS project showing estimated times for each activity and the earliest and latest expected completion time for each activity</a:t>
            </a:r>
          </a:p>
        </p:txBody>
      </p:sp>
      <p:pic>
        <p:nvPicPr>
          <p:cNvPr id="6" name="Grafik 5">
            <a:extLst>
              <a:ext uri="{FF2B5EF4-FFF2-40B4-BE49-F238E27FC236}">
                <a16:creationId xmlns:a16="http://schemas.microsoft.com/office/drawing/2014/main" id="{CF57A3C1-5446-4FD5-8509-C24EAB026E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91D6C3B3-8456-4B58-ABCF-642577311E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2B46B01-E83C-4B98-9374-7FAD1187B4BE}"/>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43433FBC-4B12-42E9-A745-736FA0AA984B}"/>
              </a:ext>
            </a:extLst>
          </p:cNvPr>
          <p:cNvSpPr>
            <a:spLocks noGrp="1"/>
          </p:cNvSpPr>
          <p:nvPr>
            <p:ph type="sldNum" sz="quarter" idx="12"/>
          </p:nvPr>
        </p:nvSpPr>
        <p:spPr/>
        <p:txBody>
          <a:bodyPr/>
          <a:lstStyle/>
          <a:p>
            <a:fld id="{B6F15528-21DE-4FAA-801E-634DDDAF4B2B}" type="slidenum">
              <a:rPr lang="en-US" smtClean="0"/>
              <a:pPr/>
              <a:t>79</a:t>
            </a:fld>
            <a:endParaRPr lang="en-US" dirty="0"/>
          </a:p>
        </p:txBody>
      </p:sp>
    </p:spTree>
    <p:extLst>
      <p:ext uri="{BB962C8B-B14F-4D97-AF65-F5344CB8AC3E}">
        <p14:creationId xmlns:p14="http://schemas.microsoft.com/office/powerpoint/2010/main" val="24918777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5"/>
          <p:cNvSpPr>
            <a:spLocks noGrp="1" noChangeArrowheads="1"/>
          </p:cNvSpPr>
          <p:nvPr>
            <p:ph type="title"/>
          </p:nvPr>
        </p:nvSpPr>
        <p:spPr>
          <a:xfrm>
            <a:off x="609600" y="304800"/>
            <a:ext cx="8077200"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Critical Path Calculation (cont.)</a:t>
            </a:r>
          </a:p>
        </p:txBody>
      </p:sp>
      <p:sp>
        <p:nvSpPr>
          <p:cNvPr id="40964" name="Text Box 6"/>
          <p:cNvSpPr txBox="1">
            <a:spLocks noChangeArrowheads="1"/>
          </p:cNvSpPr>
          <p:nvPr/>
        </p:nvSpPr>
        <p:spPr bwMode="auto">
          <a:xfrm>
            <a:off x="2286000" y="5562600"/>
            <a:ext cx="472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a:t>Note the slack time in Activity #5.</a:t>
            </a:r>
          </a:p>
        </p:txBody>
      </p:sp>
      <p:sp>
        <p:nvSpPr>
          <p:cNvPr id="40968" name="Rectangle 8"/>
          <p:cNvSpPr>
            <a:spLocks noChangeArrowheads="1"/>
          </p:cNvSpPr>
          <p:nvPr/>
        </p:nvSpPr>
        <p:spPr bwMode="auto">
          <a:xfrm>
            <a:off x="609600" y="1524000"/>
            <a:ext cx="8001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3-26</a:t>
            </a:r>
          </a:p>
          <a:p>
            <a:pPr eaLnBrk="1" hangingPunct="1"/>
            <a:r>
              <a:rPr lang="en-US" altLang="en-US" dirty="0"/>
              <a:t>Activity slack time calculations for the SPTS project; all activities except number 5 are on the critical path</a:t>
            </a:r>
          </a:p>
        </p:txBody>
      </p:sp>
      <p:pic>
        <p:nvPicPr>
          <p:cNvPr id="2" name="Picture 1"/>
          <p:cNvPicPr>
            <a:picLocks noChangeAspect="1"/>
          </p:cNvPicPr>
          <p:nvPr/>
        </p:nvPicPr>
        <p:blipFill>
          <a:blip r:embed="rId3" cstate="print"/>
          <a:stretch>
            <a:fillRect/>
          </a:stretch>
        </p:blipFill>
        <p:spPr>
          <a:xfrm>
            <a:off x="457200" y="2489354"/>
            <a:ext cx="8542480" cy="3031817"/>
          </a:xfrm>
          <a:prstGeom prst="rect">
            <a:avLst/>
          </a:prstGeom>
        </p:spPr>
      </p:pic>
      <p:pic>
        <p:nvPicPr>
          <p:cNvPr id="6" name="Grafik 5">
            <a:extLst>
              <a:ext uri="{FF2B5EF4-FFF2-40B4-BE49-F238E27FC236}">
                <a16:creationId xmlns:a16="http://schemas.microsoft.com/office/drawing/2014/main" id="{B2936319-112F-4514-9886-4B6D08C23A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900E9A80-CF29-4149-AE4C-0A2B943B65B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76FABDBA-8636-491D-BBCE-9BD4A96B05AA}"/>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4" name="Foliennummernplatzhalter 3">
            <a:extLst>
              <a:ext uri="{FF2B5EF4-FFF2-40B4-BE49-F238E27FC236}">
                <a16:creationId xmlns:a16="http://schemas.microsoft.com/office/drawing/2014/main" id="{723A7558-2525-4C22-B38A-D68DE17A3BB9}"/>
              </a:ext>
            </a:extLst>
          </p:cNvPr>
          <p:cNvSpPr>
            <a:spLocks noGrp="1"/>
          </p:cNvSpPr>
          <p:nvPr>
            <p:ph type="sldNum" sz="quarter" idx="12"/>
          </p:nvPr>
        </p:nvSpPr>
        <p:spPr/>
        <p:txBody>
          <a:bodyPr/>
          <a:lstStyle/>
          <a:p>
            <a:fld id="{B6F15528-21DE-4FAA-801E-634DDDAF4B2B}" type="slidenum">
              <a:rPr lang="en-US" smtClean="0"/>
              <a:pPr/>
              <a:t>80</a:t>
            </a:fld>
            <a:endParaRPr lang="en-US" dirty="0"/>
          </a:p>
        </p:txBody>
      </p:sp>
    </p:spTree>
    <p:extLst>
      <p:ext uri="{BB962C8B-B14F-4D97-AF65-F5344CB8AC3E}">
        <p14:creationId xmlns:p14="http://schemas.microsoft.com/office/powerpoint/2010/main" val="66771765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a:xfrm>
            <a:off x="293308" y="145744"/>
            <a:ext cx="8229600" cy="838200"/>
          </a:xfrm>
        </p:spPr>
        <p:txBody>
          <a:bodyPr>
            <a:normAutofit/>
          </a:bodyPr>
          <a:lstStyle/>
          <a:p>
            <a:r>
              <a:rPr lang="en-US" altLang="en-US" dirty="0"/>
              <a:t>Using Project Management Software</a:t>
            </a:r>
          </a:p>
        </p:txBody>
      </p:sp>
      <p:sp>
        <p:nvSpPr>
          <p:cNvPr id="41988" name="Rectangle 3" descr="Rectangle: Click to edit Master text styles&#10;Second level&#10;Third level&#10;Fourth level&#10;Fifth level"/>
          <p:cNvSpPr>
            <a:spLocks noGrp="1" noChangeArrowheads="1"/>
          </p:cNvSpPr>
          <p:nvPr>
            <p:ph type="body" idx="1"/>
          </p:nvPr>
        </p:nvSpPr>
        <p:spPr/>
        <p:txBody>
          <a:bodyPr/>
          <a:lstStyle/>
          <a:p>
            <a:r>
              <a:rPr lang="en-US" altLang="en-US"/>
              <a:t>Many powerful software tools exist for assisting with project management.</a:t>
            </a:r>
          </a:p>
          <a:p>
            <a:r>
              <a:rPr lang="en-US" altLang="en-US"/>
              <a:t>Example: Microsoft Project can help with</a:t>
            </a:r>
          </a:p>
          <a:p>
            <a:pPr lvl="1"/>
            <a:r>
              <a:rPr lang="en-US" altLang="en-US"/>
              <a:t>Entering project start or end date.</a:t>
            </a:r>
          </a:p>
          <a:p>
            <a:pPr lvl="1"/>
            <a:r>
              <a:rPr lang="en-US" altLang="en-US"/>
              <a:t>Establishing tasks and task dependencies.</a:t>
            </a:r>
          </a:p>
          <a:p>
            <a:pPr lvl="1"/>
            <a:r>
              <a:rPr lang="en-US" altLang="en-US"/>
              <a:t>Viewing project information as Gantt or Network diagrams.</a:t>
            </a:r>
          </a:p>
        </p:txBody>
      </p:sp>
      <p:pic>
        <p:nvPicPr>
          <p:cNvPr id="4" name="Grafik 3">
            <a:extLst>
              <a:ext uri="{FF2B5EF4-FFF2-40B4-BE49-F238E27FC236}">
                <a16:creationId xmlns:a16="http://schemas.microsoft.com/office/drawing/2014/main" id="{A261DE0D-313C-428B-82CA-48DF250682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F1894163-3E73-4704-BB2B-4E1EC31D46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EE7A63EC-5830-410F-8369-697E3C4CA025}"/>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791B804A-44DF-4331-81BC-A4FA88F542C8}"/>
              </a:ext>
            </a:extLst>
          </p:cNvPr>
          <p:cNvSpPr>
            <a:spLocks noGrp="1"/>
          </p:cNvSpPr>
          <p:nvPr>
            <p:ph type="sldNum" sz="quarter" idx="12"/>
          </p:nvPr>
        </p:nvSpPr>
        <p:spPr/>
        <p:txBody>
          <a:bodyPr/>
          <a:lstStyle/>
          <a:p>
            <a:fld id="{B6F15528-21DE-4FAA-801E-634DDDAF4B2B}" type="slidenum">
              <a:rPr lang="en-US" smtClean="0"/>
              <a:pPr/>
              <a:t>81</a:t>
            </a:fld>
            <a:endParaRPr lang="en-US" dirty="0"/>
          </a:p>
        </p:txBody>
      </p:sp>
    </p:spTree>
    <p:extLst>
      <p:ext uri="{BB962C8B-B14F-4D97-AF65-F5344CB8AC3E}">
        <p14:creationId xmlns:p14="http://schemas.microsoft.com/office/powerpoint/2010/main" val="37340940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457200" y="381000"/>
            <a:ext cx="8305800" cy="1143000"/>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Project Start Date</a:t>
            </a:r>
          </a:p>
        </p:txBody>
      </p:sp>
      <p:sp>
        <p:nvSpPr>
          <p:cNvPr id="43014" name="Rectangle 7"/>
          <p:cNvSpPr>
            <a:spLocks noChangeArrowheads="1"/>
          </p:cNvSpPr>
          <p:nvPr/>
        </p:nvSpPr>
        <p:spPr bwMode="auto">
          <a:xfrm>
            <a:off x="685800" y="1524000"/>
            <a:ext cx="7848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3-27</a:t>
            </a:r>
          </a:p>
          <a:p>
            <a:pPr eaLnBrk="1" hangingPunct="1"/>
            <a:r>
              <a:rPr lang="en-US" altLang="en-US" dirty="0"/>
              <a:t>Establishing a project starting date in Microsoft Project for Windows </a:t>
            </a:r>
          </a:p>
          <a:p>
            <a:pPr eaLnBrk="1" hangingPunct="1"/>
            <a:r>
              <a:rPr lang="en-US" altLang="en-US" sz="1600" dirty="0"/>
              <a:t>(</a:t>
            </a:r>
            <a:r>
              <a:rPr lang="en-US" altLang="en-US" sz="1600" i="1" dirty="0"/>
              <a:t>Source: </a:t>
            </a:r>
            <a:r>
              <a:rPr lang="en-US" altLang="en-US" sz="1600" dirty="0"/>
              <a:t>Microsoft Corporation.)</a:t>
            </a:r>
          </a:p>
        </p:txBody>
      </p:sp>
      <p:pic>
        <p:nvPicPr>
          <p:cNvPr id="2" name="Picture 1"/>
          <p:cNvPicPr>
            <a:picLocks noChangeAspect="1"/>
          </p:cNvPicPr>
          <p:nvPr/>
        </p:nvPicPr>
        <p:blipFill>
          <a:blip r:embed="rId3" cstate="print"/>
          <a:stretch>
            <a:fillRect/>
          </a:stretch>
        </p:blipFill>
        <p:spPr>
          <a:xfrm>
            <a:off x="914400" y="2447925"/>
            <a:ext cx="6324600" cy="3877373"/>
          </a:xfrm>
          <a:prstGeom prst="rect">
            <a:avLst/>
          </a:prstGeom>
        </p:spPr>
      </p:pic>
      <p:pic>
        <p:nvPicPr>
          <p:cNvPr id="5" name="Grafik 4">
            <a:extLst>
              <a:ext uri="{FF2B5EF4-FFF2-40B4-BE49-F238E27FC236}">
                <a16:creationId xmlns:a16="http://schemas.microsoft.com/office/drawing/2014/main" id="{949A7708-442D-4784-9436-924C809DED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DC6F5FCF-49E0-40A4-ADF5-4D3186F589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76BF78B4-BCA7-43A0-978D-0A1CDAA7751F}"/>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4" name="Foliennummernplatzhalter 3">
            <a:extLst>
              <a:ext uri="{FF2B5EF4-FFF2-40B4-BE49-F238E27FC236}">
                <a16:creationId xmlns:a16="http://schemas.microsoft.com/office/drawing/2014/main" id="{2FC9D848-7214-4A6D-AC33-88D49C6D952F}"/>
              </a:ext>
            </a:extLst>
          </p:cNvPr>
          <p:cNvSpPr>
            <a:spLocks noGrp="1"/>
          </p:cNvSpPr>
          <p:nvPr>
            <p:ph type="sldNum" sz="quarter" idx="12"/>
          </p:nvPr>
        </p:nvSpPr>
        <p:spPr/>
        <p:txBody>
          <a:bodyPr/>
          <a:lstStyle/>
          <a:p>
            <a:fld id="{B6F15528-21DE-4FAA-801E-634DDDAF4B2B}" type="slidenum">
              <a:rPr lang="en-US" smtClean="0"/>
              <a:pPr/>
              <a:t>82</a:t>
            </a:fld>
            <a:endParaRPr lang="en-US" dirty="0"/>
          </a:p>
        </p:txBody>
      </p:sp>
    </p:spTree>
    <p:extLst>
      <p:ext uri="{BB962C8B-B14F-4D97-AF65-F5344CB8AC3E}">
        <p14:creationId xmlns:p14="http://schemas.microsoft.com/office/powerpoint/2010/main" val="26605519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a:xfrm>
            <a:off x="457200" y="381000"/>
            <a:ext cx="8305800"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Entering Tasks</a:t>
            </a:r>
          </a:p>
        </p:txBody>
      </p:sp>
      <p:sp>
        <p:nvSpPr>
          <p:cNvPr id="44039" name="Rectangle 7"/>
          <p:cNvSpPr>
            <a:spLocks noChangeArrowheads="1"/>
          </p:cNvSpPr>
          <p:nvPr/>
        </p:nvSpPr>
        <p:spPr bwMode="auto">
          <a:xfrm>
            <a:off x="685800" y="1600200"/>
            <a:ext cx="8153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3-29</a:t>
            </a:r>
          </a:p>
          <a:p>
            <a:pPr eaLnBrk="1" hangingPunct="1"/>
            <a:r>
              <a:rPr lang="en-US" altLang="en-US" dirty="0"/>
              <a:t>Entering tasks and assigning task relationships in Microsoft project</a:t>
            </a:r>
          </a:p>
          <a:p>
            <a:pPr eaLnBrk="1" hangingPunct="1"/>
            <a:r>
              <a:rPr lang="en-US" altLang="en-US" dirty="0"/>
              <a:t>for Windows </a:t>
            </a:r>
            <a:r>
              <a:rPr lang="en-US" altLang="en-US" sz="1600" dirty="0"/>
              <a:t>(</a:t>
            </a:r>
            <a:r>
              <a:rPr lang="en-US" altLang="en-US" sz="1600" i="1" dirty="0"/>
              <a:t>Source: </a:t>
            </a:r>
            <a:r>
              <a:rPr lang="en-US" altLang="en-US" sz="1600" dirty="0"/>
              <a:t>Microsoft Corporation.)</a:t>
            </a:r>
          </a:p>
        </p:txBody>
      </p:sp>
      <p:pic>
        <p:nvPicPr>
          <p:cNvPr id="2" name="Picture 1"/>
          <p:cNvPicPr>
            <a:picLocks noChangeAspect="1"/>
          </p:cNvPicPr>
          <p:nvPr/>
        </p:nvPicPr>
        <p:blipFill>
          <a:blip r:embed="rId3" cstate="print"/>
          <a:stretch>
            <a:fillRect/>
          </a:stretch>
        </p:blipFill>
        <p:spPr>
          <a:xfrm>
            <a:off x="990600" y="2501930"/>
            <a:ext cx="6400800" cy="3924089"/>
          </a:xfrm>
          <a:prstGeom prst="rect">
            <a:avLst/>
          </a:prstGeom>
        </p:spPr>
      </p:pic>
      <p:pic>
        <p:nvPicPr>
          <p:cNvPr id="5" name="Grafik 4">
            <a:extLst>
              <a:ext uri="{FF2B5EF4-FFF2-40B4-BE49-F238E27FC236}">
                <a16:creationId xmlns:a16="http://schemas.microsoft.com/office/drawing/2014/main" id="{0BA49B33-8719-41EC-A327-6FB8AF4498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40350AF5-439B-4FF1-B212-728CF38734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154305EC-E872-4DE1-B4FA-A38B3C621968}"/>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4" name="Foliennummernplatzhalter 3">
            <a:extLst>
              <a:ext uri="{FF2B5EF4-FFF2-40B4-BE49-F238E27FC236}">
                <a16:creationId xmlns:a16="http://schemas.microsoft.com/office/drawing/2014/main" id="{D12202BC-B07D-47CD-B039-8046523C204D}"/>
              </a:ext>
            </a:extLst>
          </p:cNvPr>
          <p:cNvSpPr>
            <a:spLocks noGrp="1"/>
          </p:cNvSpPr>
          <p:nvPr>
            <p:ph type="sldNum" sz="quarter" idx="12"/>
          </p:nvPr>
        </p:nvSpPr>
        <p:spPr/>
        <p:txBody>
          <a:bodyPr/>
          <a:lstStyle/>
          <a:p>
            <a:fld id="{B6F15528-21DE-4FAA-801E-634DDDAF4B2B}" type="slidenum">
              <a:rPr lang="en-US" smtClean="0"/>
              <a:pPr/>
              <a:t>83</a:t>
            </a:fld>
            <a:endParaRPr lang="en-US" dirty="0"/>
          </a:p>
        </p:txBody>
      </p:sp>
    </p:spTree>
    <p:extLst>
      <p:ext uri="{BB962C8B-B14F-4D97-AF65-F5344CB8AC3E}">
        <p14:creationId xmlns:p14="http://schemas.microsoft.com/office/powerpoint/2010/main" val="10274753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p:txBody>
          <a:bodyPr/>
          <a:lstStyle/>
          <a:p>
            <a:r>
              <a:rPr lang="en-US" altLang="en-US"/>
              <a:t>Summary</a:t>
            </a:r>
          </a:p>
        </p:txBody>
      </p:sp>
      <p:sp>
        <p:nvSpPr>
          <p:cNvPr id="202755" name="Rectangle 3" descr="Rectangle: Click to edit Master text styles&#10;Second level&#10;Third level&#10;Fourth level&#10;Fifth level"/>
          <p:cNvSpPr>
            <a:spLocks noGrp="1" noChangeArrowheads="1"/>
          </p:cNvSpPr>
          <p:nvPr>
            <p:ph type="body" idx="1"/>
          </p:nvPr>
        </p:nvSpPr>
        <p:spPr>
          <a:xfrm>
            <a:off x="609600" y="1752600"/>
            <a:ext cx="7772400" cy="4114800"/>
          </a:xfrm>
        </p:spPr>
        <p:txBody>
          <a:bodyPr/>
          <a:lstStyle/>
          <a:p>
            <a:pPr>
              <a:lnSpc>
                <a:spcPct val="80000"/>
              </a:lnSpc>
              <a:defRPr/>
            </a:pPr>
            <a:r>
              <a:rPr lang="tr-TR" sz="2800" dirty="0"/>
              <a:t>Now </a:t>
            </a:r>
            <a:r>
              <a:rPr lang="en-US" sz="2800" dirty="0"/>
              <a:t>you learned how to:</a:t>
            </a:r>
          </a:p>
          <a:p>
            <a:pPr lvl="1">
              <a:lnSpc>
                <a:spcPct val="90000"/>
              </a:lnSpc>
              <a:buClr>
                <a:srgbClr val="BA2212"/>
              </a:buClr>
              <a:buFont typeface="Wingdings" panose="05000000000000000000" pitchFamily="2" charset="2"/>
              <a:buChar char="ü"/>
            </a:pPr>
            <a:r>
              <a:rPr lang="en-US" altLang="en-US" sz="2400" dirty="0"/>
              <a:t>explain the process of managing an information systems project, including project initiation, project planning, project execution, and project closedown,</a:t>
            </a:r>
          </a:p>
          <a:p>
            <a:pPr lvl="1">
              <a:lnSpc>
                <a:spcPct val="90000"/>
              </a:lnSpc>
              <a:buClr>
                <a:srgbClr val="BA2212"/>
              </a:buClr>
              <a:buFont typeface="Wingdings" panose="05000000000000000000" pitchFamily="2" charset="2"/>
              <a:buChar char="ü"/>
            </a:pPr>
            <a:r>
              <a:rPr lang="en-US" sz="2400" dirty="0"/>
              <a:t>describe how to represent and schedule project plans using Gantt charts and network diagrams, and</a:t>
            </a:r>
          </a:p>
          <a:p>
            <a:pPr lvl="1">
              <a:lnSpc>
                <a:spcPct val="90000"/>
              </a:lnSpc>
              <a:buClr>
                <a:srgbClr val="BA2212"/>
              </a:buClr>
              <a:buFont typeface="Wingdings" panose="05000000000000000000" pitchFamily="2" charset="2"/>
              <a:buChar char="ü"/>
            </a:pPr>
            <a:r>
              <a:rPr lang="en-US" sz="2400" dirty="0"/>
              <a:t>explain how commercial project management software packages can be used to assist in representing and managing project schedules</a:t>
            </a:r>
            <a:endParaRPr lang="en-US" altLang="en-US" sz="2400" dirty="0"/>
          </a:p>
        </p:txBody>
      </p:sp>
      <p:pic>
        <p:nvPicPr>
          <p:cNvPr id="4" name="Grafik 3">
            <a:extLst>
              <a:ext uri="{FF2B5EF4-FFF2-40B4-BE49-F238E27FC236}">
                <a16:creationId xmlns:a16="http://schemas.microsoft.com/office/drawing/2014/main" id="{CA7EF5E7-3BF4-4143-882D-18F6C3C859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C959E430-C53B-4791-8D59-1DD665F8D6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27EDB5D-1693-493A-AD6B-5D4E6C6950BD}"/>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
        <p:nvSpPr>
          <p:cNvPr id="3" name="Foliennummernplatzhalter 2">
            <a:extLst>
              <a:ext uri="{FF2B5EF4-FFF2-40B4-BE49-F238E27FC236}">
                <a16:creationId xmlns:a16="http://schemas.microsoft.com/office/drawing/2014/main" id="{7C112EC0-08B5-4944-9F19-08C410BB20D3}"/>
              </a:ext>
            </a:extLst>
          </p:cNvPr>
          <p:cNvSpPr>
            <a:spLocks noGrp="1"/>
          </p:cNvSpPr>
          <p:nvPr>
            <p:ph type="sldNum" sz="quarter" idx="12"/>
          </p:nvPr>
        </p:nvSpPr>
        <p:spPr/>
        <p:txBody>
          <a:bodyPr/>
          <a:lstStyle/>
          <a:p>
            <a:fld id="{B6F15528-21DE-4FAA-801E-634DDDAF4B2B}" type="slidenum">
              <a:rPr lang="en-US" smtClean="0"/>
              <a:pPr/>
              <a:t>84</a:t>
            </a:fld>
            <a:endParaRPr lang="en-US" dirty="0"/>
          </a:p>
        </p:txBody>
      </p:sp>
    </p:spTree>
    <p:extLst>
      <p:ext uri="{BB962C8B-B14F-4D97-AF65-F5344CB8AC3E}">
        <p14:creationId xmlns:p14="http://schemas.microsoft.com/office/powerpoint/2010/main" val="30817259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685800" y="381000"/>
            <a:ext cx="7543800" cy="914400"/>
          </a:xfrm>
          <a:prstGeom prst="rect">
            <a:avLst/>
          </a:prstGeo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tr-TR" dirty="0"/>
              <a:t>Next Lecture</a:t>
            </a:r>
            <a:endParaRPr lang="en-US" dirty="0"/>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155576" y="2438400"/>
            <a:ext cx="8759824" cy="914400"/>
          </a:xfrm>
        </p:spPr>
        <p:txBody>
          <a:bodyPr anchor="t" anchorCtr="0">
            <a:normAutofit fontScale="92500" lnSpcReduction="20000"/>
          </a:bodyPr>
          <a:lstStyle/>
          <a:p>
            <a:pPr marL="0" indent="0" algn="ctr">
              <a:spcBef>
                <a:spcPts val="0"/>
              </a:spcBef>
              <a:spcAft>
                <a:spcPts val="600"/>
              </a:spcAft>
              <a:buNone/>
            </a:pPr>
            <a:r>
              <a:rPr lang="en-US" sz="3200" dirty="0">
                <a:solidFill>
                  <a:schemeClr val="dk1"/>
                </a:solidFill>
                <a:latin typeface="Times New Roman"/>
                <a:ea typeface="Times New Roman" panose="02020603050405020304" pitchFamily="18" charset="0"/>
              </a:rPr>
              <a:t>Identifying and Selecting Systems Development Projects</a:t>
            </a:r>
          </a:p>
          <a:p>
            <a:pPr marL="227013" indent="0">
              <a:spcBef>
                <a:spcPts val="0"/>
              </a:spcBef>
              <a:spcAft>
                <a:spcPts val="600"/>
              </a:spcAft>
              <a:buNone/>
            </a:pPr>
            <a:endParaRPr lang="en-AU" sz="24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85</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B5513F7-60E6-4B62-98F5-0BC648405182}"/>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Tree>
    <p:extLst>
      <p:ext uri="{BB962C8B-B14F-4D97-AF65-F5344CB8AC3E}">
        <p14:creationId xmlns:p14="http://schemas.microsoft.com/office/powerpoint/2010/main" val="9686292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endParaRPr lang="tr-TR" sz="2800" dirty="0"/>
          </a:p>
          <a:p>
            <a:pPr>
              <a:spcAft>
                <a:spcPts val="0"/>
              </a:spcAft>
            </a:pPr>
            <a:r>
              <a:rPr lang="en-US" sz="2800" dirty="0"/>
              <a:t>Joseph S. </a:t>
            </a:r>
            <a:r>
              <a:rPr lang="en-US" sz="2800" dirty="0" err="1"/>
              <a:t>Valacich</a:t>
            </a:r>
            <a:r>
              <a:rPr lang="en-US" sz="2800" dirty="0"/>
              <a:t>, Joey F. George, Modern Systems Analysis and Design, 8th Global Edition, Pearson, 2016</a:t>
            </a:r>
          </a:p>
          <a:p>
            <a:pPr>
              <a:spcAft>
                <a:spcPts val="0"/>
              </a:spcAft>
            </a:pPr>
            <a:endParaRPr lang="en-US" sz="2800"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86</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C5863609-F4F9-4419-AFE2-0F600F3718EF}"/>
              </a:ext>
            </a:extLst>
          </p:cNvPr>
          <p:cNvSpPr>
            <a:spLocks noGrp="1"/>
          </p:cNvSpPr>
          <p:nvPr>
            <p:ph type="ftr" sz="quarter" idx="11"/>
          </p:nvPr>
        </p:nvSpPr>
        <p:spPr/>
        <p:txBody>
          <a:bodyPr/>
          <a:lstStyle/>
          <a:p>
            <a:r>
              <a:rPr lang="en-US"/>
              <a:t>Lecture #2 Sources of Software &amp; Managing Information Systems Projects</a:t>
            </a:r>
            <a:endParaRPr lang="en-US" dirty="0"/>
          </a:p>
        </p:txBody>
      </p:sp>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7731</Words>
  <Application>Microsoft Office PowerPoint</Application>
  <PresentationFormat>Bildschirmpräsentation (4:3)</PresentationFormat>
  <Paragraphs>830</Paragraphs>
  <Slides>86</Slides>
  <Notes>80</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86</vt:i4>
      </vt:variant>
    </vt:vector>
  </HeadingPairs>
  <TitlesOfParts>
    <vt:vector size="96" baseType="lpstr">
      <vt:lpstr>Arial</vt:lpstr>
      <vt:lpstr>Calibri</vt:lpstr>
      <vt:lpstr>Constantia</vt:lpstr>
      <vt:lpstr>FuturaLTPro-Bold</vt:lpstr>
      <vt:lpstr>FuturaLTPro-Light</vt:lpstr>
      <vt:lpstr>Tahoma</vt:lpstr>
      <vt:lpstr>Times New Roman</vt:lpstr>
      <vt:lpstr>Wingdings</vt:lpstr>
      <vt:lpstr>Wingdings 2</vt:lpstr>
      <vt:lpstr>Flow</vt:lpstr>
      <vt:lpstr>PowerPoint-Präsentation</vt:lpstr>
      <vt:lpstr>Part 1 Sources of Software</vt:lpstr>
      <vt:lpstr>Learning Objectives</vt:lpstr>
      <vt:lpstr>Introduction</vt:lpstr>
      <vt:lpstr>Introduction (cont.)</vt:lpstr>
      <vt:lpstr>Sources of Software</vt:lpstr>
      <vt:lpstr>Systems Acquisition: Outsourcing</vt:lpstr>
      <vt:lpstr>Systems Acquisition: Outsourcing (Cont.)</vt:lpstr>
      <vt:lpstr>Outsourcing (Cont.)</vt:lpstr>
      <vt:lpstr>Global Outsourcing</vt:lpstr>
      <vt:lpstr>Sources of Software (Cont.)</vt:lpstr>
      <vt:lpstr>Information Technology (IT) Services Firms</vt:lpstr>
      <vt:lpstr>Packaged Software Producers</vt:lpstr>
      <vt:lpstr>Packaged Software Producers (Cont.)</vt:lpstr>
      <vt:lpstr>Prepackaged Software</vt:lpstr>
      <vt:lpstr>Enterprise Solutions Software</vt:lpstr>
      <vt:lpstr>Enterprise Solutions Software (Cont.)</vt:lpstr>
      <vt:lpstr>Cloud Computing</vt:lpstr>
      <vt:lpstr>Cloud Computing (Cont.)</vt:lpstr>
      <vt:lpstr>Cloud Computing (Cont.)</vt:lpstr>
      <vt:lpstr>Open Source Software</vt:lpstr>
      <vt:lpstr>In-House Development</vt:lpstr>
      <vt:lpstr>Sources of Software Components</vt:lpstr>
      <vt:lpstr>Selecting Off-the-Shelf Software</vt:lpstr>
      <vt:lpstr>Selecting Off-the-Shelf Software (Cont.)</vt:lpstr>
      <vt:lpstr>Selecting Off-the-Shelf Software (Cont.)</vt:lpstr>
      <vt:lpstr>Selecting Off-the-Shelf Software (Cont.)</vt:lpstr>
      <vt:lpstr>Validating Purchased Software Information</vt:lpstr>
      <vt:lpstr>Request For Proposal (RFP)</vt:lpstr>
      <vt:lpstr>Information Sources For RFP</vt:lpstr>
      <vt:lpstr>Reuse</vt:lpstr>
      <vt:lpstr>Reuse (Cont.)</vt:lpstr>
      <vt:lpstr>Reuse (Cont.)</vt:lpstr>
      <vt:lpstr>Costs and Benefits of Reuse</vt:lpstr>
      <vt:lpstr>3 Steps of Software Reuse</vt:lpstr>
      <vt:lpstr>Approaches to Reuse </vt:lpstr>
      <vt:lpstr>Approaches to Reuse (Cont.)</vt:lpstr>
      <vt:lpstr>Summary</vt:lpstr>
      <vt:lpstr>Part 2 Managing the Information Systems Project</vt:lpstr>
      <vt:lpstr>Learning Objectives</vt:lpstr>
      <vt:lpstr>Introduction</vt:lpstr>
      <vt:lpstr>Pine Valley Application Project</vt:lpstr>
      <vt:lpstr>Managing the Information Systems Project</vt:lpstr>
      <vt:lpstr>Managing the Information Systems Project (cont.)</vt:lpstr>
      <vt:lpstr>Deciding on Systems Projects</vt:lpstr>
      <vt:lpstr>PowerPoint-Präsentation</vt:lpstr>
      <vt:lpstr>Project Management Activities</vt:lpstr>
      <vt:lpstr>Phases of Project Management Process</vt:lpstr>
      <vt:lpstr>PM Phase 1: Project Initiation</vt:lpstr>
      <vt:lpstr>PowerPoint-Präsentation</vt:lpstr>
      <vt:lpstr>Project Charter</vt:lpstr>
      <vt:lpstr>PM Phase 2: Project Planning</vt:lpstr>
      <vt:lpstr>Planning Detail</vt:lpstr>
      <vt:lpstr>Project Scope, Alternatives, and Feasibility</vt:lpstr>
      <vt:lpstr>Dividing Project into Manageable Tasks</vt:lpstr>
      <vt:lpstr>Developing a Preliminary Schedule</vt:lpstr>
      <vt:lpstr>Scheduling Diagrams Network Diagram</vt:lpstr>
      <vt:lpstr>Estimating Resources, Creating a Resource Plan</vt:lpstr>
      <vt:lpstr>Developing a Communication Plan</vt:lpstr>
      <vt:lpstr>Communication Plan</vt:lpstr>
      <vt:lpstr>Determining Project Standards and Procedures</vt:lpstr>
      <vt:lpstr>Identifying and Assessing Risk</vt:lpstr>
      <vt:lpstr>Developing a Preliminary Budget</vt:lpstr>
      <vt:lpstr>Setting a Baseline Project Plan</vt:lpstr>
      <vt:lpstr>PM Phase 3: Project Execution</vt:lpstr>
      <vt:lpstr>Monitoring Progress with a Gantt Chart</vt:lpstr>
      <vt:lpstr>Communication Methods</vt:lpstr>
      <vt:lpstr>PM Phase 4: Project Closedown</vt:lpstr>
      <vt:lpstr>Representing and Scheduling Project Plans</vt:lpstr>
      <vt:lpstr>Gantt Charts vs. Network Diagrams</vt:lpstr>
      <vt:lpstr>Gantt Charts vs. Network Diagrams (Cont.)</vt:lpstr>
      <vt:lpstr>Gantt Charts vs. Network Diagrams (Cont.)</vt:lpstr>
      <vt:lpstr>Estimating Task Duration</vt:lpstr>
      <vt:lpstr>Example PERT Analysis</vt:lpstr>
      <vt:lpstr>Critical Path Scheduling</vt:lpstr>
      <vt:lpstr>Critical Path Example (dependencies between tasks)</vt:lpstr>
      <vt:lpstr>Critical Path Example (Cont.)</vt:lpstr>
      <vt:lpstr>Determining the Critical Path</vt:lpstr>
      <vt:lpstr>Critical Path Calculation</vt:lpstr>
      <vt:lpstr>Critical Path Calculation (cont.)</vt:lpstr>
      <vt:lpstr>Using Project Management Software</vt:lpstr>
      <vt:lpstr>Project Start Date</vt:lpstr>
      <vt:lpstr>Entering Tasks</vt:lpstr>
      <vt:lpstr>Summary</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522</cp:revision>
  <dcterms:created xsi:type="dcterms:W3CDTF">2006-08-16T00:00:00Z</dcterms:created>
  <dcterms:modified xsi:type="dcterms:W3CDTF">2019-02-18T10:06:07Z</dcterms:modified>
</cp:coreProperties>
</file>