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56"/>
  </p:notesMasterIdLst>
  <p:sldIdLst>
    <p:sldId id="792" r:id="rId3"/>
    <p:sldId id="793" r:id="rId4"/>
    <p:sldId id="794" r:id="rId5"/>
    <p:sldId id="795" r:id="rId6"/>
    <p:sldId id="796" r:id="rId7"/>
    <p:sldId id="797" r:id="rId8"/>
    <p:sldId id="798" r:id="rId9"/>
    <p:sldId id="799" r:id="rId10"/>
    <p:sldId id="800" r:id="rId11"/>
    <p:sldId id="801" r:id="rId12"/>
    <p:sldId id="802" r:id="rId13"/>
    <p:sldId id="803" r:id="rId14"/>
    <p:sldId id="804" r:id="rId15"/>
    <p:sldId id="805" r:id="rId16"/>
    <p:sldId id="806" r:id="rId17"/>
    <p:sldId id="807" r:id="rId18"/>
    <p:sldId id="808" r:id="rId19"/>
    <p:sldId id="809" r:id="rId20"/>
    <p:sldId id="810" r:id="rId21"/>
    <p:sldId id="811" r:id="rId22"/>
    <p:sldId id="812" r:id="rId23"/>
    <p:sldId id="813" r:id="rId24"/>
    <p:sldId id="814" r:id="rId25"/>
    <p:sldId id="815" r:id="rId26"/>
    <p:sldId id="816" r:id="rId27"/>
    <p:sldId id="817" r:id="rId28"/>
    <p:sldId id="818" r:id="rId29"/>
    <p:sldId id="819" r:id="rId30"/>
    <p:sldId id="820" r:id="rId31"/>
    <p:sldId id="821" r:id="rId32"/>
    <p:sldId id="822" r:id="rId33"/>
    <p:sldId id="823" r:id="rId34"/>
    <p:sldId id="824" r:id="rId35"/>
    <p:sldId id="825" r:id="rId36"/>
    <p:sldId id="826" r:id="rId37"/>
    <p:sldId id="827" r:id="rId38"/>
    <p:sldId id="828" r:id="rId39"/>
    <p:sldId id="829" r:id="rId40"/>
    <p:sldId id="830" r:id="rId41"/>
    <p:sldId id="831" r:id="rId42"/>
    <p:sldId id="832" r:id="rId43"/>
    <p:sldId id="833" r:id="rId44"/>
    <p:sldId id="834" r:id="rId45"/>
    <p:sldId id="835" r:id="rId46"/>
    <p:sldId id="836" r:id="rId47"/>
    <p:sldId id="837" r:id="rId48"/>
    <p:sldId id="838" r:id="rId49"/>
    <p:sldId id="839" r:id="rId50"/>
    <p:sldId id="840" r:id="rId51"/>
    <p:sldId id="841" r:id="rId52"/>
    <p:sldId id="842" r:id="rId53"/>
    <p:sldId id="440" r:id="rId54"/>
    <p:sldId id="843" r:id="rId55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6740" autoAdjust="0"/>
    <p:restoredTop sz="72950" autoAdjust="0"/>
  </p:normalViewPr>
  <p:slideViewPr>
    <p:cSldViewPr>
      <p:cViewPr varScale="1">
        <p:scale>
          <a:sx n="80" d="100"/>
          <a:sy n="80" d="100"/>
        </p:scale>
        <p:origin x="20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0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Relationship Id="rId9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4" Type="http://schemas.openxmlformats.org/officeDocument/2006/relationships/image" Target="../media/image48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4" Type="http://schemas.openxmlformats.org/officeDocument/2006/relationships/image" Target="../media/image4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4" Type="http://schemas.openxmlformats.org/officeDocument/2006/relationships/image" Target="../media/image5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40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0CEBAC7-3DBB-4F68-BD59-717F8E585F03}" type="slidenum">
              <a:rPr lang="en-US" altLang="de-DE"/>
              <a:pPr eaLnBrk="1" hangingPunct="1"/>
              <a:t>1</a:t>
            </a:fld>
            <a:endParaRPr lang="en-US" altLang="de-DE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392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</a:endParaRPr>
          </a:p>
        </p:txBody>
      </p:sp>
      <p:sp>
        <p:nvSpPr>
          <p:cNvPr id="5734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03A4D9-A7A2-46C6-9F69-541B92CFC35D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8734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FE692C-2820-4591-A44C-012260193EB2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837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627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3BE0A2-246E-42DF-92FB-46F9E45C5C97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939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078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1B836D-FB1E-4B01-A565-B92A891A172C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41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2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412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937E19E-9CFB-40E8-987E-BAAD21AF697C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4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455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89E3FC-9C56-4494-98D4-C3C934F18741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67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780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31C1EB-FAA7-4427-9CD6-0257C6F5D278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908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904278-81C7-469C-9F0F-1E6A7F2F8FF9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37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9302F4-6A1A-454F-AC83-CF7C742D8F34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53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4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6476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7E6363-0FF7-40A9-AD2F-4171F88B4529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6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4134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2AF865-717C-42F8-BE5E-B43890E7C635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7587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2630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22DD169-1F1E-47FE-B2D0-A03BCA9FD68B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861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520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D40458-E9E5-43CA-A24D-750BD950DC8A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963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209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52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Mathematical Foundations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mtClean="0"/>
              <a:t>Mathematical Foundations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Mathematical Foundations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Mathematical Foundations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Mathematical Foundations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Mathematical Foundations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Mathematical Foundations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Mathematical Foundations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Mathematical Foundations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Mathematical Foundations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Mathematical Foundations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de-DE" altLang="en-US" smtClean="0"/>
              <a:t>Chapter 1</a:t>
            </a: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</a:lstStyle>
          <a:p>
            <a:fld id="{91338403-82D2-4B02-8835-FA9E666A5E7A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8431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8701FD-6D53-4D52-A652-59C68DBBE6E8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Chapter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48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5F72D1-954A-458F-B958-440F53C7BBD2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Chapter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3056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7449D8-E969-4864-964E-8268FC64A7B6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Chapter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5906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4B2FF5-4496-4642-B3A5-61677ABCBFF6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Chapter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0586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7B65EF-FEFA-4D21-90E7-90AFF41FC54A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Chapter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543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0DB42-BBDC-4876-9558-D48AE0D24907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Chapter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9485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A1C8E0-3122-4D1A-B120-6F583579F36A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Chapter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327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2A00D-BACB-40F5-8DF4-14B489EBF186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Chapter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02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1A48D0-1907-4C10-93C7-699E2B1593F3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Chapter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341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B2AFB7-8757-42F3-AFB4-CD06A1CF7AA1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Chapter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148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Mathematical Foundations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230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  <p:sp>
        <p:nvSpPr>
          <p:cNvPr id="1230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</a:defRPr>
            </a:lvl1pPr>
          </a:lstStyle>
          <a:p>
            <a:fld id="{027D3F05-282C-4168-84CE-63A4435F998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102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0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2305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de-DE" smtClean="0"/>
              <a:t>Chapter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03336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1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0.wmf"/><Relationship Id="rId5" Type="http://schemas.openxmlformats.org/officeDocument/2006/relationships/image" Target="../media/image7.wmf"/><Relationship Id="rId15" Type="http://schemas.openxmlformats.org/officeDocument/2006/relationships/image" Target="../media/image6.jpeg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9.wmf"/><Relationship Id="rId1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oleObject" Target="../embeddings/oleObject12.bin"/><Relationship Id="rId18" Type="http://schemas.openxmlformats.org/officeDocument/2006/relationships/image" Target="../media/image5.png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4.wmf"/><Relationship Id="rId17" Type="http://schemas.openxmlformats.org/officeDocument/2006/relationships/image" Target="../media/image16.wmf"/><Relationship Id="rId2" Type="http://schemas.openxmlformats.org/officeDocument/2006/relationships/slideLayout" Target="../slideLayouts/slideLayout18.xml"/><Relationship Id="rId16" Type="http://schemas.openxmlformats.org/officeDocument/2006/relationships/oleObject" Target="../embeddings/oleObject14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7.bin"/><Relationship Id="rId15" Type="http://schemas.openxmlformats.org/officeDocument/2006/relationships/image" Target="../media/image15.wmf"/><Relationship Id="rId10" Type="http://schemas.openxmlformats.org/officeDocument/2006/relationships/oleObject" Target="../embeddings/oleObject10.bin"/><Relationship Id="rId19" Type="http://schemas.openxmlformats.org/officeDocument/2006/relationships/image" Target="../media/image6.jpeg"/><Relationship Id="rId4" Type="http://schemas.openxmlformats.org/officeDocument/2006/relationships/image" Target="../media/image10.wmf"/><Relationship Id="rId9" Type="http://schemas.openxmlformats.org/officeDocument/2006/relationships/oleObject" Target="../embeddings/oleObject9.bin"/><Relationship Id="rId14" Type="http://schemas.openxmlformats.org/officeDocument/2006/relationships/oleObject" Target="../embeddings/oleObject13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20.bin"/><Relationship Id="rId18" Type="http://schemas.openxmlformats.org/officeDocument/2006/relationships/image" Target="../media/image24.wmf"/><Relationship Id="rId3" Type="http://schemas.openxmlformats.org/officeDocument/2006/relationships/oleObject" Target="../embeddings/oleObject15.bin"/><Relationship Id="rId21" Type="http://schemas.openxmlformats.org/officeDocument/2006/relationships/image" Target="../media/image5.png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21.wmf"/><Relationship Id="rId17" Type="http://schemas.openxmlformats.org/officeDocument/2006/relationships/oleObject" Target="../embeddings/oleObject22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23.wmf"/><Relationship Id="rId20" Type="http://schemas.openxmlformats.org/officeDocument/2006/relationships/image" Target="../media/image25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5" Type="http://schemas.openxmlformats.org/officeDocument/2006/relationships/oleObject" Target="../embeddings/oleObject21.bin"/><Relationship Id="rId10" Type="http://schemas.openxmlformats.org/officeDocument/2006/relationships/image" Target="../media/image20.wmf"/><Relationship Id="rId19" Type="http://schemas.openxmlformats.org/officeDocument/2006/relationships/oleObject" Target="../embeddings/oleObject23.bin"/><Relationship Id="rId4" Type="http://schemas.openxmlformats.org/officeDocument/2006/relationships/image" Target="../media/image17.wmf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22.wmf"/><Relationship Id="rId2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6.jpeg"/><Relationship Id="rId4" Type="http://schemas.openxmlformats.org/officeDocument/2006/relationships/image" Target="../media/image26.wmf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0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1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2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3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4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6.jpe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6.wmf"/><Relationship Id="rId11" Type="http://schemas.openxmlformats.org/officeDocument/2006/relationships/image" Target="../media/image5.png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48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35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13" Type="http://schemas.openxmlformats.org/officeDocument/2006/relationships/image" Target="../media/image5.png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12" Type="http://schemas.openxmlformats.org/officeDocument/2006/relationships/oleObject" Target="../embeddings/oleObject4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6.wmf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49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50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12" Type="http://schemas.openxmlformats.org/officeDocument/2006/relationships/image" Target="../media/image6.jpe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2.wmf"/><Relationship Id="rId11" Type="http://schemas.openxmlformats.org/officeDocument/2006/relationships/image" Target="../media/image5.png"/><Relationship Id="rId5" Type="http://schemas.openxmlformats.org/officeDocument/2006/relationships/oleObject" Target="../embeddings/oleObject44.bin"/><Relationship Id="rId10" Type="http://schemas.openxmlformats.org/officeDocument/2006/relationships/image" Target="../media/image54.wmf"/><Relationship Id="rId4" Type="http://schemas.openxmlformats.org/officeDocument/2006/relationships/image" Target="../media/image51.wmf"/><Relationship Id="rId9" Type="http://schemas.openxmlformats.org/officeDocument/2006/relationships/oleObject" Target="../embeddings/oleObject46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55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oleObject" Target="../embeddings/oleObject48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40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58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60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179388"/>
            <a:ext cx="8837612" cy="649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accent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2895600" y="179388"/>
            <a:ext cx="39052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</a:t>
            </a:r>
            <a:r>
              <a:rPr lang="de-DE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SE</a:t>
            </a:r>
            <a:r>
              <a:rPr lang="tr-T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de-DE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411</a:t>
            </a:r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8" name="Text Box 760"/>
          <p:cNvSpPr txBox="1">
            <a:spLocks noChangeArrowheads="1"/>
          </p:cNvSpPr>
          <p:nvPr/>
        </p:nvSpPr>
        <p:spPr bwMode="auto">
          <a:xfrm>
            <a:off x="2825750" y="2889249"/>
            <a:ext cx="34385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24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Computer Graphics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/>
          <p:cNvSpPr txBox="1">
            <a:spLocks noChangeArrowheads="1"/>
          </p:cNvSpPr>
          <p:nvPr/>
        </p:nvSpPr>
        <p:spPr bwMode="auto">
          <a:xfrm>
            <a:off x="1447800" y="3606799"/>
            <a:ext cx="70104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200" dirty="0">
                <a:solidFill>
                  <a:schemeClr val="tx2">
                    <a:lumMod val="9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Lecture </a:t>
            </a:r>
            <a:r>
              <a:rPr lang="en-US" sz="2200" dirty="0" smtClean="0">
                <a:solidFill>
                  <a:schemeClr val="tx2">
                    <a:lumMod val="9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#2 </a:t>
            </a:r>
            <a:r>
              <a:rPr lang="tr-TR" sz="2200" dirty="0">
                <a:solidFill>
                  <a:schemeClr val="tx2">
                    <a:lumMod val="9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Mathematical Foundations</a:t>
            </a:r>
            <a:endParaRPr lang="en-US" sz="2200" dirty="0">
              <a:solidFill>
                <a:schemeClr val="tx2">
                  <a:lumMod val="9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609600" y="451485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18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384300"/>
          </a:xfrm>
        </p:spPr>
        <p:txBody>
          <a:bodyPr lIns="92075" tIns="46038" rIns="92075" bIns="46038"/>
          <a:lstStyle/>
          <a:p>
            <a:r>
              <a:rPr lang="tr-TR" altLang="de-DE" smtClean="0"/>
              <a:t>Objectives</a:t>
            </a:r>
            <a:endParaRPr lang="en-US" altLang="de-DE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196975"/>
            <a:ext cx="8640763" cy="5000625"/>
          </a:xfrm>
        </p:spPr>
        <p:txBody>
          <a:bodyPr lIns="92075" tIns="46038" rIns="92075" bIns="46038"/>
          <a:lstStyle/>
          <a:p>
            <a:r>
              <a:rPr lang="tr-TR" altLang="de-DE" smtClean="0">
                <a:solidFill>
                  <a:schemeClr val="bg1"/>
                </a:solidFill>
              </a:rPr>
              <a:t>HB Appendix A</a:t>
            </a:r>
            <a:endParaRPr lang="en-US" altLang="de-DE" smtClean="0">
              <a:solidFill>
                <a:schemeClr val="bg1"/>
              </a:solidFill>
            </a:endParaRPr>
          </a:p>
          <a:p>
            <a:r>
              <a:rPr lang="en-US" altLang="de-DE" smtClean="0">
                <a:solidFill>
                  <a:schemeClr val="bg1"/>
                </a:solidFill>
              </a:rPr>
              <a:t>Brief, informal review of some of the mathematical tools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Geometry (2D, 3D)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Trigonometry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Vector spaces </a:t>
            </a:r>
          </a:p>
          <a:p>
            <a:pPr lvl="2"/>
            <a:r>
              <a:rPr lang="en-US" altLang="de-DE" smtClean="0">
                <a:solidFill>
                  <a:schemeClr val="bg1"/>
                </a:solidFill>
              </a:rPr>
              <a:t>Points, vectors, and coordinates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Dot and cross products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Linear transforms and matrices</a:t>
            </a:r>
            <a:endParaRPr lang="tr-TR" altLang="de-DE" smtClean="0">
              <a:solidFill>
                <a:schemeClr val="bg1"/>
              </a:solidFill>
            </a:endParaRPr>
          </a:p>
          <a:p>
            <a:pPr lvl="1"/>
            <a:r>
              <a:rPr lang="tr-TR" altLang="de-DE" smtClean="0">
                <a:solidFill>
                  <a:schemeClr val="bg1"/>
                </a:solidFill>
              </a:rPr>
              <a:t>Complex numbers</a:t>
            </a:r>
            <a:endParaRPr lang="en-US" altLang="de-DE" smtClean="0">
              <a:solidFill>
                <a:schemeClr val="bg1"/>
              </a:solidFill>
            </a:endParaRPr>
          </a:p>
        </p:txBody>
      </p:sp>
      <p:sp>
        <p:nvSpPr>
          <p:cNvPr id="4100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059BCB-67BC-41B5-A77A-9D8FB1AFE8F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47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2D Geometry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844675"/>
            <a:ext cx="8713787" cy="4114800"/>
          </a:xfrm>
        </p:spPr>
        <p:txBody>
          <a:bodyPr lIns="92075" tIns="46038" rIns="92075" bIns="46038"/>
          <a:lstStyle/>
          <a:p>
            <a:r>
              <a:rPr lang="en-US" altLang="de-DE" smtClean="0">
                <a:solidFill>
                  <a:schemeClr val="bg1"/>
                </a:solidFill>
              </a:rPr>
              <a:t>Remember high school geometry: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Total angle around a circle is </a:t>
            </a:r>
            <a:r>
              <a:rPr lang="en-US" altLang="de-DE" smtClean="0">
                <a:solidFill>
                  <a:schemeClr val="bg1"/>
                </a:solidFill>
                <a:latin typeface="Times New Roman" panose="02020603050405020304" pitchFamily="18" charset="0"/>
              </a:rPr>
              <a:t>360°</a:t>
            </a:r>
            <a:r>
              <a:rPr lang="en-US" altLang="de-DE" smtClean="0">
                <a:solidFill>
                  <a:schemeClr val="bg1"/>
                </a:solidFill>
              </a:rPr>
              <a:t> or </a:t>
            </a:r>
            <a:r>
              <a:rPr lang="en-US" altLang="de-DE" smtClean="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en-US" altLang="de-DE" sz="3200" smtClean="0">
                <a:solidFill>
                  <a:schemeClr val="bg1"/>
                </a:solidFill>
                <a:latin typeface="Times New Roman" panose="02020603050405020304" pitchFamily="18" charset="0"/>
              </a:rPr>
              <a:t>π</a:t>
            </a:r>
            <a:r>
              <a:rPr lang="en-US" altLang="de-DE" smtClean="0">
                <a:solidFill>
                  <a:schemeClr val="bg1"/>
                </a:solidFill>
              </a:rPr>
              <a:t>  radians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When two lines cross: </a:t>
            </a:r>
          </a:p>
          <a:p>
            <a:pPr lvl="2"/>
            <a:r>
              <a:rPr lang="en-US" altLang="de-DE" smtClean="0">
                <a:solidFill>
                  <a:schemeClr val="bg1"/>
                </a:solidFill>
              </a:rPr>
              <a:t>Opposite angles are equivalent</a:t>
            </a:r>
          </a:p>
          <a:p>
            <a:pPr lvl="2"/>
            <a:r>
              <a:rPr lang="en-US" altLang="de-DE" smtClean="0">
                <a:solidFill>
                  <a:schemeClr val="bg1"/>
                </a:solidFill>
              </a:rPr>
              <a:t>Angles along line sum to 180° 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Similar triangles:</a:t>
            </a:r>
          </a:p>
          <a:p>
            <a:pPr lvl="2"/>
            <a:r>
              <a:rPr lang="en-US" altLang="de-DE" smtClean="0">
                <a:solidFill>
                  <a:schemeClr val="bg1"/>
                </a:solidFill>
              </a:rPr>
              <a:t>All corresponding angles are equivalent</a:t>
            </a: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 flipV="1">
            <a:off x="6164263" y="3429000"/>
            <a:ext cx="2209800" cy="1066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6011863" y="3429000"/>
            <a:ext cx="23622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 flipV="1">
            <a:off x="8221663" y="3352800"/>
            <a:ext cx="0" cy="685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 flipV="1">
            <a:off x="6316663" y="3352800"/>
            <a:ext cx="0" cy="1219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28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75F987-E8F4-4D66-8DA8-308F437571F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930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Trigonometry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>
                <a:solidFill>
                  <a:schemeClr val="bg1"/>
                </a:solidFill>
              </a:rPr>
              <a:t>Sine: “opposite over hypotenuse”</a:t>
            </a:r>
          </a:p>
          <a:p>
            <a:r>
              <a:rPr lang="en-US" altLang="de-DE" smtClean="0">
                <a:solidFill>
                  <a:schemeClr val="bg1"/>
                </a:solidFill>
              </a:rPr>
              <a:t>Cosine: “adjacent over hypotenuse”</a:t>
            </a:r>
          </a:p>
          <a:p>
            <a:r>
              <a:rPr lang="en-US" altLang="de-DE" smtClean="0">
                <a:solidFill>
                  <a:schemeClr val="bg1"/>
                </a:solidFill>
              </a:rPr>
              <a:t>Tangent: “opposite over adjacent”</a:t>
            </a:r>
          </a:p>
          <a:p>
            <a:r>
              <a:rPr lang="en-US" altLang="de-DE" smtClean="0">
                <a:solidFill>
                  <a:schemeClr val="bg1"/>
                </a:solidFill>
              </a:rPr>
              <a:t>Unit circle definitions:</a:t>
            </a:r>
          </a:p>
          <a:p>
            <a:pPr lvl="1"/>
            <a:r>
              <a:rPr lang="en-US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sin</a:t>
            </a:r>
            <a:r>
              <a:rPr lang="en-US" altLang="de-DE" smtClean="0">
                <a:solidFill>
                  <a:schemeClr val="bg1"/>
                </a:solidFill>
                <a:latin typeface="Times New Roman" panose="02020603050405020304" pitchFamily="18" charset="0"/>
              </a:rPr>
              <a:t> (</a:t>
            </a:r>
            <a:r>
              <a:rPr lang="el-GR" altLang="de-DE" sz="2400" i="1" smtClean="0">
                <a:solidFill>
                  <a:schemeClr val="bg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θ</a:t>
            </a:r>
            <a:r>
              <a:rPr lang="en-US" altLang="de-DE" smtClean="0">
                <a:solidFill>
                  <a:schemeClr val="bg1"/>
                </a:solidFill>
                <a:latin typeface="Times New Roman" panose="02020603050405020304" pitchFamily="18" charset="0"/>
              </a:rPr>
              <a:t>) = </a:t>
            </a:r>
            <a:r>
              <a:rPr lang="tr-TR" altLang="de-DE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y</a:t>
            </a:r>
            <a:endParaRPr lang="en-US" altLang="de-DE" i="1" smtClean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lvl="1"/>
            <a:r>
              <a:rPr lang="en-US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cos</a:t>
            </a:r>
            <a:r>
              <a:rPr lang="en-US" altLang="de-DE" smtClean="0">
                <a:solidFill>
                  <a:schemeClr val="bg1"/>
                </a:solidFill>
                <a:latin typeface="Times New Roman" panose="02020603050405020304" pitchFamily="18" charset="0"/>
              </a:rPr>
              <a:t> (</a:t>
            </a:r>
            <a:r>
              <a:rPr lang="el-GR" altLang="de-DE" sz="2400" i="1" smtClean="0">
                <a:solidFill>
                  <a:schemeClr val="bg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θ</a:t>
            </a:r>
            <a:r>
              <a:rPr lang="en-US" altLang="de-DE" smtClean="0">
                <a:solidFill>
                  <a:schemeClr val="bg1"/>
                </a:solidFill>
                <a:latin typeface="Times New Roman" panose="02020603050405020304" pitchFamily="18" charset="0"/>
              </a:rPr>
              <a:t>) = </a:t>
            </a:r>
            <a:r>
              <a:rPr lang="tr-TR" altLang="de-DE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endParaRPr lang="en-US" altLang="de-DE" i="1" smtClean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lvl="1"/>
            <a:r>
              <a:rPr lang="en-US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tan</a:t>
            </a:r>
            <a:r>
              <a:rPr lang="en-US" altLang="de-DE" smtClean="0">
                <a:solidFill>
                  <a:schemeClr val="bg1"/>
                </a:solidFill>
                <a:latin typeface="Times New Roman" panose="02020603050405020304" pitchFamily="18" charset="0"/>
              </a:rPr>
              <a:t> (</a:t>
            </a:r>
            <a:r>
              <a:rPr lang="el-GR" altLang="de-DE" sz="2400" i="1" smtClean="0">
                <a:solidFill>
                  <a:schemeClr val="bg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θ</a:t>
            </a:r>
            <a:r>
              <a:rPr lang="en-US" altLang="de-DE" smtClean="0">
                <a:solidFill>
                  <a:schemeClr val="bg1"/>
                </a:solidFill>
                <a:latin typeface="Times New Roman" panose="02020603050405020304" pitchFamily="18" charset="0"/>
              </a:rPr>
              <a:t>) = </a:t>
            </a:r>
            <a:r>
              <a:rPr lang="tr-TR" altLang="de-DE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y</a:t>
            </a:r>
            <a:r>
              <a:rPr lang="en-US" altLang="de-DE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/</a:t>
            </a:r>
            <a:r>
              <a:rPr lang="tr-TR" altLang="de-DE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endParaRPr lang="en-US" altLang="de-DE" i="1" smtClean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Etc…</a:t>
            </a:r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6705600" y="3657600"/>
            <a:ext cx="0" cy="1447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>
            <a:off x="5791200" y="4343400"/>
            <a:ext cx="19050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50" name="Oval 6"/>
          <p:cNvSpPr>
            <a:spLocks noChangeArrowheads="1"/>
          </p:cNvSpPr>
          <p:nvPr/>
        </p:nvSpPr>
        <p:spPr bwMode="auto">
          <a:xfrm>
            <a:off x="6172200" y="3810000"/>
            <a:ext cx="1066800" cy="10668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51" name="Text Box 8"/>
          <p:cNvSpPr txBox="1">
            <a:spLocks noChangeArrowheads="1"/>
          </p:cNvSpPr>
          <p:nvPr/>
        </p:nvSpPr>
        <p:spPr bwMode="auto">
          <a:xfrm>
            <a:off x="7112000" y="3581400"/>
            <a:ext cx="809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</a:t>
            </a:r>
            <a:r>
              <a:rPr kumimoji="0" lang="en-US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x, y</a:t>
            </a:r>
            <a:r>
              <a:rPr kumimoji="0" lang="en-US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6152" name="Oval 9"/>
          <p:cNvSpPr>
            <a:spLocks noChangeArrowheads="1"/>
          </p:cNvSpPr>
          <p:nvPr/>
        </p:nvSpPr>
        <p:spPr bwMode="auto">
          <a:xfrm>
            <a:off x="7086600" y="3962400"/>
            <a:ext cx="76200" cy="76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53" name="Line 7"/>
          <p:cNvSpPr>
            <a:spLocks noChangeShapeType="1"/>
          </p:cNvSpPr>
          <p:nvPr/>
        </p:nvSpPr>
        <p:spPr bwMode="auto">
          <a:xfrm flipV="1">
            <a:off x="6705600" y="3997325"/>
            <a:ext cx="433388" cy="34607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54" name="Text Box 12"/>
          <p:cNvSpPr txBox="1">
            <a:spLocks noChangeArrowheads="1"/>
          </p:cNvSpPr>
          <p:nvPr/>
        </p:nvSpPr>
        <p:spPr bwMode="auto">
          <a:xfrm>
            <a:off x="6677025" y="4068763"/>
            <a:ext cx="647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el-GR" altLang="de-DE" sz="1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θ</a:t>
            </a:r>
          </a:p>
        </p:txBody>
      </p:sp>
      <p:sp>
        <p:nvSpPr>
          <p:cNvPr id="6155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BEA013-EA86-4B10-9F64-D1353221B82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529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Slope-intercept Line Equation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04813" y="1219200"/>
            <a:ext cx="4033837" cy="4114800"/>
          </a:xfrm>
        </p:spPr>
        <p:txBody>
          <a:bodyPr lIns="92075" tIns="46038" rIns="92075" bIns="46038"/>
          <a:lstStyle/>
          <a:p>
            <a:pPr>
              <a:buFontTx/>
              <a:buNone/>
            </a:pPr>
            <a:r>
              <a:rPr lang="en-US" altLang="de-DE" sz="2800" smtClean="0"/>
              <a:t>Slope</a:t>
            </a:r>
            <a:r>
              <a:rPr lang="tr-TR" altLang="de-DE" sz="2800" smtClean="0"/>
              <a:t>:</a:t>
            </a:r>
            <a:r>
              <a:rPr lang="en-US" altLang="de-DE" sz="2800" smtClean="0"/>
              <a:t>  </a:t>
            </a:r>
            <a:endParaRPr lang="tr-TR" altLang="de-DE" sz="2800" smtClean="0"/>
          </a:p>
          <a:p>
            <a:pPr>
              <a:buFontTx/>
              <a:buNone/>
            </a:pPr>
            <a:endParaRPr lang="tr-TR" altLang="de-DE" sz="2400" smtClean="0"/>
          </a:p>
          <a:p>
            <a:pPr>
              <a:buFontTx/>
              <a:buNone/>
            </a:pPr>
            <a:endParaRPr lang="tr-TR" altLang="de-DE" sz="2400" smtClean="0"/>
          </a:p>
          <a:p>
            <a:pPr>
              <a:buFontTx/>
              <a:buNone/>
            </a:pPr>
            <a:endParaRPr lang="tr-TR" altLang="de-DE" sz="2800" smtClean="0"/>
          </a:p>
          <a:p>
            <a:pPr>
              <a:buFontTx/>
              <a:buNone/>
            </a:pPr>
            <a:r>
              <a:rPr lang="en-US" altLang="de-DE" sz="2800" smtClean="0"/>
              <a:t>Solve for y:</a:t>
            </a:r>
          </a:p>
          <a:p>
            <a:pPr>
              <a:buFontTx/>
              <a:buNone/>
            </a:pPr>
            <a:endParaRPr lang="en-US" altLang="de-DE" sz="2800" smtClean="0"/>
          </a:p>
          <a:p>
            <a:pPr>
              <a:buFontTx/>
              <a:buNone/>
            </a:pPr>
            <a:endParaRPr lang="tr-TR" altLang="de-DE" sz="2800" smtClean="0"/>
          </a:p>
          <a:p>
            <a:pPr>
              <a:buFontTx/>
              <a:buNone/>
            </a:pPr>
            <a:endParaRPr lang="tr-TR" altLang="de-DE" sz="2800" smtClean="0"/>
          </a:p>
          <a:p>
            <a:pPr>
              <a:buFontTx/>
              <a:buNone/>
            </a:pPr>
            <a:r>
              <a:rPr lang="en-US" altLang="de-DE" sz="2800" smtClean="0"/>
              <a:t>or: </a:t>
            </a:r>
            <a:endParaRPr lang="tr-TR" altLang="de-DE" sz="2800" smtClean="0"/>
          </a:p>
          <a:p>
            <a:pPr>
              <a:buFontTx/>
              <a:buNone/>
            </a:pPr>
            <a:r>
              <a:rPr lang="en-US" altLang="de-DE" sz="2800" i="1" smtClean="0">
                <a:latin typeface="Times New Roman" panose="02020603050405020304" pitchFamily="18" charset="0"/>
              </a:rPr>
              <a:t>y = mx + b</a:t>
            </a:r>
          </a:p>
        </p:txBody>
      </p:sp>
      <p:graphicFrame>
        <p:nvGraphicFramePr>
          <p:cNvPr id="7172" name="Object 19"/>
          <p:cNvGraphicFramePr>
            <a:graphicFrameLocks noChangeAspect="1"/>
          </p:cNvGraphicFramePr>
          <p:nvPr>
            <p:ph sz="quarter" idx="4294967295"/>
          </p:nvPr>
        </p:nvGraphicFramePr>
        <p:xfrm>
          <a:off x="1066800" y="1905000"/>
          <a:ext cx="2932113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4" imgW="1676400" imgH="520700" progId="Equation.3">
                  <p:embed/>
                </p:oleObj>
              </mc:Choice>
              <mc:Fallback>
                <p:oleObj name="Equation" r:id="rId4" imgW="1676400" imgH="520700" progId="Equation.3">
                  <p:embed/>
                  <p:pic>
                    <p:nvPicPr>
                      <p:cNvPr id="7172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05000"/>
                        <a:ext cx="2932113" cy="804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" name="Line 4"/>
          <p:cNvSpPr>
            <a:spLocks noChangeShapeType="1"/>
          </p:cNvSpPr>
          <p:nvPr/>
        </p:nvSpPr>
        <p:spPr bwMode="auto">
          <a:xfrm>
            <a:off x="4427538" y="3644900"/>
            <a:ext cx="0" cy="2895600"/>
          </a:xfrm>
          <a:prstGeom prst="line">
            <a:avLst/>
          </a:prstGeom>
          <a:ln>
            <a:headEnd type="triangle" w="med" len="med"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wrap="none" lIns="92075" tIns="46038" rIns="92075" bIns="46038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35" name="Line 5"/>
          <p:cNvSpPr>
            <a:spLocks noChangeShapeType="1"/>
          </p:cNvSpPr>
          <p:nvPr/>
        </p:nvSpPr>
        <p:spPr bwMode="auto">
          <a:xfrm>
            <a:off x="4267200" y="6248400"/>
            <a:ext cx="38100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wrap="none" lIns="92075" tIns="46038" rIns="92075" bIns="46038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7694613" y="6162675"/>
            <a:ext cx="3444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en-US" altLang="de-DE" sz="28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x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4219575" y="3143250"/>
            <a:ext cx="3444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en-US" altLang="de-DE" sz="28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y</a:t>
            </a:r>
          </a:p>
        </p:txBody>
      </p:sp>
      <p:sp>
        <p:nvSpPr>
          <p:cNvPr id="1038" name="Line 9"/>
          <p:cNvSpPr>
            <a:spLocks noChangeShapeType="1"/>
          </p:cNvSpPr>
          <p:nvPr/>
        </p:nvSpPr>
        <p:spPr bwMode="auto">
          <a:xfrm flipV="1">
            <a:off x="4953000" y="3657600"/>
            <a:ext cx="1447800" cy="21336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wrap="none" lIns="92075" tIns="46038" rIns="92075" bIns="46038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78" name="Oval 10"/>
          <p:cNvSpPr>
            <a:spLocks noChangeArrowheads="1"/>
          </p:cNvSpPr>
          <p:nvPr/>
        </p:nvSpPr>
        <p:spPr bwMode="auto">
          <a:xfrm>
            <a:off x="5181600" y="5257800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79" name="Oval 12"/>
          <p:cNvSpPr>
            <a:spLocks noChangeArrowheads="1"/>
          </p:cNvSpPr>
          <p:nvPr/>
        </p:nvSpPr>
        <p:spPr bwMode="auto">
          <a:xfrm>
            <a:off x="5807075" y="4343400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80" name="Oval 13"/>
          <p:cNvSpPr>
            <a:spLocks noChangeArrowheads="1"/>
          </p:cNvSpPr>
          <p:nvPr/>
        </p:nvSpPr>
        <p:spPr bwMode="auto">
          <a:xfrm>
            <a:off x="6216650" y="3746500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81" name="Text Box 17"/>
          <p:cNvSpPr txBox="1">
            <a:spLocks noChangeArrowheads="1"/>
          </p:cNvSpPr>
          <p:nvPr/>
        </p:nvSpPr>
        <p:spPr bwMode="auto">
          <a:xfrm>
            <a:off x="5843588" y="5329238"/>
            <a:ext cx="16811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endParaRPr kumimoji="0" lang="tr-TR" altLang="de-DE" sz="2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7182" name="Object 21"/>
          <p:cNvGraphicFramePr>
            <a:graphicFrameLocks noChangeAspect="1"/>
          </p:cNvGraphicFramePr>
          <p:nvPr>
            <p:ph sz="quarter" idx="4294967295"/>
          </p:nvPr>
        </p:nvGraphicFramePr>
        <p:xfrm>
          <a:off x="269875" y="3956050"/>
          <a:ext cx="4005263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6" imgW="2387600" imgH="520700" progId="Equation.3">
                  <p:embed/>
                </p:oleObj>
              </mc:Choice>
              <mc:Fallback>
                <p:oleObj name="Equation" r:id="rId6" imgW="2387600" imgH="520700" progId="Equation.3">
                  <p:embed/>
                  <p:pic>
                    <p:nvPicPr>
                      <p:cNvPr id="7182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875" y="3956050"/>
                        <a:ext cx="4005263" cy="77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3" name="Object 23"/>
          <p:cNvGraphicFramePr>
            <a:graphicFrameLocks noChangeAspect="1"/>
          </p:cNvGraphicFramePr>
          <p:nvPr/>
        </p:nvGraphicFramePr>
        <p:xfrm>
          <a:off x="6202363" y="4327525"/>
          <a:ext cx="146685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8" imgW="825500" imgH="228600" progId="Equation.3">
                  <p:embed/>
                </p:oleObj>
              </mc:Choice>
              <mc:Fallback>
                <p:oleObj name="Equation" r:id="rId8" imgW="825500" imgH="228600" progId="Equation.3">
                  <p:embed/>
                  <p:pic>
                    <p:nvPicPr>
                      <p:cNvPr id="7183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2363" y="4327525"/>
                        <a:ext cx="146685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4" name="Object 24"/>
          <p:cNvGraphicFramePr>
            <a:graphicFrameLocks noChangeAspect="1"/>
          </p:cNvGraphicFramePr>
          <p:nvPr/>
        </p:nvGraphicFramePr>
        <p:xfrm>
          <a:off x="5580063" y="5229225"/>
          <a:ext cx="1512887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10" imgW="863225" imgH="241195" progId="Equation.3">
                  <p:embed/>
                </p:oleObj>
              </mc:Choice>
              <mc:Fallback>
                <p:oleObj name="Equation" r:id="rId10" imgW="863225" imgH="241195" progId="Equation.3">
                  <p:embed/>
                  <p:pic>
                    <p:nvPicPr>
                      <p:cNvPr id="7184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3" y="5229225"/>
                        <a:ext cx="1512887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5" name="Object 25"/>
          <p:cNvGraphicFramePr>
            <a:graphicFrameLocks noChangeAspect="1"/>
          </p:cNvGraphicFramePr>
          <p:nvPr/>
        </p:nvGraphicFramePr>
        <p:xfrm>
          <a:off x="6659563" y="3573463"/>
          <a:ext cx="18510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12" imgW="1040948" imgH="241195" progId="Equation.3">
                  <p:embed/>
                </p:oleObj>
              </mc:Choice>
              <mc:Fallback>
                <p:oleObj name="Equation" r:id="rId12" imgW="1040948" imgH="241195" progId="Equation.3">
                  <p:embed/>
                  <p:pic>
                    <p:nvPicPr>
                      <p:cNvPr id="7185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9563" y="3573463"/>
                        <a:ext cx="185102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6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A2F62F-81FD-44D0-A81D-F984AE56A07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442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382588" y="152400"/>
            <a:ext cx="8229600" cy="1384300"/>
          </a:xfrm>
        </p:spPr>
        <p:txBody>
          <a:bodyPr lIns="92075" tIns="46038" rIns="92075" bIns="46038"/>
          <a:lstStyle/>
          <a:p>
            <a:r>
              <a:rPr lang="tr-TR" altLang="de-DE" smtClean="0"/>
              <a:t>2D-</a:t>
            </a:r>
            <a:r>
              <a:rPr lang="en-US" altLang="de-DE" smtClean="0"/>
              <a:t>Parametric Line Equation</a:t>
            </a:r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268413"/>
            <a:ext cx="6202363" cy="4598987"/>
          </a:xfrm>
        </p:spPr>
        <p:txBody>
          <a:bodyPr lIns="92075" tIns="46038" rIns="92075" bIns="46038"/>
          <a:lstStyle/>
          <a:p>
            <a:r>
              <a:rPr lang="en-US" altLang="de-DE" sz="2800" smtClean="0"/>
              <a:t>Given points </a:t>
            </a:r>
            <a:r>
              <a:rPr lang="tr-TR" altLang="de-DE" sz="2800" smtClean="0"/>
              <a:t>                        </a:t>
            </a:r>
            <a:r>
              <a:rPr lang="en-US" altLang="de-DE" sz="2800" smtClean="0"/>
              <a:t>and</a:t>
            </a:r>
            <a:endParaRPr lang="tr-TR" altLang="de-DE" sz="2800" smtClean="0"/>
          </a:p>
          <a:p>
            <a:endParaRPr lang="tr-TR" altLang="de-DE" sz="2800" smtClean="0"/>
          </a:p>
          <a:p>
            <a:endParaRPr lang="tr-TR" altLang="de-DE" sz="2800" smtClean="0"/>
          </a:p>
          <a:p>
            <a:pPr>
              <a:buFontTx/>
              <a:buNone/>
            </a:pPr>
            <a:endParaRPr lang="tr-TR" altLang="de-DE" sz="2800" smtClean="0"/>
          </a:p>
          <a:p>
            <a:endParaRPr lang="tr-TR" altLang="de-DE" sz="2800" smtClean="0"/>
          </a:p>
          <a:p>
            <a:r>
              <a:rPr lang="en-US" altLang="de-DE" sz="2800" smtClean="0"/>
              <a:t>When:</a:t>
            </a:r>
          </a:p>
          <a:p>
            <a:pPr lvl="1"/>
            <a:r>
              <a:rPr lang="tr-TR" altLang="de-DE" sz="2400" i="1" smtClean="0">
                <a:latin typeface="Times New Roman" panose="02020603050405020304" pitchFamily="18" charset="0"/>
              </a:rPr>
              <a:t>u</a:t>
            </a:r>
            <a:r>
              <a:rPr lang="en-US" altLang="de-DE" sz="2400" smtClean="0"/>
              <a:t>=0, we get </a:t>
            </a:r>
            <a:endParaRPr lang="tr-TR" altLang="de-DE" sz="2400" smtClean="0"/>
          </a:p>
          <a:p>
            <a:pPr lvl="1"/>
            <a:r>
              <a:rPr lang="tr-TR" altLang="de-DE" sz="2400" i="1" smtClean="0">
                <a:latin typeface="Times New Roman" panose="02020603050405020304" pitchFamily="18" charset="0"/>
              </a:rPr>
              <a:t>u</a:t>
            </a:r>
            <a:r>
              <a:rPr lang="en-US" altLang="de-DE" sz="2400" smtClean="0"/>
              <a:t>=1, we get</a:t>
            </a:r>
          </a:p>
          <a:p>
            <a:pPr lvl="1"/>
            <a:r>
              <a:rPr lang="en-US" altLang="de-DE" sz="2400" smtClean="0"/>
              <a:t>(0&lt;</a:t>
            </a:r>
            <a:r>
              <a:rPr lang="tr-TR" altLang="de-DE" sz="2400" i="1" smtClean="0">
                <a:latin typeface="Times New Roman" panose="02020603050405020304" pitchFamily="18" charset="0"/>
              </a:rPr>
              <a:t>u</a:t>
            </a:r>
            <a:r>
              <a:rPr lang="en-US" altLang="de-DE" sz="2400" smtClean="0"/>
              <a:t>&lt;1), we get points</a:t>
            </a:r>
            <a:br>
              <a:rPr lang="en-US" altLang="de-DE" sz="2400" smtClean="0"/>
            </a:br>
            <a:r>
              <a:rPr lang="en-US" altLang="de-DE" sz="2400" smtClean="0"/>
              <a:t>on the segment between</a:t>
            </a:r>
            <a:br>
              <a:rPr lang="en-US" altLang="de-DE" sz="2400" smtClean="0"/>
            </a:br>
            <a:r>
              <a:rPr lang="tr-TR" altLang="de-DE" sz="2400" smtClean="0"/>
              <a:t>                </a:t>
            </a:r>
            <a:r>
              <a:rPr lang="en-US" altLang="de-DE" sz="2400" smtClean="0"/>
              <a:t>and</a:t>
            </a:r>
          </a:p>
        </p:txBody>
      </p:sp>
      <p:graphicFrame>
        <p:nvGraphicFramePr>
          <p:cNvPr id="8196" name="Object 1039"/>
          <p:cNvGraphicFramePr>
            <a:graphicFrameLocks noChangeAspect="1"/>
          </p:cNvGraphicFramePr>
          <p:nvPr>
            <p:ph sz="quarter" idx="4294967295"/>
          </p:nvPr>
        </p:nvGraphicFramePr>
        <p:xfrm>
          <a:off x="3203575" y="1268413"/>
          <a:ext cx="1944688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3" imgW="863225" imgH="241195" progId="Equation.3">
                  <p:embed/>
                </p:oleObj>
              </mc:Choice>
              <mc:Fallback>
                <p:oleObj name="Equation" r:id="rId3" imgW="863225" imgH="241195" progId="Equation.3">
                  <p:embed/>
                  <p:pic>
                    <p:nvPicPr>
                      <p:cNvPr id="8196" name="Object 10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1268413"/>
                        <a:ext cx="1944688" cy="544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2" name="Line 1028"/>
          <p:cNvSpPr>
            <a:spLocks noChangeShapeType="1"/>
          </p:cNvSpPr>
          <p:nvPr/>
        </p:nvSpPr>
        <p:spPr bwMode="auto">
          <a:xfrm>
            <a:off x="5256213" y="3124200"/>
            <a:ext cx="0" cy="28956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wrap="none" lIns="92075" tIns="46038" rIns="92075" bIns="46038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63" name="Line 1029"/>
          <p:cNvSpPr>
            <a:spLocks noChangeShapeType="1"/>
          </p:cNvSpPr>
          <p:nvPr/>
        </p:nvSpPr>
        <p:spPr bwMode="auto">
          <a:xfrm>
            <a:off x="4799013" y="5715000"/>
            <a:ext cx="3810000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wrap="none" lIns="92075" tIns="46038" rIns="92075" bIns="46038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99" name="Text Box 1030"/>
          <p:cNvSpPr txBox="1">
            <a:spLocks noChangeArrowheads="1"/>
          </p:cNvSpPr>
          <p:nvPr/>
        </p:nvSpPr>
        <p:spPr bwMode="auto">
          <a:xfrm>
            <a:off x="8218488" y="5627688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en-US" altLang="de-DE" sz="2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</a:p>
        </p:txBody>
      </p:sp>
      <p:sp>
        <p:nvSpPr>
          <p:cNvPr id="8200" name="Text Box 1031"/>
          <p:cNvSpPr txBox="1">
            <a:spLocks noChangeArrowheads="1"/>
          </p:cNvSpPr>
          <p:nvPr/>
        </p:nvSpPr>
        <p:spPr bwMode="auto">
          <a:xfrm>
            <a:off x="4800600" y="3048000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en-US" altLang="de-DE" sz="2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</a:t>
            </a:r>
          </a:p>
        </p:txBody>
      </p:sp>
      <p:sp>
        <p:nvSpPr>
          <p:cNvPr id="2066" name="Line 1032"/>
          <p:cNvSpPr>
            <a:spLocks noChangeShapeType="1"/>
          </p:cNvSpPr>
          <p:nvPr/>
        </p:nvSpPr>
        <p:spPr bwMode="auto">
          <a:xfrm flipV="1">
            <a:off x="5484813" y="3124200"/>
            <a:ext cx="1447800" cy="21336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wrap="none" lIns="92075" tIns="46038" rIns="92075" bIns="46038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02" name="Oval 1033"/>
          <p:cNvSpPr>
            <a:spLocks noChangeArrowheads="1"/>
          </p:cNvSpPr>
          <p:nvPr/>
        </p:nvSpPr>
        <p:spPr bwMode="auto">
          <a:xfrm>
            <a:off x="5713413" y="4724400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203" name="Oval 1034"/>
          <p:cNvSpPr>
            <a:spLocks noChangeArrowheads="1"/>
          </p:cNvSpPr>
          <p:nvPr/>
        </p:nvSpPr>
        <p:spPr bwMode="auto">
          <a:xfrm>
            <a:off x="6338888" y="3810000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8204" name="Object 1041"/>
          <p:cNvGraphicFramePr>
            <a:graphicFrameLocks noChangeAspect="1"/>
          </p:cNvGraphicFramePr>
          <p:nvPr/>
        </p:nvGraphicFramePr>
        <p:xfrm>
          <a:off x="6443663" y="1268413"/>
          <a:ext cx="1881187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5" imgW="939392" imgH="241195" progId="Equation.3">
                  <p:embed/>
                </p:oleObj>
              </mc:Choice>
              <mc:Fallback>
                <p:oleObj name="Equation" r:id="rId5" imgW="939392" imgH="241195" progId="Equation.3">
                  <p:embed/>
                  <p:pic>
                    <p:nvPicPr>
                      <p:cNvPr id="8204" name="Object 10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3663" y="1268413"/>
                        <a:ext cx="1881187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5" name="Object 1042"/>
          <p:cNvGraphicFramePr>
            <a:graphicFrameLocks noChangeAspect="1"/>
          </p:cNvGraphicFramePr>
          <p:nvPr>
            <p:ph sz="quarter" idx="4294967295"/>
          </p:nvPr>
        </p:nvGraphicFramePr>
        <p:xfrm>
          <a:off x="930275" y="2276475"/>
          <a:ext cx="3362325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7" imgW="1397000" imgH="520700" progId="Equation.3">
                  <p:embed/>
                </p:oleObj>
              </mc:Choice>
              <mc:Fallback>
                <p:oleObj name="Equation" r:id="rId7" imgW="1397000" imgH="520700" progId="Equation.3">
                  <p:embed/>
                  <p:pic>
                    <p:nvPicPr>
                      <p:cNvPr id="8205" name="Object 10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2276475"/>
                        <a:ext cx="3362325" cy="1109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6" name="Object 1044"/>
          <p:cNvGraphicFramePr>
            <a:graphicFrameLocks noChangeAspect="1"/>
          </p:cNvGraphicFramePr>
          <p:nvPr/>
        </p:nvGraphicFramePr>
        <p:xfrm>
          <a:off x="6011863" y="4581525"/>
          <a:ext cx="1944687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9" imgW="863225" imgH="241195" progId="Equation.3">
                  <p:embed/>
                </p:oleObj>
              </mc:Choice>
              <mc:Fallback>
                <p:oleObj name="Equation" r:id="rId9" imgW="863225" imgH="241195" progId="Equation.3">
                  <p:embed/>
                  <p:pic>
                    <p:nvPicPr>
                      <p:cNvPr id="8206" name="Object 10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863" y="4581525"/>
                        <a:ext cx="1944687" cy="544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7" name="Object 1045"/>
          <p:cNvGraphicFramePr>
            <a:graphicFrameLocks noChangeAspect="1"/>
          </p:cNvGraphicFramePr>
          <p:nvPr/>
        </p:nvGraphicFramePr>
        <p:xfrm>
          <a:off x="6659563" y="3716338"/>
          <a:ext cx="1881187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10" imgW="939392" imgH="241195" progId="Equation.3">
                  <p:embed/>
                </p:oleObj>
              </mc:Choice>
              <mc:Fallback>
                <p:oleObj name="Equation" r:id="rId10" imgW="939392" imgH="241195" progId="Equation.3">
                  <p:embed/>
                  <p:pic>
                    <p:nvPicPr>
                      <p:cNvPr id="8207" name="Object 10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9563" y="3716338"/>
                        <a:ext cx="1881187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8" name="Object 1046"/>
          <p:cNvGraphicFramePr>
            <a:graphicFrameLocks noChangeAspect="1"/>
          </p:cNvGraphicFramePr>
          <p:nvPr/>
        </p:nvGraphicFramePr>
        <p:xfrm>
          <a:off x="2987675" y="4365625"/>
          <a:ext cx="10080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Equation" r:id="rId11" imgW="545863" imgH="241195" progId="Equation.3">
                  <p:embed/>
                </p:oleObj>
              </mc:Choice>
              <mc:Fallback>
                <p:oleObj name="Equation" r:id="rId11" imgW="545863" imgH="241195" progId="Equation.3">
                  <p:embed/>
                  <p:pic>
                    <p:nvPicPr>
                      <p:cNvPr id="8208" name="Object 10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4365625"/>
                        <a:ext cx="1008063" cy="44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9" name="Object 1047"/>
          <p:cNvGraphicFramePr>
            <a:graphicFrameLocks noChangeAspect="1"/>
          </p:cNvGraphicFramePr>
          <p:nvPr/>
        </p:nvGraphicFramePr>
        <p:xfrm>
          <a:off x="1476375" y="5949950"/>
          <a:ext cx="100965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13" imgW="545863" imgH="241195" progId="Equation.3">
                  <p:embed/>
                </p:oleObj>
              </mc:Choice>
              <mc:Fallback>
                <p:oleObj name="Equation" r:id="rId13" imgW="545863" imgH="241195" progId="Equation.3">
                  <p:embed/>
                  <p:pic>
                    <p:nvPicPr>
                      <p:cNvPr id="8209" name="Object 10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5949950"/>
                        <a:ext cx="1009650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10" name="Object 1048"/>
          <p:cNvGraphicFramePr>
            <a:graphicFrameLocks noChangeAspect="1"/>
          </p:cNvGraphicFramePr>
          <p:nvPr/>
        </p:nvGraphicFramePr>
        <p:xfrm>
          <a:off x="3059113" y="4797425"/>
          <a:ext cx="1077912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quation" r:id="rId14" imgW="583947" imgH="241195" progId="Equation.3">
                  <p:embed/>
                </p:oleObj>
              </mc:Choice>
              <mc:Fallback>
                <p:oleObj name="Equation" r:id="rId14" imgW="583947" imgH="241195" progId="Equation.3">
                  <p:embed/>
                  <p:pic>
                    <p:nvPicPr>
                      <p:cNvPr id="8210" name="Object 1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4797425"/>
                        <a:ext cx="1077912" cy="44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11" name="Object 1049"/>
          <p:cNvGraphicFramePr>
            <a:graphicFrameLocks noChangeAspect="1"/>
          </p:cNvGraphicFramePr>
          <p:nvPr/>
        </p:nvGraphicFramePr>
        <p:xfrm>
          <a:off x="3419475" y="5949950"/>
          <a:ext cx="107791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16" imgW="583947" imgH="241195" progId="Equation.3">
                  <p:embed/>
                </p:oleObj>
              </mc:Choice>
              <mc:Fallback>
                <p:oleObj name="Equation" r:id="rId16" imgW="583947" imgH="241195" progId="Equation.3">
                  <p:embed/>
                  <p:pic>
                    <p:nvPicPr>
                      <p:cNvPr id="8211" name="Object 10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5949950"/>
                        <a:ext cx="1077913" cy="44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2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6B6117-F176-4549-B0CC-082C5EB5989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988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5"/>
          <p:cNvSpPr txBox="1">
            <a:spLocks noGrp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900" b="1" i="0" u="none" strike="noStrike" kern="1200" cap="none" spc="0" normalizeH="0" baseline="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								</a:t>
            </a:r>
          </a:p>
        </p:txBody>
      </p:sp>
      <p:sp>
        <p:nvSpPr>
          <p:cNvPr id="9219" name="Rectangle 1026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tr-TR" altLang="de-DE" smtClean="0"/>
              <a:t>3D-</a:t>
            </a:r>
            <a:r>
              <a:rPr lang="en-US" altLang="de-DE" smtClean="0"/>
              <a:t>Parametric Line Equation</a:t>
            </a:r>
          </a:p>
        </p:txBody>
      </p:sp>
      <p:sp>
        <p:nvSpPr>
          <p:cNvPr id="9220" name="Rectangle 102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268413"/>
            <a:ext cx="6202363" cy="4598987"/>
          </a:xfrm>
        </p:spPr>
        <p:txBody>
          <a:bodyPr lIns="92075" tIns="46038" rIns="92075" bIns="46038"/>
          <a:lstStyle/>
          <a:p>
            <a:r>
              <a:rPr lang="en-US" altLang="de-DE" sz="2800" smtClean="0"/>
              <a:t>Given points </a:t>
            </a:r>
            <a:r>
              <a:rPr lang="tr-TR" altLang="de-DE" sz="2800" smtClean="0"/>
              <a:t>                      </a:t>
            </a:r>
          </a:p>
          <a:p>
            <a:endParaRPr lang="tr-TR" altLang="de-DE" sz="2800" smtClean="0"/>
          </a:p>
          <a:p>
            <a:endParaRPr lang="tr-TR" altLang="de-DE" sz="2800" smtClean="0"/>
          </a:p>
          <a:p>
            <a:pPr>
              <a:buFontTx/>
              <a:buNone/>
            </a:pPr>
            <a:endParaRPr lang="tr-TR" altLang="de-DE" sz="2800" smtClean="0"/>
          </a:p>
          <a:p>
            <a:endParaRPr lang="tr-TR" altLang="de-DE" sz="2800" smtClean="0"/>
          </a:p>
          <a:p>
            <a:r>
              <a:rPr lang="en-US" altLang="de-DE" sz="2800" smtClean="0"/>
              <a:t>When:</a:t>
            </a:r>
          </a:p>
          <a:p>
            <a:pPr lvl="1"/>
            <a:r>
              <a:rPr lang="tr-TR" altLang="de-DE" sz="2400" i="1" smtClean="0">
                <a:latin typeface="Times New Roman" panose="02020603050405020304" pitchFamily="18" charset="0"/>
              </a:rPr>
              <a:t>u</a:t>
            </a:r>
            <a:r>
              <a:rPr lang="en-US" altLang="de-DE" sz="2400" smtClean="0"/>
              <a:t>=0, we get </a:t>
            </a:r>
            <a:endParaRPr lang="tr-TR" altLang="de-DE" sz="2400" smtClean="0"/>
          </a:p>
          <a:p>
            <a:pPr lvl="1"/>
            <a:r>
              <a:rPr lang="tr-TR" altLang="de-DE" sz="2400" i="1" smtClean="0">
                <a:latin typeface="Times New Roman" panose="02020603050405020304" pitchFamily="18" charset="0"/>
              </a:rPr>
              <a:t>u</a:t>
            </a:r>
            <a:r>
              <a:rPr lang="en-US" altLang="de-DE" sz="2400" smtClean="0"/>
              <a:t>=1, we get</a:t>
            </a:r>
          </a:p>
          <a:p>
            <a:pPr lvl="1"/>
            <a:r>
              <a:rPr lang="en-US" altLang="de-DE" sz="2400" smtClean="0"/>
              <a:t>(0&lt;</a:t>
            </a:r>
            <a:r>
              <a:rPr lang="tr-TR" altLang="de-DE" sz="2400" i="1" smtClean="0">
                <a:latin typeface="Times New Roman" panose="02020603050405020304" pitchFamily="18" charset="0"/>
              </a:rPr>
              <a:t>u</a:t>
            </a:r>
            <a:r>
              <a:rPr lang="en-US" altLang="de-DE" sz="2400" smtClean="0"/>
              <a:t>&lt;1), we get points</a:t>
            </a:r>
            <a:br>
              <a:rPr lang="en-US" altLang="de-DE" sz="2400" smtClean="0"/>
            </a:br>
            <a:r>
              <a:rPr lang="en-US" altLang="de-DE" sz="2400" smtClean="0"/>
              <a:t>on the segment between</a:t>
            </a:r>
            <a:br>
              <a:rPr lang="en-US" altLang="de-DE" sz="2400" smtClean="0"/>
            </a:br>
            <a:r>
              <a:rPr lang="tr-TR" altLang="de-DE" sz="2400" smtClean="0"/>
              <a:t>                </a:t>
            </a:r>
            <a:r>
              <a:rPr lang="en-US" altLang="de-DE" sz="2400" smtClean="0"/>
              <a:t>and</a:t>
            </a:r>
          </a:p>
        </p:txBody>
      </p:sp>
      <p:graphicFrame>
        <p:nvGraphicFramePr>
          <p:cNvPr id="9221" name="Object 1039"/>
          <p:cNvGraphicFramePr>
            <a:graphicFrameLocks noChangeAspect="1"/>
          </p:cNvGraphicFramePr>
          <p:nvPr>
            <p:ph sz="quarter" idx="4294967295"/>
          </p:nvPr>
        </p:nvGraphicFramePr>
        <p:xfrm>
          <a:off x="3059113" y="1341438"/>
          <a:ext cx="1944687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3" imgW="787058" imgH="177723" progId="Equation.3">
                  <p:embed/>
                </p:oleObj>
              </mc:Choice>
              <mc:Fallback>
                <p:oleObj name="Equation" r:id="rId3" imgW="787058" imgH="177723" progId="Equation.3">
                  <p:embed/>
                  <p:pic>
                    <p:nvPicPr>
                      <p:cNvPr id="9221" name="Object 10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1341438"/>
                        <a:ext cx="1944687" cy="439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6" name="Line 1028"/>
          <p:cNvSpPr>
            <a:spLocks noChangeShapeType="1"/>
          </p:cNvSpPr>
          <p:nvPr/>
        </p:nvSpPr>
        <p:spPr bwMode="auto">
          <a:xfrm>
            <a:off x="5256213" y="3124200"/>
            <a:ext cx="0" cy="28956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wrap="none" lIns="92075" tIns="46038" rIns="92075" bIns="46038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87" name="Line 1029"/>
          <p:cNvSpPr>
            <a:spLocks noChangeShapeType="1"/>
          </p:cNvSpPr>
          <p:nvPr/>
        </p:nvSpPr>
        <p:spPr bwMode="auto">
          <a:xfrm>
            <a:off x="4799013" y="5715000"/>
            <a:ext cx="3810000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wrap="none" lIns="92075" tIns="46038" rIns="92075" bIns="46038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24" name="Text Box 1030"/>
          <p:cNvSpPr txBox="1">
            <a:spLocks noChangeArrowheads="1"/>
          </p:cNvSpPr>
          <p:nvPr/>
        </p:nvSpPr>
        <p:spPr bwMode="auto">
          <a:xfrm>
            <a:off x="8218488" y="5627688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en-US" altLang="de-DE" sz="2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</a:p>
        </p:txBody>
      </p:sp>
      <p:sp>
        <p:nvSpPr>
          <p:cNvPr id="9225" name="Text Box 1031"/>
          <p:cNvSpPr txBox="1">
            <a:spLocks noChangeArrowheads="1"/>
          </p:cNvSpPr>
          <p:nvPr/>
        </p:nvSpPr>
        <p:spPr bwMode="auto">
          <a:xfrm>
            <a:off x="4800600" y="3048000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en-US" altLang="de-DE" sz="2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</a:t>
            </a:r>
          </a:p>
        </p:txBody>
      </p:sp>
      <p:sp>
        <p:nvSpPr>
          <p:cNvPr id="3090" name="Line 1032"/>
          <p:cNvSpPr>
            <a:spLocks noChangeShapeType="1"/>
          </p:cNvSpPr>
          <p:nvPr/>
        </p:nvSpPr>
        <p:spPr bwMode="auto">
          <a:xfrm flipV="1">
            <a:off x="5484813" y="3124200"/>
            <a:ext cx="1447800" cy="21336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wrap="none" lIns="92075" tIns="46038" rIns="92075" bIns="46038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27" name="Oval 1033"/>
          <p:cNvSpPr>
            <a:spLocks noChangeArrowheads="1"/>
          </p:cNvSpPr>
          <p:nvPr/>
        </p:nvSpPr>
        <p:spPr bwMode="auto">
          <a:xfrm>
            <a:off x="5713413" y="4724400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228" name="Oval 1034"/>
          <p:cNvSpPr>
            <a:spLocks noChangeArrowheads="1"/>
          </p:cNvSpPr>
          <p:nvPr/>
        </p:nvSpPr>
        <p:spPr bwMode="auto">
          <a:xfrm>
            <a:off x="6338888" y="3810000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9229" name="Object 1041"/>
          <p:cNvGraphicFramePr>
            <a:graphicFrameLocks noChangeAspect="1"/>
          </p:cNvGraphicFramePr>
          <p:nvPr/>
        </p:nvGraphicFramePr>
        <p:xfrm>
          <a:off x="5076825" y="1341438"/>
          <a:ext cx="2025650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5" imgW="812447" imgH="177723" progId="Equation.3">
                  <p:embed/>
                </p:oleObj>
              </mc:Choice>
              <mc:Fallback>
                <p:oleObj name="Equation" r:id="rId5" imgW="812447" imgH="177723" progId="Equation.3">
                  <p:embed/>
                  <p:pic>
                    <p:nvPicPr>
                      <p:cNvPr id="9229" name="Object 10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1341438"/>
                        <a:ext cx="2025650" cy="44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0" name="Object 1042"/>
          <p:cNvGraphicFramePr>
            <a:graphicFrameLocks noChangeAspect="1"/>
          </p:cNvGraphicFramePr>
          <p:nvPr>
            <p:ph sz="quarter" idx="4294967295"/>
          </p:nvPr>
        </p:nvGraphicFramePr>
        <p:xfrm>
          <a:off x="1543050" y="2276475"/>
          <a:ext cx="2133600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7" imgW="1168400" imgH="685800" progId="Equation.3">
                  <p:embed/>
                </p:oleObj>
              </mc:Choice>
              <mc:Fallback>
                <p:oleObj name="Equation" r:id="rId7" imgW="1168400" imgH="685800" progId="Equation.3">
                  <p:embed/>
                  <p:pic>
                    <p:nvPicPr>
                      <p:cNvPr id="9230" name="Object 10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3050" y="2276475"/>
                        <a:ext cx="2133600" cy="1109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1" name="Object 1044"/>
          <p:cNvGraphicFramePr>
            <a:graphicFrameLocks noChangeAspect="1"/>
          </p:cNvGraphicFramePr>
          <p:nvPr/>
        </p:nvGraphicFramePr>
        <p:xfrm>
          <a:off x="5940425" y="4610100"/>
          <a:ext cx="2089150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9" imgW="926698" imgH="215806" progId="Equation.3">
                  <p:embed/>
                </p:oleObj>
              </mc:Choice>
              <mc:Fallback>
                <p:oleObj name="Equation" r:id="rId9" imgW="926698" imgH="215806" progId="Equation.3">
                  <p:embed/>
                  <p:pic>
                    <p:nvPicPr>
                      <p:cNvPr id="9231" name="Object 10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4610100"/>
                        <a:ext cx="2089150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2" name="Object 1045"/>
          <p:cNvGraphicFramePr>
            <a:graphicFrameLocks noChangeAspect="1"/>
          </p:cNvGraphicFramePr>
          <p:nvPr/>
        </p:nvGraphicFramePr>
        <p:xfrm>
          <a:off x="6608763" y="3741738"/>
          <a:ext cx="198278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11" imgW="990170" imgH="215806" progId="Equation.3">
                  <p:embed/>
                </p:oleObj>
              </mc:Choice>
              <mc:Fallback>
                <p:oleObj name="Equation" r:id="rId11" imgW="990170" imgH="215806" progId="Equation.3">
                  <p:embed/>
                  <p:pic>
                    <p:nvPicPr>
                      <p:cNvPr id="9232" name="Object 10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8763" y="3741738"/>
                        <a:ext cx="1982787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3" name="Object 1046"/>
          <p:cNvGraphicFramePr>
            <a:graphicFrameLocks noChangeAspect="1"/>
          </p:cNvGraphicFramePr>
          <p:nvPr/>
        </p:nvGraphicFramePr>
        <p:xfrm>
          <a:off x="2987675" y="4365625"/>
          <a:ext cx="1219200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13" imgW="660113" imgH="215806" progId="Equation.3">
                  <p:embed/>
                </p:oleObj>
              </mc:Choice>
              <mc:Fallback>
                <p:oleObj name="Equation" r:id="rId13" imgW="660113" imgH="215806" progId="Equation.3">
                  <p:embed/>
                  <p:pic>
                    <p:nvPicPr>
                      <p:cNvPr id="9233" name="Object 10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4365625"/>
                        <a:ext cx="1219200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4" name="Object 1047"/>
          <p:cNvGraphicFramePr>
            <a:graphicFrameLocks noChangeAspect="1"/>
          </p:cNvGraphicFramePr>
          <p:nvPr/>
        </p:nvGraphicFramePr>
        <p:xfrm>
          <a:off x="1331913" y="6021388"/>
          <a:ext cx="1220787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Equation" r:id="rId15" imgW="660113" imgH="215806" progId="Equation.3">
                  <p:embed/>
                </p:oleObj>
              </mc:Choice>
              <mc:Fallback>
                <p:oleObj name="Equation" r:id="rId15" imgW="660113" imgH="215806" progId="Equation.3">
                  <p:embed/>
                  <p:pic>
                    <p:nvPicPr>
                      <p:cNvPr id="9234" name="Object 10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6021388"/>
                        <a:ext cx="1220787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5" name="Object 1048"/>
          <p:cNvGraphicFramePr>
            <a:graphicFrameLocks noChangeAspect="1"/>
          </p:cNvGraphicFramePr>
          <p:nvPr/>
        </p:nvGraphicFramePr>
        <p:xfrm>
          <a:off x="2987675" y="4797425"/>
          <a:ext cx="1287463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17" imgW="698197" imgH="215806" progId="Equation.3">
                  <p:embed/>
                </p:oleObj>
              </mc:Choice>
              <mc:Fallback>
                <p:oleObj name="Equation" r:id="rId17" imgW="698197" imgH="215806" progId="Equation.3">
                  <p:embed/>
                  <p:pic>
                    <p:nvPicPr>
                      <p:cNvPr id="9235" name="Object 1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4797425"/>
                        <a:ext cx="1287463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6" name="Object 1049"/>
          <p:cNvGraphicFramePr>
            <a:graphicFrameLocks noChangeAspect="1"/>
          </p:cNvGraphicFramePr>
          <p:nvPr/>
        </p:nvGraphicFramePr>
        <p:xfrm>
          <a:off x="3348038" y="6021388"/>
          <a:ext cx="12890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Equation" r:id="rId19" imgW="698197" imgH="215806" progId="Equation.3">
                  <p:embed/>
                </p:oleObj>
              </mc:Choice>
              <mc:Fallback>
                <p:oleObj name="Equation" r:id="rId19" imgW="698197" imgH="215806" progId="Equation.3">
                  <p:embed/>
                  <p:pic>
                    <p:nvPicPr>
                      <p:cNvPr id="9236" name="Object 10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6021388"/>
                        <a:ext cx="1289050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7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876181-2663-4295-B24E-B27C1DA8734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2" name="Grafik 21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23" name="Grafik 22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898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Other helpful formulas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8313" y="1484313"/>
            <a:ext cx="8207375" cy="4752975"/>
          </a:xfrm>
        </p:spPr>
        <p:txBody>
          <a:bodyPr lIns="92075" tIns="46038" rIns="92075" bIns="46038"/>
          <a:lstStyle/>
          <a:p>
            <a:r>
              <a:rPr lang="en-US" altLang="de-DE" sz="2400" smtClean="0">
                <a:solidFill>
                  <a:schemeClr val="bg1"/>
                </a:solidFill>
              </a:rPr>
              <a:t>Length =</a:t>
            </a:r>
            <a:endParaRPr lang="tr-TR" altLang="de-DE" sz="2400" smtClean="0">
              <a:solidFill>
                <a:schemeClr val="bg1"/>
              </a:solidFill>
            </a:endParaRPr>
          </a:p>
          <a:p>
            <a:endParaRPr lang="tr-TR" altLang="de-DE" sz="2400" smtClean="0"/>
          </a:p>
          <a:p>
            <a:endParaRPr lang="tr-TR" altLang="de-DE" sz="2400" smtClean="0"/>
          </a:p>
          <a:p>
            <a:r>
              <a:rPr lang="en-US" altLang="de-DE" sz="2400" smtClean="0"/>
              <a:t> </a:t>
            </a:r>
            <a:endParaRPr lang="tr-TR" altLang="de-DE" sz="2400" smtClean="0"/>
          </a:p>
          <a:p>
            <a:endParaRPr lang="tr-TR" altLang="de-DE" sz="2400" smtClean="0"/>
          </a:p>
          <a:p>
            <a:endParaRPr lang="tr-TR" altLang="de-DE" sz="2400" smtClean="0"/>
          </a:p>
          <a:p>
            <a:endParaRPr lang="tr-TR" altLang="de-DE" sz="2400" smtClean="0"/>
          </a:p>
          <a:p>
            <a:r>
              <a:rPr lang="en-US" altLang="de-DE" sz="2400" smtClean="0">
                <a:solidFill>
                  <a:schemeClr val="bg1"/>
                </a:solidFill>
              </a:rPr>
              <a:t>Two lines</a:t>
            </a:r>
            <a:r>
              <a:rPr lang="tr-TR" altLang="de-DE" sz="2400" smtClean="0">
                <a:solidFill>
                  <a:schemeClr val="bg1"/>
                </a:solidFill>
              </a:rPr>
              <a:t> </a:t>
            </a:r>
            <a:r>
              <a:rPr lang="en-US" altLang="de-DE" sz="2400" smtClean="0">
                <a:solidFill>
                  <a:schemeClr val="bg1"/>
                </a:solidFill>
              </a:rPr>
              <a:t>perpendicular if:</a:t>
            </a:r>
            <a:endParaRPr lang="tr-TR" altLang="de-DE" sz="2400" smtClean="0">
              <a:solidFill>
                <a:schemeClr val="bg1"/>
              </a:solidFill>
            </a:endParaRPr>
          </a:p>
          <a:p>
            <a:endParaRPr lang="tr-TR" altLang="de-DE" sz="2400" smtClean="0"/>
          </a:p>
          <a:p>
            <a:endParaRPr lang="tr-TR" altLang="de-DE" sz="2400" smtClean="0"/>
          </a:p>
          <a:p>
            <a:r>
              <a:rPr lang="tr-TR" altLang="de-DE" sz="2400" smtClean="0">
                <a:solidFill>
                  <a:schemeClr val="bg1"/>
                </a:solidFill>
              </a:rPr>
              <a:t>C</a:t>
            </a:r>
            <a:r>
              <a:rPr lang="en-US" altLang="de-DE" sz="2400" smtClean="0">
                <a:solidFill>
                  <a:schemeClr val="bg1"/>
                </a:solidFill>
              </a:rPr>
              <a:t>osine of the angle between them is 0</a:t>
            </a:r>
            <a:r>
              <a:rPr lang="tr-TR" altLang="de-DE" sz="2400" smtClean="0">
                <a:solidFill>
                  <a:schemeClr val="bg1"/>
                </a:solidFill>
              </a:rPr>
              <a:t>.</a:t>
            </a:r>
          </a:p>
          <a:p>
            <a:pPr>
              <a:buFontTx/>
              <a:buNone/>
            </a:pPr>
            <a:endParaRPr lang="en-US" altLang="de-DE" sz="2400" smtClean="0">
              <a:latin typeface="Times New Roman" panose="02020603050405020304" pitchFamily="18" charset="0"/>
            </a:endParaRPr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>
            <p:ph sz="quarter" idx="4294967295"/>
          </p:nvPr>
        </p:nvGraphicFramePr>
        <p:xfrm>
          <a:off x="2209800" y="1447800"/>
          <a:ext cx="2879725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3" imgW="1803400" imgH="330200" progId="Equation.3">
                  <p:embed/>
                </p:oleObj>
              </mc:Choice>
              <mc:Fallback>
                <p:oleObj name="Equation" r:id="rId3" imgW="1803400" imgH="330200" progId="Equation.3">
                  <p:embed/>
                  <p:pic>
                    <p:nvPicPr>
                      <p:cNvPr id="1024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447800"/>
                        <a:ext cx="2879725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6"/>
          <p:cNvGraphicFramePr>
            <a:graphicFrameLocks noChangeAspect="1"/>
          </p:cNvGraphicFramePr>
          <p:nvPr>
            <p:ph sz="quarter" idx="4294967295"/>
          </p:nvPr>
        </p:nvGraphicFramePr>
        <p:xfrm>
          <a:off x="1176338" y="2959100"/>
          <a:ext cx="3359150" cy="1112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Formel" r:id="rId5" imgW="1993680" imgH="660240" progId="Equation.3">
                  <p:embed/>
                </p:oleObj>
              </mc:Choice>
              <mc:Fallback>
                <p:oleObj name="Formel" r:id="rId5" imgW="1993680" imgH="660240" progId="Equation.3">
                  <p:embed/>
                  <p:pic>
                    <p:nvPicPr>
                      <p:cNvPr id="1024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6338" y="2959100"/>
                        <a:ext cx="3359150" cy="1112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6" name="Object 8"/>
          <p:cNvGraphicFramePr>
            <a:graphicFrameLocks noChangeAspect="1"/>
          </p:cNvGraphicFramePr>
          <p:nvPr/>
        </p:nvGraphicFramePr>
        <p:xfrm>
          <a:off x="1447800" y="5257800"/>
          <a:ext cx="1230313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7" imgW="748975" imgH="215806" progId="Equation.3">
                  <p:embed/>
                </p:oleObj>
              </mc:Choice>
              <mc:Fallback>
                <p:oleObj name="Equation" r:id="rId7" imgW="748975" imgH="215806" progId="Equation.3">
                  <p:embed/>
                  <p:pic>
                    <p:nvPicPr>
                      <p:cNvPr id="1024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257800"/>
                        <a:ext cx="1230313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60B005-C9D3-4099-B860-DD71D5FB442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929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tr-TR" altLang="de-DE" smtClean="0"/>
              <a:t>Coordinate Systems</a:t>
            </a:r>
            <a:endParaRPr lang="en-US" altLang="de-DE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>
              <a:lnSpc>
                <a:spcPct val="90000"/>
              </a:lnSpc>
            </a:pPr>
            <a:r>
              <a:rPr lang="tr-TR" altLang="de-DE" smtClean="0">
                <a:solidFill>
                  <a:schemeClr val="bg1"/>
                </a:solidFill>
              </a:rPr>
              <a:t>2D systems</a:t>
            </a:r>
          </a:p>
          <a:p>
            <a:pPr>
              <a:lnSpc>
                <a:spcPct val="90000"/>
              </a:lnSpc>
              <a:buSzPct val="85000"/>
              <a:buFontTx/>
              <a:buNone/>
            </a:pPr>
            <a:r>
              <a:rPr lang="tr-TR" altLang="de-DE" smtClean="0">
                <a:solidFill>
                  <a:schemeClr val="bg1"/>
                </a:solidFill>
                <a:sym typeface="Monotype Sorts"/>
              </a:rPr>
              <a:t>	 Cartesian system</a:t>
            </a:r>
          </a:p>
          <a:p>
            <a:pPr>
              <a:lnSpc>
                <a:spcPct val="90000"/>
              </a:lnSpc>
              <a:buSzPct val="85000"/>
              <a:buFontTx/>
              <a:buNone/>
            </a:pPr>
            <a:r>
              <a:rPr lang="tr-TR" altLang="de-DE" smtClean="0">
                <a:solidFill>
                  <a:schemeClr val="bg1"/>
                </a:solidFill>
                <a:sym typeface="Monotype Sorts"/>
              </a:rPr>
              <a:t>	 Polar coordinates</a:t>
            </a:r>
          </a:p>
          <a:p>
            <a:pPr>
              <a:lnSpc>
                <a:spcPct val="90000"/>
              </a:lnSpc>
            </a:pPr>
            <a:r>
              <a:rPr lang="tr-TR" altLang="de-DE" smtClean="0">
                <a:solidFill>
                  <a:schemeClr val="bg1"/>
                </a:solidFill>
              </a:rPr>
              <a:t>3D systems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r-TR" altLang="de-DE" smtClean="0">
                <a:solidFill>
                  <a:schemeClr val="bg1"/>
                </a:solidFill>
              </a:rPr>
              <a:t>	</a:t>
            </a:r>
            <a:r>
              <a:rPr lang="tr-TR" altLang="de-DE" smtClean="0">
                <a:solidFill>
                  <a:schemeClr val="bg1"/>
                </a:solidFill>
                <a:sym typeface="Monotype Sorts"/>
              </a:rPr>
              <a:t> Cartesian system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r-TR" altLang="de-DE" smtClean="0">
                <a:solidFill>
                  <a:schemeClr val="bg1"/>
                </a:solidFill>
                <a:sym typeface="Monotype Sorts"/>
              </a:rPr>
              <a:t>		</a:t>
            </a:r>
            <a:r>
              <a:rPr lang="tr-TR" altLang="de-DE" sz="2400" smtClean="0">
                <a:solidFill>
                  <a:schemeClr val="bg1"/>
                </a:solidFill>
                <a:sym typeface="Monotype Sorts"/>
              </a:rPr>
              <a:t>1) Right-handed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r-TR" altLang="de-DE" sz="2400" smtClean="0">
                <a:solidFill>
                  <a:schemeClr val="bg1"/>
                </a:solidFill>
                <a:sym typeface="Monotype Sorts"/>
              </a:rPr>
              <a:t>		2) Left handed</a:t>
            </a:r>
          </a:p>
          <a:p>
            <a:pPr lvl="1">
              <a:lnSpc>
                <a:spcPct val="90000"/>
              </a:lnSpc>
              <a:buClr>
                <a:srgbClr val="3366CC"/>
              </a:buClr>
            </a:pPr>
            <a:r>
              <a:rPr lang="tr-TR" altLang="de-DE" sz="3000" smtClean="0">
                <a:solidFill>
                  <a:schemeClr val="bg1"/>
                </a:solidFill>
              </a:rPr>
              <a:t>Curvilinear systems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tr-TR" altLang="de-DE" smtClean="0">
                <a:solidFill>
                  <a:schemeClr val="bg1"/>
                </a:solidFill>
                <a:sym typeface="Monotype Sorts"/>
              </a:rPr>
              <a:t>	 Cylindiric system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tr-TR" altLang="de-DE" smtClean="0">
                <a:solidFill>
                  <a:schemeClr val="bg1"/>
                </a:solidFill>
                <a:sym typeface="Monotype Sorts"/>
              </a:rPr>
              <a:t>	 Spherical system</a:t>
            </a:r>
          </a:p>
        </p:txBody>
      </p:sp>
      <p:sp>
        <p:nvSpPr>
          <p:cNvPr id="11268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E9CD559-5A25-4B2C-86AA-81CAC55C9F0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006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tr-TR" altLang="de-DE" smtClean="0"/>
              <a:t>Coordinate Systems </a:t>
            </a:r>
            <a:r>
              <a:rPr lang="tr-TR" altLang="de-DE" sz="3600" smtClean="0"/>
              <a:t>(cont.)</a:t>
            </a:r>
            <a:endParaRPr lang="en-US" altLang="de-DE" sz="3600" smtClean="0"/>
          </a:p>
        </p:txBody>
      </p:sp>
      <p:sp>
        <p:nvSpPr>
          <p:cNvPr id="12291" name="Text Box 8"/>
          <p:cNvSpPr txBox="1">
            <a:spLocks noChangeArrowheads="1"/>
          </p:cNvSpPr>
          <p:nvPr/>
        </p:nvSpPr>
        <p:spPr bwMode="auto">
          <a:xfrm>
            <a:off x="4303713" y="2233613"/>
            <a:ext cx="7223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</a:t>
            </a:r>
            <a:r>
              <a:rPr kumimoji="0" lang="en-US" altLang="de-DE" sz="18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x, y</a:t>
            </a: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12292" name="Line 7"/>
          <p:cNvSpPr>
            <a:spLocks noChangeShapeType="1"/>
          </p:cNvSpPr>
          <p:nvPr/>
        </p:nvSpPr>
        <p:spPr bwMode="auto">
          <a:xfrm flipV="1">
            <a:off x="3500438" y="2643188"/>
            <a:ext cx="1143000" cy="836612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25606" name="Straight Connector 18"/>
          <p:cNvCxnSpPr>
            <a:cxnSpLocks noChangeShapeType="1"/>
          </p:cNvCxnSpPr>
          <p:nvPr/>
        </p:nvCxnSpPr>
        <p:spPr bwMode="auto">
          <a:xfrm>
            <a:off x="2500313" y="3476625"/>
            <a:ext cx="2643187" cy="1588"/>
          </a:xfrm>
          <a:prstGeom prst="line">
            <a:avLst/>
          </a:prstGeom>
          <a:ln>
            <a:headEnd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294" name="Oval 19"/>
          <p:cNvSpPr>
            <a:spLocks noChangeArrowheads="1"/>
          </p:cNvSpPr>
          <p:nvPr/>
        </p:nvSpPr>
        <p:spPr bwMode="auto">
          <a:xfrm>
            <a:off x="4622800" y="2573338"/>
            <a:ext cx="71438" cy="71437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92075" tIns="46038" rIns="92075" bIns="46038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25608" name="Straight Connector 21"/>
          <p:cNvCxnSpPr>
            <a:cxnSpLocks noChangeShapeType="1"/>
          </p:cNvCxnSpPr>
          <p:nvPr/>
        </p:nvCxnSpPr>
        <p:spPr bwMode="auto">
          <a:xfrm rot="5400000" flipH="1" flipV="1">
            <a:off x="2678907" y="3178969"/>
            <a:ext cx="1643062" cy="0"/>
          </a:xfrm>
          <a:prstGeom prst="line">
            <a:avLst/>
          </a:prstGeom>
          <a:ln>
            <a:headEnd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609" name="Straight Connector 23"/>
          <p:cNvCxnSpPr>
            <a:cxnSpLocks noChangeShapeType="1"/>
          </p:cNvCxnSpPr>
          <p:nvPr/>
        </p:nvCxnSpPr>
        <p:spPr bwMode="auto">
          <a:xfrm rot="16200000" flipH="1">
            <a:off x="4269582" y="3064669"/>
            <a:ext cx="795337" cy="9525"/>
          </a:xfrm>
          <a:prstGeom prst="line">
            <a:avLst/>
          </a:prstGeom>
          <a:ln>
            <a:prstDash val="dash"/>
            <a:headEnd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297" name="Text Box 8"/>
          <p:cNvSpPr txBox="1">
            <a:spLocks noChangeArrowheads="1"/>
          </p:cNvSpPr>
          <p:nvPr/>
        </p:nvSpPr>
        <p:spPr bwMode="auto">
          <a:xfrm>
            <a:off x="4311650" y="3429000"/>
            <a:ext cx="722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x</a:t>
            </a:r>
            <a:endParaRPr kumimoji="0" lang="en-US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25611" name="Straight Connector 28"/>
          <p:cNvCxnSpPr>
            <a:cxnSpLocks noChangeShapeType="1"/>
          </p:cNvCxnSpPr>
          <p:nvPr/>
        </p:nvCxnSpPr>
        <p:spPr bwMode="auto">
          <a:xfrm flipV="1">
            <a:off x="3509963" y="2614613"/>
            <a:ext cx="1143000" cy="0"/>
          </a:xfrm>
          <a:prstGeom prst="line">
            <a:avLst/>
          </a:prstGeom>
          <a:ln>
            <a:prstDash val="dash"/>
            <a:headEnd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299" name="Text Box 8"/>
          <p:cNvSpPr txBox="1">
            <a:spLocks noChangeArrowheads="1"/>
          </p:cNvSpPr>
          <p:nvPr/>
        </p:nvSpPr>
        <p:spPr bwMode="auto">
          <a:xfrm>
            <a:off x="3000375" y="2414588"/>
            <a:ext cx="7223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18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y</a:t>
            </a:r>
            <a:endParaRPr kumimoji="0" lang="en-US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300" name="Text Box 8"/>
          <p:cNvSpPr txBox="1">
            <a:spLocks noChangeArrowheads="1"/>
          </p:cNvSpPr>
          <p:nvPr/>
        </p:nvSpPr>
        <p:spPr bwMode="auto">
          <a:xfrm>
            <a:off x="5032375" y="3267075"/>
            <a:ext cx="865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18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x-axis</a:t>
            </a:r>
            <a:endParaRPr kumimoji="0" lang="en-US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301" name="Text Box 8"/>
          <p:cNvSpPr txBox="1">
            <a:spLocks noChangeArrowheads="1"/>
          </p:cNvSpPr>
          <p:nvPr/>
        </p:nvSpPr>
        <p:spPr bwMode="auto">
          <a:xfrm>
            <a:off x="3035300" y="1987550"/>
            <a:ext cx="9667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18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y-axis</a:t>
            </a:r>
            <a:endParaRPr kumimoji="0" lang="en-US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" name="Arc 35"/>
          <p:cNvSpPr/>
          <p:nvPr/>
        </p:nvSpPr>
        <p:spPr bwMode="auto">
          <a:xfrm rot="551388">
            <a:off x="3632200" y="3230563"/>
            <a:ext cx="350838" cy="455612"/>
          </a:xfrm>
          <a:prstGeom prst="arc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92075" tIns="46038" rIns="92075" bIns="46038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303" name="Text Box 8"/>
          <p:cNvSpPr txBox="1">
            <a:spLocks noChangeArrowheads="1"/>
          </p:cNvSpPr>
          <p:nvPr/>
        </p:nvSpPr>
        <p:spPr bwMode="auto">
          <a:xfrm>
            <a:off x="3706813" y="3209925"/>
            <a:ext cx="7223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de-DE" sz="12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θ</a:t>
            </a:r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304" name="Text Box 8"/>
          <p:cNvSpPr txBox="1">
            <a:spLocks noChangeArrowheads="1"/>
          </p:cNvSpPr>
          <p:nvPr/>
        </p:nvSpPr>
        <p:spPr bwMode="auto">
          <a:xfrm rot="-2151579">
            <a:off x="3795713" y="2690813"/>
            <a:ext cx="7223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16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</a:t>
            </a:r>
            <a:endParaRPr kumimoji="0" lang="en-US" altLang="de-DE" sz="16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305" name="TextBox 38"/>
          <p:cNvSpPr txBox="1">
            <a:spLocks noChangeArrowheads="1"/>
          </p:cNvSpPr>
          <p:nvPr/>
        </p:nvSpPr>
        <p:spPr bwMode="auto">
          <a:xfrm>
            <a:off x="1997075" y="4929188"/>
            <a:ext cx="5214938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0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Relationship between polar and Cartesian coordinates</a:t>
            </a:r>
          </a:p>
        </p:txBody>
      </p:sp>
      <p:sp>
        <p:nvSpPr>
          <p:cNvPr id="12306" name="TextBox 42"/>
          <p:cNvSpPr txBox="1">
            <a:spLocks noChangeArrowheads="1"/>
          </p:cNvSpPr>
          <p:nvPr/>
        </p:nvSpPr>
        <p:spPr bwMode="auto">
          <a:xfrm>
            <a:off x="5857875" y="2214563"/>
            <a:ext cx="2928938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0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x=r cos</a:t>
            </a:r>
            <a:r>
              <a:rPr kumimoji="0" lang="tr-TR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l-GR" altLang="de-DE" sz="20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θ</a:t>
            </a:r>
            <a:r>
              <a:rPr kumimoji="0" lang="tr-TR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0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y=r sin</a:t>
            </a:r>
            <a:r>
              <a:rPr kumimoji="0" lang="tr-TR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l-GR" altLang="de-DE" sz="20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θ</a:t>
            </a:r>
            <a:r>
              <a:rPr kumimoji="0" lang="tr-TR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tr-TR" altLang="de-DE" sz="20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x,y)            </a:t>
            </a:r>
            <a:r>
              <a:rPr kumimoji="0" lang="tr-TR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tr-TR" altLang="de-DE" sz="20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r,</a:t>
            </a:r>
            <a:r>
              <a:rPr kumimoji="0" lang="el-GR" altLang="de-DE" sz="20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θ</a:t>
            </a:r>
            <a:r>
              <a:rPr kumimoji="0" lang="tr-TR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endParaRPr kumimoji="0" lang="tr-TR" altLang="de-DE" sz="20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620" name="Right Arrow 43"/>
          <p:cNvSpPr>
            <a:spLocks noChangeArrowheads="1"/>
          </p:cNvSpPr>
          <p:nvPr/>
        </p:nvSpPr>
        <p:spPr bwMode="auto">
          <a:xfrm>
            <a:off x="7070725" y="3114675"/>
            <a:ext cx="571500" cy="142875"/>
          </a:xfrm>
          <a:prstGeom prst="rightArrow">
            <a:avLst>
              <a:gd name="adj1" fmla="val 50000"/>
              <a:gd name="adj2" fmla="val 50000"/>
            </a:avLst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2075" tIns="46038" rIns="92075" bIns="46038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308" name="TextBox 44"/>
          <p:cNvSpPr txBox="1">
            <a:spLocks noChangeArrowheads="1"/>
          </p:cNvSpPr>
          <p:nvPr/>
        </p:nvSpPr>
        <p:spPr bwMode="auto">
          <a:xfrm>
            <a:off x="214313" y="1428750"/>
            <a:ext cx="20716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400" b="1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Monotype Sorts"/>
              </a:rPr>
              <a:t>2D Cartesian and polar systems</a:t>
            </a:r>
            <a:endParaRPr kumimoji="0" lang="tr-TR" altLang="de-DE" sz="2400" b="1" i="1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309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BAB1A3-DD45-4765-9520-557B14660DE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310" name="Rechteck 2"/>
          <p:cNvSpPr>
            <a:spLocks noChangeArrowheads="1"/>
          </p:cNvSpPr>
          <p:nvPr/>
        </p:nvSpPr>
        <p:spPr bwMode="auto">
          <a:xfrm>
            <a:off x="1249363" y="4283075"/>
            <a:ext cx="66754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Right triangle with: h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ypotenuse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, sides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and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, an interior angle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θ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24" name="Grafik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382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de-DE" smtClean="0"/>
              <a:t>Cartesian screen-coordinate positions</a:t>
            </a:r>
          </a:p>
        </p:txBody>
      </p:sp>
      <p:pic>
        <p:nvPicPr>
          <p:cNvPr id="13315" name="AADULLX0.jpg" descr="AADULLX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8" y="1600200"/>
            <a:ext cx="8226425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Rechteck 1"/>
          <p:cNvSpPr>
            <a:spLocks noChangeArrowheads="1"/>
          </p:cNvSpPr>
          <p:nvPr/>
        </p:nvSpPr>
        <p:spPr bwMode="auto">
          <a:xfrm>
            <a:off x="458788" y="5181600"/>
            <a:ext cx="82264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</a:t>
            </a: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eferenced with respect to the lower-left screen corner (a) and the upper-left screen corner (b).</a:t>
            </a:r>
            <a:endParaRPr kumimoji="0" lang="de-DE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7" name="Foliennummernplatzhalt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EEDE57-FF75-4A37-ABCB-659755282C2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794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tr-TR" altLang="de-DE" smtClean="0"/>
              <a:t>P</a:t>
            </a:r>
            <a:r>
              <a:rPr lang="en-US" altLang="de-DE" smtClean="0"/>
              <a:t>olar-coordinate reference frame</a:t>
            </a:r>
          </a:p>
        </p:txBody>
      </p:sp>
      <p:pic>
        <p:nvPicPr>
          <p:cNvPr id="14339" name="AADULLY0.jpg" descr="AADULLY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143000"/>
            <a:ext cx="4727575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hteck 1"/>
          <p:cNvSpPr>
            <a:spLocks noChangeArrowheads="1"/>
          </p:cNvSpPr>
          <p:nvPr/>
        </p:nvSpPr>
        <p:spPr bwMode="auto">
          <a:xfrm>
            <a:off x="1447800" y="6170613"/>
            <a:ext cx="7086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Formed </a:t>
            </a: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with concentric circles and radial lines</a:t>
            </a:r>
            <a:endParaRPr kumimoji="0" lang="de-DE" altLang="de-DE" sz="20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341" name="Foliennummernplatzhalt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428587-A39A-4F2A-97A4-26A38977538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435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tr-TR" altLang="de-DE" smtClean="0"/>
              <a:t>Radian</a:t>
            </a:r>
            <a:endParaRPr lang="en-US" altLang="de-DE" smtClean="0"/>
          </a:p>
        </p:txBody>
      </p:sp>
      <p:pic>
        <p:nvPicPr>
          <p:cNvPr id="15363" name="AADULMB0.jpg" descr="AADULMB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066800"/>
            <a:ext cx="50609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hteck 1"/>
          <p:cNvSpPr>
            <a:spLocks noChangeArrowheads="1"/>
          </p:cNvSpPr>
          <p:nvPr/>
        </p:nvSpPr>
        <p:spPr bwMode="auto">
          <a:xfrm>
            <a:off x="1371600" y="5632450"/>
            <a:ext cx="6629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An angle </a:t>
            </a:r>
            <a:r>
              <a:rPr kumimoji="0" lang="en-US" altLang="de-DE" sz="18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θ</a:t>
            </a: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subtended by a circular arc of length </a:t>
            </a:r>
            <a:r>
              <a:rPr kumimoji="0" lang="en-US" altLang="de-DE" sz="18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</a:t>
            </a: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and radius </a:t>
            </a:r>
            <a:r>
              <a:rPr kumimoji="0" lang="en-US" altLang="de-DE" sz="18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</a:t>
            </a: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0" lang="de-DE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365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14844D1-BDAC-4A1D-BC9A-1FD0C5B6DF0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505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Coordinate Systems</a:t>
            </a:r>
            <a:r>
              <a:rPr lang="tr-TR" altLang="de-DE" smtClean="0"/>
              <a:t> (3D)</a:t>
            </a:r>
            <a:endParaRPr lang="en-US" altLang="de-DE" smtClean="0"/>
          </a:p>
        </p:txBody>
      </p:sp>
      <p:grpSp>
        <p:nvGrpSpPr>
          <p:cNvPr id="16387" name="Group 3"/>
          <p:cNvGrpSpPr>
            <a:grpSpLocks/>
          </p:cNvGrpSpPr>
          <p:nvPr/>
        </p:nvGrpSpPr>
        <p:grpSpPr bwMode="auto">
          <a:xfrm>
            <a:off x="1422400" y="3657600"/>
            <a:ext cx="2520950" cy="2505075"/>
            <a:chOff x="896" y="1071"/>
            <a:chExt cx="1660" cy="1649"/>
          </a:xfrm>
        </p:grpSpPr>
        <p:sp>
          <p:nvSpPr>
            <p:cNvPr id="16407" name="Arc 4"/>
            <p:cNvSpPr>
              <a:spLocks/>
            </p:cNvSpPr>
            <p:nvPr/>
          </p:nvSpPr>
          <p:spPr bwMode="auto">
            <a:xfrm>
              <a:off x="1964" y="1574"/>
              <a:ext cx="74" cy="74"/>
            </a:xfrm>
            <a:custGeom>
              <a:avLst/>
              <a:gdLst>
                <a:gd name="T0" fmla="*/ 0 w 20217"/>
                <a:gd name="T1" fmla="*/ 0 h 20056"/>
                <a:gd name="T2" fmla="*/ 0 w 20217"/>
                <a:gd name="T3" fmla="*/ 0 h 20056"/>
                <a:gd name="T4" fmla="*/ 0 w 20217"/>
                <a:gd name="T5" fmla="*/ 0 h 20056"/>
                <a:gd name="T6" fmla="*/ 0 60000 65536"/>
                <a:gd name="T7" fmla="*/ 0 60000 65536"/>
                <a:gd name="T8" fmla="*/ 0 60000 65536"/>
                <a:gd name="T9" fmla="*/ 0 w 20217"/>
                <a:gd name="T10" fmla="*/ 0 h 20056"/>
                <a:gd name="T11" fmla="*/ 20217 w 20217"/>
                <a:gd name="T12" fmla="*/ 20056 h 200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217" h="20056" fill="none" extrusionOk="0">
                  <a:moveTo>
                    <a:pt x="12199" y="20056"/>
                  </a:moveTo>
                  <a:cubicBezTo>
                    <a:pt x="6563" y="17804"/>
                    <a:pt x="2135" y="13283"/>
                    <a:pt x="-1" y="7602"/>
                  </a:cubicBezTo>
                </a:path>
                <a:path w="20217" h="20056" stroke="0" extrusionOk="0">
                  <a:moveTo>
                    <a:pt x="12199" y="20056"/>
                  </a:moveTo>
                  <a:cubicBezTo>
                    <a:pt x="6563" y="17804"/>
                    <a:pt x="2135" y="13283"/>
                    <a:pt x="-1" y="7602"/>
                  </a:cubicBezTo>
                  <a:lnTo>
                    <a:pt x="20217" y="0"/>
                  </a:lnTo>
                  <a:lnTo>
                    <a:pt x="12199" y="200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6408" name="Line 5"/>
            <p:cNvSpPr>
              <a:spLocks noChangeShapeType="1"/>
            </p:cNvSpPr>
            <p:nvPr/>
          </p:nvSpPr>
          <p:spPr bwMode="auto">
            <a:xfrm flipV="1">
              <a:off x="944" y="1622"/>
              <a:ext cx="1038" cy="102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16409" name="Group 6"/>
            <p:cNvGrpSpPr>
              <a:grpSpLocks/>
            </p:cNvGrpSpPr>
            <p:nvPr/>
          </p:nvGrpSpPr>
          <p:grpSpPr bwMode="auto">
            <a:xfrm>
              <a:off x="896" y="1071"/>
              <a:ext cx="1660" cy="1649"/>
              <a:chOff x="896" y="1071"/>
              <a:chExt cx="1660" cy="1649"/>
            </a:xfrm>
          </p:grpSpPr>
          <p:grpSp>
            <p:nvGrpSpPr>
              <p:cNvPr id="16410" name="Group 7"/>
              <p:cNvGrpSpPr>
                <a:grpSpLocks/>
              </p:cNvGrpSpPr>
              <p:nvPr/>
            </p:nvGrpSpPr>
            <p:grpSpPr bwMode="auto">
              <a:xfrm>
                <a:off x="928" y="1215"/>
                <a:ext cx="1469" cy="1467"/>
                <a:chOff x="928" y="1215"/>
                <a:chExt cx="1469" cy="1467"/>
              </a:xfrm>
            </p:grpSpPr>
            <p:sp>
              <p:nvSpPr>
                <p:cNvPr id="16414" name="Arc 8"/>
                <p:cNvSpPr>
                  <a:spLocks/>
                </p:cNvSpPr>
                <p:nvPr/>
              </p:nvSpPr>
              <p:spPr bwMode="auto">
                <a:xfrm>
                  <a:off x="928" y="1215"/>
                  <a:ext cx="64" cy="80"/>
                </a:xfrm>
                <a:custGeom>
                  <a:avLst/>
                  <a:gdLst>
                    <a:gd name="T0" fmla="*/ 0 w 17342"/>
                    <a:gd name="T1" fmla="*/ 0 h 21600"/>
                    <a:gd name="T2" fmla="*/ 0 w 17342"/>
                    <a:gd name="T3" fmla="*/ 0 h 21600"/>
                    <a:gd name="T4" fmla="*/ 0 w 17342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17342"/>
                    <a:gd name="T10" fmla="*/ 0 h 21600"/>
                    <a:gd name="T11" fmla="*/ 17342 w 17342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342" h="21600" fill="none" extrusionOk="0">
                      <a:moveTo>
                        <a:pt x="17342" y="19782"/>
                      </a:moveTo>
                      <a:cubicBezTo>
                        <a:pt x="14608" y="20981"/>
                        <a:pt x="11655" y="21599"/>
                        <a:pt x="8671" y="21600"/>
                      </a:cubicBezTo>
                      <a:cubicBezTo>
                        <a:pt x="5686" y="21600"/>
                        <a:pt x="2733" y="20981"/>
                        <a:pt x="-1" y="19782"/>
                      </a:cubicBezTo>
                    </a:path>
                    <a:path w="17342" h="21600" stroke="0" extrusionOk="0">
                      <a:moveTo>
                        <a:pt x="17342" y="19782"/>
                      </a:moveTo>
                      <a:cubicBezTo>
                        <a:pt x="14608" y="20981"/>
                        <a:pt x="11655" y="21599"/>
                        <a:pt x="8671" y="21600"/>
                      </a:cubicBezTo>
                      <a:cubicBezTo>
                        <a:pt x="5686" y="21600"/>
                        <a:pt x="2733" y="20981"/>
                        <a:pt x="-1" y="19782"/>
                      </a:cubicBezTo>
                      <a:lnTo>
                        <a:pt x="8671" y="0"/>
                      </a:lnTo>
                      <a:lnTo>
                        <a:pt x="17342" y="197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6415" name="Line 9"/>
                <p:cNvSpPr>
                  <a:spLocks noChangeShapeType="1"/>
                </p:cNvSpPr>
                <p:nvPr/>
              </p:nvSpPr>
              <p:spPr bwMode="auto">
                <a:xfrm flipH="1">
                  <a:off x="944" y="1279"/>
                  <a:ext cx="8" cy="137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6416" name="Arc 10"/>
                <p:cNvSpPr>
                  <a:spLocks/>
                </p:cNvSpPr>
                <p:nvPr/>
              </p:nvSpPr>
              <p:spPr bwMode="auto">
                <a:xfrm>
                  <a:off x="2317" y="2618"/>
                  <a:ext cx="80" cy="64"/>
                </a:xfrm>
                <a:custGeom>
                  <a:avLst/>
                  <a:gdLst>
                    <a:gd name="T0" fmla="*/ 0 w 21600"/>
                    <a:gd name="T1" fmla="*/ 0 h 17430"/>
                    <a:gd name="T2" fmla="*/ 0 w 21600"/>
                    <a:gd name="T3" fmla="*/ 0 h 17430"/>
                    <a:gd name="T4" fmla="*/ 0 w 21600"/>
                    <a:gd name="T5" fmla="*/ 0 h 1743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17430"/>
                    <a:gd name="T11" fmla="*/ 21600 w 21600"/>
                    <a:gd name="T12" fmla="*/ 17430 h 1743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17430" fill="none" extrusionOk="0">
                      <a:moveTo>
                        <a:pt x="1737" y="17430"/>
                      </a:moveTo>
                      <a:cubicBezTo>
                        <a:pt x="590" y="14747"/>
                        <a:pt x="0" y="11860"/>
                        <a:pt x="0" y="8943"/>
                      </a:cubicBezTo>
                      <a:cubicBezTo>
                        <a:pt x="-1" y="5857"/>
                        <a:pt x="660" y="2808"/>
                        <a:pt x="1938" y="-1"/>
                      </a:cubicBezTo>
                    </a:path>
                    <a:path w="21600" h="17430" stroke="0" extrusionOk="0">
                      <a:moveTo>
                        <a:pt x="1737" y="17430"/>
                      </a:moveTo>
                      <a:cubicBezTo>
                        <a:pt x="590" y="14747"/>
                        <a:pt x="0" y="11860"/>
                        <a:pt x="0" y="8943"/>
                      </a:cubicBezTo>
                      <a:cubicBezTo>
                        <a:pt x="-1" y="5857"/>
                        <a:pt x="660" y="2808"/>
                        <a:pt x="1938" y="-1"/>
                      </a:cubicBezTo>
                      <a:lnTo>
                        <a:pt x="21600" y="8943"/>
                      </a:lnTo>
                      <a:lnTo>
                        <a:pt x="1737" y="174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6417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944" y="2650"/>
                  <a:ext cx="1381" cy="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411" name="Rectangle 12"/>
              <p:cNvSpPr>
                <a:spLocks noChangeArrowheads="1"/>
              </p:cNvSpPr>
              <p:nvPr/>
            </p:nvSpPr>
            <p:spPr bwMode="auto">
              <a:xfrm>
                <a:off x="2125" y="1502"/>
                <a:ext cx="72" cy="1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de-DE" sz="1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New York"/>
                    <a:ea typeface="+mn-ea"/>
                    <a:cs typeface="+mn-cs"/>
                  </a:rPr>
                  <a:t>Z</a:t>
                </a:r>
                <a:endParaRPr kumimoji="0" lang="en-US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6412" name="Rectangle 13"/>
              <p:cNvSpPr>
                <a:spLocks noChangeArrowheads="1"/>
              </p:cNvSpPr>
              <p:nvPr/>
            </p:nvSpPr>
            <p:spPr bwMode="auto">
              <a:xfrm>
                <a:off x="2477" y="2578"/>
                <a:ext cx="79" cy="1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de-DE" sz="1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New York"/>
                    <a:ea typeface="+mn-ea"/>
                    <a:cs typeface="+mn-cs"/>
                  </a:rPr>
                  <a:t>X</a:t>
                </a:r>
                <a:endParaRPr kumimoji="0" lang="en-US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6413" name="Rectangle 14"/>
              <p:cNvSpPr>
                <a:spLocks noChangeArrowheads="1"/>
              </p:cNvSpPr>
              <p:nvPr/>
            </p:nvSpPr>
            <p:spPr bwMode="auto">
              <a:xfrm>
                <a:off x="896" y="1071"/>
                <a:ext cx="79" cy="1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de-DE" sz="14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New York"/>
                    <a:ea typeface="+mn-ea"/>
                    <a:cs typeface="+mn-cs"/>
                  </a:rPr>
                  <a:t>Y</a:t>
                </a:r>
                <a:endParaRPr kumimoji="0" lang="en-US" altLang="de-DE" sz="12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388" name="Group 15"/>
          <p:cNvGrpSpPr>
            <a:grpSpLocks/>
          </p:cNvGrpSpPr>
          <p:nvPr/>
        </p:nvGrpSpPr>
        <p:grpSpPr bwMode="auto">
          <a:xfrm>
            <a:off x="3884613" y="3759200"/>
            <a:ext cx="3708400" cy="2959100"/>
            <a:chOff x="2413" y="1175"/>
            <a:chExt cx="2442" cy="2210"/>
          </a:xfrm>
        </p:grpSpPr>
        <p:grpSp>
          <p:nvGrpSpPr>
            <p:cNvPr id="16398" name="Group 16"/>
            <p:cNvGrpSpPr>
              <a:grpSpLocks/>
            </p:cNvGrpSpPr>
            <p:nvPr/>
          </p:nvGrpSpPr>
          <p:grpSpPr bwMode="auto">
            <a:xfrm>
              <a:off x="3315" y="1355"/>
              <a:ext cx="1453" cy="1184"/>
              <a:chOff x="3315" y="1355"/>
              <a:chExt cx="1453" cy="1184"/>
            </a:xfrm>
          </p:grpSpPr>
          <p:sp>
            <p:nvSpPr>
              <p:cNvPr id="16404" name="Line 18"/>
              <p:cNvSpPr>
                <a:spLocks noChangeShapeType="1"/>
              </p:cNvSpPr>
              <p:nvPr/>
            </p:nvSpPr>
            <p:spPr bwMode="auto">
              <a:xfrm flipH="1">
                <a:off x="3315" y="1355"/>
                <a:ext cx="30" cy="115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405" name="Arc 19"/>
              <p:cNvSpPr>
                <a:spLocks/>
              </p:cNvSpPr>
              <p:nvPr/>
            </p:nvSpPr>
            <p:spPr bwMode="auto">
              <a:xfrm>
                <a:off x="4688" y="2475"/>
                <a:ext cx="80" cy="64"/>
              </a:xfrm>
              <a:custGeom>
                <a:avLst/>
                <a:gdLst>
                  <a:gd name="T0" fmla="*/ 0 w 21600"/>
                  <a:gd name="T1" fmla="*/ 0 h 17342"/>
                  <a:gd name="T2" fmla="*/ 0 w 21600"/>
                  <a:gd name="T3" fmla="*/ 0 h 17342"/>
                  <a:gd name="T4" fmla="*/ 0 w 21600"/>
                  <a:gd name="T5" fmla="*/ 0 h 1734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17342"/>
                  <a:gd name="T11" fmla="*/ 21600 w 21600"/>
                  <a:gd name="T12" fmla="*/ 17342 h 1734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17342" fill="none" extrusionOk="0">
                    <a:moveTo>
                      <a:pt x="1817" y="17342"/>
                    </a:moveTo>
                    <a:cubicBezTo>
                      <a:pt x="618" y="14608"/>
                      <a:pt x="0" y="11655"/>
                      <a:pt x="0" y="8671"/>
                    </a:cubicBezTo>
                    <a:cubicBezTo>
                      <a:pt x="-1" y="5686"/>
                      <a:pt x="618" y="2733"/>
                      <a:pt x="1817" y="-1"/>
                    </a:cubicBezTo>
                  </a:path>
                  <a:path w="21600" h="17342" stroke="0" extrusionOk="0">
                    <a:moveTo>
                      <a:pt x="1817" y="17342"/>
                    </a:moveTo>
                    <a:cubicBezTo>
                      <a:pt x="618" y="14608"/>
                      <a:pt x="0" y="11655"/>
                      <a:pt x="0" y="8671"/>
                    </a:cubicBezTo>
                    <a:cubicBezTo>
                      <a:pt x="-1" y="5686"/>
                      <a:pt x="618" y="2733"/>
                      <a:pt x="1817" y="-1"/>
                    </a:cubicBezTo>
                    <a:lnTo>
                      <a:pt x="21600" y="8671"/>
                    </a:lnTo>
                    <a:lnTo>
                      <a:pt x="1817" y="1734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406" name="Line 20"/>
              <p:cNvSpPr>
                <a:spLocks noChangeShapeType="1"/>
              </p:cNvSpPr>
              <p:nvPr/>
            </p:nvSpPr>
            <p:spPr bwMode="auto">
              <a:xfrm flipH="1">
                <a:off x="3315" y="2507"/>
                <a:ext cx="1381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6399" name="Arc 21"/>
            <p:cNvSpPr>
              <a:spLocks/>
            </p:cNvSpPr>
            <p:nvPr/>
          </p:nvSpPr>
          <p:spPr bwMode="auto">
            <a:xfrm>
              <a:off x="2541" y="3222"/>
              <a:ext cx="74" cy="75"/>
            </a:xfrm>
            <a:custGeom>
              <a:avLst/>
              <a:gdLst>
                <a:gd name="T0" fmla="*/ 0 w 20035"/>
                <a:gd name="T1" fmla="*/ 0 h 20291"/>
                <a:gd name="T2" fmla="*/ 0 w 20035"/>
                <a:gd name="T3" fmla="*/ 0 h 20291"/>
                <a:gd name="T4" fmla="*/ 0 w 20035"/>
                <a:gd name="T5" fmla="*/ 0 h 20291"/>
                <a:gd name="T6" fmla="*/ 0 60000 65536"/>
                <a:gd name="T7" fmla="*/ 0 60000 65536"/>
                <a:gd name="T8" fmla="*/ 0 60000 65536"/>
                <a:gd name="T9" fmla="*/ 0 w 20035"/>
                <a:gd name="T10" fmla="*/ 0 h 20291"/>
                <a:gd name="T11" fmla="*/ 20035 w 20035"/>
                <a:gd name="T12" fmla="*/ 20291 h 2029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035" h="20291" fill="none" extrusionOk="0">
                  <a:moveTo>
                    <a:pt x="7403" y="-1"/>
                  </a:moveTo>
                  <a:cubicBezTo>
                    <a:pt x="13156" y="2098"/>
                    <a:pt x="17748" y="6540"/>
                    <a:pt x="20036" y="12221"/>
                  </a:cubicBezTo>
                </a:path>
                <a:path w="20035" h="20291" stroke="0" extrusionOk="0">
                  <a:moveTo>
                    <a:pt x="7403" y="-1"/>
                  </a:moveTo>
                  <a:cubicBezTo>
                    <a:pt x="13156" y="2098"/>
                    <a:pt x="17748" y="6540"/>
                    <a:pt x="20036" y="12221"/>
                  </a:cubicBezTo>
                  <a:lnTo>
                    <a:pt x="0" y="20291"/>
                  </a:lnTo>
                  <a:lnTo>
                    <a:pt x="7403" y="-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6400" name="Line 22"/>
            <p:cNvSpPr>
              <a:spLocks noChangeShapeType="1"/>
            </p:cNvSpPr>
            <p:nvPr/>
          </p:nvSpPr>
          <p:spPr bwMode="auto">
            <a:xfrm flipH="1">
              <a:off x="2581" y="2507"/>
              <a:ext cx="734" cy="74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6401" name="Rectangle 23"/>
            <p:cNvSpPr>
              <a:spLocks noChangeArrowheads="1"/>
            </p:cNvSpPr>
            <p:nvPr/>
          </p:nvSpPr>
          <p:spPr bwMode="auto">
            <a:xfrm>
              <a:off x="3318" y="1175"/>
              <a:ext cx="7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de-DE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New York"/>
                  <a:ea typeface="+mn-ea"/>
                  <a:cs typeface="+mn-cs"/>
                </a:rPr>
                <a:t>Y</a:t>
              </a:r>
              <a:endPara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6402" name="Rectangle 24"/>
            <p:cNvSpPr>
              <a:spLocks noChangeArrowheads="1"/>
            </p:cNvSpPr>
            <p:nvPr/>
          </p:nvSpPr>
          <p:spPr bwMode="auto">
            <a:xfrm>
              <a:off x="4776" y="2434"/>
              <a:ext cx="7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de-DE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New York"/>
                  <a:ea typeface="+mn-ea"/>
                  <a:cs typeface="+mn-cs"/>
                </a:rPr>
                <a:t>X</a:t>
              </a:r>
              <a:endPara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6403" name="Rectangle 25"/>
            <p:cNvSpPr>
              <a:spLocks noChangeArrowheads="1"/>
            </p:cNvSpPr>
            <p:nvPr/>
          </p:nvSpPr>
          <p:spPr bwMode="auto">
            <a:xfrm>
              <a:off x="2413" y="3224"/>
              <a:ext cx="7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de-DE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New York"/>
                  <a:ea typeface="+mn-ea"/>
                  <a:cs typeface="+mn-cs"/>
                </a:rPr>
                <a:t>Z</a:t>
              </a:r>
              <a:endPara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sp>
        <p:nvSpPr>
          <p:cNvPr id="16389" name="Rectangle 26"/>
          <p:cNvSpPr>
            <a:spLocks noChangeArrowheads="1"/>
          </p:cNvSpPr>
          <p:nvPr/>
        </p:nvSpPr>
        <p:spPr bwMode="auto">
          <a:xfrm>
            <a:off x="5427663" y="6011863"/>
            <a:ext cx="10747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New York"/>
                <a:ea typeface="+mn-ea"/>
                <a:cs typeface="+mn-cs"/>
              </a:rPr>
              <a:t>Right-handed</a:t>
            </a:r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390" name="Rectangle 27"/>
          <p:cNvSpPr>
            <a:spLocks noChangeArrowheads="1"/>
          </p:cNvSpPr>
          <p:nvPr/>
        </p:nvSpPr>
        <p:spPr bwMode="auto">
          <a:xfrm>
            <a:off x="5580063" y="6253163"/>
            <a:ext cx="8350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New York"/>
                <a:ea typeface="+mn-ea"/>
                <a:cs typeface="+mn-cs"/>
              </a:rPr>
              <a:t>coordinate</a:t>
            </a:r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391" name="Rectangle 28"/>
          <p:cNvSpPr>
            <a:spLocks noChangeArrowheads="1"/>
          </p:cNvSpPr>
          <p:nvPr/>
        </p:nvSpPr>
        <p:spPr bwMode="auto">
          <a:xfrm>
            <a:off x="5730875" y="6492875"/>
            <a:ext cx="5667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New York"/>
                <a:ea typeface="+mn-ea"/>
                <a:cs typeface="+mn-cs"/>
              </a:rPr>
              <a:t>system</a:t>
            </a:r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392" name="Rectangle 29"/>
          <p:cNvSpPr>
            <a:spLocks noChangeArrowheads="1"/>
          </p:cNvSpPr>
          <p:nvPr/>
        </p:nvSpPr>
        <p:spPr bwMode="auto">
          <a:xfrm>
            <a:off x="1865313" y="6164263"/>
            <a:ext cx="95408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New York"/>
                <a:ea typeface="+mn-ea"/>
                <a:cs typeface="+mn-cs"/>
              </a:rPr>
              <a:t>Left-handed</a:t>
            </a:r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393" name="Rectangle 30"/>
          <p:cNvSpPr>
            <a:spLocks noChangeArrowheads="1"/>
          </p:cNvSpPr>
          <p:nvPr/>
        </p:nvSpPr>
        <p:spPr bwMode="auto">
          <a:xfrm>
            <a:off x="1954213" y="6403975"/>
            <a:ext cx="8350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New York"/>
                <a:ea typeface="+mn-ea"/>
                <a:cs typeface="+mn-cs"/>
              </a:rPr>
              <a:t>coordinate</a:t>
            </a:r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394" name="Rectangle 31"/>
          <p:cNvSpPr>
            <a:spLocks noChangeArrowheads="1"/>
          </p:cNvSpPr>
          <p:nvPr/>
        </p:nvSpPr>
        <p:spPr bwMode="auto">
          <a:xfrm>
            <a:off x="2106613" y="6645275"/>
            <a:ext cx="5667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New York"/>
                <a:ea typeface="+mn-ea"/>
                <a:cs typeface="+mn-cs"/>
              </a:rPr>
              <a:t>system</a:t>
            </a:r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395" name="Text Box 32"/>
          <p:cNvSpPr txBox="1">
            <a:spLocks noChangeArrowheads="1"/>
          </p:cNvSpPr>
          <p:nvPr/>
        </p:nvSpPr>
        <p:spPr bwMode="auto">
          <a:xfrm>
            <a:off x="2122488" y="2289175"/>
            <a:ext cx="652145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Grasp z-axis with hand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Roll fingers from positive x-axis towards positive y-axis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Thumb points in direction of z-axis</a:t>
            </a:r>
          </a:p>
        </p:txBody>
      </p:sp>
      <p:sp>
        <p:nvSpPr>
          <p:cNvPr id="16396" name="Rectangle 33"/>
          <p:cNvSpPr>
            <a:spLocks noChangeArrowheads="1"/>
          </p:cNvSpPr>
          <p:nvPr/>
        </p:nvSpPr>
        <p:spPr bwMode="auto">
          <a:xfrm>
            <a:off x="107950" y="1557338"/>
            <a:ext cx="214312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400" b="1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Monotype Sorts"/>
              </a:rPr>
              <a:t>3D Cartesian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400" b="1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Monotype Sorts"/>
              </a:rPr>
              <a:t> system</a:t>
            </a:r>
            <a:endParaRPr kumimoji="0" lang="tr-TR" altLang="de-DE" sz="2400" b="1" i="1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397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EF5757A-6BC7-4FF2-B11D-501165BEF90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4" name="Grafik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35" name="Grafik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73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AADULMC0.jpg" descr="AADULMC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431925"/>
            <a:ext cx="8226425" cy="387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hteck 1"/>
          <p:cNvSpPr>
            <a:spLocks noChangeArrowheads="1"/>
          </p:cNvSpPr>
          <p:nvPr/>
        </p:nvSpPr>
        <p:spPr bwMode="auto">
          <a:xfrm>
            <a:off x="533400" y="5486400"/>
            <a:ext cx="8153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Coordinate representation for a point </a:t>
            </a:r>
            <a:r>
              <a:rPr kumimoji="0" lang="en-US" altLang="de-DE" sz="1800" b="1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</a:t>
            </a: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at position (</a:t>
            </a:r>
            <a:r>
              <a:rPr kumimoji="0" lang="en-US" altLang="de-DE" sz="18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en-US" altLang="de-DE" sz="18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</a:t>
            </a: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en-US" altLang="de-DE" sz="18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</a:t>
            </a: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 in a standard right-handed Cartesian reference system.</a:t>
            </a:r>
            <a:endParaRPr kumimoji="0" lang="de-DE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7200" y="304800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Point in 3D (right handed)</a:t>
            </a:r>
            <a:endParaRPr kumimoji="0" lang="en-US" sz="4200" b="0" i="0" u="none" strike="noStrike" kern="0" cap="none" spc="0" normalizeH="0" baseline="0" noProof="0" dirty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17413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6992407-8DE3-4879-A0C2-C01528B54A4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17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tr-TR" altLang="de-DE" smtClean="0"/>
              <a:t>Point in 3D (left handed)</a:t>
            </a:r>
            <a:r>
              <a:rPr lang="en-US" altLang="de-DE" smtClean="0"/>
              <a:t/>
            </a:r>
            <a:br>
              <a:rPr lang="en-US" altLang="de-DE" smtClean="0"/>
            </a:br>
            <a:endParaRPr lang="en-US" altLang="de-DE" smtClean="0"/>
          </a:p>
        </p:txBody>
      </p:sp>
      <p:pic>
        <p:nvPicPr>
          <p:cNvPr id="18435" name="AADULMD0.jpg" descr="AADULMD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520825"/>
            <a:ext cx="8226425" cy="411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hteck 1"/>
          <p:cNvSpPr>
            <a:spLocks noChangeArrowheads="1"/>
          </p:cNvSpPr>
          <p:nvPr/>
        </p:nvSpPr>
        <p:spPr bwMode="auto">
          <a:xfrm>
            <a:off x="460375" y="5821363"/>
            <a:ext cx="82264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Left-handed Cartesian coordinate system superimposed on the surface of a video monitor</a:t>
            </a:r>
            <a:endParaRPr kumimoji="0" lang="de-DE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437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F68CE9-2C85-43E3-BA94-A9985B015E1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301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tr-TR" altLang="de-DE" smtClean="0"/>
              <a:t>G</a:t>
            </a:r>
            <a:r>
              <a:rPr lang="en-US" altLang="de-DE" smtClean="0"/>
              <a:t>eneral curvilinear-coordinate reference frame</a:t>
            </a:r>
          </a:p>
        </p:txBody>
      </p:sp>
      <p:pic>
        <p:nvPicPr>
          <p:cNvPr id="19459" name="AADULME0.jpg" descr="AADULME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524000"/>
            <a:ext cx="8226425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3EE464-CB03-489B-801F-B8CAAE56209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789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de-DE" smtClean="0"/>
              <a:t>Cylindrical coordinates.</a:t>
            </a:r>
          </a:p>
        </p:txBody>
      </p:sp>
      <p:pic>
        <p:nvPicPr>
          <p:cNvPr id="20483" name="AADULMF0.jpg" descr="AADULMF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188" y="1066800"/>
            <a:ext cx="4367212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hteck 1"/>
          <p:cNvSpPr>
            <a:spLocks noChangeArrowheads="1"/>
          </p:cNvSpPr>
          <p:nvPr/>
        </p:nvSpPr>
        <p:spPr bwMode="auto">
          <a:xfrm>
            <a:off x="2397125" y="6094413"/>
            <a:ext cx="4359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ρ</a:t>
            </a:r>
            <a:r>
              <a:rPr kumimoji="0" lang="en-US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en-US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θ</a:t>
            </a:r>
            <a:r>
              <a:rPr kumimoji="0" lang="en-US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and </a:t>
            </a:r>
            <a:r>
              <a:rPr kumimoji="0" lang="en-US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 </a:t>
            </a:r>
            <a:endParaRPr kumimoji="0" lang="de-DE" altLang="de-DE" sz="24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485" name="Foliennummernplatzhalt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A9160F-0FF1-4277-A86F-60A40DDC21F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233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de-DE" smtClean="0"/>
              <a:t>Spherical coordinates</a:t>
            </a:r>
          </a:p>
        </p:txBody>
      </p:sp>
      <p:pic>
        <p:nvPicPr>
          <p:cNvPr id="21507" name="AADULMG0.jpg" descr="AADULMG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650" y="1066800"/>
            <a:ext cx="4332288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Rechteck 1"/>
          <p:cNvSpPr>
            <a:spLocks noChangeArrowheads="1"/>
          </p:cNvSpPr>
          <p:nvPr/>
        </p:nvSpPr>
        <p:spPr bwMode="auto">
          <a:xfrm>
            <a:off x="2514600" y="6094413"/>
            <a:ext cx="37226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</a:t>
            </a:r>
            <a:r>
              <a:rPr kumimoji="0" lang="en-US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en-US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θ</a:t>
            </a:r>
            <a:r>
              <a:rPr kumimoji="0" lang="en-US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and </a:t>
            </a:r>
            <a:r>
              <a:rPr kumimoji="0" lang="en-US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Φ</a:t>
            </a:r>
            <a:endParaRPr kumimoji="0" lang="de-DE" altLang="de-DE" sz="24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509" name="Foliennummernplatzhalt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6A6C7AD-ED17-401D-8258-A48E5BF18EF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839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tr-TR" altLang="de-DE" smtClean="0"/>
              <a:t>Solid Angle</a:t>
            </a:r>
            <a:endParaRPr lang="en-US" altLang="de-DE" smtClean="0"/>
          </a:p>
        </p:txBody>
      </p:sp>
      <p:pic>
        <p:nvPicPr>
          <p:cNvPr id="22531" name="AADULMH0.jpg" descr="AADULMH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438" y="1066800"/>
            <a:ext cx="5954712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hteck 1"/>
          <p:cNvSpPr>
            <a:spLocks noChangeArrowheads="1"/>
          </p:cNvSpPr>
          <p:nvPr/>
        </p:nvSpPr>
        <p:spPr bwMode="auto">
          <a:xfrm>
            <a:off x="609600" y="6094413"/>
            <a:ext cx="8229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 solid angle </a:t>
            </a:r>
            <a:r>
              <a:rPr kumimoji="0" lang="en-US" altLang="de-DE" sz="18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ω</a:t>
            </a: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subtended by a spherical surface patch with area </a:t>
            </a:r>
            <a:r>
              <a:rPr kumimoji="0" lang="en-US" altLang="de-DE" sz="18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 </a:t>
            </a: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and radius </a:t>
            </a:r>
            <a:r>
              <a:rPr kumimoji="0" lang="en-US" altLang="de-DE" sz="18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 </a:t>
            </a:r>
            <a:endParaRPr kumimoji="0" lang="de-DE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2533" name="Foliennummernplatzhalt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928E2E7-984E-45F0-B8A3-F3793DB49D9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27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de-DE" smtClean="0"/>
              <a:t>Coordinates for a point position </a:t>
            </a:r>
            <a:r>
              <a:rPr lang="en-US" altLang="de-DE" b="1" smtClean="0"/>
              <a:t>P</a:t>
            </a:r>
            <a:endParaRPr lang="en-US" altLang="de-DE" smtClean="0"/>
          </a:p>
        </p:txBody>
      </p:sp>
      <p:pic>
        <p:nvPicPr>
          <p:cNvPr id="23555" name="AADULMI0.jpg" descr="AADULMI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246188"/>
            <a:ext cx="8226425" cy="401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93032" y="5280025"/>
            <a:ext cx="8219168" cy="1258743"/>
          </a:xfrm>
          <a:prstGeom prst="rect">
            <a:avLst/>
          </a:prstGeom>
          <a:blipFill rotWithShape="1">
            <a:blip r:embed="rId4"/>
            <a:stretch>
              <a:fillRect l="-668" t="-2415" b="-6763"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</a:t>
            </a:r>
          </a:p>
        </p:txBody>
      </p:sp>
      <p:sp>
        <p:nvSpPr>
          <p:cNvPr id="23557" name="Foliennummernplatzhalt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83ADE6-6854-42EE-966E-0E6E3253B8D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141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Points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500188"/>
            <a:ext cx="8115300" cy="4367212"/>
          </a:xfrm>
        </p:spPr>
        <p:txBody>
          <a:bodyPr lIns="92075" tIns="46038" rIns="92075" bIns="46038"/>
          <a:lstStyle/>
          <a:p>
            <a:r>
              <a:rPr lang="en-US" altLang="de-DE" smtClean="0">
                <a:solidFill>
                  <a:schemeClr val="bg1"/>
                </a:solidFill>
              </a:rPr>
              <a:t>Points support these operations</a:t>
            </a:r>
            <a:r>
              <a:rPr lang="tr-TR" altLang="de-DE" smtClean="0">
                <a:solidFill>
                  <a:schemeClr val="bg1"/>
                </a:solidFill>
              </a:rPr>
              <a:t>:</a:t>
            </a:r>
            <a:endParaRPr lang="en-US" altLang="de-DE" smtClean="0">
              <a:solidFill>
                <a:schemeClr val="bg1"/>
              </a:solidFill>
            </a:endParaRP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Point-point subtraction: </a:t>
            </a:r>
            <a:r>
              <a:rPr lang="tr-TR" altLang="de-DE" smtClean="0">
                <a:solidFill>
                  <a:schemeClr val="bg1"/>
                </a:solidFill>
              </a:rPr>
              <a:t> </a:t>
            </a:r>
            <a:r>
              <a:rPr lang="tr-TR" altLang="de-DE" i="1" smtClean="0">
                <a:solidFill>
                  <a:schemeClr val="bg1"/>
                </a:solidFill>
              </a:rPr>
              <a:t>P</a:t>
            </a:r>
            <a:r>
              <a:rPr lang="tr-TR" altLang="de-DE" i="1" baseline="-25000" smtClean="0">
                <a:solidFill>
                  <a:schemeClr val="bg1"/>
                </a:solidFill>
              </a:rPr>
              <a:t>2</a:t>
            </a:r>
            <a:r>
              <a:rPr lang="en-US" altLang="de-DE" smtClean="0">
                <a:solidFill>
                  <a:schemeClr val="bg1"/>
                </a:solidFill>
              </a:rPr>
              <a:t> – </a:t>
            </a:r>
            <a:r>
              <a:rPr lang="en-US" altLang="de-DE" i="1" smtClean="0">
                <a:solidFill>
                  <a:schemeClr val="bg1"/>
                </a:solidFill>
              </a:rPr>
              <a:t>P</a:t>
            </a:r>
            <a:r>
              <a:rPr lang="tr-TR" altLang="de-DE" i="1" baseline="-25000" smtClean="0">
                <a:solidFill>
                  <a:schemeClr val="bg1"/>
                </a:solidFill>
              </a:rPr>
              <a:t>1</a:t>
            </a:r>
            <a:r>
              <a:rPr lang="tr-TR" altLang="de-DE" smtClean="0">
                <a:solidFill>
                  <a:schemeClr val="bg1"/>
                </a:solidFill>
              </a:rPr>
              <a:t>=</a:t>
            </a:r>
            <a:r>
              <a:rPr lang="en-US" altLang="de-DE" smtClean="0">
                <a:solidFill>
                  <a:schemeClr val="bg1"/>
                </a:solidFill>
              </a:rPr>
              <a:t> </a:t>
            </a:r>
            <a:r>
              <a:rPr lang="en-US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tr-TR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de-DE" smtClean="0">
                <a:solidFill>
                  <a:schemeClr val="bg1"/>
                </a:solidFill>
              </a:rPr>
              <a:t>=</a:t>
            </a:r>
            <a:r>
              <a:rPr lang="tr-TR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tr-TR" altLang="de-DE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tr-TR" altLang="de-DE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tr-TR" altLang="de-DE" smtClean="0">
                <a:solidFill>
                  <a:schemeClr val="bg1"/>
                </a:solidFill>
                <a:latin typeface="Times New Roman" panose="02020603050405020304" pitchFamily="18" charset="0"/>
              </a:rPr>
              <a:t>-</a:t>
            </a:r>
            <a:r>
              <a:rPr lang="tr-TR" altLang="de-DE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tr-TR" altLang="de-DE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tr-TR" altLang="de-DE" smtClean="0">
                <a:solidFill>
                  <a:schemeClr val="bg1"/>
                </a:solidFill>
                <a:latin typeface="Times New Roman" panose="02020603050405020304" pitchFamily="18" charset="0"/>
              </a:rPr>
              <a:t>, </a:t>
            </a:r>
            <a:r>
              <a:rPr lang="tr-TR" altLang="de-DE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y</a:t>
            </a:r>
            <a:r>
              <a:rPr lang="tr-TR" altLang="de-DE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tr-TR" altLang="de-DE" smtClean="0">
                <a:solidFill>
                  <a:schemeClr val="bg1"/>
                </a:solidFill>
                <a:latin typeface="Times New Roman" panose="02020603050405020304" pitchFamily="18" charset="0"/>
              </a:rPr>
              <a:t>-</a:t>
            </a:r>
            <a:r>
              <a:rPr lang="tr-TR" altLang="de-DE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y</a:t>
            </a:r>
            <a:r>
              <a:rPr lang="tr-TR" altLang="de-DE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tr-TR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)</a:t>
            </a:r>
            <a:endParaRPr lang="en-US" altLang="de-DE" b="1" smtClean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lvl="2"/>
            <a:r>
              <a:rPr lang="en-US" altLang="de-DE" smtClean="0">
                <a:solidFill>
                  <a:schemeClr val="bg1"/>
                </a:solidFill>
              </a:rPr>
              <a:t>Result is a vector pointing from</a:t>
            </a:r>
            <a:r>
              <a:rPr lang="en-US" altLang="de-DE" b="1" smtClean="0">
                <a:solidFill>
                  <a:schemeClr val="bg1"/>
                </a:solidFill>
              </a:rPr>
              <a:t> </a:t>
            </a:r>
            <a:r>
              <a:rPr lang="en-US" altLang="de-DE" i="1" smtClean="0">
                <a:solidFill>
                  <a:schemeClr val="bg1"/>
                </a:solidFill>
              </a:rPr>
              <a:t>P</a:t>
            </a:r>
            <a:r>
              <a:rPr lang="tr-TR" altLang="de-DE" i="1" baseline="-25000" smtClean="0">
                <a:solidFill>
                  <a:schemeClr val="bg1"/>
                </a:solidFill>
              </a:rPr>
              <a:t>1</a:t>
            </a:r>
            <a:r>
              <a:rPr lang="en-US" altLang="de-DE" b="1" smtClean="0">
                <a:solidFill>
                  <a:schemeClr val="bg1"/>
                </a:solidFill>
              </a:rPr>
              <a:t> </a:t>
            </a:r>
            <a:r>
              <a:rPr lang="en-US" altLang="de-DE" smtClean="0">
                <a:solidFill>
                  <a:schemeClr val="bg1"/>
                </a:solidFill>
              </a:rPr>
              <a:t>to</a:t>
            </a:r>
            <a:r>
              <a:rPr lang="en-US" altLang="de-DE" b="1" smtClean="0">
                <a:solidFill>
                  <a:schemeClr val="bg1"/>
                </a:solidFill>
              </a:rPr>
              <a:t> </a:t>
            </a:r>
            <a:r>
              <a:rPr lang="tr-TR" altLang="de-DE" i="1" smtClean="0">
                <a:solidFill>
                  <a:schemeClr val="bg1"/>
                </a:solidFill>
              </a:rPr>
              <a:t>P</a:t>
            </a:r>
            <a:r>
              <a:rPr lang="tr-TR" altLang="de-DE" i="1" baseline="-25000" smtClean="0">
                <a:solidFill>
                  <a:schemeClr val="bg1"/>
                </a:solidFill>
              </a:rPr>
              <a:t>2</a:t>
            </a:r>
            <a:endParaRPr lang="en-US" altLang="de-DE" b="1" smtClean="0">
              <a:solidFill>
                <a:schemeClr val="bg1"/>
              </a:solidFill>
            </a:endParaRP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Vector-point addition: 	</a:t>
            </a:r>
            <a:r>
              <a:rPr lang="en-US" altLang="de-DE" i="1" smtClean="0">
                <a:solidFill>
                  <a:schemeClr val="bg1"/>
                </a:solidFill>
              </a:rPr>
              <a:t>P</a:t>
            </a:r>
            <a:r>
              <a:rPr lang="en-US" altLang="de-DE" smtClean="0">
                <a:solidFill>
                  <a:schemeClr val="bg1"/>
                </a:solidFill>
              </a:rPr>
              <a:t> + </a:t>
            </a:r>
            <a:r>
              <a:rPr lang="en-US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en-US" altLang="de-DE" smtClean="0">
                <a:solidFill>
                  <a:schemeClr val="bg1"/>
                </a:solidFill>
              </a:rPr>
              <a:t> = </a:t>
            </a:r>
            <a:r>
              <a:rPr lang="en-US" altLang="de-DE" i="1" smtClean="0">
                <a:solidFill>
                  <a:schemeClr val="bg1"/>
                </a:solidFill>
              </a:rPr>
              <a:t>Q</a:t>
            </a:r>
            <a:endParaRPr lang="en-US" altLang="de-DE" smtClean="0">
              <a:solidFill>
                <a:schemeClr val="bg1"/>
              </a:solidFill>
            </a:endParaRPr>
          </a:p>
          <a:p>
            <a:pPr lvl="2"/>
            <a:r>
              <a:rPr lang="en-US" altLang="de-DE" smtClean="0">
                <a:solidFill>
                  <a:schemeClr val="bg1"/>
                </a:solidFill>
              </a:rPr>
              <a:t>Result is a new point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Note that the addition of two points </a:t>
            </a:r>
            <a:endParaRPr lang="tr-TR" altLang="de-DE" smtClean="0">
              <a:solidFill>
                <a:schemeClr val="bg1"/>
              </a:solidFill>
            </a:endParaRPr>
          </a:p>
          <a:p>
            <a:pPr lvl="1">
              <a:buFont typeface="Tahoma" panose="020B0604030504040204" pitchFamily="34" charset="0"/>
              <a:buNone/>
            </a:pPr>
            <a:r>
              <a:rPr lang="tr-TR" altLang="de-DE" smtClean="0">
                <a:solidFill>
                  <a:schemeClr val="bg1"/>
                </a:solidFill>
              </a:rPr>
              <a:t>    </a:t>
            </a:r>
            <a:r>
              <a:rPr lang="en-US" altLang="de-DE" smtClean="0">
                <a:solidFill>
                  <a:schemeClr val="bg1"/>
                </a:solidFill>
              </a:rPr>
              <a:t>is not defined</a:t>
            </a:r>
          </a:p>
        </p:txBody>
      </p:sp>
      <p:sp>
        <p:nvSpPr>
          <p:cNvPr id="24580" name="Text Box 5"/>
          <p:cNvSpPr txBox="1">
            <a:spLocks noChangeArrowheads="1"/>
          </p:cNvSpPr>
          <p:nvPr/>
        </p:nvSpPr>
        <p:spPr bwMode="auto">
          <a:xfrm>
            <a:off x="6234113" y="5951538"/>
            <a:ext cx="15065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</a:t>
            </a:r>
            <a:r>
              <a:rPr kumimoji="0" lang="tr-TR" altLang="de-DE" sz="2400" b="0" i="1" u="none" strike="noStrike" kern="1200" cap="none" spc="0" normalizeH="0" baseline="-2500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r>
              <a:rPr kumimoji="0" lang="tr-TR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=</a:t>
            </a:r>
            <a:r>
              <a:rPr kumimoji="0" lang="tr-TR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</a:t>
            </a:r>
            <a:r>
              <a:rPr kumimoji="0" lang="tr-TR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x</a:t>
            </a:r>
            <a:r>
              <a:rPr kumimoji="0" lang="tr-TR" altLang="de-DE" sz="2400" b="0" i="1" u="none" strike="noStrike" kern="1200" cap="none" spc="0" normalizeH="0" baseline="-2500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</a:t>
            </a:r>
            <a:r>
              <a:rPr kumimoji="0" lang="tr-TR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y</a:t>
            </a:r>
            <a:r>
              <a:rPr kumimoji="0" lang="tr-TR" altLang="de-DE" sz="2400" b="0" i="1" u="none" strike="noStrike" kern="1200" cap="none" spc="0" normalizeH="0" baseline="-2500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</a:t>
            </a:r>
            <a:r>
              <a:rPr kumimoji="0" lang="tr-TR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)</a:t>
            </a:r>
            <a:endParaRPr kumimoji="0" lang="en-US" altLang="de-DE" sz="24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581" name="Text Box 6"/>
          <p:cNvSpPr txBox="1">
            <a:spLocks noChangeArrowheads="1"/>
          </p:cNvSpPr>
          <p:nvPr/>
        </p:nvSpPr>
        <p:spPr bwMode="auto">
          <a:xfrm>
            <a:off x="6911975" y="3933825"/>
            <a:ext cx="2232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</a:t>
            </a:r>
            <a:r>
              <a:rPr kumimoji="0" lang="tr-TR" altLang="de-DE" sz="2400" b="0" i="1" u="none" strike="noStrike" kern="1200" cap="none" spc="0" normalizeH="0" baseline="-2500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r>
              <a:rPr kumimoji="0" lang="tr-TR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=</a:t>
            </a:r>
            <a:r>
              <a:rPr kumimoji="0" lang="tr-TR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</a:t>
            </a:r>
            <a:r>
              <a:rPr kumimoji="0" lang="tr-TR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x</a:t>
            </a:r>
            <a:r>
              <a:rPr kumimoji="0" lang="tr-TR" altLang="de-DE" sz="2400" b="0" i="1" u="none" strike="noStrike" kern="1200" cap="none" spc="0" normalizeH="0" baseline="-2500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</a:t>
            </a:r>
            <a:r>
              <a:rPr kumimoji="0" lang="tr-TR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y</a:t>
            </a:r>
            <a:r>
              <a:rPr kumimoji="0" lang="tr-TR" altLang="de-DE" sz="2400" b="0" i="1" u="none" strike="noStrike" kern="1200" cap="none" spc="0" normalizeH="0" baseline="-2500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</a:t>
            </a:r>
            <a:r>
              <a:rPr kumimoji="0" lang="tr-TR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)</a:t>
            </a:r>
            <a:endParaRPr kumimoji="0" lang="en-US" altLang="de-DE" sz="24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582" name="Oval 7"/>
          <p:cNvSpPr>
            <a:spLocks noChangeArrowheads="1"/>
          </p:cNvSpPr>
          <p:nvPr/>
        </p:nvSpPr>
        <p:spPr bwMode="auto">
          <a:xfrm>
            <a:off x="7116763" y="5846763"/>
            <a:ext cx="76200" cy="76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583" name="Oval 8"/>
          <p:cNvSpPr>
            <a:spLocks noChangeArrowheads="1"/>
          </p:cNvSpPr>
          <p:nvPr/>
        </p:nvSpPr>
        <p:spPr bwMode="auto">
          <a:xfrm>
            <a:off x="8074025" y="4381500"/>
            <a:ext cx="76200" cy="76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584" name="Line 9"/>
          <p:cNvSpPr>
            <a:spLocks noChangeShapeType="1"/>
          </p:cNvSpPr>
          <p:nvPr/>
        </p:nvSpPr>
        <p:spPr bwMode="auto">
          <a:xfrm flipV="1">
            <a:off x="7164388" y="4437063"/>
            <a:ext cx="914400" cy="1447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585" name="Text Box 10"/>
          <p:cNvSpPr txBox="1">
            <a:spLocks noChangeArrowheads="1"/>
          </p:cNvSpPr>
          <p:nvPr/>
        </p:nvSpPr>
        <p:spPr bwMode="auto">
          <a:xfrm>
            <a:off x="7524750" y="5084763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1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</a:t>
            </a:r>
          </a:p>
        </p:txBody>
      </p:sp>
      <p:sp>
        <p:nvSpPr>
          <p:cNvPr id="24586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3C18CB-AF4F-4033-8BD0-709B4F51673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126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Vectors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>
                <a:solidFill>
                  <a:schemeClr val="bg1"/>
                </a:solidFill>
              </a:rPr>
              <a:t>We commonly use vectors to represent: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Points in space (i.e., location)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Displacements from point to point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Direction (i.e., orientation)</a:t>
            </a:r>
          </a:p>
          <a:p>
            <a:endParaRPr lang="en-US" altLang="de-DE" smtClean="0"/>
          </a:p>
        </p:txBody>
      </p:sp>
      <p:sp>
        <p:nvSpPr>
          <p:cNvPr id="25604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88AD97-5181-49BC-8A71-5CF069FA99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845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Vector Spaces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>
                <a:solidFill>
                  <a:schemeClr val="bg1"/>
                </a:solidFill>
              </a:rPr>
              <a:t>Two types of elements: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Scalars (real numbers): </a:t>
            </a:r>
            <a:r>
              <a:rPr lang="en-US" altLang="de-DE" smtClean="0">
                <a:solidFill>
                  <a:schemeClr val="bg1"/>
                </a:solidFill>
                <a:latin typeface="Symbol" panose="05050102010706020507" pitchFamily="18" charset="2"/>
              </a:rPr>
              <a:t>a, b, g, d, </a:t>
            </a:r>
            <a:r>
              <a:rPr lang="en-US" altLang="de-DE" smtClean="0">
                <a:solidFill>
                  <a:schemeClr val="bg1"/>
                </a:solidFill>
              </a:rPr>
              <a:t>… 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Vectors (</a:t>
            </a:r>
            <a:r>
              <a:rPr lang="en-US" altLang="de-DE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en-US" altLang="de-DE" smtClean="0">
                <a:solidFill>
                  <a:schemeClr val="bg1"/>
                </a:solidFill>
              </a:rPr>
              <a:t>-tuples):</a:t>
            </a:r>
            <a:r>
              <a:rPr lang="en-US" altLang="de-DE" i="1" smtClean="0">
                <a:solidFill>
                  <a:schemeClr val="bg1"/>
                </a:solidFill>
              </a:rPr>
              <a:t> </a:t>
            </a:r>
            <a:r>
              <a:rPr lang="en-US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u</a:t>
            </a:r>
            <a:r>
              <a:rPr lang="en-US" altLang="de-DE" i="1" smtClean="0">
                <a:solidFill>
                  <a:schemeClr val="bg1"/>
                </a:solidFill>
              </a:rPr>
              <a:t>, </a:t>
            </a:r>
            <a:r>
              <a:rPr lang="en-US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en-US" altLang="de-DE" i="1" smtClean="0">
                <a:solidFill>
                  <a:schemeClr val="bg1"/>
                </a:solidFill>
              </a:rPr>
              <a:t>, </a:t>
            </a:r>
            <a:r>
              <a:rPr lang="en-US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w</a:t>
            </a:r>
            <a:r>
              <a:rPr lang="en-US" altLang="de-DE" i="1" smtClean="0">
                <a:solidFill>
                  <a:schemeClr val="bg1"/>
                </a:solidFill>
              </a:rPr>
              <a:t>, </a:t>
            </a:r>
            <a:r>
              <a:rPr lang="en-US" altLang="de-DE" smtClean="0">
                <a:solidFill>
                  <a:schemeClr val="bg1"/>
                </a:solidFill>
              </a:rPr>
              <a:t>… </a:t>
            </a:r>
          </a:p>
          <a:p>
            <a:r>
              <a:rPr lang="en-US" altLang="de-DE" smtClean="0">
                <a:solidFill>
                  <a:schemeClr val="bg1"/>
                </a:solidFill>
              </a:rPr>
              <a:t>Operations: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Addition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Subtraction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Dot Product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Cross Product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Norm</a:t>
            </a:r>
          </a:p>
        </p:txBody>
      </p:sp>
      <p:sp>
        <p:nvSpPr>
          <p:cNvPr id="26628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70DF29B-28C4-4BE0-BA45-1C67AB8FC3D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583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Vector Addition/Subtraction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557338"/>
            <a:ext cx="8229600" cy="4114800"/>
          </a:xfrm>
        </p:spPr>
        <p:txBody>
          <a:bodyPr lIns="92075" tIns="46038" rIns="92075" bIns="46038"/>
          <a:lstStyle/>
          <a:p>
            <a:pPr lvl="1"/>
            <a:r>
              <a:rPr lang="en-US" altLang="de-DE" smtClean="0">
                <a:solidFill>
                  <a:schemeClr val="bg1"/>
                </a:solidFill>
              </a:rPr>
              <a:t>operation </a:t>
            </a:r>
            <a:r>
              <a:rPr lang="en-US" altLang="de-DE" b="1" smtClean="0">
                <a:solidFill>
                  <a:schemeClr val="bg1"/>
                </a:solidFill>
              </a:rPr>
              <a:t>u + v</a:t>
            </a:r>
            <a:r>
              <a:rPr lang="en-US" altLang="de-DE" smtClean="0">
                <a:solidFill>
                  <a:schemeClr val="bg1"/>
                </a:solidFill>
              </a:rPr>
              <a:t>, with:</a:t>
            </a:r>
          </a:p>
          <a:p>
            <a:pPr lvl="2"/>
            <a:r>
              <a:rPr lang="en-US" altLang="de-DE" smtClean="0">
                <a:solidFill>
                  <a:schemeClr val="bg1"/>
                </a:solidFill>
              </a:rPr>
              <a:t>Identity </a:t>
            </a:r>
            <a:r>
              <a:rPr lang="en-US" altLang="de-DE" sz="2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0</a:t>
            </a:r>
            <a:r>
              <a:rPr lang="en-US" altLang="de-DE" smtClean="0">
                <a:solidFill>
                  <a:schemeClr val="bg1"/>
                </a:solidFill>
              </a:rPr>
              <a:t> 	</a:t>
            </a:r>
            <a:r>
              <a:rPr lang="en-US" altLang="de-DE" sz="2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en-US" altLang="de-DE" smtClean="0">
                <a:solidFill>
                  <a:schemeClr val="bg1"/>
                </a:solidFill>
              </a:rPr>
              <a:t> + </a:t>
            </a:r>
            <a:r>
              <a:rPr lang="en-US" altLang="de-DE" sz="2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0</a:t>
            </a:r>
            <a:r>
              <a:rPr lang="en-US" altLang="de-DE" smtClean="0">
                <a:solidFill>
                  <a:schemeClr val="bg1"/>
                </a:solidFill>
              </a:rPr>
              <a:t> =</a:t>
            </a:r>
            <a:r>
              <a:rPr lang="en-US" altLang="de-DE" sz="2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 v</a:t>
            </a:r>
            <a:endParaRPr lang="en-US" altLang="de-DE" smtClean="0">
              <a:solidFill>
                <a:schemeClr val="bg1"/>
              </a:solidFill>
            </a:endParaRPr>
          </a:p>
          <a:p>
            <a:pPr lvl="2"/>
            <a:r>
              <a:rPr lang="en-US" altLang="de-DE" smtClean="0">
                <a:solidFill>
                  <a:schemeClr val="bg1"/>
                </a:solidFill>
              </a:rPr>
              <a:t>Inverse </a:t>
            </a:r>
            <a:r>
              <a:rPr lang="en-US" altLang="de-DE" b="1" smtClean="0">
                <a:solidFill>
                  <a:schemeClr val="bg1"/>
                </a:solidFill>
              </a:rPr>
              <a:t>-</a:t>
            </a:r>
            <a:r>
              <a:rPr lang="en-US" altLang="de-DE" smtClean="0">
                <a:solidFill>
                  <a:schemeClr val="bg1"/>
                </a:solidFill>
              </a:rPr>
              <a:t> 	</a:t>
            </a:r>
            <a:r>
              <a:rPr lang="en-US" altLang="de-DE" sz="2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en-US" altLang="de-DE" smtClean="0">
                <a:solidFill>
                  <a:schemeClr val="bg1"/>
                </a:solidFill>
              </a:rPr>
              <a:t> + (-</a:t>
            </a:r>
            <a:r>
              <a:rPr lang="en-US" altLang="de-DE" sz="2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en-US" altLang="de-DE" smtClean="0">
                <a:solidFill>
                  <a:schemeClr val="bg1"/>
                </a:solidFill>
              </a:rPr>
              <a:t>) = </a:t>
            </a:r>
            <a:r>
              <a:rPr lang="en-US" altLang="de-DE" b="1" smtClean="0">
                <a:solidFill>
                  <a:schemeClr val="bg1"/>
                </a:solidFill>
              </a:rPr>
              <a:t>0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Vectors are “arrows” rooted at the origin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Addition uses the “parallelogram rule”:</a:t>
            </a:r>
          </a:p>
          <a:p>
            <a:pPr lvl="1"/>
            <a:endParaRPr lang="en-US" altLang="de-DE" b="1" smtClean="0"/>
          </a:p>
          <a:p>
            <a:pPr>
              <a:buFontTx/>
              <a:buNone/>
            </a:pPr>
            <a:endParaRPr lang="en-US" altLang="de-DE" smtClean="0"/>
          </a:p>
        </p:txBody>
      </p:sp>
      <p:grpSp>
        <p:nvGrpSpPr>
          <p:cNvPr id="27652" name="Group 19"/>
          <p:cNvGrpSpPr>
            <a:grpSpLocks/>
          </p:cNvGrpSpPr>
          <p:nvPr/>
        </p:nvGrpSpPr>
        <p:grpSpPr bwMode="auto">
          <a:xfrm>
            <a:off x="838200" y="4191000"/>
            <a:ext cx="3444875" cy="2133600"/>
            <a:chOff x="1814" y="2640"/>
            <a:chExt cx="2170" cy="1344"/>
          </a:xfrm>
        </p:grpSpPr>
        <p:grpSp>
          <p:nvGrpSpPr>
            <p:cNvPr id="27668" name="Group 4"/>
            <p:cNvGrpSpPr>
              <a:grpSpLocks/>
            </p:cNvGrpSpPr>
            <p:nvPr/>
          </p:nvGrpSpPr>
          <p:grpSpPr bwMode="auto">
            <a:xfrm>
              <a:off x="2304" y="2784"/>
              <a:ext cx="864" cy="624"/>
              <a:chOff x="2304" y="3024"/>
              <a:chExt cx="864" cy="624"/>
            </a:xfrm>
          </p:grpSpPr>
          <p:sp>
            <p:nvSpPr>
              <p:cNvPr id="27681" name="Line 5"/>
              <p:cNvSpPr>
                <a:spLocks noChangeShapeType="1"/>
              </p:cNvSpPr>
              <p:nvPr/>
            </p:nvSpPr>
            <p:spPr bwMode="auto">
              <a:xfrm flipV="1">
                <a:off x="2304" y="3024"/>
                <a:ext cx="864" cy="384"/>
              </a:xfrm>
              <a:prstGeom prst="line">
                <a:avLst/>
              </a:prstGeom>
              <a:noFill/>
              <a:ln w="38100" cap="rnd">
                <a:solidFill>
                  <a:schemeClr val="accent2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682" name="Line 6"/>
              <p:cNvSpPr>
                <a:spLocks noChangeShapeType="1"/>
              </p:cNvSpPr>
              <p:nvPr/>
            </p:nvSpPr>
            <p:spPr bwMode="auto">
              <a:xfrm flipV="1">
                <a:off x="2880" y="3024"/>
                <a:ext cx="288" cy="624"/>
              </a:xfrm>
              <a:prstGeom prst="line">
                <a:avLst/>
              </a:prstGeom>
              <a:noFill/>
              <a:ln w="38100" cap="rnd">
                <a:solidFill>
                  <a:schemeClr val="accent2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7669" name="Group 7"/>
            <p:cNvGrpSpPr>
              <a:grpSpLocks/>
            </p:cNvGrpSpPr>
            <p:nvPr/>
          </p:nvGrpSpPr>
          <p:grpSpPr bwMode="auto">
            <a:xfrm>
              <a:off x="2016" y="2640"/>
              <a:ext cx="1580" cy="1152"/>
              <a:chOff x="2016" y="2880"/>
              <a:chExt cx="1580" cy="1152"/>
            </a:xfrm>
          </p:grpSpPr>
          <p:sp>
            <p:nvSpPr>
              <p:cNvPr id="27679" name="Line 8"/>
              <p:cNvSpPr>
                <a:spLocks noChangeShapeType="1"/>
              </p:cNvSpPr>
              <p:nvPr/>
            </p:nvSpPr>
            <p:spPr bwMode="auto">
              <a:xfrm flipV="1">
                <a:off x="2016" y="3024"/>
                <a:ext cx="1152" cy="1008"/>
              </a:xfrm>
              <a:prstGeom prst="line">
                <a:avLst/>
              </a:prstGeom>
              <a:noFill/>
              <a:ln w="38100">
                <a:solidFill>
                  <a:schemeClr val="tx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680" name="Text Box 9"/>
              <p:cNvSpPr txBox="1">
                <a:spLocks noChangeArrowheads="1"/>
              </p:cNvSpPr>
              <p:nvPr/>
            </p:nvSpPr>
            <p:spPr bwMode="auto">
              <a:xfrm>
                <a:off x="3168" y="2880"/>
                <a:ext cx="42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de-DE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rPr>
                  <a:t>u+v</a:t>
                </a:r>
              </a:p>
            </p:txBody>
          </p:sp>
        </p:grpSp>
        <p:grpSp>
          <p:nvGrpSpPr>
            <p:cNvPr id="27670" name="Group 10"/>
            <p:cNvGrpSpPr>
              <a:grpSpLocks/>
            </p:cNvGrpSpPr>
            <p:nvPr/>
          </p:nvGrpSpPr>
          <p:grpSpPr bwMode="auto">
            <a:xfrm>
              <a:off x="1814" y="2640"/>
              <a:ext cx="2170" cy="1344"/>
              <a:chOff x="1814" y="2880"/>
              <a:chExt cx="2170" cy="1344"/>
            </a:xfrm>
          </p:grpSpPr>
          <p:sp>
            <p:nvSpPr>
              <p:cNvPr id="27671" name="Line 11"/>
              <p:cNvSpPr>
                <a:spLocks noChangeShapeType="1"/>
              </p:cNvSpPr>
              <p:nvPr/>
            </p:nvSpPr>
            <p:spPr bwMode="auto">
              <a:xfrm flipV="1">
                <a:off x="2016" y="2880"/>
                <a:ext cx="0" cy="1152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672" name="Line 12"/>
              <p:cNvSpPr>
                <a:spLocks noChangeShapeType="1"/>
              </p:cNvSpPr>
              <p:nvPr/>
            </p:nvSpPr>
            <p:spPr bwMode="auto">
              <a:xfrm>
                <a:off x="2016" y="4032"/>
                <a:ext cx="1968" cy="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673" name="Line 13"/>
              <p:cNvSpPr>
                <a:spLocks noChangeShapeType="1"/>
              </p:cNvSpPr>
              <p:nvPr/>
            </p:nvSpPr>
            <p:spPr bwMode="auto">
              <a:xfrm flipV="1">
                <a:off x="2016" y="3648"/>
                <a:ext cx="864" cy="38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674" name="Text Box 14"/>
              <p:cNvSpPr txBox="1">
                <a:spLocks noChangeArrowheads="1"/>
              </p:cNvSpPr>
              <p:nvPr/>
            </p:nvSpPr>
            <p:spPr bwMode="auto">
              <a:xfrm>
                <a:off x="1814" y="3072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de-DE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rPr>
                  <a:t>y</a:t>
                </a:r>
              </a:p>
            </p:txBody>
          </p:sp>
          <p:sp>
            <p:nvSpPr>
              <p:cNvPr id="27675" name="Text Box 15"/>
              <p:cNvSpPr txBox="1">
                <a:spLocks noChangeArrowheads="1"/>
              </p:cNvSpPr>
              <p:nvPr/>
            </p:nvSpPr>
            <p:spPr bwMode="auto">
              <a:xfrm>
                <a:off x="2880" y="3936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de-DE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rPr>
                  <a:t>x</a:t>
                </a:r>
              </a:p>
            </p:txBody>
          </p:sp>
          <p:sp>
            <p:nvSpPr>
              <p:cNvPr id="27676" name="Line 16"/>
              <p:cNvSpPr>
                <a:spLocks noChangeShapeType="1"/>
              </p:cNvSpPr>
              <p:nvPr/>
            </p:nvSpPr>
            <p:spPr bwMode="auto">
              <a:xfrm flipV="1">
                <a:off x="2016" y="3408"/>
                <a:ext cx="288" cy="62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7677" name="Text Box 17"/>
              <p:cNvSpPr txBox="1">
                <a:spLocks noChangeArrowheads="1"/>
              </p:cNvSpPr>
              <p:nvPr/>
            </p:nvSpPr>
            <p:spPr bwMode="auto">
              <a:xfrm>
                <a:off x="2400" y="3744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de-DE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3333CC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rPr>
                  <a:t>u</a:t>
                </a:r>
              </a:p>
            </p:txBody>
          </p:sp>
          <p:sp>
            <p:nvSpPr>
              <p:cNvPr id="27678" name="Text Box 18"/>
              <p:cNvSpPr txBox="1">
                <a:spLocks noChangeArrowheads="1"/>
              </p:cNvSpPr>
              <p:nvPr/>
            </p:nvSpPr>
            <p:spPr bwMode="auto">
              <a:xfrm>
                <a:off x="2021" y="3360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de-DE" sz="2400" b="1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3333CC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rPr>
                  <a:t>v</a:t>
                </a:r>
              </a:p>
            </p:txBody>
          </p:sp>
        </p:grpSp>
      </p:grpSp>
      <p:sp>
        <p:nvSpPr>
          <p:cNvPr id="27653" name="Line 25"/>
          <p:cNvSpPr>
            <a:spLocks noChangeShapeType="1"/>
          </p:cNvSpPr>
          <p:nvPr/>
        </p:nvSpPr>
        <p:spPr bwMode="auto">
          <a:xfrm>
            <a:off x="5486400" y="5638800"/>
            <a:ext cx="838200" cy="3810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654" name="Text Box 26"/>
          <p:cNvSpPr txBox="1">
            <a:spLocks noChangeArrowheads="1"/>
          </p:cNvSpPr>
          <p:nvPr/>
        </p:nvSpPr>
        <p:spPr bwMode="auto">
          <a:xfrm>
            <a:off x="5486400" y="5791200"/>
            <a:ext cx="608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u-v</a:t>
            </a:r>
          </a:p>
        </p:txBody>
      </p:sp>
      <p:sp>
        <p:nvSpPr>
          <p:cNvPr id="27655" name="Line 28"/>
          <p:cNvSpPr>
            <a:spLocks noChangeShapeType="1"/>
          </p:cNvSpPr>
          <p:nvPr/>
        </p:nvSpPr>
        <p:spPr bwMode="auto">
          <a:xfrm rot="21430042" flipV="1">
            <a:off x="5476875" y="4419600"/>
            <a:ext cx="60325" cy="1219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656" name="Line 29"/>
          <p:cNvSpPr>
            <a:spLocks noChangeShapeType="1"/>
          </p:cNvSpPr>
          <p:nvPr/>
        </p:nvSpPr>
        <p:spPr bwMode="auto">
          <a:xfrm>
            <a:off x="5476875" y="5638800"/>
            <a:ext cx="31242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657" name="Line 30"/>
          <p:cNvSpPr>
            <a:spLocks noChangeShapeType="1"/>
          </p:cNvSpPr>
          <p:nvPr/>
        </p:nvSpPr>
        <p:spPr bwMode="auto">
          <a:xfrm flipV="1">
            <a:off x="5476875" y="5029200"/>
            <a:ext cx="1371600" cy="6096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658" name="Text Box 31"/>
          <p:cNvSpPr txBox="1">
            <a:spLocks noChangeArrowheads="1"/>
          </p:cNvSpPr>
          <p:nvPr/>
        </p:nvSpPr>
        <p:spPr bwMode="auto">
          <a:xfrm>
            <a:off x="5156200" y="41148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1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y</a:t>
            </a:r>
          </a:p>
        </p:txBody>
      </p:sp>
      <p:sp>
        <p:nvSpPr>
          <p:cNvPr id="27659" name="Text Box 32"/>
          <p:cNvSpPr txBox="1">
            <a:spLocks noChangeArrowheads="1"/>
          </p:cNvSpPr>
          <p:nvPr/>
        </p:nvSpPr>
        <p:spPr bwMode="auto">
          <a:xfrm>
            <a:off x="6848475" y="54864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1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x</a:t>
            </a:r>
          </a:p>
        </p:txBody>
      </p:sp>
      <p:sp>
        <p:nvSpPr>
          <p:cNvPr id="27660" name="Line 33"/>
          <p:cNvSpPr>
            <a:spLocks noChangeShapeType="1"/>
          </p:cNvSpPr>
          <p:nvPr/>
        </p:nvSpPr>
        <p:spPr bwMode="auto">
          <a:xfrm flipV="1">
            <a:off x="5476875" y="4648200"/>
            <a:ext cx="457200" cy="9906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661" name="Text Box 34"/>
          <p:cNvSpPr txBox="1">
            <a:spLocks noChangeArrowheads="1"/>
          </p:cNvSpPr>
          <p:nvPr/>
        </p:nvSpPr>
        <p:spPr bwMode="auto">
          <a:xfrm>
            <a:off x="5994400" y="4953000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1" i="0" u="none" strike="noStrike" kern="120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u</a:t>
            </a:r>
          </a:p>
        </p:txBody>
      </p:sp>
      <p:sp>
        <p:nvSpPr>
          <p:cNvPr id="27662" name="Text Box 35"/>
          <p:cNvSpPr txBox="1">
            <a:spLocks noChangeArrowheads="1"/>
          </p:cNvSpPr>
          <p:nvPr/>
        </p:nvSpPr>
        <p:spPr bwMode="auto">
          <a:xfrm>
            <a:off x="5484813" y="45720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1" i="0" u="none" strike="noStrike" kern="120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</a:t>
            </a:r>
          </a:p>
        </p:txBody>
      </p:sp>
      <p:sp>
        <p:nvSpPr>
          <p:cNvPr id="27663" name="Line 36"/>
          <p:cNvSpPr>
            <a:spLocks noChangeShapeType="1"/>
          </p:cNvSpPr>
          <p:nvPr/>
        </p:nvSpPr>
        <p:spPr bwMode="auto">
          <a:xfrm rot="10800000" flipH="1">
            <a:off x="5081588" y="6019800"/>
            <a:ext cx="1214437" cy="571500"/>
          </a:xfrm>
          <a:prstGeom prst="line">
            <a:avLst/>
          </a:prstGeom>
          <a:noFill/>
          <a:ln w="38100" cap="rnd">
            <a:solidFill>
              <a:schemeClr val="accent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664" name="Text Box 37"/>
          <p:cNvSpPr txBox="1">
            <a:spLocks noChangeArrowheads="1"/>
          </p:cNvSpPr>
          <p:nvPr/>
        </p:nvSpPr>
        <p:spPr bwMode="auto">
          <a:xfrm>
            <a:off x="4876800" y="5791200"/>
            <a:ext cx="43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1" i="0" u="none" strike="noStrike" kern="120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-v</a:t>
            </a:r>
          </a:p>
        </p:txBody>
      </p:sp>
      <p:sp>
        <p:nvSpPr>
          <p:cNvPr id="27665" name="Line 39"/>
          <p:cNvSpPr>
            <a:spLocks noChangeShapeType="1"/>
          </p:cNvSpPr>
          <p:nvPr/>
        </p:nvSpPr>
        <p:spPr bwMode="auto">
          <a:xfrm rot="10800000" flipV="1">
            <a:off x="5029200" y="5638800"/>
            <a:ext cx="457200" cy="9906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666" name="Line 36"/>
          <p:cNvSpPr>
            <a:spLocks noChangeShapeType="1"/>
          </p:cNvSpPr>
          <p:nvPr/>
        </p:nvSpPr>
        <p:spPr bwMode="auto">
          <a:xfrm rot="10800000" flipH="1">
            <a:off x="6319838" y="5081588"/>
            <a:ext cx="500062" cy="904875"/>
          </a:xfrm>
          <a:prstGeom prst="line">
            <a:avLst/>
          </a:prstGeom>
          <a:noFill/>
          <a:ln w="38100" cap="rnd">
            <a:solidFill>
              <a:schemeClr val="accent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667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EF546D-1A03-4A50-B554-4A9585FB80F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5" name="Grafik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36" name="Grafik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7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Scalar Multiplication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lvl="1"/>
            <a:r>
              <a:rPr lang="en-US" altLang="de-DE" smtClean="0">
                <a:solidFill>
                  <a:schemeClr val="bg1"/>
                </a:solidFill>
              </a:rPr>
              <a:t>Scalar multiplication:</a:t>
            </a:r>
          </a:p>
          <a:p>
            <a:pPr lvl="2"/>
            <a:r>
              <a:rPr lang="en-US" altLang="de-DE" smtClean="0">
                <a:solidFill>
                  <a:schemeClr val="bg1"/>
                </a:solidFill>
              </a:rPr>
              <a:t>Distributive rule:	</a:t>
            </a:r>
            <a:r>
              <a:rPr lang="en-US" altLang="de-DE" smtClean="0">
                <a:solidFill>
                  <a:schemeClr val="bg1"/>
                </a:solidFill>
                <a:latin typeface="Symbol" panose="05050102010706020507" pitchFamily="18" charset="2"/>
              </a:rPr>
              <a:t>a</a:t>
            </a:r>
            <a:r>
              <a:rPr lang="en-US" altLang="de-DE" smtClean="0">
                <a:solidFill>
                  <a:schemeClr val="bg1"/>
                </a:solidFill>
              </a:rPr>
              <a:t>(</a:t>
            </a:r>
            <a:r>
              <a:rPr lang="en-US" altLang="de-DE" sz="2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u</a:t>
            </a:r>
            <a:r>
              <a:rPr lang="en-US" altLang="de-DE" smtClean="0">
                <a:solidFill>
                  <a:schemeClr val="bg1"/>
                </a:solidFill>
              </a:rPr>
              <a:t> + </a:t>
            </a:r>
            <a:r>
              <a:rPr lang="en-US" altLang="de-DE" sz="2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en-US" altLang="de-DE" smtClean="0">
                <a:solidFill>
                  <a:schemeClr val="bg1"/>
                </a:solidFill>
              </a:rPr>
              <a:t>) = </a:t>
            </a:r>
            <a:r>
              <a:rPr lang="en-US" altLang="de-DE" smtClean="0">
                <a:solidFill>
                  <a:schemeClr val="bg1"/>
                </a:solidFill>
                <a:latin typeface="Symbol" panose="05050102010706020507" pitchFamily="18" charset="2"/>
              </a:rPr>
              <a:t>a</a:t>
            </a:r>
            <a:r>
              <a:rPr lang="en-US" altLang="de-DE" smtClean="0">
                <a:solidFill>
                  <a:schemeClr val="bg1"/>
                </a:solidFill>
              </a:rPr>
              <a:t>(</a:t>
            </a:r>
            <a:r>
              <a:rPr lang="en-US" altLang="de-DE" sz="2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u</a:t>
            </a:r>
            <a:r>
              <a:rPr lang="en-US" altLang="de-DE" smtClean="0">
                <a:solidFill>
                  <a:schemeClr val="bg1"/>
                </a:solidFill>
              </a:rPr>
              <a:t>) + </a:t>
            </a:r>
            <a:r>
              <a:rPr lang="en-US" altLang="de-DE" smtClean="0">
                <a:solidFill>
                  <a:schemeClr val="bg1"/>
                </a:solidFill>
                <a:latin typeface="Symbol" panose="05050102010706020507" pitchFamily="18" charset="2"/>
              </a:rPr>
              <a:t>a</a:t>
            </a:r>
            <a:r>
              <a:rPr lang="en-US" altLang="de-DE" smtClean="0">
                <a:solidFill>
                  <a:schemeClr val="bg1"/>
                </a:solidFill>
              </a:rPr>
              <a:t>(</a:t>
            </a:r>
            <a:r>
              <a:rPr lang="en-US" altLang="de-DE" sz="2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en-US" altLang="de-DE" smtClean="0">
                <a:solidFill>
                  <a:schemeClr val="bg1"/>
                </a:solidFill>
              </a:rPr>
              <a:t>)</a:t>
            </a:r>
          </a:p>
          <a:p>
            <a:pPr lvl="2">
              <a:buFontTx/>
              <a:buNone/>
            </a:pPr>
            <a:r>
              <a:rPr lang="en-US" altLang="de-DE" smtClean="0">
                <a:solidFill>
                  <a:schemeClr val="bg1"/>
                </a:solidFill>
              </a:rPr>
              <a:t>  				(</a:t>
            </a:r>
            <a:r>
              <a:rPr lang="en-US" altLang="de-DE" smtClean="0">
                <a:solidFill>
                  <a:schemeClr val="bg1"/>
                </a:solidFill>
                <a:latin typeface="Symbol" panose="05050102010706020507" pitchFamily="18" charset="2"/>
              </a:rPr>
              <a:t>a</a:t>
            </a:r>
            <a:r>
              <a:rPr lang="en-US" altLang="de-DE" smtClean="0">
                <a:solidFill>
                  <a:schemeClr val="bg1"/>
                </a:solidFill>
              </a:rPr>
              <a:t> + </a:t>
            </a:r>
            <a:r>
              <a:rPr lang="en-US" altLang="de-DE" smtClean="0">
                <a:solidFill>
                  <a:schemeClr val="bg1"/>
                </a:solidFill>
                <a:latin typeface="Symbol" panose="05050102010706020507" pitchFamily="18" charset="2"/>
              </a:rPr>
              <a:t>b</a:t>
            </a:r>
            <a:r>
              <a:rPr lang="en-US" altLang="de-DE" smtClean="0">
                <a:solidFill>
                  <a:schemeClr val="bg1"/>
                </a:solidFill>
              </a:rPr>
              <a:t>)</a:t>
            </a:r>
            <a:r>
              <a:rPr lang="en-US" altLang="de-DE" sz="2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u</a:t>
            </a:r>
            <a:r>
              <a:rPr lang="en-US" altLang="de-DE" smtClean="0">
                <a:solidFill>
                  <a:schemeClr val="bg1"/>
                </a:solidFill>
              </a:rPr>
              <a:t> = </a:t>
            </a:r>
            <a:r>
              <a:rPr lang="en-US" altLang="de-DE" smtClean="0">
                <a:solidFill>
                  <a:schemeClr val="bg1"/>
                </a:solidFill>
                <a:latin typeface="Symbol" panose="05050102010706020507" pitchFamily="18" charset="2"/>
              </a:rPr>
              <a:t>a</a:t>
            </a:r>
            <a:r>
              <a:rPr lang="en-US" altLang="de-DE" sz="2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u</a:t>
            </a:r>
            <a:r>
              <a:rPr lang="en-US" altLang="de-DE" smtClean="0">
                <a:solidFill>
                  <a:schemeClr val="bg1"/>
                </a:solidFill>
              </a:rPr>
              <a:t> + </a:t>
            </a:r>
            <a:r>
              <a:rPr lang="en-US" altLang="de-DE" smtClean="0">
                <a:solidFill>
                  <a:schemeClr val="bg1"/>
                </a:solidFill>
                <a:latin typeface="Symbol" panose="05050102010706020507" pitchFamily="18" charset="2"/>
              </a:rPr>
              <a:t>b</a:t>
            </a:r>
            <a:r>
              <a:rPr lang="en-US" altLang="de-DE" sz="2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u</a:t>
            </a:r>
            <a:r>
              <a:rPr lang="en-US" altLang="de-DE" smtClean="0">
                <a:solidFill>
                  <a:schemeClr val="bg1"/>
                </a:solidFill>
              </a:rPr>
              <a:t> 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Scalar multiplication “streches” a vector, changing its length (</a:t>
            </a:r>
            <a:r>
              <a:rPr lang="en-US" altLang="de-DE" i="1" smtClean="0">
                <a:solidFill>
                  <a:schemeClr val="tx2"/>
                </a:solidFill>
              </a:rPr>
              <a:t>magnitude</a:t>
            </a:r>
            <a:r>
              <a:rPr lang="en-US" altLang="de-DE" smtClean="0">
                <a:solidFill>
                  <a:schemeClr val="bg1"/>
                </a:solidFill>
              </a:rPr>
              <a:t>) but not its direction</a:t>
            </a:r>
          </a:p>
          <a:p>
            <a:pPr lvl="2">
              <a:buFontTx/>
              <a:buNone/>
            </a:pPr>
            <a:endParaRPr lang="en-US" altLang="de-DE" smtClean="0"/>
          </a:p>
          <a:p>
            <a:endParaRPr lang="en-US" altLang="de-DE" smtClean="0"/>
          </a:p>
        </p:txBody>
      </p:sp>
      <p:sp>
        <p:nvSpPr>
          <p:cNvPr id="28676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A6173F-0F9F-4A42-94CD-1CD98F6A7C5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34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Dot Product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4213" y="1268413"/>
            <a:ext cx="8064500" cy="4392612"/>
          </a:xfrm>
        </p:spPr>
        <p:txBody>
          <a:bodyPr lIns="92075" tIns="46038" rIns="92075" bIns="46038"/>
          <a:lstStyle/>
          <a:p>
            <a:r>
              <a:rPr lang="en-US" altLang="de-DE" sz="2400" smtClean="0">
                <a:solidFill>
                  <a:schemeClr val="bg1"/>
                </a:solidFill>
              </a:rPr>
              <a:t>The </a:t>
            </a:r>
            <a:r>
              <a:rPr lang="en-US" altLang="de-DE" sz="2400" i="1" smtClean="0">
                <a:solidFill>
                  <a:schemeClr val="tx2"/>
                </a:solidFill>
              </a:rPr>
              <a:t>dot product</a:t>
            </a:r>
            <a:r>
              <a:rPr lang="en-US" altLang="de-DE" sz="2400" smtClean="0">
                <a:solidFill>
                  <a:schemeClr val="tx2"/>
                </a:solidFill>
              </a:rPr>
              <a:t> </a:t>
            </a:r>
            <a:r>
              <a:rPr lang="en-US" altLang="de-DE" sz="2400" smtClean="0">
                <a:solidFill>
                  <a:schemeClr val="bg1"/>
                </a:solidFill>
              </a:rPr>
              <a:t>or, more generally, </a:t>
            </a:r>
            <a:r>
              <a:rPr lang="en-US" altLang="de-DE" sz="2400" i="1" smtClean="0">
                <a:solidFill>
                  <a:schemeClr val="tx2"/>
                </a:solidFill>
              </a:rPr>
              <a:t>inner product</a:t>
            </a:r>
            <a:r>
              <a:rPr lang="en-US" altLang="de-DE" sz="2400" smtClean="0">
                <a:solidFill>
                  <a:schemeClr val="tx2"/>
                </a:solidFill>
              </a:rPr>
              <a:t> </a:t>
            </a:r>
            <a:r>
              <a:rPr lang="en-US" altLang="de-DE" sz="2400" smtClean="0">
                <a:solidFill>
                  <a:schemeClr val="bg1"/>
                </a:solidFill>
              </a:rPr>
              <a:t>of two vectors is a scalar:</a:t>
            </a:r>
          </a:p>
          <a:p>
            <a:pPr lvl="1">
              <a:buFont typeface="Tahoma" panose="020B0604030504040204" pitchFamily="34" charset="0"/>
              <a:buNone/>
            </a:pPr>
            <a:r>
              <a:rPr lang="en-US" altLang="de-DE" sz="2000" smtClean="0">
                <a:solidFill>
                  <a:schemeClr val="bg1"/>
                </a:solidFill>
              </a:rPr>
              <a:t>	</a:t>
            </a:r>
            <a:r>
              <a:rPr lang="en-US" altLang="de-DE" sz="20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en-US" altLang="de-DE" sz="2000" baseline="-25000" smtClean="0">
                <a:solidFill>
                  <a:schemeClr val="bg1"/>
                </a:solidFill>
              </a:rPr>
              <a:t>1</a:t>
            </a:r>
            <a:r>
              <a:rPr lang="en-US" altLang="de-DE" sz="2000" smtClean="0">
                <a:solidFill>
                  <a:schemeClr val="bg1"/>
                </a:solidFill>
              </a:rPr>
              <a:t> • </a:t>
            </a:r>
            <a:r>
              <a:rPr lang="en-US" altLang="de-DE" sz="20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en-US" altLang="de-DE" sz="2000" baseline="-25000" smtClean="0">
                <a:solidFill>
                  <a:schemeClr val="bg1"/>
                </a:solidFill>
              </a:rPr>
              <a:t>2</a:t>
            </a:r>
            <a:r>
              <a:rPr lang="en-US" altLang="de-DE" sz="2000" smtClean="0">
                <a:solidFill>
                  <a:schemeClr val="bg1"/>
                </a:solidFill>
              </a:rPr>
              <a:t> = </a:t>
            </a:r>
            <a:r>
              <a:rPr lang="en-US" altLang="de-DE" sz="20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en-US" altLang="de-DE" sz="2000" i="1" baseline="-25000" smtClean="0">
                <a:solidFill>
                  <a:schemeClr val="bg1"/>
                </a:solidFill>
              </a:rPr>
              <a:t>1</a:t>
            </a:r>
            <a:r>
              <a:rPr lang="en-US" altLang="de-DE" sz="20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en-US" altLang="de-DE" sz="2000" i="1" baseline="-25000" smtClean="0">
                <a:solidFill>
                  <a:schemeClr val="bg1"/>
                </a:solidFill>
              </a:rPr>
              <a:t>2</a:t>
            </a:r>
            <a:r>
              <a:rPr lang="en-US" altLang="de-DE" sz="2000" i="1" smtClean="0">
                <a:solidFill>
                  <a:schemeClr val="bg1"/>
                </a:solidFill>
              </a:rPr>
              <a:t> + </a:t>
            </a:r>
            <a:r>
              <a:rPr lang="en-US" altLang="de-DE" sz="20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y</a:t>
            </a:r>
            <a:r>
              <a:rPr lang="en-US" altLang="de-DE" sz="2000" i="1" baseline="-25000" smtClean="0">
                <a:solidFill>
                  <a:schemeClr val="bg1"/>
                </a:solidFill>
              </a:rPr>
              <a:t>1</a:t>
            </a:r>
            <a:r>
              <a:rPr lang="en-US" altLang="de-DE" sz="20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y</a:t>
            </a:r>
            <a:r>
              <a:rPr lang="en-US" altLang="de-DE" sz="2000" i="1" baseline="-25000" smtClean="0">
                <a:solidFill>
                  <a:schemeClr val="bg1"/>
                </a:solidFill>
              </a:rPr>
              <a:t>2</a:t>
            </a:r>
            <a:r>
              <a:rPr lang="en-US" altLang="de-DE" sz="2000" i="1" smtClean="0">
                <a:solidFill>
                  <a:schemeClr val="bg1"/>
                </a:solidFill>
              </a:rPr>
              <a:t> + </a:t>
            </a:r>
            <a:r>
              <a:rPr lang="en-US" altLang="de-DE" sz="20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z</a:t>
            </a:r>
            <a:r>
              <a:rPr lang="en-US" altLang="de-DE" sz="2000" i="1" baseline="-25000" smtClean="0">
                <a:solidFill>
                  <a:schemeClr val="bg1"/>
                </a:solidFill>
              </a:rPr>
              <a:t>1</a:t>
            </a:r>
            <a:r>
              <a:rPr lang="en-US" altLang="de-DE" sz="20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z</a:t>
            </a:r>
            <a:r>
              <a:rPr lang="en-US" altLang="de-DE" sz="2000" i="1" baseline="-25000" smtClean="0">
                <a:solidFill>
                  <a:schemeClr val="bg1"/>
                </a:solidFill>
              </a:rPr>
              <a:t>2  	</a:t>
            </a:r>
            <a:r>
              <a:rPr lang="en-US" altLang="de-DE" sz="2000" smtClean="0">
                <a:solidFill>
                  <a:schemeClr val="bg1"/>
                </a:solidFill>
              </a:rPr>
              <a:t>(in 3D)</a:t>
            </a:r>
          </a:p>
          <a:p>
            <a:r>
              <a:rPr lang="tr-TR" altLang="de-DE" sz="2400" smtClean="0">
                <a:solidFill>
                  <a:schemeClr val="tx2"/>
                </a:solidFill>
              </a:rPr>
              <a:t>Norm of a vector</a:t>
            </a:r>
            <a:endParaRPr lang="en-US" altLang="de-DE" sz="2400" smtClean="0">
              <a:solidFill>
                <a:schemeClr val="tx2"/>
              </a:solidFill>
            </a:endParaRPr>
          </a:p>
          <a:p>
            <a:pPr lvl="1"/>
            <a:r>
              <a:rPr lang="en-US" altLang="de-DE" sz="2000" smtClean="0">
                <a:solidFill>
                  <a:schemeClr val="bg1"/>
                </a:solidFill>
              </a:rPr>
              <a:t>Computing the length (Euclidean Norm) of a vector: </a:t>
            </a:r>
            <a:r>
              <a:rPr lang="en-US" altLang="de-DE" sz="1600" i="1" smtClean="0">
                <a:solidFill>
                  <a:schemeClr val="bg1"/>
                </a:solidFill>
              </a:rPr>
              <a:t>length</a:t>
            </a:r>
            <a:r>
              <a:rPr lang="en-US" altLang="de-DE" sz="1600" smtClean="0">
                <a:solidFill>
                  <a:schemeClr val="bg1"/>
                </a:solidFill>
              </a:rPr>
              <a:t>(</a:t>
            </a:r>
            <a:r>
              <a:rPr lang="en-US" altLang="de-DE" sz="16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en-US" altLang="de-DE" sz="1600" smtClean="0">
                <a:solidFill>
                  <a:schemeClr val="bg1"/>
                </a:solidFill>
              </a:rPr>
              <a:t>) = ||</a:t>
            </a:r>
            <a:r>
              <a:rPr lang="en-US" altLang="de-DE" sz="1600" b="1" smtClean="0">
                <a:solidFill>
                  <a:schemeClr val="bg1"/>
                </a:solidFill>
              </a:rPr>
              <a:t>v</a:t>
            </a:r>
            <a:r>
              <a:rPr lang="en-US" altLang="de-DE" sz="1600" smtClean="0">
                <a:solidFill>
                  <a:schemeClr val="bg1"/>
                </a:solidFill>
              </a:rPr>
              <a:t>|| = </a:t>
            </a:r>
            <a:r>
              <a:rPr lang="en-US" altLang="de-DE" sz="1600" smtClean="0">
                <a:solidFill>
                  <a:schemeClr val="bg1"/>
                </a:solidFill>
                <a:sym typeface="Symbol" panose="05050102010706020507" pitchFamily="18" charset="2"/>
              </a:rPr>
              <a:t>sqrt(</a:t>
            </a:r>
            <a:r>
              <a:rPr lang="en-US" altLang="de-DE" sz="1600" b="1" smtClean="0">
                <a:solidFill>
                  <a:schemeClr val="bg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v </a:t>
            </a:r>
            <a:r>
              <a:rPr lang="en-US" altLang="de-DE" sz="16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• v)</a:t>
            </a:r>
          </a:p>
          <a:p>
            <a:pPr lvl="1"/>
            <a:r>
              <a:rPr lang="en-US" altLang="de-DE" sz="2000" i="1" smtClean="0">
                <a:solidFill>
                  <a:schemeClr val="tx2"/>
                </a:solidFill>
              </a:rPr>
              <a:t>Normalizing</a:t>
            </a:r>
            <a:r>
              <a:rPr lang="en-US" altLang="de-DE" sz="2000" smtClean="0">
                <a:solidFill>
                  <a:schemeClr val="tx2"/>
                </a:solidFill>
              </a:rPr>
              <a:t> </a:t>
            </a:r>
            <a:r>
              <a:rPr lang="en-US" altLang="de-DE" sz="2000" smtClean="0">
                <a:solidFill>
                  <a:schemeClr val="bg1"/>
                </a:solidFill>
              </a:rPr>
              <a:t>a vector, making it unit-length: </a:t>
            </a:r>
            <a:r>
              <a:rPr lang="en-US" altLang="de-DE" sz="2000" b="1" smtClean="0">
                <a:solidFill>
                  <a:schemeClr val="bg1"/>
                </a:solidFill>
              </a:rPr>
              <a:t>v = v / ||v||</a:t>
            </a:r>
          </a:p>
          <a:p>
            <a:pPr lvl="1"/>
            <a:r>
              <a:rPr lang="en-US" altLang="de-DE" sz="2000" smtClean="0">
                <a:solidFill>
                  <a:schemeClr val="bg1"/>
                </a:solidFill>
              </a:rPr>
              <a:t>Computing the angle between two vectors:</a:t>
            </a:r>
          </a:p>
          <a:p>
            <a:pPr lvl="2">
              <a:buFontTx/>
              <a:buNone/>
            </a:pPr>
            <a:r>
              <a:rPr lang="en-US" altLang="de-DE" sz="1800" b="1" smtClean="0">
                <a:solidFill>
                  <a:schemeClr val="bg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u </a:t>
            </a:r>
            <a:r>
              <a:rPr lang="en-US" altLang="de-DE" sz="1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• v </a:t>
            </a:r>
            <a:r>
              <a:rPr lang="en-US" altLang="de-DE" sz="1800" smtClean="0">
                <a:solidFill>
                  <a:schemeClr val="bg1"/>
                </a:solidFill>
                <a:latin typeface="Times New Roman" panose="02020603050405020304" pitchFamily="18" charset="0"/>
              </a:rPr>
              <a:t>= </a:t>
            </a:r>
            <a:r>
              <a:rPr lang="tr-TR" altLang="de-DE" sz="1800" smtClean="0">
                <a:solidFill>
                  <a:schemeClr val="bg1"/>
                </a:solidFill>
                <a:latin typeface="Times New Roman" panose="02020603050405020304" pitchFamily="18" charset="0"/>
              </a:rPr>
              <a:t>|</a:t>
            </a:r>
            <a:r>
              <a:rPr lang="en-US" altLang="de-DE" sz="1800" smtClean="0">
                <a:solidFill>
                  <a:schemeClr val="bg1"/>
                </a:solidFill>
                <a:latin typeface="Times New Roman" panose="02020603050405020304" pitchFamily="18" charset="0"/>
              </a:rPr>
              <a:t>|</a:t>
            </a:r>
            <a:r>
              <a:rPr lang="en-US" altLang="de-DE" sz="1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u</a:t>
            </a:r>
            <a:r>
              <a:rPr lang="tr-TR" altLang="de-DE" sz="1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|</a:t>
            </a:r>
            <a:r>
              <a:rPr lang="en-US" altLang="de-DE" sz="1800" smtClean="0">
                <a:solidFill>
                  <a:schemeClr val="bg1"/>
                </a:solidFill>
                <a:latin typeface="Times New Roman" panose="02020603050405020304" pitchFamily="18" charset="0"/>
              </a:rPr>
              <a:t>| </a:t>
            </a:r>
            <a:r>
              <a:rPr lang="tr-TR" altLang="de-DE" sz="1800" smtClean="0">
                <a:solidFill>
                  <a:schemeClr val="bg1"/>
                </a:solidFill>
                <a:latin typeface="Times New Roman" panose="02020603050405020304" pitchFamily="18" charset="0"/>
              </a:rPr>
              <a:t> |</a:t>
            </a:r>
            <a:r>
              <a:rPr lang="en-US" altLang="de-DE" sz="1800" smtClean="0">
                <a:solidFill>
                  <a:schemeClr val="bg1"/>
                </a:solidFill>
                <a:latin typeface="Times New Roman" panose="02020603050405020304" pitchFamily="18" charset="0"/>
              </a:rPr>
              <a:t>|</a:t>
            </a:r>
            <a:r>
              <a:rPr lang="en-US" altLang="de-DE" sz="1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tr-TR" altLang="de-DE" sz="1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|</a:t>
            </a:r>
            <a:r>
              <a:rPr lang="en-US" altLang="de-DE" sz="1800" smtClean="0">
                <a:solidFill>
                  <a:schemeClr val="bg1"/>
                </a:solidFill>
                <a:latin typeface="Times New Roman" panose="02020603050405020304" pitchFamily="18" charset="0"/>
              </a:rPr>
              <a:t>| cos(θ)</a:t>
            </a:r>
          </a:p>
          <a:p>
            <a:pPr lvl="1"/>
            <a:r>
              <a:rPr lang="en-US" altLang="de-DE" sz="2000" smtClean="0">
                <a:solidFill>
                  <a:schemeClr val="bg1"/>
                </a:solidFill>
              </a:rPr>
              <a:t>Checking two vectors for orthogonality</a:t>
            </a:r>
          </a:p>
          <a:p>
            <a:pPr lvl="2"/>
            <a:r>
              <a:rPr lang="en-US" altLang="de-DE" sz="1800" b="1" smtClean="0">
                <a:solidFill>
                  <a:schemeClr val="bg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u </a:t>
            </a:r>
            <a:r>
              <a:rPr lang="en-US" altLang="de-DE" sz="1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• v = 0</a:t>
            </a:r>
            <a:endParaRPr lang="en-US" altLang="de-DE" sz="1800" smtClean="0">
              <a:solidFill>
                <a:schemeClr val="bg1"/>
              </a:solidFill>
            </a:endParaRPr>
          </a:p>
          <a:p>
            <a:pPr lvl="1"/>
            <a:endParaRPr lang="en-US" altLang="de-DE" sz="2000" smtClean="0"/>
          </a:p>
        </p:txBody>
      </p:sp>
      <p:sp>
        <p:nvSpPr>
          <p:cNvPr id="29700" name="Text Box 9"/>
          <p:cNvSpPr txBox="1">
            <a:spLocks noChangeArrowheads="1"/>
          </p:cNvSpPr>
          <p:nvPr/>
        </p:nvSpPr>
        <p:spPr bwMode="auto">
          <a:xfrm>
            <a:off x="4572000" y="6092825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u</a:t>
            </a:r>
          </a:p>
        </p:txBody>
      </p:sp>
      <p:grpSp>
        <p:nvGrpSpPr>
          <p:cNvPr id="29701" name="Group 14"/>
          <p:cNvGrpSpPr>
            <a:grpSpLocks/>
          </p:cNvGrpSpPr>
          <p:nvPr/>
        </p:nvGrpSpPr>
        <p:grpSpPr bwMode="auto">
          <a:xfrm rot="21449694" flipH="1">
            <a:off x="2627313" y="5432425"/>
            <a:ext cx="1958975" cy="1014413"/>
            <a:chOff x="4080" y="3317"/>
            <a:chExt cx="1234" cy="639"/>
          </a:xfrm>
        </p:grpSpPr>
        <p:sp>
          <p:nvSpPr>
            <p:cNvPr id="29704" name="Line 4"/>
            <p:cNvSpPr>
              <a:spLocks noChangeShapeType="1"/>
            </p:cNvSpPr>
            <p:nvPr/>
          </p:nvSpPr>
          <p:spPr bwMode="auto">
            <a:xfrm>
              <a:off x="4487" y="3326"/>
              <a:ext cx="793" cy="61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9705" name="Line 5"/>
            <p:cNvSpPr>
              <a:spLocks noChangeShapeType="1"/>
            </p:cNvSpPr>
            <p:nvPr/>
          </p:nvSpPr>
          <p:spPr bwMode="auto">
            <a:xfrm flipH="1">
              <a:off x="4080" y="3936"/>
              <a:ext cx="1200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9706" name="Text Box 8"/>
            <p:cNvSpPr txBox="1">
              <a:spLocks noChangeArrowheads="1"/>
            </p:cNvSpPr>
            <p:nvPr/>
          </p:nvSpPr>
          <p:spPr bwMode="auto">
            <a:xfrm>
              <a:off x="4891" y="3697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de-DE" sz="2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θ</a:t>
              </a:r>
            </a:p>
          </p:txBody>
        </p:sp>
        <p:sp>
          <p:nvSpPr>
            <p:cNvPr id="29707" name="Text Box 10"/>
            <p:cNvSpPr txBox="1">
              <a:spLocks noChangeArrowheads="1"/>
            </p:cNvSpPr>
            <p:nvPr/>
          </p:nvSpPr>
          <p:spPr bwMode="auto">
            <a:xfrm>
              <a:off x="4705" y="3317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de-DE" sz="2400" b="1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v</a:t>
              </a:r>
            </a:p>
          </p:txBody>
        </p:sp>
        <p:sp>
          <p:nvSpPr>
            <p:cNvPr id="29708" name="Oval 11"/>
            <p:cNvSpPr>
              <a:spLocks noChangeArrowheads="1"/>
            </p:cNvSpPr>
            <p:nvPr/>
          </p:nvSpPr>
          <p:spPr bwMode="auto">
            <a:xfrm>
              <a:off x="5266" y="3908"/>
              <a:ext cx="48" cy="48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aphicFrame>
        <p:nvGraphicFramePr>
          <p:cNvPr id="29702" name="Object 0"/>
          <p:cNvGraphicFramePr>
            <a:graphicFrameLocks noChangeAspect="1"/>
          </p:cNvGraphicFramePr>
          <p:nvPr>
            <p:ph sz="half" idx="4294967295"/>
          </p:nvPr>
        </p:nvGraphicFramePr>
        <p:xfrm>
          <a:off x="5962650" y="2771775"/>
          <a:ext cx="1416050" cy="238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3" imgW="126890" imgH="241091" progId="Equation.3">
                  <p:embed/>
                </p:oleObj>
              </mc:Choice>
              <mc:Fallback>
                <p:oleObj name="Equation" r:id="rId3" imgW="126890" imgH="241091" progId="Equation.3">
                  <p:embed/>
                  <p:pic>
                    <p:nvPicPr>
                      <p:cNvPr id="29702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2650" y="2771775"/>
                        <a:ext cx="1416050" cy="238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3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EE92A3-091A-428A-8456-E1BDCC0B73E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875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7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Dot Product</a:t>
            </a:r>
            <a:r>
              <a:rPr lang="tr-TR" altLang="de-DE" smtClean="0"/>
              <a:t>?</a:t>
            </a:r>
            <a:endParaRPr lang="en-US" altLang="de-DE" smtClean="0"/>
          </a:p>
        </p:txBody>
      </p:sp>
      <p:graphicFrame>
        <p:nvGraphicFramePr>
          <p:cNvPr id="32880" name="Group 112"/>
          <p:cNvGraphicFramePr>
            <a:graphicFrameLocks noGrp="1"/>
          </p:cNvGraphicFramePr>
          <p:nvPr>
            <p:ph idx="4294967295"/>
          </p:nvPr>
        </p:nvGraphicFramePr>
        <p:xfrm>
          <a:off x="1849438" y="1604963"/>
          <a:ext cx="4618038" cy="4151312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461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9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9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9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19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196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196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189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9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9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9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9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9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9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9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38" marB="46038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0824" name="Line 170"/>
          <p:cNvSpPr>
            <a:spLocks noChangeShapeType="1"/>
          </p:cNvSpPr>
          <p:nvPr/>
        </p:nvSpPr>
        <p:spPr bwMode="auto">
          <a:xfrm flipV="1">
            <a:off x="1841500" y="3657600"/>
            <a:ext cx="971550" cy="211772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825" name="Line 172"/>
          <p:cNvSpPr>
            <a:spLocks noChangeShapeType="1"/>
          </p:cNvSpPr>
          <p:nvPr/>
        </p:nvSpPr>
        <p:spPr bwMode="auto">
          <a:xfrm flipV="1">
            <a:off x="1841500" y="5275263"/>
            <a:ext cx="1435100" cy="503237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826" name="Text Box 173"/>
          <p:cNvSpPr txBox="1">
            <a:spLocks noChangeArrowheads="1"/>
          </p:cNvSpPr>
          <p:nvPr/>
        </p:nvSpPr>
        <p:spPr bwMode="auto">
          <a:xfrm>
            <a:off x="2559050" y="3425825"/>
            <a:ext cx="1512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400" b="1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u</a:t>
            </a:r>
            <a:r>
              <a:rPr kumimoji="0" lang="tr-TR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=</a:t>
            </a:r>
            <a:r>
              <a:rPr kumimoji="0" lang="tr-TR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(2,4)</a:t>
            </a:r>
            <a:endParaRPr kumimoji="0" lang="en-US" altLang="de-DE" sz="2400" b="1" i="1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0827" name="Text Box 175"/>
          <p:cNvSpPr txBox="1">
            <a:spLocks noChangeArrowheads="1"/>
          </p:cNvSpPr>
          <p:nvPr/>
        </p:nvSpPr>
        <p:spPr bwMode="auto">
          <a:xfrm>
            <a:off x="3048000" y="4983163"/>
            <a:ext cx="15128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400" b="1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</a:t>
            </a:r>
            <a:r>
              <a:rPr kumimoji="0" lang="tr-TR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=</a:t>
            </a:r>
            <a:r>
              <a:rPr kumimoji="0" lang="tr-TR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(3,1)</a:t>
            </a:r>
            <a:endParaRPr kumimoji="0" lang="en-US" altLang="de-DE" sz="2400" b="1" i="1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0828" name="Text Box 176"/>
          <p:cNvSpPr txBox="1">
            <a:spLocks noChangeArrowheads="1"/>
          </p:cNvSpPr>
          <p:nvPr/>
        </p:nvSpPr>
        <p:spPr bwMode="auto">
          <a:xfrm>
            <a:off x="1049338" y="5564188"/>
            <a:ext cx="7921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(0,0)</a:t>
            </a:r>
            <a:endParaRPr kumimoji="0" lang="en-US" altLang="de-DE" sz="2400" b="1" i="1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2877" name="Arc 177"/>
          <p:cNvSpPr>
            <a:spLocks/>
          </p:cNvSpPr>
          <p:nvPr/>
        </p:nvSpPr>
        <p:spPr bwMode="auto">
          <a:xfrm rot="966477">
            <a:off x="1857375" y="5080000"/>
            <a:ext cx="709613" cy="830263"/>
          </a:xfrm>
          <a:custGeom>
            <a:avLst/>
            <a:gdLst>
              <a:gd name="T0" fmla="*/ 203980 w 18913"/>
              <a:gd name="T1" fmla="*/ 0 h 20872"/>
              <a:gd name="T2" fmla="*/ 693738 w 18913"/>
              <a:gd name="T3" fmla="*/ 417593 h 20872"/>
              <a:gd name="T4" fmla="*/ 0 w 18913"/>
              <a:gd name="T5" fmla="*/ 835025 h 20872"/>
              <a:gd name="T6" fmla="*/ 0 60000 65536"/>
              <a:gd name="T7" fmla="*/ 0 60000 65536"/>
              <a:gd name="T8" fmla="*/ 0 60000 65536"/>
              <a:gd name="T9" fmla="*/ 0 w 18913"/>
              <a:gd name="T10" fmla="*/ 0 h 20872"/>
              <a:gd name="T11" fmla="*/ 18913 w 18913"/>
              <a:gd name="T12" fmla="*/ 20872 h 208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913" h="20872" fill="none" extrusionOk="0">
                <a:moveTo>
                  <a:pt x="5560" y="0"/>
                </a:moveTo>
                <a:cubicBezTo>
                  <a:pt x="11247" y="1515"/>
                  <a:pt x="16069" y="5285"/>
                  <a:pt x="18912" y="10438"/>
                </a:cubicBezTo>
              </a:path>
              <a:path w="18913" h="20872" stroke="0" extrusionOk="0">
                <a:moveTo>
                  <a:pt x="5560" y="0"/>
                </a:moveTo>
                <a:cubicBezTo>
                  <a:pt x="11247" y="1515"/>
                  <a:pt x="16069" y="5285"/>
                  <a:pt x="18912" y="10438"/>
                </a:cubicBezTo>
                <a:lnTo>
                  <a:pt x="0" y="20872"/>
                </a:lnTo>
                <a:close/>
              </a:path>
            </a:pathLst>
          </a:custGeom>
          <a:noFill/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2075" tIns="46038" rIns="92075" bIns="46038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1" i="1" u="none" strike="noStrike" kern="1200" cap="none" spc="0" normalizeH="0" baseline="-25000" noProof="0">
              <a:ln w="12700">
                <a:solidFill>
                  <a:srgbClr val="FFFFFF">
                    <a:satMod val="155000"/>
                  </a:srgbClr>
                </a:solidFill>
                <a:prstDash val="solid"/>
              </a:ln>
              <a:solidFill>
                <a:srgbClr val="333333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830" name="Text Box 179"/>
          <p:cNvSpPr txBox="1">
            <a:spLocks noChangeArrowheads="1"/>
          </p:cNvSpPr>
          <p:nvPr/>
        </p:nvSpPr>
        <p:spPr bwMode="auto">
          <a:xfrm>
            <a:off x="2320925" y="4767263"/>
            <a:ext cx="12112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el-GR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θ</a:t>
            </a:r>
            <a:r>
              <a:rPr kumimoji="0" lang="tr-TR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=</a:t>
            </a:r>
            <a:r>
              <a:rPr kumimoji="0" lang="tr-TR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45</a:t>
            </a:r>
            <a:r>
              <a:rPr kumimoji="0" lang="tr-TR" altLang="de-DE" sz="2400" b="0" i="0" u="none" strike="noStrike" kern="1200" cap="none" spc="0" normalizeH="0" baseline="3200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o</a:t>
            </a:r>
            <a:endParaRPr kumimoji="0" lang="en-US" altLang="de-DE" sz="2400" b="0" i="0" u="none" strike="noStrike" kern="1200" cap="none" spc="0" normalizeH="0" baseline="1400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0831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4AF949-CEB6-4FA2-83BB-3A41D350A01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861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2"/>
          <p:cNvSpPr txBox="1">
            <a:spLocks noChangeArrowheads="1"/>
          </p:cNvSpPr>
          <p:nvPr/>
        </p:nvSpPr>
        <p:spPr bwMode="auto">
          <a:xfrm>
            <a:off x="3132138" y="4149725"/>
            <a:ext cx="354012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1" i="0" u="none" strike="noStrike" kern="1200" cap="none" spc="0" normalizeH="0" baseline="0" noProof="0" smtClean="0">
                <a:ln>
                  <a:noFill/>
                </a:ln>
                <a:solidFill>
                  <a:srgbClr val="3366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u</a:t>
            </a:r>
            <a:endParaRPr kumimoji="0" lang="en-US" altLang="de-DE" sz="2800" b="1" i="0" u="none" strike="noStrike" kern="1200" cap="none" spc="0" normalizeH="0" baseline="0" noProof="0" smtClean="0">
              <a:ln>
                <a:noFill/>
              </a:ln>
              <a:solidFill>
                <a:srgbClr val="3366CC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Dot Product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4294967295"/>
          </p:nvPr>
        </p:nvSpPr>
        <p:spPr>
          <a:xfrm flipH="1">
            <a:off x="323850" y="1628775"/>
            <a:ext cx="8229600" cy="4114800"/>
          </a:xfrm>
        </p:spPr>
        <p:txBody>
          <a:bodyPr lIns="92075" tIns="46038" rIns="92075" bIns="46038"/>
          <a:lstStyle/>
          <a:p>
            <a:r>
              <a:rPr lang="en-US" altLang="de-DE" sz="2800" i="1" smtClean="0">
                <a:solidFill>
                  <a:schemeClr val="tx2"/>
                </a:solidFill>
              </a:rPr>
              <a:t>Projecting</a:t>
            </a:r>
            <a:r>
              <a:rPr lang="en-US" altLang="de-DE" sz="2800" smtClean="0"/>
              <a:t> </a:t>
            </a:r>
            <a:r>
              <a:rPr lang="en-US" altLang="de-DE" sz="2800" smtClean="0">
                <a:solidFill>
                  <a:schemeClr val="bg1"/>
                </a:solidFill>
              </a:rPr>
              <a:t>one vector onto another</a:t>
            </a:r>
          </a:p>
          <a:p>
            <a:pPr lvl="1"/>
            <a:r>
              <a:rPr lang="en-US" altLang="de-DE" sz="2400" smtClean="0">
                <a:solidFill>
                  <a:schemeClr val="bg1"/>
                </a:solidFill>
              </a:rPr>
              <a:t>If </a:t>
            </a:r>
            <a:r>
              <a:rPr lang="en-US" altLang="de-DE" sz="2400" b="1" smtClean="0">
                <a:solidFill>
                  <a:schemeClr val="bg1"/>
                </a:solidFill>
              </a:rPr>
              <a:t>v</a:t>
            </a:r>
            <a:r>
              <a:rPr lang="en-US" altLang="de-DE" sz="2400" smtClean="0">
                <a:solidFill>
                  <a:schemeClr val="bg1"/>
                </a:solidFill>
              </a:rPr>
              <a:t> is a unit vector and we have another vector, </a:t>
            </a:r>
            <a:r>
              <a:rPr lang="en-US" altLang="de-DE" sz="2400" b="1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w</a:t>
            </a:r>
          </a:p>
          <a:p>
            <a:pPr lvl="1"/>
            <a:r>
              <a:rPr lang="en-US" altLang="de-DE" sz="2400" smtClean="0">
                <a:solidFill>
                  <a:schemeClr val="bg1"/>
                </a:solidFill>
              </a:rPr>
              <a:t>We can project </a:t>
            </a:r>
            <a:r>
              <a:rPr lang="en-US" altLang="de-DE" sz="2400" b="1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w</a:t>
            </a:r>
            <a:r>
              <a:rPr lang="en-US" altLang="de-DE" sz="2400" smtClean="0">
                <a:solidFill>
                  <a:schemeClr val="bg1"/>
                </a:solidFill>
              </a:rPr>
              <a:t> perpendicularly onto </a:t>
            </a:r>
            <a:r>
              <a:rPr lang="en-US" altLang="de-DE" sz="2400" b="1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</a:p>
          <a:p>
            <a:pPr lvl="1"/>
            <a:endParaRPr lang="en-US" altLang="de-DE" sz="2400" b="1" smtClean="0">
              <a:solidFill>
                <a:schemeClr val="bg1"/>
              </a:solidFill>
            </a:endParaRPr>
          </a:p>
          <a:p>
            <a:pPr lvl="1"/>
            <a:endParaRPr lang="en-US" altLang="de-DE" b="1" smtClean="0">
              <a:solidFill>
                <a:schemeClr val="bg1"/>
              </a:solidFill>
            </a:endParaRPr>
          </a:p>
          <a:p>
            <a:pPr lvl="1"/>
            <a:endParaRPr lang="en-US" altLang="de-DE" b="1" smtClean="0">
              <a:solidFill>
                <a:schemeClr val="bg1"/>
              </a:solidFill>
            </a:endParaRPr>
          </a:p>
          <a:p>
            <a:pPr lvl="1"/>
            <a:r>
              <a:rPr lang="en-US" altLang="de-DE" sz="2400" smtClean="0">
                <a:solidFill>
                  <a:schemeClr val="bg1"/>
                </a:solidFill>
              </a:rPr>
              <a:t>And the result,</a:t>
            </a:r>
            <a:r>
              <a:rPr lang="en-US" altLang="de-DE" sz="2400" b="1" smtClean="0">
                <a:solidFill>
                  <a:schemeClr val="bg1"/>
                </a:solidFill>
              </a:rPr>
              <a:t> </a:t>
            </a:r>
            <a:r>
              <a:rPr lang="en-US" altLang="de-DE" sz="2400" b="1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u</a:t>
            </a:r>
            <a:r>
              <a:rPr lang="en-US" altLang="de-DE" sz="2400" smtClean="0">
                <a:solidFill>
                  <a:schemeClr val="bg1"/>
                </a:solidFill>
              </a:rPr>
              <a:t>, has length </a:t>
            </a:r>
            <a:r>
              <a:rPr lang="en-US" altLang="de-DE" sz="2400" b="1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w • v</a:t>
            </a:r>
          </a:p>
        </p:txBody>
      </p:sp>
      <p:sp>
        <p:nvSpPr>
          <p:cNvPr id="31749" name="Line 4"/>
          <p:cNvSpPr>
            <a:spLocks noChangeShapeType="1"/>
          </p:cNvSpPr>
          <p:nvPr/>
        </p:nvSpPr>
        <p:spPr bwMode="auto">
          <a:xfrm>
            <a:off x="3975100" y="3078163"/>
            <a:ext cx="0" cy="941387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1750" name="Line 5"/>
          <p:cNvSpPr>
            <a:spLocks noChangeShapeType="1"/>
          </p:cNvSpPr>
          <p:nvPr/>
        </p:nvSpPr>
        <p:spPr bwMode="auto">
          <a:xfrm flipH="1">
            <a:off x="2700338" y="3068638"/>
            <a:ext cx="1258887" cy="9683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1751" name="Line 6"/>
          <p:cNvSpPr>
            <a:spLocks noChangeShapeType="1"/>
          </p:cNvSpPr>
          <p:nvPr/>
        </p:nvSpPr>
        <p:spPr bwMode="auto">
          <a:xfrm flipH="1">
            <a:off x="2733675" y="4017963"/>
            <a:ext cx="1905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3024188" y="30480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1" i="1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</a:t>
            </a:r>
          </a:p>
        </p:txBody>
      </p:sp>
      <p:sp>
        <p:nvSpPr>
          <p:cNvPr id="31753" name="Oval 9"/>
          <p:cNvSpPr>
            <a:spLocks noChangeArrowheads="1"/>
          </p:cNvSpPr>
          <p:nvPr/>
        </p:nvSpPr>
        <p:spPr bwMode="auto">
          <a:xfrm>
            <a:off x="3940175" y="3986213"/>
            <a:ext cx="76200" cy="76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 flipH="1">
            <a:off x="4651375" y="3716338"/>
            <a:ext cx="31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1" i="1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</a:t>
            </a:r>
            <a:endParaRPr kumimoji="0" lang="en-US" altLang="de-DE" sz="2800" b="1" i="1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1755" name="Line 13"/>
          <p:cNvSpPr>
            <a:spLocks noChangeShapeType="1"/>
          </p:cNvSpPr>
          <p:nvPr/>
        </p:nvSpPr>
        <p:spPr bwMode="auto">
          <a:xfrm>
            <a:off x="2749550" y="4076700"/>
            <a:ext cx="12192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31756" name="Object 16"/>
          <p:cNvGraphicFramePr>
            <a:graphicFrameLocks noChangeAspect="1"/>
          </p:cNvGraphicFramePr>
          <p:nvPr/>
        </p:nvGraphicFramePr>
        <p:xfrm>
          <a:off x="1908175" y="5218113"/>
          <a:ext cx="3816350" cy="163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3" imgW="939392" imgH="774364" progId="Equation.3">
                  <p:embed/>
                </p:oleObj>
              </mc:Choice>
              <mc:Fallback>
                <p:oleObj name="Equation" r:id="rId3" imgW="939392" imgH="774364" progId="Equation.3">
                  <p:embed/>
                  <p:pic>
                    <p:nvPicPr>
                      <p:cNvPr id="31756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5218113"/>
                        <a:ext cx="3816350" cy="163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7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30727C7-0EAA-45BA-A655-0A1D9A2EAC0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677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Dot Product</a:t>
            </a:r>
          </a:p>
        </p:txBody>
      </p:sp>
      <p:graphicFrame>
        <p:nvGraphicFramePr>
          <p:cNvPr id="7284" name="Group 116"/>
          <p:cNvGraphicFramePr>
            <a:graphicFrameLocks noGrp="1"/>
          </p:cNvGraphicFramePr>
          <p:nvPr/>
        </p:nvGraphicFramePr>
        <p:xfrm>
          <a:off x="4791075" y="1052513"/>
          <a:ext cx="4318000" cy="415008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187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7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7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7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7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7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7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7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2075" marR="92075" marT="46020" marB="46020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872" name="Line 115"/>
          <p:cNvSpPr>
            <a:spLocks noChangeShapeType="1"/>
          </p:cNvSpPr>
          <p:nvPr/>
        </p:nvSpPr>
        <p:spPr bwMode="auto">
          <a:xfrm flipV="1">
            <a:off x="4792663" y="3124200"/>
            <a:ext cx="968375" cy="2039938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2873" name="Text Box 117"/>
          <p:cNvSpPr txBox="1">
            <a:spLocks noChangeArrowheads="1"/>
          </p:cNvSpPr>
          <p:nvPr/>
        </p:nvSpPr>
        <p:spPr bwMode="auto">
          <a:xfrm>
            <a:off x="5588000" y="2892425"/>
            <a:ext cx="1512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400" b="1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</a:t>
            </a:r>
            <a:r>
              <a:rPr kumimoji="0" lang="tr-TR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=</a:t>
            </a:r>
            <a:r>
              <a:rPr kumimoji="0" lang="tr-TR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(2,4)</a:t>
            </a:r>
            <a:endParaRPr kumimoji="0" lang="en-US" altLang="de-DE" sz="2400" b="1" i="1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2874" name="Text Box 118"/>
          <p:cNvSpPr txBox="1">
            <a:spLocks noChangeArrowheads="1"/>
          </p:cNvSpPr>
          <p:nvPr/>
        </p:nvSpPr>
        <p:spPr bwMode="auto">
          <a:xfrm>
            <a:off x="4356100" y="5100638"/>
            <a:ext cx="15128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400" b="1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</a:t>
            </a:r>
            <a:r>
              <a:rPr kumimoji="0" lang="tr-TR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=</a:t>
            </a:r>
            <a:r>
              <a:rPr kumimoji="0" lang="tr-TR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(1,0)</a:t>
            </a:r>
            <a:endParaRPr kumimoji="0" lang="en-US" altLang="de-DE" sz="2400" b="1" i="1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2875" name="Text Box 119"/>
          <p:cNvSpPr txBox="1">
            <a:spLocks noChangeArrowheads="1"/>
          </p:cNvSpPr>
          <p:nvPr/>
        </p:nvSpPr>
        <p:spPr bwMode="auto">
          <a:xfrm>
            <a:off x="3995738" y="4724400"/>
            <a:ext cx="792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(0,0)</a:t>
            </a:r>
            <a:endParaRPr kumimoji="0" lang="en-US" altLang="de-DE" sz="2400" b="1" i="1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2876" name="Line 122"/>
          <p:cNvSpPr>
            <a:spLocks noChangeShapeType="1"/>
          </p:cNvSpPr>
          <p:nvPr/>
        </p:nvSpPr>
        <p:spPr bwMode="auto">
          <a:xfrm flipV="1">
            <a:off x="4792663" y="5164138"/>
            <a:ext cx="484187" cy="0"/>
          </a:xfrm>
          <a:prstGeom prst="line">
            <a:avLst/>
          </a:prstGeom>
          <a:noFill/>
          <a:ln w="57150">
            <a:solidFill>
              <a:srgbClr val="6600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2877" name="Text Box 125"/>
          <p:cNvSpPr txBox="1">
            <a:spLocks noChangeArrowheads="1"/>
          </p:cNvSpPr>
          <p:nvPr/>
        </p:nvSpPr>
        <p:spPr bwMode="auto">
          <a:xfrm>
            <a:off x="323850" y="1484313"/>
            <a:ext cx="39608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Example: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400" b="1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</a:t>
            </a:r>
            <a:r>
              <a:rPr kumimoji="0" lang="tr-TR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=(2,4), </a:t>
            </a:r>
            <a:r>
              <a:rPr kumimoji="0" lang="tr-TR" altLang="de-DE" sz="2400" b="1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</a:t>
            </a:r>
            <a:r>
              <a:rPr kumimoji="0" lang="tr-TR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=(1,0)</a:t>
            </a:r>
            <a:endParaRPr kumimoji="0" lang="tr-TR" altLang="de-DE" sz="24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32878" name="Object 16"/>
          <p:cNvGraphicFramePr>
            <a:graphicFrameLocks noChangeAspect="1"/>
          </p:cNvGraphicFramePr>
          <p:nvPr/>
        </p:nvGraphicFramePr>
        <p:xfrm>
          <a:off x="534988" y="3581400"/>
          <a:ext cx="2236787" cy="164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3" imgW="837836" imgH="622030" progId="Equation.3">
                  <p:embed/>
                </p:oleObj>
              </mc:Choice>
              <mc:Fallback>
                <p:oleObj name="Equation" r:id="rId3" imgW="837836" imgH="622030" progId="Equation.3">
                  <p:embed/>
                  <p:pic>
                    <p:nvPicPr>
                      <p:cNvPr id="3287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988" y="3581400"/>
                        <a:ext cx="2236787" cy="164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879" name="Line 127"/>
          <p:cNvSpPr>
            <a:spLocks noChangeShapeType="1"/>
          </p:cNvSpPr>
          <p:nvPr/>
        </p:nvSpPr>
        <p:spPr bwMode="auto">
          <a:xfrm flipV="1">
            <a:off x="5237163" y="5164138"/>
            <a:ext cx="523875" cy="0"/>
          </a:xfrm>
          <a:prstGeom prst="line">
            <a:avLst/>
          </a:prstGeom>
          <a:noFill/>
          <a:ln w="57150">
            <a:solidFill>
              <a:srgbClr val="0000FF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2880" name="Line 128"/>
          <p:cNvSpPr>
            <a:spLocks noChangeShapeType="1"/>
          </p:cNvSpPr>
          <p:nvPr/>
        </p:nvSpPr>
        <p:spPr bwMode="auto">
          <a:xfrm>
            <a:off x="5761038" y="3303588"/>
            <a:ext cx="0" cy="1860550"/>
          </a:xfrm>
          <a:prstGeom prst="line">
            <a:avLst/>
          </a:prstGeom>
          <a:noFill/>
          <a:ln w="57150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2881" name="Text Box 131"/>
          <p:cNvSpPr txBox="1">
            <a:spLocks noChangeArrowheads="1"/>
          </p:cNvSpPr>
          <p:nvPr/>
        </p:nvSpPr>
        <p:spPr bwMode="auto">
          <a:xfrm>
            <a:off x="5038725" y="4899025"/>
            <a:ext cx="1512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400" b="1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u</a:t>
            </a:r>
            <a:endParaRPr kumimoji="0" lang="en-US" altLang="de-DE" sz="2400" b="1" i="1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2882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F2D8795-1250-4E90-942D-2DC0853E1DD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360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Dot Product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>
                <a:solidFill>
                  <a:schemeClr val="bg1"/>
                </a:solidFill>
              </a:rPr>
              <a:t>Is commutative</a:t>
            </a:r>
          </a:p>
          <a:p>
            <a:pPr lvl="1">
              <a:buFont typeface="Tahoma" panose="020B0604030504040204" pitchFamily="34" charset="0"/>
              <a:buNone/>
            </a:pPr>
            <a:r>
              <a:rPr lang="en-US" altLang="de-DE" b="1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u • v = v • u</a:t>
            </a:r>
          </a:p>
          <a:p>
            <a:r>
              <a:rPr lang="en-US" altLang="de-DE" smtClean="0">
                <a:solidFill>
                  <a:schemeClr val="bg1"/>
                </a:solidFill>
              </a:rPr>
              <a:t>Is distributive with respect to addition</a:t>
            </a:r>
          </a:p>
          <a:p>
            <a:pPr lvl="1">
              <a:buFont typeface="Tahoma" panose="020B0604030504040204" pitchFamily="34" charset="0"/>
              <a:buNone/>
            </a:pPr>
            <a:r>
              <a:rPr lang="en-US" altLang="de-DE" b="1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u • </a:t>
            </a:r>
            <a:r>
              <a:rPr lang="tr-TR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en-US" altLang="de-DE" b="1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v + w) = u • v + u • w</a:t>
            </a:r>
          </a:p>
        </p:txBody>
      </p:sp>
      <p:sp>
        <p:nvSpPr>
          <p:cNvPr id="33796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5BD7E83-A8E5-4A4A-B491-84E01E7F16E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387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Cross Product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484313"/>
            <a:ext cx="8424862" cy="5040312"/>
          </a:xfrm>
        </p:spPr>
        <p:txBody>
          <a:bodyPr lIns="92075" tIns="46038" rIns="92075" bIns="46038"/>
          <a:lstStyle/>
          <a:p>
            <a:endParaRPr lang="tr-TR" altLang="de-DE" smtClean="0"/>
          </a:p>
          <a:p>
            <a:pPr>
              <a:buFontTx/>
              <a:buNone/>
            </a:pPr>
            <a:r>
              <a:rPr lang="en-US" altLang="de-DE" smtClean="0">
                <a:solidFill>
                  <a:schemeClr val="bg1"/>
                </a:solidFill>
              </a:rPr>
              <a:t>The </a:t>
            </a:r>
            <a:r>
              <a:rPr lang="en-US" altLang="de-DE" i="1" smtClean="0">
                <a:solidFill>
                  <a:schemeClr val="tx2"/>
                </a:solidFill>
              </a:rPr>
              <a:t>cross product</a:t>
            </a:r>
            <a:r>
              <a:rPr lang="en-US" altLang="de-DE" smtClean="0">
                <a:solidFill>
                  <a:schemeClr val="tx2"/>
                </a:solidFill>
              </a:rPr>
              <a:t> </a:t>
            </a:r>
            <a:r>
              <a:rPr lang="en-US" altLang="de-DE" smtClean="0">
                <a:solidFill>
                  <a:schemeClr val="bg1"/>
                </a:solidFill>
              </a:rPr>
              <a:t>or </a:t>
            </a:r>
            <a:r>
              <a:rPr lang="en-US" altLang="de-DE" i="1" smtClean="0">
                <a:solidFill>
                  <a:schemeClr val="tx2"/>
                </a:solidFill>
              </a:rPr>
              <a:t>vector product</a:t>
            </a:r>
            <a:r>
              <a:rPr lang="en-US" altLang="de-DE" smtClean="0">
                <a:solidFill>
                  <a:schemeClr val="tx2"/>
                </a:solidFill>
              </a:rPr>
              <a:t> </a:t>
            </a:r>
            <a:r>
              <a:rPr lang="en-US" altLang="de-DE" smtClean="0">
                <a:solidFill>
                  <a:schemeClr val="bg1"/>
                </a:solidFill>
              </a:rPr>
              <a:t>of two vectors is a vector:</a:t>
            </a:r>
          </a:p>
          <a:p>
            <a:endParaRPr lang="en-US" altLang="de-DE" smtClean="0">
              <a:solidFill>
                <a:schemeClr val="bg1"/>
              </a:solidFill>
            </a:endParaRPr>
          </a:p>
          <a:p>
            <a:endParaRPr lang="en-US" altLang="de-DE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tr-TR" altLang="de-DE" smtClean="0">
                <a:solidFill>
                  <a:schemeClr val="bg1"/>
                </a:solidFill>
              </a:rPr>
              <a:t>where </a:t>
            </a:r>
            <a:r>
              <a:rPr lang="tr-TR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u </a:t>
            </a:r>
            <a:r>
              <a:rPr lang="tr-TR" altLang="de-DE" smtClean="0">
                <a:solidFill>
                  <a:schemeClr val="bg1"/>
                </a:solidFill>
              </a:rPr>
              <a:t>is a unit vector that is prependicular to both </a:t>
            </a:r>
          </a:p>
          <a:p>
            <a:pPr>
              <a:buFontTx/>
              <a:buNone/>
            </a:pPr>
            <a:r>
              <a:rPr lang="tr-TR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tr-TR" altLang="de-DE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1 </a:t>
            </a:r>
            <a:r>
              <a:rPr lang="tr-TR" altLang="de-DE" smtClean="0">
                <a:solidFill>
                  <a:schemeClr val="bg1"/>
                </a:solidFill>
              </a:rPr>
              <a:t>and </a:t>
            </a:r>
            <a:r>
              <a:rPr lang="tr-TR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tr-TR" altLang="de-DE" b="1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tr-TR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.</a:t>
            </a:r>
            <a:endParaRPr lang="en-US" altLang="de-DE" smtClean="0">
              <a:solidFill>
                <a:schemeClr val="bg1"/>
              </a:solidFill>
            </a:endParaRPr>
          </a:p>
          <a:p>
            <a:endParaRPr lang="en-US" altLang="de-DE" smtClean="0"/>
          </a:p>
        </p:txBody>
      </p:sp>
      <p:graphicFrame>
        <p:nvGraphicFramePr>
          <p:cNvPr id="34820" name="Object 0"/>
          <p:cNvGraphicFramePr>
            <a:graphicFrameLocks noChangeAspect="1"/>
          </p:cNvGraphicFramePr>
          <p:nvPr/>
        </p:nvGraphicFramePr>
        <p:xfrm>
          <a:off x="1979613" y="3141663"/>
          <a:ext cx="493077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3" imgW="2273300" imgH="254000" progId="Equation.3">
                  <p:embed/>
                </p:oleObj>
              </mc:Choice>
              <mc:Fallback>
                <p:oleObj name="Equation" r:id="rId3" imgW="2273300" imgH="254000" progId="Equation.3">
                  <p:embed/>
                  <p:pic>
                    <p:nvPicPr>
                      <p:cNvPr id="3482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3141663"/>
                        <a:ext cx="4930775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1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7D0E50-D939-4C0F-89AF-C6D76E976A1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333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3"/>
          <p:cNvSpPr txBox="1">
            <a:spLocks noGrp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900" b="1" i="0" u="none" strike="noStrike" kern="1200" cap="none" spc="0" normalizeH="0" baseline="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								</a:t>
            </a: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Cross Product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484313"/>
            <a:ext cx="8424862" cy="5040312"/>
          </a:xfrm>
        </p:spPr>
        <p:txBody>
          <a:bodyPr lIns="92075" tIns="46038" rIns="92075" bIns="46038"/>
          <a:lstStyle/>
          <a:p>
            <a:r>
              <a:rPr lang="en-US" altLang="de-DE" smtClean="0">
                <a:solidFill>
                  <a:schemeClr val="bg1"/>
                </a:solidFill>
              </a:rPr>
              <a:t>The</a:t>
            </a:r>
            <a:r>
              <a:rPr lang="en-US" altLang="de-DE" smtClean="0"/>
              <a:t> </a:t>
            </a:r>
            <a:r>
              <a:rPr lang="en-US" altLang="de-DE" i="1" smtClean="0">
                <a:solidFill>
                  <a:schemeClr val="tx2"/>
                </a:solidFill>
              </a:rPr>
              <a:t>cross product</a:t>
            </a:r>
            <a:r>
              <a:rPr lang="en-US" altLang="de-DE" smtClean="0"/>
              <a:t> </a:t>
            </a:r>
            <a:r>
              <a:rPr lang="en-US" altLang="de-DE" smtClean="0">
                <a:solidFill>
                  <a:schemeClr val="bg1"/>
                </a:solidFill>
              </a:rPr>
              <a:t>or</a:t>
            </a:r>
            <a:r>
              <a:rPr lang="en-US" altLang="de-DE" smtClean="0"/>
              <a:t> </a:t>
            </a:r>
            <a:r>
              <a:rPr lang="en-US" altLang="de-DE" i="1" smtClean="0">
                <a:solidFill>
                  <a:schemeClr val="tx2"/>
                </a:solidFill>
              </a:rPr>
              <a:t>vector product</a:t>
            </a:r>
            <a:r>
              <a:rPr lang="en-US" altLang="de-DE" smtClean="0"/>
              <a:t> </a:t>
            </a:r>
            <a:r>
              <a:rPr lang="en-US" altLang="de-DE" smtClean="0">
                <a:solidFill>
                  <a:schemeClr val="bg1"/>
                </a:solidFill>
              </a:rPr>
              <a:t>of two vectors </a:t>
            </a:r>
            <a:r>
              <a:rPr lang="tr-TR" altLang="de-DE" smtClean="0">
                <a:solidFill>
                  <a:schemeClr val="bg1"/>
                </a:solidFill>
              </a:rPr>
              <a:t>can be expressed as</a:t>
            </a:r>
            <a:r>
              <a:rPr lang="en-US" altLang="de-DE" smtClean="0">
                <a:solidFill>
                  <a:schemeClr val="bg1"/>
                </a:solidFill>
              </a:rPr>
              <a:t>:</a:t>
            </a:r>
          </a:p>
          <a:p>
            <a:endParaRPr lang="en-US" altLang="de-DE" smtClean="0">
              <a:solidFill>
                <a:schemeClr val="bg1"/>
              </a:solidFill>
            </a:endParaRPr>
          </a:p>
          <a:p>
            <a:endParaRPr lang="en-US" altLang="de-DE" smtClean="0">
              <a:solidFill>
                <a:schemeClr val="bg1"/>
              </a:solidFill>
            </a:endParaRPr>
          </a:p>
          <a:p>
            <a:endParaRPr lang="en-US" altLang="de-DE" smtClean="0">
              <a:solidFill>
                <a:schemeClr val="bg1"/>
              </a:solidFill>
            </a:endParaRPr>
          </a:p>
          <a:p>
            <a:r>
              <a:rPr lang="en-US" altLang="de-DE" smtClean="0">
                <a:solidFill>
                  <a:schemeClr val="bg1"/>
                </a:solidFill>
              </a:rPr>
              <a:t>The cross product of two vectors is orthogonal to both</a:t>
            </a:r>
          </a:p>
          <a:p>
            <a:r>
              <a:rPr lang="en-US" altLang="de-DE" smtClean="0">
                <a:solidFill>
                  <a:schemeClr val="bg1"/>
                </a:solidFill>
              </a:rPr>
              <a:t>Right-hand rule dictates direction of cross product</a:t>
            </a:r>
          </a:p>
          <a:p>
            <a:endParaRPr lang="en-US" altLang="de-DE" smtClean="0"/>
          </a:p>
        </p:txBody>
      </p:sp>
      <p:graphicFrame>
        <p:nvGraphicFramePr>
          <p:cNvPr id="35845" name="Object 0"/>
          <p:cNvGraphicFramePr>
            <a:graphicFrameLocks noChangeAspect="1"/>
          </p:cNvGraphicFramePr>
          <p:nvPr/>
        </p:nvGraphicFramePr>
        <p:xfrm>
          <a:off x="1870075" y="2997200"/>
          <a:ext cx="5691188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Equation" r:id="rId3" imgW="2946400" imgH="215900" progId="Equation.3">
                  <p:embed/>
                </p:oleObj>
              </mc:Choice>
              <mc:Fallback>
                <p:oleObj name="Equation" r:id="rId3" imgW="2946400" imgH="215900" progId="Equation.3">
                  <p:embed/>
                  <p:pic>
                    <p:nvPicPr>
                      <p:cNvPr id="35845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75" y="2997200"/>
                        <a:ext cx="5691188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6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79B8CD-2476-44A8-9DD4-6815C009427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8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3"/>
          <p:cNvSpPr txBox="1">
            <a:spLocks noGrp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900" b="1" i="0" u="none" strike="noStrike" kern="1200" cap="none" spc="0" normalizeH="0" baseline="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								</a:t>
            </a: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Cross Product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484313"/>
            <a:ext cx="8424862" cy="5040312"/>
          </a:xfrm>
        </p:spPr>
        <p:txBody>
          <a:bodyPr lIns="92075" tIns="46038" rIns="92075" bIns="46038"/>
          <a:lstStyle/>
          <a:p>
            <a:endParaRPr lang="tr-TR" altLang="de-DE" smtClean="0"/>
          </a:p>
          <a:p>
            <a:pPr>
              <a:buFontTx/>
              <a:buNone/>
            </a:pPr>
            <a:r>
              <a:rPr lang="tr-TR" altLang="de-DE" smtClean="0">
                <a:solidFill>
                  <a:schemeClr val="bg1"/>
                </a:solidFill>
              </a:rPr>
              <a:t>The direction for </a:t>
            </a:r>
            <a:r>
              <a:rPr lang="tr-TR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u</a:t>
            </a:r>
            <a:r>
              <a:rPr lang="tr-TR" altLang="de-DE" smtClean="0">
                <a:solidFill>
                  <a:schemeClr val="bg1"/>
                </a:solidFill>
              </a:rPr>
              <a:t> is determined by the </a:t>
            </a:r>
            <a:r>
              <a:rPr lang="tr-TR" altLang="de-DE" smtClean="0">
                <a:solidFill>
                  <a:schemeClr val="tx2"/>
                </a:solidFill>
              </a:rPr>
              <a:t>right-hand rule</a:t>
            </a:r>
            <a:r>
              <a:rPr lang="tr-TR" altLang="de-DE" smtClean="0"/>
              <a:t>.</a:t>
            </a:r>
          </a:p>
          <a:p>
            <a:pPr>
              <a:buFontTx/>
              <a:buNone/>
            </a:pPr>
            <a:r>
              <a:rPr lang="tr-TR" altLang="de-DE" smtClean="0">
                <a:solidFill>
                  <a:schemeClr val="bg1"/>
                </a:solidFill>
              </a:rPr>
              <a:t>We grasp an axis that is prependicular to the plain containing </a:t>
            </a:r>
            <a:r>
              <a:rPr lang="tr-TR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tr-TR" altLang="de-DE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1 </a:t>
            </a:r>
            <a:r>
              <a:rPr lang="tr-TR" altLang="de-DE" smtClean="0">
                <a:solidFill>
                  <a:schemeClr val="bg1"/>
                </a:solidFill>
              </a:rPr>
              <a:t>and </a:t>
            </a:r>
            <a:r>
              <a:rPr lang="tr-TR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tr-TR" altLang="de-DE" b="1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tr-TR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de-DE" smtClean="0">
                <a:solidFill>
                  <a:schemeClr val="bg1"/>
                </a:solidFill>
              </a:rPr>
              <a:t>so that the fingers of</a:t>
            </a:r>
            <a:r>
              <a:rPr lang="tr-TR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de-DE" smtClean="0">
                <a:solidFill>
                  <a:schemeClr val="bg1"/>
                </a:solidFill>
              </a:rPr>
              <a:t>the right hand curl from </a:t>
            </a:r>
            <a:r>
              <a:rPr lang="tr-TR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tr-TR" altLang="de-DE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1 </a:t>
            </a:r>
            <a:r>
              <a:rPr lang="tr-TR" altLang="de-DE" smtClean="0">
                <a:solidFill>
                  <a:schemeClr val="bg1"/>
                </a:solidFill>
              </a:rPr>
              <a:t>to </a:t>
            </a:r>
            <a:r>
              <a:rPr lang="tr-TR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tr-TR" altLang="de-DE" b="1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tr-TR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 .</a:t>
            </a:r>
          </a:p>
          <a:p>
            <a:pPr>
              <a:buFontTx/>
              <a:buNone/>
            </a:pPr>
            <a:r>
              <a:rPr lang="tr-TR" altLang="de-DE" smtClean="0">
                <a:solidFill>
                  <a:schemeClr val="bg1"/>
                </a:solidFill>
              </a:rPr>
              <a:t>Vector</a:t>
            </a:r>
            <a:r>
              <a:rPr lang="tr-TR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 u </a:t>
            </a:r>
            <a:r>
              <a:rPr lang="tr-TR" altLang="de-DE" smtClean="0">
                <a:solidFill>
                  <a:schemeClr val="bg1"/>
                </a:solidFill>
              </a:rPr>
              <a:t>is then in the direction of the right hand thumb.</a:t>
            </a:r>
            <a:endParaRPr lang="en-US" altLang="de-DE" smtClean="0">
              <a:solidFill>
                <a:schemeClr val="bg1"/>
              </a:solidFill>
            </a:endParaRPr>
          </a:p>
          <a:p>
            <a:endParaRPr lang="en-US" altLang="de-DE" smtClean="0">
              <a:solidFill>
                <a:schemeClr val="bg1"/>
              </a:solidFill>
            </a:endParaRPr>
          </a:p>
        </p:txBody>
      </p:sp>
      <p:sp>
        <p:nvSpPr>
          <p:cNvPr id="36869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93F48B3-E4DF-408D-8B26-E6D2564A598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346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3"/>
          <p:cNvSpPr txBox="1">
            <a:spLocks noGrp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900" b="1" i="0" u="none" strike="noStrike" kern="1200" cap="none" spc="0" normalizeH="0" baseline="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								</a:t>
            </a: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Cross Product</a:t>
            </a:r>
          </a:p>
        </p:txBody>
      </p:sp>
      <p:sp>
        <p:nvSpPr>
          <p:cNvPr id="37892" name="Line 6"/>
          <p:cNvSpPr>
            <a:spLocks noChangeShapeType="1"/>
          </p:cNvSpPr>
          <p:nvPr/>
        </p:nvSpPr>
        <p:spPr bwMode="auto">
          <a:xfrm>
            <a:off x="2339975" y="4221163"/>
            <a:ext cx="3527425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3" name="Line 7"/>
          <p:cNvSpPr>
            <a:spLocks noChangeShapeType="1"/>
          </p:cNvSpPr>
          <p:nvPr/>
        </p:nvSpPr>
        <p:spPr bwMode="auto">
          <a:xfrm flipV="1">
            <a:off x="2339975" y="3357563"/>
            <a:ext cx="1944688" cy="8636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4" name="Line 8"/>
          <p:cNvSpPr>
            <a:spLocks noChangeShapeType="1"/>
          </p:cNvSpPr>
          <p:nvPr/>
        </p:nvSpPr>
        <p:spPr bwMode="auto">
          <a:xfrm>
            <a:off x="2339975" y="422116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5" name="Line 9"/>
          <p:cNvSpPr>
            <a:spLocks noChangeShapeType="1"/>
          </p:cNvSpPr>
          <p:nvPr/>
        </p:nvSpPr>
        <p:spPr bwMode="auto">
          <a:xfrm flipV="1">
            <a:off x="2339975" y="2997200"/>
            <a:ext cx="0" cy="1223963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37896" name="Object 0"/>
          <p:cNvGraphicFramePr>
            <a:graphicFrameLocks noChangeAspect="1"/>
          </p:cNvGraphicFramePr>
          <p:nvPr/>
        </p:nvGraphicFramePr>
        <p:xfrm>
          <a:off x="1835150" y="2420938"/>
          <a:ext cx="96361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Equation" r:id="rId3" imgW="444114" imgH="215713" progId="Equation.3">
                  <p:embed/>
                </p:oleObj>
              </mc:Choice>
              <mc:Fallback>
                <p:oleObj name="Equation" r:id="rId3" imgW="444114" imgH="215713" progId="Equation.3">
                  <p:embed/>
                  <p:pic>
                    <p:nvPicPr>
                      <p:cNvPr id="37896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2420938"/>
                        <a:ext cx="963613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7" name="Object 0"/>
          <p:cNvGraphicFramePr>
            <a:graphicFrameLocks noChangeAspect="1"/>
          </p:cNvGraphicFramePr>
          <p:nvPr/>
        </p:nvGraphicFramePr>
        <p:xfrm>
          <a:off x="4038600" y="2852738"/>
          <a:ext cx="412750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Equation" r:id="rId5" imgW="190335" imgH="215713" progId="Equation.3">
                  <p:embed/>
                </p:oleObj>
              </mc:Choice>
              <mc:Fallback>
                <p:oleObj name="Equation" r:id="rId5" imgW="190335" imgH="215713" progId="Equation.3">
                  <p:embed/>
                  <p:pic>
                    <p:nvPicPr>
                      <p:cNvPr id="37897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852738"/>
                        <a:ext cx="412750" cy="487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8" name="Object 0"/>
          <p:cNvGraphicFramePr>
            <a:graphicFrameLocks noChangeAspect="1"/>
          </p:cNvGraphicFramePr>
          <p:nvPr/>
        </p:nvGraphicFramePr>
        <p:xfrm>
          <a:off x="6011863" y="3954463"/>
          <a:ext cx="357187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Equation" r:id="rId7" imgW="164885" imgH="215619" progId="Equation.3">
                  <p:embed/>
                </p:oleObj>
              </mc:Choice>
              <mc:Fallback>
                <p:oleObj name="Equation" r:id="rId7" imgW="164885" imgH="215619" progId="Equation.3">
                  <p:embed/>
                  <p:pic>
                    <p:nvPicPr>
                      <p:cNvPr id="37898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863" y="3954463"/>
                        <a:ext cx="357187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9" name="Line 13"/>
          <p:cNvSpPr>
            <a:spLocks noChangeShapeType="1"/>
          </p:cNvSpPr>
          <p:nvPr/>
        </p:nvSpPr>
        <p:spPr bwMode="auto">
          <a:xfrm flipV="1">
            <a:off x="2339975" y="3789363"/>
            <a:ext cx="0" cy="4318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37900" name="Object 0"/>
          <p:cNvGraphicFramePr>
            <a:graphicFrameLocks noChangeAspect="1"/>
          </p:cNvGraphicFramePr>
          <p:nvPr/>
        </p:nvGraphicFramePr>
        <p:xfrm>
          <a:off x="2022475" y="3871913"/>
          <a:ext cx="274638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Equation" r:id="rId9" imgW="126835" imgH="139518" progId="Equation.3">
                  <p:embed/>
                </p:oleObj>
              </mc:Choice>
              <mc:Fallback>
                <p:oleObj name="Equation" r:id="rId9" imgW="126835" imgH="139518" progId="Equation.3">
                  <p:embed/>
                  <p:pic>
                    <p:nvPicPr>
                      <p:cNvPr id="3790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2475" y="3871913"/>
                        <a:ext cx="274638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01" name="Line 15"/>
          <p:cNvSpPr>
            <a:spLocks noChangeShapeType="1"/>
          </p:cNvSpPr>
          <p:nvPr/>
        </p:nvSpPr>
        <p:spPr bwMode="auto">
          <a:xfrm>
            <a:off x="4211638" y="3357563"/>
            <a:ext cx="3527425" cy="0"/>
          </a:xfrm>
          <a:prstGeom prst="line">
            <a:avLst/>
          </a:prstGeom>
          <a:noFill/>
          <a:ln w="38100">
            <a:solidFill>
              <a:schemeClr val="tx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902" name="Line 16"/>
          <p:cNvSpPr>
            <a:spLocks noChangeShapeType="1"/>
          </p:cNvSpPr>
          <p:nvPr/>
        </p:nvSpPr>
        <p:spPr bwMode="auto">
          <a:xfrm flipV="1">
            <a:off x="2339975" y="3357563"/>
            <a:ext cx="1944688" cy="8636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903" name="Line 17"/>
          <p:cNvSpPr>
            <a:spLocks noChangeShapeType="1"/>
          </p:cNvSpPr>
          <p:nvPr/>
        </p:nvSpPr>
        <p:spPr bwMode="auto">
          <a:xfrm flipV="1">
            <a:off x="5842000" y="3357563"/>
            <a:ext cx="1825625" cy="854075"/>
          </a:xfrm>
          <a:prstGeom prst="line">
            <a:avLst/>
          </a:prstGeom>
          <a:noFill/>
          <a:ln w="28575">
            <a:solidFill>
              <a:schemeClr val="tx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904" name="Text Box 18"/>
          <p:cNvSpPr txBox="1">
            <a:spLocks noChangeArrowheads="1"/>
          </p:cNvSpPr>
          <p:nvPr/>
        </p:nvSpPr>
        <p:spPr bwMode="auto">
          <a:xfrm>
            <a:off x="611188" y="5229225"/>
            <a:ext cx="82089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905" name="AutoShape 19"/>
          <p:cNvSpPr>
            <a:spLocks noChangeArrowheads="1"/>
          </p:cNvSpPr>
          <p:nvPr/>
        </p:nvSpPr>
        <p:spPr bwMode="auto">
          <a:xfrm>
            <a:off x="2339975" y="3357563"/>
            <a:ext cx="5327650" cy="863600"/>
          </a:xfrm>
          <a:prstGeom prst="parallelogram">
            <a:avLst>
              <a:gd name="adj" fmla="val 214263"/>
            </a:avLst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906" name="Line 20"/>
          <p:cNvSpPr>
            <a:spLocks noChangeShapeType="1"/>
          </p:cNvSpPr>
          <p:nvPr/>
        </p:nvSpPr>
        <p:spPr bwMode="auto">
          <a:xfrm>
            <a:off x="2339975" y="4221163"/>
            <a:ext cx="3455988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907" name="Line 21"/>
          <p:cNvSpPr>
            <a:spLocks noChangeShapeType="1"/>
          </p:cNvSpPr>
          <p:nvPr/>
        </p:nvSpPr>
        <p:spPr bwMode="auto">
          <a:xfrm flipV="1">
            <a:off x="2339975" y="3357563"/>
            <a:ext cx="1871663" cy="8636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908" name="Text Box 22"/>
          <p:cNvSpPr txBox="1">
            <a:spLocks noChangeArrowheads="1"/>
          </p:cNvSpPr>
          <p:nvPr/>
        </p:nvSpPr>
        <p:spPr bwMode="auto">
          <a:xfrm>
            <a:off x="323850" y="5229225"/>
            <a:ext cx="84963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cross product of two vectors is a vector in a direction prependicular to the two original vectors and with a magnitude equal to the area of the shaded parallelogram </a:t>
            </a:r>
            <a:endParaRPr kumimoji="0" lang="en-US" altLang="de-DE" sz="24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909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ACBE5A-77C8-4D71-A8B4-B7C0AEB102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2" name="Grafik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23" name="Grafik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87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3"/>
          <p:cNvSpPr txBox="1">
            <a:spLocks noGrp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900" b="1" i="0" u="none" strike="noStrike" kern="1200" cap="none" spc="0" normalizeH="0" baseline="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								</a:t>
            </a: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0"/>
            <a:ext cx="7569200" cy="990600"/>
          </a:xfrm>
        </p:spPr>
        <p:txBody>
          <a:bodyPr lIns="92075" tIns="46038" rIns="92075" bIns="46038"/>
          <a:lstStyle/>
          <a:p>
            <a:r>
              <a:rPr lang="en-US" altLang="de-DE" smtClean="0"/>
              <a:t>Cross Product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1679575" y="2951163"/>
            <a:ext cx="3527425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 flipV="1">
            <a:off x="1679575" y="2087563"/>
            <a:ext cx="1944688" cy="8636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>
            <a:off x="1679575" y="295116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19" name="Line 7"/>
          <p:cNvSpPr>
            <a:spLocks noChangeShapeType="1"/>
          </p:cNvSpPr>
          <p:nvPr/>
        </p:nvSpPr>
        <p:spPr bwMode="auto">
          <a:xfrm flipV="1">
            <a:off x="1679575" y="1727200"/>
            <a:ext cx="0" cy="1223963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38920" name="Object 0"/>
          <p:cNvGraphicFramePr>
            <a:graphicFrameLocks noChangeAspect="1"/>
          </p:cNvGraphicFramePr>
          <p:nvPr/>
        </p:nvGraphicFramePr>
        <p:xfrm>
          <a:off x="1187450" y="1125538"/>
          <a:ext cx="96361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Equation" r:id="rId3" imgW="444114" imgH="215713" progId="Equation.3">
                  <p:embed/>
                </p:oleObj>
              </mc:Choice>
              <mc:Fallback>
                <p:oleObj name="Equation" r:id="rId3" imgW="444114" imgH="215713" progId="Equation.3">
                  <p:embed/>
                  <p:pic>
                    <p:nvPicPr>
                      <p:cNvPr id="3892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125538"/>
                        <a:ext cx="963613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1" name="Object 0"/>
          <p:cNvGraphicFramePr>
            <a:graphicFrameLocks noChangeAspect="1"/>
          </p:cNvGraphicFramePr>
          <p:nvPr/>
        </p:nvGraphicFramePr>
        <p:xfrm>
          <a:off x="3378200" y="1582738"/>
          <a:ext cx="412750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Equation" r:id="rId5" imgW="190335" imgH="215713" progId="Equation.3">
                  <p:embed/>
                </p:oleObj>
              </mc:Choice>
              <mc:Fallback>
                <p:oleObj name="Equation" r:id="rId5" imgW="190335" imgH="215713" progId="Equation.3">
                  <p:embed/>
                  <p:pic>
                    <p:nvPicPr>
                      <p:cNvPr id="38921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8200" y="1582738"/>
                        <a:ext cx="412750" cy="487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2" name="Object 0"/>
          <p:cNvGraphicFramePr>
            <a:graphicFrameLocks noChangeAspect="1"/>
          </p:cNvGraphicFramePr>
          <p:nvPr/>
        </p:nvGraphicFramePr>
        <p:xfrm>
          <a:off x="5351463" y="2684463"/>
          <a:ext cx="357187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Equation" r:id="rId7" imgW="164885" imgH="215619" progId="Equation.3">
                  <p:embed/>
                </p:oleObj>
              </mc:Choice>
              <mc:Fallback>
                <p:oleObj name="Equation" r:id="rId7" imgW="164885" imgH="215619" progId="Equation.3">
                  <p:embed/>
                  <p:pic>
                    <p:nvPicPr>
                      <p:cNvPr id="38922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1463" y="2684463"/>
                        <a:ext cx="357187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3" name="Line 13"/>
          <p:cNvSpPr>
            <a:spLocks noChangeShapeType="1"/>
          </p:cNvSpPr>
          <p:nvPr/>
        </p:nvSpPr>
        <p:spPr bwMode="auto">
          <a:xfrm>
            <a:off x="3551238" y="2087563"/>
            <a:ext cx="3527425" cy="0"/>
          </a:xfrm>
          <a:prstGeom prst="line">
            <a:avLst/>
          </a:prstGeom>
          <a:noFill/>
          <a:ln w="38100">
            <a:solidFill>
              <a:schemeClr val="tx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24" name="Line 14"/>
          <p:cNvSpPr>
            <a:spLocks noChangeShapeType="1"/>
          </p:cNvSpPr>
          <p:nvPr/>
        </p:nvSpPr>
        <p:spPr bwMode="auto">
          <a:xfrm flipV="1">
            <a:off x="1679575" y="2087563"/>
            <a:ext cx="1944688" cy="8636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25" name="Line 15"/>
          <p:cNvSpPr>
            <a:spLocks noChangeShapeType="1"/>
          </p:cNvSpPr>
          <p:nvPr/>
        </p:nvSpPr>
        <p:spPr bwMode="auto">
          <a:xfrm flipV="1">
            <a:off x="5181600" y="2087563"/>
            <a:ext cx="1825625" cy="854075"/>
          </a:xfrm>
          <a:prstGeom prst="line">
            <a:avLst/>
          </a:prstGeom>
          <a:noFill/>
          <a:ln w="28575">
            <a:solidFill>
              <a:schemeClr val="tx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26" name="Text Box 16"/>
          <p:cNvSpPr txBox="1">
            <a:spLocks noChangeArrowheads="1"/>
          </p:cNvSpPr>
          <p:nvPr/>
        </p:nvSpPr>
        <p:spPr bwMode="auto">
          <a:xfrm>
            <a:off x="611188" y="5229225"/>
            <a:ext cx="82089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27" name="AutoShape 17"/>
          <p:cNvSpPr>
            <a:spLocks noChangeArrowheads="1"/>
          </p:cNvSpPr>
          <p:nvPr/>
        </p:nvSpPr>
        <p:spPr bwMode="auto">
          <a:xfrm>
            <a:off x="1679575" y="2087563"/>
            <a:ext cx="5327650" cy="863600"/>
          </a:xfrm>
          <a:prstGeom prst="parallelogram">
            <a:avLst>
              <a:gd name="adj" fmla="val 214263"/>
            </a:avLst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28" name="Line 18"/>
          <p:cNvSpPr>
            <a:spLocks noChangeShapeType="1"/>
          </p:cNvSpPr>
          <p:nvPr/>
        </p:nvSpPr>
        <p:spPr bwMode="auto">
          <a:xfrm>
            <a:off x="1679575" y="2951163"/>
            <a:ext cx="3455988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29" name="Line 19"/>
          <p:cNvSpPr>
            <a:spLocks noChangeShapeType="1"/>
          </p:cNvSpPr>
          <p:nvPr/>
        </p:nvSpPr>
        <p:spPr bwMode="auto">
          <a:xfrm flipV="1">
            <a:off x="1679575" y="2087563"/>
            <a:ext cx="1871663" cy="8636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30" name="Line 21"/>
          <p:cNvSpPr>
            <a:spLocks noChangeShapeType="1"/>
          </p:cNvSpPr>
          <p:nvPr/>
        </p:nvSpPr>
        <p:spPr bwMode="auto">
          <a:xfrm>
            <a:off x="1693863" y="5026025"/>
            <a:ext cx="3527425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31" name="Line 22"/>
          <p:cNvSpPr>
            <a:spLocks noChangeShapeType="1"/>
          </p:cNvSpPr>
          <p:nvPr/>
        </p:nvSpPr>
        <p:spPr bwMode="auto">
          <a:xfrm flipV="1">
            <a:off x="1693863" y="4162425"/>
            <a:ext cx="1944687" cy="8636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32" name="Line 23"/>
          <p:cNvSpPr>
            <a:spLocks noChangeShapeType="1"/>
          </p:cNvSpPr>
          <p:nvPr/>
        </p:nvSpPr>
        <p:spPr bwMode="auto">
          <a:xfrm>
            <a:off x="1693863" y="50260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33" name="Line 24"/>
          <p:cNvSpPr>
            <a:spLocks noChangeShapeType="1"/>
          </p:cNvSpPr>
          <p:nvPr/>
        </p:nvSpPr>
        <p:spPr bwMode="auto">
          <a:xfrm flipH="1">
            <a:off x="1693863" y="5008563"/>
            <a:ext cx="0" cy="122396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38934" name="Object 0"/>
          <p:cNvGraphicFramePr>
            <a:graphicFrameLocks noChangeAspect="1"/>
          </p:cNvGraphicFramePr>
          <p:nvPr/>
        </p:nvGraphicFramePr>
        <p:xfrm>
          <a:off x="1214438" y="6146800"/>
          <a:ext cx="963612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Equation" r:id="rId9" imgW="444114" imgH="215713" progId="Equation.3">
                  <p:embed/>
                </p:oleObj>
              </mc:Choice>
              <mc:Fallback>
                <p:oleObj name="Equation" r:id="rId9" imgW="444114" imgH="215713" progId="Equation.3">
                  <p:embed/>
                  <p:pic>
                    <p:nvPicPr>
                      <p:cNvPr id="38934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6146800"/>
                        <a:ext cx="963612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35" name="Object 0"/>
          <p:cNvGraphicFramePr>
            <a:graphicFrameLocks noChangeAspect="1"/>
          </p:cNvGraphicFramePr>
          <p:nvPr/>
        </p:nvGraphicFramePr>
        <p:xfrm>
          <a:off x="3392488" y="3657600"/>
          <a:ext cx="412750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Equation" r:id="rId11" imgW="190335" imgH="215713" progId="Equation.3">
                  <p:embed/>
                </p:oleObj>
              </mc:Choice>
              <mc:Fallback>
                <p:oleObj name="Equation" r:id="rId11" imgW="190335" imgH="215713" progId="Equation.3">
                  <p:embed/>
                  <p:pic>
                    <p:nvPicPr>
                      <p:cNvPr id="38935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2488" y="3657600"/>
                        <a:ext cx="412750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36" name="Object 0"/>
          <p:cNvGraphicFramePr>
            <a:graphicFrameLocks noChangeAspect="1"/>
          </p:cNvGraphicFramePr>
          <p:nvPr/>
        </p:nvGraphicFramePr>
        <p:xfrm>
          <a:off x="5365750" y="4759325"/>
          <a:ext cx="357188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Equation" r:id="rId12" imgW="164885" imgH="215619" progId="Equation.3">
                  <p:embed/>
                </p:oleObj>
              </mc:Choice>
              <mc:Fallback>
                <p:oleObj name="Equation" r:id="rId12" imgW="164885" imgH="215619" progId="Equation.3">
                  <p:embed/>
                  <p:pic>
                    <p:nvPicPr>
                      <p:cNvPr id="38936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0" y="4759325"/>
                        <a:ext cx="357188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37" name="Line 30"/>
          <p:cNvSpPr>
            <a:spLocks noChangeShapeType="1"/>
          </p:cNvSpPr>
          <p:nvPr/>
        </p:nvSpPr>
        <p:spPr bwMode="auto">
          <a:xfrm>
            <a:off x="3565525" y="4162425"/>
            <a:ext cx="3527425" cy="0"/>
          </a:xfrm>
          <a:prstGeom prst="line">
            <a:avLst/>
          </a:prstGeom>
          <a:noFill/>
          <a:ln w="38100">
            <a:solidFill>
              <a:schemeClr val="tx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38" name="Line 31"/>
          <p:cNvSpPr>
            <a:spLocks noChangeShapeType="1"/>
          </p:cNvSpPr>
          <p:nvPr/>
        </p:nvSpPr>
        <p:spPr bwMode="auto">
          <a:xfrm flipV="1">
            <a:off x="1693863" y="4162425"/>
            <a:ext cx="1944687" cy="8636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39" name="Line 32"/>
          <p:cNvSpPr>
            <a:spLocks noChangeShapeType="1"/>
          </p:cNvSpPr>
          <p:nvPr/>
        </p:nvSpPr>
        <p:spPr bwMode="auto">
          <a:xfrm flipV="1">
            <a:off x="5195888" y="4162425"/>
            <a:ext cx="1825625" cy="854075"/>
          </a:xfrm>
          <a:prstGeom prst="line">
            <a:avLst/>
          </a:prstGeom>
          <a:noFill/>
          <a:ln w="28575">
            <a:solidFill>
              <a:schemeClr val="tx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40" name="AutoShape 33"/>
          <p:cNvSpPr>
            <a:spLocks noChangeArrowheads="1"/>
          </p:cNvSpPr>
          <p:nvPr/>
        </p:nvSpPr>
        <p:spPr bwMode="auto">
          <a:xfrm>
            <a:off x="1693863" y="4162425"/>
            <a:ext cx="5327650" cy="863600"/>
          </a:xfrm>
          <a:prstGeom prst="parallelogram">
            <a:avLst>
              <a:gd name="adj" fmla="val 214263"/>
            </a:avLst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41" name="Line 34"/>
          <p:cNvSpPr>
            <a:spLocks noChangeShapeType="1"/>
          </p:cNvSpPr>
          <p:nvPr/>
        </p:nvSpPr>
        <p:spPr bwMode="auto">
          <a:xfrm>
            <a:off x="1693863" y="5026025"/>
            <a:ext cx="3455987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42" name="Line 35"/>
          <p:cNvSpPr>
            <a:spLocks noChangeShapeType="1"/>
          </p:cNvSpPr>
          <p:nvPr/>
        </p:nvSpPr>
        <p:spPr bwMode="auto">
          <a:xfrm flipV="1">
            <a:off x="1693863" y="4162425"/>
            <a:ext cx="1871662" cy="8636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43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68645F-D476-4666-BBB5-D9DBF1E60F1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2" name="Grafik 3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33" name="Grafik 3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520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3"/>
          <p:cNvSpPr txBox="1">
            <a:spLocks noGrp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900" b="1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								</a:t>
            </a: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Cross Product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9138" y="1268413"/>
            <a:ext cx="8424862" cy="5040312"/>
          </a:xfrm>
        </p:spPr>
        <p:txBody>
          <a:bodyPr lIns="92075" tIns="46038" rIns="92075" bIns="46038"/>
          <a:lstStyle/>
          <a:p>
            <a:pPr>
              <a:buFontTx/>
              <a:buNone/>
            </a:pPr>
            <a:r>
              <a:rPr lang="tr-TR" altLang="de-DE" smtClean="0">
                <a:solidFill>
                  <a:schemeClr val="bg1"/>
                </a:solidFill>
              </a:rPr>
              <a:t>Example</a:t>
            </a:r>
            <a:endParaRPr lang="en-US" altLang="de-DE" smtClean="0">
              <a:solidFill>
                <a:schemeClr val="bg1"/>
              </a:solidFill>
            </a:endParaRPr>
          </a:p>
        </p:txBody>
      </p:sp>
      <p:graphicFrame>
        <p:nvGraphicFramePr>
          <p:cNvPr id="39941" name="Object 0"/>
          <p:cNvGraphicFramePr>
            <a:graphicFrameLocks noChangeAspect="1"/>
          </p:cNvGraphicFramePr>
          <p:nvPr/>
        </p:nvGraphicFramePr>
        <p:xfrm>
          <a:off x="971550" y="3289300"/>
          <a:ext cx="67691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Equation" r:id="rId3" imgW="2870200" imgH="457200" progId="Equation.3">
                  <p:embed/>
                </p:oleObj>
              </mc:Choice>
              <mc:Fallback>
                <p:oleObj name="Equation" r:id="rId3" imgW="2870200" imgH="457200" progId="Equation.3">
                  <p:embed/>
                  <p:pic>
                    <p:nvPicPr>
                      <p:cNvPr id="39941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289300"/>
                        <a:ext cx="67691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2" name="Text Box 218"/>
          <p:cNvSpPr txBox="1">
            <a:spLocks noChangeArrowheads="1"/>
          </p:cNvSpPr>
          <p:nvPr/>
        </p:nvSpPr>
        <p:spPr bwMode="auto">
          <a:xfrm>
            <a:off x="900113" y="2636838"/>
            <a:ext cx="1943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400" b="1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</a:t>
            </a:r>
            <a:r>
              <a:rPr kumimoji="0" lang="tr-TR" altLang="de-DE" sz="2400" b="1" i="0" u="none" strike="noStrike" kern="1200" cap="none" spc="0" normalizeH="0" baseline="-2500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</a:t>
            </a:r>
            <a:r>
              <a:rPr kumimoji="0" lang="tr-TR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=</a:t>
            </a:r>
            <a:r>
              <a:rPr kumimoji="0" lang="tr-TR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(7  11  13)</a:t>
            </a:r>
            <a:endParaRPr kumimoji="0" lang="en-US" altLang="de-DE" sz="2400" b="1" i="1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9943" name="Text Box 219"/>
          <p:cNvSpPr txBox="1">
            <a:spLocks noChangeArrowheads="1"/>
          </p:cNvSpPr>
          <p:nvPr/>
        </p:nvSpPr>
        <p:spPr bwMode="auto">
          <a:xfrm>
            <a:off x="827088" y="2133600"/>
            <a:ext cx="18002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400" b="1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</a:t>
            </a:r>
            <a:r>
              <a:rPr kumimoji="0" lang="tr-TR" altLang="de-DE" sz="2400" b="1" i="0" u="none" strike="noStrike" kern="1200" cap="none" spc="0" normalizeH="0" baseline="-2500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</a:t>
            </a:r>
            <a:r>
              <a:rPr kumimoji="0" lang="tr-TR" altLang="de-DE" sz="24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=</a:t>
            </a:r>
            <a:r>
              <a:rPr kumimoji="0" lang="tr-TR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(3  2  5)</a:t>
            </a:r>
            <a:endParaRPr kumimoji="0" lang="en-US" altLang="de-DE" sz="2400" b="1" i="1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9944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F4B07B-F763-4A75-81ED-B61292DCEE5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662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3"/>
          <p:cNvSpPr txBox="1">
            <a:spLocks noGrp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900" b="1" i="0" u="none" strike="noStrike" kern="1200" cap="none" spc="0" normalizeH="0" baseline="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								</a:t>
            </a: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Cross Product</a:t>
            </a:r>
            <a:r>
              <a:rPr lang="tr-TR" altLang="de-DE" smtClean="0"/>
              <a:t>: </a:t>
            </a:r>
            <a:r>
              <a:rPr lang="tr-TR" altLang="de-DE" smtClean="0">
                <a:solidFill>
                  <a:srgbClr val="6600CC"/>
                </a:solidFill>
              </a:rPr>
              <a:t>Properties</a:t>
            </a:r>
            <a:endParaRPr lang="en-US" altLang="de-DE" smtClean="0">
              <a:solidFill>
                <a:srgbClr val="6600CC"/>
              </a:solidFill>
            </a:endParaRP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484313"/>
            <a:ext cx="8424862" cy="5040312"/>
          </a:xfrm>
        </p:spPr>
        <p:txBody>
          <a:bodyPr lIns="92075" tIns="46038" rIns="92075" bIns="46038"/>
          <a:lstStyle/>
          <a:p>
            <a:r>
              <a:rPr lang="en-US" altLang="de-DE" sz="2600" smtClean="0">
                <a:solidFill>
                  <a:schemeClr val="bg1"/>
                </a:solidFill>
              </a:rPr>
              <a:t>The</a:t>
            </a:r>
            <a:r>
              <a:rPr lang="en-US" altLang="de-DE" sz="2600" smtClean="0"/>
              <a:t> </a:t>
            </a:r>
            <a:r>
              <a:rPr lang="en-US" altLang="de-DE" sz="2600" i="1" smtClean="0">
                <a:solidFill>
                  <a:schemeClr val="tx2"/>
                </a:solidFill>
              </a:rPr>
              <a:t>cross product</a:t>
            </a:r>
            <a:r>
              <a:rPr lang="en-US" altLang="de-DE" sz="2600" smtClean="0"/>
              <a:t> </a:t>
            </a:r>
            <a:r>
              <a:rPr lang="en-US" altLang="de-DE" sz="2600" smtClean="0">
                <a:solidFill>
                  <a:schemeClr val="bg1"/>
                </a:solidFill>
              </a:rPr>
              <a:t>o</a:t>
            </a:r>
            <a:r>
              <a:rPr lang="tr-TR" altLang="de-DE" sz="2600" smtClean="0">
                <a:solidFill>
                  <a:schemeClr val="bg1"/>
                </a:solidFill>
              </a:rPr>
              <a:t>f any two parallel vectors is 0.</a:t>
            </a:r>
          </a:p>
          <a:p>
            <a:r>
              <a:rPr lang="en-US" altLang="de-DE" sz="2600" smtClean="0">
                <a:solidFill>
                  <a:schemeClr val="bg1"/>
                </a:solidFill>
              </a:rPr>
              <a:t>The</a:t>
            </a:r>
            <a:r>
              <a:rPr lang="en-US" altLang="de-DE" sz="2600" smtClean="0"/>
              <a:t> </a:t>
            </a:r>
            <a:r>
              <a:rPr lang="en-US" altLang="de-DE" sz="2600" i="1" smtClean="0">
                <a:solidFill>
                  <a:schemeClr val="tx2"/>
                </a:solidFill>
              </a:rPr>
              <a:t>cross product</a:t>
            </a:r>
            <a:r>
              <a:rPr lang="tr-TR" altLang="de-DE" sz="2600" i="1" smtClean="0">
                <a:solidFill>
                  <a:schemeClr val="tx2"/>
                </a:solidFill>
              </a:rPr>
              <a:t> </a:t>
            </a:r>
            <a:r>
              <a:rPr lang="tr-TR" altLang="de-DE" sz="2600" smtClean="0">
                <a:solidFill>
                  <a:schemeClr val="bg1"/>
                </a:solidFill>
              </a:rPr>
              <a:t>is </a:t>
            </a:r>
            <a:r>
              <a:rPr lang="tr-TR" altLang="de-DE" sz="2600" i="1" smtClean="0">
                <a:solidFill>
                  <a:schemeClr val="bg1"/>
                </a:solidFill>
              </a:rPr>
              <a:t>not commutative</a:t>
            </a:r>
            <a:r>
              <a:rPr lang="tr-TR" altLang="de-DE" sz="2600" smtClean="0">
                <a:solidFill>
                  <a:schemeClr val="bg1"/>
                </a:solidFill>
              </a:rPr>
              <a:t>, it is anticommutative, i. e.</a:t>
            </a:r>
          </a:p>
          <a:p>
            <a:pPr>
              <a:buFontTx/>
              <a:buNone/>
            </a:pPr>
            <a:endParaRPr lang="en-US" altLang="de-DE" sz="2600" smtClean="0"/>
          </a:p>
          <a:p>
            <a:endParaRPr lang="en-US" altLang="de-DE" sz="2600" smtClean="0"/>
          </a:p>
          <a:p>
            <a:r>
              <a:rPr lang="en-US" altLang="de-DE" sz="2600" smtClean="0">
                <a:solidFill>
                  <a:schemeClr val="bg1"/>
                </a:solidFill>
              </a:rPr>
              <a:t>The cross product </a:t>
            </a:r>
            <a:r>
              <a:rPr lang="tr-TR" altLang="de-DE" sz="2600" smtClean="0">
                <a:solidFill>
                  <a:schemeClr val="bg1"/>
                </a:solidFill>
              </a:rPr>
              <a:t>is </a:t>
            </a:r>
            <a:r>
              <a:rPr lang="tr-TR" altLang="de-DE" sz="2600" i="1" smtClean="0">
                <a:solidFill>
                  <a:schemeClr val="bg1"/>
                </a:solidFill>
              </a:rPr>
              <a:t>not associative</a:t>
            </a:r>
            <a:r>
              <a:rPr lang="tr-TR" altLang="de-DE" sz="2600" smtClean="0">
                <a:solidFill>
                  <a:schemeClr val="bg1"/>
                </a:solidFill>
              </a:rPr>
              <a:t>, i. e.</a:t>
            </a:r>
          </a:p>
          <a:p>
            <a:endParaRPr lang="tr-TR" altLang="de-DE" sz="260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altLang="de-DE" sz="2600" smtClean="0">
              <a:solidFill>
                <a:schemeClr val="bg1"/>
              </a:solidFill>
            </a:endParaRPr>
          </a:p>
          <a:p>
            <a:r>
              <a:rPr lang="en-US" altLang="de-DE" sz="2600" smtClean="0">
                <a:solidFill>
                  <a:schemeClr val="bg1"/>
                </a:solidFill>
              </a:rPr>
              <a:t>The cross product </a:t>
            </a:r>
            <a:r>
              <a:rPr lang="tr-TR" altLang="de-DE" sz="2600" smtClean="0">
                <a:solidFill>
                  <a:schemeClr val="bg1"/>
                </a:solidFill>
              </a:rPr>
              <a:t>is distributive, that is</a:t>
            </a:r>
            <a:endParaRPr lang="en-US" altLang="de-DE" sz="2600" smtClean="0">
              <a:solidFill>
                <a:schemeClr val="bg1"/>
              </a:solidFill>
            </a:endParaRPr>
          </a:p>
          <a:p>
            <a:endParaRPr lang="en-US" altLang="de-DE" sz="2600" smtClean="0">
              <a:solidFill>
                <a:schemeClr val="bg1"/>
              </a:solidFill>
            </a:endParaRPr>
          </a:p>
        </p:txBody>
      </p:sp>
      <p:graphicFrame>
        <p:nvGraphicFramePr>
          <p:cNvPr id="40965" name="Object 6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Equation" r:id="rId3" imgW="114151" imgH="215619" progId="Equation.3">
                  <p:embed/>
                </p:oleObj>
              </mc:Choice>
              <mc:Fallback>
                <p:oleObj name="Equation" r:id="rId3" imgW="114151" imgH="215619" progId="Equation.3">
                  <p:embed/>
                  <p:pic>
                    <p:nvPicPr>
                      <p:cNvPr id="4096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6" name="Object 0"/>
          <p:cNvGraphicFramePr>
            <a:graphicFrameLocks noChangeAspect="1"/>
          </p:cNvGraphicFramePr>
          <p:nvPr/>
        </p:nvGraphicFramePr>
        <p:xfrm>
          <a:off x="1403350" y="2997200"/>
          <a:ext cx="2328863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Equation" r:id="rId5" imgW="1205977" imgH="215806" progId="Equation.3">
                  <p:embed/>
                </p:oleObj>
              </mc:Choice>
              <mc:Fallback>
                <p:oleObj name="Equation" r:id="rId5" imgW="1205977" imgH="215806" progId="Equation.3">
                  <p:embed/>
                  <p:pic>
                    <p:nvPicPr>
                      <p:cNvPr id="40966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2997200"/>
                        <a:ext cx="2328863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7" name="Object 0"/>
          <p:cNvGraphicFramePr>
            <a:graphicFrameLocks noChangeAspect="1"/>
          </p:cNvGraphicFramePr>
          <p:nvPr/>
        </p:nvGraphicFramePr>
        <p:xfrm>
          <a:off x="1331913" y="4437063"/>
          <a:ext cx="3382962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Equation" r:id="rId7" imgW="1752600" imgH="228600" progId="Equation.3">
                  <p:embed/>
                </p:oleObj>
              </mc:Choice>
              <mc:Fallback>
                <p:oleObj name="Equation" r:id="rId7" imgW="1752600" imgH="228600" progId="Equation.3">
                  <p:embed/>
                  <p:pic>
                    <p:nvPicPr>
                      <p:cNvPr id="40967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437063"/>
                        <a:ext cx="3382962" cy="44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8" name="Object 0"/>
          <p:cNvGraphicFramePr>
            <a:graphicFrameLocks noChangeAspect="1"/>
          </p:cNvGraphicFramePr>
          <p:nvPr/>
        </p:nvGraphicFramePr>
        <p:xfrm>
          <a:off x="1208088" y="6084888"/>
          <a:ext cx="4191000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Equation" r:id="rId9" imgW="2171700" imgH="228600" progId="Equation.3">
                  <p:embed/>
                </p:oleObj>
              </mc:Choice>
              <mc:Fallback>
                <p:oleObj name="Equation" r:id="rId9" imgW="2171700" imgH="228600" progId="Equation.3">
                  <p:embed/>
                  <p:pic>
                    <p:nvPicPr>
                      <p:cNvPr id="40968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8088" y="6084888"/>
                        <a:ext cx="4191000" cy="44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9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4A97B88-49DA-4E85-9FB9-09A7689A496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468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tr-TR" altLang="de-DE" smtClean="0"/>
              <a:t>Finding a unit normal to a plane</a:t>
            </a:r>
            <a:endParaRPr lang="en-US" altLang="de-DE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84313"/>
            <a:ext cx="8748713" cy="936625"/>
          </a:xfrm>
        </p:spPr>
        <p:txBody>
          <a:bodyPr lIns="92075" tIns="46038" rIns="92075" bIns="46038"/>
          <a:lstStyle/>
          <a:p>
            <a:pPr>
              <a:buFontTx/>
              <a:buNone/>
            </a:pPr>
            <a:r>
              <a:rPr lang="tr-TR" altLang="de-DE" sz="2800" smtClean="0">
                <a:solidFill>
                  <a:schemeClr val="bg1"/>
                </a:solidFill>
              </a:rPr>
              <a:t>Find a unit normal to the plane containing the points </a:t>
            </a:r>
            <a:r>
              <a:rPr lang="tr-TR" altLang="de-DE" sz="2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A</a:t>
            </a: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(-1, 0,1</a:t>
            </a:r>
            <a:r>
              <a:rPr lang="tr-TR" altLang="de-DE" sz="2800" smtClean="0">
                <a:solidFill>
                  <a:schemeClr val="bg1"/>
                </a:solidFill>
              </a:rPr>
              <a:t>), </a:t>
            </a:r>
            <a:r>
              <a:rPr lang="tr-TR" altLang="de-DE" sz="2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B</a:t>
            </a: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(2, 3, -1), </a:t>
            </a:r>
            <a:r>
              <a:rPr lang="tr-TR" altLang="de-DE" sz="28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C</a:t>
            </a: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(1, 4, 2)</a:t>
            </a:r>
            <a:endParaRPr lang="en-US" altLang="de-DE" smtClean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988" name="AutoShape 6"/>
          <p:cNvSpPr>
            <a:spLocks noChangeArrowheads="1"/>
          </p:cNvSpPr>
          <p:nvPr/>
        </p:nvSpPr>
        <p:spPr bwMode="auto">
          <a:xfrm flipH="1">
            <a:off x="468313" y="2997200"/>
            <a:ext cx="4464050" cy="1655763"/>
          </a:xfrm>
          <a:prstGeom prst="parallelogram">
            <a:avLst>
              <a:gd name="adj" fmla="val 67402"/>
            </a:avLst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343" name="Line 8"/>
          <p:cNvSpPr>
            <a:spLocks noChangeShapeType="1"/>
          </p:cNvSpPr>
          <p:nvPr/>
        </p:nvSpPr>
        <p:spPr bwMode="auto">
          <a:xfrm flipV="1">
            <a:off x="2987675" y="3284538"/>
            <a:ext cx="0" cy="86518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344" name="Line 9"/>
          <p:cNvSpPr>
            <a:spLocks noChangeShapeType="1"/>
          </p:cNvSpPr>
          <p:nvPr/>
        </p:nvSpPr>
        <p:spPr bwMode="auto">
          <a:xfrm flipH="1" flipV="1">
            <a:off x="2051050" y="3500438"/>
            <a:ext cx="936625" cy="64928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345" name="Line 10"/>
          <p:cNvSpPr>
            <a:spLocks noChangeShapeType="1"/>
          </p:cNvSpPr>
          <p:nvPr/>
        </p:nvSpPr>
        <p:spPr bwMode="auto">
          <a:xfrm flipH="1">
            <a:off x="2555875" y="4149725"/>
            <a:ext cx="431800" cy="287338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992" name="AutoShape 11"/>
          <p:cNvSpPr>
            <a:spLocks noChangeArrowheads="1"/>
          </p:cNvSpPr>
          <p:nvPr/>
        </p:nvSpPr>
        <p:spPr bwMode="auto">
          <a:xfrm rot="1847625" flipH="1" flipV="1">
            <a:off x="2682875" y="4052888"/>
            <a:ext cx="282575" cy="155575"/>
          </a:xfrm>
          <a:prstGeom prst="parallelogram">
            <a:avLst>
              <a:gd name="adj" fmla="val 45408"/>
            </a:avLst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347" name="Line 13"/>
          <p:cNvSpPr>
            <a:spLocks noChangeShapeType="1"/>
          </p:cNvSpPr>
          <p:nvPr/>
        </p:nvSpPr>
        <p:spPr bwMode="auto">
          <a:xfrm flipH="1">
            <a:off x="2835275" y="3933825"/>
            <a:ext cx="152400" cy="1016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348" name="Line 14"/>
          <p:cNvSpPr>
            <a:spLocks noChangeShapeType="1"/>
          </p:cNvSpPr>
          <p:nvPr/>
        </p:nvSpPr>
        <p:spPr bwMode="auto">
          <a:xfrm>
            <a:off x="2843213" y="4017963"/>
            <a:ext cx="0" cy="2159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995" name="Text Box 16"/>
          <p:cNvSpPr txBox="1">
            <a:spLocks noChangeArrowheads="1"/>
          </p:cNvSpPr>
          <p:nvPr/>
        </p:nvSpPr>
        <p:spPr bwMode="auto">
          <a:xfrm>
            <a:off x="1522413" y="3192463"/>
            <a:ext cx="647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000" b="1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</a:t>
            </a:r>
            <a:endParaRPr kumimoji="0" lang="en-US" altLang="de-DE" sz="2000" b="1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1996" name="Text Box 17"/>
          <p:cNvSpPr txBox="1">
            <a:spLocks noChangeArrowheads="1"/>
          </p:cNvSpPr>
          <p:nvPr/>
        </p:nvSpPr>
        <p:spPr bwMode="auto">
          <a:xfrm>
            <a:off x="2649538" y="2916238"/>
            <a:ext cx="647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000" b="1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</a:t>
            </a:r>
            <a:endParaRPr kumimoji="0" lang="en-US" altLang="de-DE" sz="2000" b="1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1997" name="Text Box 18"/>
          <p:cNvSpPr txBox="1">
            <a:spLocks noChangeArrowheads="1"/>
          </p:cNvSpPr>
          <p:nvPr/>
        </p:nvSpPr>
        <p:spPr bwMode="auto">
          <a:xfrm>
            <a:off x="2055813" y="4330700"/>
            <a:ext cx="647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000" b="1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</a:t>
            </a:r>
            <a:endParaRPr kumimoji="0" lang="en-US" altLang="de-DE" sz="2000" b="1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1998" name="Line 21"/>
          <p:cNvSpPr>
            <a:spLocks noChangeShapeType="1"/>
          </p:cNvSpPr>
          <p:nvPr/>
        </p:nvSpPr>
        <p:spPr bwMode="auto">
          <a:xfrm flipH="1">
            <a:off x="4284663" y="2852738"/>
            <a:ext cx="792162" cy="8636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999" name="Line 22"/>
          <p:cNvSpPr>
            <a:spLocks noChangeShapeType="1"/>
          </p:cNvSpPr>
          <p:nvPr/>
        </p:nvSpPr>
        <p:spPr bwMode="auto">
          <a:xfrm flipH="1">
            <a:off x="3276600" y="3933825"/>
            <a:ext cx="792163" cy="8636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000" name="Text Box 23"/>
          <p:cNvSpPr txBox="1">
            <a:spLocks noChangeArrowheads="1"/>
          </p:cNvSpPr>
          <p:nvPr/>
        </p:nvSpPr>
        <p:spPr bwMode="auto">
          <a:xfrm>
            <a:off x="2771775" y="3990975"/>
            <a:ext cx="6477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tr-TR" altLang="de-DE" sz="2000" b="1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</a:t>
            </a:r>
            <a:endParaRPr kumimoji="0" lang="en-US" altLang="de-DE" sz="2000" b="1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aphicFrame>
        <p:nvGraphicFramePr>
          <p:cNvPr id="42001" name="Object 24"/>
          <p:cNvGraphicFramePr>
            <a:graphicFrameLocks noChangeAspect="1"/>
          </p:cNvGraphicFramePr>
          <p:nvPr/>
        </p:nvGraphicFramePr>
        <p:xfrm>
          <a:off x="5362575" y="2768600"/>
          <a:ext cx="3817938" cy="188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Equation" r:id="rId3" imgW="1854200" imgH="914400" progId="Equation.3">
                  <p:embed/>
                </p:oleObj>
              </mc:Choice>
              <mc:Fallback>
                <p:oleObj name="Equation" r:id="rId3" imgW="1854200" imgH="914400" progId="Equation.3">
                  <p:embed/>
                  <p:pic>
                    <p:nvPicPr>
                      <p:cNvPr id="42001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2575" y="2768600"/>
                        <a:ext cx="3817938" cy="1884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02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3E142C-F3C0-4863-9641-55AB4FA8695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697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Triangle Arithmetic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524000"/>
            <a:ext cx="8382000" cy="4343400"/>
          </a:xfrm>
        </p:spPr>
        <p:txBody>
          <a:bodyPr lIns="92075" tIns="46038" rIns="92075" bIns="46038"/>
          <a:lstStyle/>
          <a:p>
            <a:r>
              <a:rPr lang="en-US" altLang="de-DE" smtClean="0">
                <a:solidFill>
                  <a:schemeClr val="bg1"/>
                </a:solidFill>
              </a:rPr>
              <a:t>Consider a triangle, (a, b, c)</a:t>
            </a:r>
          </a:p>
          <a:p>
            <a:pPr lvl="1">
              <a:buFont typeface="Tahoma" panose="020B0604030504040204" pitchFamily="34" charset="0"/>
              <a:buNone/>
            </a:pPr>
            <a:r>
              <a:rPr lang="en-US" altLang="de-DE" smtClean="0">
                <a:solidFill>
                  <a:schemeClr val="bg1"/>
                </a:solidFill>
              </a:rPr>
              <a:t>a,b,c = (x,y,z) tuples</a:t>
            </a:r>
          </a:p>
          <a:p>
            <a:pPr lvl="1"/>
            <a:endParaRPr lang="en-US" altLang="de-DE" smtClean="0">
              <a:solidFill>
                <a:schemeClr val="bg1"/>
              </a:solidFill>
            </a:endParaRPr>
          </a:p>
          <a:p>
            <a:r>
              <a:rPr lang="en-US" altLang="de-DE" smtClean="0">
                <a:solidFill>
                  <a:schemeClr val="bg1"/>
                </a:solidFill>
              </a:rPr>
              <a:t>Surface area = s</a:t>
            </a:r>
            <a:r>
              <a:rPr lang="en-US" altLang="de-DE" baseline="-25000" smtClean="0">
                <a:solidFill>
                  <a:schemeClr val="bg1"/>
                </a:solidFill>
              </a:rPr>
              <a:t>a</a:t>
            </a:r>
            <a:r>
              <a:rPr lang="en-US" altLang="de-DE" smtClean="0">
                <a:solidFill>
                  <a:schemeClr val="bg1"/>
                </a:solidFill>
              </a:rPr>
              <a:t> = ½ * ||(b –a) </a:t>
            </a:r>
            <a:r>
              <a:rPr lang="en-US" altLang="de-DE" sz="2000" b="1" smtClean="0">
                <a:solidFill>
                  <a:schemeClr val="bg1"/>
                </a:solidFill>
              </a:rPr>
              <a:t>X</a:t>
            </a:r>
            <a:r>
              <a:rPr lang="en-US" altLang="de-DE" smtClean="0">
                <a:solidFill>
                  <a:schemeClr val="bg1"/>
                </a:solidFill>
              </a:rPr>
              <a:t> (c-a)||</a:t>
            </a:r>
          </a:p>
          <a:p>
            <a:endParaRPr lang="en-US" altLang="de-DE" smtClean="0">
              <a:solidFill>
                <a:schemeClr val="bg1"/>
              </a:solidFill>
            </a:endParaRPr>
          </a:p>
          <a:p>
            <a:r>
              <a:rPr lang="en-US" altLang="de-DE" smtClean="0">
                <a:solidFill>
                  <a:schemeClr val="bg1"/>
                </a:solidFill>
              </a:rPr>
              <a:t>Unit normal = (1/2s</a:t>
            </a:r>
            <a:r>
              <a:rPr lang="en-US" altLang="de-DE" baseline="-25000" smtClean="0">
                <a:solidFill>
                  <a:schemeClr val="bg1"/>
                </a:solidFill>
              </a:rPr>
              <a:t>a</a:t>
            </a:r>
            <a:r>
              <a:rPr lang="en-US" altLang="de-DE" smtClean="0">
                <a:solidFill>
                  <a:schemeClr val="bg1"/>
                </a:solidFill>
              </a:rPr>
              <a:t>) * (b-a) </a:t>
            </a:r>
            <a:r>
              <a:rPr lang="en-US" altLang="de-DE" sz="2000" b="1" smtClean="0">
                <a:solidFill>
                  <a:schemeClr val="bg1"/>
                </a:solidFill>
              </a:rPr>
              <a:t>X</a:t>
            </a:r>
            <a:r>
              <a:rPr lang="en-US" altLang="de-DE" smtClean="0">
                <a:solidFill>
                  <a:schemeClr val="bg1"/>
                </a:solidFill>
              </a:rPr>
              <a:t> (c-a)</a:t>
            </a:r>
          </a:p>
        </p:txBody>
      </p:sp>
      <p:sp>
        <p:nvSpPr>
          <p:cNvPr id="43012" name="Freeform 4"/>
          <p:cNvSpPr>
            <a:spLocks/>
          </p:cNvSpPr>
          <p:nvPr/>
        </p:nvSpPr>
        <p:spPr bwMode="auto">
          <a:xfrm>
            <a:off x="6248400" y="1600200"/>
            <a:ext cx="1447800" cy="762000"/>
          </a:xfrm>
          <a:custGeom>
            <a:avLst/>
            <a:gdLst>
              <a:gd name="T0" fmla="*/ 0 w 912"/>
              <a:gd name="T1" fmla="*/ 2147483647 h 480"/>
              <a:gd name="T2" fmla="*/ 2147483647 w 912"/>
              <a:gd name="T3" fmla="*/ 0 h 480"/>
              <a:gd name="T4" fmla="*/ 2147483647 w 912"/>
              <a:gd name="T5" fmla="*/ 2147483647 h 480"/>
              <a:gd name="T6" fmla="*/ 0 w 912"/>
              <a:gd name="T7" fmla="*/ 2147483647 h 480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480"/>
              <a:gd name="T14" fmla="*/ 912 w 912"/>
              <a:gd name="T15" fmla="*/ 480 h 4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480">
                <a:moveTo>
                  <a:pt x="0" y="480"/>
                </a:moveTo>
                <a:lnTo>
                  <a:pt x="816" y="0"/>
                </a:lnTo>
                <a:lnTo>
                  <a:pt x="912" y="432"/>
                </a:lnTo>
                <a:lnTo>
                  <a:pt x="0" y="480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5997575" y="2117725"/>
            <a:ext cx="328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</a:t>
            </a: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7696200" y="21336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7466013" y="1371600"/>
            <a:ext cx="328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None/>
              <a:tabLst/>
              <a:defRPr/>
            </a:pP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</a:t>
            </a:r>
          </a:p>
        </p:txBody>
      </p:sp>
      <p:sp>
        <p:nvSpPr>
          <p:cNvPr id="43016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4409D7-CBF2-4C4A-9FA4-96EC17385C0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178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3"/>
          <p:cNvSpPr txBox="1">
            <a:spLocks noGrp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900" b="1" i="0" u="none" strike="noStrike" kern="1200" cap="none" spc="0" normalizeH="0" baseline="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								</a:t>
            </a: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384300"/>
          </a:xfrm>
        </p:spPr>
        <p:txBody>
          <a:bodyPr lIns="92075" tIns="46038" rIns="92075" bIns="46038"/>
          <a:lstStyle/>
          <a:p>
            <a:r>
              <a:rPr lang="en-US" altLang="de-DE" smtClean="0"/>
              <a:t>Vector Spaces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981075"/>
            <a:ext cx="8424862" cy="4968875"/>
          </a:xfrm>
        </p:spPr>
        <p:txBody>
          <a:bodyPr lIns="92075" tIns="46038" rIns="92075" bIns="46038"/>
          <a:lstStyle/>
          <a:p>
            <a:r>
              <a:rPr lang="en-US" altLang="de-DE" sz="2800" smtClean="0">
                <a:solidFill>
                  <a:schemeClr val="bg1"/>
                </a:solidFill>
              </a:rPr>
              <a:t>A</a:t>
            </a:r>
            <a:r>
              <a:rPr lang="en-US" altLang="de-DE" sz="2800" smtClean="0"/>
              <a:t> </a:t>
            </a:r>
            <a:r>
              <a:rPr lang="en-US" altLang="de-DE" sz="2800" i="1" smtClean="0">
                <a:solidFill>
                  <a:schemeClr val="tx2"/>
                </a:solidFill>
              </a:rPr>
              <a:t>linear combination</a:t>
            </a:r>
            <a:r>
              <a:rPr lang="en-US" altLang="de-DE" sz="2800" smtClean="0"/>
              <a:t> </a:t>
            </a:r>
            <a:r>
              <a:rPr lang="en-US" altLang="de-DE" sz="2800" smtClean="0">
                <a:solidFill>
                  <a:schemeClr val="bg1"/>
                </a:solidFill>
              </a:rPr>
              <a:t>of vectors results in a new vector:</a:t>
            </a:r>
          </a:p>
          <a:p>
            <a:pPr lvl="1">
              <a:buFont typeface="Tahoma" panose="020B0604030504040204" pitchFamily="34" charset="0"/>
              <a:buNone/>
            </a:pPr>
            <a:r>
              <a:rPr lang="en-US" altLang="de-DE" b="1" smtClean="0">
                <a:solidFill>
                  <a:schemeClr val="bg1"/>
                </a:solidFill>
              </a:rPr>
              <a:t>			</a:t>
            </a:r>
            <a:r>
              <a:rPr lang="en-US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en-US" altLang="de-DE" b="1" smtClean="0">
                <a:solidFill>
                  <a:schemeClr val="bg1"/>
                </a:solidFill>
              </a:rPr>
              <a:t> </a:t>
            </a:r>
            <a:r>
              <a:rPr lang="en-US" altLang="de-DE" smtClean="0">
                <a:solidFill>
                  <a:schemeClr val="bg1"/>
                </a:solidFill>
              </a:rPr>
              <a:t>= </a:t>
            </a:r>
            <a:r>
              <a:rPr lang="en-US" altLang="de-DE" smtClean="0">
                <a:solidFill>
                  <a:schemeClr val="bg1"/>
                </a:solidFill>
                <a:latin typeface="Symbol" panose="05050102010706020507" pitchFamily="18" charset="2"/>
              </a:rPr>
              <a:t>a</a:t>
            </a:r>
            <a:r>
              <a:rPr lang="en-US" altLang="de-DE" baseline="-25000" smtClean="0">
                <a:solidFill>
                  <a:schemeClr val="bg1"/>
                </a:solidFill>
              </a:rPr>
              <a:t>1</a:t>
            </a:r>
            <a:r>
              <a:rPr lang="en-US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en-US" altLang="de-DE" baseline="-25000" smtClean="0">
                <a:solidFill>
                  <a:schemeClr val="bg1"/>
                </a:solidFill>
              </a:rPr>
              <a:t>1</a:t>
            </a:r>
            <a:r>
              <a:rPr lang="en-US" altLang="de-DE" smtClean="0">
                <a:solidFill>
                  <a:schemeClr val="bg1"/>
                </a:solidFill>
              </a:rPr>
              <a:t> + </a:t>
            </a:r>
            <a:r>
              <a:rPr lang="en-US" altLang="de-DE" smtClean="0">
                <a:solidFill>
                  <a:schemeClr val="bg1"/>
                </a:solidFill>
                <a:latin typeface="Symbol" panose="05050102010706020507" pitchFamily="18" charset="2"/>
              </a:rPr>
              <a:t>a</a:t>
            </a:r>
            <a:r>
              <a:rPr lang="en-US" altLang="de-DE" baseline="-25000" smtClean="0">
                <a:solidFill>
                  <a:schemeClr val="bg1"/>
                </a:solidFill>
              </a:rPr>
              <a:t>2</a:t>
            </a:r>
            <a:r>
              <a:rPr lang="en-US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en-US" altLang="de-DE" baseline="-25000" smtClean="0">
                <a:solidFill>
                  <a:schemeClr val="bg1"/>
                </a:solidFill>
              </a:rPr>
              <a:t>2</a:t>
            </a:r>
            <a:r>
              <a:rPr lang="en-US" altLang="de-DE" smtClean="0">
                <a:solidFill>
                  <a:schemeClr val="bg1"/>
                </a:solidFill>
              </a:rPr>
              <a:t> + … + </a:t>
            </a:r>
            <a:r>
              <a:rPr lang="en-US" altLang="de-DE" smtClean="0">
                <a:solidFill>
                  <a:schemeClr val="bg1"/>
                </a:solidFill>
                <a:latin typeface="Symbol" panose="05050102010706020507" pitchFamily="18" charset="2"/>
              </a:rPr>
              <a:t>a</a:t>
            </a:r>
            <a:r>
              <a:rPr lang="en-US" altLang="de-DE" baseline="-25000" smtClean="0">
                <a:solidFill>
                  <a:schemeClr val="bg1"/>
                </a:solidFill>
              </a:rPr>
              <a:t>n</a:t>
            </a:r>
            <a:r>
              <a:rPr lang="en-US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en-US" altLang="de-DE" baseline="-25000" smtClean="0">
                <a:solidFill>
                  <a:schemeClr val="bg1"/>
                </a:solidFill>
              </a:rPr>
              <a:t>n</a:t>
            </a:r>
          </a:p>
          <a:p>
            <a:r>
              <a:rPr lang="en-US" altLang="de-DE" sz="2800" smtClean="0">
                <a:solidFill>
                  <a:schemeClr val="bg1"/>
                </a:solidFill>
              </a:rPr>
              <a:t>If the only set of scalars such that</a:t>
            </a:r>
          </a:p>
          <a:p>
            <a:pPr>
              <a:buFontTx/>
              <a:buNone/>
            </a:pPr>
            <a:r>
              <a:rPr lang="en-US" altLang="de-DE" smtClean="0">
                <a:solidFill>
                  <a:schemeClr val="bg1"/>
                </a:solidFill>
              </a:rPr>
              <a:t>			</a:t>
            </a:r>
            <a:r>
              <a:rPr lang="en-US" altLang="de-DE" sz="2800" smtClean="0">
                <a:solidFill>
                  <a:schemeClr val="bg1"/>
                </a:solidFill>
              </a:rPr>
              <a:t> </a:t>
            </a:r>
            <a:r>
              <a:rPr lang="en-US" altLang="de-DE" sz="2600" smtClean="0">
                <a:solidFill>
                  <a:schemeClr val="bg1"/>
                </a:solidFill>
                <a:latin typeface="Symbol" panose="05050102010706020507" pitchFamily="18" charset="2"/>
              </a:rPr>
              <a:t>a</a:t>
            </a:r>
            <a:r>
              <a:rPr lang="en-US" altLang="de-DE" sz="2600" baseline="-25000" smtClean="0">
                <a:solidFill>
                  <a:schemeClr val="bg1"/>
                </a:solidFill>
              </a:rPr>
              <a:t>1</a:t>
            </a:r>
            <a:r>
              <a:rPr lang="en-US" altLang="de-DE" sz="26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en-US" altLang="de-DE" sz="2600" baseline="-25000" smtClean="0">
                <a:solidFill>
                  <a:schemeClr val="bg1"/>
                </a:solidFill>
              </a:rPr>
              <a:t>1</a:t>
            </a:r>
            <a:r>
              <a:rPr lang="en-US" altLang="de-DE" sz="2600" smtClean="0">
                <a:solidFill>
                  <a:schemeClr val="bg1"/>
                </a:solidFill>
              </a:rPr>
              <a:t> + </a:t>
            </a:r>
            <a:r>
              <a:rPr lang="en-US" altLang="de-DE" sz="2600" smtClean="0">
                <a:solidFill>
                  <a:schemeClr val="bg1"/>
                </a:solidFill>
                <a:latin typeface="Symbol" panose="05050102010706020507" pitchFamily="18" charset="2"/>
              </a:rPr>
              <a:t>a</a:t>
            </a:r>
            <a:r>
              <a:rPr lang="en-US" altLang="de-DE" sz="2600" baseline="-25000" smtClean="0">
                <a:solidFill>
                  <a:schemeClr val="bg1"/>
                </a:solidFill>
              </a:rPr>
              <a:t>2</a:t>
            </a:r>
            <a:r>
              <a:rPr lang="en-US" altLang="de-DE" sz="26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en-US" altLang="de-DE" sz="2600" baseline="-25000" smtClean="0">
                <a:solidFill>
                  <a:schemeClr val="bg1"/>
                </a:solidFill>
              </a:rPr>
              <a:t>2</a:t>
            </a:r>
            <a:r>
              <a:rPr lang="en-US" altLang="de-DE" sz="2600" smtClean="0">
                <a:solidFill>
                  <a:schemeClr val="bg1"/>
                </a:solidFill>
              </a:rPr>
              <a:t> + … + </a:t>
            </a:r>
            <a:r>
              <a:rPr lang="en-US" altLang="de-DE" sz="2600" smtClean="0">
                <a:solidFill>
                  <a:schemeClr val="bg1"/>
                </a:solidFill>
                <a:latin typeface="Symbol" panose="05050102010706020507" pitchFamily="18" charset="2"/>
              </a:rPr>
              <a:t>a</a:t>
            </a:r>
            <a:r>
              <a:rPr lang="en-US" altLang="de-DE" sz="2600" baseline="-25000" smtClean="0">
                <a:solidFill>
                  <a:schemeClr val="bg1"/>
                </a:solidFill>
              </a:rPr>
              <a:t>n</a:t>
            </a:r>
            <a:r>
              <a:rPr lang="en-US" altLang="de-DE" sz="26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en-US" altLang="de-DE" sz="2600" baseline="-25000" smtClean="0">
                <a:solidFill>
                  <a:schemeClr val="bg1"/>
                </a:solidFill>
              </a:rPr>
              <a:t>n</a:t>
            </a:r>
            <a:r>
              <a:rPr lang="en-US" altLang="de-DE" sz="2600" smtClean="0">
                <a:solidFill>
                  <a:schemeClr val="bg1"/>
                </a:solidFill>
              </a:rPr>
              <a:t> = </a:t>
            </a:r>
            <a:r>
              <a:rPr lang="en-US" altLang="de-DE" sz="2600" b="1" smtClean="0">
                <a:solidFill>
                  <a:schemeClr val="bg1"/>
                </a:solidFill>
              </a:rPr>
              <a:t>0</a:t>
            </a:r>
            <a:endParaRPr lang="en-US" altLang="de-DE" sz="260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altLang="de-DE" sz="2600" smtClean="0">
                <a:solidFill>
                  <a:schemeClr val="bg1"/>
                </a:solidFill>
              </a:rPr>
              <a:t>    is 		</a:t>
            </a:r>
            <a:r>
              <a:rPr lang="en-US" altLang="de-DE" sz="2600" smtClean="0">
                <a:solidFill>
                  <a:schemeClr val="bg1"/>
                </a:solidFill>
                <a:latin typeface="Symbol" panose="05050102010706020507" pitchFamily="18" charset="2"/>
              </a:rPr>
              <a:t>a</a:t>
            </a:r>
            <a:r>
              <a:rPr lang="en-US" altLang="de-DE" sz="2600" baseline="-25000" smtClean="0">
                <a:solidFill>
                  <a:schemeClr val="bg1"/>
                </a:solidFill>
              </a:rPr>
              <a:t>1</a:t>
            </a:r>
            <a:r>
              <a:rPr lang="en-US" altLang="de-DE" sz="2600" smtClean="0">
                <a:solidFill>
                  <a:schemeClr val="bg1"/>
                </a:solidFill>
              </a:rPr>
              <a:t> = </a:t>
            </a:r>
            <a:r>
              <a:rPr lang="en-US" altLang="de-DE" sz="2600" smtClean="0">
                <a:solidFill>
                  <a:schemeClr val="bg1"/>
                </a:solidFill>
                <a:latin typeface="Symbol" panose="05050102010706020507" pitchFamily="18" charset="2"/>
              </a:rPr>
              <a:t>a</a:t>
            </a:r>
            <a:r>
              <a:rPr lang="en-US" altLang="de-DE" sz="2600" baseline="-25000" smtClean="0">
                <a:solidFill>
                  <a:schemeClr val="bg1"/>
                </a:solidFill>
              </a:rPr>
              <a:t>2</a:t>
            </a:r>
            <a:r>
              <a:rPr lang="en-US" altLang="de-DE" sz="2600" smtClean="0">
                <a:solidFill>
                  <a:schemeClr val="bg1"/>
                </a:solidFill>
              </a:rPr>
              <a:t> = … = </a:t>
            </a:r>
            <a:r>
              <a:rPr lang="en-US" altLang="de-DE" sz="2600" smtClean="0">
                <a:solidFill>
                  <a:schemeClr val="bg1"/>
                </a:solidFill>
                <a:latin typeface="Symbol" panose="05050102010706020507" pitchFamily="18" charset="2"/>
              </a:rPr>
              <a:t>a</a:t>
            </a:r>
            <a:r>
              <a:rPr lang="en-US" altLang="de-DE" sz="2600" baseline="-25000" smtClean="0">
                <a:solidFill>
                  <a:schemeClr val="bg1"/>
                </a:solidFill>
              </a:rPr>
              <a:t>3</a:t>
            </a:r>
            <a:r>
              <a:rPr lang="en-US" altLang="de-DE" sz="2600" smtClean="0">
                <a:solidFill>
                  <a:schemeClr val="bg1"/>
                </a:solidFill>
              </a:rPr>
              <a:t> = </a:t>
            </a:r>
            <a:r>
              <a:rPr lang="en-US" altLang="de-DE" sz="2600" b="1" smtClean="0">
                <a:solidFill>
                  <a:schemeClr val="bg1"/>
                </a:solidFill>
              </a:rPr>
              <a:t>0</a:t>
            </a:r>
            <a:endParaRPr lang="en-US" altLang="de-DE" sz="260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altLang="de-DE" sz="2800" smtClean="0">
                <a:solidFill>
                  <a:schemeClr val="bg1"/>
                </a:solidFill>
              </a:rPr>
              <a:t>    then we say the vectors are</a:t>
            </a:r>
            <a:r>
              <a:rPr lang="en-US" altLang="de-DE" sz="2800" smtClean="0"/>
              <a:t> </a:t>
            </a:r>
            <a:r>
              <a:rPr lang="en-US" altLang="de-DE" sz="2800" i="1" smtClean="0">
                <a:solidFill>
                  <a:schemeClr val="tx2"/>
                </a:solidFill>
              </a:rPr>
              <a:t>linearly independent</a:t>
            </a:r>
            <a:endParaRPr lang="en-US" altLang="de-DE" sz="2800" smtClean="0"/>
          </a:p>
          <a:p>
            <a:r>
              <a:rPr lang="en-US" altLang="de-DE" sz="2800" smtClean="0">
                <a:solidFill>
                  <a:schemeClr val="bg1"/>
                </a:solidFill>
              </a:rPr>
              <a:t>The</a:t>
            </a:r>
            <a:r>
              <a:rPr lang="en-US" altLang="de-DE" sz="2800" smtClean="0"/>
              <a:t> </a:t>
            </a:r>
            <a:r>
              <a:rPr lang="en-US" altLang="de-DE" sz="2800" i="1" smtClean="0">
                <a:solidFill>
                  <a:schemeClr val="tx2"/>
                </a:solidFill>
              </a:rPr>
              <a:t>dimension</a:t>
            </a:r>
            <a:r>
              <a:rPr lang="en-US" altLang="de-DE" sz="2800" smtClean="0"/>
              <a:t> </a:t>
            </a:r>
            <a:r>
              <a:rPr lang="en-US" altLang="de-DE" sz="2800" smtClean="0">
                <a:solidFill>
                  <a:schemeClr val="bg1"/>
                </a:solidFill>
              </a:rPr>
              <a:t>of a space is the greatest number of linearly independent vectors possible in a vector set</a:t>
            </a:r>
          </a:p>
          <a:p>
            <a:r>
              <a:rPr lang="en-US" altLang="de-DE" sz="2800" smtClean="0">
                <a:solidFill>
                  <a:schemeClr val="bg1"/>
                </a:solidFill>
              </a:rPr>
              <a:t>For a vector space of dimension </a:t>
            </a:r>
            <a:r>
              <a:rPr lang="en-US" altLang="de-DE" sz="2800" i="1" smtClean="0">
                <a:solidFill>
                  <a:schemeClr val="bg1"/>
                </a:solidFill>
              </a:rPr>
              <a:t>n</a:t>
            </a:r>
            <a:r>
              <a:rPr lang="en-US" altLang="de-DE" sz="2800" smtClean="0">
                <a:solidFill>
                  <a:schemeClr val="bg1"/>
                </a:solidFill>
              </a:rPr>
              <a:t>, any set of </a:t>
            </a:r>
            <a:r>
              <a:rPr lang="en-US" altLang="de-DE" sz="2800" i="1" smtClean="0">
                <a:solidFill>
                  <a:schemeClr val="bg1"/>
                </a:solidFill>
              </a:rPr>
              <a:t>n</a:t>
            </a:r>
            <a:r>
              <a:rPr lang="en-US" altLang="de-DE" sz="2800" smtClean="0">
                <a:solidFill>
                  <a:schemeClr val="bg1"/>
                </a:solidFill>
              </a:rPr>
              <a:t> linearly independent vectors form a</a:t>
            </a:r>
            <a:r>
              <a:rPr lang="en-US" altLang="de-DE" sz="2800" smtClean="0"/>
              <a:t> </a:t>
            </a:r>
            <a:r>
              <a:rPr lang="en-US" altLang="de-DE" sz="2800" i="1" smtClean="0">
                <a:solidFill>
                  <a:schemeClr val="tx2"/>
                </a:solidFill>
              </a:rPr>
              <a:t>basis</a:t>
            </a:r>
            <a:r>
              <a:rPr lang="en-US" altLang="de-DE" sz="2800" smtClean="0"/>
              <a:t> </a:t>
            </a:r>
          </a:p>
        </p:txBody>
      </p:sp>
      <p:sp>
        <p:nvSpPr>
          <p:cNvPr id="44037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49FC945-F7C3-477C-AB44-0E90257A8B5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693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/>
              <a:t>Vector Spaces: Basis Vectors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r>
              <a:rPr lang="en-US" altLang="de-DE" smtClean="0">
                <a:solidFill>
                  <a:schemeClr val="bg1"/>
                </a:solidFill>
              </a:rPr>
              <a:t>Given a basis for a vector space: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Each vector in the space is a </a:t>
            </a:r>
            <a:r>
              <a:rPr lang="en-US" altLang="de-DE" i="1" smtClean="0">
                <a:solidFill>
                  <a:schemeClr val="tx2"/>
                </a:solidFill>
              </a:rPr>
              <a:t>unique</a:t>
            </a:r>
            <a:r>
              <a:rPr lang="en-US" altLang="de-DE" smtClean="0"/>
              <a:t> </a:t>
            </a:r>
            <a:r>
              <a:rPr lang="en-US" altLang="de-DE" smtClean="0">
                <a:solidFill>
                  <a:schemeClr val="bg1"/>
                </a:solidFill>
              </a:rPr>
              <a:t>linear combination of the basis vectors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The</a:t>
            </a:r>
            <a:r>
              <a:rPr lang="en-US" altLang="de-DE" smtClean="0"/>
              <a:t> </a:t>
            </a:r>
            <a:r>
              <a:rPr lang="en-US" altLang="de-DE" i="1" smtClean="0">
                <a:solidFill>
                  <a:schemeClr val="tx2"/>
                </a:solidFill>
              </a:rPr>
              <a:t>coordinates</a:t>
            </a:r>
            <a:r>
              <a:rPr lang="en-US" altLang="de-DE" smtClean="0"/>
              <a:t> </a:t>
            </a:r>
            <a:r>
              <a:rPr lang="en-US" altLang="de-DE" smtClean="0">
                <a:solidFill>
                  <a:schemeClr val="bg1"/>
                </a:solidFill>
              </a:rPr>
              <a:t>of a vector are the scalars from this linear combination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If basis vectors are orthogonal and unit length:</a:t>
            </a:r>
          </a:p>
          <a:p>
            <a:pPr lvl="2"/>
            <a:r>
              <a:rPr lang="en-US" altLang="de-DE" smtClean="0">
                <a:solidFill>
                  <a:schemeClr val="bg1"/>
                </a:solidFill>
              </a:rPr>
              <a:t>Vectors comprise </a:t>
            </a:r>
            <a:r>
              <a:rPr lang="en-US" altLang="de-DE" smtClean="0">
                <a:solidFill>
                  <a:schemeClr val="tx2"/>
                </a:solidFill>
              </a:rPr>
              <a:t>orthonormal basis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Best-known example: Cartesian coordinates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Note that a given vector </a:t>
            </a:r>
            <a:r>
              <a:rPr lang="en-US" altLang="de-DE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en-US" altLang="de-DE" smtClean="0">
                <a:solidFill>
                  <a:schemeClr val="bg1"/>
                </a:solidFill>
              </a:rPr>
              <a:t> will have different coordinates for different bases</a:t>
            </a:r>
          </a:p>
        </p:txBody>
      </p:sp>
      <p:sp>
        <p:nvSpPr>
          <p:cNvPr id="45060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7C3F7C-F793-4C84-95A4-18B9EBFFECF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634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tr-TR" altLang="de-DE" smtClean="0"/>
              <a:t>Matrices</a:t>
            </a:r>
            <a:endParaRPr lang="en-US" altLang="de-DE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524000"/>
            <a:ext cx="7859713" cy="4784725"/>
          </a:xfrm>
        </p:spPr>
        <p:txBody>
          <a:bodyPr lIns="92075" tIns="46038" rIns="92075" bIns="46038"/>
          <a:lstStyle/>
          <a:p>
            <a:r>
              <a:rPr lang="tr-TR" altLang="de-DE" smtClean="0">
                <a:solidFill>
                  <a:schemeClr val="bg1"/>
                </a:solidFill>
              </a:rPr>
              <a:t>Matrix addition</a:t>
            </a:r>
          </a:p>
          <a:p>
            <a:pPr>
              <a:buFontTx/>
              <a:buNone/>
            </a:pPr>
            <a:endParaRPr lang="tr-TR" altLang="de-DE" smtClean="0">
              <a:solidFill>
                <a:schemeClr val="bg1"/>
              </a:solidFill>
            </a:endParaRPr>
          </a:p>
          <a:p>
            <a:r>
              <a:rPr lang="tr-TR" altLang="de-DE" smtClean="0">
                <a:solidFill>
                  <a:schemeClr val="bg1"/>
                </a:solidFill>
              </a:rPr>
              <a:t>Matrix multiplication</a:t>
            </a:r>
          </a:p>
          <a:p>
            <a:endParaRPr lang="tr-TR" altLang="de-DE" smtClean="0">
              <a:solidFill>
                <a:schemeClr val="bg1"/>
              </a:solidFill>
            </a:endParaRPr>
          </a:p>
          <a:p>
            <a:r>
              <a:rPr lang="tr-TR" altLang="de-DE" smtClean="0">
                <a:solidFill>
                  <a:schemeClr val="bg1"/>
                </a:solidFill>
              </a:rPr>
              <a:t>Matrix transpose</a:t>
            </a:r>
          </a:p>
          <a:p>
            <a:endParaRPr lang="tr-TR" altLang="de-DE" smtClean="0">
              <a:solidFill>
                <a:schemeClr val="bg1"/>
              </a:solidFill>
            </a:endParaRPr>
          </a:p>
          <a:p>
            <a:r>
              <a:rPr lang="tr-TR" altLang="de-DE" smtClean="0">
                <a:solidFill>
                  <a:schemeClr val="bg1"/>
                </a:solidFill>
              </a:rPr>
              <a:t>Determinant of a matrix</a:t>
            </a:r>
          </a:p>
          <a:p>
            <a:pPr>
              <a:buFontTx/>
              <a:buNone/>
            </a:pPr>
            <a:endParaRPr lang="tr-TR" altLang="de-DE" smtClean="0">
              <a:solidFill>
                <a:schemeClr val="bg1"/>
              </a:solidFill>
            </a:endParaRPr>
          </a:p>
          <a:p>
            <a:r>
              <a:rPr lang="tr-TR" altLang="de-DE" smtClean="0">
                <a:solidFill>
                  <a:schemeClr val="bg1"/>
                </a:solidFill>
              </a:rPr>
              <a:t>Matrix inverse</a:t>
            </a:r>
          </a:p>
          <a:p>
            <a:pPr>
              <a:buFontTx/>
              <a:buNone/>
            </a:pPr>
            <a:endParaRPr lang="en-US" altLang="de-DE" smtClean="0"/>
          </a:p>
        </p:txBody>
      </p:sp>
      <p:sp>
        <p:nvSpPr>
          <p:cNvPr id="46084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7ADF853-78E9-40A9-9240-1256771B42A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282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115888"/>
            <a:ext cx="8229600" cy="1384300"/>
          </a:xfrm>
        </p:spPr>
        <p:txBody>
          <a:bodyPr lIns="92075" tIns="46038" rIns="92075" bIns="46038"/>
          <a:lstStyle/>
          <a:p>
            <a:r>
              <a:rPr lang="tr-TR" altLang="de-DE" smtClean="0"/>
              <a:t>Complex numbers</a:t>
            </a:r>
            <a:endParaRPr lang="en-US" altLang="de-DE" smtClean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8313" y="1125538"/>
            <a:ext cx="8362950" cy="4670425"/>
          </a:xfrm>
        </p:spPr>
        <p:txBody>
          <a:bodyPr lIns="92075" tIns="46038" rIns="92075" bIns="46038"/>
          <a:lstStyle/>
          <a:p>
            <a:pPr>
              <a:lnSpc>
                <a:spcPct val="90000"/>
              </a:lnSpc>
              <a:buFontTx/>
              <a:buNone/>
            </a:pPr>
            <a:r>
              <a:rPr lang="tr-TR" altLang="de-DE" sz="2800" smtClean="0">
                <a:solidFill>
                  <a:schemeClr val="bg1"/>
                </a:solidFill>
              </a:rPr>
              <a:t>A complex number </a:t>
            </a:r>
            <a:r>
              <a:rPr lang="tr-TR" altLang="de-DE" sz="2800" i="1" smtClean="0">
                <a:solidFill>
                  <a:schemeClr val="bg1"/>
                </a:solidFill>
              </a:rPr>
              <a:t>z</a:t>
            </a:r>
            <a:r>
              <a:rPr lang="tr-TR" altLang="de-DE" sz="2800" smtClean="0">
                <a:solidFill>
                  <a:schemeClr val="bg1"/>
                </a:solidFill>
              </a:rPr>
              <a:t> is an ordered pair of real numbers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r-TR" altLang="de-DE" sz="2800" smtClean="0">
                <a:solidFill>
                  <a:schemeClr val="bg1"/>
                </a:solidFill>
              </a:rPr>
              <a:t> 	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r-TR" altLang="de-DE" sz="2800" smtClean="0">
                <a:solidFill>
                  <a:schemeClr val="bg1"/>
                </a:solidFill>
              </a:rPr>
              <a:t>	  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z = x+iy</a:t>
            </a:r>
            <a:endParaRPr lang="tr-TR" altLang="de-DE" sz="2800" smtClean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      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z = (x,y),    x = Re(z),   y = Im(z)</a:t>
            </a:r>
          </a:p>
          <a:p>
            <a:pPr>
              <a:lnSpc>
                <a:spcPct val="90000"/>
              </a:lnSpc>
              <a:buFontTx/>
              <a:buNone/>
            </a:pPr>
            <a:endParaRPr lang="de-DE" altLang="de-DE" sz="260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tr-TR" altLang="de-DE" sz="2800" smtClean="0">
                <a:solidFill>
                  <a:schemeClr val="bg1"/>
                </a:solidFill>
              </a:rPr>
              <a:t>   </a:t>
            </a:r>
            <a:r>
              <a:rPr lang="tr-TR" altLang="de-DE" sz="2800" b="1" smtClean="0">
                <a:solidFill>
                  <a:schemeClr val="bg1"/>
                </a:solidFill>
              </a:rPr>
              <a:t>Addition</a:t>
            </a:r>
            <a:r>
              <a:rPr lang="tr-TR" altLang="de-DE" sz="2800" smtClean="0">
                <a:solidFill>
                  <a:schemeClr val="bg1"/>
                </a:solidFill>
              </a:rPr>
              <a:t>,</a:t>
            </a:r>
            <a:r>
              <a:rPr lang="tr-TR" altLang="de-DE" sz="2800" b="1" smtClean="0">
                <a:solidFill>
                  <a:schemeClr val="bg1"/>
                </a:solidFill>
              </a:rPr>
              <a:t> substraction </a:t>
            </a:r>
            <a:r>
              <a:rPr lang="tr-TR" altLang="de-DE" sz="2800" smtClean="0">
                <a:solidFill>
                  <a:schemeClr val="bg1"/>
                </a:solidFill>
              </a:rPr>
              <a:t>and</a:t>
            </a:r>
            <a:r>
              <a:rPr lang="tr-TR" altLang="de-DE" sz="2800" b="1" smtClean="0">
                <a:solidFill>
                  <a:schemeClr val="bg1"/>
                </a:solidFill>
              </a:rPr>
              <a:t> scalar multiplication</a:t>
            </a:r>
            <a:r>
              <a:rPr lang="tr-TR" altLang="de-DE" sz="2800" smtClean="0">
                <a:solidFill>
                  <a:schemeClr val="bg1"/>
                </a:solidFill>
              </a:rPr>
              <a:t> of complex numbers are carried out using the same rules as for two-dimensional vectors.</a:t>
            </a:r>
          </a:p>
          <a:p>
            <a:pPr>
              <a:lnSpc>
                <a:spcPct val="90000"/>
              </a:lnSpc>
              <a:buFontTx/>
              <a:buNone/>
            </a:pPr>
            <a:endParaRPr lang="tr-TR" altLang="de-DE" sz="280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tr-TR" altLang="de-DE" sz="2800" smtClean="0">
                <a:solidFill>
                  <a:schemeClr val="bg1"/>
                </a:solidFill>
              </a:rPr>
              <a:t>    </a:t>
            </a:r>
            <a:r>
              <a:rPr lang="tr-TR" altLang="de-DE" sz="2800" b="1" smtClean="0">
                <a:solidFill>
                  <a:schemeClr val="bg1"/>
                </a:solidFill>
              </a:rPr>
              <a:t>Multiplication</a:t>
            </a:r>
            <a:r>
              <a:rPr lang="tr-TR" altLang="de-DE" sz="2800" smtClean="0">
                <a:solidFill>
                  <a:schemeClr val="bg1"/>
                </a:solidFill>
              </a:rPr>
              <a:t> is defined as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r-TR" altLang="de-DE" sz="2800" smtClean="0">
                <a:solidFill>
                  <a:schemeClr val="bg1"/>
                </a:solidFill>
              </a:rPr>
              <a:t>    </a:t>
            </a: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tr-TR" altLang="de-DE" sz="2000" i="1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1 </a:t>
            </a:r>
            <a:r>
              <a:rPr lang="tr-TR" altLang="de-DE" sz="20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,  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y</a:t>
            </a:r>
            <a:r>
              <a:rPr lang="tr-TR" altLang="de-DE" sz="2000" i="1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)(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tr-TR" altLang="de-DE" sz="2000" i="1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, y</a:t>
            </a:r>
            <a:r>
              <a:rPr lang="tr-TR" altLang="de-DE" sz="2000" i="1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)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 = </a:t>
            </a: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tr-TR" altLang="de-DE" sz="2000" i="1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 x</a:t>
            </a:r>
            <a:r>
              <a:rPr lang="tr-TR" altLang="de-DE" sz="2000" i="1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 – y</a:t>
            </a:r>
            <a:r>
              <a:rPr lang="tr-TR" altLang="de-DE" sz="2000" i="1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 y</a:t>
            </a:r>
            <a:r>
              <a:rPr lang="tr-TR" altLang="de-DE" sz="2000" i="1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2 </a:t>
            </a:r>
            <a:r>
              <a:rPr lang="tr-TR" altLang="de-DE" sz="20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,  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tr-TR" altLang="de-DE" sz="2000" i="1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y</a:t>
            </a:r>
            <a:r>
              <a:rPr lang="tr-TR" altLang="de-DE" sz="2000" i="1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+ x</a:t>
            </a:r>
            <a:r>
              <a:rPr lang="tr-TR" altLang="de-DE" sz="2000" i="1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 y</a:t>
            </a:r>
            <a:r>
              <a:rPr lang="tr-TR" altLang="de-DE" sz="2000" i="1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)</a:t>
            </a:r>
            <a:r>
              <a:rPr lang="tr-TR" altLang="de-DE" sz="2000" i="1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  </a:t>
            </a:r>
            <a:endParaRPr lang="en-US" altLang="de-DE" sz="2000" i="1" baseline="-25000" smtClean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08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971A8D-ADAE-449C-8AA6-A4BDCFB1B9C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30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tr-TR" altLang="de-DE" smtClean="0"/>
              <a:t>Complex numbers(cont.)</a:t>
            </a:r>
            <a:endParaRPr lang="en-US" altLang="de-DE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524000"/>
            <a:ext cx="8147050" cy="5334000"/>
          </a:xfrm>
        </p:spPr>
        <p:txBody>
          <a:bodyPr lIns="92075" tIns="46038" rIns="92075" bIns="46038"/>
          <a:lstStyle/>
          <a:p>
            <a:pPr>
              <a:buFontTx/>
              <a:buNone/>
            </a:pPr>
            <a:r>
              <a:rPr lang="tr-TR" altLang="de-DE" sz="2800" smtClean="0">
                <a:solidFill>
                  <a:schemeClr val="bg1"/>
                </a:solidFill>
              </a:rPr>
              <a:t>Real numbers can be represented as</a:t>
            </a:r>
          </a:p>
          <a:p>
            <a:pPr>
              <a:buFontTx/>
              <a:buNone/>
            </a:pPr>
            <a:endParaRPr lang="tr-TR" altLang="de-DE" sz="280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tr-TR" altLang="de-DE" sz="2800" smtClean="0">
                <a:solidFill>
                  <a:schemeClr val="bg1"/>
                </a:solidFill>
              </a:rPr>
              <a:t> 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x = </a:t>
            </a: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x, </a:t>
            </a: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0)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endParaRPr lang="tr-TR" altLang="de-DE" sz="2800" smtClean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endParaRPr lang="tr-TR" altLang="de-DE" sz="2800" i="1" smtClean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tr-TR" altLang="de-DE" sz="2800" i="1" smtClean="0">
                <a:solidFill>
                  <a:schemeClr val="bg1"/>
                </a:solidFill>
              </a:rPr>
              <a:t>It follows that  </a:t>
            </a: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tr-TR" altLang="de-DE" sz="2800" i="1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1 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,  </a:t>
            </a: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0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)(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tr-TR" altLang="de-DE" sz="2800" i="1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2 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, </a:t>
            </a: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0)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 = </a:t>
            </a: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tr-TR" altLang="de-DE" sz="2800" i="1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 x</a:t>
            </a:r>
            <a:r>
              <a:rPr lang="tr-TR" altLang="de-DE" sz="2800" i="1" baseline="-25000" smtClean="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 ,</a:t>
            </a: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0)</a:t>
            </a:r>
          </a:p>
          <a:p>
            <a:pPr>
              <a:buFontTx/>
              <a:buNone/>
            </a:pPr>
            <a:endParaRPr lang="tr-TR" altLang="de-DE" sz="2800" i="1" smtClean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i = </a:t>
            </a: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(0, 1)</a:t>
            </a:r>
            <a:r>
              <a:rPr lang="tr-TR" altLang="de-DE" sz="2800" i="1" smtClean="0">
                <a:solidFill>
                  <a:schemeClr val="bg1"/>
                </a:solidFill>
              </a:rPr>
              <a:t>  </a:t>
            </a:r>
            <a:r>
              <a:rPr lang="tr-TR" altLang="de-DE" sz="2800" smtClean="0">
                <a:solidFill>
                  <a:schemeClr val="bg1"/>
                </a:solidFill>
              </a:rPr>
              <a:t>is called the</a:t>
            </a:r>
            <a:r>
              <a:rPr lang="tr-TR" altLang="de-DE" sz="2800" i="1" smtClean="0">
                <a:solidFill>
                  <a:schemeClr val="bg1"/>
                </a:solidFill>
              </a:rPr>
              <a:t> </a:t>
            </a:r>
            <a:r>
              <a:rPr lang="tr-TR" altLang="de-DE" sz="2800" b="1" smtClean="0">
                <a:solidFill>
                  <a:schemeClr val="bg1"/>
                </a:solidFill>
              </a:rPr>
              <a:t>imaginary unit.</a:t>
            </a:r>
          </a:p>
          <a:p>
            <a:pPr>
              <a:buFontTx/>
              <a:buNone/>
            </a:pPr>
            <a:endParaRPr lang="tr-TR" altLang="de-DE" sz="2800" b="1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tr-TR" altLang="de-DE" sz="2800" smtClean="0">
                <a:solidFill>
                  <a:schemeClr val="bg1"/>
                </a:solidFill>
              </a:rPr>
              <a:t>We note that</a:t>
            </a:r>
            <a:r>
              <a:rPr lang="tr-TR" altLang="de-DE" sz="2800" i="1" smtClean="0">
                <a:solidFill>
                  <a:schemeClr val="bg1"/>
                </a:solidFill>
              </a:rPr>
              <a:t>  i</a:t>
            </a:r>
            <a:r>
              <a:rPr lang="tr-TR" altLang="de-DE" sz="2800" i="1" baseline="30000" smtClean="0">
                <a:solidFill>
                  <a:schemeClr val="bg1"/>
                </a:solidFill>
              </a:rPr>
              <a:t>2</a:t>
            </a:r>
            <a:r>
              <a:rPr lang="tr-TR" altLang="de-DE" sz="2800" i="1" smtClean="0">
                <a:solidFill>
                  <a:schemeClr val="bg1"/>
                </a:solidFill>
              </a:rPr>
              <a:t> = </a:t>
            </a: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(0, 1) (0, 1) = (-1, 0).</a:t>
            </a:r>
            <a:r>
              <a:rPr lang="tr-TR" altLang="de-DE" sz="2800" i="1" smtClean="0">
                <a:solidFill>
                  <a:schemeClr val="bg1"/>
                </a:solidFill>
              </a:rPr>
              <a:t> </a:t>
            </a:r>
          </a:p>
          <a:p>
            <a:pPr>
              <a:buFontTx/>
              <a:buNone/>
            </a:pPr>
            <a:endParaRPr lang="en-US" altLang="de-DE" sz="2800" i="1" baseline="-25000" smtClean="0">
              <a:solidFill>
                <a:schemeClr val="bg1"/>
              </a:solidFill>
            </a:endParaRPr>
          </a:p>
        </p:txBody>
      </p:sp>
      <p:sp>
        <p:nvSpPr>
          <p:cNvPr id="48132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14247C-E1A4-457A-9B5F-64766D1140F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502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tr-TR" altLang="de-DE" smtClean="0"/>
              <a:t>Complex numbers (cont.)</a:t>
            </a:r>
            <a:endParaRPr lang="en-US" altLang="de-DE" smtClean="0"/>
          </a:p>
        </p:txBody>
      </p:sp>
      <p:pic>
        <p:nvPicPr>
          <p:cNvPr id="49155" name="AADULMQ0.jpg" descr="AADULMQ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200150"/>
            <a:ext cx="8226425" cy="475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Rechteck 1"/>
          <p:cNvSpPr>
            <a:spLocks noChangeArrowheads="1"/>
          </p:cNvSpPr>
          <p:nvPr/>
        </p:nvSpPr>
        <p:spPr bwMode="auto">
          <a:xfrm>
            <a:off x="609600" y="5953125"/>
            <a:ext cx="7848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Real and imaginary components for a point </a:t>
            </a:r>
            <a:r>
              <a:rPr kumimoji="0" lang="en-US" altLang="de-DE" sz="18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</a:t>
            </a: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in the complex plane.</a:t>
            </a:r>
            <a:endParaRPr kumimoji="0" lang="de-DE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9157" name="Foliennummernplatzhalt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2C7879-27E8-4924-A2D2-E2F12970267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909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7643813" cy="1328738"/>
          </a:xfrm>
        </p:spPr>
        <p:txBody>
          <a:bodyPr lIns="92075" tIns="46038" rIns="92075" bIns="46038"/>
          <a:lstStyle/>
          <a:p>
            <a:r>
              <a:rPr lang="tr-TR" altLang="de-DE" smtClean="0"/>
              <a:t>Complex numbers(cont.)</a:t>
            </a:r>
            <a:br>
              <a:rPr lang="tr-TR" altLang="de-DE" smtClean="0"/>
            </a:br>
            <a:endParaRPr lang="en-US" altLang="de-DE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1412875"/>
            <a:ext cx="8280400" cy="5732463"/>
          </a:xfrm>
        </p:spPr>
        <p:txBody>
          <a:bodyPr lIns="92075" tIns="46038" rIns="92075" bIns="46038"/>
          <a:lstStyle/>
          <a:p>
            <a:pPr>
              <a:buFontTx/>
              <a:buNone/>
            </a:pPr>
            <a:r>
              <a:rPr lang="tr-TR" altLang="de-DE" sz="2800" smtClean="0">
                <a:solidFill>
                  <a:schemeClr val="bg1"/>
                </a:solidFill>
              </a:rPr>
              <a:t>Using the rule for complex addition,</a:t>
            </a:r>
            <a:r>
              <a:rPr lang="tr-TR" altLang="de-DE" sz="2800" i="1" smtClean="0">
                <a:solidFill>
                  <a:schemeClr val="bg1"/>
                </a:solidFill>
              </a:rPr>
              <a:t> we can write any complex number as the sum</a:t>
            </a:r>
          </a:p>
          <a:p>
            <a:pPr>
              <a:buFontTx/>
              <a:buNone/>
            </a:pPr>
            <a:endParaRPr lang="tr-TR" altLang="de-DE" sz="2800" i="1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tr-TR" altLang="de-DE" sz="2800" i="1" smtClean="0">
                <a:solidFill>
                  <a:schemeClr val="bg1"/>
                </a:solidFill>
              </a:rPr>
              <a:t>	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z = </a:t>
            </a: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x,</a:t>
            </a: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0) + (0, </a:t>
            </a: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y</a:t>
            </a:r>
            <a:r>
              <a:rPr lang="tr-TR" altLang="de-DE" sz="2800" smtClean="0">
                <a:solidFill>
                  <a:schemeClr val="bg1"/>
                </a:solidFill>
                <a:latin typeface="Times New Roman" panose="02020603050405020304" pitchFamily="18" charset="0"/>
              </a:rPr>
              <a:t>)</a:t>
            </a:r>
          </a:p>
          <a:p>
            <a:pPr>
              <a:buFontTx/>
              <a:buNone/>
            </a:pPr>
            <a:r>
              <a:rPr lang="tr-TR" altLang="de-DE" sz="2800" i="1" smtClean="0">
                <a:solidFill>
                  <a:schemeClr val="bg1"/>
                </a:solidFill>
                <a:latin typeface="Times New Roman" panose="02020603050405020304" pitchFamily="18" charset="0"/>
              </a:rPr>
              <a:t>   	   = x + iy</a:t>
            </a:r>
          </a:p>
          <a:p>
            <a:pPr>
              <a:buFontTx/>
              <a:buNone/>
            </a:pPr>
            <a:endParaRPr lang="tr-TR" altLang="de-DE" sz="2800" i="1" smtClean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tr-TR" altLang="de-DE" sz="2800" i="1" smtClean="0">
                <a:solidFill>
                  <a:schemeClr val="bg1"/>
                </a:solidFill>
              </a:rPr>
              <a:t>which is the usual form used in practical applications</a:t>
            </a:r>
            <a:r>
              <a:rPr lang="tr-TR" altLang="de-DE" i="1" smtClean="0">
                <a:solidFill>
                  <a:schemeClr val="bg1"/>
                </a:solidFill>
              </a:rPr>
              <a:t>.</a:t>
            </a:r>
          </a:p>
          <a:p>
            <a:pPr>
              <a:buFontTx/>
              <a:buNone/>
            </a:pPr>
            <a:endParaRPr lang="en-US" altLang="de-DE" i="1" smtClean="0">
              <a:solidFill>
                <a:schemeClr val="bg1"/>
              </a:solidFill>
            </a:endParaRPr>
          </a:p>
        </p:txBody>
      </p:sp>
      <p:sp>
        <p:nvSpPr>
          <p:cNvPr id="50180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B14B46-D223-4987-9EA2-79BF79F1BF5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598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tr-TR" altLang="de-DE" smtClean="0"/>
              <a:t>Complex numbers(cont.)</a:t>
            </a:r>
            <a:endParaRPr lang="en-US" altLang="de-DE" smtClean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11188" y="1268413"/>
            <a:ext cx="8208962" cy="5400675"/>
          </a:xfrm>
        </p:spPr>
        <p:txBody>
          <a:bodyPr lIns="92075" tIns="46038" rIns="92075" bIns="46038"/>
          <a:lstStyle/>
          <a:p>
            <a:pPr>
              <a:buFontTx/>
              <a:buNone/>
            </a:pPr>
            <a:r>
              <a:rPr lang="tr-TR" altLang="de-DE" sz="2400" smtClean="0">
                <a:solidFill>
                  <a:schemeClr val="bg1"/>
                </a:solidFill>
              </a:rPr>
              <a:t>The </a:t>
            </a:r>
            <a:r>
              <a:rPr lang="tr-TR" altLang="de-DE" sz="2400" i="1" smtClean="0">
                <a:solidFill>
                  <a:schemeClr val="tx2"/>
                </a:solidFill>
              </a:rPr>
              <a:t>complex conjugate</a:t>
            </a:r>
            <a:r>
              <a:rPr lang="tr-TR" altLang="de-DE" sz="2400" smtClean="0">
                <a:solidFill>
                  <a:schemeClr val="tx2"/>
                </a:solidFill>
              </a:rPr>
              <a:t> </a:t>
            </a:r>
            <a:r>
              <a:rPr lang="tr-TR" altLang="de-DE" sz="2400" smtClean="0">
                <a:solidFill>
                  <a:schemeClr val="bg1"/>
                </a:solidFill>
              </a:rPr>
              <a:t>is defined as</a:t>
            </a:r>
          </a:p>
          <a:p>
            <a:pPr>
              <a:buFontTx/>
              <a:buNone/>
            </a:pPr>
            <a:endParaRPr lang="tr-TR" altLang="de-DE" sz="240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tr-TR" altLang="de-DE" sz="2400" i="1" smtClean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z̃ = x -iy</a:t>
            </a:r>
            <a:r>
              <a:rPr lang="tr-TR" altLang="de-DE" sz="240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</a:p>
          <a:p>
            <a:pPr>
              <a:buFontTx/>
              <a:buNone/>
            </a:pPr>
            <a:endParaRPr lang="tr-TR" altLang="de-DE" sz="240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tr-TR" altLang="de-DE" sz="2400" i="1" smtClean="0">
                <a:solidFill>
                  <a:schemeClr val="bg1"/>
                </a:solidFill>
                <a:cs typeface="Arial" panose="020B0604020202020204" pitchFamily="34" charset="0"/>
              </a:rPr>
              <a:t>Modulus</a:t>
            </a:r>
            <a:r>
              <a:rPr lang="tr-TR" altLang="de-DE" sz="2400" smtClean="0">
                <a:solidFill>
                  <a:schemeClr val="bg1"/>
                </a:solidFill>
                <a:cs typeface="Arial" panose="020B0604020202020204" pitchFamily="34" charset="0"/>
              </a:rPr>
              <a:t> or</a:t>
            </a:r>
            <a:r>
              <a:rPr lang="tr-TR" altLang="de-DE" sz="2400" i="1" smtClean="0">
                <a:solidFill>
                  <a:schemeClr val="bg1"/>
                </a:solidFill>
                <a:cs typeface="Arial" panose="020B0604020202020204" pitchFamily="34" charset="0"/>
              </a:rPr>
              <a:t> absolute value </a:t>
            </a:r>
            <a:r>
              <a:rPr lang="tr-TR" altLang="de-DE" sz="2400" smtClean="0">
                <a:solidFill>
                  <a:schemeClr val="bg1"/>
                </a:solidFill>
                <a:cs typeface="Arial" panose="020B0604020202020204" pitchFamily="34" charset="0"/>
              </a:rPr>
              <a:t>of a complex number is</a:t>
            </a:r>
          </a:p>
          <a:p>
            <a:pPr>
              <a:buFontTx/>
              <a:buNone/>
            </a:pPr>
            <a:endParaRPr lang="tr-TR" altLang="de-DE" sz="240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tr-TR" altLang="de-DE" sz="2400" smtClean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|</a:t>
            </a:r>
            <a:r>
              <a:rPr lang="tr-TR" altLang="de-DE" sz="2400" i="1" smtClean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z</a:t>
            </a:r>
            <a:r>
              <a:rPr lang="tr-TR" altLang="de-DE" sz="2400" smtClean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| = </a:t>
            </a:r>
            <a:r>
              <a:rPr lang="tr-TR" altLang="de-DE" sz="2400" i="1" smtClean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z z̃ = √ </a:t>
            </a:r>
            <a:r>
              <a:rPr lang="tr-TR" altLang="de-DE" sz="2400" smtClean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tr-TR" altLang="de-DE" sz="2400" i="1" smtClean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tr-TR" altLang="de-DE" sz="2400" i="1" baseline="24000" smtClean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tr-TR" altLang="de-DE" sz="2400" i="1" smtClean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+y</a:t>
            </a:r>
            <a:r>
              <a:rPr lang="tr-TR" altLang="de-DE" sz="2400" i="1" baseline="30000" smtClean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tr-TR" altLang="de-DE" sz="2400" smtClean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pPr>
              <a:buFontTx/>
              <a:buNone/>
            </a:pPr>
            <a:endParaRPr lang="tr-TR" altLang="de-DE" sz="2400" smtClean="0">
              <a:solidFill>
                <a:schemeClr val="bg1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tr-TR" altLang="de-DE" sz="2400" smtClean="0">
                <a:solidFill>
                  <a:schemeClr val="bg1"/>
                </a:solidFill>
                <a:cs typeface="Arial" panose="020B0604020202020204" pitchFamily="34" charset="0"/>
              </a:rPr>
              <a:t>Division of  of complex numbers:</a:t>
            </a:r>
          </a:p>
          <a:p>
            <a:pPr>
              <a:buFontTx/>
              <a:buNone/>
            </a:pPr>
            <a:endParaRPr lang="tr-TR" altLang="de-DE" sz="240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tr-TR" altLang="de-DE" sz="240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51204" name="Object 4"/>
          <p:cNvGraphicFramePr>
            <a:graphicFrameLocks noChangeAspect="1"/>
          </p:cNvGraphicFramePr>
          <p:nvPr>
            <p:ph sz="quarter" idx="4294967295"/>
          </p:nvPr>
        </p:nvGraphicFramePr>
        <p:xfrm>
          <a:off x="6602413" y="2782888"/>
          <a:ext cx="1349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Equation" r:id="rId3" imgW="126890" imgH="241091" progId="Equation.3">
                  <p:embed/>
                </p:oleObj>
              </mc:Choice>
              <mc:Fallback>
                <p:oleObj name="Equation" r:id="rId3" imgW="126890" imgH="241091" progId="Equation.3">
                  <p:embed/>
                  <p:pic>
                    <p:nvPicPr>
                      <p:cNvPr id="5120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2413" y="2782888"/>
                        <a:ext cx="1349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5" name="Text Box 31"/>
          <p:cNvSpPr txBox="1">
            <a:spLocks noChangeArrowheads="1"/>
          </p:cNvSpPr>
          <p:nvPr/>
        </p:nvSpPr>
        <p:spPr bwMode="auto">
          <a:xfrm>
            <a:off x="1081088" y="5632450"/>
            <a:ext cx="355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51206" name="Object 37"/>
          <p:cNvGraphicFramePr>
            <a:graphicFrameLocks noChangeAspect="1"/>
          </p:cNvGraphicFramePr>
          <p:nvPr/>
        </p:nvGraphicFramePr>
        <p:xfrm>
          <a:off x="1835150" y="5229225"/>
          <a:ext cx="1433513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Equation" r:id="rId5" imgW="558558" imgH="342751" progId="Equation.3">
                  <p:embed/>
                </p:oleObj>
              </mc:Choice>
              <mc:Fallback>
                <p:oleObj name="Equation" r:id="rId5" imgW="558558" imgH="342751" progId="Equation.3">
                  <p:embed/>
                  <p:pic>
                    <p:nvPicPr>
                      <p:cNvPr id="51206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5229225"/>
                        <a:ext cx="1433513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7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BA6AC09-CE4D-4638-894F-2580664443B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926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tr-TR" altLang="de-DE" smtClean="0"/>
              <a:t>Complex numbers(cont.)</a:t>
            </a:r>
            <a:endParaRPr lang="en-US" altLang="de-DE" smtClean="0"/>
          </a:p>
        </p:txBody>
      </p:sp>
      <p:sp>
        <p:nvSpPr>
          <p:cNvPr id="52227" name="Rectangle 10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981200"/>
            <a:ext cx="7127875" cy="3413125"/>
          </a:xfrm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buFontTx/>
              <a:buNone/>
            </a:pPr>
            <a:r>
              <a:rPr lang="tr-TR" altLang="de-DE" sz="2800" smtClean="0">
                <a:solidFill>
                  <a:schemeClr val="bg1"/>
                </a:solidFill>
              </a:rPr>
              <a:t>Polar coordinate representation</a:t>
            </a:r>
          </a:p>
          <a:p>
            <a:pPr>
              <a:buFontTx/>
              <a:buNone/>
            </a:pPr>
            <a:endParaRPr lang="tr-TR" altLang="de-DE" sz="2800" smtClean="0"/>
          </a:p>
          <a:p>
            <a:pPr>
              <a:buFontTx/>
              <a:buNone/>
            </a:pPr>
            <a:endParaRPr lang="en-US" altLang="de-DE" sz="2800" smtClean="0"/>
          </a:p>
        </p:txBody>
      </p:sp>
      <p:graphicFrame>
        <p:nvGraphicFramePr>
          <p:cNvPr id="52228" name="Object 11"/>
          <p:cNvGraphicFramePr>
            <a:graphicFrameLocks noChangeAspect="1"/>
          </p:cNvGraphicFramePr>
          <p:nvPr>
            <p:ph sz="half" idx="4294967295"/>
          </p:nvPr>
        </p:nvGraphicFramePr>
        <p:xfrm>
          <a:off x="1527175" y="3163888"/>
          <a:ext cx="2581275" cy="121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Equation" r:id="rId3" imgW="2832100" imgH="1498600" progId="Equation.3">
                  <p:embed/>
                </p:oleObj>
              </mc:Choice>
              <mc:Fallback>
                <p:oleObj name="Equation" r:id="rId3" imgW="2832100" imgH="1498600" progId="Equation.3">
                  <p:embed/>
                  <p:pic>
                    <p:nvPicPr>
                      <p:cNvPr id="52228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7175" y="3163888"/>
                        <a:ext cx="2581275" cy="1211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9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A28335-85EA-4C97-89CD-5F173CEAEDA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572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tr-TR" altLang="de-DE" smtClean="0"/>
              <a:t>Complex numbers (cont.)</a:t>
            </a:r>
            <a:endParaRPr lang="en-US" altLang="de-DE" smtClean="0"/>
          </a:p>
        </p:txBody>
      </p:sp>
      <p:pic>
        <p:nvPicPr>
          <p:cNvPr id="53251" name="AADULMR0.jpg" descr="AADULMR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7927975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2" name="Rechteck 1"/>
          <p:cNvSpPr>
            <a:spLocks noChangeArrowheads="1"/>
          </p:cNvSpPr>
          <p:nvPr/>
        </p:nvSpPr>
        <p:spPr bwMode="auto">
          <a:xfrm>
            <a:off x="914400" y="6094413"/>
            <a:ext cx="6251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Polar-coordinate parameters in the complex plane</a:t>
            </a:r>
            <a:endParaRPr kumimoji="0" lang="de-DE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3253" name="Foliennummernplatzhalt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64132B-4111-47CD-B050-8389A9CDF5B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411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tr-TR" altLang="de-DE" smtClean="0"/>
              <a:t>Complex numbers(cont.)</a:t>
            </a:r>
            <a:endParaRPr lang="en-US" altLang="de-DE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905000"/>
            <a:ext cx="4033838" cy="4114800"/>
          </a:xfrm>
        </p:spPr>
        <p:txBody>
          <a:bodyPr lIns="92075" tIns="46038" rIns="92075" bIns="46038"/>
          <a:lstStyle/>
          <a:p>
            <a:pPr>
              <a:buFontTx/>
              <a:buNone/>
            </a:pPr>
            <a:r>
              <a:rPr lang="tr-TR" altLang="de-DE" sz="2800" smtClean="0">
                <a:solidFill>
                  <a:schemeClr val="bg1"/>
                </a:solidFill>
              </a:rPr>
              <a:t>Complex multiplication</a:t>
            </a:r>
          </a:p>
          <a:p>
            <a:pPr>
              <a:buFontTx/>
              <a:buNone/>
            </a:pPr>
            <a:endParaRPr lang="en-US" altLang="de-DE" sz="2800" smtClean="0"/>
          </a:p>
        </p:txBody>
      </p:sp>
      <p:graphicFrame>
        <p:nvGraphicFramePr>
          <p:cNvPr id="54276" name="Object 4"/>
          <p:cNvGraphicFramePr>
            <a:graphicFrameLocks noChangeAspect="1"/>
          </p:cNvGraphicFramePr>
          <p:nvPr>
            <p:ph sz="half" idx="4294967295"/>
          </p:nvPr>
        </p:nvGraphicFramePr>
        <p:xfrm>
          <a:off x="1012825" y="3271838"/>
          <a:ext cx="3249613" cy="156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Equation" r:id="rId3" imgW="1028700" imgH="558800" progId="Equation.3">
                  <p:embed/>
                </p:oleObj>
              </mc:Choice>
              <mc:Fallback>
                <p:oleObj name="Equation" r:id="rId3" imgW="1028700" imgH="558800" progId="Equation.3">
                  <p:embed/>
                  <p:pic>
                    <p:nvPicPr>
                      <p:cNvPr id="5427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3271838"/>
                        <a:ext cx="3249613" cy="156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7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6A3864-0F09-496A-B898-1FE522168B2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733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0106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32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3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07975" y="2438400"/>
            <a:ext cx="8229600" cy="990600"/>
          </a:xfrm>
        </p:spPr>
        <p:txBody>
          <a:bodyPr anchor="t" anchorCtr="0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tr-TR" sz="3200" dirty="0">
                <a:solidFill>
                  <a:schemeClr val="dk1"/>
                </a:solidFill>
              </a:rPr>
              <a:t>Graphics Output Primitives</a:t>
            </a:r>
            <a:endParaRPr lang="de-DE" sz="3200" dirty="0">
              <a:solidFill>
                <a:schemeClr val="dk1"/>
              </a:solidFill>
            </a:endParaRPr>
          </a:p>
          <a:p>
            <a:pPr marL="227013" indent="0">
              <a:spcBef>
                <a:spcPts val="0"/>
              </a:spcBef>
              <a:spcAft>
                <a:spcPts val="600"/>
              </a:spcAft>
              <a:buNone/>
            </a:pP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4294967295"/>
          </p:nvPr>
        </p:nvSpPr>
        <p:spPr>
          <a:xfrm>
            <a:off x="8382000" y="6356350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862921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03942"/>
            <a:ext cx="8763000" cy="5577858"/>
          </a:xfrm>
        </p:spPr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endParaRPr lang="en-US" sz="2800" dirty="0" smtClean="0"/>
          </a:p>
          <a:p>
            <a:pPr algn="just">
              <a:spcAft>
                <a:spcPts val="0"/>
              </a:spcAft>
            </a:pPr>
            <a:endParaRPr lang="en-US" sz="2800" dirty="0"/>
          </a:p>
          <a:p>
            <a:pPr algn="just">
              <a:spcAft>
                <a:spcPts val="0"/>
              </a:spcAft>
            </a:pPr>
            <a:r>
              <a:rPr lang="en-US" sz="2800" dirty="0" smtClean="0"/>
              <a:t>Donald </a:t>
            </a:r>
            <a:r>
              <a:rPr lang="en-US" sz="2800" dirty="0" smtClean="0"/>
              <a:t>Hearn, M. Pauline Baker, Warren R. </a:t>
            </a:r>
            <a:r>
              <a:rPr lang="en-US" sz="2800" dirty="0" err="1" smtClean="0"/>
              <a:t>Carithers</a:t>
            </a:r>
            <a:r>
              <a:rPr lang="en-US" sz="2800" dirty="0" smtClean="0"/>
              <a:t>, “Computer Graphics with OpenGL, 4th Edition”; Pearson, </a:t>
            </a:r>
            <a:r>
              <a:rPr lang="en-US" sz="2800" dirty="0" smtClean="0"/>
              <a:t>2011</a:t>
            </a:r>
            <a:endParaRPr lang="en-US" sz="2800" dirty="0" smtClean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382000" y="6356350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8" name="Fußzeilenplatzhalt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Mathematical Foundations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44204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Edge 2">
    <a:dk1>
      <a:srgbClr val="333333"/>
    </a:dk1>
    <a:lt1>
      <a:srgbClr val="CCCCFF"/>
    </a:lt1>
    <a:dk2>
      <a:srgbClr val="0B0506"/>
    </a:dk2>
    <a:lt2>
      <a:srgbClr val="FFFFFF"/>
    </a:lt2>
    <a:accent1>
      <a:srgbClr val="3366CC"/>
    </a:accent1>
    <a:accent2>
      <a:srgbClr val="3333CC"/>
    </a:accent2>
    <a:accent3>
      <a:srgbClr val="AAAAAA"/>
    </a:accent3>
    <a:accent4>
      <a:srgbClr val="AEAEDA"/>
    </a:accent4>
    <a:accent5>
      <a:srgbClr val="ADB8E2"/>
    </a:accent5>
    <a:accent6>
      <a:srgbClr val="2D2DB9"/>
    </a:accent6>
    <a:hlink>
      <a:srgbClr val="808080"/>
    </a:hlink>
    <a:folHlink>
      <a:srgbClr val="66663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1573</Words>
  <Application>Microsoft Office PowerPoint</Application>
  <PresentationFormat>Bildschirmpräsentation (4:3)</PresentationFormat>
  <Paragraphs>496</Paragraphs>
  <Slides>53</Slides>
  <Notes>15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12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53</vt:i4>
      </vt:variant>
    </vt:vector>
  </HeadingPairs>
  <TitlesOfParts>
    <vt:vector size="69" baseType="lpstr">
      <vt:lpstr>Arial</vt:lpstr>
      <vt:lpstr>Arial Black</vt:lpstr>
      <vt:lpstr>Calibri</vt:lpstr>
      <vt:lpstr>Constantia</vt:lpstr>
      <vt:lpstr>Garamond</vt:lpstr>
      <vt:lpstr>Monotype Sorts</vt:lpstr>
      <vt:lpstr>New York</vt:lpstr>
      <vt:lpstr>Symbol</vt:lpstr>
      <vt:lpstr>Tahoma</vt:lpstr>
      <vt:lpstr>Times New Roman</vt:lpstr>
      <vt:lpstr>Wingdings</vt:lpstr>
      <vt:lpstr>Wingdings 2</vt:lpstr>
      <vt:lpstr>Flow</vt:lpstr>
      <vt:lpstr>1_Edge</vt:lpstr>
      <vt:lpstr>Microsoft Equation 3.0</vt:lpstr>
      <vt:lpstr>Microsoft Formel-Editor 3.0</vt:lpstr>
      <vt:lpstr>PowerPoint-Präsentation</vt:lpstr>
      <vt:lpstr>Objectives</vt:lpstr>
      <vt:lpstr>2D Geometry</vt:lpstr>
      <vt:lpstr>Trigonometry</vt:lpstr>
      <vt:lpstr>Slope-intercept Line Equation</vt:lpstr>
      <vt:lpstr>2D-Parametric Line Equation</vt:lpstr>
      <vt:lpstr>3D-Parametric Line Equation</vt:lpstr>
      <vt:lpstr>Other helpful formulas</vt:lpstr>
      <vt:lpstr>Coordinate Systems</vt:lpstr>
      <vt:lpstr>Coordinate Systems (cont.)</vt:lpstr>
      <vt:lpstr>Cartesian screen-coordinate positions</vt:lpstr>
      <vt:lpstr>Polar-coordinate reference frame</vt:lpstr>
      <vt:lpstr>Radian</vt:lpstr>
      <vt:lpstr>Coordinate Systems (3D)</vt:lpstr>
      <vt:lpstr>PowerPoint-Präsentation</vt:lpstr>
      <vt:lpstr>Point in 3D (left handed) </vt:lpstr>
      <vt:lpstr>General curvilinear-coordinate reference frame</vt:lpstr>
      <vt:lpstr>Cylindrical coordinates.</vt:lpstr>
      <vt:lpstr>Spherical coordinates</vt:lpstr>
      <vt:lpstr>Solid Angle</vt:lpstr>
      <vt:lpstr>Coordinates for a point position P</vt:lpstr>
      <vt:lpstr>Points</vt:lpstr>
      <vt:lpstr>Vectors</vt:lpstr>
      <vt:lpstr>Vector Spaces</vt:lpstr>
      <vt:lpstr>Vector Addition/Subtraction</vt:lpstr>
      <vt:lpstr>Scalar Multiplication</vt:lpstr>
      <vt:lpstr>Dot Product</vt:lpstr>
      <vt:lpstr>Dot Product?</vt:lpstr>
      <vt:lpstr>Dot Product</vt:lpstr>
      <vt:lpstr>Dot Product</vt:lpstr>
      <vt:lpstr>Dot Product</vt:lpstr>
      <vt:lpstr>Cross Product</vt:lpstr>
      <vt:lpstr>Cross Product</vt:lpstr>
      <vt:lpstr>Cross Product</vt:lpstr>
      <vt:lpstr>Cross Product</vt:lpstr>
      <vt:lpstr>Cross Product</vt:lpstr>
      <vt:lpstr>Cross Product</vt:lpstr>
      <vt:lpstr>Cross Product: Properties</vt:lpstr>
      <vt:lpstr>Finding a unit normal to a plane</vt:lpstr>
      <vt:lpstr>Triangle Arithmetic</vt:lpstr>
      <vt:lpstr>Vector Spaces</vt:lpstr>
      <vt:lpstr>Vector Spaces: Basis Vectors</vt:lpstr>
      <vt:lpstr>Matrices</vt:lpstr>
      <vt:lpstr>Complex numbers</vt:lpstr>
      <vt:lpstr>Complex numbers(cont.)</vt:lpstr>
      <vt:lpstr>Complex numbers (cont.)</vt:lpstr>
      <vt:lpstr>Complex numbers(cont.) </vt:lpstr>
      <vt:lpstr>Complex numbers(cont.)</vt:lpstr>
      <vt:lpstr>Complex numbers(cont.)</vt:lpstr>
      <vt:lpstr>Complex numbers (cont.)</vt:lpstr>
      <vt:lpstr>Complex numbers(cont.)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502</cp:revision>
  <dcterms:created xsi:type="dcterms:W3CDTF">2006-08-16T00:00:00Z</dcterms:created>
  <dcterms:modified xsi:type="dcterms:W3CDTF">2018-10-12T12:53:40Z</dcterms:modified>
</cp:coreProperties>
</file>